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6.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handoutMasterIdLst>
    <p:handoutMasterId r:id="rId33"/>
  </p:handoutMasterIdLst>
  <p:sldIdLst>
    <p:sldId id="256" r:id="rId2"/>
    <p:sldId id="257" r:id="rId3"/>
    <p:sldId id="258" r:id="rId4"/>
    <p:sldId id="308" r:id="rId5"/>
    <p:sldId id="268" r:id="rId6"/>
    <p:sldId id="296" r:id="rId7"/>
    <p:sldId id="307" r:id="rId8"/>
    <p:sldId id="259" r:id="rId9"/>
    <p:sldId id="264" r:id="rId10"/>
    <p:sldId id="270" r:id="rId11"/>
    <p:sldId id="293" r:id="rId12"/>
    <p:sldId id="272" r:id="rId13"/>
    <p:sldId id="271" r:id="rId14"/>
    <p:sldId id="260" r:id="rId15"/>
    <p:sldId id="294" r:id="rId16"/>
    <p:sldId id="273" r:id="rId17"/>
    <p:sldId id="301" r:id="rId18"/>
    <p:sldId id="261" r:id="rId19"/>
    <p:sldId id="303" r:id="rId20"/>
    <p:sldId id="304" r:id="rId21"/>
    <p:sldId id="300" r:id="rId22"/>
    <p:sldId id="285" r:id="rId23"/>
    <p:sldId id="305" r:id="rId24"/>
    <p:sldId id="287" r:id="rId25"/>
    <p:sldId id="288" r:id="rId26"/>
    <p:sldId id="289" r:id="rId27"/>
    <p:sldId id="262" r:id="rId28"/>
    <p:sldId id="267" r:id="rId29"/>
    <p:sldId id="291" r:id="rId30"/>
    <p:sldId id="263" r:id="rId31"/>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88" autoAdjust="0"/>
  </p:normalViewPr>
  <p:slideViewPr>
    <p:cSldViewPr snapToGrid="0">
      <p:cViewPr varScale="1">
        <p:scale>
          <a:sx n="74" d="100"/>
          <a:sy n="74" d="100"/>
        </p:scale>
        <p:origin x="552" y="66"/>
      </p:cViewPr>
      <p:guideLst/>
    </p:cSldViewPr>
  </p:slideViewPr>
  <p:notesTextViewPr>
    <p:cViewPr>
      <p:scale>
        <a:sx n="1" d="1"/>
        <a:sy n="1" d="1"/>
      </p:scale>
      <p:origin x="0" y="0"/>
    </p:cViewPr>
  </p:notesTextViewPr>
  <p:sorterViewPr>
    <p:cViewPr>
      <p:scale>
        <a:sx n="100" d="100"/>
        <a:sy n="100" d="100"/>
      </p:scale>
      <p:origin x="0" y="-29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D1397D-C82A-4E24-8219-BE23AF44723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F5550CE-A5F5-4FB4-9C23-2DD7FDEDBA24}">
      <dgm:prSet phldrT="[文本]"/>
      <dgm:spPr>
        <a:solidFill>
          <a:schemeClr val="accent2"/>
        </a:solidFill>
        <a:ln>
          <a:solidFill>
            <a:schemeClr val="accent2"/>
          </a:solidFill>
        </a:ln>
      </dgm:spPr>
      <dgm:t>
        <a:bodyPr/>
        <a:lstStyle/>
        <a:p>
          <a:r>
            <a:rPr lang="zh-CN" altLang="en-US" dirty="0" smtClean="0"/>
            <a:t>绪论</a:t>
          </a:r>
          <a:endParaRPr lang="zh-CN" altLang="en-US" dirty="0"/>
        </a:p>
      </dgm:t>
    </dgm:pt>
    <dgm:pt modelId="{9FC4E42C-CA50-480B-BD41-BC599780D777}" type="parTrans" cxnId="{38F58026-409C-44B1-801F-3CAD1774A126}">
      <dgm:prSet/>
      <dgm:spPr/>
      <dgm:t>
        <a:bodyPr/>
        <a:lstStyle/>
        <a:p>
          <a:endParaRPr lang="zh-CN" altLang="en-US"/>
        </a:p>
      </dgm:t>
    </dgm:pt>
    <dgm:pt modelId="{5BFE5718-9D0C-414F-AE07-5CE3A8FB4BAE}" type="sibTrans" cxnId="{38F58026-409C-44B1-801F-3CAD1774A126}">
      <dgm:prSet/>
      <dgm:spPr/>
      <dgm:t>
        <a:bodyPr/>
        <a:lstStyle/>
        <a:p>
          <a:endParaRPr lang="zh-CN" altLang="en-US"/>
        </a:p>
      </dgm:t>
    </dgm:pt>
    <dgm:pt modelId="{0AC8BA56-9760-465E-9D29-E6C29C51B01A}">
      <dgm:prSet phldrT="[文本]"/>
      <dgm:spPr/>
      <dgm:t>
        <a:bodyPr/>
        <a:lstStyle/>
        <a:p>
          <a:r>
            <a:rPr lang="zh-CN" altLang="en-US" dirty="0" smtClean="0"/>
            <a:t>数据绑定机制设计</a:t>
          </a:r>
          <a:endParaRPr lang="zh-CN" altLang="en-US" dirty="0"/>
        </a:p>
      </dgm:t>
    </dgm:pt>
    <dgm:pt modelId="{ADDFA542-85C8-4BF1-BEC6-D8A579E4D79D}" type="parTrans" cxnId="{A2DD0A9F-7E76-4B8C-886A-F3A6AA0ECF8A}">
      <dgm:prSet/>
      <dgm:spPr/>
      <dgm:t>
        <a:bodyPr/>
        <a:lstStyle/>
        <a:p>
          <a:endParaRPr lang="zh-CN" altLang="en-US"/>
        </a:p>
      </dgm:t>
    </dgm:pt>
    <dgm:pt modelId="{075176AA-D752-4542-8CAE-749116CB5563}" type="sibTrans" cxnId="{A2DD0A9F-7E76-4B8C-886A-F3A6AA0ECF8A}">
      <dgm:prSet/>
      <dgm:spPr/>
      <dgm:t>
        <a:bodyPr/>
        <a:lstStyle/>
        <a:p>
          <a:endParaRPr lang="zh-CN" altLang="en-US"/>
        </a:p>
      </dgm:t>
    </dgm:pt>
    <dgm:pt modelId="{29DE5E1E-9980-4F57-80DD-6850BAC95B5D}">
      <dgm:prSet phldrT="[文本]"/>
      <dgm:spPr/>
      <dgm:t>
        <a:bodyPr/>
        <a:lstStyle/>
        <a:p>
          <a:r>
            <a:rPr lang="zh-CN" altLang="en-US" dirty="0" smtClean="0"/>
            <a:t>系统动态扩展框架设计</a:t>
          </a:r>
          <a:endParaRPr lang="zh-CN" altLang="en-US" dirty="0"/>
        </a:p>
      </dgm:t>
    </dgm:pt>
    <dgm:pt modelId="{59AF788C-7B24-47EF-868C-66B4A7F82A58}" type="parTrans" cxnId="{92C2493A-AD67-4DDF-AC54-70BA5D199F3E}">
      <dgm:prSet/>
      <dgm:spPr/>
      <dgm:t>
        <a:bodyPr/>
        <a:lstStyle/>
        <a:p>
          <a:endParaRPr lang="zh-CN" altLang="en-US"/>
        </a:p>
      </dgm:t>
    </dgm:pt>
    <dgm:pt modelId="{D1474689-8223-4B0C-B503-AE81BD1F3E2F}" type="sibTrans" cxnId="{92C2493A-AD67-4DDF-AC54-70BA5D199F3E}">
      <dgm:prSet/>
      <dgm:spPr/>
      <dgm:t>
        <a:bodyPr/>
        <a:lstStyle/>
        <a:p>
          <a:endParaRPr lang="zh-CN" altLang="en-US"/>
        </a:p>
      </dgm:t>
    </dgm:pt>
    <dgm:pt modelId="{FC4CA914-99D6-4E22-9542-39720C15E594}">
      <dgm:prSet phldrT="[文本]"/>
      <dgm:spPr/>
      <dgm:t>
        <a:bodyPr/>
        <a:lstStyle/>
        <a:p>
          <a:r>
            <a:rPr lang="zh-CN" altLang="en-US" dirty="0" smtClean="0"/>
            <a:t>系统实现与临床应用</a:t>
          </a:r>
          <a:endParaRPr lang="zh-CN" altLang="en-US" dirty="0"/>
        </a:p>
      </dgm:t>
    </dgm:pt>
    <dgm:pt modelId="{15231372-6A6A-4392-B08B-373693D30313}" type="parTrans" cxnId="{7E01A004-C2A7-4904-9302-163E29CD598F}">
      <dgm:prSet/>
      <dgm:spPr/>
      <dgm:t>
        <a:bodyPr/>
        <a:lstStyle/>
        <a:p>
          <a:endParaRPr lang="zh-CN" altLang="en-US"/>
        </a:p>
      </dgm:t>
    </dgm:pt>
    <dgm:pt modelId="{3FE4CB73-3E68-444A-87DE-536ED0C13861}" type="sibTrans" cxnId="{7E01A004-C2A7-4904-9302-163E29CD598F}">
      <dgm:prSet/>
      <dgm:spPr/>
      <dgm:t>
        <a:bodyPr/>
        <a:lstStyle/>
        <a:p>
          <a:endParaRPr lang="zh-CN" altLang="en-US"/>
        </a:p>
      </dgm:t>
    </dgm:pt>
    <dgm:pt modelId="{8256CF6C-892A-484B-ADD1-9F15F127A03A}">
      <dgm:prSet phldrT="[文本]"/>
      <dgm:spPr/>
      <dgm:t>
        <a:bodyPr/>
        <a:lstStyle/>
        <a:p>
          <a:r>
            <a:rPr lang="zh-CN" altLang="en-US" dirty="0" smtClean="0"/>
            <a:t>总结与展望</a:t>
          </a:r>
          <a:endParaRPr lang="zh-CN" altLang="en-US" dirty="0"/>
        </a:p>
      </dgm:t>
    </dgm:pt>
    <dgm:pt modelId="{AB2DAB61-82B6-48A0-944A-911C635A83B5}" type="parTrans" cxnId="{21288C16-2B5A-442D-B848-E403840D6753}">
      <dgm:prSet/>
      <dgm:spPr/>
      <dgm:t>
        <a:bodyPr/>
        <a:lstStyle/>
        <a:p>
          <a:endParaRPr lang="zh-CN" altLang="en-US"/>
        </a:p>
      </dgm:t>
    </dgm:pt>
    <dgm:pt modelId="{8DE13489-4EEF-4460-8501-D6E96F1B9880}" type="sibTrans" cxnId="{21288C16-2B5A-442D-B848-E403840D6753}">
      <dgm:prSet/>
      <dgm:spPr/>
      <dgm:t>
        <a:bodyPr/>
        <a:lstStyle/>
        <a:p>
          <a:endParaRPr lang="zh-CN" altLang="en-US"/>
        </a:p>
      </dgm:t>
    </dgm:pt>
    <dgm:pt modelId="{A3085795-9507-4FDE-9E3A-406CBBDB3CB4}" type="pres">
      <dgm:prSet presAssocID="{F7D1397D-C82A-4E24-8219-BE23AF447234}" presName="Name0" presStyleCnt="0">
        <dgm:presLayoutVars>
          <dgm:chMax val="7"/>
          <dgm:chPref val="7"/>
          <dgm:dir/>
        </dgm:presLayoutVars>
      </dgm:prSet>
      <dgm:spPr/>
      <dgm:t>
        <a:bodyPr/>
        <a:lstStyle/>
        <a:p>
          <a:endParaRPr lang="zh-CN" altLang="en-US"/>
        </a:p>
      </dgm:t>
    </dgm:pt>
    <dgm:pt modelId="{BBA26153-1B97-4D6A-83DB-49E0B4AF8F8B}" type="pres">
      <dgm:prSet presAssocID="{F7D1397D-C82A-4E24-8219-BE23AF447234}" presName="Name1" presStyleCnt="0"/>
      <dgm:spPr/>
    </dgm:pt>
    <dgm:pt modelId="{E90FAAC4-AD68-462D-B4F9-71ACA0CB6ADD}" type="pres">
      <dgm:prSet presAssocID="{F7D1397D-C82A-4E24-8219-BE23AF447234}" presName="cycle" presStyleCnt="0"/>
      <dgm:spPr/>
    </dgm:pt>
    <dgm:pt modelId="{BFA142EB-901A-4459-AC7E-C690F57F0917}" type="pres">
      <dgm:prSet presAssocID="{F7D1397D-C82A-4E24-8219-BE23AF447234}" presName="srcNode" presStyleLbl="node1" presStyleIdx="0" presStyleCnt="5"/>
      <dgm:spPr/>
    </dgm:pt>
    <dgm:pt modelId="{852712AA-B282-461A-8696-53ECFC3F434A}" type="pres">
      <dgm:prSet presAssocID="{F7D1397D-C82A-4E24-8219-BE23AF447234}" presName="conn" presStyleLbl="parChTrans1D2" presStyleIdx="0" presStyleCnt="1"/>
      <dgm:spPr/>
      <dgm:t>
        <a:bodyPr/>
        <a:lstStyle/>
        <a:p>
          <a:endParaRPr lang="zh-CN" altLang="en-US"/>
        </a:p>
      </dgm:t>
    </dgm:pt>
    <dgm:pt modelId="{05B1624B-8913-4FC8-8F4E-C1F9B29609FC}" type="pres">
      <dgm:prSet presAssocID="{F7D1397D-C82A-4E24-8219-BE23AF447234}" presName="extraNode" presStyleLbl="node1" presStyleIdx="0" presStyleCnt="5"/>
      <dgm:spPr/>
    </dgm:pt>
    <dgm:pt modelId="{15E9D0E7-3E1F-49FC-A633-FFEAA0338746}" type="pres">
      <dgm:prSet presAssocID="{F7D1397D-C82A-4E24-8219-BE23AF447234}" presName="dstNode" presStyleLbl="node1" presStyleIdx="0" presStyleCnt="5"/>
      <dgm:spPr/>
    </dgm:pt>
    <dgm:pt modelId="{59BB7CBC-1B44-4C54-A809-E0383A84B3A7}" type="pres">
      <dgm:prSet presAssocID="{AF5550CE-A5F5-4FB4-9C23-2DD7FDEDBA24}" presName="text_1" presStyleLbl="node1" presStyleIdx="0" presStyleCnt="5">
        <dgm:presLayoutVars>
          <dgm:bulletEnabled val="1"/>
        </dgm:presLayoutVars>
      </dgm:prSet>
      <dgm:spPr/>
      <dgm:t>
        <a:bodyPr/>
        <a:lstStyle/>
        <a:p>
          <a:endParaRPr lang="zh-CN" altLang="en-US"/>
        </a:p>
      </dgm:t>
    </dgm:pt>
    <dgm:pt modelId="{9C97D190-A70C-45BE-BE39-83C8AC4AF420}" type="pres">
      <dgm:prSet presAssocID="{AF5550CE-A5F5-4FB4-9C23-2DD7FDEDBA24}" presName="accent_1" presStyleCnt="0"/>
      <dgm:spPr/>
    </dgm:pt>
    <dgm:pt modelId="{38D266C2-1A1C-470D-9147-9D617C1EFF96}" type="pres">
      <dgm:prSet presAssocID="{AF5550CE-A5F5-4FB4-9C23-2DD7FDEDBA24}" presName="accentRepeatNode" presStyleLbl="solidFgAcc1" presStyleIdx="0" presStyleCnt="5"/>
      <dgm:spPr>
        <a:ln>
          <a:solidFill>
            <a:schemeClr val="accent2"/>
          </a:solidFill>
        </a:ln>
      </dgm:spPr>
    </dgm:pt>
    <dgm:pt modelId="{76F61968-A216-43FA-8712-05E5C2ABD16F}" type="pres">
      <dgm:prSet presAssocID="{0AC8BA56-9760-465E-9D29-E6C29C51B01A}" presName="text_2" presStyleLbl="node1" presStyleIdx="1" presStyleCnt="5">
        <dgm:presLayoutVars>
          <dgm:bulletEnabled val="1"/>
        </dgm:presLayoutVars>
      </dgm:prSet>
      <dgm:spPr/>
      <dgm:t>
        <a:bodyPr/>
        <a:lstStyle/>
        <a:p>
          <a:endParaRPr lang="zh-CN" altLang="en-US"/>
        </a:p>
      </dgm:t>
    </dgm:pt>
    <dgm:pt modelId="{B864E575-573C-414A-90C3-530342682FCB}" type="pres">
      <dgm:prSet presAssocID="{0AC8BA56-9760-465E-9D29-E6C29C51B01A}" presName="accent_2" presStyleCnt="0"/>
      <dgm:spPr/>
    </dgm:pt>
    <dgm:pt modelId="{E8413CB6-80D8-4DD3-A1B9-198FE145DB90}" type="pres">
      <dgm:prSet presAssocID="{0AC8BA56-9760-465E-9D29-E6C29C51B01A}" presName="accentRepeatNode" presStyleLbl="solidFgAcc1" presStyleIdx="1" presStyleCnt="5"/>
      <dgm:spPr/>
    </dgm:pt>
    <dgm:pt modelId="{E40C9787-9CB3-4D44-863F-DAB5B4E53B11}" type="pres">
      <dgm:prSet presAssocID="{29DE5E1E-9980-4F57-80DD-6850BAC95B5D}" presName="text_3" presStyleLbl="node1" presStyleIdx="2" presStyleCnt="5">
        <dgm:presLayoutVars>
          <dgm:bulletEnabled val="1"/>
        </dgm:presLayoutVars>
      </dgm:prSet>
      <dgm:spPr/>
      <dgm:t>
        <a:bodyPr/>
        <a:lstStyle/>
        <a:p>
          <a:endParaRPr lang="zh-CN" altLang="en-US"/>
        </a:p>
      </dgm:t>
    </dgm:pt>
    <dgm:pt modelId="{B55D6D52-7577-48DF-9624-5501D0327DE5}" type="pres">
      <dgm:prSet presAssocID="{29DE5E1E-9980-4F57-80DD-6850BAC95B5D}" presName="accent_3" presStyleCnt="0"/>
      <dgm:spPr/>
    </dgm:pt>
    <dgm:pt modelId="{0135906D-7031-4B85-AFF5-607053309062}" type="pres">
      <dgm:prSet presAssocID="{29DE5E1E-9980-4F57-80DD-6850BAC95B5D}" presName="accentRepeatNode" presStyleLbl="solidFgAcc1" presStyleIdx="2" presStyleCnt="5"/>
      <dgm:spPr/>
    </dgm:pt>
    <dgm:pt modelId="{99E76331-E985-4D3D-9D04-A96C3D2688DF}" type="pres">
      <dgm:prSet presAssocID="{FC4CA914-99D6-4E22-9542-39720C15E594}" presName="text_4" presStyleLbl="node1" presStyleIdx="3" presStyleCnt="5">
        <dgm:presLayoutVars>
          <dgm:bulletEnabled val="1"/>
        </dgm:presLayoutVars>
      </dgm:prSet>
      <dgm:spPr/>
      <dgm:t>
        <a:bodyPr/>
        <a:lstStyle/>
        <a:p>
          <a:endParaRPr lang="zh-CN" altLang="en-US"/>
        </a:p>
      </dgm:t>
    </dgm:pt>
    <dgm:pt modelId="{44F1CC50-D1F6-451C-A365-7789F5FB5E21}" type="pres">
      <dgm:prSet presAssocID="{FC4CA914-99D6-4E22-9542-39720C15E594}" presName="accent_4" presStyleCnt="0"/>
      <dgm:spPr/>
    </dgm:pt>
    <dgm:pt modelId="{3C78E13F-E3EF-4FC7-8EB7-1A7678B9BA7C}" type="pres">
      <dgm:prSet presAssocID="{FC4CA914-99D6-4E22-9542-39720C15E594}" presName="accentRepeatNode" presStyleLbl="solidFgAcc1" presStyleIdx="3" presStyleCnt="5"/>
      <dgm:spPr/>
    </dgm:pt>
    <dgm:pt modelId="{2E160F50-5724-4740-8658-475B1FFB78B1}" type="pres">
      <dgm:prSet presAssocID="{8256CF6C-892A-484B-ADD1-9F15F127A03A}" presName="text_5" presStyleLbl="node1" presStyleIdx="4" presStyleCnt="5">
        <dgm:presLayoutVars>
          <dgm:bulletEnabled val="1"/>
        </dgm:presLayoutVars>
      </dgm:prSet>
      <dgm:spPr/>
      <dgm:t>
        <a:bodyPr/>
        <a:lstStyle/>
        <a:p>
          <a:endParaRPr lang="zh-CN" altLang="en-US"/>
        </a:p>
      </dgm:t>
    </dgm:pt>
    <dgm:pt modelId="{AE38E917-D6D5-4333-AAA5-59CD204ED711}" type="pres">
      <dgm:prSet presAssocID="{8256CF6C-892A-484B-ADD1-9F15F127A03A}" presName="accent_5" presStyleCnt="0"/>
      <dgm:spPr/>
    </dgm:pt>
    <dgm:pt modelId="{4406E336-7A83-4A0B-8953-5012D00067DE}" type="pres">
      <dgm:prSet presAssocID="{8256CF6C-892A-484B-ADD1-9F15F127A03A}" presName="accentRepeatNode" presStyleLbl="solidFgAcc1" presStyleIdx="4" presStyleCnt="5"/>
      <dgm:spPr/>
    </dgm:pt>
  </dgm:ptLst>
  <dgm:cxnLst>
    <dgm:cxn modelId="{1C86468A-677D-45B5-B159-D205F4DE497C}" type="presOf" srcId="{FC4CA914-99D6-4E22-9542-39720C15E594}" destId="{99E76331-E985-4D3D-9D04-A96C3D2688DF}" srcOrd="0" destOrd="0" presId="urn:microsoft.com/office/officeart/2008/layout/VerticalCurvedList"/>
    <dgm:cxn modelId="{38F58026-409C-44B1-801F-3CAD1774A126}" srcId="{F7D1397D-C82A-4E24-8219-BE23AF447234}" destId="{AF5550CE-A5F5-4FB4-9C23-2DD7FDEDBA24}" srcOrd="0" destOrd="0" parTransId="{9FC4E42C-CA50-480B-BD41-BC599780D777}" sibTransId="{5BFE5718-9D0C-414F-AE07-5CE3A8FB4BAE}"/>
    <dgm:cxn modelId="{7E01A004-C2A7-4904-9302-163E29CD598F}" srcId="{F7D1397D-C82A-4E24-8219-BE23AF447234}" destId="{FC4CA914-99D6-4E22-9542-39720C15E594}" srcOrd="3" destOrd="0" parTransId="{15231372-6A6A-4392-B08B-373693D30313}" sibTransId="{3FE4CB73-3E68-444A-87DE-536ED0C13861}"/>
    <dgm:cxn modelId="{C1553E8E-97E1-48F4-97EB-412B0CC7690B}" type="presOf" srcId="{AF5550CE-A5F5-4FB4-9C23-2DD7FDEDBA24}" destId="{59BB7CBC-1B44-4C54-A809-E0383A84B3A7}" srcOrd="0" destOrd="0" presId="urn:microsoft.com/office/officeart/2008/layout/VerticalCurvedList"/>
    <dgm:cxn modelId="{0167F33B-155B-4BBB-9A51-CDEBD37D5A7A}" type="presOf" srcId="{0AC8BA56-9760-465E-9D29-E6C29C51B01A}" destId="{76F61968-A216-43FA-8712-05E5C2ABD16F}" srcOrd="0" destOrd="0" presId="urn:microsoft.com/office/officeart/2008/layout/VerticalCurvedList"/>
    <dgm:cxn modelId="{21288C16-2B5A-442D-B848-E403840D6753}" srcId="{F7D1397D-C82A-4E24-8219-BE23AF447234}" destId="{8256CF6C-892A-484B-ADD1-9F15F127A03A}" srcOrd="4" destOrd="0" parTransId="{AB2DAB61-82B6-48A0-944A-911C635A83B5}" sibTransId="{8DE13489-4EEF-4460-8501-D6E96F1B9880}"/>
    <dgm:cxn modelId="{A2DD0A9F-7E76-4B8C-886A-F3A6AA0ECF8A}" srcId="{F7D1397D-C82A-4E24-8219-BE23AF447234}" destId="{0AC8BA56-9760-465E-9D29-E6C29C51B01A}" srcOrd="1" destOrd="0" parTransId="{ADDFA542-85C8-4BF1-BEC6-D8A579E4D79D}" sibTransId="{075176AA-D752-4542-8CAE-749116CB5563}"/>
    <dgm:cxn modelId="{5C888F4E-8F58-4B66-BD4A-6689F83D6E53}" type="presOf" srcId="{5BFE5718-9D0C-414F-AE07-5CE3A8FB4BAE}" destId="{852712AA-B282-461A-8696-53ECFC3F434A}" srcOrd="0" destOrd="0" presId="urn:microsoft.com/office/officeart/2008/layout/VerticalCurvedList"/>
    <dgm:cxn modelId="{9015E538-08CA-47F1-BFF3-5454B742DBC7}" type="presOf" srcId="{F7D1397D-C82A-4E24-8219-BE23AF447234}" destId="{A3085795-9507-4FDE-9E3A-406CBBDB3CB4}" srcOrd="0" destOrd="0" presId="urn:microsoft.com/office/officeart/2008/layout/VerticalCurvedList"/>
    <dgm:cxn modelId="{92C2493A-AD67-4DDF-AC54-70BA5D199F3E}" srcId="{F7D1397D-C82A-4E24-8219-BE23AF447234}" destId="{29DE5E1E-9980-4F57-80DD-6850BAC95B5D}" srcOrd="2" destOrd="0" parTransId="{59AF788C-7B24-47EF-868C-66B4A7F82A58}" sibTransId="{D1474689-8223-4B0C-B503-AE81BD1F3E2F}"/>
    <dgm:cxn modelId="{E67EB106-B7CD-45CA-989E-A8AF4B032575}" type="presOf" srcId="{8256CF6C-892A-484B-ADD1-9F15F127A03A}" destId="{2E160F50-5724-4740-8658-475B1FFB78B1}" srcOrd="0" destOrd="0" presId="urn:microsoft.com/office/officeart/2008/layout/VerticalCurvedList"/>
    <dgm:cxn modelId="{F6330181-D36D-4292-9E7F-CAC91C2E5DFE}" type="presOf" srcId="{29DE5E1E-9980-4F57-80DD-6850BAC95B5D}" destId="{E40C9787-9CB3-4D44-863F-DAB5B4E53B11}" srcOrd="0" destOrd="0" presId="urn:microsoft.com/office/officeart/2008/layout/VerticalCurvedList"/>
    <dgm:cxn modelId="{70C46F80-6A34-4367-8E3C-103544ACB599}" type="presParOf" srcId="{A3085795-9507-4FDE-9E3A-406CBBDB3CB4}" destId="{BBA26153-1B97-4D6A-83DB-49E0B4AF8F8B}" srcOrd="0" destOrd="0" presId="urn:microsoft.com/office/officeart/2008/layout/VerticalCurvedList"/>
    <dgm:cxn modelId="{9E11C842-2432-47B6-B626-56E49ADDD3CA}" type="presParOf" srcId="{BBA26153-1B97-4D6A-83DB-49E0B4AF8F8B}" destId="{E90FAAC4-AD68-462D-B4F9-71ACA0CB6ADD}" srcOrd="0" destOrd="0" presId="urn:microsoft.com/office/officeart/2008/layout/VerticalCurvedList"/>
    <dgm:cxn modelId="{8437FB02-E9FB-4B39-8525-0CD8E024C969}" type="presParOf" srcId="{E90FAAC4-AD68-462D-B4F9-71ACA0CB6ADD}" destId="{BFA142EB-901A-4459-AC7E-C690F57F0917}" srcOrd="0" destOrd="0" presId="urn:microsoft.com/office/officeart/2008/layout/VerticalCurvedList"/>
    <dgm:cxn modelId="{8A2CAAB1-E9A5-429F-8648-02A3323591A5}" type="presParOf" srcId="{E90FAAC4-AD68-462D-B4F9-71ACA0CB6ADD}" destId="{852712AA-B282-461A-8696-53ECFC3F434A}" srcOrd="1" destOrd="0" presId="urn:microsoft.com/office/officeart/2008/layout/VerticalCurvedList"/>
    <dgm:cxn modelId="{12475BFF-0A57-4617-9448-67BCD2B57AD8}" type="presParOf" srcId="{E90FAAC4-AD68-462D-B4F9-71ACA0CB6ADD}" destId="{05B1624B-8913-4FC8-8F4E-C1F9B29609FC}" srcOrd="2" destOrd="0" presId="urn:microsoft.com/office/officeart/2008/layout/VerticalCurvedList"/>
    <dgm:cxn modelId="{1CEBEC57-EAD3-4A12-ACA3-F06678404133}" type="presParOf" srcId="{E90FAAC4-AD68-462D-B4F9-71ACA0CB6ADD}" destId="{15E9D0E7-3E1F-49FC-A633-FFEAA0338746}" srcOrd="3" destOrd="0" presId="urn:microsoft.com/office/officeart/2008/layout/VerticalCurvedList"/>
    <dgm:cxn modelId="{CE20243A-2C5B-48C8-AB0F-9E6C70961F63}" type="presParOf" srcId="{BBA26153-1B97-4D6A-83DB-49E0B4AF8F8B}" destId="{59BB7CBC-1B44-4C54-A809-E0383A84B3A7}" srcOrd="1" destOrd="0" presId="urn:microsoft.com/office/officeart/2008/layout/VerticalCurvedList"/>
    <dgm:cxn modelId="{B7A83755-46B6-4154-8035-09C911B5C1BD}" type="presParOf" srcId="{BBA26153-1B97-4D6A-83DB-49E0B4AF8F8B}" destId="{9C97D190-A70C-45BE-BE39-83C8AC4AF420}" srcOrd="2" destOrd="0" presId="urn:microsoft.com/office/officeart/2008/layout/VerticalCurvedList"/>
    <dgm:cxn modelId="{67666C41-8FF2-4550-834C-DE6C3C9548D8}" type="presParOf" srcId="{9C97D190-A70C-45BE-BE39-83C8AC4AF420}" destId="{38D266C2-1A1C-470D-9147-9D617C1EFF96}" srcOrd="0" destOrd="0" presId="urn:microsoft.com/office/officeart/2008/layout/VerticalCurvedList"/>
    <dgm:cxn modelId="{34FBBEFF-78CA-4F54-AE45-91CB67EC4DC8}" type="presParOf" srcId="{BBA26153-1B97-4D6A-83DB-49E0B4AF8F8B}" destId="{76F61968-A216-43FA-8712-05E5C2ABD16F}" srcOrd="3" destOrd="0" presId="urn:microsoft.com/office/officeart/2008/layout/VerticalCurvedList"/>
    <dgm:cxn modelId="{E25490F7-DEBC-412D-BEA1-9CF253AB503F}" type="presParOf" srcId="{BBA26153-1B97-4D6A-83DB-49E0B4AF8F8B}" destId="{B864E575-573C-414A-90C3-530342682FCB}" srcOrd="4" destOrd="0" presId="urn:microsoft.com/office/officeart/2008/layout/VerticalCurvedList"/>
    <dgm:cxn modelId="{F16BD6F5-88EE-49E1-BE41-D4948619D037}" type="presParOf" srcId="{B864E575-573C-414A-90C3-530342682FCB}" destId="{E8413CB6-80D8-4DD3-A1B9-198FE145DB90}" srcOrd="0" destOrd="0" presId="urn:microsoft.com/office/officeart/2008/layout/VerticalCurvedList"/>
    <dgm:cxn modelId="{D18C1056-D10B-40ED-9BC7-104643EF086B}" type="presParOf" srcId="{BBA26153-1B97-4D6A-83DB-49E0B4AF8F8B}" destId="{E40C9787-9CB3-4D44-863F-DAB5B4E53B11}" srcOrd="5" destOrd="0" presId="urn:microsoft.com/office/officeart/2008/layout/VerticalCurvedList"/>
    <dgm:cxn modelId="{751796D2-FA5C-42F8-A4B1-944929F95E76}" type="presParOf" srcId="{BBA26153-1B97-4D6A-83DB-49E0B4AF8F8B}" destId="{B55D6D52-7577-48DF-9624-5501D0327DE5}" srcOrd="6" destOrd="0" presId="urn:microsoft.com/office/officeart/2008/layout/VerticalCurvedList"/>
    <dgm:cxn modelId="{8515AA77-493A-4776-A5D9-324ABB73066E}" type="presParOf" srcId="{B55D6D52-7577-48DF-9624-5501D0327DE5}" destId="{0135906D-7031-4B85-AFF5-607053309062}" srcOrd="0" destOrd="0" presId="urn:microsoft.com/office/officeart/2008/layout/VerticalCurvedList"/>
    <dgm:cxn modelId="{716EA42E-B95E-4EC6-B4FE-69EF3EE68841}" type="presParOf" srcId="{BBA26153-1B97-4D6A-83DB-49E0B4AF8F8B}" destId="{99E76331-E985-4D3D-9D04-A96C3D2688DF}" srcOrd="7" destOrd="0" presId="urn:microsoft.com/office/officeart/2008/layout/VerticalCurvedList"/>
    <dgm:cxn modelId="{753F951A-C2D1-44A5-A619-07CE17437E64}" type="presParOf" srcId="{BBA26153-1B97-4D6A-83DB-49E0B4AF8F8B}" destId="{44F1CC50-D1F6-451C-A365-7789F5FB5E21}" srcOrd="8" destOrd="0" presId="urn:microsoft.com/office/officeart/2008/layout/VerticalCurvedList"/>
    <dgm:cxn modelId="{50A6CFB8-53AC-49C8-A065-5DCC59148AFA}" type="presParOf" srcId="{44F1CC50-D1F6-451C-A365-7789F5FB5E21}" destId="{3C78E13F-E3EF-4FC7-8EB7-1A7678B9BA7C}" srcOrd="0" destOrd="0" presId="urn:microsoft.com/office/officeart/2008/layout/VerticalCurvedList"/>
    <dgm:cxn modelId="{242B6614-D36A-42BC-8524-911E563BDC55}" type="presParOf" srcId="{BBA26153-1B97-4D6A-83DB-49E0B4AF8F8B}" destId="{2E160F50-5724-4740-8658-475B1FFB78B1}" srcOrd="9" destOrd="0" presId="urn:microsoft.com/office/officeart/2008/layout/VerticalCurvedList"/>
    <dgm:cxn modelId="{1B472812-F335-474D-B3D2-EDE7CDECE87B}" type="presParOf" srcId="{BBA26153-1B97-4D6A-83DB-49E0B4AF8F8B}" destId="{AE38E917-D6D5-4333-AAA5-59CD204ED711}" srcOrd="10" destOrd="0" presId="urn:microsoft.com/office/officeart/2008/layout/VerticalCurvedList"/>
    <dgm:cxn modelId="{93E0E02E-69EB-489A-9250-FF2744084FB7}" type="presParOf" srcId="{AE38E917-D6D5-4333-AAA5-59CD204ED711}" destId="{4406E336-7A83-4A0B-8953-5012D00067D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D1397D-C82A-4E24-8219-BE23AF44723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F5550CE-A5F5-4FB4-9C23-2DD7FDEDBA24}">
      <dgm:prSet phldrT="[文本]"/>
      <dgm:spPr>
        <a:solidFill>
          <a:schemeClr val="accent1"/>
        </a:solidFill>
        <a:ln>
          <a:solidFill>
            <a:schemeClr val="accent2"/>
          </a:solidFill>
        </a:ln>
      </dgm:spPr>
      <dgm:t>
        <a:bodyPr/>
        <a:lstStyle/>
        <a:p>
          <a:r>
            <a:rPr lang="zh-CN" altLang="en-US" dirty="0" smtClean="0"/>
            <a:t>绪论</a:t>
          </a:r>
          <a:endParaRPr lang="zh-CN" altLang="en-US" dirty="0"/>
        </a:p>
      </dgm:t>
    </dgm:pt>
    <dgm:pt modelId="{9FC4E42C-CA50-480B-BD41-BC599780D777}" type="parTrans" cxnId="{38F58026-409C-44B1-801F-3CAD1774A126}">
      <dgm:prSet/>
      <dgm:spPr/>
      <dgm:t>
        <a:bodyPr/>
        <a:lstStyle/>
        <a:p>
          <a:endParaRPr lang="zh-CN" altLang="en-US"/>
        </a:p>
      </dgm:t>
    </dgm:pt>
    <dgm:pt modelId="{5BFE5718-9D0C-414F-AE07-5CE3A8FB4BAE}" type="sibTrans" cxnId="{38F58026-409C-44B1-801F-3CAD1774A126}">
      <dgm:prSet/>
      <dgm:spPr/>
      <dgm:t>
        <a:bodyPr/>
        <a:lstStyle/>
        <a:p>
          <a:endParaRPr lang="zh-CN" altLang="en-US"/>
        </a:p>
      </dgm:t>
    </dgm:pt>
    <dgm:pt modelId="{0AC8BA56-9760-465E-9D29-E6C29C51B01A}">
      <dgm:prSet phldrT="[文本]"/>
      <dgm:spPr>
        <a:solidFill>
          <a:schemeClr val="accent2"/>
        </a:solidFill>
        <a:ln>
          <a:solidFill>
            <a:schemeClr val="accent2"/>
          </a:solidFill>
        </a:ln>
      </dgm:spPr>
      <dgm:t>
        <a:bodyPr/>
        <a:lstStyle/>
        <a:p>
          <a:r>
            <a:rPr lang="zh-CN" altLang="en-US" dirty="0" smtClean="0"/>
            <a:t>数据绑定机制设计</a:t>
          </a:r>
          <a:endParaRPr lang="zh-CN" altLang="en-US" dirty="0"/>
        </a:p>
      </dgm:t>
    </dgm:pt>
    <dgm:pt modelId="{ADDFA542-85C8-4BF1-BEC6-D8A579E4D79D}" type="parTrans" cxnId="{A2DD0A9F-7E76-4B8C-886A-F3A6AA0ECF8A}">
      <dgm:prSet/>
      <dgm:spPr/>
      <dgm:t>
        <a:bodyPr/>
        <a:lstStyle/>
        <a:p>
          <a:endParaRPr lang="zh-CN" altLang="en-US"/>
        </a:p>
      </dgm:t>
    </dgm:pt>
    <dgm:pt modelId="{075176AA-D752-4542-8CAE-749116CB5563}" type="sibTrans" cxnId="{A2DD0A9F-7E76-4B8C-886A-F3A6AA0ECF8A}">
      <dgm:prSet/>
      <dgm:spPr/>
      <dgm:t>
        <a:bodyPr/>
        <a:lstStyle/>
        <a:p>
          <a:endParaRPr lang="zh-CN" altLang="en-US"/>
        </a:p>
      </dgm:t>
    </dgm:pt>
    <dgm:pt modelId="{29DE5E1E-9980-4F57-80DD-6850BAC95B5D}">
      <dgm:prSet phldrT="[文本]"/>
      <dgm:spPr/>
      <dgm:t>
        <a:bodyPr/>
        <a:lstStyle/>
        <a:p>
          <a:r>
            <a:rPr lang="zh-CN" altLang="en-US" dirty="0" smtClean="0"/>
            <a:t>系统动态扩展框架设计</a:t>
          </a:r>
          <a:endParaRPr lang="zh-CN" altLang="en-US" dirty="0"/>
        </a:p>
      </dgm:t>
    </dgm:pt>
    <dgm:pt modelId="{59AF788C-7B24-47EF-868C-66B4A7F82A58}" type="parTrans" cxnId="{92C2493A-AD67-4DDF-AC54-70BA5D199F3E}">
      <dgm:prSet/>
      <dgm:spPr/>
      <dgm:t>
        <a:bodyPr/>
        <a:lstStyle/>
        <a:p>
          <a:endParaRPr lang="zh-CN" altLang="en-US"/>
        </a:p>
      </dgm:t>
    </dgm:pt>
    <dgm:pt modelId="{D1474689-8223-4B0C-B503-AE81BD1F3E2F}" type="sibTrans" cxnId="{92C2493A-AD67-4DDF-AC54-70BA5D199F3E}">
      <dgm:prSet/>
      <dgm:spPr/>
      <dgm:t>
        <a:bodyPr/>
        <a:lstStyle/>
        <a:p>
          <a:endParaRPr lang="zh-CN" altLang="en-US"/>
        </a:p>
      </dgm:t>
    </dgm:pt>
    <dgm:pt modelId="{FC4CA914-99D6-4E22-9542-39720C15E594}">
      <dgm:prSet phldrT="[文本]"/>
      <dgm:spPr/>
      <dgm:t>
        <a:bodyPr/>
        <a:lstStyle/>
        <a:p>
          <a:r>
            <a:rPr lang="zh-CN" altLang="en-US" dirty="0" smtClean="0"/>
            <a:t>系统实现与临床应用</a:t>
          </a:r>
          <a:endParaRPr lang="zh-CN" altLang="en-US" dirty="0"/>
        </a:p>
      </dgm:t>
    </dgm:pt>
    <dgm:pt modelId="{15231372-6A6A-4392-B08B-373693D30313}" type="parTrans" cxnId="{7E01A004-C2A7-4904-9302-163E29CD598F}">
      <dgm:prSet/>
      <dgm:spPr/>
      <dgm:t>
        <a:bodyPr/>
        <a:lstStyle/>
        <a:p>
          <a:endParaRPr lang="zh-CN" altLang="en-US"/>
        </a:p>
      </dgm:t>
    </dgm:pt>
    <dgm:pt modelId="{3FE4CB73-3E68-444A-87DE-536ED0C13861}" type="sibTrans" cxnId="{7E01A004-C2A7-4904-9302-163E29CD598F}">
      <dgm:prSet/>
      <dgm:spPr/>
      <dgm:t>
        <a:bodyPr/>
        <a:lstStyle/>
        <a:p>
          <a:endParaRPr lang="zh-CN" altLang="en-US"/>
        </a:p>
      </dgm:t>
    </dgm:pt>
    <dgm:pt modelId="{8256CF6C-892A-484B-ADD1-9F15F127A03A}">
      <dgm:prSet phldrT="[文本]"/>
      <dgm:spPr/>
      <dgm:t>
        <a:bodyPr/>
        <a:lstStyle/>
        <a:p>
          <a:r>
            <a:rPr lang="zh-CN" altLang="en-US" dirty="0" smtClean="0"/>
            <a:t>总结与展望</a:t>
          </a:r>
          <a:endParaRPr lang="zh-CN" altLang="en-US" dirty="0"/>
        </a:p>
      </dgm:t>
    </dgm:pt>
    <dgm:pt modelId="{AB2DAB61-82B6-48A0-944A-911C635A83B5}" type="parTrans" cxnId="{21288C16-2B5A-442D-B848-E403840D6753}">
      <dgm:prSet/>
      <dgm:spPr/>
      <dgm:t>
        <a:bodyPr/>
        <a:lstStyle/>
        <a:p>
          <a:endParaRPr lang="zh-CN" altLang="en-US"/>
        </a:p>
      </dgm:t>
    </dgm:pt>
    <dgm:pt modelId="{8DE13489-4EEF-4460-8501-D6E96F1B9880}" type="sibTrans" cxnId="{21288C16-2B5A-442D-B848-E403840D6753}">
      <dgm:prSet/>
      <dgm:spPr/>
      <dgm:t>
        <a:bodyPr/>
        <a:lstStyle/>
        <a:p>
          <a:endParaRPr lang="zh-CN" altLang="en-US"/>
        </a:p>
      </dgm:t>
    </dgm:pt>
    <dgm:pt modelId="{A3085795-9507-4FDE-9E3A-406CBBDB3CB4}" type="pres">
      <dgm:prSet presAssocID="{F7D1397D-C82A-4E24-8219-BE23AF447234}" presName="Name0" presStyleCnt="0">
        <dgm:presLayoutVars>
          <dgm:chMax val="7"/>
          <dgm:chPref val="7"/>
          <dgm:dir/>
        </dgm:presLayoutVars>
      </dgm:prSet>
      <dgm:spPr/>
      <dgm:t>
        <a:bodyPr/>
        <a:lstStyle/>
        <a:p>
          <a:endParaRPr lang="zh-CN" altLang="en-US"/>
        </a:p>
      </dgm:t>
    </dgm:pt>
    <dgm:pt modelId="{BBA26153-1B97-4D6A-83DB-49E0B4AF8F8B}" type="pres">
      <dgm:prSet presAssocID="{F7D1397D-C82A-4E24-8219-BE23AF447234}" presName="Name1" presStyleCnt="0"/>
      <dgm:spPr/>
    </dgm:pt>
    <dgm:pt modelId="{E90FAAC4-AD68-462D-B4F9-71ACA0CB6ADD}" type="pres">
      <dgm:prSet presAssocID="{F7D1397D-C82A-4E24-8219-BE23AF447234}" presName="cycle" presStyleCnt="0"/>
      <dgm:spPr/>
    </dgm:pt>
    <dgm:pt modelId="{BFA142EB-901A-4459-AC7E-C690F57F0917}" type="pres">
      <dgm:prSet presAssocID="{F7D1397D-C82A-4E24-8219-BE23AF447234}" presName="srcNode" presStyleLbl="node1" presStyleIdx="0" presStyleCnt="5"/>
      <dgm:spPr/>
    </dgm:pt>
    <dgm:pt modelId="{852712AA-B282-461A-8696-53ECFC3F434A}" type="pres">
      <dgm:prSet presAssocID="{F7D1397D-C82A-4E24-8219-BE23AF447234}" presName="conn" presStyleLbl="parChTrans1D2" presStyleIdx="0" presStyleCnt="1"/>
      <dgm:spPr/>
      <dgm:t>
        <a:bodyPr/>
        <a:lstStyle/>
        <a:p>
          <a:endParaRPr lang="zh-CN" altLang="en-US"/>
        </a:p>
      </dgm:t>
    </dgm:pt>
    <dgm:pt modelId="{05B1624B-8913-4FC8-8F4E-C1F9B29609FC}" type="pres">
      <dgm:prSet presAssocID="{F7D1397D-C82A-4E24-8219-BE23AF447234}" presName="extraNode" presStyleLbl="node1" presStyleIdx="0" presStyleCnt="5"/>
      <dgm:spPr/>
    </dgm:pt>
    <dgm:pt modelId="{15E9D0E7-3E1F-49FC-A633-FFEAA0338746}" type="pres">
      <dgm:prSet presAssocID="{F7D1397D-C82A-4E24-8219-BE23AF447234}" presName="dstNode" presStyleLbl="node1" presStyleIdx="0" presStyleCnt="5"/>
      <dgm:spPr/>
    </dgm:pt>
    <dgm:pt modelId="{59BB7CBC-1B44-4C54-A809-E0383A84B3A7}" type="pres">
      <dgm:prSet presAssocID="{AF5550CE-A5F5-4FB4-9C23-2DD7FDEDBA24}" presName="text_1" presStyleLbl="node1" presStyleIdx="0" presStyleCnt="5">
        <dgm:presLayoutVars>
          <dgm:bulletEnabled val="1"/>
        </dgm:presLayoutVars>
      </dgm:prSet>
      <dgm:spPr/>
      <dgm:t>
        <a:bodyPr/>
        <a:lstStyle/>
        <a:p>
          <a:endParaRPr lang="zh-CN" altLang="en-US"/>
        </a:p>
      </dgm:t>
    </dgm:pt>
    <dgm:pt modelId="{9C97D190-A70C-45BE-BE39-83C8AC4AF420}" type="pres">
      <dgm:prSet presAssocID="{AF5550CE-A5F5-4FB4-9C23-2DD7FDEDBA24}" presName="accent_1" presStyleCnt="0"/>
      <dgm:spPr/>
    </dgm:pt>
    <dgm:pt modelId="{38D266C2-1A1C-470D-9147-9D617C1EFF96}" type="pres">
      <dgm:prSet presAssocID="{AF5550CE-A5F5-4FB4-9C23-2DD7FDEDBA24}" presName="accentRepeatNode" presStyleLbl="solidFgAcc1" presStyleIdx="0" presStyleCnt="5"/>
      <dgm:spPr>
        <a:ln>
          <a:solidFill>
            <a:schemeClr val="accent1"/>
          </a:solidFill>
        </a:ln>
      </dgm:spPr>
    </dgm:pt>
    <dgm:pt modelId="{76F61968-A216-43FA-8712-05E5C2ABD16F}" type="pres">
      <dgm:prSet presAssocID="{0AC8BA56-9760-465E-9D29-E6C29C51B01A}" presName="text_2" presStyleLbl="node1" presStyleIdx="1" presStyleCnt="5">
        <dgm:presLayoutVars>
          <dgm:bulletEnabled val="1"/>
        </dgm:presLayoutVars>
      </dgm:prSet>
      <dgm:spPr/>
      <dgm:t>
        <a:bodyPr/>
        <a:lstStyle/>
        <a:p>
          <a:endParaRPr lang="zh-CN" altLang="en-US"/>
        </a:p>
      </dgm:t>
    </dgm:pt>
    <dgm:pt modelId="{B864E575-573C-414A-90C3-530342682FCB}" type="pres">
      <dgm:prSet presAssocID="{0AC8BA56-9760-465E-9D29-E6C29C51B01A}" presName="accent_2" presStyleCnt="0"/>
      <dgm:spPr/>
    </dgm:pt>
    <dgm:pt modelId="{E8413CB6-80D8-4DD3-A1B9-198FE145DB90}" type="pres">
      <dgm:prSet presAssocID="{0AC8BA56-9760-465E-9D29-E6C29C51B01A}" presName="accentRepeatNode" presStyleLbl="solidFgAcc1" presStyleIdx="1" presStyleCnt="5"/>
      <dgm:spPr>
        <a:ln>
          <a:solidFill>
            <a:schemeClr val="accent2"/>
          </a:solidFill>
        </a:ln>
      </dgm:spPr>
    </dgm:pt>
    <dgm:pt modelId="{E40C9787-9CB3-4D44-863F-DAB5B4E53B11}" type="pres">
      <dgm:prSet presAssocID="{29DE5E1E-9980-4F57-80DD-6850BAC95B5D}" presName="text_3" presStyleLbl="node1" presStyleIdx="2" presStyleCnt="5">
        <dgm:presLayoutVars>
          <dgm:bulletEnabled val="1"/>
        </dgm:presLayoutVars>
      </dgm:prSet>
      <dgm:spPr/>
      <dgm:t>
        <a:bodyPr/>
        <a:lstStyle/>
        <a:p>
          <a:endParaRPr lang="zh-CN" altLang="en-US"/>
        </a:p>
      </dgm:t>
    </dgm:pt>
    <dgm:pt modelId="{B55D6D52-7577-48DF-9624-5501D0327DE5}" type="pres">
      <dgm:prSet presAssocID="{29DE5E1E-9980-4F57-80DD-6850BAC95B5D}" presName="accent_3" presStyleCnt="0"/>
      <dgm:spPr/>
    </dgm:pt>
    <dgm:pt modelId="{0135906D-7031-4B85-AFF5-607053309062}" type="pres">
      <dgm:prSet presAssocID="{29DE5E1E-9980-4F57-80DD-6850BAC95B5D}" presName="accentRepeatNode" presStyleLbl="solidFgAcc1" presStyleIdx="2" presStyleCnt="5"/>
      <dgm:spPr/>
    </dgm:pt>
    <dgm:pt modelId="{99E76331-E985-4D3D-9D04-A96C3D2688DF}" type="pres">
      <dgm:prSet presAssocID="{FC4CA914-99D6-4E22-9542-39720C15E594}" presName="text_4" presStyleLbl="node1" presStyleIdx="3" presStyleCnt="5">
        <dgm:presLayoutVars>
          <dgm:bulletEnabled val="1"/>
        </dgm:presLayoutVars>
      </dgm:prSet>
      <dgm:spPr/>
      <dgm:t>
        <a:bodyPr/>
        <a:lstStyle/>
        <a:p>
          <a:endParaRPr lang="zh-CN" altLang="en-US"/>
        </a:p>
      </dgm:t>
    </dgm:pt>
    <dgm:pt modelId="{44F1CC50-D1F6-451C-A365-7789F5FB5E21}" type="pres">
      <dgm:prSet presAssocID="{FC4CA914-99D6-4E22-9542-39720C15E594}" presName="accent_4" presStyleCnt="0"/>
      <dgm:spPr/>
    </dgm:pt>
    <dgm:pt modelId="{3C78E13F-E3EF-4FC7-8EB7-1A7678B9BA7C}" type="pres">
      <dgm:prSet presAssocID="{FC4CA914-99D6-4E22-9542-39720C15E594}" presName="accentRepeatNode" presStyleLbl="solidFgAcc1" presStyleIdx="3" presStyleCnt="5"/>
      <dgm:spPr/>
    </dgm:pt>
    <dgm:pt modelId="{2E160F50-5724-4740-8658-475B1FFB78B1}" type="pres">
      <dgm:prSet presAssocID="{8256CF6C-892A-484B-ADD1-9F15F127A03A}" presName="text_5" presStyleLbl="node1" presStyleIdx="4" presStyleCnt="5">
        <dgm:presLayoutVars>
          <dgm:bulletEnabled val="1"/>
        </dgm:presLayoutVars>
      </dgm:prSet>
      <dgm:spPr/>
      <dgm:t>
        <a:bodyPr/>
        <a:lstStyle/>
        <a:p>
          <a:endParaRPr lang="zh-CN" altLang="en-US"/>
        </a:p>
      </dgm:t>
    </dgm:pt>
    <dgm:pt modelId="{AE38E917-D6D5-4333-AAA5-59CD204ED711}" type="pres">
      <dgm:prSet presAssocID="{8256CF6C-892A-484B-ADD1-9F15F127A03A}" presName="accent_5" presStyleCnt="0"/>
      <dgm:spPr/>
    </dgm:pt>
    <dgm:pt modelId="{4406E336-7A83-4A0B-8953-5012D00067DE}" type="pres">
      <dgm:prSet presAssocID="{8256CF6C-892A-484B-ADD1-9F15F127A03A}" presName="accentRepeatNode" presStyleLbl="solidFgAcc1" presStyleIdx="4" presStyleCnt="5"/>
      <dgm:spPr/>
    </dgm:pt>
  </dgm:ptLst>
  <dgm:cxnLst>
    <dgm:cxn modelId="{38F58026-409C-44B1-801F-3CAD1774A126}" srcId="{F7D1397D-C82A-4E24-8219-BE23AF447234}" destId="{AF5550CE-A5F5-4FB4-9C23-2DD7FDEDBA24}" srcOrd="0" destOrd="0" parTransId="{9FC4E42C-CA50-480B-BD41-BC599780D777}" sibTransId="{5BFE5718-9D0C-414F-AE07-5CE3A8FB4BAE}"/>
    <dgm:cxn modelId="{7E01A004-C2A7-4904-9302-163E29CD598F}" srcId="{F7D1397D-C82A-4E24-8219-BE23AF447234}" destId="{FC4CA914-99D6-4E22-9542-39720C15E594}" srcOrd="3" destOrd="0" parTransId="{15231372-6A6A-4392-B08B-373693D30313}" sibTransId="{3FE4CB73-3E68-444A-87DE-536ED0C13861}"/>
    <dgm:cxn modelId="{6CD02E0D-EB17-457B-840C-3DA96098E5AA}" type="presOf" srcId="{5BFE5718-9D0C-414F-AE07-5CE3A8FB4BAE}" destId="{852712AA-B282-461A-8696-53ECFC3F434A}" srcOrd="0" destOrd="0" presId="urn:microsoft.com/office/officeart/2008/layout/VerticalCurvedList"/>
    <dgm:cxn modelId="{21288C16-2B5A-442D-B848-E403840D6753}" srcId="{F7D1397D-C82A-4E24-8219-BE23AF447234}" destId="{8256CF6C-892A-484B-ADD1-9F15F127A03A}" srcOrd="4" destOrd="0" parTransId="{AB2DAB61-82B6-48A0-944A-911C635A83B5}" sibTransId="{8DE13489-4EEF-4460-8501-D6E96F1B9880}"/>
    <dgm:cxn modelId="{A2DD0A9F-7E76-4B8C-886A-F3A6AA0ECF8A}" srcId="{F7D1397D-C82A-4E24-8219-BE23AF447234}" destId="{0AC8BA56-9760-465E-9D29-E6C29C51B01A}" srcOrd="1" destOrd="0" parTransId="{ADDFA542-85C8-4BF1-BEC6-D8A579E4D79D}" sibTransId="{075176AA-D752-4542-8CAE-749116CB5563}"/>
    <dgm:cxn modelId="{661E4B64-A65A-4CC7-9C49-AC79C1CC5D8F}" type="presOf" srcId="{29DE5E1E-9980-4F57-80DD-6850BAC95B5D}" destId="{E40C9787-9CB3-4D44-863F-DAB5B4E53B11}" srcOrd="0" destOrd="0" presId="urn:microsoft.com/office/officeart/2008/layout/VerticalCurvedList"/>
    <dgm:cxn modelId="{A6A8C689-FD7D-48B1-A851-C1504FF763F1}" type="presOf" srcId="{FC4CA914-99D6-4E22-9542-39720C15E594}" destId="{99E76331-E985-4D3D-9D04-A96C3D2688DF}" srcOrd="0" destOrd="0" presId="urn:microsoft.com/office/officeart/2008/layout/VerticalCurvedList"/>
    <dgm:cxn modelId="{2C67D914-A44F-4E80-9EAD-352D2C0B5D5B}" type="presOf" srcId="{F7D1397D-C82A-4E24-8219-BE23AF447234}" destId="{A3085795-9507-4FDE-9E3A-406CBBDB3CB4}" srcOrd="0" destOrd="0" presId="urn:microsoft.com/office/officeart/2008/layout/VerticalCurvedList"/>
    <dgm:cxn modelId="{A8AF4075-DD52-4636-B1CD-7C629929BB77}" type="presOf" srcId="{AF5550CE-A5F5-4FB4-9C23-2DD7FDEDBA24}" destId="{59BB7CBC-1B44-4C54-A809-E0383A84B3A7}" srcOrd="0" destOrd="0" presId="urn:microsoft.com/office/officeart/2008/layout/VerticalCurvedList"/>
    <dgm:cxn modelId="{D41FCCA6-B155-4DA3-9F9E-FCF94FBC8097}" type="presOf" srcId="{0AC8BA56-9760-465E-9D29-E6C29C51B01A}" destId="{76F61968-A216-43FA-8712-05E5C2ABD16F}" srcOrd="0" destOrd="0" presId="urn:microsoft.com/office/officeart/2008/layout/VerticalCurvedList"/>
    <dgm:cxn modelId="{92C2493A-AD67-4DDF-AC54-70BA5D199F3E}" srcId="{F7D1397D-C82A-4E24-8219-BE23AF447234}" destId="{29DE5E1E-9980-4F57-80DD-6850BAC95B5D}" srcOrd="2" destOrd="0" parTransId="{59AF788C-7B24-47EF-868C-66B4A7F82A58}" sibTransId="{D1474689-8223-4B0C-B503-AE81BD1F3E2F}"/>
    <dgm:cxn modelId="{4021001F-1F86-4D3E-B096-97BE3067A2FC}" type="presOf" srcId="{8256CF6C-892A-484B-ADD1-9F15F127A03A}" destId="{2E160F50-5724-4740-8658-475B1FFB78B1}" srcOrd="0" destOrd="0" presId="urn:microsoft.com/office/officeart/2008/layout/VerticalCurvedList"/>
    <dgm:cxn modelId="{D482371C-7D5C-4D10-9BCE-88C34EB0801A}" type="presParOf" srcId="{A3085795-9507-4FDE-9E3A-406CBBDB3CB4}" destId="{BBA26153-1B97-4D6A-83DB-49E0B4AF8F8B}" srcOrd="0" destOrd="0" presId="urn:microsoft.com/office/officeart/2008/layout/VerticalCurvedList"/>
    <dgm:cxn modelId="{11F0A3C0-F78F-42DD-8880-46F32D0A67FC}" type="presParOf" srcId="{BBA26153-1B97-4D6A-83DB-49E0B4AF8F8B}" destId="{E90FAAC4-AD68-462D-B4F9-71ACA0CB6ADD}" srcOrd="0" destOrd="0" presId="urn:microsoft.com/office/officeart/2008/layout/VerticalCurvedList"/>
    <dgm:cxn modelId="{8E68FA37-5D81-42AC-BF43-B869EBF428E5}" type="presParOf" srcId="{E90FAAC4-AD68-462D-B4F9-71ACA0CB6ADD}" destId="{BFA142EB-901A-4459-AC7E-C690F57F0917}" srcOrd="0" destOrd="0" presId="urn:microsoft.com/office/officeart/2008/layout/VerticalCurvedList"/>
    <dgm:cxn modelId="{3C5C9FFA-A153-4554-AB8E-62908695ADC5}" type="presParOf" srcId="{E90FAAC4-AD68-462D-B4F9-71ACA0CB6ADD}" destId="{852712AA-B282-461A-8696-53ECFC3F434A}" srcOrd="1" destOrd="0" presId="urn:microsoft.com/office/officeart/2008/layout/VerticalCurvedList"/>
    <dgm:cxn modelId="{0378A5A3-3A8D-42C0-8F49-73354600B159}" type="presParOf" srcId="{E90FAAC4-AD68-462D-B4F9-71ACA0CB6ADD}" destId="{05B1624B-8913-4FC8-8F4E-C1F9B29609FC}" srcOrd="2" destOrd="0" presId="urn:microsoft.com/office/officeart/2008/layout/VerticalCurvedList"/>
    <dgm:cxn modelId="{0071A045-A6A4-4D4C-B81F-317B0748482D}" type="presParOf" srcId="{E90FAAC4-AD68-462D-B4F9-71ACA0CB6ADD}" destId="{15E9D0E7-3E1F-49FC-A633-FFEAA0338746}" srcOrd="3" destOrd="0" presId="urn:microsoft.com/office/officeart/2008/layout/VerticalCurvedList"/>
    <dgm:cxn modelId="{116FFB13-6ADA-4503-91D6-07CE70E9B13B}" type="presParOf" srcId="{BBA26153-1B97-4D6A-83DB-49E0B4AF8F8B}" destId="{59BB7CBC-1B44-4C54-A809-E0383A84B3A7}" srcOrd="1" destOrd="0" presId="urn:microsoft.com/office/officeart/2008/layout/VerticalCurvedList"/>
    <dgm:cxn modelId="{6770F77B-0EC7-4233-9F6F-1C6E3589DEB3}" type="presParOf" srcId="{BBA26153-1B97-4D6A-83DB-49E0B4AF8F8B}" destId="{9C97D190-A70C-45BE-BE39-83C8AC4AF420}" srcOrd="2" destOrd="0" presId="urn:microsoft.com/office/officeart/2008/layout/VerticalCurvedList"/>
    <dgm:cxn modelId="{BEA64E6C-10B8-49E7-A1A1-92FA1F08F6E9}" type="presParOf" srcId="{9C97D190-A70C-45BE-BE39-83C8AC4AF420}" destId="{38D266C2-1A1C-470D-9147-9D617C1EFF96}" srcOrd="0" destOrd="0" presId="urn:microsoft.com/office/officeart/2008/layout/VerticalCurvedList"/>
    <dgm:cxn modelId="{1265A635-2BF7-40BA-9117-428335B9835D}" type="presParOf" srcId="{BBA26153-1B97-4D6A-83DB-49E0B4AF8F8B}" destId="{76F61968-A216-43FA-8712-05E5C2ABD16F}" srcOrd="3" destOrd="0" presId="urn:microsoft.com/office/officeart/2008/layout/VerticalCurvedList"/>
    <dgm:cxn modelId="{2CE0E647-A5AD-421B-BAB3-644A05A224F8}" type="presParOf" srcId="{BBA26153-1B97-4D6A-83DB-49E0B4AF8F8B}" destId="{B864E575-573C-414A-90C3-530342682FCB}" srcOrd="4" destOrd="0" presId="urn:microsoft.com/office/officeart/2008/layout/VerticalCurvedList"/>
    <dgm:cxn modelId="{A3E3E44F-3963-45B9-865B-CD3569DAA4D0}" type="presParOf" srcId="{B864E575-573C-414A-90C3-530342682FCB}" destId="{E8413CB6-80D8-4DD3-A1B9-198FE145DB90}" srcOrd="0" destOrd="0" presId="urn:microsoft.com/office/officeart/2008/layout/VerticalCurvedList"/>
    <dgm:cxn modelId="{0AC0090F-57C3-44FB-B49D-43698C976535}" type="presParOf" srcId="{BBA26153-1B97-4D6A-83DB-49E0B4AF8F8B}" destId="{E40C9787-9CB3-4D44-863F-DAB5B4E53B11}" srcOrd="5" destOrd="0" presId="urn:microsoft.com/office/officeart/2008/layout/VerticalCurvedList"/>
    <dgm:cxn modelId="{EC8F1D6F-E73A-4BE9-A6CC-3E91BDF0B604}" type="presParOf" srcId="{BBA26153-1B97-4D6A-83DB-49E0B4AF8F8B}" destId="{B55D6D52-7577-48DF-9624-5501D0327DE5}" srcOrd="6" destOrd="0" presId="urn:microsoft.com/office/officeart/2008/layout/VerticalCurvedList"/>
    <dgm:cxn modelId="{D8B27F77-68E1-4A67-8D44-BDCC581BD79E}" type="presParOf" srcId="{B55D6D52-7577-48DF-9624-5501D0327DE5}" destId="{0135906D-7031-4B85-AFF5-607053309062}" srcOrd="0" destOrd="0" presId="urn:microsoft.com/office/officeart/2008/layout/VerticalCurvedList"/>
    <dgm:cxn modelId="{DD4D999C-DD04-4DD7-995E-330194B1243E}" type="presParOf" srcId="{BBA26153-1B97-4D6A-83DB-49E0B4AF8F8B}" destId="{99E76331-E985-4D3D-9D04-A96C3D2688DF}" srcOrd="7" destOrd="0" presId="urn:microsoft.com/office/officeart/2008/layout/VerticalCurvedList"/>
    <dgm:cxn modelId="{FD182DCD-7B14-4EC8-8750-310139ACCEE9}" type="presParOf" srcId="{BBA26153-1B97-4D6A-83DB-49E0B4AF8F8B}" destId="{44F1CC50-D1F6-451C-A365-7789F5FB5E21}" srcOrd="8" destOrd="0" presId="urn:microsoft.com/office/officeart/2008/layout/VerticalCurvedList"/>
    <dgm:cxn modelId="{8BCF1336-6276-4400-9CD3-EF3130E8D672}" type="presParOf" srcId="{44F1CC50-D1F6-451C-A365-7789F5FB5E21}" destId="{3C78E13F-E3EF-4FC7-8EB7-1A7678B9BA7C}" srcOrd="0" destOrd="0" presId="urn:microsoft.com/office/officeart/2008/layout/VerticalCurvedList"/>
    <dgm:cxn modelId="{538BE7C5-D7E6-46C5-9901-C6C0403320E6}" type="presParOf" srcId="{BBA26153-1B97-4D6A-83DB-49E0B4AF8F8B}" destId="{2E160F50-5724-4740-8658-475B1FFB78B1}" srcOrd="9" destOrd="0" presId="urn:microsoft.com/office/officeart/2008/layout/VerticalCurvedList"/>
    <dgm:cxn modelId="{E60071AB-343D-4D62-8AA1-29B3930C5A41}" type="presParOf" srcId="{BBA26153-1B97-4D6A-83DB-49E0B4AF8F8B}" destId="{AE38E917-D6D5-4333-AAA5-59CD204ED711}" srcOrd="10" destOrd="0" presId="urn:microsoft.com/office/officeart/2008/layout/VerticalCurvedList"/>
    <dgm:cxn modelId="{3E972538-EED7-4979-A6C2-1CB13CC99293}" type="presParOf" srcId="{AE38E917-D6D5-4333-AAA5-59CD204ED711}" destId="{4406E336-7A83-4A0B-8953-5012D00067D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D1397D-C82A-4E24-8219-BE23AF44723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F5550CE-A5F5-4FB4-9C23-2DD7FDEDBA24}">
      <dgm:prSet phldrT="[文本]"/>
      <dgm:spPr>
        <a:solidFill>
          <a:schemeClr val="accent1"/>
        </a:solidFill>
        <a:ln>
          <a:solidFill>
            <a:schemeClr val="accent2"/>
          </a:solidFill>
        </a:ln>
      </dgm:spPr>
      <dgm:t>
        <a:bodyPr/>
        <a:lstStyle/>
        <a:p>
          <a:r>
            <a:rPr lang="zh-CN" altLang="en-US" dirty="0" smtClean="0"/>
            <a:t>绪论</a:t>
          </a:r>
          <a:endParaRPr lang="zh-CN" altLang="en-US" dirty="0"/>
        </a:p>
      </dgm:t>
    </dgm:pt>
    <dgm:pt modelId="{9FC4E42C-CA50-480B-BD41-BC599780D777}" type="parTrans" cxnId="{38F58026-409C-44B1-801F-3CAD1774A126}">
      <dgm:prSet/>
      <dgm:spPr/>
      <dgm:t>
        <a:bodyPr/>
        <a:lstStyle/>
        <a:p>
          <a:endParaRPr lang="zh-CN" altLang="en-US"/>
        </a:p>
      </dgm:t>
    </dgm:pt>
    <dgm:pt modelId="{5BFE5718-9D0C-414F-AE07-5CE3A8FB4BAE}" type="sibTrans" cxnId="{38F58026-409C-44B1-801F-3CAD1774A126}">
      <dgm:prSet/>
      <dgm:spPr/>
      <dgm:t>
        <a:bodyPr/>
        <a:lstStyle/>
        <a:p>
          <a:endParaRPr lang="zh-CN" altLang="en-US"/>
        </a:p>
      </dgm:t>
    </dgm:pt>
    <dgm:pt modelId="{0AC8BA56-9760-465E-9D29-E6C29C51B01A}">
      <dgm:prSet phldrT="[文本]"/>
      <dgm:spPr/>
      <dgm:t>
        <a:bodyPr/>
        <a:lstStyle/>
        <a:p>
          <a:r>
            <a:rPr lang="zh-CN" altLang="en-US" dirty="0" smtClean="0"/>
            <a:t>数据绑定机制设计</a:t>
          </a:r>
          <a:endParaRPr lang="zh-CN" altLang="en-US" dirty="0"/>
        </a:p>
      </dgm:t>
    </dgm:pt>
    <dgm:pt modelId="{ADDFA542-85C8-4BF1-BEC6-D8A579E4D79D}" type="parTrans" cxnId="{A2DD0A9F-7E76-4B8C-886A-F3A6AA0ECF8A}">
      <dgm:prSet/>
      <dgm:spPr/>
      <dgm:t>
        <a:bodyPr/>
        <a:lstStyle/>
        <a:p>
          <a:endParaRPr lang="zh-CN" altLang="en-US"/>
        </a:p>
      </dgm:t>
    </dgm:pt>
    <dgm:pt modelId="{075176AA-D752-4542-8CAE-749116CB5563}" type="sibTrans" cxnId="{A2DD0A9F-7E76-4B8C-886A-F3A6AA0ECF8A}">
      <dgm:prSet/>
      <dgm:spPr/>
      <dgm:t>
        <a:bodyPr/>
        <a:lstStyle/>
        <a:p>
          <a:endParaRPr lang="zh-CN" altLang="en-US"/>
        </a:p>
      </dgm:t>
    </dgm:pt>
    <dgm:pt modelId="{29DE5E1E-9980-4F57-80DD-6850BAC95B5D}">
      <dgm:prSet phldrT="[文本]"/>
      <dgm:spPr>
        <a:solidFill>
          <a:schemeClr val="accent2"/>
        </a:solidFill>
        <a:ln>
          <a:solidFill>
            <a:schemeClr val="accent2"/>
          </a:solidFill>
        </a:ln>
      </dgm:spPr>
      <dgm:t>
        <a:bodyPr/>
        <a:lstStyle/>
        <a:p>
          <a:r>
            <a:rPr lang="zh-CN" altLang="en-US" dirty="0" smtClean="0"/>
            <a:t>系统动态扩展框架设计</a:t>
          </a:r>
          <a:endParaRPr lang="zh-CN" altLang="en-US" dirty="0"/>
        </a:p>
      </dgm:t>
    </dgm:pt>
    <dgm:pt modelId="{59AF788C-7B24-47EF-868C-66B4A7F82A58}" type="parTrans" cxnId="{92C2493A-AD67-4DDF-AC54-70BA5D199F3E}">
      <dgm:prSet/>
      <dgm:spPr/>
      <dgm:t>
        <a:bodyPr/>
        <a:lstStyle/>
        <a:p>
          <a:endParaRPr lang="zh-CN" altLang="en-US"/>
        </a:p>
      </dgm:t>
    </dgm:pt>
    <dgm:pt modelId="{D1474689-8223-4B0C-B503-AE81BD1F3E2F}" type="sibTrans" cxnId="{92C2493A-AD67-4DDF-AC54-70BA5D199F3E}">
      <dgm:prSet/>
      <dgm:spPr/>
      <dgm:t>
        <a:bodyPr/>
        <a:lstStyle/>
        <a:p>
          <a:endParaRPr lang="zh-CN" altLang="en-US"/>
        </a:p>
      </dgm:t>
    </dgm:pt>
    <dgm:pt modelId="{FC4CA914-99D6-4E22-9542-39720C15E594}">
      <dgm:prSet phldrT="[文本]"/>
      <dgm:spPr/>
      <dgm:t>
        <a:bodyPr/>
        <a:lstStyle/>
        <a:p>
          <a:r>
            <a:rPr lang="zh-CN" altLang="en-US" dirty="0" smtClean="0"/>
            <a:t>系统实现与临床应用</a:t>
          </a:r>
          <a:endParaRPr lang="zh-CN" altLang="en-US" dirty="0"/>
        </a:p>
      </dgm:t>
    </dgm:pt>
    <dgm:pt modelId="{15231372-6A6A-4392-B08B-373693D30313}" type="parTrans" cxnId="{7E01A004-C2A7-4904-9302-163E29CD598F}">
      <dgm:prSet/>
      <dgm:spPr/>
      <dgm:t>
        <a:bodyPr/>
        <a:lstStyle/>
        <a:p>
          <a:endParaRPr lang="zh-CN" altLang="en-US"/>
        </a:p>
      </dgm:t>
    </dgm:pt>
    <dgm:pt modelId="{3FE4CB73-3E68-444A-87DE-536ED0C13861}" type="sibTrans" cxnId="{7E01A004-C2A7-4904-9302-163E29CD598F}">
      <dgm:prSet/>
      <dgm:spPr/>
      <dgm:t>
        <a:bodyPr/>
        <a:lstStyle/>
        <a:p>
          <a:endParaRPr lang="zh-CN" altLang="en-US"/>
        </a:p>
      </dgm:t>
    </dgm:pt>
    <dgm:pt modelId="{8256CF6C-892A-484B-ADD1-9F15F127A03A}">
      <dgm:prSet phldrT="[文本]"/>
      <dgm:spPr/>
      <dgm:t>
        <a:bodyPr/>
        <a:lstStyle/>
        <a:p>
          <a:r>
            <a:rPr lang="zh-CN" altLang="en-US" dirty="0" smtClean="0"/>
            <a:t>总结与展望</a:t>
          </a:r>
          <a:endParaRPr lang="zh-CN" altLang="en-US" dirty="0"/>
        </a:p>
      </dgm:t>
    </dgm:pt>
    <dgm:pt modelId="{AB2DAB61-82B6-48A0-944A-911C635A83B5}" type="parTrans" cxnId="{21288C16-2B5A-442D-B848-E403840D6753}">
      <dgm:prSet/>
      <dgm:spPr/>
      <dgm:t>
        <a:bodyPr/>
        <a:lstStyle/>
        <a:p>
          <a:endParaRPr lang="zh-CN" altLang="en-US"/>
        </a:p>
      </dgm:t>
    </dgm:pt>
    <dgm:pt modelId="{8DE13489-4EEF-4460-8501-D6E96F1B9880}" type="sibTrans" cxnId="{21288C16-2B5A-442D-B848-E403840D6753}">
      <dgm:prSet/>
      <dgm:spPr/>
      <dgm:t>
        <a:bodyPr/>
        <a:lstStyle/>
        <a:p>
          <a:endParaRPr lang="zh-CN" altLang="en-US"/>
        </a:p>
      </dgm:t>
    </dgm:pt>
    <dgm:pt modelId="{A3085795-9507-4FDE-9E3A-406CBBDB3CB4}" type="pres">
      <dgm:prSet presAssocID="{F7D1397D-C82A-4E24-8219-BE23AF447234}" presName="Name0" presStyleCnt="0">
        <dgm:presLayoutVars>
          <dgm:chMax val="7"/>
          <dgm:chPref val="7"/>
          <dgm:dir/>
        </dgm:presLayoutVars>
      </dgm:prSet>
      <dgm:spPr/>
      <dgm:t>
        <a:bodyPr/>
        <a:lstStyle/>
        <a:p>
          <a:endParaRPr lang="zh-CN" altLang="en-US"/>
        </a:p>
      </dgm:t>
    </dgm:pt>
    <dgm:pt modelId="{BBA26153-1B97-4D6A-83DB-49E0B4AF8F8B}" type="pres">
      <dgm:prSet presAssocID="{F7D1397D-C82A-4E24-8219-BE23AF447234}" presName="Name1" presStyleCnt="0"/>
      <dgm:spPr/>
    </dgm:pt>
    <dgm:pt modelId="{E90FAAC4-AD68-462D-B4F9-71ACA0CB6ADD}" type="pres">
      <dgm:prSet presAssocID="{F7D1397D-C82A-4E24-8219-BE23AF447234}" presName="cycle" presStyleCnt="0"/>
      <dgm:spPr/>
    </dgm:pt>
    <dgm:pt modelId="{BFA142EB-901A-4459-AC7E-C690F57F0917}" type="pres">
      <dgm:prSet presAssocID="{F7D1397D-C82A-4E24-8219-BE23AF447234}" presName="srcNode" presStyleLbl="node1" presStyleIdx="0" presStyleCnt="5"/>
      <dgm:spPr/>
    </dgm:pt>
    <dgm:pt modelId="{852712AA-B282-461A-8696-53ECFC3F434A}" type="pres">
      <dgm:prSet presAssocID="{F7D1397D-C82A-4E24-8219-BE23AF447234}" presName="conn" presStyleLbl="parChTrans1D2" presStyleIdx="0" presStyleCnt="1"/>
      <dgm:spPr/>
      <dgm:t>
        <a:bodyPr/>
        <a:lstStyle/>
        <a:p>
          <a:endParaRPr lang="zh-CN" altLang="en-US"/>
        </a:p>
      </dgm:t>
    </dgm:pt>
    <dgm:pt modelId="{05B1624B-8913-4FC8-8F4E-C1F9B29609FC}" type="pres">
      <dgm:prSet presAssocID="{F7D1397D-C82A-4E24-8219-BE23AF447234}" presName="extraNode" presStyleLbl="node1" presStyleIdx="0" presStyleCnt="5"/>
      <dgm:spPr/>
    </dgm:pt>
    <dgm:pt modelId="{15E9D0E7-3E1F-49FC-A633-FFEAA0338746}" type="pres">
      <dgm:prSet presAssocID="{F7D1397D-C82A-4E24-8219-BE23AF447234}" presName="dstNode" presStyleLbl="node1" presStyleIdx="0" presStyleCnt="5"/>
      <dgm:spPr/>
    </dgm:pt>
    <dgm:pt modelId="{59BB7CBC-1B44-4C54-A809-E0383A84B3A7}" type="pres">
      <dgm:prSet presAssocID="{AF5550CE-A5F5-4FB4-9C23-2DD7FDEDBA24}" presName="text_1" presStyleLbl="node1" presStyleIdx="0" presStyleCnt="5">
        <dgm:presLayoutVars>
          <dgm:bulletEnabled val="1"/>
        </dgm:presLayoutVars>
      </dgm:prSet>
      <dgm:spPr/>
      <dgm:t>
        <a:bodyPr/>
        <a:lstStyle/>
        <a:p>
          <a:endParaRPr lang="zh-CN" altLang="en-US"/>
        </a:p>
      </dgm:t>
    </dgm:pt>
    <dgm:pt modelId="{9C97D190-A70C-45BE-BE39-83C8AC4AF420}" type="pres">
      <dgm:prSet presAssocID="{AF5550CE-A5F5-4FB4-9C23-2DD7FDEDBA24}" presName="accent_1" presStyleCnt="0"/>
      <dgm:spPr/>
    </dgm:pt>
    <dgm:pt modelId="{38D266C2-1A1C-470D-9147-9D617C1EFF96}" type="pres">
      <dgm:prSet presAssocID="{AF5550CE-A5F5-4FB4-9C23-2DD7FDEDBA24}" presName="accentRepeatNode" presStyleLbl="solidFgAcc1" presStyleIdx="0" presStyleCnt="5"/>
      <dgm:spPr>
        <a:ln>
          <a:solidFill>
            <a:schemeClr val="accent1"/>
          </a:solidFill>
        </a:ln>
      </dgm:spPr>
    </dgm:pt>
    <dgm:pt modelId="{76F61968-A216-43FA-8712-05E5C2ABD16F}" type="pres">
      <dgm:prSet presAssocID="{0AC8BA56-9760-465E-9D29-E6C29C51B01A}" presName="text_2" presStyleLbl="node1" presStyleIdx="1" presStyleCnt="5">
        <dgm:presLayoutVars>
          <dgm:bulletEnabled val="1"/>
        </dgm:presLayoutVars>
      </dgm:prSet>
      <dgm:spPr/>
      <dgm:t>
        <a:bodyPr/>
        <a:lstStyle/>
        <a:p>
          <a:endParaRPr lang="zh-CN" altLang="en-US"/>
        </a:p>
      </dgm:t>
    </dgm:pt>
    <dgm:pt modelId="{B864E575-573C-414A-90C3-530342682FCB}" type="pres">
      <dgm:prSet presAssocID="{0AC8BA56-9760-465E-9D29-E6C29C51B01A}" presName="accent_2" presStyleCnt="0"/>
      <dgm:spPr/>
    </dgm:pt>
    <dgm:pt modelId="{E8413CB6-80D8-4DD3-A1B9-198FE145DB90}" type="pres">
      <dgm:prSet presAssocID="{0AC8BA56-9760-465E-9D29-E6C29C51B01A}" presName="accentRepeatNode" presStyleLbl="solidFgAcc1" presStyleIdx="1" presStyleCnt="5"/>
      <dgm:spPr/>
    </dgm:pt>
    <dgm:pt modelId="{E40C9787-9CB3-4D44-863F-DAB5B4E53B11}" type="pres">
      <dgm:prSet presAssocID="{29DE5E1E-9980-4F57-80DD-6850BAC95B5D}" presName="text_3" presStyleLbl="node1" presStyleIdx="2" presStyleCnt="5">
        <dgm:presLayoutVars>
          <dgm:bulletEnabled val="1"/>
        </dgm:presLayoutVars>
      </dgm:prSet>
      <dgm:spPr/>
      <dgm:t>
        <a:bodyPr/>
        <a:lstStyle/>
        <a:p>
          <a:endParaRPr lang="zh-CN" altLang="en-US"/>
        </a:p>
      </dgm:t>
    </dgm:pt>
    <dgm:pt modelId="{B55D6D52-7577-48DF-9624-5501D0327DE5}" type="pres">
      <dgm:prSet presAssocID="{29DE5E1E-9980-4F57-80DD-6850BAC95B5D}" presName="accent_3" presStyleCnt="0"/>
      <dgm:spPr/>
    </dgm:pt>
    <dgm:pt modelId="{0135906D-7031-4B85-AFF5-607053309062}" type="pres">
      <dgm:prSet presAssocID="{29DE5E1E-9980-4F57-80DD-6850BAC95B5D}" presName="accentRepeatNode" presStyleLbl="solidFgAcc1" presStyleIdx="2" presStyleCnt="5"/>
      <dgm:spPr>
        <a:ln>
          <a:solidFill>
            <a:schemeClr val="accent2"/>
          </a:solidFill>
        </a:ln>
      </dgm:spPr>
    </dgm:pt>
    <dgm:pt modelId="{99E76331-E985-4D3D-9D04-A96C3D2688DF}" type="pres">
      <dgm:prSet presAssocID="{FC4CA914-99D6-4E22-9542-39720C15E594}" presName="text_4" presStyleLbl="node1" presStyleIdx="3" presStyleCnt="5">
        <dgm:presLayoutVars>
          <dgm:bulletEnabled val="1"/>
        </dgm:presLayoutVars>
      </dgm:prSet>
      <dgm:spPr/>
      <dgm:t>
        <a:bodyPr/>
        <a:lstStyle/>
        <a:p>
          <a:endParaRPr lang="zh-CN" altLang="en-US"/>
        </a:p>
      </dgm:t>
    </dgm:pt>
    <dgm:pt modelId="{44F1CC50-D1F6-451C-A365-7789F5FB5E21}" type="pres">
      <dgm:prSet presAssocID="{FC4CA914-99D6-4E22-9542-39720C15E594}" presName="accent_4" presStyleCnt="0"/>
      <dgm:spPr/>
    </dgm:pt>
    <dgm:pt modelId="{3C78E13F-E3EF-4FC7-8EB7-1A7678B9BA7C}" type="pres">
      <dgm:prSet presAssocID="{FC4CA914-99D6-4E22-9542-39720C15E594}" presName="accentRepeatNode" presStyleLbl="solidFgAcc1" presStyleIdx="3" presStyleCnt="5"/>
      <dgm:spPr/>
    </dgm:pt>
    <dgm:pt modelId="{2E160F50-5724-4740-8658-475B1FFB78B1}" type="pres">
      <dgm:prSet presAssocID="{8256CF6C-892A-484B-ADD1-9F15F127A03A}" presName="text_5" presStyleLbl="node1" presStyleIdx="4" presStyleCnt="5">
        <dgm:presLayoutVars>
          <dgm:bulletEnabled val="1"/>
        </dgm:presLayoutVars>
      </dgm:prSet>
      <dgm:spPr/>
      <dgm:t>
        <a:bodyPr/>
        <a:lstStyle/>
        <a:p>
          <a:endParaRPr lang="zh-CN" altLang="en-US"/>
        </a:p>
      </dgm:t>
    </dgm:pt>
    <dgm:pt modelId="{AE38E917-D6D5-4333-AAA5-59CD204ED711}" type="pres">
      <dgm:prSet presAssocID="{8256CF6C-892A-484B-ADD1-9F15F127A03A}" presName="accent_5" presStyleCnt="0"/>
      <dgm:spPr/>
    </dgm:pt>
    <dgm:pt modelId="{4406E336-7A83-4A0B-8953-5012D00067DE}" type="pres">
      <dgm:prSet presAssocID="{8256CF6C-892A-484B-ADD1-9F15F127A03A}" presName="accentRepeatNode" presStyleLbl="solidFgAcc1" presStyleIdx="4" presStyleCnt="5"/>
      <dgm:spPr/>
    </dgm:pt>
  </dgm:ptLst>
  <dgm:cxnLst>
    <dgm:cxn modelId="{40DCEC6F-94AE-415B-9E13-8DD78165A1CA}" type="presOf" srcId="{0AC8BA56-9760-465E-9D29-E6C29C51B01A}" destId="{76F61968-A216-43FA-8712-05E5C2ABD16F}" srcOrd="0" destOrd="0" presId="urn:microsoft.com/office/officeart/2008/layout/VerticalCurvedList"/>
    <dgm:cxn modelId="{6E0ADDAC-CB28-48FB-8BAD-85644C5A32B4}" type="presOf" srcId="{AF5550CE-A5F5-4FB4-9C23-2DD7FDEDBA24}" destId="{59BB7CBC-1B44-4C54-A809-E0383A84B3A7}" srcOrd="0" destOrd="0" presId="urn:microsoft.com/office/officeart/2008/layout/VerticalCurvedList"/>
    <dgm:cxn modelId="{50586548-357B-4683-BB0B-5C87F35D9120}" type="presOf" srcId="{F7D1397D-C82A-4E24-8219-BE23AF447234}" destId="{A3085795-9507-4FDE-9E3A-406CBBDB3CB4}" srcOrd="0" destOrd="0" presId="urn:microsoft.com/office/officeart/2008/layout/VerticalCurvedList"/>
    <dgm:cxn modelId="{44945D96-96B0-441F-8179-2A31E83D596F}" type="presOf" srcId="{5BFE5718-9D0C-414F-AE07-5CE3A8FB4BAE}" destId="{852712AA-B282-461A-8696-53ECFC3F434A}" srcOrd="0" destOrd="0" presId="urn:microsoft.com/office/officeart/2008/layout/VerticalCurvedList"/>
    <dgm:cxn modelId="{72791BEC-A8E1-43D3-8C73-B5BB82AA2447}" type="presOf" srcId="{8256CF6C-892A-484B-ADD1-9F15F127A03A}" destId="{2E160F50-5724-4740-8658-475B1FFB78B1}" srcOrd="0" destOrd="0" presId="urn:microsoft.com/office/officeart/2008/layout/VerticalCurvedList"/>
    <dgm:cxn modelId="{38F58026-409C-44B1-801F-3CAD1774A126}" srcId="{F7D1397D-C82A-4E24-8219-BE23AF447234}" destId="{AF5550CE-A5F5-4FB4-9C23-2DD7FDEDBA24}" srcOrd="0" destOrd="0" parTransId="{9FC4E42C-CA50-480B-BD41-BC599780D777}" sibTransId="{5BFE5718-9D0C-414F-AE07-5CE3A8FB4BAE}"/>
    <dgm:cxn modelId="{7E01A004-C2A7-4904-9302-163E29CD598F}" srcId="{F7D1397D-C82A-4E24-8219-BE23AF447234}" destId="{FC4CA914-99D6-4E22-9542-39720C15E594}" srcOrd="3" destOrd="0" parTransId="{15231372-6A6A-4392-B08B-373693D30313}" sibTransId="{3FE4CB73-3E68-444A-87DE-536ED0C13861}"/>
    <dgm:cxn modelId="{01B1440E-140D-4BAE-A887-F6264958C92D}" type="presOf" srcId="{FC4CA914-99D6-4E22-9542-39720C15E594}" destId="{99E76331-E985-4D3D-9D04-A96C3D2688DF}" srcOrd="0" destOrd="0" presId="urn:microsoft.com/office/officeart/2008/layout/VerticalCurvedList"/>
    <dgm:cxn modelId="{21288C16-2B5A-442D-B848-E403840D6753}" srcId="{F7D1397D-C82A-4E24-8219-BE23AF447234}" destId="{8256CF6C-892A-484B-ADD1-9F15F127A03A}" srcOrd="4" destOrd="0" parTransId="{AB2DAB61-82B6-48A0-944A-911C635A83B5}" sibTransId="{8DE13489-4EEF-4460-8501-D6E96F1B9880}"/>
    <dgm:cxn modelId="{A2DD0A9F-7E76-4B8C-886A-F3A6AA0ECF8A}" srcId="{F7D1397D-C82A-4E24-8219-BE23AF447234}" destId="{0AC8BA56-9760-465E-9D29-E6C29C51B01A}" srcOrd="1" destOrd="0" parTransId="{ADDFA542-85C8-4BF1-BEC6-D8A579E4D79D}" sibTransId="{075176AA-D752-4542-8CAE-749116CB5563}"/>
    <dgm:cxn modelId="{D89781D5-5C95-4025-88BA-4FFEE65163B4}" type="presOf" srcId="{29DE5E1E-9980-4F57-80DD-6850BAC95B5D}" destId="{E40C9787-9CB3-4D44-863F-DAB5B4E53B11}" srcOrd="0" destOrd="0" presId="urn:microsoft.com/office/officeart/2008/layout/VerticalCurvedList"/>
    <dgm:cxn modelId="{92C2493A-AD67-4DDF-AC54-70BA5D199F3E}" srcId="{F7D1397D-C82A-4E24-8219-BE23AF447234}" destId="{29DE5E1E-9980-4F57-80DD-6850BAC95B5D}" srcOrd="2" destOrd="0" parTransId="{59AF788C-7B24-47EF-868C-66B4A7F82A58}" sibTransId="{D1474689-8223-4B0C-B503-AE81BD1F3E2F}"/>
    <dgm:cxn modelId="{8ACFE444-CEA7-4E73-828D-5B9012124561}" type="presParOf" srcId="{A3085795-9507-4FDE-9E3A-406CBBDB3CB4}" destId="{BBA26153-1B97-4D6A-83DB-49E0B4AF8F8B}" srcOrd="0" destOrd="0" presId="urn:microsoft.com/office/officeart/2008/layout/VerticalCurvedList"/>
    <dgm:cxn modelId="{4CFDFCB8-6E6B-4959-80CC-B79257BEA936}" type="presParOf" srcId="{BBA26153-1B97-4D6A-83DB-49E0B4AF8F8B}" destId="{E90FAAC4-AD68-462D-B4F9-71ACA0CB6ADD}" srcOrd="0" destOrd="0" presId="urn:microsoft.com/office/officeart/2008/layout/VerticalCurvedList"/>
    <dgm:cxn modelId="{3E174CFA-C98F-4478-A7B1-91D7B70D8F64}" type="presParOf" srcId="{E90FAAC4-AD68-462D-B4F9-71ACA0CB6ADD}" destId="{BFA142EB-901A-4459-AC7E-C690F57F0917}" srcOrd="0" destOrd="0" presId="urn:microsoft.com/office/officeart/2008/layout/VerticalCurvedList"/>
    <dgm:cxn modelId="{6151E35D-0CA3-4E6F-9555-9746B32544E7}" type="presParOf" srcId="{E90FAAC4-AD68-462D-B4F9-71ACA0CB6ADD}" destId="{852712AA-B282-461A-8696-53ECFC3F434A}" srcOrd="1" destOrd="0" presId="urn:microsoft.com/office/officeart/2008/layout/VerticalCurvedList"/>
    <dgm:cxn modelId="{0ACF29F2-0DFA-426C-BC33-3B133F3F69CA}" type="presParOf" srcId="{E90FAAC4-AD68-462D-B4F9-71ACA0CB6ADD}" destId="{05B1624B-8913-4FC8-8F4E-C1F9B29609FC}" srcOrd="2" destOrd="0" presId="urn:microsoft.com/office/officeart/2008/layout/VerticalCurvedList"/>
    <dgm:cxn modelId="{8DF585CD-D8A4-4554-8105-B928D35CD182}" type="presParOf" srcId="{E90FAAC4-AD68-462D-B4F9-71ACA0CB6ADD}" destId="{15E9D0E7-3E1F-49FC-A633-FFEAA0338746}" srcOrd="3" destOrd="0" presId="urn:microsoft.com/office/officeart/2008/layout/VerticalCurvedList"/>
    <dgm:cxn modelId="{39B34DD7-EC9E-4A61-AB95-66B3C8FF44AB}" type="presParOf" srcId="{BBA26153-1B97-4D6A-83DB-49E0B4AF8F8B}" destId="{59BB7CBC-1B44-4C54-A809-E0383A84B3A7}" srcOrd="1" destOrd="0" presId="urn:microsoft.com/office/officeart/2008/layout/VerticalCurvedList"/>
    <dgm:cxn modelId="{93807B53-1F3C-46BC-9609-914D9AD6AC2A}" type="presParOf" srcId="{BBA26153-1B97-4D6A-83DB-49E0B4AF8F8B}" destId="{9C97D190-A70C-45BE-BE39-83C8AC4AF420}" srcOrd="2" destOrd="0" presId="urn:microsoft.com/office/officeart/2008/layout/VerticalCurvedList"/>
    <dgm:cxn modelId="{0AAD20B0-D7E1-4031-81AB-E43DC41EA3DD}" type="presParOf" srcId="{9C97D190-A70C-45BE-BE39-83C8AC4AF420}" destId="{38D266C2-1A1C-470D-9147-9D617C1EFF96}" srcOrd="0" destOrd="0" presId="urn:microsoft.com/office/officeart/2008/layout/VerticalCurvedList"/>
    <dgm:cxn modelId="{975BD098-05EC-4324-9D4E-C212EE427D5F}" type="presParOf" srcId="{BBA26153-1B97-4D6A-83DB-49E0B4AF8F8B}" destId="{76F61968-A216-43FA-8712-05E5C2ABD16F}" srcOrd="3" destOrd="0" presId="urn:microsoft.com/office/officeart/2008/layout/VerticalCurvedList"/>
    <dgm:cxn modelId="{5A9CF8F6-F695-4F1E-BF60-BC354DC8F72E}" type="presParOf" srcId="{BBA26153-1B97-4D6A-83DB-49E0B4AF8F8B}" destId="{B864E575-573C-414A-90C3-530342682FCB}" srcOrd="4" destOrd="0" presId="urn:microsoft.com/office/officeart/2008/layout/VerticalCurvedList"/>
    <dgm:cxn modelId="{C578EAB6-D8EE-463B-9E5B-0B02427E6B50}" type="presParOf" srcId="{B864E575-573C-414A-90C3-530342682FCB}" destId="{E8413CB6-80D8-4DD3-A1B9-198FE145DB90}" srcOrd="0" destOrd="0" presId="urn:microsoft.com/office/officeart/2008/layout/VerticalCurvedList"/>
    <dgm:cxn modelId="{A1739A3F-3ABB-40DB-AD27-10E9B3D1FC1E}" type="presParOf" srcId="{BBA26153-1B97-4D6A-83DB-49E0B4AF8F8B}" destId="{E40C9787-9CB3-4D44-863F-DAB5B4E53B11}" srcOrd="5" destOrd="0" presId="urn:microsoft.com/office/officeart/2008/layout/VerticalCurvedList"/>
    <dgm:cxn modelId="{D34291CE-AA05-4D3E-96FF-EEF3D21378FC}" type="presParOf" srcId="{BBA26153-1B97-4D6A-83DB-49E0B4AF8F8B}" destId="{B55D6D52-7577-48DF-9624-5501D0327DE5}" srcOrd="6" destOrd="0" presId="urn:microsoft.com/office/officeart/2008/layout/VerticalCurvedList"/>
    <dgm:cxn modelId="{A4CC9FB8-364D-4B3B-9700-9E33C43C63F2}" type="presParOf" srcId="{B55D6D52-7577-48DF-9624-5501D0327DE5}" destId="{0135906D-7031-4B85-AFF5-607053309062}" srcOrd="0" destOrd="0" presId="urn:microsoft.com/office/officeart/2008/layout/VerticalCurvedList"/>
    <dgm:cxn modelId="{BCFBA3B3-DD09-466C-A98F-8C71EB1B8C1B}" type="presParOf" srcId="{BBA26153-1B97-4D6A-83DB-49E0B4AF8F8B}" destId="{99E76331-E985-4D3D-9D04-A96C3D2688DF}" srcOrd="7" destOrd="0" presId="urn:microsoft.com/office/officeart/2008/layout/VerticalCurvedList"/>
    <dgm:cxn modelId="{3B8DDA20-1CCA-472D-B9B2-AA7734529A51}" type="presParOf" srcId="{BBA26153-1B97-4D6A-83DB-49E0B4AF8F8B}" destId="{44F1CC50-D1F6-451C-A365-7789F5FB5E21}" srcOrd="8" destOrd="0" presId="urn:microsoft.com/office/officeart/2008/layout/VerticalCurvedList"/>
    <dgm:cxn modelId="{270A9545-A4D8-4110-8E09-1EAECF135E17}" type="presParOf" srcId="{44F1CC50-D1F6-451C-A365-7789F5FB5E21}" destId="{3C78E13F-E3EF-4FC7-8EB7-1A7678B9BA7C}" srcOrd="0" destOrd="0" presId="urn:microsoft.com/office/officeart/2008/layout/VerticalCurvedList"/>
    <dgm:cxn modelId="{AC725462-1BD2-45EA-BD45-87624C519587}" type="presParOf" srcId="{BBA26153-1B97-4D6A-83DB-49E0B4AF8F8B}" destId="{2E160F50-5724-4740-8658-475B1FFB78B1}" srcOrd="9" destOrd="0" presId="urn:microsoft.com/office/officeart/2008/layout/VerticalCurvedList"/>
    <dgm:cxn modelId="{BFC1CD64-E13D-4D57-BC9A-F9BB777798FC}" type="presParOf" srcId="{BBA26153-1B97-4D6A-83DB-49E0B4AF8F8B}" destId="{AE38E917-D6D5-4333-AAA5-59CD204ED711}" srcOrd="10" destOrd="0" presId="urn:microsoft.com/office/officeart/2008/layout/VerticalCurvedList"/>
    <dgm:cxn modelId="{AAAC01C5-28F0-40DD-BC62-E5F1F5CA1D68}" type="presParOf" srcId="{AE38E917-D6D5-4333-AAA5-59CD204ED711}" destId="{4406E336-7A83-4A0B-8953-5012D00067D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D1397D-C82A-4E24-8219-BE23AF44723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F5550CE-A5F5-4FB4-9C23-2DD7FDEDBA24}">
      <dgm:prSet phldrT="[文本]"/>
      <dgm:spPr>
        <a:solidFill>
          <a:schemeClr val="accent1"/>
        </a:solidFill>
        <a:ln>
          <a:solidFill>
            <a:schemeClr val="accent2"/>
          </a:solidFill>
        </a:ln>
      </dgm:spPr>
      <dgm:t>
        <a:bodyPr/>
        <a:lstStyle/>
        <a:p>
          <a:r>
            <a:rPr lang="zh-CN" altLang="en-US" dirty="0" smtClean="0"/>
            <a:t>绪论</a:t>
          </a:r>
          <a:endParaRPr lang="zh-CN" altLang="en-US" dirty="0"/>
        </a:p>
      </dgm:t>
    </dgm:pt>
    <dgm:pt modelId="{9FC4E42C-CA50-480B-BD41-BC599780D777}" type="parTrans" cxnId="{38F58026-409C-44B1-801F-3CAD1774A126}">
      <dgm:prSet/>
      <dgm:spPr/>
      <dgm:t>
        <a:bodyPr/>
        <a:lstStyle/>
        <a:p>
          <a:endParaRPr lang="zh-CN" altLang="en-US"/>
        </a:p>
      </dgm:t>
    </dgm:pt>
    <dgm:pt modelId="{5BFE5718-9D0C-414F-AE07-5CE3A8FB4BAE}" type="sibTrans" cxnId="{38F58026-409C-44B1-801F-3CAD1774A126}">
      <dgm:prSet/>
      <dgm:spPr/>
      <dgm:t>
        <a:bodyPr/>
        <a:lstStyle/>
        <a:p>
          <a:endParaRPr lang="zh-CN" altLang="en-US"/>
        </a:p>
      </dgm:t>
    </dgm:pt>
    <dgm:pt modelId="{0AC8BA56-9760-465E-9D29-E6C29C51B01A}">
      <dgm:prSet phldrT="[文本]"/>
      <dgm:spPr/>
      <dgm:t>
        <a:bodyPr/>
        <a:lstStyle/>
        <a:p>
          <a:r>
            <a:rPr lang="zh-CN" altLang="en-US" dirty="0" smtClean="0"/>
            <a:t>数据绑定机制设计</a:t>
          </a:r>
          <a:endParaRPr lang="zh-CN" altLang="en-US" dirty="0"/>
        </a:p>
      </dgm:t>
    </dgm:pt>
    <dgm:pt modelId="{ADDFA542-85C8-4BF1-BEC6-D8A579E4D79D}" type="parTrans" cxnId="{A2DD0A9F-7E76-4B8C-886A-F3A6AA0ECF8A}">
      <dgm:prSet/>
      <dgm:spPr/>
      <dgm:t>
        <a:bodyPr/>
        <a:lstStyle/>
        <a:p>
          <a:endParaRPr lang="zh-CN" altLang="en-US"/>
        </a:p>
      </dgm:t>
    </dgm:pt>
    <dgm:pt modelId="{075176AA-D752-4542-8CAE-749116CB5563}" type="sibTrans" cxnId="{A2DD0A9F-7E76-4B8C-886A-F3A6AA0ECF8A}">
      <dgm:prSet/>
      <dgm:spPr/>
      <dgm:t>
        <a:bodyPr/>
        <a:lstStyle/>
        <a:p>
          <a:endParaRPr lang="zh-CN" altLang="en-US"/>
        </a:p>
      </dgm:t>
    </dgm:pt>
    <dgm:pt modelId="{29DE5E1E-9980-4F57-80DD-6850BAC95B5D}">
      <dgm:prSet phldrT="[文本]"/>
      <dgm:spPr/>
      <dgm:t>
        <a:bodyPr/>
        <a:lstStyle/>
        <a:p>
          <a:r>
            <a:rPr lang="zh-CN" altLang="en-US" dirty="0" smtClean="0"/>
            <a:t>系统动态扩展框架设计</a:t>
          </a:r>
          <a:endParaRPr lang="zh-CN" altLang="en-US" dirty="0"/>
        </a:p>
      </dgm:t>
    </dgm:pt>
    <dgm:pt modelId="{59AF788C-7B24-47EF-868C-66B4A7F82A58}" type="parTrans" cxnId="{92C2493A-AD67-4DDF-AC54-70BA5D199F3E}">
      <dgm:prSet/>
      <dgm:spPr/>
      <dgm:t>
        <a:bodyPr/>
        <a:lstStyle/>
        <a:p>
          <a:endParaRPr lang="zh-CN" altLang="en-US"/>
        </a:p>
      </dgm:t>
    </dgm:pt>
    <dgm:pt modelId="{D1474689-8223-4B0C-B503-AE81BD1F3E2F}" type="sibTrans" cxnId="{92C2493A-AD67-4DDF-AC54-70BA5D199F3E}">
      <dgm:prSet/>
      <dgm:spPr/>
      <dgm:t>
        <a:bodyPr/>
        <a:lstStyle/>
        <a:p>
          <a:endParaRPr lang="zh-CN" altLang="en-US"/>
        </a:p>
      </dgm:t>
    </dgm:pt>
    <dgm:pt modelId="{FC4CA914-99D6-4E22-9542-39720C15E594}">
      <dgm:prSet phldrT="[文本]"/>
      <dgm:spPr>
        <a:solidFill>
          <a:schemeClr val="accent2"/>
        </a:solidFill>
        <a:ln>
          <a:solidFill>
            <a:schemeClr val="accent2"/>
          </a:solidFill>
        </a:ln>
      </dgm:spPr>
      <dgm:t>
        <a:bodyPr/>
        <a:lstStyle/>
        <a:p>
          <a:r>
            <a:rPr lang="zh-CN" altLang="en-US" dirty="0" smtClean="0"/>
            <a:t>系统实现与临床应用</a:t>
          </a:r>
          <a:endParaRPr lang="zh-CN" altLang="en-US" dirty="0"/>
        </a:p>
      </dgm:t>
    </dgm:pt>
    <dgm:pt modelId="{15231372-6A6A-4392-B08B-373693D30313}" type="parTrans" cxnId="{7E01A004-C2A7-4904-9302-163E29CD598F}">
      <dgm:prSet/>
      <dgm:spPr/>
      <dgm:t>
        <a:bodyPr/>
        <a:lstStyle/>
        <a:p>
          <a:endParaRPr lang="zh-CN" altLang="en-US"/>
        </a:p>
      </dgm:t>
    </dgm:pt>
    <dgm:pt modelId="{3FE4CB73-3E68-444A-87DE-536ED0C13861}" type="sibTrans" cxnId="{7E01A004-C2A7-4904-9302-163E29CD598F}">
      <dgm:prSet/>
      <dgm:spPr/>
      <dgm:t>
        <a:bodyPr/>
        <a:lstStyle/>
        <a:p>
          <a:endParaRPr lang="zh-CN" altLang="en-US"/>
        </a:p>
      </dgm:t>
    </dgm:pt>
    <dgm:pt modelId="{8256CF6C-892A-484B-ADD1-9F15F127A03A}">
      <dgm:prSet phldrT="[文本]"/>
      <dgm:spPr/>
      <dgm:t>
        <a:bodyPr/>
        <a:lstStyle/>
        <a:p>
          <a:r>
            <a:rPr lang="zh-CN" altLang="en-US" dirty="0" smtClean="0"/>
            <a:t>总结与展望</a:t>
          </a:r>
          <a:endParaRPr lang="zh-CN" altLang="en-US" dirty="0"/>
        </a:p>
      </dgm:t>
    </dgm:pt>
    <dgm:pt modelId="{AB2DAB61-82B6-48A0-944A-911C635A83B5}" type="parTrans" cxnId="{21288C16-2B5A-442D-B848-E403840D6753}">
      <dgm:prSet/>
      <dgm:spPr/>
      <dgm:t>
        <a:bodyPr/>
        <a:lstStyle/>
        <a:p>
          <a:endParaRPr lang="zh-CN" altLang="en-US"/>
        </a:p>
      </dgm:t>
    </dgm:pt>
    <dgm:pt modelId="{8DE13489-4EEF-4460-8501-D6E96F1B9880}" type="sibTrans" cxnId="{21288C16-2B5A-442D-B848-E403840D6753}">
      <dgm:prSet/>
      <dgm:spPr/>
      <dgm:t>
        <a:bodyPr/>
        <a:lstStyle/>
        <a:p>
          <a:endParaRPr lang="zh-CN" altLang="en-US"/>
        </a:p>
      </dgm:t>
    </dgm:pt>
    <dgm:pt modelId="{A3085795-9507-4FDE-9E3A-406CBBDB3CB4}" type="pres">
      <dgm:prSet presAssocID="{F7D1397D-C82A-4E24-8219-BE23AF447234}" presName="Name0" presStyleCnt="0">
        <dgm:presLayoutVars>
          <dgm:chMax val="7"/>
          <dgm:chPref val="7"/>
          <dgm:dir/>
        </dgm:presLayoutVars>
      </dgm:prSet>
      <dgm:spPr/>
      <dgm:t>
        <a:bodyPr/>
        <a:lstStyle/>
        <a:p>
          <a:endParaRPr lang="zh-CN" altLang="en-US"/>
        </a:p>
      </dgm:t>
    </dgm:pt>
    <dgm:pt modelId="{BBA26153-1B97-4D6A-83DB-49E0B4AF8F8B}" type="pres">
      <dgm:prSet presAssocID="{F7D1397D-C82A-4E24-8219-BE23AF447234}" presName="Name1" presStyleCnt="0"/>
      <dgm:spPr/>
    </dgm:pt>
    <dgm:pt modelId="{E90FAAC4-AD68-462D-B4F9-71ACA0CB6ADD}" type="pres">
      <dgm:prSet presAssocID="{F7D1397D-C82A-4E24-8219-BE23AF447234}" presName="cycle" presStyleCnt="0"/>
      <dgm:spPr/>
    </dgm:pt>
    <dgm:pt modelId="{BFA142EB-901A-4459-AC7E-C690F57F0917}" type="pres">
      <dgm:prSet presAssocID="{F7D1397D-C82A-4E24-8219-BE23AF447234}" presName="srcNode" presStyleLbl="node1" presStyleIdx="0" presStyleCnt="5"/>
      <dgm:spPr/>
    </dgm:pt>
    <dgm:pt modelId="{852712AA-B282-461A-8696-53ECFC3F434A}" type="pres">
      <dgm:prSet presAssocID="{F7D1397D-C82A-4E24-8219-BE23AF447234}" presName="conn" presStyleLbl="parChTrans1D2" presStyleIdx="0" presStyleCnt="1"/>
      <dgm:spPr/>
      <dgm:t>
        <a:bodyPr/>
        <a:lstStyle/>
        <a:p>
          <a:endParaRPr lang="zh-CN" altLang="en-US"/>
        </a:p>
      </dgm:t>
    </dgm:pt>
    <dgm:pt modelId="{05B1624B-8913-4FC8-8F4E-C1F9B29609FC}" type="pres">
      <dgm:prSet presAssocID="{F7D1397D-C82A-4E24-8219-BE23AF447234}" presName="extraNode" presStyleLbl="node1" presStyleIdx="0" presStyleCnt="5"/>
      <dgm:spPr/>
    </dgm:pt>
    <dgm:pt modelId="{15E9D0E7-3E1F-49FC-A633-FFEAA0338746}" type="pres">
      <dgm:prSet presAssocID="{F7D1397D-C82A-4E24-8219-BE23AF447234}" presName="dstNode" presStyleLbl="node1" presStyleIdx="0" presStyleCnt="5"/>
      <dgm:spPr/>
    </dgm:pt>
    <dgm:pt modelId="{59BB7CBC-1B44-4C54-A809-E0383A84B3A7}" type="pres">
      <dgm:prSet presAssocID="{AF5550CE-A5F5-4FB4-9C23-2DD7FDEDBA24}" presName="text_1" presStyleLbl="node1" presStyleIdx="0" presStyleCnt="5">
        <dgm:presLayoutVars>
          <dgm:bulletEnabled val="1"/>
        </dgm:presLayoutVars>
      </dgm:prSet>
      <dgm:spPr/>
      <dgm:t>
        <a:bodyPr/>
        <a:lstStyle/>
        <a:p>
          <a:endParaRPr lang="zh-CN" altLang="en-US"/>
        </a:p>
      </dgm:t>
    </dgm:pt>
    <dgm:pt modelId="{9C97D190-A70C-45BE-BE39-83C8AC4AF420}" type="pres">
      <dgm:prSet presAssocID="{AF5550CE-A5F5-4FB4-9C23-2DD7FDEDBA24}" presName="accent_1" presStyleCnt="0"/>
      <dgm:spPr/>
    </dgm:pt>
    <dgm:pt modelId="{38D266C2-1A1C-470D-9147-9D617C1EFF96}" type="pres">
      <dgm:prSet presAssocID="{AF5550CE-A5F5-4FB4-9C23-2DD7FDEDBA24}" presName="accentRepeatNode" presStyleLbl="solidFgAcc1" presStyleIdx="0" presStyleCnt="5"/>
      <dgm:spPr>
        <a:ln>
          <a:solidFill>
            <a:schemeClr val="accent1"/>
          </a:solidFill>
        </a:ln>
      </dgm:spPr>
    </dgm:pt>
    <dgm:pt modelId="{76F61968-A216-43FA-8712-05E5C2ABD16F}" type="pres">
      <dgm:prSet presAssocID="{0AC8BA56-9760-465E-9D29-E6C29C51B01A}" presName="text_2" presStyleLbl="node1" presStyleIdx="1" presStyleCnt="5">
        <dgm:presLayoutVars>
          <dgm:bulletEnabled val="1"/>
        </dgm:presLayoutVars>
      </dgm:prSet>
      <dgm:spPr/>
      <dgm:t>
        <a:bodyPr/>
        <a:lstStyle/>
        <a:p>
          <a:endParaRPr lang="zh-CN" altLang="en-US"/>
        </a:p>
      </dgm:t>
    </dgm:pt>
    <dgm:pt modelId="{B864E575-573C-414A-90C3-530342682FCB}" type="pres">
      <dgm:prSet presAssocID="{0AC8BA56-9760-465E-9D29-E6C29C51B01A}" presName="accent_2" presStyleCnt="0"/>
      <dgm:spPr/>
    </dgm:pt>
    <dgm:pt modelId="{E8413CB6-80D8-4DD3-A1B9-198FE145DB90}" type="pres">
      <dgm:prSet presAssocID="{0AC8BA56-9760-465E-9D29-E6C29C51B01A}" presName="accentRepeatNode" presStyleLbl="solidFgAcc1" presStyleIdx="1" presStyleCnt="5"/>
      <dgm:spPr/>
    </dgm:pt>
    <dgm:pt modelId="{E40C9787-9CB3-4D44-863F-DAB5B4E53B11}" type="pres">
      <dgm:prSet presAssocID="{29DE5E1E-9980-4F57-80DD-6850BAC95B5D}" presName="text_3" presStyleLbl="node1" presStyleIdx="2" presStyleCnt="5">
        <dgm:presLayoutVars>
          <dgm:bulletEnabled val="1"/>
        </dgm:presLayoutVars>
      </dgm:prSet>
      <dgm:spPr/>
      <dgm:t>
        <a:bodyPr/>
        <a:lstStyle/>
        <a:p>
          <a:endParaRPr lang="zh-CN" altLang="en-US"/>
        </a:p>
      </dgm:t>
    </dgm:pt>
    <dgm:pt modelId="{B55D6D52-7577-48DF-9624-5501D0327DE5}" type="pres">
      <dgm:prSet presAssocID="{29DE5E1E-9980-4F57-80DD-6850BAC95B5D}" presName="accent_3" presStyleCnt="0"/>
      <dgm:spPr/>
    </dgm:pt>
    <dgm:pt modelId="{0135906D-7031-4B85-AFF5-607053309062}" type="pres">
      <dgm:prSet presAssocID="{29DE5E1E-9980-4F57-80DD-6850BAC95B5D}" presName="accentRepeatNode" presStyleLbl="solidFgAcc1" presStyleIdx="2" presStyleCnt="5"/>
      <dgm:spPr/>
    </dgm:pt>
    <dgm:pt modelId="{99E76331-E985-4D3D-9D04-A96C3D2688DF}" type="pres">
      <dgm:prSet presAssocID="{FC4CA914-99D6-4E22-9542-39720C15E594}" presName="text_4" presStyleLbl="node1" presStyleIdx="3" presStyleCnt="5">
        <dgm:presLayoutVars>
          <dgm:bulletEnabled val="1"/>
        </dgm:presLayoutVars>
      </dgm:prSet>
      <dgm:spPr/>
      <dgm:t>
        <a:bodyPr/>
        <a:lstStyle/>
        <a:p>
          <a:endParaRPr lang="zh-CN" altLang="en-US"/>
        </a:p>
      </dgm:t>
    </dgm:pt>
    <dgm:pt modelId="{44F1CC50-D1F6-451C-A365-7789F5FB5E21}" type="pres">
      <dgm:prSet presAssocID="{FC4CA914-99D6-4E22-9542-39720C15E594}" presName="accent_4" presStyleCnt="0"/>
      <dgm:spPr/>
    </dgm:pt>
    <dgm:pt modelId="{3C78E13F-E3EF-4FC7-8EB7-1A7678B9BA7C}" type="pres">
      <dgm:prSet presAssocID="{FC4CA914-99D6-4E22-9542-39720C15E594}" presName="accentRepeatNode" presStyleLbl="solidFgAcc1" presStyleIdx="3" presStyleCnt="5"/>
      <dgm:spPr>
        <a:ln>
          <a:solidFill>
            <a:schemeClr val="accent2"/>
          </a:solidFill>
        </a:ln>
      </dgm:spPr>
    </dgm:pt>
    <dgm:pt modelId="{2E160F50-5724-4740-8658-475B1FFB78B1}" type="pres">
      <dgm:prSet presAssocID="{8256CF6C-892A-484B-ADD1-9F15F127A03A}" presName="text_5" presStyleLbl="node1" presStyleIdx="4" presStyleCnt="5">
        <dgm:presLayoutVars>
          <dgm:bulletEnabled val="1"/>
        </dgm:presLayoutVars>
      </dgm:prSet>
      <dgm:spPr/>
      <dgm:t>
        <a:bodyPr/>
        <a:lstStyle/>
        <a:p>
          <a:endParaRPr lang="zh-CN" altLang="en-US"/>
        </a:p>
      </dgm:t>
    </dgm:pt>
    <dgm:pt modelId="{AE38E917-D6D5-4333-AAA5-59CD204ED711}" type="pres">
      <dgm:prSet presAssocID="{8256CF6C-892A-484B-ADD1-9F15F127A03A}" presName="accent_5" presStyleCnt="0"/>
      <dgm:spPr/>
    </dgm:pt>
    <dgm:pt modelId="{4406E336-7A83-4A0B-8953-5012D00067DE}" type="pres">
      <dgm:prSet presAssocID="{8256CF6C-892A-484B-ADD1-9F15F127A03A}" presName="accentRepeatNode" presStyleLbl="solidFgAcc1" presStyleIdx="4" presStyleCnt="5"/>
      <dgm:spPr/>
    </dgm:pt>
  </dgm:ptLst>
  <dgm:cxnLst>
    <dgm:cxn modelId="{DA333B72-09C7-41F3-8AE1-E5F14B1041B0}" type="presOf" srcId="{F7D1397D-C82A-4E24-8219-BE23AF447234}" destId="{A3085795-9507-4FDE-9E3A-406CBBDB3CB4}" srcOrd="0" destOrd="0" presId="urn:microsoft.com/office/officeart/2008/layout/VerticalCurvedList"/>
    <dgm:cxn modelId="{B7A935D7-749F-4A53-8592-431F04DF521A}" type="presOf" srcId="{0AC8BA56-9760-465E-9D29-E6C29C51B01A}" destId="{76F61968-A216-43FA-8712-05E5C2ABD16F}" srcOrd="0" destOrd="0" presId="urn:microsoft.com/office/officeart/2008/layout/VerticalCurvedList"/>
    <dgm:cxn modelId="{38F58026-409C-44B1-801F-3CAD1774A126}" srcId="{F7D1397D-C82A-4E24-8219-BE23AF447234}" destId="{AF5550CE-A5F5-4FB4-9C23-2DD7FDEDBA24}" srcOrd="0" destOrd="0" parTransId="{9FC4E42C-CA50-480B-BD41-BC599780D777}" sibTransId="{5BFE5718-9D0C-414F-AE07-5CE3A8FB4BAE}"/>
    <dgm:cxn modelId="{7E01A004-C2A7-4904-9302-163E29CD598F}" srcId="{F7D1397D-C82A-4E24-8219-BE23AF447234}" destId="{FC4CA914-99D6-4E22-9542-39720C15E594}" srcOrd="3" destOrd="0" parTransId="{15231372-6A6A-4392-B08B-373693D30313}" sibTransId="{3FE4CB73-3E68-444A-87DE-536ED0C13861}"/>
    <dgm:cxn modelId="{7D18CAF8-0E51-44EB-90A9-4B321FFFB760}" type="presOf" srcId="{29DE5E1E-9980-4F57-80DD-6850BAC95B5D}" destId="{E40C9787-9CB3-4D44-863F-DAB5B4E53B11}" srcOrd="0" destOrd="0" presId="urn:microsoft.com/office/officeart/2008/layout/VerticalCurvedList"/>
    <dgm:cxn modelId="{21288C16-2B5A-442D-B848-E403840D6753}" srcId="{F7D1397D-C82A-4E24-8219-BE23AF447234}" destId="{8256CF6C-892A-484B-ADD1-9F15F127A03A}" srcOrd="4" destOrd="0" parTransId="{AB2DAB61-82B6-48A0-944A-911C635A83B5}" sibTransId="{8DE13489-4EEF-4460-8501-D6E96F1B9880}"/>
    <dgm:cxn modelId="{A2DD0A9F-7E76-4B8C-886A-F3A6AA0ECF8A}" srcId="{F7D1397D-C82A-4E24-8219-BE23AF447234}" destId="{0AC8BA56-9760-465E-9D29-E6C29C51B01A}" srcOrd="1" destOrd="0" parTransId="{ADDFA542-85C8-4BF1-BEC6-D8A579E4D79D}" sibTransId="{075176AA-D752-4542-8CAE-749116CB5563}"/>
    <dgm:cxn modelId="{7D2E8220-6468-48DC-9366-9083D8890A9D}" type="presOf" srcId="{AF5550CE-A5F5-4FB4-9C23-2DD7FDEDBA24}" destId="{59BB7CBC-1B44-4C54-A809-E0383A84B3A7}" srcOrd="0" destOrd="0" presId="urn:microsoft.com/office/officeart/2008/layout/VerticalCurvedList"/>
    <dgm:cxn modelId="{099D750A-7BDB-4529-A2FB-CDA9CF9977C9}" type="presOf" srcId="{FC4CA914-99D6-4E22-9542-39720C15E594}" destId="{99E76331-E985-4D3D-9D04-A96C3D2688DF}" srcOrd="0" destOrd="0" presId="urn:microsoft.com/office/officeart/2008/layout/VerticalCurvedList"/>
    <dgm:cxn modelId="{92C2493A-AD67-4DDF-AC54-70BA5D199F3E}" srcId="{F7D1397D-C82A-4E24-8219-BE23AF447234}" destId="{29DE5E1E-9980-4F57-80DD-6850BAC95B5D}" srcOrd="2" destOrd="0" parTransId="{59AF788C-7B24-47EF-868C-66B4A7F82A58}" sibTransId="{D1474689-8223-4B0C-B503-AE81BD1F3E2F}"/>
    <dgm:cxn modelId="{1C45F90C-D5AD-446C-9746-F2C940E014FF}" type="presOf" srcId="{8256CF6C-892A-484B-ADD1-9F15F127A03A}" destId="{2E160F50-5724-4740-8658-475B1FFB78B1}" srcOrd="0" destOrd="0" presId="urn:microsoft.com/office/officeart/2008/layout/VerticalCurvedList"/>
    <dgm:cxn modelId="{75E6C3BB-A627-42DE-B3A0-B2C3DD42541F}" type="presOf" srcId="{5BFE5718-9D0C-414F-AE07-5CE3A8FB4BAE}" destId="{852712AA-B282-461A-8696-53ECFC3F434A}" srcOrd="0" destOrd="0" presId="urn:microsoft.com/office/officeart/2008/layout/VerticalCurvedList"/>
    <dgm:cxn modelId="{CF687E79-29B4-4854-A668-F0427197CD44}" type="presParOf" srcId="{A3085795-9507-4FDE-9E3A-406CBBDB3CB4}" destId="{BBA26153-1B97-4D6A-83DB-49E0B4AF8F8B}" srcOrd="0" destOrd="0" presId="urn:microsoft.com/office/officeart/2008/layout/VerticalCurvedList"/>
    <dgm:cxn modelId="{9AD0A694-1D00-4894-9CBB-B57689889B9E}" type="presParOf" srcId="{BBA26153-1B97-4D6A-83DB-49E0B4AF8F8B}" destId="{E90FAAC4-AD68-462D-B4F9-71ACA0CB6ADD}" srcOrd="0" destOrd="0" presId="urn:microsoft.com/office/officeart/2008/layout/VerticalCurvedList"/>
    <dgm:cxn modelId="{3B8CFD49-6673-4316-ADB3-756D8EF431B0}" type="presParOf" srcId="{E90FAAC4-AD68-462D-B4F9-71ACA0CB6ADD}" destId="{BFA142EB-901A-4459-AC7E-C690F57F0917}" srcOrd="0" destOrd="0" presId="urn:microsoft.com/office/officeart/2008/layout/VerticalCurvedList"/>
    <dgm:cxn modelId="{D2939F6D-1736-415C-9B9E-1400E17D2696}" type="presParOf" srcId="{E90FAAC4-AD68-462D-B4F9-71ACA0CB6ADD}" destId="{852712AA-B282-461A-8696-53ECFC3F434A}" srcOrd="1" destOrd="0" presId="urn:microsoft.com/office/officeart/2008/layout/VerticalCurvedList"/>
    <dgm:cxn modelId="{889FB6DF-5D71-4A20-810C-2CDEF29C7CD4}" type="presParOf" srcId="{E90FAAC4-AD68-462D-B4F9-71ACA0CB6ADD}" destId="{05B1624B-8913-4FC8-8F4E-C1F9B29609FC}" srcOrd="2" destOrd="0" presId="urn:microsoft.com/office/officeart/2008/layout/VerticalCurvedList"/>
    <dgm:cxn modelId="{8C305915-A106-42A0-BF6B-1468B4E9A08D}" type="presParOf" srcId="{E90FAAC4-AD68-462D-B4F9-71ACA0CB6ADD}" destId="{15E9D0E7-3E1F-49FC-A633-FFEAA0338746}" srcOrd="3" destOrd="0" presId="urn:microsoft.com/office/officeart/2008/layout/VerticalCurvedList"/>
    <dgm:cxn modelId="{4B031706-2AF3-4B5B-976D-0B5A17DE017A}" type="presParOf" srcId="{BBA26153-1B97-4D6A-83DB-49E0B4AF8F8B}" destId="{59BB7CBC-1B44-4C54-A809-E0383A84B3A7}" srcOrd="1" destOrd="0" presId="urn:microsoft.com/office/officeart/2008/layout/VerticalCurvedList"/>
    <dgm:cxn modelId="{171A9318-DB39-4200-B671-1746C4A99FAD}" type="presParOf" srcId="{BBA26153-1B97-4D6A-83DB-49E0B4AF8F8B}" destId="{9C97D190-A70C-45BE-BE39-83C8AC4AF420}" srcOrd="2" destOrd="0" presId="urn:microsoft.com/office/officeart/2008/layout/VerticalCurvedList"/>
    <dgm:cxn modelId="{E7CA60D4-221C-4290-B6C7-FBA671777446}" type="presParOf" srcId="{9C97D190-A70C-45BE-BE39-83C8AC4AF420}" destId="{38D266C2-1A1C-470D-9147-9D617C1EFF96}" srcOrd="0" destOrd="0" presId="urn:microsoft.com/office/officeart/2008/layout/VerticalCurvedList"/>
    <dgm:cxn modelId="{DE9BA0FA-CE8A-4840-A638-A98004486BB8}" type="presParOf" srcId="{BBA26153-1B97-4D6A-83DB-49E0B4AF8F8B}" destId="{76F61968-A216-43FA-8712-05E5C2ABD16F}" srcOrd="3" destOrd="0" presId="urn:microsoft.com/office/officeart/2008/layout/VerticalCurvedList"/>
    <dgm:cxn modelId="{0A169DFB-88D9-4748-A708-3883E86366DC}" type="presParOf" srcId="{BBA26153-1B97-4D6A-83DB-49E0B4AF8F8B}" destId="{B864E575-573C-414A-90C3-530342682FCB}" srcOrd="4" destOrd="0" presId="urn:microsoft.com/office/officeart/2008/layout/VerticalCurvedList"/>
    <dgm:cxn modelId="{0FCA6203-8A91-4213-8E61-54497E846C7E}" type="presParOf" srcId="{B864E575-573C-414A-90C3-530342682FCB}" destId="{E8413CB6-80D8-4DD3-A1B9-198FE145DB90}" srcOrd="0" destOrd="0" presId="urn:microsoft.com/office/officeart/2008/layout/VerticalCurvedList"/>
    <dgm:cxn modelId="{D267BC1F-2FAF-4E32-A67A-FF9273D6D271}" type="presParOf" srcId="{BBA26153-1B97-4D6A-83DB-49E0B4AF8F8B}" destId="{E40C9787-9CB3-4D44-863F-DAB5B4E53B11}" srcOrd="5" destOrd="0" presId="urn:microsoft.com/office/officeart/2008/layout/VerticalCurvedList"/>
    <dgm:cxn modelId="{AAC7BB03-2D6C-4C84-89C9-80105EDC1CE1}" type="presParOf" srcId="{BBA26153-1B97-4D6A-83DB-49E0B4AF8F8B}" destId="{B55D6D52-7577-48DF-9624-5501D0327DE5}" srcOrd="6" destOrd="0" presId="urn:microsoft.com/office/officeart/2008/layout/VerticalCurvedList"/>
    <dgm:cxn modelId="{39C29E33-24E9-428C-B7D9-3C846B9EBD6C}" type="presParOf" srcId="{B55D6D52-7577-48DF-9624-5501D0327DE5}" destId="{0135906D-7031-4B85-AFF5-607053309062}" srcOrd="0" destOrd="0" presId="urn:microsoft.com/office/officeart/2008/layout/VerticalCurvedList"/>
    <dgm:cxn modelId="{C056CEF8-31AA-4F96-81A5-746C5D72128A}" type="presParOf" srcId="{BBA26153-1B97-4D6A-83DB-49E0B4AF8F8B}" destId="{99E76331-E985-4D3D-9D04-A96C3D2688DF}" srcOrd="7" destOrd="0" presId="urn:microsoft.com/office/officeart/2008/layout/VerticalCurvedList"/>
    <dgm:cxn modelId="{91AC500B-701E-4FBE-AF9C-15A8408B1995}" type="presParOf" srcId="{BBA26153-1B97-4D6A-83DB-49E0B4AF8F8B}" destId="{44F1CC50-D1F6-451C-A365-7789F5FB5E21}" srcOrd="8" destOrd="0" presId="urn:microsoft.com/office/officeart/2008/layout/VerticalCurvedList"/>
    <dgm:cxn modelId="{1E4AD271-324F-4967-B994-E08EFB116CB0}" type="presParOf" srcId="{44F1CC50-D1F6-451C-A365-7789F5FB5E21}" destId="{3C78E13F-E3EF-4FC7-8EB7-1A7678B9BA7C}" srcOrd="0" destOrd="0" presId="urn:microsoft.com/office/officeart/2008/layout/VerticalCurvedList"/>
    <dgm:cxn modelId="{73F9AF63-3585-49B9-B67C-58439089621C}" type="presParOf" srcId="{BBA26153-1B97-4D6A-83DB-49E0B4AF8F8B}" destId="{2E160F50-5724-4740-8658-475B1FFB78B1}" srcOrd="9" destOrd="0" presId="urn:microsoft.com/office/officeart/2008/layout/VerticalCurvedList"/>
    <dgm:cxn modelId="{04EDD2F9-9AE4-41BF-BFC6-6265BA5EB0DE}" type="presParOf" srcId="{BBA26153-1B97-4D6A-83DB-49E0B4AF8F8B}" destId="{AE38E917-D6D5-4333-AAA5-59CD204ED711}" srcOrd="10" destOrd="0" presId="urn:microsoft.com/office/officeart/2008/layout/VerticalCurvedList"/>
    <dgm:cxn modelId="{B8DED786-F2E0-437F-9A0F-C2B90AF569E5}" type="presParOf" srcId="{AE38E917-D6D5-4333-AAA5-59CD204ED711}" destId="{4406E336-7A83-4A0B-8953-5012D00067D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D1397D-C82A-4E24-8219-BE23AF44723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F5550CE-A5F5-4FB4-9C23-2DD7FDEDBA24}">
      <dgm:prSet phldrT="[文本]"/>
      <dgm:spPr>
        <a:solidFill>
          <a:schemeClr val="accent1"/>
        </a:solidFill>
        <a:ln>
          <a:solidFill>
            <a:schemeClr val="accent2"/>
          </a:solidFill>
        </a:ln>
      </dgm:spPr>
      <dgm:t>
        <a:bodyPr/>
        <a:lstStyle/>
        <a:p>
          <a:r>
            <a:rPr lang="zh-CN" altLang="en-US" dirty="0" smtClean="0"/>
            <a:t>绪论</a:t>
          </a:r>
          <a:endParaRPr lang="zh-CN" altLang="en-US" dirty="0"/>
        </a:p>
      </dgm:t>
    </dgm:pt>
    <dgm:pt modelId="{9FC4E42C-CA50-480B-BD41-BC599780D777}" type="parTrans" cxnId="{38F58026-409C-44B1-801F-3CAD1774A126}">
      <dgm:prSet/>
      <dgm:spPr/>
      <dgm:t>
        <a:bodyPr/>
        <a:lstStyle/>
        <a:p>
          <a:endParaRPr lang="zh-CN" altLang="en-US"/>
        </a:p>
      </dgm:t>
    </dgm:pt>
    <dgm:pt modelId="{5BFE5718-9D0C-414F-AE07-5CE3A8FB4BAE}" type="sibTrans" cxnId="{38F58026-409C-44B1-801F-3CAD1774A126}">
      <dgm:prSet/>
      <dgm:spPr/>
      <dgm:t>
        <a:bodyPr/>
        <a:lstStyle/>
        <a:p>
          <a:endParaRPr lang="zh-CN" altLang="en-US"/>
        </a:p>
      </dgm:t>
    </dgm:pt>
    <dgm:pt modelId="{0AC8BA56-9760-465E-9D29-E6C29C51B01A}">
      <dgm:prSet phldrT="[文本]"/>
      <dgm:spPr/>
      <dgm:t>
        <a:bodyPr/>
        <a:lstStyle/>
        <a:p>
          <a:r>
            <a:rPr lang="zh-CN" altLang="en-US" dirty="0" smtClean="0"/>
            <a:t>数据绑定机制设计</a:t>
          </a:r>
          <a:endParaRPr lang="zh-CN" altLang="en-US" dirty="0"/>
        </a:p>
      </dgm:t>
    </dgm:pt>
    <dgm:pt modelId="{ADDFA542-85C8-4BF1-BEC6-D8A579E4D79D}" type="parTrans" cxnId="{A2DD0A9F-7E76-4B8C-886A-F3A6AA0ECF8A}">
      <dgm:prSet/>
      <dgm:spPr/>
      <dgm:t>
        <a:bodyPr/>
        <a:lstStyle/>
        <a:p>
          <a:endParaRPr lang="zh-CN" altLang="en-US"/>
        </a:p>
      </dgm:t>
    </dgm:pt>
    <dgm:pt modelId="{075176AA-D752-4542-8CAE-749116CB5563}" type="sibTrans" cxnId="{A2DD0A9F-7E76-4B8C-886A-F3A6AA0ECF8A}">
      <dgm:prSet/>
      <dgm:spPr/>
      <dgm:t>
        <a:bodyPr/>
        <a:lstStyle/>
        <a:p>
          <a:endParaRPr lang="zh-CN" altLang="en-US"/>
        </a:p>
      </dgm:t>
    </dgm:pt>
    <dgm:pt modelId="{29DE5E1E-9980-4F57-80DD-6850BAC95B5D}">
      <dgm:prSet phldrT="[文本]"/>
      <dgm:spPr/>
      <dgm:t>
        <a:bodyPr/>
        <a:lstStyle/>
        <a:p>
          <a:r>
            <a:rPr lang="zh-CN" altLang="en-US" dirty="0" smtClean="0"/>
            <a:t>系统动态扩展框架设计</a:t>
          </a:r>
          <a:endParaRPr lang="zh-CN" altLang="en-US" dirty="0"/>
        </a:p>
      </dgm:t>
    </dgm:pt>
    <dgm:pt modelId="{59AF788C-7B24-47EF-868C-66B4A7F82A58}" type="parTrans" cxnId="{92C2493A-AD67-4DDF-AC54-70BA5D199F3E}">
      <dgm:prSet/>
      <dgm:spPr/>
      <dgm:t>
        <a:bodyPr/>
        <a:lstStyle/>
        <a:p>
          <a:endParaRPr lang="zh-CN" altLang="en-US"/>
        </a:p>
      </dgm:t>
    </dgm:pt>
    <dgm:pt modelId="{D1474689-8223-4B0C-B503-AE81BD1F3E2F}" type="sibTrans" cxnId="{92C2493A-AD67-4DDF-AC54-70BA5D199F3E}">
      <dgm:prSet/>
      <dgm:spPr/>
      <dgm:t>
        <a:bodyPr/>
        <a:lstStyle/>
        <a:p>
          <a:endParaRPr lang="zh-CN" altLang="en-US"/>
        </a:p>
      </dgm:t>
    </dgm:pt>
    <dgm:pt modelId="{FC4CA914-99D6-4E22-9542-39720C15E594}">
      <dgm:prSet phldrT="[文本]"/>
      <dgm:spPr/>
      <dgm:t>
        <a:bodyPr/>
        <a:lstStyle/>
        <a:p>
          <a:r>
            <a:rPr lang="zh-CN" altLang="en-US" dirty="0" smtClean="0"/>
            <a:t>系统实现与临床应用</a:t>
          </a:r>
          <a:endParaRPr lang="zh-CN" altLang="en-US" dirty="0"/>
        </a:p>
      </dgm:t>
    </dgm:pt>
    <dgm:pt modelId="{15231372-6A6A-4392-B08B-373693D30313}" type="parTrans" cxnId="{7E01A004-C2A7-4904-9302-163E29CD598F}">
      <dgm:prSet/>
      <dgm:spPr/>
      <dgm:t>
        <a:bodyPr/>
        <a:lstStyle/>
        <a:p>
          <a:endParaRPr lang="zh-CN" altLang="en-US"/>
        </a:p>
      </dgm:t>
    </dgm:pt>
    <dgm:pt modelId="{3FE4CB73-3E68-444A-87DE-536ED0C13861}" type="sibTrans" cxnId="{7E01A004-C2A7-4904-9302-163E29CD598F}">
      <dgm:prSet/>
      <dgm:spPr/>
      <dgm:t>
        <a:bodyPr/>
        <a:lstStyle/>
        <a:p>
          <a:endParaRPr lang="zh-CN" altLang="en-US"/>
        </a:p>
      </dgm:t>
    </dgm:pt>
    <dgm:pt modelId="{8256CF6C-892A-484B-ADD1-9F15F127A03A}">
      <dgm:prSet phldrT="[文本]"/>
      <dgm:spPr>
        <a:solidFill>
          <a:schemeClr val="accent2"/>
        </a:solidFill>
        <a:ln>
          <a:solidFill>
            <a:schemeClr val="accent2"/>
          </a:solidFill>
        </a:ln>
      </dgm:spPr>
      <dgm:t>
        <a:bodyPr/>
        <a:lstStyle/>
        <a:p>
          <a:r>
            <a:rPr lang="zh-CN" altLang="en-US" dirty="0" smtClean="0"/>
            <a:t>总结与展望</a:t>
          </a:r>
          <a:endParaRPr lang="zh-CN" altLang="en-US" dirty="0"/>
        </a:p>
      </dgm:t>
    </dgm:pt>
    <dgm:pt modelId="{AB2DAB61-82B6-48A0-944A-911C635A83B5}" type="parTrans" cxnId="{21288C16-2B5A-442D-B848-E403840D6753}">
      <dgm:prSet/>
      <dgm:spPr/>
      <dgm:t>
        <a:bodyPr/>
        <a:lstStyle/>
        <a:p>
          <a:endParaRPr lang="zh-CN" altLang="en-US"/>
        </a:p>
      </dgm:t>
    </dgm:pt>
    <dgm:pt modelId="{8DE13489-4EEF-4460-8501-D6E96F1B9880}" type="sibTrans" cxnId="{21288C16-2B5A-442D-B848-E403840D6753}">
      <dgm:prSet/>
      <dgm:spPr/>
      <dgm:t>
        <a:bodyPr/>
        <a:lstStyle/>
        <a:p>
          <a:endParaRPr lang="zh-CN" altLang="en-US"/>
        </a:p>
      </dgm:t>
    </dgm:pt>
    <dgm:pt modelId="{A3085795-9507-4FDE-9E3A-406CBBDB3CB4}" type="pres">
      <dgm:prSet presAssocID="{F7D1397D-C82A-4E24-8219-BE23AF447234}" presName="Name0" presStyleCnt="0">
        <dgm:presLayoutVars>
          <dgm:chMax val="7"/>
          <dgm:chPref val="7"/>
          <dgm:dir/>
        </dgm:presLayoutVars>
      </dgm:prSet>
      <dgm:spPr/>
      <dgm:t>
        <a:bodyPr/>
        <a:lstStyle/>
        <a:p>
          <a:endParaRPr lang="zh-CN" altLang="en-US"/>
        </a:p>
      </dgm:t>
    </dgm:pt>
    <dgm:pt modelId="{BBA26153-1B97-4D6A-83DB-49E0B4AF8F8B}" type="pres">
      <dgm:prSet presAssocID="{F7D1397D-C82A-4E24-8219-BE23AF447234}" presName="Name1" presStyleCnt="0"/>
      <dgm:spPr/>
    </dgm:pt>
    <dgm:pt modelId="{E90FAAC4-AD68-462D-B4F9-71ACA0CB6ADD}" type="pres">
      <dgm:prSet presAssocID="{F7D1397D-C82A-4E24-8219-BE23AF447234}" presName="cycle" presStyleCnt="0"/>
      <dgm:spPr/>
    </dgm:pt>
    <dgm:pt modelId="{BFA142EB-901A-4459-AC7E-C690F57F0917}" type="pres">
      <dgm:prSet presAssocID="{F7D1397D-C82A-4E24-8219-BE23AF447234}" presName="srcNode" presStyleLbl="node1" presStyleIdx="0" presStyleCnt="5"/>
      <dgm:spPr/>
    </dgm:pt>
    <dgm:pt modelId="{852712AA-B282-461A-8696-53ECFC3F434A}" type="pres">
      <dgm:prSet presAssocID="{F7D1397D-C82A-4E24-8219-BE23AF447234}" presName="conn" presStyleLbl="parChTrans1D2" presStyleIdx="0" presStyleCnt="1"/>
      <dgm:spPr/>
      <dgm:t>
        <a:bodyPr/>
        <a:lstStyle/>
        <a:p>
          <a:endParaRPr lang="zh-CN" altLang="en-US"/>
        </a:p>
      </dgm:t>
    </dgm:pt>
    <dgm:pt modelId="{05B1624B-8913-4FC8-8F4E-C1F9B29609FC}" type="pres">
      <dgm:prSet presAssocID="{F7D1397D-C82A-4E24-8219-BE23AF447234}" presName="extraNode" presStyleLbl="node1" presStyleIdx="0" presStyleCnt="5"/>
      <dgm:spPr/>
    </dgm:pt>
    <dgm:pt modelId="{15E9D0E7-3E1F-49FC-A633-FFEAA0338746}" type="pres">
      <dgm:prSet presAssocID="{F7D1397D-C82A-4E24-8219-BE23AF447234}" presName="dstNode" presStyleLbl="node1" presStyleIdx="0" presStyleCnt="5"/>
      <dgm:spPr/>
    </dgm:pt>
    <dgm:pt modelId="{59BB7CBC-1B44-4C54-A809-E0383A84B3A7}" type="pres">
      <dgm:prSet presAssocID="{AF5550CE-A5F5-4FB4-9C23-2DD7FDEDBA24}" presName="text_1" presStyleLbl="node1" presStyleIdx="0" presStyleCnt="5">
        <dgm:presLayoutVars>
          <dgm:bulletEnabled val="1"/>
        </dgm:presLayoutVars>
      </dgm:prSet>
      <dgm:spPr/>
      <dgm:t>
        <a:bodyPr/>
        <a:lstStyle/>
        <a:p>
          <a:endParaRPr lang="zh-CN" altLang="en-US"/>
        </a:p>
      </dgm:t>
    </dgm:pt>
    <dgm:pt modelId="{9C97D190-A70C-45BE-BE39-83C8AC4AF420}" type="pres">
      <dgm:prSet presAssocID="{AF5550CE-A5F5-4FB4-9C23-2DD7FDEDBA24}" presName="accent_1" presStyleCnt="0"/>
      <dgm:spPr/>
    </dgm:pt>
    <dgm:pt modelId="{38D266C2-1A1C-470D-9147-9D617C1EFF96}" type="pres">
      <dgm:prSet presAssocID="{AF5550CE-A5F5-4FB4-9C23-2DD7FDEDBA24}" presName="accentRepeatNode" presStyleLbl="solidFgAcc1" presStyleIdx="0" presStyleCnt="5"/>
      <dgm:spPr>
        <a:ln>
          <a:solidFill>
            <a:schemeClr val="accent1"/>
          </a:solidFill>
        </a:ln>
      </dgm:spPr>
    </dgm:pt>
    <dgm:pt modelId="{76F61968-A216-43FA-8712-05E5C2ABD16F}" type="pres">
      <dgm:prSet presAssocID="{0AC8BA56-9760-465E-9D29-E6C29C51B01A}" presName="text_2" presStyleLbl="node1" presStyleIdx="1" presStyleCnt="5">
        <dgm:presLayoutVars>
          <dgm:bulletEnabled val="1"/>
        </dgm:presLayoutVars>
      </dgm:prSet>
      <dgm:spPr/>
      <dgm:t>
        <a:bodyPr/>
        <a:lstStyle/>
        <a:p>
          <a:endParaRPr lang="zh-CN" altLang="en-US"/>
        </a:p>
      </dgm:t>
    </dgm:pt>
    <dgm:pt modelId="{B864E575-573C-414A-90C3-530342682FCB}" type="pres">
      <dgm:prSet presAssocID="{0AC8BA56-9760-465E-9D29-E6C29C51B01A}" presName="accent_2" presStyleCnt="0"/>
      <dgm:spPr/>
    </dgm:pt>
    <dgm:pt modelId="{E8413CB6-80D8-4DD3-A1B9-198FE145DB90}" type="pres">
      <dgm:prSet presAssocID="{0AC8BA56-9760-465E-9D29-E6C29C51B01A}" presName="accentRepeatNode" presStyleLbl="solidFgAcc1" presStyleIdx="1" presStyleCnt="5"/>
      <dgm:spPr/>
    </dgm:pt>
    <dgm:pt modelId="{E40C9787-9CB3-4D44-863F-DAB5B4E53B11}" type="pres">
      <dgm:prSet presAssocID="{29DE5E1E-9980-4F57-80DD-6850BAC95B5D}" presName="text_3" presStyleLbl="node1" presStyleIdx="2" presStyleCnt="5">
        <dgm:presLayoutVars>
          <dgm:bulletEnabled val="1"/>
        </dgm:presLayoutVars>
      </dgm:prSet>
      <dgm:spPr/>
      <dgm:t>
        <a:bodyPr/>
        <a:lstStyle/>
        <a:p>
          <a:endParaRPr lang="zh-CN" altLang="en-US"/>
        </a:p>
      </dgm:t>
    </dgm:pt>
    <dgm:pt modelId="{B55D6D52-7577-48DF-9624-5501D0327DE5}" type="pres">
      <dgm:prSet presAssocID="{29DE5E1E-9980-4F57-80DD-6850BAC95B5D}" presName="accent_3" presStyleCnt="0"/>
      <dgm:spPr/>
    </dgm:pt>
    <dgm:pt modelId="{0135906D-7031-4B85-AFF5-607053309062}" type="pres">
      <dgm:prSet presAssocID="{29DE5E1E-9980-4F57-80DD-6850BAC95B5D}" presName="accentRepeatNode" presStyleLbl="solidFgAcc1" presStyleIdx="2" presStyleCnt="5"/>
      <dgm:spPr/>
    </dgm:pt>
    <dgm:pt modelId="{99E76331-E985-4D3D-9D04-A96C3D2688DF}" type="pres">
      <dgm:prSet presAssocID="{FC4CA914-99D6-4E22-9542-39720C15E594}" presName="text_4" presStyleLbl="node1" presStyleIdx="3" presStyleCnt="5">
        <dgm:presLayoutVars>
          <dgm:bulletEnabled val="1"/>
        </dgm:presLayoutVars>
      </dgm:prSet>
      <dgm:spPr/>
      <dgm:t>
        <a:bodyPr/>
        <a:lstStyle/>
        <a:p>
          <a:endParaRPr lang="zh-CN" altLang="en-US"/>
        </a:p>
      </dgm:t>
    </dgm:pt>
    <dgm:pt modelId="{44F1CC50-D1F6-451C-A365-7789F5FB5E21}" type="pres">
      <dgm:prSet presAssocID="{FC4CA914-99D6-4E22-9542-39720C15E594}" presName="accent_4" presStyleCnt="0"/>
      <dgm:spPr/>
    </dgm:pt>
    <dgm:pt modelId="{3C78E13F-E3EF-4FC7-8EB7-1A7678B9BA7C}" type="pres">
      <dgm:prSet presAssocID="{FC4CA914-99D6-4E22-9542-39720C15E594}" presName="accentRepeatNode" presStyleLbl="solidFgAcc1" presStyleIdx="3" presStyleCnt="5"/>
      <dgm:spPr/>
    </dgm:pt>
    <dgm:pt modelId="{2E160F50-5724-4740-8658-475B1FFB78B1}" type="pres">
      <dgm:prSet presAssocID="{8256CF6C-892A-484B-ADD1-9F15F127A03A}" presName="text_5" presStyleLbl="node1" presStyleIdx="4" presStyleCnt="5">
        <dgm:presLayoutVars>
          <dgm:bulletEnabled val="1"/>
        </dgm:presLayoutVars>
      </dgm:prSet>
      <dgm:spPr/>
      <dgm:t>
        <a:bodyPr/>
        <a:lstStyle/>
        <a:p>
          <a:endParaRPr lang="zh-CN" altLang="en-US"/>
        </a:p>
      </dgm:t>
    </dgm:pt>
    <dgm:pt modelId="{AE38E917-D6D5-4333-AAA5-59CD204ED711}" type="pres">
      <dgm:prSet presAssocID="{8256CF6C-892A-484B-ADD1-9F15F127A03A}" presName="accent_5" presStyleCnt="0"/>
      <dgm:spPr/>
    </dgm:pt>
    <dgm:pt modelId="{4406E336-7A83-4A0B-8953-5012D00067DE}" type="pres">
      <dgm:prSet presAssocID="{8256CF6C-892A-484B-ADD1-9F15F127A03A}" presName="accentRepeatNode" presStyleLbl="solidFgAcc1" presStyleIdx="4" presStyleCnt="5"/>
      <dgm:spPr>
        <a:ln>
          <a:solidFill>
            <a:schemeClr val="accent2"/>
          </a:solidFill>
        </a:ln>
      </dgm:spPr>
    </dgm:pt>
  </dgm:ptLst>
  <dgm:cxnLst>
    <dgm:cxn modelId="{B521615C-027E-40EA-86F4-F1AF5E62FF63}" type="presOf" srcId="{8256CF6C-892A-484B-ADD1-9F15F127A03A}" destId="{2E160F50-5724-4740-8658-475B1FFB78B1}" srcOrd="0" destOrd="0" presId="urn:microsoft.com/office/officeart/2008/layout/VerticalCurvedList"/>
    <dgm:cxn modelId="{CF6ABB6A-D86E-4F25-99E6-D1E7F92E1CE6}" type="presOf" srcId="{AF5550CE-A5F5-4FB4-9C23-2DD7FDEDBA24}" destId="{59BB7CBC-1B44-4C54-A809-E0383A84B3A7}" srcOrd="0" destOrd="0" presId="urn:microsoft.com/office/officeart/2008/layout/VerticalCurvedList"/>
    <dgm:cxn modelId="{20EBEA31-E61F-4997-AC1C-36D33DC4FBC5}" type="presOf" srcId="{5BFE5718-9D0C-414F-AE07-5CE3A8FB4BAE}" destId="{852712AA-B282-461A-8696-53ECFC3F434A}" srcOrd="0" destOrd="0" presId="urn:microsoft.com/office/officeart/2008/layout/VerticalCurvedList"/>
    <dgm:cxn modelId="{38F58026-409C-44B1-801F-3CAD1774A126}" srcId="{F7D1397D-C82A-4E24-8219-BE23AF447234}" destId="{AF5550CE-A5F5-4FB4-9C23-2DD7FDEDBA24}" srcOrd="0" destOrd="0" parTransId="{9FC4E42C-CA50-480B-BD41-BC599780D777}" sibTransId="{5BFE5718-9D0C-414F-AE07-5CE3A8FB4BAE}"/>
    <dgm:cxn modelId="{7E01A004-C2A7-4904-9302-163E29CD598F}" srcId="{F7D1397D-C82A-4E24-8219-BE23AF447234}" destId="{FC4CA914-99D6-4E22-9542-39720C15E594}" srcOrd="3" destOrd="0" parTransId="{15231372-6A6A-4392-B08B-373693D30313}" sibTransId="{3FE4CB73-3E68-444A-87DE-536ED0C13861}"/>
    <dgm:cxn modelId="{6F99760C-48AB-4CE6-903E-0F8B975172D4}" type="presOf" srcId="{29DE5E1E-9980-4F57-80DD-6850BAC95B5D}" destId="{E40C9787-9CB3-4D44-863F-DAB5B4E53B11}" srcOrd="0" destOrd="0" presId="urn:microsoft.com/office/officeart/2008/layout/VerticalCurvedList"/>
    <dgm:cxn modelId="{49E14D4D-4E34-4671-ACE1-4048046A81BA}" type="presOf" srcId="{FC4CA914-99D6-4E22-9542-39720C15E594}" destId="{99E76331-E985-4D3D-9D04-A96C3D2688DF}" srcOrd="0" destOrd="0" presId="urn:microsoft.com/office/officeart/2008/layout/VerticalCurvedList"/>
    <dgm:cxn modelId="{21288C16-2B5A-442D-B848-E403840D6753}" srcId="{F7D1397D-C82A-4E24-8219-BE23AF447234}" destId="{8256CF6C-892A-484B-ADD1-9F15F127A03A}" srcOrd="4" destOrd="0" parTransId="{AB2DAB61-82B6-48A0-944A-911C635A83B5}" sibTransId="{8DE13489-4EEF-4460-8501-D6E96F1B9880}"/>
    <dgm:cxn modelId="{B609653A-D8C2-469E-A211-9716F632E15A}" type="presOf" srcId="{0AC8BA56-9760-465E-9D29-E6C29C51B01A}" destId="{76F61968-A216-43FA-8712-05E5C2ABD16F}" srcOrd="0" destOrd="0" presId="urn:microsoft.com/office/officeart/2008/layout/VerticalCurvedList"/>
    <dgm:cxn modelId="{A2DD0A9F-7E76-4B8C-886A-F3A6AA0ECF8A}" srcId="{F7D1397D-C82A-4E24-8219-BE23AF447234}" destId="{0AC8BA56-9760-465E-9D29-E6C29C51B01A}" srcOrd="1" destOrd="0" parTransId="{ADDFA542-85C8-4BF1-BEC6-D8A579E4D79D}" sibTransId="{075176AA-D752-4542-8CAE-749116CB5563}"/>
    <dgm:cxn modelId="{F3082D35-151F-43EA-B59A-EB55EEDC3266}" type="presOf" srcId="{F7D1397D-C82A-4E24-8219-BE23AF447234}" destId="{A3085795-9507-4FDE-9E3A-406CBBDB3CB4}" srcOrd="0" destOrd="0" presId="urn:microsoft.com/office/officeart/2008/layout/VerticalCurvedList"/>
    <dgm:cxn modelId="{92C2493A-AD67-4DDF-AC54-70BA5D199F3E}" srcId="{F7D1397D-C82A-4E24-8219-BE23AF447234}" destId="{29DE5E1E-9980-4F57-80DD-6850BAC95B5D}" srcOrd="2" destOrd="0" parTransId="{59AF788C-7B24-47EF-868C-66B4A7F82A58}" sibTransId="{D1474689-8223-4B0C-B503-AE81BD1F3E2F}"/>
    <dgm:cxn modelId="{061D3716-78F6-4C28-83A5-90BB6D3D6422}" type="presParOf" srcId="{A3085795-9507-4FDE-9E3A-406CBBDB3CB4}" destId="{BBA26153-1B97-4D6A-83DB-49E0B4AF8F8B}" srcOrd="0" destOrd="0" presId="urn:microsoft.com/office/officeart/2008/layout/VerticalCurvedList"/>
    <dgm:cxn modelId="{1F2B0C02-4ABA-4387-8DC3-1CBA58640E73}" type="presParOf" srcId="{BBA26153-1B97-4D6A-83DB-49E0B4AF8F8B}" destId="{E90FAAC4-AD68-462D-B4F9-71ACA0CB6ADD}" srcOrd="0" destOrd="0" presId="urn:microsoft.com/office/officeart/2008/layout/VerticalCurvedList"/>
    <dgm:cxn modelId="{AAAE877B-FD5E-4152-9FAD-46A406E12BAB}" type="presParOf" srcId="{E90FAAC4-AD68-462D-B4F9-71ACA0CB6ADD}" destId="{BFA142EB-901A-4459-AC7E-C690F57F0917}" srcOrd="0" destOrd="0" presId="urn:microsoft.com/office/officeart/2008/layout/VerticalCurvedList"/>
    <dgm:cxn modelId="{EE680974-105A-462A-BB0D-7DDA4B280E01}" type="presParOf" srcId="{E90FAAC4-AD68-462D-B4F9-71ACA0CB6ADD}" destId="{852712AA-B282-461A-8696-53ECFC3F434A}" srcOrd="1" destOrd="0" presId="urn:microsoft.com/office/officeart/2008/layout/VerticalCurvedList"/>
    <dgm:cxn modelId="{B7963205-85D0-4F07-A02F-50ACCA4145C2}" type="presParOf" srcId="{E90FAAC4-AD68-462D-B4F9-71ACA0CB6ADD}" destId="{05B1624B-8913-4FC8-8F4E-C1F9B29609FC}" srcOrd="2" destOrd="0" presId="urn:microsoft.com/office/officeart/2008/layout/VerticalCurvedList"/>
    <dgm:cxn modelId="{80FF0852-515D-4F22-B9E5-DF5A37379AF4}" type="presParOf" srcId="{E90FAAC4-AD68-462D-B4F9-71ACA0CB6ADD}" destId="{15E9D0E7-3E1F-49FC-A633-FFEAA0338746}" srcOrd="3" destOrd="0" presId="urn:microsoft.com/office/officeart/2008/layout/VerticalCurvedList"/>
    <dgm:cxn modelId="{449BF493-CEDC-4CEF-9E0F-B6D8D8BAA46C}" type="presParOf" srcId="{BBA26153-1B97-4D6A-83DB-49E0B4AF8F8B}" destId="{59BB7CBC-1B44-4C54-A809-E0383A84B3A7}" srcOrd="1" destOrd="0" presId="urn:microsoft.com/office/officeart/2008/layout/VerticalCurvedList"/>
    <dgm:cxn modelId="{431F473E-D145-4255-AC11-F176F0547748}" type="presParOf" srcId="{BBA26153-1B97-4D6A-83DB-49E0B4AF8F8B}" destId="{9C97D190-A70C-45BE-BE39-83C8AC4AF420}" srcOrd="2" destOrd="0" presId="urn:microsoft.com/office/officeart/2008/layout/VerticalCurvedList"/>
    <dgm:cxn modelId="{880BEB8C-4288-4B9D-8045-411431477B3B}" type="presParOf" srcId="{9C97D190-A70C-45BE-BE39-83C8AC4AF420}" destId="{38D266C2-1A1C-470D-9147-9D617C1EFF96}" srcOrd="0" destOrd="0" presId="urn:microsoft.com/office/officeart/2008/layout/VerticalCurvedList"/>
    <dgm:cxn modelId="{2D230EE5-9325-4C25-AB7F-F0EBB6CF9AA3}" type="presParOf" srcId="{BBA26153-1B97-4D6A-83DB-49E0B4AF8F8B}" destId="{76F61968-A216-43FA-8712-05E5C2ABD16F}" srcOrd="3" destOrd="0" presId="urn:microsoft.com/office/officeart/2008/layout/VerticalCurvedList"/>
    <dgm:cxn modelId="{D8183F51-F8CD-4006-A874-B3D05981111E}" type="presParOf" srcId="{BBA26153-1B97-4D6A-83DB-49E0B4AF8F8B}" destId="{B864E575-573C-414A-90C3-530342682FCB}" srcOrd="4" destOrd="0" presId="urn:microsoft.com/office/officeart/2008/layout/VerticalCurvedList"/>
    <dgm:cxn modelId="{774C6375-D70E-48B2-90AE-44347E4FA602}" type="presParOf" srcId="{B864E575-573C-414A-90C3-530342682FCB}" destId="{E8413CB6-80D8-4DD3-A1B9-198FE145DB90}" srcOrd="0" destOrd="0" presId="urn:microsoft.com/office/officeart/2008/layout/VerticalCurvedList"/>
    <dgm:cxn modelId="{43F384D9-759C-4972-ACF7-896EE0715FDB}" type="presParOf" srcId="{BBA26153-1B97-4D6A-83DB-49E0B4AF8F8B}" destId="{E40C9787-9CB3-4D44-863F-DAB5B4E53B11}" srcOrd="5" destOrd="0" presId="urn:microsoft.com/office/officeart/2008/layout/VerticalCurvedList"/>
    <dgm:cxn modelId="{3EA3B4B7-05A4-4BEF-80DC-B9AA472392E4}" type="presParOf" srcId="{BBA26153-1B97-4D6A-83DB-49E0B4AF8F8B}" destId="{B55D6D52-7577-48DF-9624-5501D0327DE5}" srcOrd="6" destOrd="0" presId="urn:microsoft.com/office/officeart/2008/layout/VerticalCurvedList"/>
    <dgm:cxn modelId="{CA5DE536-2405-4D82-A909-EDBFE2664C61}" type="presParOf" srcId="{B55D6D52-7577-48DF-9624-5501D0327DE5}" destId="{0135906D-7031-4B85-AFF5-607053309062}" srcOrd="0" destOrd="0" presId="urn:microsoft.com/office/officeart/2008/layout/VerticalCurvedList"/>
    <dgm:cxn modelId="{A2ACD195-0752-42BB-861D-B2046AC87FBA}" type="presParOf" srcId="{BBA26153-1B97-4D6A-83DB-49E0B4AF8F8B}" destId="{99E76331-E985-4D3D-9D04-A96C3D2688DF}" srcOrd="7" destOrd="0" presId="urn:microsoft.com/office/officeart/2008/layout/VerticalCurvedList"/>
    <dgm:cxn modelId="{11E2D36A-A9FF-4213-8168-50E8102113DD}" type="presParOf" srcId="{BBA26153-1B97-4D6A-83DB-49E0B4AF8F8B}" destId="{44F1CC50-D1F6-451C-A365-7789F5FB5E21}" srcOrd="8" destOrd="0" presId="urn:microsoft.com/office/officeart/2008/layout/VerticalCurvedList"/>
    <dgm:cxn modelId="{4B5E66B3-63E9-4282-B3AC-D134422408AE}" type="presParOf" srcId="{44F1CC50-D1F6-451C-A365-7789F5FB5E21}" destId="{3C78E13F-E3EF-4FC7-8EB7-1A7678B9BA7C}" srcOrd="0" destOrd="0" presId="urn:microsoft.com/office/officeart/2008/layout/VerticalCurvedList"/>
    <dgm:cxn modelId="{FA620CA3-8DBF-42B9-85AB-9890356520FB}" type="presParOf" srcId="{BBA26153-1B97-4D6A-83DB-49E0B4AF8F8B}" destId="{2E160F50-5724-4740-8658-475B1FFB78B1}" srcOrd="9" destOrd="0" presId="urn:microsoft.com/office/officeart/2008/layout/VerticalCurvedList"/>
    <dgm:cxn modelId="{97C34E8A-8E4C-4700-AEB9-6F96063B58E3}" type="presParOf" srcId="{BBA26153-1B97-4D6A-83DB-49E0B4AF8F8B}" destId="{AE38E917-D6D5-4333-AAA5-59CD204ED711}" srcOrd="10" destOrd="0" presId="urn:microsoft.com/office/officeart/2008/layout/VerticalCurvedList"/>
    <dgm:cxn modelId="{5F756EAE-EAE9-481B-8CC3-BEBD0F0A6D2E}" type="presParOf" srcId="{AE38E917-D6D5-4333-AAA5-59CD204ED711}" destId="{4406E336-7A83-4A0B-8953-5012D00067D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712AA-B282-461A-8696-53ECFC3F434A}">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B7CBC-1B44-4C54-A809-E0383A84B3A7}">
      <dsp:nvSpPr>
        <dsp:cNvPr id="0" name=""/>
        <dsp:cNvSpPr/>
      </dsp:nvSpPr>
      <dsp:spPr>
        <a:xfrm>
          <a:off x="509717" y="338558"/>
          <a:ext cx="5829664" cy="677550"/>
        </a:xfrm>
        <a:prstGeom prst="rect">
          <a:avLst/>
        </a:prstGeom>
        <a:solidFill>
          <a:schemeClr val="accent2"/>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绪论</a:t>
          </a:r>
          <a:endParaRPr lang="zh-CN" altLang="en-US" sz="3300" kern="1200" dirty="0"/>
        </a:p>
      </dsp:txBody>
      <dsp:txXfrm>
        <a:off x="509717" y="338558"/>
        <a:ext cx="5829664" cy="677550"/>
      </dsp:txXfrm>
    </dsp:sp>
    <dsp:sp modelId="{38D266C2-1A1C-470D-9147-9D617C1EFF96}">
      <dsp:nvSpPr>
        <dsp:cNvPr id="0" name=""/>
        <dsp:cNvSpPr/>
      </dsp:nvSpPr>
      <dsp:spPr>
        <a:xfrm>
          <a:off x="86248" y="253864"/>
          <a:ext cx="846937" cy="846937"/>
        </a:xfrm>
        <a:prstGeom prst="ellipse">
          <a:avLst/>
        </a:prstGeom>
        <a:solidFill>
          <a:schemeClr val="lt1">
            <a:hueOff val="0"/>
            <a:satOff val="0"/>
            <a:lumOff val="0"/>
            <a:alphaOff val="0"/>
          </a:schemeClr>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76F61968-A216-43FA-8712-05E5C2ABD16F}">
      <dsp:nvSpPr>
        <dsp:cNvPr id="0" name=""/>
        <dsp:cNvSpPr/>
      </dsp:nvSpPr>
      <dsp:spPr>
        <a:xfrm>
          <a:off x="995230" y="1354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数据绑定机制设计</a:t>
          </a:r>
          <a:endParaRPr lang="zh-CN" altLang="en-US" sz="3300" kern="1200" dirty="0"/>
        </a:p>
      </dsp:txBody>
      <dsp:txXfrm>
        <a:off x="995230" y="1354558"/>
        <a:ext cx="5344151" cy="677550"/>
      </dsp:txXfrm>
    </dsp:sp>
    <dsp:sp modelId="{E8413CB6-80D8-4DD3-A1B9-198FE145DB90}">
      <dsp:nvSpPr>
        <dsp:cNvPr id="0" name=""/>
        <dsp:cNvSpPr/>
      </dsp:nvSpPr>
      <dsp:spPr>
        <a:xfrm>
          <a:off x="571761" y="1269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0C9787-9CB3-4D44-863F-DAB5B4E53B11}">
      <dsp:nvSpPr>
        <dsp:cNvPr id="0" name=""/>
        <dsp:cNvSpPr/>
      </dsp:nvSpPr>
      <dsp:spPr>
        <a:xfrm>
          <a:off x="1144243" y="2370558"/>
          <a:ext cx="5195138"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系统动态扩展框架设计</a:t>
          </a:r>
          <a:endParaRPr lang="zh-CN" altLang="en-US" sz="3300" kern="1200" dirty="0"/>
        </a:p>
      </dsp:txBody>
      <dsp:txXfrm>
        <a:off x="1144243" y="2370558"/>
        <a:ext cx="5195138" cy="677550"/>
      </dsp:txXfrm>
    </dsp:sp>
    <dsp:sp modelId="{0135906D-7031-4B85-AFF5-607053309062}">
      <dsp:nvSpPr>
        <dsp:cNvPr id="0" name=""/>
        <dsp:cNvSpPr/>
      </dsp:nvSpPr>
      <dsp:spPr>
        <a:xfrm>
          <a:off x="720774" y="2285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E76331-E985-4D3D-9D04-A96C3D2688DF}">
      <dsp:nvSpPr>
        <dsp:cNvPr id="0" name=""/>
        <dsp:cNvSpPr/>
      </dsp:nvSpPr>
      <dsp:spPr>
        <a:xfrm>
          <a:off x="995230" y="3386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系统实现与临床应用</a:t>
          </a:r>
          <a:endParaRPr lang="zh-CN" altLang="en-US" sz="3300" kern="1200" dirty="0"/>
        </a:p>
      </dsp:txBody>
      <dsp:txXfrm>
        <a:off x="995230" y="3386558"/>
        <a:ext cx="5344151" cy="677550"/>
      </dsp:txXfrm>
    </dsp:sp>
    <dsp:sp modelId="{3C78E13F-E3EF-4FC7-8EB7-1A7678B9BA7C}">
      <dsp:nvSpPr>
        <dsp:cNvPr id="0" name=""/>
        <dsp:cNvSpPr/>
      </dsp:nvSpPr>
      <dsp:spPr>
        <a:xfrm>
          <a:off x="571761" y="3301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60F50-5724-4740-8658-475B1FFB78B1}">
      <dsp:nvSpPr>
        <dsp:cNvPr id="0" name=""/>
        <dsp:cNvSpPr/>
      </dsp:nvSpPr>
      <dsp:spPr>
        <a:xfrm>
          <a:off x="509717" y="4402558"/>
          <a:ext cx="5829664"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总结与展望</a:t>
          </a:r>
          <a:endParaRPr lang="zh-CN" altLang="en-US" sz="3300" kern="1200" dirty="0"/>
        </a:p>
      </dsp:txBody>
      <dsp:txXfrm>
        <a:off x="509717" y="4402558"/>
        <a:ext cx="5829664" cy="677550"/>
      </dsp:txXfrm>
    </dsp:sp>
    <dsp:sp modelId="{4406E336-7A83-4A0B-8953-5012D00067DE}">
      <dsp:nvSpPr>
        <dsp:cNvPr id="0" name=""/>
        <dsp:cNvSpPr/>
      </dsp:nvSpPr>
      <dsp:spPr>
        <a:xfrm>
          <a:off x="86248" y="4317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712AA-B282-461A-8696-53ECFC3F434A}">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B7CBC-1B44-4C54-A809-E0383A84B3A7}">
      <dsp:nvSpPr>
        <dsp:cNvPr id="0" name=""/>
        <dsp:cNvSpPr/>
      </dsp:nvSpPr>
      <dsp:spPr>
        <a:xfrm>
          <a:off x="509717" y="338558"/>
          <a:ext cx="5829664" cy="677550"/>
        </a:xfrm>
        <a:prstGeom prst="rect">
          <a:avLst/>
        </a:prstGeom>
        <a:solidFill>
          <a:schemeClr val="accent1"/>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绪论</a:t>
          </a:r>
          <a:endParaRPr lang="zh-CN" altLang="en-US" sz="3300" kern="1200" dirty="0"/>
        </a:p>
      </dsp:txBody>
      <dsp:txXfrm>
        <a:off x="509717" y="338558"/>
        <a:ext cx="5829664" cy="677550"/>
      </dsp:txXfrm>
    </dsp:sp>
    <dsp:sp modelId="{38D266C2-1A1C-470D-9147-9D617C1EFF96}">
      <dsp:nvSpPr>
        <dsp:cNvPr id="0" name=""/>
        <dsp:cNvSpPr/>
      </dsp:nvSpPr>
      <dsp:spPr>
        <a:xfrm>
          <a:off x="86248" y="253864"/>
          <a:ext cx="846937" cy="846937"/>
        </a:xfrm>
        <a:prstGeom prst="ellipse">
          <a:avLst/>
        </a:prstGeom>
        <a:solidFill>
          <a:schemeClr val="lt1">
            <a:hueOff val="0"/>
            <a:satOff val="0"/>
            <a:lumOff val="0"/>
            <a:alphaOff val="0"/>
          </a:schemeClr>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76F61968-A216-43FA-8712-05E5C2ABD16F}">
      <dsp:nvSpPr>
        <dsp:cNvPr id="0" name=""/>
        <dsp:cNvSpPr/>
      </dsp:nvSpPr>
      <dsp:spPr>
        <a:xfrm>
          <a:off x="995230" y="1354558"/>
          <a:ext cx="5344151" cy="677550"/>
        </a:xfrm>
        <a:prstGeom prst="rect">
          <a:avLst/>
        </a:prstGeom>
        <a:solidFill>
          <a:schemeClr val="accent2"/>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数据绑定机制设计</a:t>
          </a:r>
          <a:endParaRPr lang="zh-CN" altLang="en-US" sz="3300" kern="1200" dirty="0"/>
        </a:p>
      </dsp:txBody>
      <dsp:txXfrm>
        <a:off x="995230" y="1354558"/>
        <a:ext cx="5344151" cy="677550"/>
      </dsp:txXfrm>
    </dsp:sp>
    <dsp:sp modelId="{E8413CB6-80D8-4DD3-A1B9-198FE145DB90}">
      <dsp:nvSpPr>
        <dsp:cNvPr id="0" name=""/>
        <dsp:cNvSpPr/>
      </dsp:nvSpPr>
      <dsp:spPr>
        <a:xfrm>
          <a:off x="571761" y="1269864"/>
          <a:ext cx="846937" cy="846937"/>
        </a:xfrm>
        <a:prstGeom prst="ellipse">
          <a:avLst/>
        </a:prstGeom>
        <a:solidFill>
          <a:schemeClr val="lt1">
            <a:hueOff val="0"/>
            <a:satOff val="0"/>
            <a:lumOff val="0"/>
            <a:alphaOff val="0"/>
          </a:schemeClr>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E40C9787-9CB3-4D44-863F-DAB5B4E53B11}">
      <dsp:nvSpPr>
        <dsp:cNvPr id="0" name=""/>
        <dsp:cNvSpPr/>
      </dsp:nvSpPr>
      <dsp:spPr>
        <a:xfrm>
          <a:off x="1144243" y="2370558"/>
          <a:ext cx="5195138"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系统动态扩展框架设计</a:t>
          </a:r>
          <a:endParaRPr lang="zh-CN" altLang="en-US" sz="3300" kern="1200" dirty="0"/>
        </a:p>
      </dsp:txBody>
      <dsp:txXfrm>
        <a:off x="1144243" y="2370558"/>
        <a:ext cx="5195138" cy="677550"/>
      </dsp:txXfrm>
    </dsp:sp>
    <dsp:sp modelId="{0135906D-7031-4B85-AFF5-607053309062}">
      <dsp:nvSpPr>
        <dsp:cNvPr id="0" name=""/>
        <dsp:cNvSpPr/>
      </dsp:nvSpPr>
      <dsp:spPr>
        <a:xfrm>
          <a:off x="720774" y="2285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E76331-E985-4D3D-9D04-A96C3D2688DF}">
      <dsp:nvSpPr>
        <dsp:cNvPr id="0" name=""/>
        <dsp:cNvSpPr/>
      </dsp:nvSpPr>
      <dsp:spPr>
        <a:xfrm>
          <a:off x="995230" y="3386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系统实现与临床应用</a:t>
          </a:r>
          <a:endParaRPr lang="zh-CN" altLang="en-US" sz="3300" kern="1200" dirty="0"/>
        </a:p>
      </dsp:txBody>
      <dsp:txXfrm>
        <a:off x="995230" y="3386558"/>
        <a:ext cx="5344151" cy="677550"/>
      </dsp:txXfrm>
    </dsp:sp>
    <dsp:sp modelId="{3C78E13F-E3EF-4FC7-8EB7-1A7678B9BA7C}">
      <dsp:nvSpPr>
        <dsp:cNvPr id="0" name=""/>
        <dsp:cNvSpPr/>
      </dsp:nvSpPr>
      <dsp:spPr>
        <a:xfrm>
          <a:off x="571761" y="3301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60F50-5724-4740-8658-475B1FFB78B1}">
      <dsp:nvSpPr>
        <dsp:cNvPr id="0" name=""/>
        <dsp:cNvSpPr/>
      </dsp:nvSpPr>
      <dsp:spPr>
        <a:xfrm>
          <a:off x="509717" y="4402558"/>
          <a:ext cx="5829664"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总结与展望</a:t>
          </a:r>
          <a:endParaRPr lang="zh-CN" altLang="en-US" sz="3300" kern="1200" dirty="0"/>
        </a:p>
      </dsp:txBody>
      <dsp:txXfrm>
        <a:off x="509717" y="4402558"/>
        <a:ext cx="5829664" cy="677550"/>
      </dsp:txXfrm>
    </dsp:sp>
    <dsp:sp modelId="{4406E336-7A83-4A0B-8953-5012D00067DE}">
      <dsp:nvSpPr>
        <dsp:cNvPr id="0" name=""/>
        <dsp:cNvSpPr/>
      </dsp:nvSpPr>
      <dsp:spPr>
        <a:xfrm>
          <a:off x="86248" y="4317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712AA-B282-461A-8696-53ECFC3F434A}">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B7CBC-1B44-4C54-A809-E0383A84B3A7}">
      <dsp:nvSpPr>
        <dsp:cNvPr id="0" name=""/>
        <dsp:cNvSpPr/>
      </dsp:nvSpPr>
      <dsp:spPr>
        <a:xfrm>
          <a:off x="509717" y="338558"/>
          <a:ext cx="5829664" cy="677550"/>
        </a:xfrm>
        <a:prstGeom prst="rect">
          <a:avLst/>
        </a:prstGeom>
        <a:solidFill>
          <a:schemeClr val="accent1"/>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绪论</a:t>
          </a:r>
          <a:endParaRPr lang="zh-CN" altLang="en-US" sz="3300" kern="1200" dirty="0"/>
        </a:p>
      </dsp:txBody>
      <dsp:txXfrm>
        <a:off x="509717" y="338558"/>
        <a:ext cx="5829664" cy="677550"/>
      </dsp:txXfrm>
    </dsp:sp>
    <dsp:sp modelId="{38D266C2-1A1C-470D-9147-9D617C1EFF96}">
      <dsp:nvSpPr>
        <dsp:cNvPr id="0" name=""/>
        <dsp:cNvSpPr/>
      </dsp:nvSpPr>
      <dsp:spPr>
        <a:xfrm>
          <a:off x="86248" y="253864"/>
          <a:ext cx="846937" cy="846937"/>
        </a:xfrm>
        <a:prstGeom prst="ellipse">
          <a:avLst/>
        </a:prstGeom>
        <a:solidFill>
          <a:schemeClr val="lt1">
            <a:hueOff val="0"/>
            <a:satOff val="0"/>
            <a:lumOff val="0"/>
            <a:alphaOff val="0"/>
          </a:schemeClr>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76F61968-A216-43FA-8712-05E5C2ABD16F}">
      <dsp:nvSpPr>
        <dsp:cNvPr id="0" name=""/>
        <dsp:cNvSpPr/>
      </dsp:nvSpPr>
      <dsp:spPr>
        <a:xfrm>
          <a:off x="995230" y="1354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数据绑定机制设计</a:t>
          </a:r>
          <a:endParaRPr lang="zh-CN" altLang="en-US" sz="3300" kern="1200" dirty="0"/>
        </a:p>
      </dsp:txBody>
      <dsp:txXfrm>
        <a:off x="995230" y="1354558"/>
        <a:ext cx="5344151" cy="677550"/>
      </dsp:txXfrm>
    </dsp:sp>
    <dsp:sp modelId="{E8413CB6-80D8-4DD3-A1B9-198FE145DB90}">
      <dsp:nvSpPr>
        <dsp:cNvPr id="0" name=""/>
        <dsp:cNvSpPr/>
      </dsp:nvSpPr>
      <dsp:spPr>
        <a:xfrm>
          <a:off x="571761" y="1269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0C9787-9CB3-4D44-863F-DAB5B4E53B11}">
      <dsp:nvSpPr>
        <dsp:cNvPr id="0" name=""/>
        <dsp:cNvSpPr/>
      </dsp:nvSpPr>
      <dsp:spPr>
        <a:xfrm>
          <a:off x="1144243" y="2370558"/>
          <a:ext cx="5195138" cy="677550"/>
        </a:xfrm>
        <a:prstGeom prst="rect">
          <a:avLst/>
        </a:prstGeom>
        <a:solidFill>
          <a:schemeClr val="accent2"/>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系统动态扩展框架设计</a:t>
          </a:r>
          <a:endParaRPr lang="zh-CN" altLang="en-US" sz="3300" kern="1200" dirty="0"/>
        </a:p>
      </dsp:txBody>
      <dsp:txXfrm>
        <a:off x="1144243" y="2370558"/>
        <a:ext cx="5195138" cy="677550"/>
      </dsp:txXfrm>
    </dsp:sp>
    <dsp:sp modelId="{0135906D-7031-4B85-AFF5-607053309062}">
      <dsp:nvSpPr>
        <dsp:cNvPr id="0" name=""/>
        <dsp:cNvSpPr/>
      </dsp:nvSpPr>
      <dsp:spPr>
        <a:xfrm>
          <a:off x="720774" y="2285864"/>
          <a:ext cx="846937" cy="846937"/>
        </a:xfrm>
        <a:prstGeom prst="ellipse">
          <a:avLst/>
        </a:prstGeom>
        <a:solidFill>
          <a:schemeClr val="lt1">
            <a:hueOff val="0"/>
            <a:satOff val="0"/>
            <a:lumOff val="0"/>
            <a:alphaOff val="0"/>
          </a:schemeClr>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99E76331-E985-4D3D-9D04-A96C3D2688DF}">
      <dsp:nvSpPr>
        <dsp:cNvPr id="0" name=""/>
        <dsp:cNvSpPr/>
      </dsp:nvSpPr>
      <dsp:spPr>
        <a:xfrm>
          <a:off x="995230" y="3386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系统实现与临床应用</a:t>
          </a:r>
          <a:endParaRPr lang="zh-CN" altLang="en-US" sz="3300" kern="1200" dirty="0"/>
        </a:p>
      </dsp:txBody>
      <dsp:txXfrm>
        <a:off x="995230" y="3386558"/>
        <a:ext cx="5344151" cy="677550"/>
      </dsp:txXfrm>
    </dsp:sp>
    <dsp:sp modelId="{3C78E13F-E3EF-4FC7-8EB7-1A7678B9BA7C}">
      <dsp:nvSpPr>
        <dsp:cNvPr id="0" name=""/>
        <dsp:cNvSpPr/>
      </dsp:nvSpPr>
      <dsp:spPr>
        <a:xfrm>
          <a:off x="571761" y="3301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60F50-5724-4740-8658-475B1FFB78B1}">
      <dsp:nvSpPr>
        <dsp:cNvPr id="0" name=""/>
        <dsp:cNvSpPr/>
      </dsp:nvSpPr>
      <dsp:spPr>
        <a:xfrm>
          <a:off x="509717" y="4402558"/>
          <a:ext cx="5829664"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总结与展望</a:t>
          </a:r>
          <a:endParaRPr lang="zh-CN" altLang="en-US" sz="3300" kern="1200" dirty="0"/>
        </a:p>
      </dsp:txBody>
      <dsp:txXfrm>
        <a:off x="509717" y="4402558"/>
        <a:ext cx="5829664" cy="677550"/>
      </dsp:txXfrm>
    </dsp:sp>
    <dsp:sp modelId="{4406E336-7A83-4A0B-8953-5012D00067DE}">
      <dsp:nvSpPr>
        <dsp:cNvPr id="0" name=""/>
        <dsp:cNvSpPr/>
      </dsp:nvSpPr>
      <dsp:spPr>
        <a:xfrm>
          <a:off x="86248" y="4317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712AA-B282-461A-8696-53ECFC3F434A}">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B7CBC-1B44-4C54-A809-E0383A84B3A7}">
      <dsp:nvSpPr>
        <dsp:cNvPr id="0" name=""/>
        <dsp:cNvSpPr/>
      </dsp:nvSpPr>
      <dsp:spPr>
        <a:xfrm>
          <a:off x="509717" y="338558"/>
          <a:ext cx="5829664" cy="677550"/>
        </a:xfrm>
        <a:prstGeom prst="rect">
          <a:avLst/>
        </a:prstGeom>
        <a:solidFill>
          <a:schemeClr val="accent1"/>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绪论</a:t>
          </a:r>
          <a:endParaRPr lang="zh-CN" altLang="en-US" sz="3300" kern="1200" dirty="0"/>
        </a:p>
      </dsp:txBody>
      <dsp:txXfrm>
        <a:off x="509717" y="338558"/>
        <a:ext cx="5829664" cy="677550"/>
      </dsp:txXfrm>
    </dsp:sp>
    <dsp:sp modelId="{38D266C2-1A1C-470D-9147-9D617C1EFF96}">
      <dsp:nvSpPr>
        <dsp:cNvPr id="0" name=""/>
        <dsp:cNvSpPr/>
      </dsp:nvSpPr>
      <dsp:spPr>
        <a:xfrm>
          <a:off x="86248" y="253864"/>
          <a:ext cx="846937" cy="846937"/>
        </a:xfrm>
        <a:prstGeom prst="ellipse">
          <a:avLst/>
        </a:prstGeom>
        <a:solidFill>
          <a:schemeClr val="lt1">
            <a:hueOff val="0"/>
            <a:satOff val="0"/>
            <a:lumOff val="0"/>
            <a:alphaOff val="0"/>
          </a:schemeClr>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76F61968-A216-43FA-8712-05E5C2ABD16F}">
      <dsp:nvSpPr>
        <dsp:cNvPr id="0" name=""/>
        <dsp:cNvSpPr/>
      </dsp:nvSpPr>
      <dsp:spPr>
        <a:xfrm>
          <a:off x="995230" y="1354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数据绑定机制设计</a:t>
          </a:r>
          <a:endParaRPr lang="zh-CN" altLang="en-US" sz="3300" kern="1200" dirty="0"/>
        </a:p>
      </dsp:txBody>
      <dsp:txXfrm>
        <a:off x="995230" y="1354558"/>
        <a:ext cx="5344151" cy="677550"/>
      </dsp:txXfrm>
    </dsp:sp>
    <dsp:sp modelId="{E8413CB6-80D8-4DD3-A1B9-198FE145DB90}">
      <dsp:nvSpPr>
        <dsp:cNvPr id="0" name=""/>
        <dsp:cNvSpPr/>
      </dsp:nvSpPr>
      <dsp:spPr>
        <a:xfrm>
          <a:off x="571761" y="1269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0C9787-9CB3-4D44-863F-DAB5B4E53B11}">
      <dsp:nvSpPr>
        <dsp:cNvPr id="0" name=""/>
        <dsp:cNvSpPr/>
      </dsp:nvSpPr>
      <dsp:spPr>
        <a:xfrm>
          <a:off x="1144243" y="2370558"/>
          <a:ext cx="5195138"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系统动态扩展框架设计</a:t>
          </a:r>
          <a:endParaRPr lang="zh-CN" altLang="en-US" sz="3300" kern="1200" dirty="0"/>
        </a:p>
      </dsp:txBody>
      <dsp:txXfrm>
        <a:off x="1144243" y="2370558"/>
        <a:ext cx="5195138" cy="677550"/>
      </dsp:txXfrm>
    </dsp:sp>
    <dsp:sp modelId="{0135906D-7031-4B85-AFF5-607053309062}">
      <dsp:nvSpPr>
        <dsp:cNvPr id="0" name=""/>
        <dsp:cNvSpPr/>
      </dsp:nvSpPr>
      <dsp:spPr>
        <a:xfrm>
          <a:off x="720774" y="2285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E76331-E985-4D3D-9D04-A96C3D2688DF}">
      <dsp:nvSpPr>
        <dsp:cNvPr id="0" name=""/>
        <dsp:cNvSpPr/>
      </dsp:nvSpPr>
      <dsp:spPr>
        <a:xfrm>
          <a:off x="995230" y="3386558"/>
          <a:ext cx="5344151" cy="677550"/>
        </a:xfrm>
        <a:prstGeom prst="rect">
          <a:avLst/>
        </a:prstGeom>
        <a:solidFill>
          <a:schemeClr val="accent2"/>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系统实现与临床应用</a:t>
          </a:r>
          <a:endParaRPr lang="zh-CN" altLang="en-US" sz="3300" kern="1200" dirty="0"/>
        </a:p>
      </dsp:txBody>
      <dsp:txXfrm>
        <a:off x="995230" y="3386558"/>
        <a:ext cx="5344151" cy="677550"/>
      </dsp:txXfrm>
    </dsp:sp>
    <dsp:sp modelId="{3C78E13F-E3EF-4FC7-8EB7-1A7678B9BA7C}">
      <dsp:nvSpPr>
        <dsp:cNvPr id="0" name=""/>
        <dsp:cNvSpPr/>
      </dsp:nvSpPr>
      <dsp:spPr>
        <a:xfrm>
          <a:off x="571761" y="3301864"/>
          <a:ext cx="846937" cy="846937"/>
        </a:xfrm>
        <a:prstGeom prst="ellipse">
          <a:avLst/>
        </a:prstGeom>
        <a:solidFill>
          <a:schemeClr val="lt1">
            <a:hueOff val="0"/>
            <a:satOff val="0"/>
            <a:lumOff val="0"/>
            <a:alphaOff val="0"/>
          </a:schemeClr>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2E160F50-5724-4740-8658-475B1FFB78B1}">
      <dsp:nvSpPr>
        <dsp:cNvPr id="0" name=""/>
        <dsp:cNvSpPr/>
      </dsp:nvSpPr>
      <dsp:spPr>
        <a:xfrm>
          <a:off x="509717" y="4402558"/>
          <a:ext cx="5829664"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总结与展望</a:t>
          </a:r>
          <a:endParaRPr lang="zh-CN" altLang="en-US" sz="3300" kern="1200" dirty="0"/>
        </a:p>
      </dsp:txBody>
      <dsp:txXfrm>
        <a:off x="509717" y="4402558"/>
        <a:ext cx="5829664" cy="677550"/>
      </dsp:txXfrm>
    </dsp:sp>
    <dsp:sp modelId="{4406E336-7A83-4A0B-8953-5012D00067DE}">
      <dsp:nvSpPr>
        <dsp:cNvPr id="0" name=""/>
        <dsp:cNvSpPr/>
      </dsp:nvSpPr>
      <dsp:spPr>
        <a:xfrm>
          <a:off x="86248" y="4317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712AA-B282-461A-8696-53ECFC3F434A}">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B7CBC-1B44-4C54-A809-E0383A84B3A7}">
      <dsp:nvSpPr>
        <dsp:cNvPr id="0" name=""/>
        <dsp:cNvSpPr/>
      </dsp:nvSpPr>
      <dsp:spPr>
        <a:xfrm>
          <a:off x="509717" y="338558"/>
          <a:ext cx="5829664" cy="677550"/>
        </a:xfrm>
        <a:prstGeom prst="rect">
          <a:avLst/>
        </a:prstGeom>
        <a:solidFill>
          <a:schemeClr val="accent1"/>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绪论</a:t>
          </a:r>
          <a:endParaRPr lang="zh-CN" altLang="en-US" sz="3300" kern="1200" dirty="0"/>
        </a:p>
      </dsp:txBody>
      <dsp:txXfrm>
        <a:off x="509717" y="338558"/>
        <a:ext cx="5829664" cy="677550"/>
      </dsp:txXfrm>
    </dsp:sp>
    <dsp:sp modelId="{38D266C2-1A1C-470D-9147-9D617C1EFF96}">
      <dsp:nvSpPr>
        <dsp:cNvPr id="0" name=""/>
        <dsp:cNvSpPr/>
      </dsp:nvSpPr>
      <dsp:spPr>
        <a:xfrm>
          <a:off x="86248" y="253864"/>
          <a:ext cx="846937" cy="846937"/>
        </a:xfrm>
        <a:prstGeom prst="ellipse">
          <a:avLst/>
        </a:prstGeom>
        <a:solidFill>
          <a:schemeClr val="lt1">
            <a:hueOff val="0"/>
            <a:satOff val="0"/>
            <a:lumOff val="0"/>
            <a:alphaOff val="0"/>
          </a:schemeClr>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76F61968-A216-43FA-8712-05E5C2ABD16F}">
      <dsp:nvSpPr>
        <dsp:cNvPr id="0" name=""/>
        <dsp:cNvSpPr/>
      </dsp:nvSpPr>
      <dsp:spPr>
        <a:xfrm>
          <a:off x="995230" y="1354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数据绑定机制设计</a:t>
          </a:r>
          <a:endParaRPr lang="zh-CN" altLang="en-US" sz="3300" kern="1200" dirty="0"/>
        </a:p>
      </dsp:txBody>
      <dsp:txXfrm>
        <a:off x="995230" y="1354558"/>
        <a:ext cx="5344151" cy="677550"/>
      </dsp:txXfrm>
    </dsp:sp>
    <dsp:sp modelId="{E8413CB6-80D8-4DD3-A1B9-198FE145DB90}">
      <dsp:nvSpPr>
        <dsp:cNvPr id="0" name=""/>
        <dsp:cNvSpPr/>
      </dsp:nvSpPr>
      <dsp:spPr>
        <a:xfrm>
          <a:off x="571761" y="1269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0C9787-9CB3-4D44-863F-DAB5B4E53B11}">
      <dsp:nvSpPr>
        <dsp:cNvPr id="0" name=""/>
        <dsp:cNvSpPr/>
      </dsp:nvSpPr>
      <dsp:spPr>
        <a:xfrm>
          <a:off x="1144243" y="2370558"/>
          <a:ext cx="5195138"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系统动态扩展框架设计</a:t>
          </a:r>
          <a:endParaRPr lang="zh-CN" altLang="en-US" sz="3300" kern="1200" dirty="0"/>
        </a:p>
      </dsp:txBody>
      <dsp:txXfrm>
        <a:off x="1144243" y="2370558"/>
        <a:ext cx="5195138" cy="677550"/>
      </dsp:txXfrm>
    </dsp:sp>
    <dsp:sp modelId="{0135906D-7031-4B85-AFF5-607053309062}">
      <dsp:nvSpPr>
        <dsp:cNvPr id="0" name=""/>
        <dsp:cNvSpPr/>
      </dsp:nvSpPr>
      <dsp:spPr>
        <a:xfrm>
          <a:off x="720774" y="2285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E76331-E985-4D3D-9D04-A96C3D2688DF}">
      <dsp:nvSpPr>
        <dsp:cNvPr id="0" name=""/>
        <dsp:cNvSpPr/>
      </dsp:nvSpPr>
      <dsp:spPr>
        <a:xfrm>
          <a:off x="995230" y="3386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系统实现与临床应用</a:t>
          </a:r>
          <a:endParaRPr lang="zh-CN" altLang="en-US" sz="3300" kern="1200" dirty="0"/>
        </a:p>
      </dsp:txBody>
      <dsp:txXfrm>
        <a:off x="995230" y="3386558"/>
        <a:ext cx="5344151" cy="677550"/>
      </dsp:txXfrm>
    </dsp:sp>
    <dsp:sp modelId="{3C78E13F-E3EF-4FC7-8EB7-1A7678B9BA7C}">
      <dsp:nvSpPr>
        <dsp:cNvPr id="0" name=""/>
        <dsp:cNvSpPr/>
      </dsp:nvSpPr>
      <dsp:spPr>
        <a:xfrm>
          <a:off x="571761" y="3301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60F50-5724-4740-8658-475B1FFB78B1}">
      <dsp:nvSpPr>
        <dsp:cNvPr id="0" name=""/>
        <dsp:cNvSpPr/>
      </dsp:nvSpPr>
      <dsp:spPr>
        <a:xfrm>
          <a:off x="509717" y="4402558"/>
          <a:ext cx="5829664" cy="677550"/>
        </a:xfrm>
        <a:prstGeom prst="rect">
          <a:avLst/>
        </a:prstGeom>
        <a:solidFill>
          <a:schemeClr val="accent2"/>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总结与展望</a:t>
          </a:r>
          <a:endParaRPr lang="zh-CN" altLang="en-US" sz="3300" kern="1200" dirty="0"/>
        </a:p>
      </dsp:txBody>
      <dsp:txXfrm>
        <a:off x="509717" y="4402558"/>
        <a:ext cx="5829664" cy="677550"/>
      </dsp:txXfrm>
    </dsp:sp>
    <dsp:sp modelId="{4406E336-7A83-4A0B-8953-5012D00067DE}">
      <dsp:nvSpPr>
        <dsp:cNvPr id="0" name=""/>
        <dsp:cNvSpPr/>
      </dsp:nvSpPr>
      <dsp:spPr>
        <a:xfrm>
          <a:off x="86248" y="4317864"/>
          <a:ext cx="846937" cy="846937"/>
        </a:xfrm>
        <a:prstGeom prst="ellipse">
          <a:avLst/>
        </a:prstGeom>
        <a:solidFill>
          <a:schemeClr val="lt1">
            <a:hueOff val="0"/>
            <a:satOff val="0"/>
            <a:lumOff val="0"/>
            <a:alphaOff val="0"/>
          </a:schemeClr>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954FACF6-A476-46FD-A52C-D1D0AD196EDC}" type="datetimeFigureOut">
              <a:rPr lang="zh-CN" altLang="en-US" smtClean="0"/>
              <a:t>2016/1/27</a:t>
            </a:fld>
            <a:endParaRPr lang="zh-CN" altLang="en-US"/>
          </a:p>
        </p:txBody>
      </p:sp>
      <p:sp>
        <p:nvSpPr>
          <p:cNvPr id="4" name="页脚占位符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314B3112-68AA-4BC0-A369-F27F15A12A39}" type="slidenum">
              <a:rPr lang="zh-CN" altLang="en-US" smtClean="0"/>
              <a:t>‹#›</a:t>
            </a:fld>
            <a:endParaRPr lang="zh-CN" altLang="en-US"/>
          </a:p>
        </p:txBody>
      </p:sp>
    </p:spTree>
    <p:extLst>
      <p:ext uri="{BB962C8B-B14F-4D97-AF65-F5344CB8AC3E}">
        <p14:creationId xmlns:p14="http://schemas.microsoft.com/office/powerpoint/2010/main" val="3813530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A12645D5-C18E-4EE7-B76F-49AD4D583F8F}" type="datetimeFigureOut">
              <a:rPr lang="zh-CN" altLang="en-US" smtClean="0"/>
              <a:t>2016/1/27</a:t>
            </a:fld>
            <a:endParaRPr lang="zh-CN" altLang="en-US"/>
          </a:p>
        </p:txBody>
      </p:sp>
      <p:sp>
        <p:nvSpPr>
          <p:cNvPr id="4" name="幻灯片图像占位符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8F9965A3-3993-4C22-8275-93933858FE89}" type="slidenum">
              <a:rPr lang="zh-CN" altLang="en-US" smtClean="0"/>
              <a:t>‹#›</a:t>
            </a:fld>
            <a:endParaRPr lang="zh-CN" altLang="en-US"/>
          </a:p>
        </p:txBody>
      </p:sp>
    </p:spTree>
    <p:extLst>
      <p:ext uri="{BB962C8B-B14F-4D97-AF65-F5344CB8AC3E}">
        <p14:creationId xmlns:p14="http://schemas.microsoft.com/office/powerpoint/2010/main" val="314068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它提出的目的是让领域专家参与到软件的开发过程中，实现领域知识驱动软件开发，</a:t>
            </a:r>
            <a:r>
              <a:rPr lang="en-US" altLang="zh-CN" sz="1200" kern="1200" dirty="0" err="1" smtClean="0">
                <a:solidFill>
                  <a:schemeClr val="tx1"/>
                </a:solidFill>
                <a:effectLst/>
                <a:latin typeface="+mn-lt"/>
                <a:ea typeface="+mn-ea"/>
                <a:cs typeface="+mn-cs"/>
              </a:rPr>
              <a:t>openEHR</a:t>
            </a:r>
            <a:r>
              <a:rPr lang="zh-CN" altLang="zh-CN" sz="1200" kern="1200" dirty="0" smtClean="0">
                <a:solidFill>
                  <a:schemeClr val="tx1"/>
                </a:solidFill>
                <a:effectLst/>
                <a:latin typeface="+mn-lt"/>
                <a:ea typeface="+mn-ea"/>
                <a:cs typeface="+mn-cs"/>
              </a:rPr>
              <a:t>标准提供了一种两层建模方法</a:t>
            </a:r>
            <a:endParaRPr lang="zh-CN" altLang="en-US" dirty="0"/>
          </a:p>
        </p:txBody>
      </p:sp>
      <p:sp>
        <p:nvSpPr>
          <p:cNvPr id="4" name="灯片编号占位符 3"/>
          <p:cNvSpPr>
            <a:spLocks noGrp="1"/>
          </p:cNvSpPr>
          <p:nvPr>
            <p:ph type="sldNum" sz="quarter" idx="10"/>
          </p:nvPr>
        </p:nvSpPr>
        <p:spPr/>
        <p:txBody>
          <a:bodyPr/>
          <a:lstStyle/>
          <a:p>
            <a:fld id="{8F9965A3-3993-4C22-8275-93933858FE89}" type="slidenum">
              <a:rPr lang="zh-CN" altLang="en-US" smtClean="0"/>
              <a:t>10</a:t>
            </a:fld>
            <a:endParaRPr lang="zh-CN" altLang="en-US"/>
          </a:p>
        </p:txBody>
      </p:sp>
    </p:spTree>
    <p:extLst>
      <p:ext uri="{BB962C8B-B14F-4D97-AF65-F5344CB8AC3E}">
        <p14:creationId xmlns:p14="http://schemas.microsoft.com/office/powerpoint/2010/main" val="392767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kern="100" dirty="0" smtClean="0">
                <a:effectLst/>
                <a:latin typeface="Times New Roman" panose="02020603050405020304" pitchFamily="18" charset="0"/>
                <a:ea typeface="仿宋_GB2312"/>
                <a:cs typeface="Times New Roman" panose="02020603050405020304" pitchFamily="18" charset="0"/>
              </a:rPr>
              <a:t>客观医疗数据是指</a:t>
            </a:r>
            <a:r>
              <a:rPr lang="zh-CN" altLang="zh-CN" kern="100" dirty="0" smtClean="0">
                <a:effectLst/>
                <a:latin typeface="Times New Roman" panose="02020603050405020304" pitchFamily="18" charset="0"/>
                <a:ea typeface="仿宋_GB2312"/>
                <a:cs typeface="Times New Roman" panose="02020603050405020304" pitchFamily="18" charset="0"/>
              </a:rPr>
              <a:t>由医疗器械和生化试验等所产生的反应病人健康状况的医疗数据，这些数据不以人的主观认识而改变，具有一定的权威性，在临床上具有重要的作用，也是多数医疗过程中所关注的数据。</a:t>
            </a:r>
            <a:endParaRPr lang="zh-CN" altLang="en-US" dirty="0"/>
          </a:p>
        </p:txBody>
      </p:sp>
      <p:sp>
        <p:nvSpPr>
          <p:cNvPr id="4" name="灯片编号占位符 3"/>
          <p:cNvSpPr>
            <a:spLocks noGrp="1"/>
          </p:cNvSpPr>
          <p:nvPr>
            <p:ph type="sldNum" sz="quarter" idx="10"/>
          </p:nvPr>
        </p:nvSpPr>
        <p:spPr/>
        <p:txBody>
          <a:bodyPr/>
          <a:lstStyle/>
          <a:p>
            <a:fld id="{8F9965A3-3993-4C22-8275-93933858FE89}" type="slidenum">
              <a:rPr lang="zh-CN" altLang="en-US" smtClean="0"/>
              <a:t>25</a:t>
            </a:fld>
            <a:endParaRPr lang="zh-CN" altLang="en-US"/>
          </a:p>
        </p:txBody>
      </p:sp>
    </p:spTree>
    <p:extLst>
      <p:ext uri="{BB962C8B-B14F-4D97-AF65-F5344CB8AC3E}">
        <p14:creationId xmlns:p14="http://schemas.microsoft.com/office/powerpoint/2010/main" val="2092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9965A3-3993-4C22-8275-93933858FE89}" type="slidenum">
              <a:rPr lang="zh-CN" altLang="en-US" smtClean="0"/>
              <a:t>26</a:t>
            </a:fld>
            <a:endParaRPr lang="zh-CN" altLang="en-US"/>
          </a:p>
        </p:txBody>
      </p:sp>
    </p:spTree>
    <p:extLst>
      <p:ext uri="{BB962C8B-B14F-4D97-AF65-F5344CB8AC3E}">
        <p14:creationId xmlns:p14="http://schemas.microsoft.com/office/powerpoint/2010/main" val="242527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77911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44086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33B04E-78F1-481D-A461-67FEDCC2BAF9}"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5560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1477657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33B04E-78F1-481D-A461-67FEDCC2BAF9}"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7250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1899085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666452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382932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158892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321218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413491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3339739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282234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202665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208673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68385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288764581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88860" y="1078173"/>
            <a:ext cx="8842069" cy="1312674"/>
          </a:xfrm>
        </p:spPr>
        <p:txBody>
          <a:bodyPr>
            <a:normAutofit/>
          </a:bodyPr>
          <a:lstStyle/>
          <a:p>
            <a:r>
              <a:rPr lang="zh-CN" altLang="en-US" sz="4000" smtClean="0"/>
              <a:t>可动态扩展的医疗数据集成可视化系统</a:t>
            </a:r>
            <a:r>
              <a:rPr lang="en-US" altLang="zh-CN" sz="4000" smtClean="0"/>
              <a:t/>
            </a:r>
            <a:br>
              <a:rPr lang="en-US" altLang="zh-CN" sz="4000" smtClean="0"/>
            </a:br>
            <a:r>
              <a:rPr lang="zh-CN" altLang="en-US" sz="4000" smtClean="0"/>
              <a:t>设计与开发</a:t>
            </a:r>
            <a:endParaRPr lang="zh-CN" altLang="en-US" sz="4000" dirty="0"/>
          </a:p>
        </p:txBody>
      </p:sp>
      <p:sp>
        <p:nvSpPr>
          <p:cNvPr id="3" name="副标题 2"/>
          <p:cNvSpPr>
            <a:spLocks noGrp="1"/>
          </p:cNvSpPr>
          <p:nvPr>
            <p:ph type="subTitle" idx="1"/>
          </p:nvPr>
        </p:nvSpPr>
        <p:spPr>
          <a:xfrm>
            <a:off x="7615451" y="4148920"/>
            <a:ext cx="3816824" cy="2132462"/>
          </a:xfrm>
        </p:spPr>
        <p:txBody>
          <a:bodyPr>
            <a:normAutofit/>
          </a:bodyPr>
          <a:lstStyle/>
          <a:p>
            <a:pPr algn="l"/>
            <a:r>
              <a:rPr lang="zh-CN" altLang="en-US" smtClean="0"/>
              <a:t>答辩人：丁同勤</a:t>
            </a:r>
            <a:endParaRPr lang="en-US" altLang="zh-CN" smtClean="0"/>
          </a:p>
          <a:p>
            <a:pPr algn="l"/>
            <a:r>
              <a:rPr lang="zh-CN" altLang="en-US" smtClean="0"/>
              <a:t>导     师：吕旭东教授</a:t>
            </a:r>
            <a:endParaRPr lang="en-US" altLang="zh-CN" smtClean="0"/>
          </a:p>
          <a:p>
            <a:pPr algn="l"/>
            <a:r>
              <a:rPr lang="zh-CN" altLang="en-US" smtClean="0"/>
              <a:t>专     业：生物医学工程</a:t>
            </a:r>
            <a:endParaRPr lang="en-US" altLang="zh-CN" smtClean="0"/>
          </a:p>
          <a:p>
            <a:pPr algn="l"/>
            <a:r>
              <a:rPr lang="zh-CN" altLang="en-US" smtClean="0"/>
              <a:t>日     期：</a:t>
            </a:r>
            <a:r>
              <a:rPr lang="en-US" altLang="zh-CN" smtClean="0"/>
              <a:t> 2016/1/28</a:t>
            </a:r>
          </a:p>
          <a:p>
            <a:pPr algn="l"/>
            <a:endParaRPr lang="zh-CN" altLang="en-US" dirty="0"/>
          </a:p>
        </p:txBody>
      </p:sp>
    </p:spTree>
    <p:extLst>
      <p:ext uri="{BB962C8B-B14F-4D97-AF65-F5344CB8AC3E}">
        <p14:creationId xmlns:p14="http://schemas.microsoft.com/office/powerpoint/2010/main" val="1850429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3467616" cy="584775"/>
          </a:xfrm>
          <a:prstGeom prst="rect">
            <a:avLst/>
          </a:prstGeom>
          <a:noFill/>
        </p:spPr>
        <p:txBody>
          <a:bodyPr wrap="none" rtlCol="0">
            <a:spAutoFit/>
          </a:bodyPr>
          <a:lstStyle/>
          <a:p>
            <a:r>
              <a:rPr lang="zh-CN" altLang="en-US" sz="3200" dirty="0" smtClean="0"/>
              <a:t>数据绑定方法设计</a:t>
            </a:r>
            <a:endParaRPr lang="zh-CN" altLang="en-US" sz="3200" dirty="0"/>
          </a:p>
        </p:txBody>
      </p:sp>
      <p:sp>
        <p:nvSpPr>
          <p:cNvPr id="2" name="文本框 1"/>
          <p:cNvSpPr txBox="1"/>
          <p:nvPr/>
        </p:nvSpPr>
        <p:spPr>
          <a:xfrm>
            <a:off x="1610435" y="1494135"/>
            <a:ext cx="4564070" cy="369332"/>
          </a:xfrm>
          <a:prstGeom prst="rect">
            <a:avLst/>
          </a:prstGeom>
          <a:noFill/>
        </p:spPr>
        <p:txBody>
          <a:bodyPr wrap="none" rtlCol="0">
            <a:spAutoFit/>
          </a:bodyPr>
          <a:lstStyle/>
          <a:p>
            <a:r>
              <a:rPr lang="en-US" altLang="zh-CN" dirty="0"/>
              <a:t>2</a:t>
            </a:r>
            <a:r>
              <a:rPr lang="zh-CN" altLang="en-US" dirty="0" smtClean="0"/>
              <a:t>、基于</a:t>
            </a:r>
            <a:r>
              <a:rPr lang="en-US" altLang="zh-CN" dirty="0" err="1" smtClean="0"/>
              <a:t>openEHR</a:t>
            </a:r>
            <a:r>
              <a:rPr lang="zh-CN" altLang="en-US" dirty="0" smtClean="0"/>
              <a:t>两层模型的数据绑定方法</a:t>
            </a:r>
            <a:endParaRPr lang="en-US" altLang="zh-CN" dirty="0" smtClean="0"/>
          </a:p>
        </p:txBody>
      </p:sp>
      <p:sp>
        <p:nvSpPr>
          <p:cNvPr id="3" name="矩形 2"/>
          <p:cNvSpPr/>
          <p:nvPr/>
        </p:nvSpPr>
        <p:spPr>
          <a:xfrm>
            <a:off x="1801503" y="2020058"/>
            <a:ext cx="9703559" cy="923330"/>
          </a:xfrm>
          <a:prstGeom prst="rect">
            <a:avLst/>
          </a:prstGeom>
        </p:spPr>
        <p:txBody>
          <a:bodyPr wrap="square">
            <a:spAutoFit/>
          </a:bodyPr>
          <a:lstStyle/>
          <a:p>
            <a:r>
              <a:rPr lang="en-US" altLang="zh-CN" kern="100" dirty="0" smtClean="0">
                <a:effectLst/>
                <a:latin typeface="Times New Roman" panose="02020603050405020304" pitchFamily="18" charset="0"/>
                <a:ea typeface="仿宋" panose="02010609060101010101" pitchFamily="49" charset="-122"/>
              </a:rPr>
              <a:t>        </a:t>
            </a:r>
            <a:r>
              <a:rPr lang="en-US" altLang="zh-CN" kern="100" dirty="0" err="1" smtClean="0">
                <a:effectLst/>
                <a:latin typeface="Times New Roman" panose="02020603050405020304" pitchFamily="18" charset="0"/>
                <a:ea typeface="仿宋" panose="02010609060101010101" pitchFamily="49" charset="-122"/>
              </a:rPr>
              <a:t>openEHR</a:t>
            </a:r>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规范是由</a:t>
            </a:r>
            <a:r>
              <a:rPr lang="en-US" altLang="zh-CN" kern="100" dirty="0" err="1" smtClean="0">
                <a:effectLst/>
                <a:latin typeface="Times New Roman" panose="02020603050405020304" pitchFamily="18" charset="0"/>
                <a:ea typeface="仿宋" panose="02010609060101010101" pitchFamily="49" charset="-122"/>
              </a:rPr>
              <a:t>openEHR</a:t>
            </a:r>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组织制定的一套开放的电子病历规范，其目的是将医疗领域知识从具体的临床信息中分离出来，并建立两层模型——参考模型（</a:t>
            </a:r>
            <a:r>
              <a:rPr lang="en-US" altLang="zh-CN" kern="100" dirty="0" smtClean="0">
                <a:effectLst/>
                <a:latin typeface="Times New Roman" panose="02020603050405020304" pitchFamily="18" charset="0"/>
                <a:ea typeface="仿宋" panose="02010609060101010101" pitchFamily="49" charset="-122"/>
              </a:rPr>
              <a:t>Reference Model</a:t>
            </a:r>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kern="100" dirty="0" smtClean="0">
                <a:effectLst/>
                <a:latin typeface="Times New Roman" panose="02020603050405020304" pitchFamily="18" charset="0"/>
                <a:ea typeface="仿宋" panose="02010609060101010101" pitchFamily="49" charset="-122"/>
              </a:rPr>
              <a:t>RM</a:t>
            </a:r>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）和原型模型（</a:t>
            </a:r>
            <a:r>
              <a:rPr lang="en-US" altLang="zh-CN" kern="100" dirty="0" smtClean="0">
                <a:effectLst/>
                <a:latin typeface="Times New Roman" panose="02020603050405020304" pitchFamily="18" charset="0"/>
                <a:ea typeface="仿宋" panose="02010609060101010101" pitchFamily="49" charset="-122"/>
              </a:rPr>
              <a:t>Archetype Model</a:t>
            </a:r>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kern="100" dirty="0" smtClean="0">
                <a:effectLst/>
                <a:latin typeface="Times New Roman" panose="02020603050405020304" pitchFamily="18" charset="0"/>
                <a:ea typeface="仿宋" panose="02010609060101010101" pitchFamily="49" charset="-122"/>
              </a:rPr>
              <a:t>AM</a:t>
            </a:r>
            <a:r>
              <a:rPr lang="zh-CN" altLang="zh-CN" kern="100" dirty="0" smtClean="0">
                <a:latin typeface="Times New Roman" panose="02020603050405020304" pitchFamily="18" charset="0"/>
                <a:ea typeface="仿宋" panose="02010609060101010101" pitchFamily="49" charset="-122"/>
              </a:rPr>
              <a:t>）</a:t>
            </a:r>
            <a:r>
              <a:rPr lang="zh-CN" altLang="en-US" kern="100" dirty="0" smtClean="0">
                <a:latin typeface="Times New Roman" panose="02020603050405020304" pitchFamily="18" charset="0"/>
                <a:ea typeface="仿宋" panose="02010609060101010101" pitchFamily="49" charset="-122"/>
              </a:rPr>
              <a:t>。</a:t>
            </a:r>
            <a:endParaRPr lang="zh-CN" altLang="en-US" kern="100" dirty="0">
              <a:latin typeface="Times New Roman" panose="02020603050405020304" pitchFamily="18" charset="0"/>
              <a:ea typeface="仿宋"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807742426"/>
              </p:ext>
            </p:extLst>
          </p:nvPr>
        </p:nvGraphicFramePr>
        <p:xfrm>
          <a:off x="1726965" y="3883177"/>
          <a:ext cx="8895080" cy="2123440"/>
        </p:xfrm>
        <a:graphic>
          <a:graphicData uri="http://schemas.openxmlformats.org/drawingml/2006/table">
            <a:tbl>
              <a:tblPr firstRow="1" bandRow="1">
                <a:tableStyleId>{5C22544A-7EE6-4342-B048-85BDC9FD1C3A}</a:tableStyleId>
              </a:tblPr>
              <a:tblGrid>
                <a:gridCol w="1259840"/>
                <a:gridCol w="1554480"/>
                <a:gridCol w="6080760"/>
              </a:tblGrid>
              <a:tr h="370840">
                <a:tc>
                  <a:txBody>
                    <a:bodyPr/>
                    <a:lstStyle/>
                    <a:p>
                      <a:r>
                        <a:rPr lang="zh-CN" altLang="en-US" dirty="0" smtClean="0"/>
                        <a:t>子句</a:t>
                      </a:r>
                      <a:endParaRPr lang="zh-CN" altLang="en-US" dirty="0"/>
                    </a:p>
                  </a:txBody>
                  <a:tcPr/>
                </a:tc>
                <a:tc>
                  <a:txBody>
                    <a:bodyPr/>
                    <a:lstStyle/>
                    <a:p>
                      <a:r>
                        <a:rPr lang="zh-CN" altLang="en-US" dirty="0" smtClean="0"/>
                        <a:t>关键字</a:t>
                      </a:r>
                      <a:endParaRPr lang="zh-CN" altLang="en-US" dirty="0"/>
                    </a:p>
                  </a:txBody>
                  <a:tcPr/>
                </a:tc>
                <a:tc>
                  <a:txBody>
                    <a:bodyPr/>
                    <a:lstStyle/>
                    <a:p>
                      <a:r>
                        <a:rPr lang="zh-CN" altLang="en-US" dirty="0" smtClean="0"/>
                        <a:t>参数</a:t>
                      </a:r>
                      <a:endParaRPr lang="zh-CN" altLang="en-US" dirty="0"/>
                    </a:p>
                  </a:txBody>
                  <a:tcPr/>
                </a:tc>
              </a:tr>
              <a:tr h="370840">
                <a:tc>
                  <a:txBody>
                    <a:bodyPr/>
                    <a:lstStyle/>
                    <a:p>
                      <a:r>
                        <a:rPr lang="en-US" altLang="zh-CN" sz="1800" kern="1200" dirty="0" smtClean="0">
                          <a:solidFill>
                            <a:schemeClr val="dk1"/>
                          </a:solidFill>
                          <a:effectLst/>
                          <a:latin typeface="+mn-lt"/>
                          <a:ea typeface="+mn-ea"/>
                          <a:cs typeface="+mn-cs"/>
                        </a:rPr>
                        <a:t>SELECT</a:t>
                      </a:r>
                      <a:endParaRPr lang="zh-CN" altLang="en-US" dirty="0"/>
                    </a:p>
                  </a:txBody>
                  <a:tcPr/>
                </a:tc>
                <a:tc>
                  <a:txBody>
                    <a:bodyPr/>
                    <a:lstStyle/>
                    <a:p>
                      <a:r>
                        <a:rPr lang="en-US" altLang="zh-CN" sz="1800" kern="1200" dirty="0" smtClean="0">
                          <a:solidFill>
                            <a:schemeClr val="dk1"/>
                          </a:solidFill>
                          <a:effectLst/>
                          <a:latin typeface="+mn-lt"/>
                          <a:ea typeface="+mn-ea"/>
                          <a:cs typeface="+mn-cs"/>
                        </a:rPr>
                        <a:t>SELECT</a:t>
                      </a:r>
                      <a:endParaRPr lang="zh-CN" altLang="en-US" dirty="0"/>
                    </a:p>
                  </a:txBody>
                  <a:tcPr/>
                </a:tc>
                <a:tc>
                  <a:txBody>
                    <a:bodyPr/>
                    <a:lstStyle/>
                    <a:p>
                      <a:r>
                        <a:rPr lang="en-US" altLang="zh-CN" sz="1800" kern="1200" dirty="0" smtClean="0">
                          <a:solidFill>
                            <a:schemeClr val="dk1"/>
                          </a:solidFill>
                          <a:effectLst/>
                          <a:latin typeface="+mn-lt"/>
                          <a:ea typeface="+mn-ea"/>
                          <a:cs typeface="+mn-cs"/>
                        </a:rPr>
                        <a:t>Attribute identify path in archetype</a:t>
                      </a:r>
                      <a:endParaRPr lang="zh-CN" altLang="en-US" dirty="0"/>
                    </a:p>
                  </a:txBody>
                  <a:tcPr/>
                </a:tc>
              </a:tr>
              <a:tr h="370840">
                <a:tc>
                  <a:txBody>
                    <a:bodyPr/>
                    <a:lstStyle/>
                    <a:p>
                      <a:endParaRPr lang="zh-CN" altLang="en-US"/>
                    </a:p>
                  </a:txBody>
                  <a:tcPr/>
                </a:tc>
                <a:tc>
                  <a:txBody>
                    <a:bodyPr/>
                    <a:lstStyle/>
                    <a:p>
                      <a:r>
                        <a:rPr lang="en-US" altLang="zh-CN" sz="1800" kern="1200" dirty="0" smtClean="0">
                          <a:solidFill>
                            <a:schemeClr val="dk1"/>
                          </a:solidFill>
                          <a:effectLst/>
                          <a:latin typeface="+mn-lt"/>
                          <a:ea typeface="+mn-ea"/>
                          <a:cs typeface="+mn-cs"/>
                        </a:rPr>
                        <a:t>FROM</a:t>
                      </a:r>
                      <a:endParaRPr lang="zh-CN" altLang="en-US" dirty="0"/>
                    </a:p>
                  </a:txBody>
                  <a:tcPr/>
                </a:tc>
                <a:tc>
                  <a:txBody>
                    <a:bodyPr/>
                    <a:lstStyle/>
                    <a:p>
                      <a:r>
                        <a:rPr lang="en-US" altLang="zh-CN" sz="1800" kern="1200" dirty="0" smtClean="0">
                          <a:solidFill>
                            <a:schemeClr val="dk1"/>
                          </a:solidFill>
                          <a:effectLst/>
                          <a:latin typeface="+mn-lt"/>
                          <a:ea typeface="+mn-ea"/>
                          <a:cs typeface="+mn-cs"/>
                        </a:rPr>
                        <a:t>Archetype name</a:t>
                      </a:r>
                      <a:endParaRPr lang="zh-CN" altLang="en-US" dirty="0"/>
                    </a:p>
                  </a:txBody>
                  <a:tcPr/>
                </a:tc>
              </a:tr>
              <a:tr h="370840">
                <a:tc>
                  <a:txBody>
                    <a:bodyPr/>
                    <a:lstStyle/>
                    <a:p>
                      <a:endParaRPr lang="zh-CN" altLang="en-US"/>
                    </a:p>
                  </a:txBody>
                  <a:tcPr/>
                </a:tc>
                <a:tc>
                  <a:txBody>
                    <a:bodyPr/>
                    <a:lstStyle/>
                    <a:p>
                      <a:r>
                        <a:rPr lang="en-US" altLang="zh-CN" sz="1800" kern="1200" dirty="0" smtClean="0">
                          <a:solidFill>
                            <a:schemeClr val="dk1"/>
                          </a:solidFill>
                          <a:effectLst/>
                          <a:latin typeface="+mn-lt"/>
                          <a:ea typeface="+mn-ea"/>
                          <a:cs typeface="+mn-cs"/>
                        </a:rPr>
                        <a:t>WHERE</a:t>
                      </a:r>
                      <a:endParaRPr lang="zh-CN" altLang="en-US" dirty="0"/>
                    </a:p>
                  </a:txBody>
                  <a:tcPr/>
                </a:tc>
                <a:tc>
                  <a:txBody>
                    <a:bodyPr/>
                    <a:lstStyle/>
                    <a:p>
                      <a:r>
                        <a:rPr lang="en-US" altLang="zh-CN" sz="1800" kern="1200" dirty="0" smtClean="0">
                          <a:solidFill>
                            <a:schemeClr val="dk1"/>
                          </a:solidFill>
                          <a:effectLst/>
                          <a:latin typeface="+mn-lt"/>
                          <a:ea typeface="+mn-ea"/>
                          <a:cs typeface="+mn-cs"/>
                        </a:rPr>
                        <a:t>Attribute identify path in archetype operator(&gt;,&gt;=,=,&lt;,&lt;=,!=) condition value</a:t>
                      </a:r>
                      <a:endParaRPr lang="zh-CN" altLang="en-US" dirty="0"/>
                    </a:p>
                  </a:txBody>
                  <a:tcPr/>
                </a:tc>
              </a:tr>
              <a:tr h="370840">
                <a:tc>
                  <a:txBody>
                    <a:bodyPr/>
                    <a:lstStyle/>
                    <a:p>
                      <a:endParaRPr lang="zh-CN" altLang="en-US"/>
                    </a:p>
                  </a:txBody>
                  <a:tcPr/>
                </a:tc>
                <a:tc>
                  <a:txBody>
                    <a:bodyPr/>
                    <a:lstStyle/>
                    <a:p>
                      <a:r>
                        <a:rPr lang="en-US" altLang="zh-CN" sz="1800" kern="1200" dirty="0" smtClean="0">
                          <a:solidFill>
                            <a:schemeClr val="dk1"/>
                          </a:solidFill>
                          <a:effectLst/>
                          <a:latin typeface="+mn-lt"/>
                          <a:ea typeface="+mn-ea"/>
                          <a:cs typeface="+mn-cs"/>
                        </a:rPr>
                        <a:t>ORDER BY</a:t>
                      </a:r>
                      <a:endParaRPr lang="zh-CN" altLang="en-US" dirty="0"/>
                    </a:p>
                  </a:txBody>
                  <a:tcPr/>
                </a:tc>
                <a:tc>
                  <a:txBody>
                    <a:bodyPr/>
                    <a:lstStyle/>
                    <a:p>
                      <a:r>
                        <a:rPr lang="en-US" altLang="zh-CN" sz="1800" kern="1200" dirty="0" err="1" smtClean="0">
                          <a:solidFill>
                            <a:schemeClr val="dk1"/>
                          </a:solidFill>
                          <a:effectLst/>
                          <a:latin typeface="+mn-lt"/>
                          <a:ea typeface="+mn-ea"/>
                          <a:cs typeface="+mn-cs"/>
                        </a:rPr>
                        <a:t>Atrribute</a:t>
                      </a:r>
                      <a:r>
                        <a:rPr lang="en-US" altLang="zh-CN" sz="1800" kern="1200" dirty="0" smtClean="0">
                          <a:solidFill>
                            <a:schemeClr val="dk1"/>
                          </a:solidFill>
                          <a:effectLst/>
                          <a:latin typeface="+mn-lt"/>
                          <a:ea typeface="+mn-ea"/>
                          <a:cs typeface="+mn-cs"/>
                        </a:rPr>
                        <a:t> identify path in archetype</a:t>
                      </a:r>
                      <a:endParaRPr lang="zh-CN" altLang="en-US" dirty="0"/>
                    </a:p>
                  </a:txBody>
                  <a:tcPr/>
                </a:tc>
              </a:tr>
            </a:tbl>
          </a:graphicData>
        </a:graphic>
      </p:graphicFrame>
      <p:sp>
        <p:nvSpPr>
          <p:cNvPr id="9" name="文本框 8"/>
          <p:cNvSpPr txBox="1"/>
          <p:nvPr/>
        </p:nvSpPr>
        <p:spPr>
          <a:xfrm>
            <a:off x="5024818" y="3398520"/>
            <a:ext cx="2510624" cy="369332"/>
          </a:xfrm>
          <a:prstGeom prst="rect">
            <a:avLst/>
          </a:prstGeom>
          <a:noFill/>
        </p:spPr>
        <p:txBody>
          <a:bodyPr wrap="none" rtlCol="0">
            <a:spAutoFit/>
          </a:bodyPr>
          <a:lstStyle/>
          <a:p>
            <a:r>
              <a:rPr lang="zh-CN" altLang="en-US" dirty="0" smtClean="0"/>
              <a:t>原型查询语句（</a:t>
            </a:r>
            <a:r>
              <a:rPr lang="en-US" altLang="zh-CN" dirty="0" smtClean="0"/>
              <a:t>AQL</a:t>
            </a:r>
            <a:r>
              <a:rPr lang="zh-CN" altLang="en-US" dirty="0" smtClean="0"/>
              <a:t>）</a:t>
            </a:r>
            <a:endParaRPr lang="zh-CN" altLang="en-US" dirty="0"/>
          </a:p>
        </p:txBody>
      </p:sp>
      <p:pic>
        <p:nvPicPr>
          <p:cNvPr id="4099"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648" y="1799722"/>
            <a:ext cx="8205514" cy="405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027877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3467616" cy="584775"/>
          </a:xfrm>
          <a:prstGeom prst="rect">
            <a:avLst/>
          </a:prstGeom>
          <a:noFill/>
        </p:spPr>
        <p:txBody>
          <a:bodyPr wrap="none" rtlCol="0">
            <a:spAutoFit/>
          </a:bodyPr>
          <a:lstStyle/>
          <a:p>
            <a:r>
              <a:rPr lang="zh-CN" altLang="en-US" sz="3200" dirty="0" smtClean="0"/>
              <a:t>数据绑定方法设计</a:t>
            </a:r>
            <a:endParaRPr lang="zh-CN" altLang="en-US" sz="3200" dirty="0"/>
          </a:p>
        </p:txBody>
      </p:sp>
      <p:pic>
        <p:nvPicPr>
          <p:cNvPr id="1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02" y="2678660"/>
            <a:ext cx="6857809" cy="216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197411" y="2930267"/>
            <a:ext cx="4934857" cy="2031325"/>
          </a:xfrm>
          <a:prstGeom prst="rect">
            <a:avLst/>
          </a:prstGeom>
        </p:spPr>
        <p:txBody>
          <a:bodyPr wrap="square">
            <a:spAutoFit/>
          </a:bodyPr>
          <a:lstStyle/>
          <a:p>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数据绑定是在应用程序</a:t>
            </a:r>
            <a:r>
              <a:rPr lang="en-US" altLang="zh-CN" kern="100" dirty="0" smtClean="0">
                <a:effectLst/>
                <a:latin typeface="Times New Roman" panose="02020603050405020304" pitchFamily="18" charset="0"/>
                <a:ea typeface="仿宋" panose="02010609060101010101" pitchFamily="49" charset="-122"/>
              </a:rPr>
              <a:t>UI</a:t>
            </a:r>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与业务逻辑之间建立连接的过程</a:t>
            </a:r>
            <a:r>
              <a:rPr lang="zh-CN" altLang="en-US" kern="100" dirty="0" smtClean="0">
                <a:effectLst/>
                <a:latin typeface="Times New Roman" panose="02020603050405020304" pitchFamily="18" charset="0"/>
                <a:ea typeface="仿宋" panose="02010609060101010101" pitchFamily="49" charset="-122"/>
                <a:cs typeface="Times New Roman" panose="02020603050405020304" pitchFamily="18" charset="0"/>
              </a:rPr>
              <a:t>。</a:t>
            </a:r>
            <a:endParaRPr lang="en-US"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endParaRPr>
          </a:p>
          <a:p>
            <a:endParaRPr lang="en-US" altLang="zh-CN" dirty="0" smtClean="0"/>
          </a:p>
          <a:p>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数据绑定一般是双向的：</a:t>
            </a:r>
            <a:endPar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endParaRPr>
          </a:p>
          <a:p>
            <a:endPar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endParaRPr>
          </a:p>
          <a:p>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1</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、数据源值的改变会触发</a:t>
            </a:r>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UI</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的改变。</a:t>
            </a:r>
            <a:endPar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endParaRPr>
          </a:p>
          <a:p>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2</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、用户</a:t>
            </a:r>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UI</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的操作会同步导致数据源的值的改变。</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5" name="矩形 4"/>
          <p:cNvSpPr/>
          <p:nvPr/>
        </p:nvSpPr>
        <p:spPr>
          <a:xfrm>
            <a:off x="2865272" y="5077706"/>
            <a:ext cx="1569660" cy="369332"/>
          </a:xfrm>
          <a:prstGeom prst="rect">
            <a:avLst/>
          </a:prstGeom>
        </p:spPr>
        <p:txBody>
          <a:bodyPr wrap="none">
            <a:spAutoFit/>
          </a:bodyPr>
          <a:lstStyle/>
          <a:p>
            <a:r>
              <a:rPr lang="zh-CN" altLang="en-US" kern="100" dirty="0" smtClean="0">
                <a:effectLst/>
                <a:latin typeface="Times New Roman" panose="02020603050405020304" pitchFamily="18" charset="0"/>
                <a:ea typeface="仿宋" panose="02010609060101010101" pitchFamily="49" charset="-122"/>
                <a:cs typeface="Times New Roman" panose="02020603050405020304" pitchFamily="18" charset="0"/>
              </a:rPr>
              <a:t>数据绑定模型</a:t>
            </a:r>
            <a:endParaRPr lang="zh-CN" altLang="en-US" dirty="0"/>
          </a:p>
        </p:txBody>
      </p:sp>
      <p:sp>
        <p:nvSpPr>
          <p:cNvPr id="7" name="文本框 6"/>
          <p:cNvSpPr txBox="1"/>
          <p:nvPr/>
        </p:nvSpPr>
        <p:spPr>
          <a:xfrm>
            <a:off x="1610435" y="1494135"/>
            <a:ext cx="4564070" cy="369332"/>
          </a:xfrm>
          <a:prstGeom prst="rect">
            <a:avLst/>
          </a:prstGeom>
          <a:noFill/>
        </p:spPr>
        <p:txBody>
          <a:bodyPr wrap="none" rtlCol="0">
            <a:spAutoFit/>
          </a:bodyPr>
          <a:lstStyle/>
          <a:p>
            <a:r>
              <a:rPr lang="en-US" altLang="zh-CN" dirty="0"/>
              <a:t>2</a:t>
            </a:r>
            <a:r>
              <a:rPr lang="zh-CN" altLang="en-US" dirty="0" smtClean="0"/>
              <a:t>、基于</a:t>
            </a:r>
            <a:r>
              <a:rPr lang="en-US" altLang="zh-CN" dirty="0" err="1" smtClean="0"/>
              <a:t>openEHR</a:t>
            </a:r>
            <a:r>
              <a:rPr lang="zh-CN" altLang="en-US" dirty="0" smtClean="0"/>
              <a:t>两层模型的数据绑定方法</a:t>
            </a:r>
            <a:endParaRPr lang="en-US" altLang="zh-CN" dirty="0" smtClean="0"/>
          </a:p>
        </p:txBody>
      </p:sp>
    </p:spTree>
    <p:extLst>
      <p:ext uri="{BB962C8B-B14F-4D97-AF65-F5344CB8AC3E}">
        <p14:creationId xmlns:p14="http://schemas.microsoft.com/office/powerpoint/2010/main" val="4206222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3467616" cy="584775"/>
          </a:xfrm>
          <a:prstGeom prst="rect">
            <a:avLst/>
          </a:prstGeom>
          <a:noFill/>
        </p:spPr>
        <p:txBody>
          <a:bodyPr wrap="none" rtlCol="0">
            <a:spAutoFit/>
          </a:bodyPr>
          <a:lstStyle/>
          <a:p>
            <a:r>
              <a:rPr lang="zh-CN" altLang="en-US" sz="3200" dirty="0" smtClean="0"/>
              <a:t>数据绑定方法设计</a:t>
            </a:r>
            <a:endParaRPr lang="zh-CN" altLang="en-US" sz="3200" dirty="0"/>
          </a:p>
        </p:txBody>
      </p:sp>
      <p:sp>
        <p:nvSpPr>
          <p:cNvPr id="9" name="文本框 8"/>
          <p:cNvSpPr txBox="1"/>
          <p:nvPr/>
        </p:nvSpPr>
        <p:spPr>
          <a:xfrm>
            <a:off x="3206385" y="4543371"/>
            <a:ext cx="3743332" cy="369332"/>
          </a:xfrm>
          <a:prstGeom prst="rect">
            <a:avLst/>
          </a:prstGeom>
          <a:noFill/>
        </p:spPr>
        <p:txBody>
          <a:bodyPr wrap="none" rtlCol="0">
            <a:spAutoFit/>
          </a:bodyPr>
          <a:lstStyle/>
          <a:p>
            <a:r>
              <a:rPr lang="zh-CN" altLang="en-US" dirty="0" smtClean="0"/>
              <a:t>基于</a:t>
            </a:r>
            <a:r>
              <a:rPr lang="en-US" altLang="zh-CN" dirty="0" err="1" smtClean="0"/>
              <a:t>openEHR</a:t>
            </a:r>
            <a:r>
              <a:rPr lang="zh-CN" altLang="en-US" dirty="0" smtClean="0"/>
              <a:t>原型的数据绑定模型</a:t>
            </a:r>
            <a:endParaRPr lang="zh-CN" altLang="en-US" dirty="0"/>
          </a:p>
        </p:txBody>
      </p:sp>
      <p:sp>
        <p:nvSpPr>
          <p:cNvPr id="6" name="文本框 5"/>
          <p:cNvSpPr txBox="1"/>
          <p:nvPr/>
        </p:nvSpPr>
        <p:spPr>
          <a:xfrm>
            <a:off x="8171187" y="3149600"/>
            <a:ext cx="3745043" cy="923330"/>
          </a:xfrm>
          <a:prstGeom prst="rect">
            <a:avLst/>
          </a:prstGeom>
          <a:noFill/>
        </p:spPr>
        <p:txBody>
          <a:bodyPr wrap="square" rtlCol="0">
            <a:spAutoFit/>
          </a:bodyPr>
          <a:lstStyle/>
          <a:p>
            <a:r>
              <a:rPr lang="zh-CN" altLang="en-US" dirty="0"/>
              <a:t>本</a:t>
            </a:r>
            <a:r>
              <a:rPr lang="zh-CN" altLang="en-US" dirty="0" smtClean="0"/>
              <a:t>系统只提供数据浏览，绑定目标</a:t>
            </a:r>
            <a:r>
              <a:rPr lang="en-US" altLang="zh-CN" dirty="0" smtClean="0"/>
              <a:t>UI</a:t>
            </a:r>
            <a:r>
              <a:rPr lang="zh-CN" altLang="en-US" dirty="0" smtClean="0"/>
              <a:t>不允许用户编辑，所以本系统设计的数据绑定为单行数据绑定。</a:t>
            </a:r>
            <a:endParaRPr lang="zh-CN" altLang="en-US" dirty="0"/>
          </a:p>
        </p:txBody>
      </p:sp>
      <p:pic>
        <p:nvPicPr>
          <p:cNvPr id="3" name="图片 2"/>
          <p:cNvPicPr>
            <a:picLocks noChangeAspect="1"/>
          </p:cNvPicPr>
          <p:nvPr/>
        </p:nvPicPr>
        <p:blipFill>
          <a:blip r:embed="rId2"/>
          <a:stretch>
            <a:fillRect/>
          </a:stretch>
        </p:blipFill>
        <p:spPr>
          <a:xfrm>
            <a:off x="1751337" y="2511604"/>
            <a:ext cx="6419850" cy="1838325"/>
          </a:xfrm>
          <a:prstGeom prst="rect">
            <a:avLst/>
          </a:prstGeom>
        </p:spPr>
      </p:pic>
      <p:sp>
        <p:nvSpPr>
          <p:cNvPr id="7" name="文本框 6"/>
          <p:cNvSpPr txBox="1"/>
          <p:nvPr/>
        </p:nvSpPr>
        <p:spPr>
          <a:xfrm>
            <a:off x="1610435" y="1494135"/>
            <a:ext cx="4564070" cy="369332"/>
          </a:xfrm>
          <a:prstGeom prst="rect">
            <a:avLst/>
          </a:prstGeom>
          <a:noFill/>
        </p:spPr>
        <p:txBody>
          <a:bodyPr wrap="none" rtlCol="0">
            <a:spAutoFit/>
          </a:bodyPr>
          <a:lstStyle/>
          <a:p>
            <a:r>
              <a:rPr lang="en-US" altLang="zh-CN" dirty="0"/>
              <a:t>2</a:t>
            </a:r>
            <a:r>
              <a:rPr lang="zh-CN" altLang="en-US" dirty="0" smtClean="0"/>
              <a:t>、基于</a:t>
            </a:r>
            <a:r>
              <a:rPr lang="en-US" altLang="zh-CN" dirty="0" err="1" smtClean="0"/>
              <a:t>openEHR</a:t>
            </a:r>
            <a:r>
              <a:rPr lang="zh-CN" altLang="en-US" dirty="0" smtClean="0"/>
              <a:t>两层模型的数据绑定方法</a:t>
            </a:r>
            <a:endParaRPr lang="en-US" altLang="zh-CN" dirty="0" smtClean="0"/>
          </a:p>
        </p:txBody>
      </p:sp>
    </p:spTree>
    <p:extLst>
      <p:ext uri="{BB962C8B-B14F-4D97-AF65-F5344CB8AC3E}">
        <p14:creationId xmlns:p14="http://schemas.microsoft.com/office/powerpoint/2010/main" val="2355567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610435" y="1494135"/>
            <a:ext cx="4564070" cy="369332"/>
          </a:xfrm>
          <a:prstGeom prst="rect">
            <a:avLst/>
          </a:prstGeom>
          <a:noFill/>
        </p:spPr>
        <p:txBody>
          <a:bodyPr wrap="none" rtlCol="0">
            <a:spAutoFit/>
          </a:bodyPr>
          <a:lstStyle/>
          <a:p>
            <a:r>
              <a:rPr lang="en-US" altLang="zh-CN" dirty="0"/>
              <a:t>2</a:t>
            </a:r>
            <a:r>
              <a:rPr lang="zh-CN" altLang="en-US" dirty="0" smtClean="0"/>
              <a:t>、基于</a:t>
            </a:r>
            <a:r>
              <a:rPr lang="en-US" altLang="zh-CN" dirty="0" err="1" smtClean="0"/>
              <a:t>openEHR</a:t>
            </a:r>
            <a:r>
              <a:rPr lang="zh-CN" altLang="en-US" dirty="0" smtClean="0"/>
              <a:t>两层模型的数据绑定方法</a:t>
            </a:r>
            <a:endParaRPr lang="en-US" altLang="zh-CN" dirty="0" smtClean="0"/>
          </a:p>
        </p:txBody>
      </p:sp>
      <p:pic>
        <p:nvPicPr>
          <p:cNvPr id="1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095" y="2389257"/>
            <a:ext cx="4178654" cy="414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p:cNvSpPr txBox="1"/>
          <p:nvPr/>
        </p:nvSpPr>
        <p:spPr>
          <a:xfrm>
            <a:off x="3001350" y="6405047"/>
            <a:ext cx="2954655" cy="369332"/>
          </a:xfrm>
          <a:prstGeom prst="rect">
            <a:avLst/>
          </a:prstGeom>
          <a:noFill/>
        </p:spPr>
        <p:txBody>
          <a:bodyPr wrap="none" rtlCol="0">
            <a:spAutoFit/>
          </a:bodyPr>
          <a:lstStyle/>
          <a:p>
            <a:r>
              <a:rPr lang="zh-CN" altLang="zh-CN" dirty="0"/>
              <a:t>原型绑定模块的可视化过程</a:t>
            </a:r>
            <a:endParaRPr lang="zh-CN" altLang="en-US" dirty="0"/>
          </a:p>
        </p:txBody>
      </p:sp>
      <p:sp>
        <p:nvSpPr>
          <p:cNvPr id="4" name="文本框 3"/>
          <p:cNvSpPr txBox="1"/>
          <p:nvPr/>
        </p:nvSpPr>
        <p:spPr>
          <a:xfrm>
            <a:off x="1610435" y="600501"/>
            <a:ext cx="3467616" cy="584775"/>
          </a:xfrm>
          <a:prstGeom prst="rect">
            <a:avLst/>
          </a:prstGeom>
          <a:noFill/>
        </p:spPr>
        <p:txBody>
          <a:bodyPr wrap="none" rtlCol="0">
            <a:spAutoFit/>
          </a:bodyPr>
          <a:lstStyle/>
          <a:p>
            <a:r>
              <a:rPr lang="zh-CN" altLang="en-US" sz="3200" dirty="0" smtClean="0"/>
              <a:t>数据绑定方法设计</a:t>
            </a:r>
            <a:endParaRPr lang="zh-CN" altLang="en-US" sz="3200" dirty="0"/>
          </a:p>
        </p:txBody>
      </p:sp>
      <p:sp>
        <p:nvSpPr>
          <p:cNvPr id="6" name="矩形 5"/>
          <p:cNvSpPr/>
          <p:nvPr/>
        </p:nvSpPr>
        <p:spPr>
          <a:xfrm>
            <a:off x="7011379" y="2480523"/>
            <a:ext cx="3658768" cy="1754326"/>
          </a:xfrm>
          <a:prstGeom prst="rect">
            <a:avLst/>
          </a:prstGeom>
        </p:spPr>
        <p:txBody>
          <a:bodyPr wrap="square">
            <a:spAutoFit/>
          </a:bodyPr>
          <a:lstStyle/>
          <a:p>
            <a:pPr lvl="0" algn="just">
              <a:lnSpc>
                <a:spcPct val="150000"/>
              </a:lnSpc>
              <a:spcAft>
                <a:spcPts val="0"/>
              </a:spcAft>
            </a:pPr>
            <a:r>
              <a:rPr lang="zh-CN" altLang="en-US" kern="100" dirty="0" smtClean="0">
                <a:effectLst/>
                <a:latin typeface="Times New Roman" panose="02020603050405020304" pitchFamily="18" charset="0"/>
                <a:ea typeface="仿宋_GB2312"/>
              </a:rPr>
              <a:t>实现如下几个关键点：</a:t>
            </a:r>
            <a:endParaRPr lang="en-US" altLang="zh-CN" kern="100" dirty="0" smtClean="0">
              <a:effectLst/>
              <a:latin typeface="Times New Roman" panose="02020603050405020304" pitchFamily="18" charset="0"/>
              <a:ea typeface="仿宋_GB2312"/>
            </a:endParaRPr>
          </a:p>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实现原型数据（</a:t>
            </a:r>
            <a:r>
              <a:rPr lang="en-US" altLang="zh-CN" kern="100" dirty="0" err="1" smtClean="0">
                <a:effectLst/>
                <a:latin typeface="Times New Roman" panose="02020603050405020304" pitchFamily="18" charset="0"/>
                <a:ea typeface="仿宋_GB2312"/>
              </a:rPr>
              <a:t>dADL</a:t>
            </a:r>
            <a:r>
              <a:rPr lang="zh-CN" altLang="zh-CN" kern="100" dirty="0" smtClean="0">
                <a:effectLst/>
                <a:latin typeface="Times New Roman" panose="02020603050405020304" pitchFamily="18" charset="0"/>
                <a:ea typeface="仿宋_GB2312"/>
              </a:rPr>
              <a:t>）访问。</a:t>
            </a:r>
            <a:endParaRPr lang="zh-CN" altLang="zh-CN" kern="100" dirty="0" smtClean="0">
              <a:effectLst/>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实现绑定目标与原型的关联。</a:t>
            </a:r>
            <a:endParaRPr lang="zh-CN" altLang="zh-CN" kern="100" dirty="0" smtClean="0">
              <a:effectLst/>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实现</a:t>
            </a:r>
            <a:r>
              <a:rPr lang="en-US" altLang="zh-CN" kern="100" dirty="0" err="1" smtClean="0">
                <a:effectLst/>
                <a:latin typeface="Times New Roman" panose="02020603050405020304" pitchFamily="18" charset="0"/>
                <a:ea typeface="仿宋_GB2312"/>
              </a:rPr>
              <a:t>dADL</a:t>
            </a:r>
            <a:r>
              <a:rPr lang="zh-CN" altLang="zh-CN" kern="100" dirty="0" smtClean="0">
                <a:effectLst/>
                <a:latin typeface="Times New Roman" panose="02020603050405020304" pitchFamily="18" charset="0"/>
                <a:ea typeface="仿宋_GB2312"/>
              </a:rPr>
              <a:t>到</a:t>
            </a:r>
            <a:r>
              <a:rPr lang="en-US" altLang="zh-CN" kern="100" dirty="0" smtClean="0">
                <a:effectLst/>
                <a:latin typeface="Times New Roman" panose="02020603050405020304" pitchFamily="18" charset="0"/>
                <a:ea typeface="仿宋_GB2312"/>
              </a:rPr>
              <a:t>JSON</a:t>
            </a:r>
            <a:r>
              <a:rPr lang="zh-CN" altLang="zh-CN" kern="100" dirty="0" smtClean="0">
                <a:effectLst/>
                <a:latin typeface="Times New Roman" panose="02020603050405020304" pitchFamily="18" charset="0"/>
                <a:ea typeface="仿宋_GB2312"/>
              </a:rPr>
              <a:t>的映射。</a:t>
            </a:r>
            <a:endParaRPr lang="zh-CN" altLang="zh-CN" kern="100" dirty="0">
              <a:effectLst/>
              <a:latin typeface="Times New Roman" panose="02020603050405020304" pitchFamily="18" charset="0"/>
              <a:ea typeface="仿宋" panose="02010609060101010101" pitchFamily="49" charset="-122"/>
            </a:endParaRPr>
          </a:p>
        </p:txBody>
      </p:sp>
      <p:sp>
        <p:nvSpPr>
          <p:cNvPr id="7" name="右大括号 6"/>
          <p:cNvSpPr/>
          <p:nvPr/>
        </p:nvSpPr>
        <p:spPr>
          <a:xfrm>
            <a:off x="10397146" y="3357686"/>
            <a:ext cx="191114" cy="7164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0593961" y="3518426"/>
            <a:ext cx="1569660" cy="369332"/>
          </a:xfrm>
          <a:prstGeom prst="rect">
            <a:avLst/>
          </a:prstGeom>
          <a:noFill/>
        </p:spPr>
        <p:txBody>
          <a:bodyPr wrap="none" rtlCol="0">
            <a:spAutoFit/>
          </a:bodyPr>
          <a:lstStyle/>
          <a:p>
            <a:r>
              <a:rPr lang="zh-CN" altLang="en-US" dirty="0" smtClean="0"/>
              <a:t>外部配置文件</a:t>
            </a:r>
            <a:endParaRPr lang="zh-CN" altLang="en-US" dirty="0"/>
          </a:p>
        </p:txBody>
      </p:sp>
      <p:pic>
        <p:nvPicPr>
          <p:cNvPr id="5" name="图片 4"/>
          <p:cNvPicPr>
            <a:picLocks noChangeAspect="1"/>
          </p:cNvPicPr>
          <p:nvPr/>
        </p:nvPicPr>
        <p:blipFill>
          <a:blip r:embed="rId4"/>
          <a:stretch>
            <a:fillRect/>
          </a:stretch>
        </p:blipFill>
        <p:spPr>
          <a:xfrm>
            <a:off x="1474918" y="600501"/>
            <a:ext cx="5124450" cy="6057900"/>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val="3722608627"/>
              </p:ext>
            </p:extLst>
          </p:nvPr>
        </p:nvGraphicFramePr>
        <p:xfrm>
          <a:off x="3789696" y="839036"/>
          <a:ext cx="2648457" cy="213360"/>
        </p:xfrm>
        <a:graphic>
          <a:graphicData uri="http://schemas.openxmlformats.org/drawingml/2006/table">
            <a:tbl>
              <a:tblPr firstRow="1" bandRow="1">
                <a:tableStyleId>{2D5ABB26-0587-4C30-8999-92F81FD0307C}</a:tableStyleId>
              </a:tblPr>
              <a:tblGrid>
                <a:gridCol w="2648457"/>
              </a:tblGrid>
              <a:tr h="201666">
                <a:tc>
                  <a:txBody>
                    <a:bodyPr/>
                    <a:lstStyle/>
                    <a:p>
                      <a:endParaRPr lang="zh-CN" altLang="en-US" sz="800"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bl>
          </a:graphicData>
        </a:graphic>
      </p:graphicFrame>
      <p:sp>
        <p:nvSpPr>
          <p:cNvPr id="10" name="文本框 9"/>
          <p:cNvSpPr txBox="1"/>
          <p:nvPr/>
        </p:nvSpPr>
        <p:spPr>
          <a:xfrm>
            <a:off x="6221976" y="566963"/>
            <a:ext cx="1313180" cy="261610"/>
          </a:xfrm>
          <a:prstGeom prst="rect">
            <a:avLst/>
          </a:prstGeom>
          <a:noFill/>
        </p:spPr>
        <p:txBody>
          <a:bodyPr wrap="none" rtlCol="0">
            <a:spAutoFit/>
          </a:bodyPr>
          <a:lstStyle/>
          <a:p>
            <a:pPr lvl="0"/>
            <a:r>
              <a:rPr lang="zh-CN" altLang="en-US" sz="1100" kern="100" dirty="0" smtClean="0">
                <a:solidFill>
                  <a:srgbClr val="FF0000"/>
                </a:solidFill>
                <a:effectLst/>
                <a:latin typeface="Times New Roman" panose="02020603050405020304" pitchFamily="18" charset="0"/>
                <a:ea typeface="仿宋_GB2312"/>
              </a:rPr>
              <a:t>指定关联原型名称</a:t>
            </a:r>
            <a:endParaRPr lang="zh-CN" altLang="en-US" sz="1100" dirty="0">
              <a:solidFill>
                <a:srgbClr val="FF0000"/>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2403538579"/>
              </p:ext>
            </p:extLst>
          </p:nvPr>
        </p:nvGraphicFramePr>
        <p:xfrm>
          <a:off x="1474919" y="1913356"/>
          <a:ext cx="5201359" cy="469331"/>
        </p:xfrm>
        <a:graphic>
          <a:graphicData uri="http://schemas.openxmlformats.org/drawingml/2006/table">
            <a:tbl>
              <a:tblPr firstRow="1" bandRow="1">
                <a:tableStyleId>{2D5ABB26-0587-4C30-8999-92F81FD0307C}</a:tableStyleId>
              </a:tblPr>
              <a:tblGrid>
                <a:gridCol w="5201359"/>
              </a:tblGrid>
              <a:tr h="469331">
                <a:tc>
                  <a:txBody>
                    <a:bodyPr/>
                    <a:lstStyle/>
                    <a:p>
                      <a:endParaRPr lang="zh-CN" altLang="en-US" sz="800"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bl>
          </a:graphicData>
        </a:graphic>
      </p:graphicFrame>
      <p:sp>
        <p:nvSpPr>
          <p:cNvPr id="15" name="文本框 14"/>
          <p:cNvSpPr txBox="1"/>
          <p:nvPr/>
        </p:nvSpPr>
        <p:spPr>
          <a:xfrm>
            <a:off x="5598899" y="1651746"/>
            <a:ext cx="2154757" cy="261610"/>
          </a:xfrm>
          <a:prstGeom prst="rect">
            <a:avLst/>
          </a:prstGeom>
          <a:noFill/>
        </p:spPr>
        <p:txBody>
          <a:bodyPr wrap="none" rtlCol="0">
            <a:spAutoFit/>
          </a:bodyPr>
          <a:lstStyle/>
          <a:p>
            <a:pPr lvl="0"/>
            <a:r>
              <a:rPr lang="en-US" altLang="zh-CN" sz="1100" kern="100" dirty="0" err="1" smtClean="0">
                <a:solidFill>
                  <a:srgbClr val="FF0000"/>
                </a:solidFill>
                <a:effectLst/>
                <a:latin typeface="Times New Roman" panose="02020603050405020304" pitchFamily="18" charset="0"/>
                <a:ea typeface="仿宋_GB2312"/>
              </a:rPr>
              <a:t>dADL</a:t>
            </a:r>
            <a:r>
              <a:rPr lang="zh-CN" altLang="en-US" sz="1100" kern="100" dirty="0" smtClean="0">
                <a:solidFill>
                  <a:srgbClr val="FF0000"/>
                </a:solidFill>
                <a:effectLst/>
                <a:latin typeface="Times New Roman" panose="02020603050405020304" pitchFamily="18" charset="0"/>
                <a:ea typeface="仿宋_GB2312"/>
              </a:rPr>
              <a:t>路径属性与</a:t>
            </a:r>
            <a:r>
              <a:rPr lang="en-US" altLang="zh-CN" sz="1100" kern="100" dirty="0" smtClean="0">
                <a:solidFill>
                  <a:srgbClr val="FF0000"/>
                </a:solidFill>
                <a:effectLst/>
                <a:latin typeface="Times New Roman" panose="02020603050405020304" pitchFamily="18" charset="0"/>
                <a:ea typeface="仿宋_GB2312"/>
              </a:rPr>
              <a:t>JSON</a:t>
            </a:r>
            <a:r>
              <a:rPr lang="zh-CN" altLang="en-US" sz="1100" kern="100" dirty="0" smtClean="0">
                <a:solidFill>
                  <a:srgbClr val="FF0000"/>
                </a:solidFill>
                <a:effectLst/>
                <a:latin typeface="Times New Roman" panose="02020603050405020304" pitchFamily="18" charset="0"/>
                <a:ea typeface="仿宋_GB2312"/>
              </a:rPr>
              <a:t>属性映射</a:t>
            </a:r>
            <a:endParaRPr lang="zh-CN" altLang="en-US" sz="1100" dirty="0">
              <a:solidFill>
                <a:srgbClr val="FF0000"/>
              </a:solidFill>
            </a:endParaRPr>
          </a:p>
        </p:txBody>
      </p:sp>
      <p:sp>
        <p:nvSpPr>
          <p:cNvPr id="12" name="右箭头 11"/>
          <p:cNvSpPr/>
          <p:nvPr/>
        </p:nvSpPr>
        <p:spPr>
          <a:xfrm rot="5400000">
            <a:off x="10500726" y="422023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603568" y="5037342"/>
            <a:ext cx="4666662" cy="369332"/>
          </a:xfrm>
          <a:prstGeom prst="rect">
            <a:avLst/>
          </a:prstGeom>
          <a:noFill/>
        </p:spPr>
        <p:txBody>
          <a:bodyPr wrap="none" rtlCol="0">
            <a:spAutoFit/>
          </a:bodyPr>
          <a:lstStyle/>
          <a:p>
            <a:r>
              <a:rPr lang="zh-CN" altLang="en-US" dirty="0"/>
              <a:t>可</a:t>
            </a:r>
            <a:r>
              <a:rPr lang="zh-CN" altLang="en-US" dirty="0" smtClean="0"/>
              <a:t>避免绑定目标与具体</a:t>
            </a:r>
            <a:r>
              <a:rPr lang="en-US" altLang="zh-CN" dirty="0" err="1" smtClean="0"/>
              <a:t>openEHR</a:t>
            </a:r>
            <a:r>
              <a:rPr lang="zh-CN" altLang="en-US" dirty="0" smtClean="0"/>
              <a:t>原型的耦合</a:t>
            </a:r>
            <a:endParaRPr lang="zh-CN" altLang="en-US" dirty="0"/>
          </a:p>
        </p:txBody>
      </p:sp>
    </p:spTree>
    <p:custDataLst>
      <p:tags r:id="rId1"/>
    </p:custDataLst>
    <p:extLst>
      <p:ext uri="{BB962C8B-B14F-4D97-AF65-F5344CB8AC3E}">
        <p14:creationId xmlns:p14="http://schemas.microsoft.com/office/powerpoint/2010/main" val="36985234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546901" y="1002600"/>
            <a:ext cx="6415964" cy="5418667"/>
            <a:chOff x="4393063" y="651427"/>
            <a:chExt cx="6415964" cy="5418667"/>
          </a:xfrm>
        </p:grpSpPr>
        <p:graphicFrame>
          <p:nvGraphicFramePr>
            <p:cNvPr id="6" name="图示 5"/>
            <p:cNvGraphicFramePr/>
            <p:nvPr>
              <p:extLst>
                <p:ext uri="{D42A27DB-BD31-4B8C-83A1-F6EECF244321}">
                  <p14:modId xmlns:p14="http://schemas.microsoft.com/office/powerpoint/2010/main" val="3362954785"/>
                </p:ext>
              </p:extLst>
            </p:nvPr>
          </p:nvGraphicFramePr>
          <p:xfrm>
            <a:off x="4393063" y="651427"/>
            <a:ext cx="64159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p:cNvSpPr txBox="1"/>
            <p:nvPr/>
          </p:nvSpPr>
          <p:spPr>
            <a:xfrm>
              <a:off x="4640238" y="859809"/>
              <a:ext cx="567784" cy="923330"/>
            </a:xfrm>
            <a:prstGeom prst="rect">
              <a:avLst/>
            </a:prstGeom>
            <a:noFill/>
          </p:spPr>
          <p:txBody>
            <a:bodyPr wrap="none" rtlCol="0">
              <a:spAutoFit/>
            </a:bodyPr>
            <a:lstStyle/>
            <a:p>
              <a:r>
                <a:rPr lang="en-US" altLang="zh-CN" sz="5400" dirty="0" smtClean="0">
                  <a:solidFill>
                    <a:schemeClr val="accent1"/>
                  </a:solidFill>
                </a:rPr>
                <a:t>1</a:t>
              </a:r>
              <a:endParaRPr lang="zh-CN" altLang="en-US" sz="5400" dirty="0">
                <a:solidFill>
                  <a:schemeClr val="accent1"/>
                </a:solidFill>
              </a:endParaRPr>
            </a:p>
          </p:txBody>
        </p:sp>
        <p:sp>
          <p:nvSpPr>
            <p:cNvPr id="8" name="文本框 7"/>
            <p:cNvSpPr txBox="1"/>
            <p:nvPr/>
          </p:nvSpPr>
          <p:spPr>
            <a:xfrm>
              <a:off x="5127979" y="1865027"/>
              <a:ext cx="535724" cy="923330"/>
            </a:xfrm>
            <a:prstGeom prst="rect">
              <a:avLst/>
            </a:prstGeom>
            <a:noFill/>
          </p:spPr>
          <p:txBody>
            <a:bodyPr wrap="none" rtlCol="0">
              <a:spAutoFit/>
            </a:bodyPr>
            <a:lstStyle/>
            <a:p>
              <a:r>
                <a:rPr lang="en-US" altLang="zh-CN" sz="5400" dirty="0" smtClean="0">
                  <a:solidFill>
                    <a:schemeClr val="accent1">
                      <a:lumMod val="75000"/>
                    </a:schemeClr>
                  </a:solidFill>
                </a:rPr>
                <a:t>2</a:t>
              </a:r>
              <a:endParaRPr lang="zh-CN" altLang="en-US" sz="5400" dirty="0">
                <a:solidFill>
                  <a:schemeClr val="accent1">
                    <a:lumMod val="75000"/>
                  </a:schemeClr>
                </a:solidFill>
              </a:endParaRPr>
            </a:p>
          </p:txBody>
        </p:sp>
        <p:sp>
          <p:nvSpPr>
            <p:cNvPr id="9" name="文本框 8"/>
            <p:cNvSpPr txBox="1"/>
            <p:nvPr/>
          </p:nvSpPr>
          <p:spPr>
            <a:xfrm>
              <a:off x="5264342" y="2914851"/>
              <a:ext cx="567784" cy="923330"/>
            </a:xfrm>
            <a:prstGeom prst="rect">
              <a:avLst/>
            </a:prstGeom>
            <a:noFill/>
          </p:spPr>
          <p:txBody>
            <a:bodyPr wrap="none" rtlCol="0">
              <a:spAutoFit/>
            </a:bodyPr>
            <a:lstStyle/>
            <a:p>
              <a:r>
                <a:rPr lang="en-US" altLang="zh-CN" sz="5400" dirty="0" smtClean="0">
                  <a:solidFill>
                    <a:schemeClr val="accent2"/>
                  </a:solidFill>
                </a:rPr>
                <a:t>3</a:t>
              </a:r>
              <a:endParaRPr lang="zh-CN" altLang="en-US" sz="5400" dirty="0">
                <a:solidFill>
                  <a:schemeClr val="accent2"/>
                </a:solidFill>
              </a:endParaRPr>
            </a:p>
          </p:txBody>
        </p:sp>
        <p:sp>
          <p:nvSpPr>
            <p:cNvPr id="10" name="文本框 9"/>
            <p:cNvSpPr txBox="1"/>
            <p:nvPr/>
          </p:nvSpPr>
          <p:spPr>
            <a:xfrm>
              <a:off x="5114214" y="3933717"/>
              <a:ext cx="535724" cy="923330"/>
            </a:xfrm>
            <a:prstGeom prst="rect">
              <a:avLst/>
            </a:prstGeom>
            <a:noFill/>
          </p:spPr>
          <p:txBody>
            <a:bodyPr wrap="none" rtlCol="0">
              <a:spAutoFit/>
            </a:bodyPr>
            <a:lstStyle/>
            <a:p>
              <a:r>
                <a:rPr lang="en-US" altLang="zh-CN" sz="5400" dirty="0" smtClean="0">
                  <a:solidFill>
                    <a:schemeClr val="accent1">
                      <a:lumMod val="75000"/>
                    </a:schemeClr>
                  </a:solidFill>
                </a:rPr>
                <a:t>4</a:t>
              </a:r>
              <a:endParaRPr lang="zh-CN" altLang="en-US" sz="5400" dirty="0">
                <a:solidFill>
                  <a:schemeClr val="accent1">
                    <a:lumMod val="75000"/>
                  </a:schemeClr>
                </a:solidFill>
              </a:endParaRPr>
            </a:p>
          </p:txBody>
        </p:sp>
        <p:sp>
          <p:nvSpPr>
            <p:cNvPr id="11" name="文本框 10"/>
            <p:cNvSpPr txBox="1"/>
            <p:nvPr/>
          </p:nvSpPr>
          <p:spPr>
            <a:xfrm>
              <a:off x="4605786" y="4954137"/>
              <a:ext cx="535724" cy="923330"/>
            </a:xfrm>
            <a:prstGeom prst="rect">
              <a:avLst/>
            </a:prstGeom>
            <a:noFill/>
          </p:spPr>
          <p:txBody>
            <a:bodyPr wrap="none" rtlCol="0">
              <a:spAutoFit/>
            </a:bodyPr>
            <a:lstStyle/>
            <a:p>
              <a:r>
                <a:rPr lang="en-US" altLang="zh-CN" sz="5400" dirty="0" smtClean="0">
                  <a:solidFill>
                    <a:schemeClr val="accent1">
                      <a:lumMod val="75000"/>
                    </a:schemeClr>
                  </a:solidFill>
                </a:rPr>
                <a:t>5</a:t>
              </a:r>
              <a:endParaRPr lang="zh-CN" altLang="en-US" sz="5400" dirty="0">
                <a:solidFill>
                  <a:schemeClr val="accent1">
                    <a:lumMod val="75000"/>
                  </a:schemeClr>
                </a:solidFill>
              </a:endParaRPr>
            </a:p>
          </p:txBody>
        </p:sp>
      </p:grpSp>
    </p:spTree>
    <p:extLst>
      <p:ext uri="{BB962C8B-B14F-4D97-AF65-F5344CB8AC3E}">
        <p14:creationId xmlns:p14="http://schemas.microsoft.com/office/powerpoint/2010/main" val="3911810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4288353" cy="584775"/>
          </a:xfrm>
          <a:prstGeom prst="rect">
            <a:avLst/>
          </a:prstGeom>
          <a:noFill/>
        </p:spPr>
        <p:txBody>
          <a:bodyPr wrap="none" rtlCol="0">
            <a:spAutoFit/>
          </a:bodyPr>
          <a:lstStyle/>
          <a:p>
            <a:r>
              <a:rPr lang="zh-CN" altLang="en-US" sz="3200" dirty="0" smtClean="0"/>
              <a:t>系统动态扩展框架设计</a:t>
            </a:r>
            <a:endParaRPr lang="zh-CN" altLang="en-US" sz="3200" dirty="0"/>
          </a:p>
        </p:txBody>
      </p:sp>
      <p:pic>
        <p:nvPicPr>
          <p:cNvPr id="614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198" y="1633315"/>
            <a:ext cx="5401339" cy="474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nvGraphicFramePr>
        <p:xfrm>
          <a:off x="807197" y="3251197"/>
          <a:ext cx="5401339" cy="1509485"/>
        </p:xfrm>
        <a:graphic>
          <a:graphicData uri="http://schemas.openxmlformats.org/drawingml/2006/table">
            <a:tbl>
              <a:tblPr firstRow="1" bandRow="1">
                <a:tableStyleId>{2D5ABB26-0587-4C30-8999-92F81FD0307C}</a:tableStyleId>
              </a:tblPr>
              <a:tblGrid>
                <a:gridCol w="5401339"/>
              </a:tblGrid>
              <a:tr h="1509485">
                <a:tc>
                  <a:txBody>
                    <a:bodyPr/>
                    <a:lstStyle/>
                    <a:p>
                      <a:endParaRPr lang="zh-CN" alt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bl>
          </a:graphicData>
        </a:graphic>
      </p:graphicFrame>
      <p:sp>
        <p:nvSpPr>
          <p:cNvPr id="3" name="右箭头 2"/>
          <p:cNvSpPr/>
          <p:nvPr/>
        </p:nvSpPr>
        <p:spPr>
          <a:xfrm>
            <a:off x="6208536" y="2079399"/>
            <a:ext cx="685750" cy="362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039429" y="2072924"/>
            <a:ext cx="2954655" cy="369332"/>
          </a:xfrm>
          <a:prstGeom prst="rect">
            <a:avLst/>
          </a:prstGeom>
          <a:noFill/>
        </p:spPr>
        <p:txBody>
          <a:bodyPr wrap="none" rtlCol="0">
            <a:spAutoFit/>
          </a:bodyPr>
          <a:lstStyle/>
          <a:p>
            <a:r>
              <a:rPr lang="zh-CN" altLang="en-US" kern="100" dirty="0">
                <a:latin typeface="Times New Roman" panose="02020603050405020304" pitchFamily="18" charset="0"/>
                <a:ea typeface="仿宋_GB2312"/>
              </a:rPr>
              <a:t>满足不同场景的个性化应用</a:t>
            </a:r>
          </a:p>
        </p:txBody>
      </p:sp>
      <p:sp>
        <p:nvSpPr>
          <p:cNvPr id="8" name="右箭头 7"/>
          <p:cNvSpPr/>
          <p:nvPr/>
        </p:nvSpPr>
        <p:spPr>
          <a:xfrm>
            <a:off x="6208536" y="3775798"/>
            <a:ext cx="685750" cy="362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024915" y="3769323"/>
            <a:ext cx="2723823" cy="646331"/>
          </a:xfrm>
          <a:prstGeom prst="rect">
            <a:avLst/>
          </a:prstGeom>
          <a:noFill/>
        </p:spPr>
        <p:txBody>
          <a:bodyPr wrap="none" rtlCol="0">
            <a:spAutoFit/>
          </a:bodyPr>
          <a:lstStyle/>
          <a:p>
            <a:r>
              <a:rPr lang="zh-CN" altLang="en-US" kern="100" dirty="0" smtClean="0">
                <a:latin typeface="Times New Roman" panose="02020603050405020304" pitchFamily="18" charset="0"/>
                <a:ea typeface="仿宋_GB2312"/>
              </a:rPr>
              <a:t>满足系统动态扩展的要求</a:t>
            </a:r>
            <a:endParaRPr lang="en-US" altLang="zh-CN" kern="100" dirty="0" smtClean="0">
              <a:latin typeface="Times New Roman" panose="02020603050405020304" pitchFamily="18" charset="0"/>
              <a:ea typeface="仿宋_GB2312"/>
            </a:endParaRPr>
          </a:p>
          <a:p>
            <a:endParaRPr lang="zh-CN" altLang="en-US" kern="100" dirty="0">
              <a:latin typeface="Times New Roman" panose="02020603050405020304" pitchFamily="18" charset="0"/>
              <a:ea typeface="仿宋_GB2312"/>
            </a:endParaRPr>
          </a:p>
        </p:txBody>
      </p:sp>
      <p:sp>
        <p:nvSpPr>
          <p:cNvPr id="10" name="右箭头 9"/>
          <p:cNvSpPr/>
          <p:nvPr/>
        </p:nvSpPr>
        <p:spPr>
          <a:xfrm>
            <a:off x="6208536" y="5576098"/>
            <a:ext cx="685750" cy="362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039429" y="5569623"/>
            <a:ext cx="1569660" cy="369332"/>
          </a:xfrm>
          <a:prstGeom prst="rect">
            <a:avLst/>
          </a:prstGeom>
          <a:noFill/>
        </p:spPr>
        <p:txBody>
          <a:bodyPr wrap="none" rtlCol="0">
            <a:spAutoFit/>
          </a:bodyPr>
          <a:lstStyle/>
          <a:p>
            <a:r>
              <a:rPr lang="zh-CN" altLang="en-US" kern="100" dirty="0">
                <a:latin typeface="Times New Roman" panose="02020603050405020304" pitchFamily="18" charset="0"/>
                <a:ea typeface="仿宋_GB2312"/>
              </a:rPr>
              <a:t>底层数据支持</a:t>
            </a:r>
          </a:p>
        </p:txBody>
      </p:sp>
      <p:sp>
        <p:nvSpPr>
          <p:cNvPr id="14" name="文本框 13"/>
          <p:cNvSpPr txBox="1"/>
          <p:nvPr/>
        </p:nvSpPr>
        <p:spPr>
          <a:xfrm>
            <a:off x="2075542" y="6416942"/>
            <a:ext cx="1569660" cy="369332"/>
          </a:xfrm>
          <a:prstGeom prst="rect">
            <a:avLst/>
          </a:prstGeom>
          <a:noFill/>
        </p:spPr>
        <p:txBody>
          <a:bodyPr wrap="none" rtlCol="0">
            <a:spAutoFit/>
          </a:bodyPr>
          <a:lstStyle/>
          <a:p>
            <a:r>
              <a:rPr lang="zh-CN" altLang="en-US" dirty="0" smtClean="0"/>
              <a:t>系统层级结构</a:t>
            </a:r>
            <a:endParaRPr lang="zh-CN" altLang="en-US" dirty="0"/>
          </a:p>
        </p:txBody>
      </p:sp>
      <p:sp>
        <p:nvSpPr>
          <p:cNvPr id="2" name="文本框 1"/>
          <p:cNvSpPr txBox="1"/>
          <p:nvPr/>
        </p:nvSpPr>
        <p:spPr>
          <a:xfrm>
            <a:off x="6208536" y="713656"/>
            <a:ext cx="2031325" cy="461665"/>
          </a:xfrm>
          <a:prstGeom prst="rect">
            <a:avLst/>
          </a:prstGeom>
          <a:noFill/>
        </p:spPr>
        <p:txBody>
          <a:bodyPr wrap="none" rtlCol="0">
            <a:spAutoFit/>
          </a:bodyPr>
          <a:lstStyle/>
          <a:p>
            <a:r>
              <a:rPr lang="zh-CN" altLang="en-US" sz="2400" dirty="0" smtClean="0"/>
              <a:t>系统总体结构</a:t>
            </a:r>
            <a:endParaRPr lang="zh-CN" altLang="en-US" sz="2400" dirty="0"/>
          </a:p>
        </p:txBody>
      </p:sp>
    </p:spTree>
    <p:custDataLst>
      <p:tags r:id="rId1"/>
    </p:custDataLst>
    <p:extLst>
      <p:ext uri="{BB962C8B-B14F-4D97-AF65-F5344CB8AC3E}">
        <p14:creationId xmlns:p14="http://schemas.microsoft.com/office/powerpoint/2010/main" val="12545391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randombar(horizontal)">
                                      <p:cBhvr>
                                        <p:cTn id="23" dur="500"/>
                                        <p:tgtEl>
                                          <p:spTgt spid="3"/>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randombar(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8" grpId="0" animBg="1"/>
      <p:bldP spid="9" grpId="0"/>
      <p:bldP spid="10"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4288353" cy="584775"/>
          </a:xfrm>
          <a:prstGeom prst="rect">
            <a:avLst/>
          </a:prstGeom>
          <a:noFill/>
        </p:spPr>
        <p:txBody>
          <a:bodyPr wrap="none" rtlCol="0">
            <a:spAutoFit/>
          </a:bodyPr>
          <a:lstStyle/>
          <a:p>
            <a:r>
              <a:rPr lang="zh-CN" altLang="en-US" sz="3200" dirty="0" smtClean="0"/>
              <a:t>系统动态扩展框架设计</a:t>
            </a:r>
            <a:endParaRPr lang="zh-CN" altLang="en-US" sz="3200" dirty="0"/>
          </a:p>
        </p:txBody>
      </p:sp>
      <p:pic>
        <p:nvPicPr>
          <p:cNvPr id="71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57" y="1984788"/>
            <a:ext cx="6931937" cy="412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725058" y="6215743"/>
            <a:ext cx="2492990" cy="369332"/>
          </a:xfrm>
          <a:prstGeom prst="rect">
            <a:avLst/>
          </a:prstGeom>
          <a:noFill/>
        </p:spPr>
        <p:txBody>
          <a:bodyPr wrap="none" rtlCol="0">
            <a:spAutoFit/>
          </a:bodyPr>
          <a:lstStyle/>
          <a:p>
            <a:r>
              <a:rPr lang="zh-CN" altLang="en-US" dirty="0" smtClean="0"/>
              <a:t>系统动态扩展框架结构</a:t>
            </a:r>
            <a:endParaRPr lang="zh-CN" altLang="en-US" dirty="0"/>
          </a:p>
        </p:txBody>
      </p:sp>
      <p:sp>
        <p:nvSpPr>
          <p:cNvPr id="6" name="文本框 5"/>
          <p:cNvSpPr txBox="1"/>
          <p:nvPr/>
        </p:nvSpPr>
        <p:spPr>
          <a:xfrm>
            <a:off x="6208536" y="713656"/>
            <a:ext cx="3570208" cy="461665"/>
          </a:xfrm>
          <a:prstGeom prst="rect">
            <a:avLst/>
          </a:prstGeom>
          <a:noFill/>
        </p:spPr>
        <p:txBody>
          <a:bodyPr wrap="none" rtlCol="0">
            <a:spAutoFit/>
          </a:bodyPr>
          <a:lstStyle/>
          <a:p>
            <a:r>
              <a:rPr lang="zh-CN" altLang="en-US" sz="2400" dirty="0" smtClean="0"/>
              <a:t>插件式动态扩展框架设计</a:t>
            </a:r>
            <a:endParaRPr lang="zh-CN" altLang="en-US" sz="2400" dirty="0"/>
          </a:p>
        </p:txBody>
      </p:sp>
      <p:sp>
        <p:nvSpPr>
          <p:cNvPr id="3" name="矩形 2"/>
          <p:cNvSpPr/>
          <p:nvPr/>
        </p:nvSpPr>
        <p:spPr>
          <a:xfrm>
            <a:off x="7382102" y="2459021"/>
            <a:ext cx="4552620" cy="369332"/>
          </a:xfrm>
          <a:prstGeom prst="rect">
            <a:avLst/>
          </a:prstGeom>
        </p:spPr>
        <p:txBody>
          <a:bodyPr wrap="square">
            <a:spAutoFit/>
          </a:bodyPr>
          <a:lstStyle/>
          <a:p>
            <a:r>
              <a:rPr lang="zh-CN" altLang="en-US" kern="100" dirty="0" smtClean="0">
                <a:latin typeface="Times New Roman" panose="02020603050405020304" pitchFamily="18" charset="0"/>
                <a:ea typeface="仿宋_GB2312"/>
              </a:rPr>
              <a:t>集成视图插件</a:t>
            </a:r>
            <a:r>
              <a:rPr lang="en-US" altLang="zh-CN" kern="100" dirty="0" smtClean="0">
                <a:latin typeface="Times New Roman" panose="02020603050405020304" pitchFamily="18" charset="0"/>
                <a:ea typeface="仿宋_GB2312"/>
              </a:rPr>
              <a:t>——</a:t>
            </a:r>
            <a:r>
              <a:rPr lang="zh-CN" altLang="en-US" kern="100" dirty="0" smtClean="0">
                <a:latin typeface="Times New Roman" panose="02020603050405020304" pitchFamily="18" charset="0"/>
                <a:ea typeface="仿宋_GB2312"/>
              </a:rPr>
              <a:t>满足不同临床场景需求</a:t>
            </a:r>
            <a:endParaRPr lang="en-US" altLang="zh-CN" kern="100" dirty="0">
              <a:latin typeface="Times New Roman" panose="02020603050405020304" pitchFamily="18" charset="0"/>
              <a:ea typeface="仿宋_GB2312"/>
            </a:endParaRPr>
          </a:p>
        </p:txBody>
      </p:sp>
      <p:sp>
        <p:nvSpPr>
          <p:cNvPr id="7" name="矩形 6"/>
          <p:cNvSpPr/>
          <p:nvPr/>
        </p:nvSpPr>
        <p:spPr>
          <a:xfrm>
            <a:off x="7121434" y="6319744"/>
            <a:ext cx="4552620" cy="369332"/>
          </a:xfrm>
          <a:prstGeom prst="rect">
            <a:avLst/>
          </a:prstGeom>
        </p:spPr>
        <p:txBody>
          <a:bodyPr wrap="square">
            <a:spAutoFit/>
          </a:bodyPr>
          <a:lstStyle/>
          <a:p>
            <a:r>
              <a:rPr lang="zh-CN" altLang="en-US" kern="100" dirty="0" smtClean="0">
                <a:latin typeface="Times New Roman" panose="02020603050405020304" pitchFamily="18" charset="0"/>
                <a:ea typeface="仿宋_GB2312"/>
              </a:rPr>
              <a:t>可视化组件</a:t>
            </a:r>
            <a:r>
              <a:rPr lang="en-US" altLang="zh-CN" kern="100" dirty="0" smtClean="0">
                <a:latin typeface="Times New Roman" panose="02020603050405020304" pitchFamily="18" charset="0"/>
                <a:ea typeface="仿宋_GB2312"/>
              </a:rPr>
              <a:t>——</a:t>
            </a:r>
            <a:r>
              <a:rPr lang="zh-CN" altLang="en-US" kern="100" dirty="0" smtClean="0">
                <a:latin typeface="Times New Roman" panose="02020603050405020304" pitchFamily="18" charset="0"/>
                <a:ea typeface="仿宋_GB2312"/>
              </a:rPr>
              <a:t>满足新增医疗数据扩展需求</a:t>
            </a:r>
            <a:endParaRPr lang="en-US" altLang="zh-CN" kern="100" dirty="0" smtClean="0">
              <a:latin typeface="Times New Roman" panose="02020603050405020304" pitchFamily="18" charset="0"/>
              <a:ea typeface="仿宋_GB2312"/>
            </a:endParaRPr>
          </a:p>
        </p:txBody>
      </p:sp>
      <p:cxnSp>
        <p:nvCxnSpPr>
          <p:cNvPr id="8" name="直接箭头连接符 7"/>
          <p:cNvCxnSpPr>
            <a:endCxn id="7" idx="1"/>
          </p:cNvCxnSpPr>
          <p:nvPr/>
        </p:nvCxnSpPr>
        <p:spPr>
          <a:xfrm>
            <a:off x="2725058" y="5699549"/>
            <a:ext cx="4396376" cy="804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3" idx="1"/>
          </p:cNvCxnSpPr>
          <p:nvPr/>
        </p:nvCxnSpPr>
        <p:spPr>
          <a:xfrm flipV="1">
            <a:off x="6639232" y="2643687"/>
            <a:ext cx="742870" cy="303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752600" y="1564440"/>
            <a:ext cx="3647152" cy="369332"/>
          </a:xfrm>
          <a:prstGeom prst="rect">
            <a:avLst/>
          </a:prstGeom>
          <a:noFill/>
        </p:spPr>
        <p:txBody>
          <a:bodyPr wrap="none" rtlCol="0">
            <a:spAutoFit/>
          </a:bodyPr>
          <a:lstStyle/>
          <a:p>
            <a:r>
              <a:rPr lang="zh-CN" altLang="en-US" dirty="0" smtClean="0"/>
              <a:t>系统终端</a:t>
            </a:r>
            <a:r>
              <a:rPr lang="en-US" altLang="zh-CN" dirty="0" smtClean="0"/>
              <a:t>——</a:t>
            </a:r>
            <a:r>
              <a:rPr lang="zh-CN" altLang="en-US" dirty="0" smtClean="0"/>
              <a:t>加载插件实现可视化</a:t>
            </a:r>
            <a:endParaRPr lang="zh-CN" altLang="en-US" dirty="0"/>
          </a:p>
        </p:txBody>
      </p:sp>
      <p:cxnSp>
        <p:nvCxnSpPr>
          <p:cNvPr id="10" name="直接箭头连接符 9"/>
          <p:cNvCxnSpPr/>
          <p:nvPr/>
        </p:nvCxnSpPr>
        <p:spPr>
          <a:xfrm flipV="1">
            <a:off x="2057400" y="1984788"/>
            <a:ext cx="126124" cy="295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120494" y="4112053"/>
            <a:ext cx="4339650" cy="646331"/>
          </a:xfrm>
          <a:prstGeom prst="rect">
            <a:avLst/>
          </a:prstGeom>
          <a:noFill/>
        </p:spPr>
        <p:txBody>
          <a:bodyPr wrap="none" rtlCol="0">
            <a:spAutoFit/>
          </a:bodyPr>
          <a:lstStyle/>
          <a:p>
            <a:r>
              <a:rPr lang="zh-CN" altLang="en-US" dirty="0" smtClean="0"/>
              <a:t>插件文件存储在服务端，</a:t>
            </a:r>
            <a:endParaRPr lang="en-US" altLang="zh-CN" dirty="0" smtClean="0"/>
          </a:p>
          <a:p>
            <a:r>
              <a:rPr lang="zh-CN" altLang="en-US" dirty="0" smtClean="0"/>
              <a:t>系统终端在运行时按需从远程下载到本地</a:t>
            </a:r>
            <a:endParaRPr lang="zh-CN" altLang="en-US" dirty="0"/>
          </a:p>
        </p:txBody>
      </p:sp>
    </p:spTree>
    <p:extLst>
      <p:ext uri="{BB962C8B-B14F-4D97-AF65-F5344CB8AC3E}">
        <p14:creationId xmlns:p14="http://schemas.microsoft.com/office/powerpoint/2010/main" val="4005761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4288353" cy="584775"/>
          </a:xfrm>
          <a:prstGeom prst="rect">
            <a:avLst/>
          </a:prstGeom>
          <a:noFill/>
        </p:spPr>
        <p:txBody>
          <a:bodyPr wrap="none" rtlCol="0">
            <a:spAutoFit/>
          </a:bodyPr>
          <a:lstStyle/>
          <a:p>
            <a:r>
              <a:rPr lang="zh-CN" altLang="en-US" sz="3200" dirty="0" smtClean="0"/>
              <a:t>系统动态扩展框架设计</a:t>
            </a:r>
            <a:endParaRPr lang="zh-CN" altLang="en-US" sz="3200" dirty="0"/>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060" y="1800537"/>
            <a:ext cx="6423491" cy="1480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表格 2"/>
          <p:cNvGraphicFramePr>
            <a:graphicFrameLocks noGrp="1"/>
          </p:cNvGraphicFramePr>
          <p:nvPr>
            <p:extLst/>
          </p:nvPr>
        </p:nvGraphicFramePr>
        <p:xfrm>
          <a:off x="2096124" y="5027913"/>
          <a:ext cx="8915399" cy="1153160"/>
        </p:xfrm>
        <a:graphic>
          <a:graphicData uri="http://schemas.openxmlformats.org/drawingml/2006/table">
            <a:tbl>
              <a:tblPr firstRow="1" firstCol="1" bandRow="1">
                <a:tableStyleId>{2D5ABB26-0587-4C30-8999-92F81FD0307C}</a:tableStyleId>
              </a:tblPr>
              <a:tblGrid>
                <a:gridCol w="2970611"/>
                <a:gridCol w="2972394"/>
                <a:gridCol w="2972394"/>
              </a:tblGrid>
              <a:tr h="288290">
                <a:tc>
                  <a:txBody>
                    <a:bodyPr/>
                    <a:lstStyle/>
                    <a:p>
                      <a:pPr marL="266700" algn="l">
                        <a:lnSpc>
                          <a:spcPts val="2000"/>
                        </a:lnSpc>
                        <a:spcAft>
                          <a:spcPts val="0"/>
                        </a:spcAft>
                      </a:pPr>
                      <a:r>
                        <a:rPr lang="zh-CN" sz="1600" kern="100" dirty="0">
                          <a:effectLst/>
                        </a:rPr>
                        <a:t>名称</a:t>
                      </a:r>
                      <a:endParaRPr lang="zh-CN" sz="1600" kern="100" dirty="0">
                        <a:effectLst/>
                        <a:latin typeface="Times New Roman" panose="02020603050405020304" pitchFamily="18" charset="0"/>
                        <a:ea typeface="仿宋" panose="02010609060101010101" pitchFamily="49"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66700" algn="l">
                        <a:lnSpc>
                          <a:spcPts val="2000"/>
                        </a:lnSpc>
                        <a:spcAft>
                          <a:spcPts val="0"/>
                        </a:spcAft>
                      </a:pPr>
                      <a:r>
                        <a:rPr lang="zh-CN" sz="1600" kern="100" dirty="0">
                          <a:effectLst/>
                        </a:rPr>
                        <a:t>类型</a:t>
                      </a:r>
                      <a:endParaRPr lang="zh-CN" sz="1600" kern="100" dirty="0">
                        <a:effectLst/>
                        <a:latin typeface="Times New Roman" panose="02020603050405020304" pitchFamily="18" charset="0"/>
                        <a:ea typeface="仿宋" panose="02010609060101010101" pitchFamily="49"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66700" algn="l">
                        <a:lnSpc>
                          <a:spcPts val="2000"/>
                        </a:lnSpc>
                        <a:spcAft>
                          <a:spcPts val="0"/>
                        </a:spcAft>
                      </a:pPr>
                      <a:r>
                        <a:rPr lang="zh-CN" sz="1600" kern="100" dirty="0">
                          <a:effectLst/>
                        </a:rPr>
                        <a:t>描述</a:t>
                      </a:r>
                      <a:endParaRPr lang="zh-CN" sz="1600" kern="100" dirty="0">
                        <a:effectLst/>
                        <a:latin typeface="Times New Roman" panose="02020603050405020304" pitchFamily="18" charset="0"/>
                        <a:ea typeface="仿宋" panose="02010609060101010101" pitchFamily="49"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90">
                <a:tc>
                  <a:txBody>
                    <a:bodyPr/>
                    <a:lstStyle/>
                    <a:p>
                      <a:pPr marL="266700" algn="l">
                        <a:lnSpc>
                          <a:spcPts val="2000"/>
                        </a:lnSpc>
                        <a:spcAft>
                          <a:spcPts val="0"/>
                        </a:spcAft>
                      </a:pPr>
                      <a:r>
                        <a:rPr lang="en-US" sz="1600" kern="100" dirty="0" err="1">
                          <a:effectLst/>
                        </a:rPr>
                        <a:t>CommandCode</a:t>
                      </a:r>
                      <a:endParaRPr lang="zh-CN" sz="1600" kern="100" dirty="0">
                        <a:effectLst/>
                        <a:latin typeface="Times New Roman" panose="02020603050405020304" pitchFamily="18" charset="0"/>
                        <a:ea typeface="仿宋" panose="02010609060101010101" pitchFamily="49"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266700" algn="l">
                        <a:lnSpc>
                          <a:spcPts val="2000"/>
                        </a:lnSpc>
                        <a:spcAft>
                          <a:spcPts val="0"/>
                        </a:spcAft>
                      </a:pPr>
                      <a:r>
                        <a:rPr lang="en-US" sz="1600" kern="100" dirty="0">
                          <a:effectLst/>
                        </a:rPr>
                        <a:t>string</a:t>
                      </a:r>
                      <a:endParaRPr lang="zh-CN" sz="1600" kern="100" dirty="0">
                        <a:effectLst/>
                        <a:latin typeface="Times New Roman" panose="02020603050405020304" pitchFamily="18" charset="0"/>
                        <a:ea typeface="仿宋" panose="02010609060101010101" pitchFamily="49"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266700" algn="l">
                        <a:lnSpc>
                          <a:spcPts val="2000"/>
                        </a:lnSpc>
                        <a:spcAft>
                          <a:spcPts val="0"/>
                        </a:spcAft>
                      </a:pPr>
                      <a:r>
                        <a:rPr lang="zh-CN" sz="1600" kern="100">
                          <a:effectLst/>
                        </a:rPr>
                        <a:t>命令编码</a:t>
                      </a:r>
                      <a:endParaRPr lang="zh-CN" sz="1600" kern="100">
                        <a:effectLst/>
                        <a:latin typeface="Times New Roman" panose="02020603050405020304" pitchFamily="18" charset="0"/>
                        <a:ea typeface="仿宋" panose="02010609060101010101" pitchFamily="49" charset="-122"/>
                      </a:endParaRPr>
                    </a:p>
                  </a:txBody>
                  <a:tcPr marL="68580" marR="68580" marT="0" marB="0">
                    <a:lnT w="12700" cap="flat" cmpd="sng" algn="ctr">
                      <a:solidFill>
                        <a:schemeClr val="tx1"/>
                      </a:solidFill>
                      <a:prstDash val="solid"/>
                      <a:round/>
                      <a:headEnd type="none" w="med" len="med"/>
                      <a:tailEnd type="none" w="med" len="med"/>
                    </a:lnT>
                  </a:tcPr>
                </a:tc>
              </a:tr>
              <a:tr h="288290">
                <a:tc>
                  <a:txBody>
                    <a:bodyPr/>
                    <a:lstStyle/>
                    <a:p>
                      <a:pPr marL="266700" algn="l">
                        <a:lnSpc>
                          <a:spcPts val="2000"/>
                        </a:lnSpc>
                        <a:spcAft>
                          <a:spcPts val="0"/>
                        </a:spcAft>
                      </a:pPr>
                      <a:r>
                        <a:rPr lang="en-US" sz="1600" kern="100" dirty="0" err="1">
                          <a:effectLst/>
                        </a:rPr>
                        <a:t>CmdArgs</a:t>
                      </a:r>
                      <a:endParaRPr lang="zh-CN" sz="1600" kern="100" dirty="0">
                        <a:effectLst/>
                        <a:latin typeface="Times New Roman" panose="02020603050405020304" pitchFamily="18" charset="0"/>
                        <a:ea typeface="仿宋" panose="02010609060101010101" pitchFamily="49" charset="-122"/>
                      </a:endParaRPr>
                    </a:p>
                  </a:txBody>
                  <a:tcPr marL="68580" marR="68580" marT="0" marB="0"/>
                </a:tc>
                <a:tc>
                  <a:txBody>
                    <a:bodyPr/>
                    <a:lstStyle/>
                    <a:p>
                      <a:pPr marL="266700" algn="l">
                        <a:lnSpc>
                          <a:spcPts val="2000"/>
                        </a:lnSpc>
                        <a:spcAft>
                          <a:spcPts val="0"/>
                        </a:spcAft>
                      </a:pPr>
                      <a:r>
                        <a:rPr lang="en-US" sz="1600" kern="100" dirty="0">
                          <a:effectLst/>
                        </a:rPr>
                        <a:t>List&lt;string&gt;</a:t>
                      </a:r>
                      <a:endParaRPr lang="zh-CN" sz="1600" kern="100" dirty="0">
                        <a:effectLst/>
                        <a:latin typeface="Times New Roman" panose="02020603050405020304" pitchFamily="18" charset="0"/>
                        <a:ea typeface="仿宋" panose="02010609060101010101" pitchFamily="49" charset="-122"/>
                      </a:endParaRPr>
                    </a:p>
                  </a:txBody>
                  <a:tcPr marL="68580" marR="68580" marT="0" marB="0"/>
                </a:tc>
                <a:tc>
                  <a:txBody>
                    <a:bodyPr/>
                    <a:lstStyle/>
                    <a:p>
                      <a:pPr marL="266700" algn="l">
                        <a:lnSpc>
                          <a:spcPts val="2000"/>
                        </a:lnSpc>
                        <a:spcAft>
                          <a:spcPts val="0"/>
                        </a:spcAft>
                      </a:pPr>
                      <a:r>
                        <a:rPr lang="zh-CN" sz="1600" kern="100" dirty="0">
                          <a:effectLst/>
                        </a:rPr>
                        <a:t>参数列表</a:t>
                      </a:r>
                      <a:endParaRPr lang="zh-CN" sz="1600" kern="100" dirty="0">
                        <a:effectLst/>
                        <a:latin typeface="Times New Roman" panose="02020603050405020304" pitchFamily="18" charset="0"/>
                        <a:ea typeface="仿宋" panose="02010609060101010101" pitchFamily="49" charset="-122"/>
                      </a:endParaRPr>
                    </a:p>
                  </a:txBody>
                  <a:tcPr marL="68580" marR="68580" marT="0" marB="0"/>
                </a:tc>
              </a:tr>
              <a:tr h="288290">
                <a:tc>
                  <a:txBody>
                    <a:bodyPr/>
                    <a:lstStyle/>
                    <a:p>
                      <a:pPr marL="266700" algn="l">
                        <a:lnSpc>
                          <a:spcPts val="2000"/>
                        </a:lnSpc>
                        <a:spcAft>
                          <a:spcPts val="0"/>
                        </a:spcAft>
                      </a:pPr>
                      <a:r>
                        <a:rPr lang="en-US" sz="1600" kern="100" dirty="0">
                          <a:effectLst/>
                        </a:rPr>
                        <a:t>Data</a:t>
                      </a:r>
                      <a:endParaRPr lang="zh-CN" sz="1600" kern="100" dirty="0">
                        <a:effectLst/>
                        <a:latin typeface="Times New Roman" panose="02020603050405020304" pitchFamily="18" charset="0"/>
                        <a:ea typeface="仿宋" panose="02010609060101010101" pitchFamily="49"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266700" algn="l">
                        <a:lnSpc>
                          <a:spcPts val="2000"/>
                        </a:lnSpc>
                        <a:spcAft>
                          <a:spcPts val="0"/>
                        </a:spcAft>
                      </a:pPr>
                      <a:r>
                        <a:rPr lang="en-US" sz="1600" kern="100" dirty="0">
                          <a:effectLst/>
                        </a:rPr>
                        <a:t>Object</a:t>
                      </a:r>
                      <a:endParaRPr lang="zh-CN" sz="1600" kern="100" dirty="0">
                        <a:effectLst/>
                        <a:latin typeface="Times New Roman" panose="02020603050405020304" pitchFamily="18" charset="0"/>
                        <a:ea typeface="仿宋" panose="02010609060101010101" pitchFamily="49"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266700" indent="266700" algn="l">
                        <a:lnSpc>
                          <a:spcPts val="2000"/>
                        </a:lnSpc>
                        <a:spcAft>
                          <a:spcPts val="0"/>
                        </a:spcAft>
                      </a:pPr>
                      <a:r>
                        <a:rPr lang="zh-CN" sz="1600" kern="100" dirty="0">
                          <a:effectLst/>
                        </a:rPr>
                        <a:t>数据</a:t>
                      </a:r>
                      <a:endParaRPr lang="zh-CN" sz="1600" kern="100" dirty="0">
                        <a:effectLst/>
                        <a:latin typeface="Times New Roman" panose="02020603050405020304" pitchFamily="18" charset="0"/>
                        <a:ea typeface="仿宋" panose="02010609060101010101" pitchFamily="49" charset="-122"/>
                      </a:endParaRPr>
                    </a:p>
                  </a:txBody>
                  <a:tcPr marL="68580" marR="68580" marT="0" marB="0">
                    <a:lnB w="12700" cap="flat" cmpd="sng" algn="ctr">
                      <a:solidFill>
                        <a:schemeClr val="tx1"/>
                      </a:solidFill>
                      <a:prstDash val="solid"/>
                      <a:round/>
                      <a:headEnd type="none" w="med" len="med"/>
                      <a:tailEnd type="none" w="med" len="med"/>
                    </a:lnB>
                  </a:tcPr>
                </a:tc>
              </a:tr>
            </a:tbl>
          </a:graphicData>
        </a:graphic>
      </p:graphicFrame>
      <p:sp>
        <p:nvSpPr>
          <p:cNvPr id="5" name="文本框 4"/>
          <p:cNvSpPr txBox="1"/>
          <p:nvPr/>
        </p:nvSpPr>
        <p:spPr>
          <a:xfrm>
            <a:off x="1852572" y="1394696"/>
            <a:ext cx="3185487" cy="369332"/>
          </a:xfrm>
          <a:prstGeom prst="rect">
            <a:avLst/>
          </a:prstGeom>
          <a:noFill/>
        </p:spPr>
        <p:txBody>
          <a:bodyPr wrap="none" rtlCol="0">
            <a:spAutoFit/>
          </a:bodyPr>
          <a:lstStyle/>
          <a:p>
            <a:r>
              <a:rPr lang="zh-CN" altLang="en-US" dirty="0" smtClean="0"/>
              <a:t>插件间交互方法</a:t>
            </a:r>
            <a:r>
              <a:rPr lang="en-US" altLang="zh-CN" dirty="0" smtClean="0"/>
              <a:t>——</a:t>
            </a:r>
            <a:r>
              <a:rPr lang="zh-CN" altLang="en-US" dirty="0" smtClean="0"/>
              <a:t>消息机制</a:t>
            </a:r>
            <a:endParaRPr lang="zh-CN" altLang="en-US" dirty="0"/>
          </a:p>
        </p:txBody>
      </p:sp>
      <p:sp>
        <p:nvSpPr>
          <p:cNvPr id="6" name="文本框 5"/>
          <p:cNvSpPr txBox="1"/>
          <p:nvPr/>
        </p:nvSpPr>
        <p:spPr>
          <a:xfrm>
            <a:off x="5050973" y="4615039"/>
            <a:ext cx="2659702" cy="369332"/>
          </a:xfrm>
          <a:prstGeom prst="rect">
            <a:avLst/>
          </a:prstGeom>
          <a:noFill/>
        </p:spPr>
        <p:txBody>
          <a:bodyPr wrap="none" rtlCol="0">
            <a:spAutoFit/>
          </a:bodyPr>
          <a:lstStyle/>
          <a:p>
            <a:r>
              <a:rPr lang="en-US" altLang="zh-CN" kern="100" dirty="0" err="1" smtClean="0">
                <a:effectLst/>
                <a:latin typeface="Times New Roman" panose="02020603050405020304" pitchFamily="18" charset="0"/>
                <a:ea typeface="仿宋_GB2312"/>
              </a:rPr>
              <a:t>InterfaceCommand</a:t>
            </a:r>
            <a:r>
              <a:rPr lang="zh-CN" altLang="en-US" kern="100" dirty="0" smtClean="0">
                <a:effectLst/>
                <a:latin typeface="Times New Roman" panose="02020603050405020304" pitchFamily="18" charset="0"/>
                <a:ea typeface="仿宋_GB2312"/>
              </a:rPr>
              <a:t>消息体</a:t>
            </a:r>
            <a:endParaRPr lang="zh-CN" altLang="en-US" dirty="0"/>
          </a:p>
        </p:txBody>
      </p:sp>
      <p:sp>
        <p:nvSpPr>
          <p:cNvPr id="9" name="文本框 8"/>
          <p:cNvSpPr txBox="1"/>
          <p:nvPr/>
        </p:nvSpPr>
        <p:spPr>
          <a:xfrm>
            <a:off x="6208536" y="713656"/>
            <a:ext cx="3570208" cy="461665"/>
          </a:xfrm>
          <a:prstGeom prst="rect">
            <a:avLst/>
          </a:prstGeom>
          <a:noFill/>
        </p:spPr>
        <p:txBody>
          <a:bodyPr wrap="none" rtlCol="0">
            <a:spAutoFit/>
          </a:bodyPr>
          <a:lstStyle/>
          <a:p>
            <a:r>
              <a:rPr lang="zh-CN" altLang="en-US" sz="2400" dirty="0" smtClean="0"/>
              <a:t>插件式动态扩展框架设计</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1518930711"/>
              </p:ext>
            </p:extLst>
          </p:nvPr>
        </p:nvGraphicFramePr>
        <p:xfrm>
          <a:off x="2316824" y="3896390"/>
          <a:ext cx="8128000" cy="370840"/>
        </p:xfrm>
        <a:graphic>
          <a:graphicData uri="http://schemas.openxmlformats.org/drawingml/2006/table">
            <a:tbl>
              <a:tblPr firstRow="1" bandRow="1">
                <a:tableStyleId>{5940675A-B579-460E-94D1-54222C63F5DA}</a:tableStyleId>
              </a:tblPr>
              <a:tblGrid>
                <a:gridCol w="812800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800" kern="100" dirty="0" smtClean="0">
                          <a:effectLst/>
                          <a:latin typeface="Times New Roman" panose="02020603050405020304" pitchFamily="18" charset="0"/>
                          <a:ea typeface="仿宋_GB2312"/>
                        </a:rPr>
                        <a:t>bool </a:t>
                      </a:r>
                      <a:r>
                        <a:rPr lang="en-US" altLang="zh-CN" sz="1800" kern="100" dirty="0" err="1" smtClean="0">
                          <a:effectLst/>
                          <a:latin typeface="Times New Roman" panose="02020603050405020304" pitchFamily="18" charset="0"/>
                          <a:ea typeface="仿宋_GB2312"/>
                        </a:rPr>
                        <a:t>EventSendMessage</a:t>
                      </a:r>
                      <a:r>
                        <a:rPr lang="en-US" altLang="zh-CN" sz="1800" kern="100" dirty="0" smtClean="0">
                          <a:effectLst/>
                          <a:latin typeface="Times New Roman" panose="02020603050405020304" pitchFamily="18" charset="0"/>
                          <a:ea typeface="仿宋_GB2312"/>
                        </a:rPr>
                        <a:t>(</a:t>
                      </a:r>
                      <a:r>
                        <a:rPr lang="en-US" altLang="zh-CN" sz="1800" kern="100" dirty="0" err="1" smtClean="0">
                          <a:effectLst/>
                          <a:latin typeface="Times New Roman" panose="02020603050405020304" pitchFamily="18" charset="0"/>
                          <a:ea typeface="仿宋_GB2312"/>
                        </a:rPr>
                        <a:t>IntPtr</a:t>
                      </a:r>
                      <a:r>
                        <a:rPr lang="en-US" altLang="zh-CN" sz="1800" kern="100" dirty="0" smtClean="0">
                          <a:effectLst/>
                          <a:latin typeface="Times New Roman" panose="02020603050405020304" pitchFamily="18" charset="0"/>
                          <a:ea typeface="仿宋_GB2312"/>
                        </a:rPr>
                        <a:t> handle , </a:t>
                      </a:r>
                      <a:r>
                        <a:rPr lang="en-US" altLang="zh-CN" sz="1800" kern="100" dirty="0" err="1" smtClean="0">
                          <a:effectLst/>
                          <a:latin typeface="Times New Roman" panose="02020603050405020304" pitchFamily="18" charset="0"/>
                          <a:ea typeface="仿宋_GB2312"/>
                        </a:rPr>
                        <a:t>InterfaceCommand</a:t>
                      </a:r>
                      <a:r>
                        <a:rPr lang="en-US" altLang="zh-CN" sz="1800" kern="100" dirty="0" smtClean="0">
                          <a:effectLst/>
                          <a:latin typeface="Times New Roman" panose="02020603050405020304" pitchFamily="18" charset="0"/>
                          <a:ea typeface="仿宋_GB2312"/>
                        </a:rPr>
                        <a:t> </a:t>
                      </a:r>
                      <a:r>
                        <a:rPr lang="en-US" altLang="zh-CN" sz="1800" kern="100" dirty="0" err="1" smtClean="0">
                          <a:effectLst/>
                          <a:latin typeface="Times New Roman" panose="02020603050405020304" pitchFamily="18" charset="0"/>
                          <a:ea typeface="仿宋_GB2312"/>
                        </a:rPr>
                        <a:t>Msg</a:t>
                      </a:r>
                      <a:r>
                        <a:rPr lang="en-US" altLang="zh-CN" sz="1800" kern="100" dirty="0" smtClean="0">
                          <a:effectLst/>
                          <a:latin typeface="Times New Roman" panose="02020603050405020304" pitchFamily="18" charset="0"/>
                          <a:ea typeface="仿宋_GB2312"/>
                        </a:rPr>
                        <a:t>)</a:t>
                      </a:r>
                      <a:endParaRPr lang="zh-CN" altLang="en-US" sz="1800" dirty="0" smtClean="0"/>
                    </a:p>
                  </a:txBody>
                  <a:tcPr/>
                </a:tc>
              </a:tr>
            </a:tbl>
          </a:graphicData>
        </a:graphic>
      </p:graphicFrame>
    </p:spTree>
    <p:extLst>
      <p:ext uri="{BB962C8B-B14F-4D97-AF65-F5344CB8AC3E}">
        <p14:creationId xmlns:p14="http://schemas.microsoft.com/office/powerpoint/2010/main" val="3960053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46901" y="879773"/>
            <a:ext cx="6415964" cy="5418667"/>
            <a:chOff x="4393063" y="651427"/>
            <a:chExt cx="6415964" cy="5418667"/>
          </a:xfrm>
        </p:grpSpPr>
        <p:graphicFrame>
          <p:nvGraphicFramePr>
            <p:cNvPr id="7" name="图示 6"/>
            <p:cNvGraphicFramePr/>
            <p:nvPr>
              <p:extLst>
                <p:ext uri="{D42A27DB-BD31-4B8C-83A1-F6EECF244321}">
                  <p14:modId xmlns:p14="http://schemas.microsoft.com/office/powerpoint/2010/main" val="202223861"/>
                </p:ext>
              </p:extLst>
            </p:nvPr>
          </p:nvGraphicFramePr>
          <p:xfrm>
            <a:off x="4393063" y="651427"/>
            <a:ext cx="64159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p:cNvSpPr txBox="1"/>
            <p:nvPr/>
          </p:nvSpPr>
          <p:spPr>
            <a:xfrm>
              <a:off x="4640238" y="859809"/>
              <a:ext cx="567784" cy="923330"/>
            </a:xfrm>
            <a:prstGeom prst="rect">
              <a:avLst/>
            </a:prstGeom>
            <a:noFill/>
          </p:spPr>
          <p:txBody>
            <a:bodyPr wrap="none" rtlCol="0">
              <a:spAutoFit/>
            </a:bodyPr>
            <a:lstStyle/>
            <a:p>
              <a:r>
                <a:rPr lang="en-US" altLang="zh-CN" sz="5400" dirty="0" smtClean="0">
                  <a:solidFill>
                    <a:schemeClr val="accent1"/>
                  </a:solidFill>
                </a:rPr>
                <a:t>1</a:t>
              </a:r>
              <a:endParaRPr lang="zh-CN" altLang="en-US" sz="5400" dirty="0">
                <a:solidFill>
                  <a:schemeClr val="accent1"/>
                </a:solidFill>
              </a:endParaRPr>
            </a:p>
          </p:txBody>
        </p:sp>
        <p:sp>
          <p:nvSpPr>
            <p:cNvPr id="9" name="文本框 8"/>
            <p:cNvSpPr txBox="1"/>
            <p:nvPr/>
          </p:nvSpPr>
          <p:spPr>
            <a:xfrm>
              <a:off x="5127979" y="1865027"/>
              <a:ext cx="535724" cy="923330"/>
            </a:xfrm>
            <a:prstGeom prst="rect">
              <a:avLst/>
            </a:prstGeom>
            <a:noFill/>
          </p:spPr>
          <p:txBody>
            <a:bodyPr wrap="none" rtlCol="0">
              <a:spAutoFit/>
            </a:bodyPr>
            <a:lstStyle/>
            <a:p>
              <a:r>
                <a:rPr lang="en-US" altLang="zh-CN" sz="5400" dirty="0" smtClean="0">
                  <a:solidFill>
                    <a:schemeClr val="accent1">
                      <a:lumMod val="75000"/>
                    </a:schemeClr>
                  </a:solidFill>
                </a:rPr>
                <a:t>2</a:t>
              </a:r>
              <a:endParaRPr lang="zh-CN" altLang="en-US" sz="5400" dirty="0">
                <a:solidFill>
                  <a:schemeClr val="accent1">
                    <a:lumMod val="75000"/>
                  </a:schemeClr>
                </a:solidFill>
              </a:endParaRPr>
            </a:p>
          </p:txBody>
        </p:sp>
        <p:sp>
          <p:nvSpPr>
            <p:cNvPr id="10" name="文本框 9"/>
            <p:cNvSpPr txBox="1"/>
            <p:nvPr/>
          </p:nvSpPr>
          <p:spPr>
            <a:xfrm>
              <a:off x="5264342" y="2914851"/>
              <a:ext cx="535724" cy="923330"/>
            </a:xfrm>
            <a:prstGeom prst="rect">
              <a:avLst/>
            </a:prstGeom>
            <a:noFill/>
          </p:spPr>
          <p:txBody>
            <a:bodyPr wrap="none" rtlCol="0">
              <a:spAutoFit/>
            </a:bodyPr>
            <a:lstStyle/>
            <a:p>
              <a:r>
                <a:rPr lang="en-US" altLang="zh-CN" sz="5400" dirty="0" smtClean="0">
                  <a:solidFill>
                    <a:schemeClr val="accent1">
                      <a:lumMod val="75000"/>
                    </a:schemeClr>
                  </a:solidFill>
                </a:rPr>
                <a:t>3</a:t>
              </a:r>
              <a:endParaRPr lang="zh-CN" altLang="en-US" sz="5400" dirty="0">
                <a:solidFill>
                  <a:schemeClr val="accent1">
                    <a:lumMod val="75000"/>
                  </a:schemeClr>
                </a:solidFill>
              </a:endParaRPr>
            </a:p>
          </p:txBody>
        </p:sp>
        <p:sp>
          <p:nvSpPr>
            <p:cNvPr id="11" name="文本框 10"/>
            <p:cNvSpPr txBox="1"/>
            <p:nvPr/>
          </p:nvSpPr>
          <p:spPr>
            <a:xfrm>
              <a:off x="5114214" y="3933717"/>
              <a:ext cx="567784" cy="923330"/>
            </a:xfrm>
            <a:prstGeom prst="rect">
              <a:avLst/>
            </a:prstGeom>
            <a:noFill/>
          </p:spPr>
          <p:txBody>
            <a:bodyPr wrap="none" rtlCol="0">
              <a:spAutoFit/>
            </a:bodyPr>
            <a:lstStyle/>
            <a:p>
              <a:r>
                <a:rPr lang="en-US" altLang="zh-CN" sz="5400" dirty="0" smtClean="0">
                  <a:solidFill>
                    <a:schemeClr val="accent2"/>
                  </a:solidFill>
                </a:rPr>
                <a:t>4</a:t>
              </a:r>
              <a:endParaRPr lang="zh-CN" altLang="en-US" sz="5400" dirty="0">
                <a:solidFill>
                  <a:schemeClr val="accent2"/>
                </a:solidFill>
              </a:endParaRPr>
            </a:p>
          </p:txBody>
        </p:sp>
        <p:sp>
          <p:nvSpPr>
            <p:cNvPr id="12" name="文本框 11"/>
            <p:cNvSpPr txBox="1"/>
            <p:nvPr/>
          </p:nvSpPr>
          <p:spPr>
            <a:xfrm>
              <a:off x="4605786" y="4954137"/>
              <a:ext cx="535724" cy="923330"/>
            </a:xfrm>
            <a:prstGeom prst="rect">
              <a:avLst/>
            </a:prstGeom>
            <a:noFill/>
          </p:spPr>
          <p:txBody>
            <a:bodyPr wrap="none" rtlCol="0">
              <a:spAutoFit/>
            </a:bodyPr>
            <a:lstStyle/>
            <a:p>
              <a:r>
                <a:rPr lang="en-US" altLang="zh-CN" sz="5400" dirty="0" smtClean="0">
                  <a:solidFill>
                    <a:schemeClr val="accent1">
                      <a:lumMod val="75000"/>
                    </a:schemeClr>
                  </a:solidFill>
                </a:rPr>
                <a:t>5</a:t>
              </a:r>
              <a:endParaRPr lang="zh-CN" altLang="en-US" sz="5400" dirty="0">
                <a:solidFill>
                  <a:schemeClr val="accent1">
                    <a:lumMod val="75000"/>
                  </a:schemeClr>
                </a:solidFill>
              </a:endParaRPr>
            </a:p>
          </p:txBody>
        </p:sp>
      </p:grpSp>
    </p:spTree>
    <p:extLst>
      <p:ext uri="{BB962C8B-B14F-4D97-AF65-F5344CB8AC3E}">
        <p14:creationId xmlns:p14="http://schemas.microsoft.com/office/powerpoint/2010/main" val="2327127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548445" y="693076"/>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2" name="文本框 1"/>
          <p:cNvSpPr txBox="1"/>
          <p:nvPr/>
        </p:nvSpPr>
        <p:spPr>
          <a:xfrm>
            <a:off x="723331" y="2445013"/>
            <a:ext cx="8215953" cy="2677656"/>
          </a:xfrm>
          <a:prstGeom prst="rect">
            <a:avLst/>
          </a:prstGeom>
          <a:noFill/>
        </p:spPr>
        <p:txBody>
          <a:bodyPr wrap="square" rtlCol="0">
            <a:spAutoFit/>
          </a:bodyPr>
          <a:lstStyle/>
          <a:p>
            <a:pPr marL="285750" lvl="2" indent="-285750">
              <a:buFont typeface="Wingdings" panose="05000000000000000000" pitchFamily="2" charset="2"/>
              <a:buChar char="Ø"/>
            </a:pPr>
            <a:r>
              <a:rPr lang="zh-CN" altLang="en-US" sz="2400" kern="100" dirty="0">
                <a:latin typeface="Times New Roman" panose="02020603050405020304" pitchFamily="18" charset="0"/>
                <a:ea typeface="仿宋_GB2312"/>
              </a:rPr>
              <a:t>插件发布模块</a:t>
            </a:r>
            <a:r>
              <a:rPr lang="en-US" altLang="zh-CN" sz="2400" kern="100" dirty="0">
                <a:latin typeface="Times New Roman" panose="02020603050405020304" pitchFamily="18" charset="0"/>
                <a:ea typeface="仿宋_GB2312"/>
              </a:rPr>
              <a:t>——</a:t>
            </a:r>
            <a:r>
              <a:rPr lang="zh-CN" altLang="en-US" sz="2400" kern="100" dirty="0">
                <a:latin typeface="Times New Roman" panose="02020603050405020304" pitchFamily="18" charset="0"/>
                <a:ea typeface="仿宋_GB2312"/>
              </a:rPr>
              <a:t>实现插件发布</a:t>
            </a:r>
            <a:r>
              <a:rPr lang="zh-CN" altLang="en-US" sz="2400" kern="100" dirty="0" smtClean="0">
                <a:latin typeface="Times New Roman" panose="02020603050405020304" pitchFamily="18" charset="0"/>
                <a:ea typeface="仿宋_GB2312"/>
              </a:rPr>
              <a:t>功能</a:t>
            </a:r>
            <a:endParaRPr lang="en-US" altLang="zh-CN" sz="2400" kern="100" dirty="0" smtClean="0">
              <a:latin typeface="Times New Roman" panose="02020603050405020304" pitchFamily="18" charset="0"/>
              <a:ea typeface="仿宋_GB2312"/>
            </a:endParaRPr>
          </a:p>
          <a:p>
            <a:pPr marL="285750" lvl="2" indent="-285750">
              <a:buFont typeface="Wingdings" panose="05000000000000000000" pitchFamily="2" charset="2"/>
              <a:buChar char="Ø"/>
            </a:pPr>
            <a:endParaRPr lang="en-US" altLang="zh-CN" sz="2400" kern="100" dirty="0">
              <a:latin typeface="Times New Roman" panose="02020603050405020304" pitchFamily="18" charset="0"/>
              <a:ea typeface="仿宋_GB2312"/>
            </a:endParaRPr>
          </a:p>
          <a:p>
            <a:pPr marL="285750" lvl="2" indent="-285750">
              <a:buFont typeface="Wingdings" panose="05000000000000000000" pitchFamily="2" charset="2"/>
              <a:buChar char="Ø"/>
            </a:pPr>
            <a:r>
              <a:rPr lang="zh-CN" altLang="en-US" sz="2400" kern="100" dirty="0">
                <a:latin typeface="Times New Roman" panose="02020603050405020304" pitchFamily="18" charset="0"/>
                <a:ea typeface="仿宋_GB2312"/>
              </a:rPr>
              <a:t>插件更新模块</a:t>
            </a:r>
            <a:r>
              <a:rPr lang="en-US" altLang="zh-CN" sz="2400" kern="100" dirty="0">
                <a:latin typeface="Times New Roman" panose="02020603050405020304" pitchFamily="18" charset="0"/>
                <a:ea typeface="仿宋_GB2312"/>
              </a:rPr>
              <a:t>——</a:t>
            </a:r>
            <a:r>
              <a:rPr lang="zh-CN" altLang="en-US" sz="2400" kern="100" dirty="0">
                <a:latin typeface="Times New Roman" panose="02020603050405020304" pitchFamily="18" charset="0"/>
                <a:ea typeface="仿宋_GB2312"/>
              </a:rPr>
              <a:t>实现插件本地</a:t>
            </a:r>
            <a:r>
              <a:rPr lang="zh-CN" altLang="en-US" sz="2400" kern="100" dirty="0" smtClean="0">
                <a:latin typeface="Times New Roman" panose="02020603050405020304" pitchFamily="18" charset="0"/>
                <a:ea typeface="仿宋_GB2312"/>
              </a:rPr>
              <a:t>更新</a:t>
            </a:r>
            <a:endParaRPr lang="en-US" altLang="zh-CN" sz="2400" kern="100" dirty="0" smtClean="0">
              <a:latin typeface="Times New Roman" panose="02020603050405020304" pitchFamily="18" charset="0"/>
              <a:ea typeface="仿宋_GB2312"/>
            </a:endParaRPr>
          </a:p>
          <a:p>
            <a:pPr marL="285750" lvl="2" indent="-285750">
              <a:buFont typeface="Wingdings" panose="05000000000000000000" pitchFamily="2" charset="2"/>
              <a:buChar char="Ø"/>
            </a:pPr>
            <a:endParaRPr lang="en-US" altLang="zh-CN" sz="2400" kern="100" dirty="0">
              <a:latin typeface="Times New Roman" panose="02020603050405020304" pitchFamily="18" charset="0"/>
              <a:ea typeface="仿宋_GB2312"/>
            </a:endParaRPr>
          </a:p>
          <a:p>
            <a:pPr marL="285750" lvl="2" indent="-285750">
              <a:buFont typeface="Wingdings" panose="05000000000000000000" pitchFamily="2" charset="2"/>
              <a:buChar char="Ø"/>
            </a:pPr>
            <a:r>
              <a:rPr lang="zh-CN" altLang="en-US" sz="2400" kern="100" dirty="0">
                <a:latin typeface="Times New Roman" panose="02020603050405020304" pitchFamily="18" charset="0"/>
                <a:ea typeface="仿宋_GB2312"/>
              </a:rPr>
              <a:t>插件引擎模块</a:t>
            </a:r>
            <a:r>
              <a:rPr lang="en-US" altLang="zh-CN" sz="2400" kern="100" dirty="0">
                <a:latin typeface="Times New Roman" panose="02020603050405020304" pitchFamily="18" charset="0"/>
                <a:ea typeface="仿宋_GB2312"/>
              </a:rPr>
              <a:t>——</a:t>
            </a:r>
            <a:r>
              <a:rPr lang="zh-CN" altLang="en-US" sz="2400" kern="100" dirty="0">
                <a:latin typeface="Times New Roman" panose="02020603050405020304" pitchFamily="18" charset="0"/>
                <a:ea typeface="仿宋_GB2312"/>
              </a:rPr>
              <a:t>实现插件间消息通信及插件</a:t>
            </a:r>
            <a:r>
              <a:rPr lang="zh-CN" altLang="en-US" sz="2400" kern="100" dirty="0" smtClean="0">
                <a:latin typeface="Times New Roman" panose="02020603050405020304" pitchFamily="18" charset="0"/>
                <a:ea typeface="仿宋_GB2312"/>
              </a:rPr>
              <a:t>调度</a:t>
            </a:r>
            <a:endParaRPr lang="en-US" altLang="zh-CN" sz="2400" kern="100" dirty="0" smtClean="0">
              <a:latin typeface="Times New Roman" panose="02020603050405020304" pitchFamily="18" charset="0"/>
              <a:ea typeface="仿宋_GB2312"/>
            </a:endParaRPr>
          </a:p>
          <a:p>
            <a:pPr marL="285750" lvl="2" indent="-285750">
              <a:buFont typeface="Wingdings" panose="05000000000000000000" pitchFamily="2" charset="2"/>
              <a:buChar char="Ø"/>
            </a:pPr>
            <a:endParaRPr lang="en-US" altLang="zh-CN" sz="2400" kern="100" dirty="0">
              <a:latin typeface="Times New Roman" panose="02020603050405020304" pitchFamily="18" charset="0"/>
              <a:ea typeface="仿宋_GB2312"/>
            </a:endParaRPr>
          </a:p>
          <a:p>
            <a:pPr marL="285750" lvl="2" indent="-285750">
              <a:buFont typeface="Wingdings" panose="05000000000000000000" pitchFamily="2" charset="2"/>
              <a:buChar char="Ø"/>
            </a:pPr>
            <a:r>
              <a:rPr lang="zh-CN" altLang="en-US" sz="2400" kern="100" dirty="0">
                <a:latin typeface="Times New Roman" panose="02020603050405020304" pitchFamily="18" charset="0"/>
                <a:ea typeface="仿宋_GB2312"/>
              </a:rPr>
              <a:t>插件监控模块</a:t>
            </a:r>
            <a:r>
              <a:rPr lang="en-US" altLang="zh-CN" sz="2400" kern="100" dirty="0">
                <a:latin typeface="Times New Roman" panose="02020603050405020304" pitchFamily="18" charset="0"/>
                <a:ea typeface="仿宋_GB2312"/>
              </a:rPr>
              <a:t>——</a:t>
            </a:r>
            <a:r>
              <a:rPr lang="zh-CN" altLang="en-US" sz="2400" kern="100" dirty="0">
                <a:latin typeface="Times New Roman" panose="02020603050405020304" pitchFamily="18" charset="0"/>
                <a:ea typeface="仿宋_GB2312"/>
              </a:rPr>
              <a:t>实现插件异常捕获及日志记录</a:t>
            </a:r>
          </a:p>
        </p:txBody>
      </p:sp>
      <p:sp>
        <p:nvSpPr>
          <p:cNvPr id="24" name="文本框 23"/>
          <p:cNvSpPr txBox="1"/>
          <p:nvPr/>
        </p:nvSpPr>
        <p:spPr>
          <a:xfrm>
            <a:off x="5773005" y="754631"/>
            <a:ext cx="4152099"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系统功能模块设计与开发</a:t>
            </a:r>
            <a:endParaRPr lang="en-US" altLang="zh-CN" sz="2800" b="1" kern="100" dirty="0" smtClean="0">
              <a:effectLst/>
              <a:latin typeface="Times New Roman" panose="02020603050405020304" pitchFamily="18" charset="0"/>
              <a:ea typeface="仿宋" panose="02010609060101010101" pitchFamily="49" charset="-122"/>
            </a:endParaRPr>
          </a:p>
        </p:txBody>
      </p:sp>
      <p:pic>
        <p:nvPicPr>
          <p:cNvPr id="27" name="图片 26"/>
          <p:cNvPicPr>
            <a:picLocks noChangeAspect="1"/>
          </p:cNvPicPr>
          <p:nvPr/>
        </p:nvPicPr>
        <p:blipFill>
          <a:blip r:embed="rId2"/>
          <a:stretch>
            <a:fillRect/>
          </a:stretch>
        </p:blipFill>
        <p:spPr>
          <a:xfrm>
            <a:off x="7982004" y="1632187"/>
            <a:ext cx="3886200" cy="4057650"/>
          </a:xfrm>
          <a:prstGeom prst="rect">
            <a:avLst/>
          </a:prstGeom>
        </p:spPr>
      </p:pic>
    </p:spTree>
    <p:extLst>
      <p:ext uri="{BB962C8B-B14F-4D97-AF65-F5344CB8AC3E}">
        <p14:creationId xmlns:p14="http://schemas.microsoft.com/office/powerpoint/2010/main" val="1871975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46901" y="1016246"/>
            <a:ext cx="6415964" cy="5418667"/>
            <a:chOff x="4393063" y="651427"/>
            <a:chExt cx="6415964" cy="5418667"/>
          </a:xfrm>
        </p:grpSpPr>
        <p:graphicFrame>
          <p:nvGraphicFramePr>
            <p:cNvPr id="13" name="图示 12"/>
            <p:cNvGraphicFramePr/>
            <p:nvPr>
              <p:extLst>
                <p:ext uri="{D42A27DB-BD31-4B8C-83A1-F6EECF244321}">
                  <p14:modId xmlns:p14="http://schemas.microsoft.com/office/powerpoint/2010/main" val="74762365"/>
                </p:ext>
              </p:extLst>
            </p:nvPr>
          </p:nvGraphicFramePr>
          <p:xfrm>
            <a:off x="4393063" y="651427"/>
            <a:ext cx="64159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文本框 13"/>
            <p:cNvSpPr txBox="1"/>
            <p:nvPr/>
          </p:nvSpPr>
          <p:spPr>
            <a:xfrm>
              <a:off x="4640238" y="859809"/>
              <a:ext cx="567784" cy="923330"/>
            </a:xfrm>
            <a:prstGeom prst="rect">
              <a:avLst/>
            </a:prstGeom>
            <a:noFill/>
          </p:spPr>
          <p:txBody>
            <a:bodyPr wrap="none" rtlCol="0">
              <a:spAutoFit/>
            </a:bodyPr>
            <a:lstStyle/>
            <a:p>
              <a:r>
                <a:rPr lang="en-US" altLang="zh-CN" sz="5400" dirty="0" smtClean="0">
                  <a:solidFill>
                    <a:schemeClr val="accent2"/>
                  </a:solidFill>
                </a:rPr>
                <a:t>1</a:t>
              </a:r>
              <a:endParaRPr lang="zh-CN" altLang="en-US" sz="5400" dirty="0">
                <a:solidFill>
                  <a:schemeClr val="accent2"/>
                </a:solidFill>
              </a:endParaRPr>
            </a:p>
          </p:txBody>
        </p:sp>
        <p:sp>
          <p:nvSpPr>
            <p:cNvPr id="15" name="文本框 14"/>
            <p:cNvSpPr txBox="1"/>
            <p:nvPr/>
          </p:nvSpPr>
          <p:spPr>
            <a:xfrm>
              <a:off x="5127979" y="1865027"/>
              <a:ext cx="535724" cy="923330"/>
            </a:xfrm>
            <a:prstGeom prst="rect">
              <a:avLst/>
            </a:prstGeom>
            <a:noFill/>
          </p:spPr>
          <p:txBody>
            <a:bodyPr wrap="none" rtlCol="0">
              <a:spAutoFit/>
            </a:bodyPr>
            <a:lstStyle/>
            <a:p>
              <a:r>
                <a:rPr lang="en-US" altLang="zh-CN" sz="5400" dirty="0" smtClean="0">
                  <a:solidFill>
                    <a:schemeClr val="accent1">
                      <a:lumMod val="75000"/>
                    </a:schemeClr>
                  </a:solidFill>
                </a:rPr>
                <a:t>2</a:t>
              </a:r>
              <a:endParaRPr lang="zh-CN" altLang="en-US" sz="5400" dirty="0">
                <a:solidFill>
                  <a:schemeClr val="accent1">
                    <a:lumMod val="75000"/>
                  </a:schemeClr>
                </a:solidFill>
              </a:endParaRPr>
            </a:p>
          </p:txBody>
        </p:sp>
        <p:sp>
          <p:nvSpPr>
            <p:cNvPr id="16" name="文本框 15"/>
            <p:cNvSpPr txBox="1"/>
            <p:nvPr/>
          </p:nvSpPr>
          <p:spPr>
            <a:xfrm>
              <a:off x="5264342" y="2914851"/>
              <a:ext cx="535724" cy="923330"/>
            </a:xfrm>
            <a:prstGeom prst="rect">
              <a:avLst/>
            </a:prstGeom>
            <a:noFill/>
          </p:spPr>
          <p:txBody>
            <a:bodyPr wrap="none" rtlCol="0">
              <a:spAutoFit/>
            </a:bodyPr>
            <a:lstStyle/>
            <a:p>
              <a:r>
                <a:rPr lang="en-US" altLang="zh-CN" sz="5400" dirty="0" smtClean="0">
                  <a:solidFill>
                    <a:schemeClr val="accent1">
                      <a:lumMod val="75000"/>
                    </a:schemeClr>
                  </a:solidFill>
                </a:rPr>
                <a:t>3</a:t>
              </a:r>
              <a:endParaRPr lang="zh-CN" altLang="en-US" sz="5400" dirty="0">
                <a:solidFill>
                  <a:schemeClr val="accent1">
                    <a:lumMod val="75000"/>
                  </a:schemeClr>
                </a:solidFill>
              </a:endParaRPr>
            </a:p>
          </p:txBody>
        </p:sp>
        <p:sp>
          <p:nvSpPr>
            <p:cNvPr id="17" name="文本框 16"/>
            <p:cNvSpPr txBox="1"/>
            <p:nvPr/>
          </p:nvSpPr>
          <p:spPr>
            <a:xfrm>
              <a:off x="5114214" y="3933717"/>
              <a:ext cx="535724" cy="923330"/>
            </a:xfrm>
            <a:prstGeom prst="rect">
              <a:avLst/>
            </a:prstGeom>
            <a:noFill/>
          </p:spPr>
          <p:txBody>
            <a:bodyPr wrap="none" rtlCol="0">
              <a:spAutoFit/>
            </a:bodyPr>
            <a:lstStyle/>
            <a:p>
              <a:r>
                <a:rPr lang="en-US" altLang="zh-CN" sz="5400" dirty="0" smtClean="0">
                  <a:solidFill>
                    <a:schemeClr val="accent1">
                      <a:lumMod val="75000"/>
                    </a:schemeClr>
                  </a:solidFill>
                </a:rPr>
                <a:t>4</a:t>
              </a:r>
              <a:endParaRPr lang="zh-CN" altLang="en-US" sz="5400" dirty="0">
                <a:solidFill>
                  <a:schemeClr val="accent1">
                    <a:lumMod val="75000"/>
                  </a:schemeClr>
                </a:solidFill>
              </a:endParaRPr>
            </a:p>
          </p:txBody>
        </p:sp>
        <p:sp>
          <p:nvSpPr>
            <p:cNvPr id="18" name="文本框 17"/>
            <p:cNvSpPr txBox="1"/>
            <p:nvPr/>
          </p:nvSpPr>
          <p:spPr>
            <a:xfrm>
              <a:off x="4605786" y="4954137"/>
              <a:ext cx="535724" cy="923330"/>
            </a:xfrm>
            <a:prstGeom prst="rect">
              <a:avLst/>
            </a:prstGeom>
            <a:noFill/>
          </p:spPr>
          <p:txBody>
            <a:bodyPr wrap="none" rtlCol="0">
              <a:spAutoFit/>
            </a:bodyPr>
            <a:lstStyle/>
            <a:p>
              <a:r>
                <a:rPr lang="en-US" altLang="zh-CN" sz="5400" dirty="0" smtClean="0">
                  <a:solidFill>
                    <a:schemeClr val="accent1">
                      <a:lumMod val="75000"/>
                    </a:schemeClr>
                  </a:solidFill>
                </a:rPr>
                <a:t>5</a:t>
              </a:r>
              <a:endParaRPr lang="zh-CN" altLang="en-US" sz="5400" dirty="0">
                <a:solidFill>
                  <a:schemeClr val="accent1">
                    <a:lumMod val="75000"/>
                  </a:schemeClr>
                </a:solidFill>
              </a:endParaRPr>
            </a:p>
          </p:txBody>
        </p:sp>
      </p:grpSp>
    </p:spTree>
    <p:extLst>
      <p:ext uri="{BB962C8B-B14F-4D97-AF65-F5344CB8AC3E}">
        <p14:creationId xmlns:p14="http://schemas.microsoft.com/office/powerpoint/2010/main" val="1967456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extLst/>
          </p:nvPr>
        </p:nvGraphicFramePr>
        <p:xfrm>
          <a:off x="1467135" y="2073106"/>
          <a:ext cx="9260006" cy="4419600"/>
        </p:xfrm>
        <a:graphic>
          <a:graphicData uri="http://schemas.openxmlformats.org/drawingml/2006/table">
            <a:tbl>
              <a:tblPr firstRow="1" bandRow="1">
                <a:tableStyleId>{5C22544A-7EE6-4342-B048-85BDC9FD1C3A}</a:tableStyleId>
              </a:tblPr>
              <a:tblGrid>
                <a:gridCol w="2668137"/>
                <a:gridCol w="2429302"/>
                <a:gridCol w="4162567"/>
              </a:tblGrid>
              <a:tr h="370840">
                <a:tc>
                  <a:txBody>
                    <a:bodyPr/>
                    <a:lstStyle/>
                    <a:p>
                      <a:r>
                        <a:rPr lang="zh-CN" altLang="en-US" dirty="0" smtClean="0"/>
                        <a:t>可视化组件</a:t>
                      </a:r>
                      <a:endParaRPr lang="zh-CN" altLang="en-US" dirty="0"/>
                    </a:p>
                  </a:txBody>
                  <a:tcPr/>
                </a:tc>
                <a:tc>
                  <a:txBody>
                    <a:bodyPr/>
                    <a:lstStyle/>
                    <a:p>
                      <a:r>
                        <a:rPr lang="zh-CN" altLang="en-US" dirty="0" smtClean="0"/>
                        <a:t>绑定原型</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zh-CN" altLang="en-US" dirty="0" smtClean="0"/>
                        <a:t>医学影像可视化组件</a:t>
                      </a:r>
                      <a:endParaRPr lang="zh-CN" altLang="en-US" dirty="0"/>
                    </a:p>
                  </a:txBody>
                  <a:tcPr>
                    <a:solidFill>
                      <a:srgbClr val="F0E8E7"/>
                    </a:solidFill>
                  </a:tcPr>
                </a:tc>
                <a:tc rowSpan="2">
                  <a:txBody>
                    <a:bodyPr/>
                    <a:lstStyle/>
                    <a:p>
                      <a:pPr algn="l"/>
                      <a:r>
                        <a:rPr lang="zh-CN" altLang="en-US" dirty="0" smtClean="0"/>
                        <a:t>检查数据原型</a:t>
                      </a:r>
                      <a:endParaRPr lang="zh-CN" altLang="en-US" dirty="0"/>
                    </a:p>
                  </a:txBody>
                  <a:tcPr anchor="ctr">
                    <a:solidFill>
                      <a:srgbClr val="F0E8E7"/>
                    </a:solidFill>
                  </a:tcPr>
                </a:tc>
                <a:tc>
                  <a:txBody>
                    <a:bodyPr/>
                    <a:lstStyle/>
                    <a:p>
                      <a:r>
                        <a:rPr lang="zh-CN" altLang="zh-CN" sz="1800" kern="1200" dirty="0" smtClean="0">
                          <a:solidFill>
                            <a:schemeClr val="dk1"/>
                          </a:solidFill>
                          <a:effectLst/>
                          <a:latin typeface="+mn-lt"/>
                          <a:ea typeface="+mn-ea"/>
                          <a:cs typeface="+mn-cs"/>
                        </a:rPr>
                        <a:t>用于医学影像数据可视化</a:t>
                      </a:r>
                      <a:endParaRPr lang="zh-CN" altLang="en-US" dirty="0"/>
                    </a:p>
                  </a:txBody>
                  <a:tcPr>
                    <a:solidFill>
                      <a:srgbClr val="F0E8E7"/>
                    </a:solidFill>
                  </a:tcPr>
                </a:tc>
              </a:tr>
              <a:tr h="370840">
                <a:tc>
                  <a:txBody>
                    <a:bodyPr/>
                    <a:lstStyle/>
                    <a:p>
                      <a:r>
                        <a:rPr lang="zh-CN" altLang="en-US" dirty="0" smtClean="0"/>
                        <a:t>心电波形可视化组件</a:t>
                      </a:r>
                      <a:endParaRPr lang="zh-CN" altLang="en-US" dirty="0"/>
                    </a:p>
                  </a:txBody>
                  <a:tcPr/>
                </a:tc>
                <a:tc vMerge="1">
                  <a:txBody>
                    <a:bodyPr/>
                    <a:lstStyle/>
                    <a:p>
                      <a:endParaRPr lang="zh-CN" altLang="en-US" dirty="0"/>
                    </a:p>
                  </a:txBody>
                  <a:tcPr/>
                </a:tc>
                <a:tc>
                  <a:txBody>
                    <a:bodyPr/>
                    <a:lstStyle/>
                    <a:p>
                      <a:r>
                        <a:rPr lang="zh-CN" altLang="zh-CN" sz="1800" kern="1200" dirty="0" smtClean="0">
                          <a:solidFill>
                            <a:schemeClr val="dk1"/>
                          </a:solidFill>
                          <a:effectLst/>
                          <a:latin typeface="+mn-lt"/>
                          <a:ea typeface="+mn-ea"/>
                          <a:cs typeface="+mn-cs"/>
                        </a:rPr>
                        <a:t>用于心电波形数据可视化</a:t>
                      </a:r>
                      <a:endParaRPr lang="zh-CN" altLang="en-US" dirty="0"/>
                    </a:p>
                  </a:txBody>
                  <a:tcPr/>
                </a:tc>
              </a:tr>
              <a:tr h="370840">
                <a:tc>
                  <a:txBody>
                    <a:bodyPr/>
                    <a:lstStyle/>
                    <a:p>
                      <a:r>
                        <a:rPr lang="zh-CN" altLang="en-US" dirty="0" smtClean="0"/>
                        <a:t>检查报告可视化组件</a:t>
                      </a:r>
                      <a:endParaRPr lang="zh-CN" altLang="en-US" dirty="0"/>
                    </a:p>
                  </a:txBody>
                  <a:tcPr/>
                </a:tc>
                <a:tc>
                  <a:txBody>
                    <a:bodyPr/>
                    <a:lstStyle/>
                    <a:p>
                      <a:r>
                        <a:rPr lang="zh-CN" altLang="en-US" dirty="0" smtClean="0"/>
                        <a:t>检查报告原型</a:t>
                      </a:r>
                      <a:endParaRPr lang="zh-CN" altLang="en-US" dirty="0"/>
                    </a:p>
                  </a:txBody>
                  <a:tcPr/>
                </a:tc>
                <a:tc>
                  <a:txBody>
                    <a:bodyPr/>
                    <a:lstStyle/>
                    <a:p>
                      <a:r>
                        <a:rPr lang="zh-CN" altLang="zh-CN" sz="1800" kern="1200" dirty="0" smtClean="0">
                          <a:solidFill>
                            <a:schemeClr val="dk1"/>
                          </a:solidFill>
                          <a:effectLst/>
                          <a:latin typeface="+mn-lt"/>
                          <a:ea typeface="+mn-ea"/>
                          <a:cs typeface="+mn-cs"/>
                        </a:rPr>
                        <a:t>用于检查报告文件的可视化</a:t>
                      </a:r>
                      <a:endParaRPr lang="zh-CN" altLang="en-US" dirty="0"/>
                    </a:p>
                  </a:txBody>
                  <a:tcPr/>
                </a:tc>
              </a:tr>
              <a:tr h="370840">
                <a:tc>
                  <a:txBody>
                    <a:bodyPr/>
                    <a:lstStyle/>
                    <a:p>
                      <a:r>
                        <a:rPr lang="zh-CN" altLang="en-US" dirty="0" smtClean="0"/>
                        <a:t>检验数据可视化组件</a:t>
                      </a:r>
                      <a:endParaRPr lang="zh-CN" altLang="en-US" dirty="0"/>
                    </a:p>
                  </a:txBody>
                  <a:tcPr/>
                </a:tc>
                <a:tc>
                  <a:txBody>
                    <a:bodyPr/>
                    <a:lstStyle/>
                    <a:p>
                      <a:r>
                        <a:rPr lang="zh-CN" altLang="en-US" dirty="0" smtClean="0"/>
                        <a:t>检验数据原型</a:t>
                      </a:r>
                      <a:endParaRPr lang="zh-CN" altLang="en-US" dirty="0"/>
                    </a:p>
                  </a:txBody>
                  <a:tcPr/>
                </a:tc>
                <a:tc>
                  <a:txBody>
                    <a:bodyPr/>
                    <a:lstStyle/>
                    <a:p>
                      <a:r>
                        <a:rPr lang="zh-CN" altLang="zh-CN" sz="1800" kern="1200" dirty="0" smtClean="0">
                          <a:solidFill>
                            <a:schemeClr val="dk1"/>
                          </a:solidFill>
                          <a:effectLst/>
                          <a:latin typeface="+mn-lt"/>
                          <a:ea typeface="+mn-ea"/>
                          <a:cs typeface="+mn-cs"/>
                        </a:rPr>
                        <a:t>用于检验数据可视化</a:t>
                      </a:r>
                      <a:endParaRPr lang="zh-CN" altLang="en-US" dirty="0"/>
                    </a:p>
                  </a:txBody>
                  <a:tcPr/>
                </a:tc>
              </a:tr>
              <a:tr h="370840">
                <a:tc>
                  <a:txBody>
                    <a:bodyPr/>
                    <a:lstStyle/>
                    <a:p>
                      <a:r>
                        <a:rPr lang="zh-CN" altLang="en-US" dirty="0" smtClean="0"/>
                        <a:t>手术数据可视化组件</a:t>
                      </a:r>
                      <a:endParaRPr lang="zh-CN" altLang="en-US" dirty="0"/>
                    </a:p>
                  </a:txBody>
                  <a:tcPr anchor="ctr"/>
                </a:tc>
                <a:tc>
                  <a:txBody>
                    <a:bodyPr/>
                    <a:lstStyle/>
                    <a:p>
                      <a:r>
                        <a:rPr lang="zh-CN" altLang="en-US" dirty="0" smtClean="0"/>
                        <a:t>手术原型</a:t>
                      </a:r>
                      <a:endParaRPr lang="en-US" altLang="zh-CN" dirty="0" smtClean="0"/>
                    </a:p>
                    <a:p>
                      <a:r>
                        <a:rPr lang="zh-CN" altLang="en-US" dirty="0" smtClean="0"/>
                        <a:t>手术状态原型</a:t>
                      </a:r>
                      <a:endParaRPr lang="zh-CN" altLang="en-US" dirty="0"/>
                    </a:p>
                  </a:txBody>
                  <a:tcPr/>
                </a:tc>
                <a:tc>
                  <a:txBody>
                    <a:bodyPr/>
                    <a:lstStyle/>
                    <a:p>
                      <a:r>
                        <a:rPr lang="zh-CN" altLang="zh-CN" sz="1800" kern="1200" dirty="0" smtClean="0">
                          <a:solidFill>
                            <a:schemeClr val="dk1"/>
                          </a:solidFill>
                          <a:effectLst/>
                          <a:latin typeface="+mn-lt"/>
                          <a:ea typeface="+mn-ea"/>
                          <a:cs typeface="+mn-cs"/>
                        </a:rPr>
                        <a:t>用于手术数据的可视化</a:t>
                      </a:r>
                      <a:endParaRPr lang="zh-CN" altLang="en-US" dirty="0"/>
                    </a:p>
                  </a:txBody>
                  <a:tcPr anchor="ctr"/>
                </a:tc>
              </a:tr>
              <a:tr h="370840">
                <a:tc>
                  <a:txBody>
                    <a:bodyPr/>
                    <a:lstStyle/>
                    <a:p>
                      <a:r>
                        <a:rPr lang="zh-CN" altLang="en-US" dirty="0" smtClean="0"/>
                        <a:t>处方数据可视化组件</a:t>
                      </a:r>
                      <a:endParaRPr lang="zh-CN" altLang="en-US" dirty="0"/>
                    </a:p>
                  </a:txBody>
                  <a:tcPr anchor="ctr"/>
                </a:tc>
                <a:tc>
                  <a:txBody>
                    <a:bodyPr/>
                    <a:lstStyle/>
                    <a:p>
                      <a:r>
                        <a:rPr lang="zh-CN" altLang="en-US" dirty="0" smtClean="0"/>
                        <a:t>处方原型</a:t>
                      </a:r>
                      <a:endParaRPr lang="en-US" altLang="zh-CN" dirty="0" smtClean="0"/>
                    </a:p>
                    <a:p>
                      <a:r>
                        <a:rPr lang="zh-CN" altLang="en-US" dirty="0" smtClean="0"/>
                        <a:t>处方状态原型</a:t>
                      </a:r>
                      <a:endParaRPr lang="zh-CN" altLang="en-US" dirty="0"/>
                    </a:p>
                  </a:txBody>
                  <a:tcPr/>
                </a:tc>
                <a:tc>
                  <a:txBody>
                    <a:bodyPr/>
                    <a:lstStyle/>
                    <a:p>
                      <a:r>
                        <a:rPr lang="zh-CN" altLang="zh-CN" sz="1800" kern="1200" dirty="0" smtClean="0">
                          <a:solidFill>
                            <a:schemeClr val="dk1"/>
                          </a:solidFill>
                          <a:effectLst/>
                          <a:latin typeface="+mn-lt"/>
                          <a:ea typeface="+mn-ea"/>
                          <a:cs typeface="+mn-cs"/>
                        </a:rPr>
                        <a:t>用于处方数据的可视化</a:t>
                      </a:r>
                      <a:endParaRPr lang="zh-CN" altLang="en-US" dirty="0"/>
                    </a:p>
                  </a:txBody>
                  <a:tcPr anchor="ctr"/>
                </a:tc>
              </a:tr>
              <a:tr h="370840">
                <a:tc>
                  <a:txBody>
                    <a:bodyPr/>
                    <a:lstStyle/>
                    <a:p>
                      <a:r>
                        <a:rPr lang="zh-CN" altLang="en-US" dirty="0" smtClean="0"/>
                        <a:t>医嘱数据可视化组件</a:t>
                      </a:r>
                      <a:endParaRPr lang="zh-CN" altLang="en-US" dirty="0"/>
                    </a:p>
                  </a:txBody>
                  <a:tcPr anchor="ctr"/>
                </a:tc>
                <a:tc>
                  <a:txBody>
                    <a:bodyPr/>
                    <a:lstStyle/>
                    <a:p>
                      <a:r>
                        <a:rPr lang="zh-CN" altLang="en-US" dirty="0" smtClean="0"/>
                        <a:t>医嘱原型</a:t>
                      </a:r>
                      <a:endParaRPr lang="en-US" altLang="zh-CN" dirty="0" smtClean="0"/>
                    </a:p>
                    <a:p>
                      <a:r>
                        <a:rPr lang="zh-CN" altLang="en-US" dirty="0" smtClean="0"/>
                        <a:t>医嘱状态原型</a:t>
                      </a:r>
                      <a:endParaRPr lang="en-US" altLang="zh-CN" dirty="0" smtClean="0"/>
                    </a:p>
                    <a:p>
                      <a:r>
                        <a:rPr lang="zh-CN" altLang="en-US" dirty="0" smtClean="0"/>
                        <a:t>医嘱执行单状态原型</a:t>
                      </a:r>
                      <a:endParaRPr lang="zh-CN" altLang="en-US" dirty="0"/>
                    </a:p>
                  </a:txBody>
                  <a:tcPr/>
                </a:tc>
                <a:tc>
                  <a:txBody>
                    <a:bodyPr/>
                    <a:lstStyle/>
                    <a:p>
                      <a:r>
                        <a:rPr lang="zh-CN" altLang="zh-CN" sz="1800" kern="1200" dirty="0" smtClean="0">
                          <a:solidFill>
                            <a:schemeClr val="dk1"/>
                          </a:solidFill>
                          <a:effectLst/>
                          <a:latin typeface="+mn-lt"/>
                          <a:ea typeface="+mn-ea"/>
                          <a:cs typeface="+mn-cs"/>
                        </a:rPr>
                        <a:t>用于医嘱内容及日志的可视化</a:t>
                      </a:r>
                      <a:endParaRPr lang="zh-CN" altLang="en-US" dirty="0"/>
                    </a:p>
                  </a:txBody>
                  <a:tcPr anchor="ctr"/>
                </a:tc>
              </a:tr>
              <a:tr h="370840">
                <a:tc>
                  <a:txBody>
                    <a:bodyPr/>
                    <a:lstStyle/>
                    <a:p>
                      <a:r>
                        <a:rPr lang="zh-CN" altLang="en-US" dirty="0" smtClean="0"/>
                        <a:t>病历数据可视化组件</a:t>
                      </a:r>
                      <a:endParaRPr lang="zh-CN" altLang="en-US" dirty="0"/>
                    </a:p>
                  </a:txBody>
                  <a:tcPr/>
                </a:tc>
                <a:tc>
                  <a:txBody>
                    <a:bodyPr/>
                    <a:lstStyle/>
                    <a:p>
                      <a:r>
                        <a:rPr lang="zh-CN" altLang="en-US" dirty="0" smtClean="0"/>
                        <a:t>病历原型</a:t>
                      </a:r>
                      <a:endParaRPr lang="zh-CN" altLang="en-US" dirty="0"/>
                    </a:p>
                  </a:txBody>
                  <a:tcPr/>
                </a:tc>
                <a:tc>
                  <a:txBody>
                    <a:bodyPr/>
                    <a:lstStyle/>
                    <a:p>
                      <a:r>
                        <a:rPr lang="zh-CN" altLang="zh-CN" sz="1800" kern="1200" dirty="0" smtClean="0">
                          <a:solidFill>
                            <a:schemeClr val="dk1"/>
                          </a:solidFill>
                          <a:effectLst/>
                          <a:latin typeface="+mn-lt"/>
                          <a:ea typeface="+mn-ea"/>
                          <a:cs typeface="+mn-cs"/>
                        </a:rPr>
                        <a:t>用于病历文档的可视化</a:t>
                      </a:r>
                      <a:endParaRPr lang="zh-CN" altLang="en-US" dirty="0"/>
                    </a:p>
                  </a:txBody>
                  <a:tcPr/>
                </a:tc>
              </a:tr>
            </a:tbl>
          </a:graphicData>
        </a:graphic>
      </p:graphicFrame>
      <p:sp>
        <p:nvSpPr>
          <p:cNvPr id="19" name="文本框 18"/>
          <p:cNvSpPr txBox="1"/>
          <p:nvPr/>
        </p:nvSpPr>
        <p:spPr>
          <a:xfrm>
            <a:off x="1548445" y="693076"/>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20" name="文本框 19"/>
          <p:cNvSpPr txBox="1"/>
          <p:nvPr/>
        </p:nvSpPr>
        <p:spPr>
          <a:xfrm>
            <a:off x="1548445" y="1441144"/>
            <a:ext cx="2621230" cy="369332"/>
          </a:xfrm>
          <a:prstGeom prst="rect">
            <a:avLst/>
          </a:prstGeom>
          <a:noFill/>
        </p:spPr>
        <p:txBody>
          <a:bodyPr wrap="none" rtlCol="0">
            <a:spAutoFit/>
          </a:bodyPr>
          <a:lstStyle/>
          <a:p>
            <a:r>
              <a:rPr lang="en-US" altLang="zh-CN" dirty="0" smtClean="0"/>
              <a:t>1</a:t>
            </a:r>
            <a:r>
              <a:rPr lang="zh-CN" altLang="en-US" dirty="0" smtClean="0"/>
              <a:t>、原型绑定可视化组件</a:t>
            </a:r>
            <a:endParaRPr lang="zh-CN" altLang="en-US" dirty="0"/>
          </a:p>
        </p:txBody>
      </p:sp>
      <p:pic>
        <p:nvPicPr>
          <p:cNvPr id="21"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15" y="1386351"/>
            <a:ext cx="6457243" cy="507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 name="表格 21"/>
          <p:cNvGraphicFramePr>
            <a:graphicFrameLocks noGrp="1"/>
          </p:cNvGraphicFramePr>
          <p:nvPr>
            <p:extLst/>
          </p:nvPr>
        </p:nvGraphicFramePr>
        <p:xfrm>
          <a:off x="5666748" y="1665609"/>
          <a:ext cx="6416406" cy="1752600"/>
        </p:xfrm>
        <a:graphic>
          <a:graphicData uri="http://schemas.openxmlformats.org/drawingml/2006/table">
            <a:tbl>
              <a:tblPr firstRow="1" bandRow="1">
                <a:tableStyleId>{5C22544A-7EE6-4342-B048-85BDC9FD1C3A}</a:tableStyleId>
              </a:tblPr>
              <a:tblGrid>
                <a:gridCol w="2460020"/>
                <a:gridCol w="3956386"/>
              </a:tblGrid>
              <a:tr h="370840">
                <a:tc>
                  <a:txBody>
                    <a:bodyPr/>
                    <a:lstStyle/>
                    <a:p>
                      <a:r>
                        <a:rPr lang="zh-CN" altLang="en-US" dirty="0" smtClean="0"/>
                        <a:t>消息参数</a:t>
                      </a:r>
                      <a:endParaRPr lang="zh-CN" altLang="en-US" dirty="0"/>
                    </a:p>
                  </a:txBody>
                  <a:tcPr/>
                </a:tc>
                <a:tc>
                  <a:txBody>
                    <a:bodyPr/>
                    <a:lstStyle/>
                    <a:p>
                      <a:r>
                        <a:rPr lang="zh-CN" altLang="en-US" dirty="0" smtClean="0"/>
                        <a:t>参数说明</a:t>
                      </a:r>
                      <a:endParaRPr lang="zh-CN" altLang="en-US" dirty="0"/>
                    </a:p>
                  </a:txBody>
                  <a:tcPr/>
                </a:tc>
              </a:tr>
              <a:tr h="370840">
                <a:tc>
                  <a:txBody>
                    <a:bodyPr/>
                    <a:lstStyle/>
                    <a:p>
                      <a:r>
                        <a:rPr lang="en-US" altLang="zh-CN" dirty="0" err="1" smtClean="0"/>
                        <a:t>CommandCode</a:t>
                      </a:r>
                      <a:endParaRPr lang="zh-CN" altLang="en-US" dirty="0"/>
                    </a:p>
                  </a:txBody>
                  <a:tcPr/>
                </a:tc>
                <a:tc>
                  <a:txBody>
                    <a:bodyPr/>
                    <a:lstStyle/>
                    <a:p>
                      <a:r>
                        <a:rPr lang="zh-CN" altLang="en-US" dirty="0" smtClean="0"/>
                        <a:t>值为“</a:t>
                      </a:r>
                      <a:r>
                        <a:rPr lang="en-US" altLang="zh-CN" dirty="0" err="1" smtClean="0"/>
                        <a:t>ShowView</a:t>
                      </a:r>
                      <a:r>
                        <a:rPr lang="zh-CN" altLang="en-US" dirty="0" smtClean="0"/>
                        <a:t>”</a:t>
                      </a:r>
                      <a:endParaRPr lang="zh-CN" altLang="en-US" dirty="0"/>
                    </a:p>
                  </a:txBody>
                  <a:tcPr/>
                </a:tc>
              </a:tr>
              <a:tr h="370840">
                <a:tc>
                  <a:txBody>
                    <a:bodyPr/>
                    <a:lstStyle/>
                    <a:p>
                      <a:r>
                        <a:rPr lang="en-US" altLang="zh-CN" dirty="0" err="1" smtClean="0"/>
                        <a:t>CmdArgs</a:t>
                      </a:r>
                      <a:endParaRPr lang="zh-CN" altLang="en-US" dirty="0"/>
                    </a:p>
                  </a:txBody>
                  <a:tcPr/>
                </a:tc>
                <a:tc>
                  <a:txBody>
                    <a:bodyPr/>
                    <a:lstStyle/>
                    <a:p>
                      <a:r>
                        <a:rPr lang="zh-CN" altLang="en-US" dirty="0" smtClean="0"/>
                        <a:t>空或数据的唯一标识</a:t>
                      </a:r>
                      <a:endParaRPr lang="zh-CN" altLang="en-US" dirty="0"/>
                    </a:p>
                  </a:txBody>
                  <a:tcPr/>
                </a:tc>
              </a:tr>
              <a:tr h="370840">
                <a:tc>
                  <a:txBody>
                    <a:bodyPr/>
                    <a:lstStyle/>
                    <a:p>
                      <a:r>
                        <a:rPr lang="en-US" altLang="zh-CN" dirty="0" smtClean="0"/>
                        <a:t>Data</a:t>
                      </a:r>
                      <a:endParaRPr lang="zh-CN" altLang="en-US" dirty="0"/>
                    </a:p>
                  </a:txBody>
                  <a:tcPr/>
                </a:tc>
                <a:tc>
                  <a:txBody>
                    <a:bodyPr/>
                    <a:lstStyle/>
                    <a:p>
                      <a:r>
                        <a:rPr lang="zh-CN" altLang="en-US" dirty="0" smtClean="0"/>
                        <a:t>空或原型查询返回结果的</a:t>
                      </a:r>
                      <a:r>
                        <a:rPr lang="en-US" altLang="zh-CN" dirty="0" smtClean="0"/>
                        <a:t>JSON</a:t>
                      </a:r>
                      <a:r>
                        <a:rPr lang="zh-CN" altLang="en-US" dirty="0" smtClean="0"/>
                        <a:t>数据格式</a:t>
                      </a:r>
                      <a:endParaRPr lang="zh-CN" altLang="en-US" dirty="0"/>
                    </a:p>
                  </a:txBody>
                  <a:tcPr/>
                </a:tc>
              </a:tr>
            </a:tbl>
          </a:graphicData>
        </a:graphic>
      </p:graphicFrame>
      <p:sp>
        <p:nvSpPr>
          <p:cNvPr id="23" name="文本框 22"/>
          <p:cNvSpPr txBox="1"/>
          <p:nvPr/>
        </p:nvSpPr>
        <p:spPr>
          <a:xfrm>
            <a:off x="7924378" y="1174212"/>
            <a:ext cx="2489784" cy="369332"/>
          </a:xfrm>
          <a:prstGeom prst="rect">
            <a:avLst/>
          </a:prstGeom>
          <a:noFill/>
        </p:spPr>
        <p:txBody>
          <a:bodyPr wrap="none" rtlCol="0">
            <a:spAutoFit/>
          </a:bodyPr>
          <a:lstStyle/>
          <a:p>
            <a:r>
              <a:rPr lang="en-US" altLang="zh-CN" dirty="0" err="1" smtClean="0"/>
              <a:t>ShowView</a:t>
            </a:r>
            <a:r>
              <a:rPr lang="zh-CN" altLang="en-US" dirty="0" smtClean="0"/>
              <a:t>消息体说明</a:t>
            </a:r>
            <a:endParaRPr lang="zh-CN" altLang="en-US" dirty="0"/>
          </a:p>
        </p:txBody>
      </p:sp>
      <p:sp>
        <p:nvSpPr>
          <p:cNvPr id="9" name="文本框 8"/>
          <p:cNvSpPr txBox="1"/>
          <p:nvPr/>
        </p:nvSpPr>
        <p:spPr>
          <a:xfrm>
            <a:off x="5992919" y="662056"/>
            <a:ext cx="2709396"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可视化组件开发</a:t>
            </a:r>
            <a:endParaRPr lang="zh-CN" altLang="zh-CN" sz="2800" b="1" kern="100" dirty="0" smtClean="0">
              <a:effectLst/>
              <a:latin typeface="Times New Roman" panose="02020603050405020304" pitchFamily="18" charset="0"/>
              <a:ea typeface="仿宋" panose="02010609060101010101" pitchFamily="49" charset="-122"/>
            </a:endParaRPr>
          </a:p>
        </p:txBody>
      </p:sp>
    </p:spTree>
    <p:custDataLst>
      <p:tags r:id="rId1"/>
    </p:custDataLst>
    <p:extLst>
      <p:ext uri="{BB962C8B-B14F-4D97-AF65-F5344CB8AC3E}">
        <p14:creationId xmlns:p14="http://schemas.microsoft.com/office/powerpoint/2010/main" val="7700335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randombar(horizontal)">
                                      <p:cBhvr>
                                        <p:cTn id="12" dur="500"/>
                                        <p:tgtEl>
                                          <p:spTgt spid="2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randombar(horizont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7" name="文本框 6"/>
          <p:cNvSpPr txBox="1"/>
          <p:nvPr/>
        </p:nvSpPr>
        <p:spPr>
          <a:xfrm>
            <a:off x="5992919" y="662056"/>
            <a:ext cx="2709396"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可视化组件开发</a:t>
            </a:r>
            <a:endParaRPr lang="zh-CN" altLang="zh-CN" sz="2800" b="1" kern="100" dirty="0" smtClean="0">
              <a:effectLst/>
              <a:latin typeface="Times New Roman" panose="02020603050405020304" pitchFamily="18" charset="0"/>
              <a:ea typeface="仿宋" panose="02010609060101010101" pitchFamily="49" charset="-122"/>
            </a:endParaRPr>
          </a:p>
        </p:txBody>
      </p:sp>
      <p:sp>
        <p:nvSpPr>
          <p:cNvPr id="8" name="文本框 7"/>
          <p:cNvSpPr txBox="1"/>
          <p:nvPr/>
        </p:nvSpPr>
        <p:spPr>
          <a:xfrm>
            <a:off x="1610435" y="1348569"/>
            <a:ext cx="2852063" cy="369332"/>
          </a:xfrm>
          <a:prstGeom prst="rect">
            <a:avLst/>
          </a:prstGeom>
          <a:noFill/>
        </p:spPr>
        <p:txBody>
          <a:bodyPr wrap="none" rtlCol="0">
            <a:spAutoFit/>
          </a:bodyPr>
          <a:lstStyle/>
          <a:p>
            <a:r>
              <a:rPr lang="en-US" altLang="zh-CN" dirty="0"/>
              <a:t>2</a:t>
            </a:r>
            <a:r>
              <a:rPr lang="zh-CN" altLang="en-US" dirty="0" smtClean="0"/>
              <a:t>、非原型绑定可视化组件</a:t>
            </a:r>
            <a:endParaRPr lang="zh-CN" altLang="en-US" dirty="0"/>
          </a:p>
        </p:txBody>
      </p:sp>
      <p:graphicFrame>
        <p:nvGraphicFramePr>
          <p:cNvPr id="4" name="表格 3"/>
          <p:cNvGraphicFramePr>
            <a:graphicFrameLocks noGrp="1"/>
          </p:cNvGraphicFramePr>
          <p:nvPr>
            <p:extLst/>
          </p:nvPr>
        </p:nvGraphicFramePr>
        <p:xfrm>
          <a:off x="2018353" y="1959529"/>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可视化组件</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zh-CN" altLang="en-US" dirty="0" smtClean="0"/>
                        <a:t>数据卡组件</a:t>
                      </a:r>
                      <a:endParaRPr lang="zh-CN" altLang="en-US" dirty="0"/>
                    </a:p>
                  </a:txBody>
                  <a:tcPr/>
                </a:tc>
                <a:tc>
                  <a:txBody>
                    <a:bodyPr/>
                    <a:lstStyle/>
                    <a:p>
                      <a:r>
                        <a:rPr lang="zh-CN" altLang="en-US" dirty="0" smtClean="0"/>
                        <a:t>用于显示数据记录条目</a:t>
                      </a:r>
                      <a:endParaRPr lang="zh-CN" altLang="en-US" dirty="0"/>
                    </a:p>
                  </a:txBody>
                  <a:tcPr/>
                </a:tc>
              </a:tr>
              <a:tr h="370840">
                <a:tc>
                  <a:txBody>
                    <a:bodyPr/>
                    <a:lstStyle/>
                    <a:p>
                      <a:r>
                        <a:rPr lang="zh-CN" altLang="en-US" dirty="0" smtClean="0"/>
                        <a:t>饼状图组件</a:t>
                      </a:r>
                      <a:endParaRPr lang="zh-CN" altLang="en-US" dirty="0"/>
                    </a:p>
                  </a:txBody>
                  <a:tcPr/>
                </a:tc>
                <a:tc>
                  <a:txBody>
                    <a:bodyPr/>
                    <a:lstStyle/>
                    <a:p>
                      <a:r>
                        <a:rPr lang="zh-CN" altLang="en-US" dirty="0" smtClean="0"/>
                        <a:t>用于以饼状图的样式展示数据</a:t>
                      </a:r>
                      <a:endParaRPr lang="zh-CN" altLang="en-US" dirty="0"/>
                    </a:p>
                  </a:txBody>
                  <a:tcPr/>
                </a:tc>
              </a:tr>
              <a:tr h="370840">
                <a:tc>
                  <a:txBody>
                    <a:bodyPr/>
                    <a:lstStyle/>
                    <a:p>
                      <a:r>
                        <a:rPr lang="zh-CN" altLang="en-US" dirty="0" smtClean="0"/>
                        <a:t>柱状图组件</a:t>
                      </a:r>
                      <a:endParaRPr lang="zh-CN" altLang="en-US" dirty="0"/>
                    </a:p>
                  </a:txBody>
                  <a:tcPr/>
                </a:tc>
                <a:tc>
                  <a:txBody>
                    <a:bodyPr/>
                    <a:lstStyle/>
                    <a:p>
                      <a:r>
                        <a:rPr lang="zh-CN" altLang="en-US" dirty="0" smtClean="0"/>
                        <a:t>用于以柱状图的样式展示数据</a:t>
                      </a:r>
                      <a:endParaRPr lang="zh-CN" altLang="en-US" dirty="0"/>
                    </a:p>
                  </a:txBody>
                  <a:tcPr/>
                </a:tc>
              </a:tr>
            </a:tbl>
          </a:graphicData>
        </a:graphic>
      </p:graphicFrame>
      <p:pic>
        <p:nvPicPr>
          <p:cNvPr id="20482"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2498" y="3684517"/>
            <a:ext cx="3069123" cy="108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7274" y="3684517"/>
            <a:ext cx="935038"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2498" y="5211098"/>
            <a:ext cx="487045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表格 11"/>
          <p:cNvGraphicFramePr>
            <a:graphicFrameLocks noGrp="1"/>
          </p:cNvGraphicFramePr>
          <p:nvPr>
            <p:extLst/>
          </p:nvPr>
        </p:nvGraphicFramePr>
        <p:xfrm>
          <a:off x="2463575" y="4469418"/>
          <a:ext cx="6869373" cy="1483360"/>
        </p:xfrm>
        <a:graphic>
          <a:graphicData uri="http://schemas.openxmlformats.org/drawingml/2006/table">
            <a:tbl>
              <a:tblPr firstRow="1" bandRow="1">
                <a:tableStyleId>{5C22544A-7EE6-4342-B048-85BDC9FD1C3A}</a:tableStyleId>
              </a:tblPr>
              <a:tblGrid>
                <a:gridCol w="2633685"/>
                <a:gridCol w="4235688"/>
              </a:tblGrid>
              <a:tr h="370840">
                <a:tc>
                  <a:txBody>
                    <a:bodyPr/>
                    <a:lstStyle/>
                    <a:p>
                      <a:r>
                        <a:rPr lang="zh-CN" altLang="en-US" dirty="0" smtClean="0"/>
                        <a:t>消息参数</a:t>
                      </a:r>
                      <a:endParaRPr lang="zh-CN" altLang="en-US" dirty="0"/>
                    </a:p>
                  </a:txBody>
                  <a:tcPr/>
                </a:tc>
                <a:tc>
                  <a:txBody>
                    <a:bodyPr/>
                    <a:lstStyle/>
                    <a:p>
                      <a:r>
                        <a:rPr lang="zh-CN" altLang="en-US" dirty="0" smtClean="0"/>
                        <a:t>参数说明</a:t>
                      </a:r>
                      <a:endParaRPr lang="zh-CN" altLang="en-US" dirty="0"/>
                    </a:p>
                  </a:txBody>
                  <a:tcPr/>
                </a:tc>
              </a:tr>
              <a:tr h="370840">
                <a:tc>
                  <a:txBody>
                    <a:bodyPr/>
                    <a:lstStyle/>
                    <a:p>
                      <a:r>
                        <a:rPr lang="en-US" altLang="zh-CN" dirty="0" err="1" smtClean="0"/>
                        <a:t>CommandCode</a:t>
                      </a:r>
                      <a:endParaRPr lang="zh-CN" altLang="en-US" dirty="0"/>
                    </a:p>
                  </a:txBody>
                  <a:tcPr/>
                </a:tc>
                <a:tc>
                  <a:txBody>
                    <a:bodyPr/>
                    <a:lstStyle/>
                    <a:p>
                      <a:r>
                        <a:rPr lang="zh-CN" altLang="en-US" dirty="0" smtClean="0"/>
                        <a:t>值为“</a:t>
                      </a:r>
                      <a:r>
                        <a:rPr lang="en-US" altLang="zh-CN" dirty="0" err="1" smtClean="0"/>
                        <a:t>ShowView</a:t>
                      </a:r>
                      <a:r>
                        <a:rPr lang="zh-CN" altLang="en-US" dirty="0" smtClean="0"/>
                        <a:t>”</a:t>
                      </a:r>
                      <a:endParaRPr lang="zh-CN" altLang="en-US" dirty="0"/>
                    </a:p>
                  </a:txBody>
                  <a:tcPr/>
                </a:tc>
              </a:tr>
              <a:tr h="370840">
                <a:tc>
                  <a:txBody>
                    <a:bodyPr/>
                    <a:lstStyle/>
                    <a:p>
                      <a:r>
                        <a:rPr lang="en-US" altLang="zh-CN" dirty="0" err="1" smtClean="0"/>
                        <a:t>CmdArgs</a:t>
                      </a:r>
                      <a:endParaRPr lang="zh-CN" altLang="en-US" dirty="0"/>
                    </a:p>
                  </a:txBody>
                  <a:tcPr/>
                </a:tc>
                <a:tc>
                  <a:txBody>
                    <a:bodyPr/>
                    <a:lstStyle/>
                    <a:p>
                      <a:r>
                        <a:rPr lang="zh-CN" altLang="en-US" dirty="0" smtClean="0"/>
                        <a:t>空</a:t>
                      </a:r>
                      <a:endParaRPr lang="zh-CN" altLang="en-US" dirty="0"/>
                    </a:p>
                  </a:txBody>
                  <a:tcPr/>
                </a:tc>
              </a:tr>
              <a:tr h="370840">
                <a:tc>
                  <a:txBody>
                    <a:bodyPr/>
                    <a:lstStyle/>
                    <a:p>
                      <a:r>
                        <a:rPr lang="en-US" altLang="zh-CN" dirty="0" smtClean="0"/>
                        <a:t>Data</a:t>
                      </a:r>
                      <a:endParaRPr lang="zh-CN" altLang="en-US" dirty="0"/>
                    </a:p>
                  </a:txBody>
                  <a:tcPr/>
                </a:tc>
                <a:tc>
                  <a:txBody>
                    <a:bodyPr/>
                    <a:lstStyle/>
                    <a:p>
                      <a:r>
                        <a:rPr lang="en-US" altLang="zh-CN" dirty="0" smtClean="0"/>
                        <a:t>JSON</a:t>
                      </a:r>
                      <a:r>
                        <a:rPr lang="zh-CN" altLang="en-US" dirty="0" smtClean="0"/>
                        <a:t>数据对象</a:t>
                      </a:r>
                      <a:endParaRPr lang="zh-CN" altLang="en-US" dirty="0"/>
                    </a:p>
                  </a:txBody>
                  <a:tcPr/>
                </a:tc>
              </a:tr>
            </a:tbl>
          </a:graphicData>
        </a:graphic>
      </p:graphicFrame>
      <p:sp>
        <p:nvSpPr>
          <p:cNvPr id="13" name="文本框 12"/>
          <p:cNvSpPr txBox="1"/>
          <p:nvPr/>
        </p:nvSpPr>
        <p:spPr>
          <a:xfrm>
            <a:off x="4867539" y="4001322"/>
            <a:ext cx="2489784" cy="369332"/>
          </a:xfrm>
          <a:prstGeom prst="rect">
            <a:avLst/>
          </a:prstGeom>
          <a:noFill/>
        </p:spPr>
        <p:txBody>
          <a:bodyPr wrap="none" rtlCol="0">
            <a:spAutoFit/>
          </a:bodyPr>
          <a:lstStyle/>
          <a:p>
            <a:r>
              <a:rPr lang="en-US" altLang="zh-CN" dirty="0" err="1" smtClean="0"/>
              <a:t>ShowView</a:t>
            </a:r>
            <a:r>
              <a:rPr lang="zh-CN" altLang="en-US" dirty="0" smtClean="0"/>
              <a:t>消息体说明</a:t>
            </a:r>
            <a:endParaRPr lang="zh-CN" altLang="en-US" dirty="0"/>
          </a:p>
        </p:txBody>
      </p:sp>
    </p:spTree>
    <p:custDataLst>
      <p:tags r:id="rId1"/>
    </p:custDataLst>
    <p:extLst>
      <p:ext uri="{BB962C8B-B14F-4D97-AF65-F5344CB8AC3E}">
        <p14:creationId xmlns:p14="http://schemas.microsoft.com/office/powerpoint/2010/main" val="686847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20482"/>
                                        </p:tgtEl>
                                      </p:cBhvr>
                                    </p:animEffect>
                                    <p:set>
                                      <p:cBhvr>
                                        <p:cTn id="7" dur="1" fill="hold">
                                          <p:stCondLst>
                                            <p:cond delay="499"/>
                                          </p:stCondLst>
                                        </p:cTn>
                                        <p:tgtEl>
                                          <p:spTgt spid="20482"/>
                                        </p:tgtEl>
                                        <p:attrNameLst>
                                          <p:attrName>style.visibility</p:attrName>
                                        </p:attrNameLst>
                                      </p:cBhvr>
                                      <p:to>
                                        <p:strVal val="hidden"/>
                                      </p:to>
                                    </p:set>
                                  </p:childTnLst>
                                </p:cTn>
                              </p:par>
                              <p:par>
                                <p:cTn id="8" presetID="16" presetClass="exit" presetSubtype="21" fill="hold" nodeType="withEffect">
                                  <p:stCondLst>
                                    <p:cond delay="0"/>
                                  </p:stCondLst>
                                  <p:childTnLst>
                                    <p:animEffect transition="out" filter="barn(inVertical)">
                                      <p:cBhvr>
                                        <p:cTn id="9" dur="500"/>
                                        <p:tgtEl>
                                          <p:spTgt spid="20483"/>
                                        </p:tgtEl>
                                      </p:cBhvr>
                                    </p:animEffect>
                                    <p:set>
                                      <p:cBhvr>
                                        <p:cTn id="10" dur="1" fill="hold">
                                          <p:stCondLst>
                                            <p:cond delay="499"/>
                                          </p:stCondLst>
                                        </p:cTn>
                                        <p:tgtEl>
                                          <p:spTgt spid="20483"/>
                                        </p:tgtEl>
                                        <p:attrNameLst>
                                          <p:attrName>style.visibility</p:attrName>
                                        </p:attrNameLst>
                                      </p:cBhvr>
                                      <p:to>
                                        <p:strVal val="hidden"/>
                                      </p:to>
                                    </p:set>
                                  </p:childTnLst>
                                </p:cTn>
                              </p:par>
                              <p:par>
                                <p:cTn id="11" presetID="16" presetClass="exit" presetSubtype="21" fill="hold" nodeType="withEffect">
                                  <p:stCondLst>
                                    <p:cond delay="0"/>
                                  </p:stCondLst>
                                  <p:childTnLst>
                                    <p:animEffect transition="out" filter="barn(inVertical)">
                                      <p:cBhvr>
                                        <p:cTn id="12" dur="500"/>
                                        <p:tgtEl>
                                          <p:spTgt spid="20484"/>
                                        </p:tgtEl>
                                      </p:cBhvr>
                                    </p:animEffect>
                                    <p:set>
                                      <p:cBhvr>
                                        <p:cTn id="13" dur="1" fill="hold">
                                          <p:stCondLst>
                                            <p:cond delay="499"/>
                                          </p:stCondLst>
                                        </p:cTn>
                                        <p:tgtEl>
                                          <p:spTgt spid="20484"/>
                                        </p:tgtEl>
                                        <p:attrNameLst>
                                          <p:attrName>style.visibility</p:attrName>
                                        </p:attrNameLst>
                                      </p:cBhvr>
                                      <p:to>
                                        <p:strVal val="hidden"/>
                                      </p:to>
                                    </p:set>
                                  </p:childTnLst>
                                </p:cTn>
                              </p:par>
                              <p:par>
                                <p:cTn id="14" presetID="42" presetClass="entr" presetSubtype="0" fill="hold" grpId="0" nodeType="withEffect">
                                  <p:stCondLst>
                                    <p:cond delay="2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7" name="文本框 6"/>
          <p:cNvSpPr txBox="1"/>
          <p:nvPr/>
        </p:nvSpPr>
        <p:spPr>
          <a:xfrm>
            <a:off x="5964073" y="662056"/>
            <a:ext cx="3070071"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集成视图插件开发</a:t>
            </a:r>
            <a:endParaRPr lang="zh-CN" altLang="zh-CN" sz="2800" b="1" kern="100" dirty="0" smtClean="0">
              <a:effectLst/>
              <a:latin typeface="Times New Roman" panose="02020603050405020304" pitchFamily="18" charset="0"/>
              <a:ea typeface="仿宋" panose="02010609060101010101" pitchFamily="49" charset="-122"/>
            </a:endParaRPr>
          </a:p>
        </p:txBody>
      </p:sp>
      <p:sp>
        <p:nvSpPr>
          <p:cNvPr id="11" name="文本框 10"/>
          <p:cNvSpPr txBox="1"/>
          <p:nvPr/>
        </p:nvSpPr>
        <p:spPr>
          <a:xfrm>
            <a:off x="1287888" y="2809709"/>
            <a:ext cx="3152633" cy="2031325"/>
          </a:xfrm>
          <a:prstGeom prst="rect">
            <a:avLst/>
          </a:prstGeom>
          <a:noFill/>
        </p:spPr>
        <p:txBody>
          <a:bodyPr wrap="square" rtlCol="0">
            <a:spAutoFit/>
          </a:bodyPr>
          <a:lstStyle/>
          <a:p>
            <a:r>
              <a:rPr lang="zh-CN" altLang="en-US" dirty="0" smtClean="0"/>
              <a:t>集成视图插件</a:t>
            </a:r>
            <a:endParaRPr lang="en-US" altLang="zh-CN" dirty="0" smtClean="0"/>
          </a:p>
          <a:p>
            <a:endParaRPr lang="en-US" altLang="zh-CN" dirty="0"/>
          </a:p>
          <a:p>
            <a:r>
              <a:rPr lang="en-US" altLang="zh-CN" dirty="0" smtClean="0"/>
              <a:t>1</a:t>
            </a:r>
            <a:r>
              <a:rPr lang="zh-CN" altLang="en-US" dirty="0" smtClean="0"/>
              <a:t>、时间导航视图</a:t>
            </a:r>
            <a:endParaRPr lang="en-US" altLang="zh-CN" dirty="0" smtClean="0"/>
          </a:p>
          <a:p>
            <a:endParaRPr lang="en-US" altLang="zh-CN" dirty="0"/>
          </a:p>
          <a:p>
            <a:r>
              <a:rPr lang="en-US" altLang="zh-CN" dirty="0" smtClean="0"/>
              <a:t>2</a:t>
            </a:r>
            <a:r>
              <a:rPr lang="zh-CN" altLang="en-US" dirty="0" smtClean="0"/>
              <a:t>、就诊导航视图</a:t>
            </a:r>
            <a:endParaRPr lang="en-US" altLang="zh-CN" dirty="0" smtClean="0"/>
          </a:p>
          <a:p>
            <a:endParaRPr lang="en-US" altLang="zh-CN" dirty="0"/>
          </a:p>
          <a:p>
            <a:r>
              <a:rPr lang="en-US" altLang="zh-CN" dirty="0" smtClean="0"/>
              <a:t>3</a:t>
            </a:r>
            <a:r>
              <a:rPr lang="zh-CN" altLang="en-US" dirty="0" smtClean="0"/>
              <a:t>、客观数据视图</a:t>
            </a:r>
            <a:endParaRPr lang="zh-CN" altLang="en-US" dirty="0"/>
          </a:p>
        </p:txBody>
      </p:sp>
      <p:sp>
        <p:nvSpPr>
          <p:cNvPr id="12" name="右箭头 11"/>
          <p:cNvSpPr/>
          <p:nvPr/>
        </p:nvSpPr>
        <p:spPr>
          <a:xfrm>
            <a:off x="3744485" y="392882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029650" y="3928826"/>
            <a:ext cx="3152633" cy="369332"/>
          </a:xfrm>
          <a:prstGeom prst="rect">
            <a:avLst/>
          </a:prstGeom>
          <a:noFill/>
        </p:spPr>
        <p:txBody>
          <a:bodyPr wrap="square" rtlCol="0">
            <a:spAutoFit/>
          </a:bodyPr>
          <a:lstStyle/>
          <a:p>
            <a:r>
              <a:rPr lang="zh-CN" altLang="en-US" dirty="0" smtClean="0"/>
              <a:t>满足不同临床场景需求</a:t>
            </a:r>
            <a:endParaRPr lang="zh-CN" altLang="en-US" dirty="0"/>
          </a:p>
        </p:txBody>
      </p:sp>
      <p:pic>
        <p:nvPicPr>
          <p:cNvPr id="2" name="图片 1"/>
          <p:cNvPicPr>
            <a:picLocks noChangeAspect="1"/>
          </p:cNvPicPr>
          <p:nvPr/>
        </p:nvPicPr>
        <p:blipFill>
          <a:blip r:embed="rId2"/>
          <a:stretch>
            <a:fillRect/>
          </a:stretch>
        </p:blipFill>
        <p:spPr>
          <a:xfrm>
            <a:off x="7975581" y="1185276"/>
            <a:ext cx="2223303" cy="1400780"/>
          </a:xfrm>
          <a:prstGeom prst="rect">
            <a:avLst/>
          </a:prstGeom>
        </p:spPr>
      </p:pic>
      <p:pic>
        <p:nvPicPr>
          <p:cNvPr id="3" name="图片 2"/>
          <p:cNvPicPr>
            <a:picLocks noChangeAspect="1"/>
          </p:cNvPicPr>
          <p:nvPr/>
        </p:nvPicPr>
        <p:blipFill>
          <a:blip r:embed="rId3"/>
          <a:stretch>
            <a:fillRect/>
          </a:stretch>
        </p:blipFill>
        <p:spPr>
          <a:xfrm>
            <a:off x="7975582" y="4841034"/>
            <a:ext cx="2223302" cy="1541382"/>
          </a:xfrm>
          <a:prstGeom prst="rect">
            <a:avLst/>
          </a:prstGeom>
        </p:spPr>
      </p:pic>
      <p:pic>
        <p:nvPicPr>
          <p:cNvPr id="4" name="图片 3"/>
          <p:cNvPicPr>
            <a:picLocks noChangeAspect="1"/>
          </p:cNvPicPr>
          <p:nvPr/>
        </p:nvPicPr>
        <p:blipFill>
          <a:blip r:embed="rId4"/>
          <a:stretch>
            <a:fillRect/>
          </a:stretch>
        </p:blipFill>
        <p:spPr>
          <a:xfrm>
            <a:off x="7945017" y="2809709"/>
            <a:ext cx="2235932" cy="1833062"/>
          </a:xfrm>
          <a:prstGeom prst="rect">
            <a:avLst/>
          </a:prstGeom>
        </p:spPr>
      </p:pic>
    </p:spTree>
    <p:extLst>
      <p:ext uri="{BB962C8B-B14F-4D97-AF65-F5344CB8AC3E}">
        <p14:creationId xmlns:p14="http://schemas.microsoft.com/office/powerpoint/2010/main" val="42873782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7" name="文本框 6"/>
          <p:cNvSpPr txBox="1"/>
          <p:nvPr/>
        </p:nvSpPr>
        <p:spPr>
          <a:xfrm>
            <a:off x="5964073" y="662056"/>
            <a:ext cx="3070071"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集成视图插件开发</a:t>
            </a:r>
            <a:endParaRPr lang="zh-CN" altLang="zh-CN" sz="2800" b="1" kern="100" dirty="0" smtClean="0">
              <a:effectLst/>
              <a:latin typeface="Times New Roman" panose="02020603050405020304" pitchFamily="18" charset="0"/>
              <a:ea typeface="仿宋" panose="02010609060101010101" pitchFamily="49" charset="-122"/>
            </a:endParaRPr>
          </a:p>
        </p:txBody>
      </p:sp>
      <p:sp>
        <p:nvSpPr>
          <p:cNvPr id="2" name="文本框 1"/>
          <p:cNvSpPr txBox="1"/>
          <p:nvPr/>
        </p:nvSpPr>
        <p:spPr>
          <a:xfrm>
            <a:off x="883778" y="1579939"/>
            <a:ext cx="1928733" cy="369332"/>
          </a:xfrm>
          <a:prstGeom prst="rect">
            <a:avLst/>
          </a:prstGeom>
          <a:noFill/>
        </p:spPr>
        <p:txBody>
          <a:bodyPr wrap="none" rtlCol="0">
            <a:spAutoFit/>
          </a:bodyPr>
          <a:lstStyle/>
          <a:p>
            <a:r>
              <a:rPr lang="en-US" altLang="zh-CN" dirty="0" smtClean="0"/>
              <a:t>1</a:t>
            </a:r>
            <a:r>
              <a:rPr lang="zh-CN" altLang="en-US" dirty="0" smtClean="0"/>
              <a:t>、时间导航视图</a:t>
            </a:r>
            <a:endParaRPr lang="zh-CN" altLang="en-US" dirty="0"/>
          </a:p>
        </p:txBody>
      </p:sp>
      <p:pic>
        <p:nvPicPr>
          <p:cNvPr id="21507" name="Picture 3" descr="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50" y="2343935"/>
            <a:ext cx="6431208" cy="401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7287903" y="4882529"/>
            <a:ext cx="4672085" cy="1200329"/>
          </a:xfrm>
          <a:prstGeom prst="rect">
            <a:avLst/>
          </a:prstGeom>
          <a:noFill/>
        </p:spPr>
        <p:txBody>
          <a:bodyPr wrap="square" rtlCol="0">
            <a:spAutoFit/>
          </a:bodyPr>
          <a:lstStyle/>
          <a:p>
            <a:r>
              <a:rPr lang="zh-CN" altLang="zh-CN" kern="100" dirty="0">
                <a:latin typeface="Times New Roman" panose="02020603050405020304" pitchFamily="18" charset="0"/>
                <a:ea typeface="仿宋_GB2312"/>
              </a:rPr>
              <a:t>适合对数据要求比较全的临床场景，如会诊场景等；同时视图适合以时间为参考进行数据对比的场景，如门诊场景中病人复诊的情况。</a:t>
            </a:r>
            <a:endParaRPr lang="zh-CN" altLang="en-US" kern="100" dirty="0">
              <a:latin typeface="Times New Roman" panose="02020603050405020304" pitchFamily="18" charset="0"/>
              <a:ea typeface="仿宋_GB2312"/>
            </a:endParaRPr>
          </a:p>
        </p:txBody>
      </p:sp>
      <p:sp>
        <p:nvSpPr>
          <p:cNvPr id="6" name="矩形 5"/>
          <p:cNvSpPr/>
          <p:nvPr/>
        </p:nvSpPr>
        <p:spPr>
          <a:xfrm>
            <a:off x="7082975" y="1761965"/>
            <a:ext cx="4877014" cy="2169825"/>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时间相关性强。时间是影响医生进行数据浏览的重要因素。</a:t>
            </a:r>
            <a:endParaRPr lang="zh-CN" altLang="zh-CN" kern="100" dirty="0" smtClean="0">
              <a:effectLst/>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数据分类细致，并且每一类数据往往代表一种临床业务。在不同临床场景下，医生所关注的数据类别往往不同。</a:t>
            </a:r>
            <a:endParaRPr lang="zh-CN" altLang="zh-CN" kern="100" dirty="0">
              <a:effectLst/>
              <a:latin typeface="Times New Roman" panose="02020603050405020304" pitchFamily="18" charset="0"/>
              <a:ea typeface="仿宋" panose="02010609060101010101" pitchFamily="49" charset="-122"/>
            </a:endParaRPr>
          </a:p>
        </p:txBody>
      </p:sp>
      <p:graphicFrame>
        <p:nvGraphicFramePr>
          <p:cNvPr id="15" name="表格 14"/>
          <p:cNvGraphicFramePr>
            <a:graphicFrameLocks noGrp="1"/>
          </p:cNvGraphicFramePr>
          <p:nvPr>
            <p:extLst/>
          </p:nvPr>
        </p:nvGraphicFramePr>
        <p:xfrm>
          <a:off x="447050" y="2661456"/>
          <a:ext cx="6431208" cy="446473"/>
        </p:xfrm>
        <a:graphic>
          <a:graphicData uri="http://schemas.openxmlformats.org/drawingml/2006/table">
            <a:tbl>
              <a:tblPr firstRow="1" bandRow="1">
                <a:tableStyleId>{2D5ABB26-0587-4C30-8999-92F81FD0307C}</a:tableStyleId>
              </a:tblPr>
              <a:tblGrid>
                <a:gridCol w="6431208"/>
              </a:tblGrid>
              <a:tr h="446473">
                <a:tc>
                  <a:txBody>
                    <a:bodyPr/>
                    <a:lstStyle/>
                    <a:p>
                      <a:endParaRPr lang="zh-CN" alt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bl>
          </a:graphicData>
        </a:graphic>
      </p:graphicFrame>
      <p:sp>
        <p:nvSpPr>
          <p:cNvPr id="9" name="文本框 8"/>
          <p:cNvSpPr txBox="1"/>
          <p:nvPr/>
        </p:nvSpPr>
        <p:spPr>
          <a:xfrm>
            <a:off x="5318623" y="2730803"/>
            <a:ext cx="902811" cy="307777"/>
          </a:xfrm>
          <a:prstGeom prst="rect">
            <a:avLst/>
          </a:prstGeom>
          <a:noFill/>
        </p:spPr>
        <p:txBody>
          <a:bodyPr wrap="none" rtlCol="0">
            <a:spAutoFit/>
          </a:bodyPr>
          <a:lstStyle/>
          <a:p>
            <a:r>
              <a:rPr lang="zh-CN" altLang="en-US" sz="1400" dirty="0" smtClean="0">
                <a:solidFill>
                  <a:srgbClr val="FF0000"/>
                </a:solidFill>
              </a:rPr>
              <a:t>数据筛选</a:t>
            </a:r>
            <a:endParaRPr lang="zh-CN" altLang="en-US" sz="1400" dirty="0">
              <a:solidFill>
                <a:srgbClr val="FF0000"/>
              </a:solidFill>
            </a:endParaRPr>
          </a:p>
        </p:txBody>
      </p:sp>
      <p:sp>
        <p:nvSpPr>
          <p:cNvPr id="17" name="文本框 16"/>
          <p:cNvSpPr txBox="1"/>
          <p:nvPr/>
        </p:nvSpPr>
        <p:spPr>
          <a:xfrm>
            <a:off x="155983" y="3639484"/>
            <a:ext cx="954107" cy="276999"/>
          </a:xfrm>
          <a:prstGeom prst="rect">
            <a:avLst/>
          </a:prstGeom>
          <a:noFill/>
        </p:spPr>
        <p:txBody>
          <a:bodyPr wrap="none" rtlCol="0">
            <a:spAutoFit/>
          </a:bodyPr>
          <a:lstStyle/>
          <a:p>
            <a:r>
              <a:rPr lang="zh-CN" altLang="en-US" sz="1200" dirty="0" smtClean="0">
                <a:solidFill>
                  <a:srgbClr val="FF0000"/>
                </a:solidFill>
              </a:rPr>
              <a:t>缩略时间轴</a:t>
            </a:r>
            <a:endParaRPr lang="zh-CN" altLang="en-US" sz="1200" dirty="0">
              <a:solidFill>
                <a:srgbClr val="FF0000"/>
              </a:solidFill>
            </a:endParaRPr>
          </a:p>
        </p:txBody>
      </p:sp>
      <p:sp>
        <p:nvSpPr>
          <p:cNvPr id="18" name="文本框 17"/>
          <p:cNvSpPr txBox="1"/>
          <p:nvPr/>
        </p:nvSpPr>
        <p:spPr>
          <a:xfrm>
            <a:off x="899227" y="4264978"/>
            <a:ext cx="954107" cy="276999"/>
          </a:xfrm>
          <a:prstGeom prst="rect">
            <a:avLst/>
          </a:prstGeom>
          <a:noFill/>
        </p:spPr>
        <p:txBody>
          <a:bodyPr wrap="none" rtlCol="0">
            <a:spAutoFit/>
          </a:bodyPr>
          <a:lstStyle/>
          <a:p>
            <a:r>
              <a:rPr lang="zh-CN" altLang="en-US" sz="1200" dirty="0" smtClean="0">
                <a:solidFill>
                  <a:srgbClr val="FF0000"/>
                </a:solidFill>
              </a:rPr>
              <a:t>详细时间轴</a:t>
            </a:r>
            <a:endParaRPr lang="zh-CN" altLang="en-US" sz="1200" dirty="0">
              <a:solidFill>
                <a:srgbClr val="FF0000"/>
              </a:solidFill>
            </a:endParaRPr>
          </a:p>
        </p:txBody>
      </p:sp>
      <p:pic>
        <p:nvPicPr>
          <p:cNvPr id="8" name="图片 7"/>
          <p:cNvPicPr>
            <a:picLocks noChangeAspect="1"/>
          </p:cNvPicPr>
          <p:nvPr/>
        </p:nvPicPr>
        <p:blipFill>
          <a:blip r:embed="rId4"/>
          <a:stretch>
            <a:fillRect/>
          </a:stretch>
        </p:blipFill>
        <p:spPr>
          <a:xfrm>
            <a:off x="1150556" y="2773954"/>
            <a:ext cx="5540281" cy="3308904"/>
          </a:xfrm>
          <a:prstGeom prst="rect">
            <a:avLst/>
          </a:prstGeom>
        </p:spPr>
      </p:pic>
      <p:sp>
        <p:nvSpPr>
          <p:cNvPr id="10" name="圆角右箭头 9"/>
          <p:cNvSpPr/>
          <p:nvPr/>
        </p:nvSpPr>
        <p:spPr>
          <a:xfrm>
            <a:off x="694510" y="4340935"/>
            <a:ext cx="562535" cy="5495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ustDataLst>
      <p:tags r:id="rId1"/>
    </p:custDataLst>
    <p:extLst>
      <p:ext uri="{BB962C8B-B14F-4D97-AF65-F5344CB8AC3E}">
        <p14:creationId xmlns:p14="http://schemas.microsoft.com/office/powerpoint/2010/main" val="27610327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76271" y="2117238"/>
            <a:ext cx="7551883" cy="4719927"/>
          </a:xfrm>
          <a:prstGeom prst="rect">
            <a:avLst/>
          </a:prstGeom>
        </p:spPr>
      </p:pic>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7" name="文本框 6"/>
          <p:cNvSpPr txBox="1"/>
          <p:nvPr/>
        </p:nvSpPr>
        <p:spPr>
          <a:xfrm>
            <a:off x="5964073" y="662056"/>
            <a:ext cx="3070071"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集成视图插件开发</a:t>
            </a:r>
            <a:endParaRPr lang="zh-CN" altLang="zh-CN" sz="2800" b="1" kern="100" dirty="0" smtClean="0">
              <a:effectLst/>
              <a:latin typeface="Times New Roman" panose="02020603050405020304" pitchFamily="18" charset="0"/>
              <a:ea typeface="仿宋" panose="02010609060101010101" pitchFamily="49" charset="-122"/>
            </a:endParaRPr>
          </a:p>
        </p:txBody>
      </p:sp>
      <p:sp>
        <p:nvSpPr>
          <p:cNvPr id="2" name="文本框 1"/>
          <p:cNvSpPr txBox="1"/>
          <p:nvPr/>
        </p:nvSpPr>
        <p:spPr>
          <a:xfrm>
            <a:off x="883778" y="1579939"/>
            <a:ext cx="1928733" cy="369332"/>
          </a:xfrm>
          <a:prstGeom prst="rect">
            <a:avLst/>
          </a:prstGeom>
          <a:noFill/>
        </p:spPr>
        <p:txBody>
          <a:bodyPr wrap="none" rtlCol="0">
            <a:spAutoFit/>
          </a:bodyPr>
          <a:lstStyle/>
          <a:p>
            <a:r>
              <a:rPr lang="en-US" altLang="zh-CN" dirty="0"/>
              <a:t>2</a:t>
            </a:r>
            <a:r>
              <a:rPr lang="zh-CN" altLang="en-US" dirty="0" smtClean="0"/>
              <a:t>、就诊导航视图</a:t>
            </a:r>
            <a:endParaRPr lang="zh-CN" altLang="en-US" dirty="0"/>
          </a:p>
        </p:txBody>
      </p:sp>
      <p:grpSp>
        <p:nvGrpSpPr>
          <p:cNvPr id="8" name="组合 7"/>
          <p:cNvGrpSpPr/>
          <p:nvPr/>
        </p:nvGrpSpPr>
        <p:grpSpPr>
          <a:xfrm>
            <a:off x="48188" y="2281227"/>
            <a:ext cx="2031325" cy="832432"/>
            <a:chOff x="3240088" y="1547813"/>
            <a:chExt cx="2031325" cy="832432"/>
          </a:xfrm>
        </p:grpSpPr>
        <p:cxnSp>
          <p:nvCxnSpPr>
            <p:cNvPr id="10" name="直接箭头连接符 9"/>
            <p:cNvCxnSpPr/>
            <p:nvPr/>
          </p:nvCxnSpPr>
          <p:spPr bwMode="auto">
            <a:xfrm>
              <a:off x="4024313" y="1946858"/>
              <a:ext cx="163512" cy="4333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2"/>
            <p:cNvSpPr>
              <a:spLocks noChangeArrowheads="1"/>
            </p:cNvSpPr>
            <p:nvPr/>
          </p:nvSpPr>
          <p:spPr bwMode="auto">
            <a:xfrm>
              <a:off x="3240088" y="1547813"/>
              <a:ext cx="2031325" cy="369332"/>
            </a:xfrm>
            <a:prstGeom prst="rect">
              <a:avLst/>
            </a:prstGeom>
            <a:solidFill>
              <a:schemeClr val="accent5">
                <a:lumMod val="20000"/>
                <a:lumOff val="80000"/>
              </a:schemeClr>
            </a:solidFill>
            <a:ln w="25400">
              <a:solidFill>
                <a:srgbClr val="FF0000"/>
              </a:solidFill>
              <a:miter lim="800000"/>
              <a:headEnd/>
              <a:tailEnd/>
            </a:ln>
          </p:spPr>
          <p:txBody>
            <a:bodyPr wrap="none">
              <a:spAutoFit/>
            </a:bodyPr>
            <a:lstStyle/>
            <a:p>
              <a:pPr>
                <a:defRPr/>
              </a:pPr>
              <a:r>
                <a:rPr lang="zh-CN" altLang="en-US" dirty="0" smtClean="0"/>
                <a:t>就诊记录导航区域</a:t>
              </a:r>
              <a:endParaRPr lang="zh-CN" altLang="en-US" dirty="0"/>
            </a:p>
          </p:txBody>
        </p:sp>
      </p:grpSp>
      <p:cxnSp>
        <p:nvCxnSpPr>
          <p:cNvPr id="14" name="直接箭头连接符 13"/>
          <p:cNvCxnSpPr/>
          <p:nvPr/>
        </p:nvCxnSpPr>
        <p:spPr bwMode="auto">
          <a:xfrm>
            <a:off x="3721260" y="2680272"/>
            <a:ext cx="163512" cy="4333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2"/>
          <p:cNvSpPr>
            <a:spLocks noChangeArrowheads="1"/>
          </p:cNvSpPr>
          <p:nvPr/>
        </p:nvSpPr>
        <p:spPr bwMode="auto">
          <a:xfrm>
            <a:off x="2914427" y="2310940"/>
            <a:ext cx="1569660" cy="369332"/>
          </a:xfrm>
          <a:prstGeom prst="rect">
            <a:avLst/>
          </a:prstGeom>
          <a:solidFill>
            <a:schemeClr val="accent5">
              <a:lumMod val="20000"/>
              <a:lumOff val="80000"/>
            </a:schemeClr>
          </a:solidFill>
          <a:ln w="25400">
            <a:solidFill>
              <a:srgbClr val="FF0000"/>
            </a:solidFill>
            <a:miter lim="800000"/>
            <a:headEnd/>
            <a:tailEnd/>
          </a:ln>
        </p:spPr>
        <p:txBody>
          <a:bodyPr wrap="none">
            <a:spAutoFit/>
          </a:bodyPr>
          <a:lstStyle/>
          <a:p>
            <a:pPr>
              <a:defRPr/>
            </a:pPr>
            <a:r>
              <a:rPr lang="zh-CN" altLang="en-US" dirty="0" smtClean="0"/>
              <a:t>医疗数据浏览</a:t>
            </a:r>
            <a:endParaRPr lang="zh-CN" altLang="en-US" dirty="0"/>
          </a:p>
        </p:txBody>
      </p:sp>
      <p:sp>
        <p:nvSpPr>
          <p:cNvPr id="9" name="矩形 8"/>
          <p:cNvSpPr/>
          <p:nvPr/>
        </p:nvSpPr>
        <p:spPr>
          <a:xfrm>
            <a:off x="7728156" y="5234004"/>
            <a:ext cx="4463844" cy="923330"/>
          </a:xfrm>
          <a:prstGeom prst="rect">
            <a:avLst/>
          </a:prstGeom>
        </p:spPr>
        <p:txBody>
          <a:bodyPr wrap="square">
            <a:spAutoFit/>
          </a:bodyPr>
          <a:lstStyle/>
          <a:p>
            <a:r>
              <a:rPr lang="en-US" altLang="zh-CN" kern="100" dirty="0" smtClean="0">
                <a:effectLst/>
                <a:ea typeface="仿宋_GB2312"/>
                <a:cs typeface="Times New Roman" panose="02020603050405020304" pitchFamily="18" charset="0"/>
              </a:rPr>
              <a:t>       </a:t>
            </a:r>
            <a:r>
              <a:rPr lang="zh-CN" altLang="zh-CN" kern="100" dirty="0" smtClean="0">
                <a:effectLst/>
                <a:ea typeface="仿宋_GB2312"/>
                <a:cs typeface="Times New Roman" panose="02020603050405020304" pitchFamily="18" charset="0"/>
              </a:rPr>
              <a:t>适合以一次就诊时间段为单位</a:t>
            </a:r>
            <a:r>
              <a:rPr lang="zh-CN" altLang="zh-CN" kern="100" dirty="0" smtClean="0">
                <a:effectLst/>
                <a:latin typeface="Times New Roman" panose="02020603050405020304" pitchFamily="18" charset="0"/>
                <a:ea typeface="仿宋_GB2312"/>
                <a:cs typeface="Times New Roman" panose="02020603050405020304" pitchFamily="18" charset="0"/>
              </a:rPr>
              <a:t>进行</a:t>
            </a:r>
            <a:r>
              <a:rPr lang="zh-CN" altLang="zh-CN" kern="100" dirty="0" smtClean="0">
                <a:effectLst/>
                <a:ea typeface="仿宋_GB2312"/>
                <a:cs typeface="Times New Roman" panose="02020603050405020304" pitchFamily="18" charset="0"/>
              </a:rPr>
              <a:t>数据浏览的临床场景，如住院查房场景、</a:t>
            </a:r>
            <a:r>
              <a:rPr lang="zh-CN" altLang="zh-CN" kern="100" dirty="0" smtClean="0">
                <a:effectLst/>
                <a:latin typeface="Times New Roman" panose="02020603050405020304" pitchFamily="18" charset="0"/>
                <a:ea typeface="仿宋_GB2312"/>
                <a:cs typeface="Times New Roman" panose="02020603050405020304" pitchFamily="18" charset="0"/>
              </a:rPr>
              <a:t>门诊场景中病人复诊的情况等</a:t>
            </a:r>
            <a:endParaRPr lang="zh-CN" altLang="en-US" dirty="0"/>
          </a:p>
        </p:txBody>
      </p:sp>
      <p:sp>
        <p:nvSpPr>
          <p:cNvPr id="12" name="矩形 11"/>
          <p:cNvSpPr/>
          <p:nvPr/>
        </p:nvSpPr>
        <p:spPr>
          <a:xfrm>
            <a:off x="7728155" y="2465893"/>
            <a:ext cx="4463845" cy="1200329"/>
          </a:xfrm>
          <a:prstGeom prst="rect">
            <a:avLst/>
          </a:prstGeom>
        </p:spPr>
        <p:txBody>
          <a:bodyPr wrap="square">
            <a:spAutoFit/>
          </a:bodyPr>
          <a:lstStyle/>
          <a:p>
            <a:r>
              <a:rPr lang="en-US" altLang="zh-CN" kern="100" dirty="0" smtClean="0">
                <a:effectLst/>
                <a:latin typeface="Times New Roman" panose="02020603050405020304" pitchFamily="18" charset="0"/>
                <a:ea typeface="仿宋_GB2312"/>
                <a:cs typeface="Times New Roman" panose="02020603050405020304" pitchFamily="18" charset="0"/>
              </a:rPr>
              <a:t>        </a:t>
            </a:r>
            <a:r>
              <a:rPr lang="zh-CN" altLang="zh-CN" kern="100" dirty="0" smtClean="0">
                <a:effectLst/>
                <a:latin typeface="Times New Roman" panose="02020603050405020304" pitchFamily="18" charset="0"/>
                <a:ea typeface="仿宋_GB2312"/>
                <a:cs typeface="Times New Roman" panose="02020603050405020304" pitchFamily="18" charset="0"/>
              </a:rPr>
              <a:t>在临床上，一次就诊中的医疗数据可以很好的反应病人的诊疗方案和病情变化，同属一次就诊的不同医疗数据往往具有一定的相关性</a:t>
            </a:r>
            <a:endParaRPr lang="zh-CN" altLang="en-US" dirty="0"/>
          </a:p>
        </p:txBody>
      </p:sp>
    </p:spTree>
    <p:extLst>
      <p:ext uri="{BB962C8B-B14F-4D97-AF65-F5344CB8AC3E}">
        <p14:creationId xmlns:p14="http://schemas.microsoft.com/office/powerpoint/2010/main" val="1681618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7" name="文本框 6"/>
          <p:cNvSpPr txBox="1"/>
          <p:nvPr/>
        </p:nvSpPr>
        <p:spPr>
          <a:xfrm>
            <a:off x="5964073" y="662056"/>
            <a:ext cx="3070071"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集成视图插件开发</a:t>
            </a:r>
            <a:endParaRPr lang="zh-CN" altLang="zh-CN" sz="2800" b="1" kern="100" dirty="0" smtClean="0">
              <a:effectLst/>
              <a:latin typeface="Times New Roman" panose="02020603050405020304" pitchFamily="18" charset="0"/>
              <a:ea typeface="仿宋" panose="02010609060101010101" pitchFamily="49" charset="-122"/>
            </a:endParaRPr>
          </a:p>
        </p:txBody>
      </p:sp>
      <p:sp>
        <p:nvSpPr>
          <p:cNvPr id="2" name="文本框 1"/>
          <p:cNvSpPr txBox="1"/>
          <p:nvPr/>
        </p:nvSpPr>
        <p:spPr>
          <a:xfrm>
            <a:off x="801892" y="1238238"/>
            <a:ext cx="2390398" cy="369332"/>
          </a:xfrm>
          <a:prstGeom prst="rect">
            <a:avLst/>
          </a:prstGeom>
          <a:noFill/>
        </p:spPr>
        <p:txBody>
          <a:bodyPr wrap="none" rtlCol="0">
            <a:spAutoFit/>
          </a:bodyPr>
          <a:lstStyle/>
          <a:p>
            <a:r>
              <a:rPr lang="en-US" altLang="zh-CN" dirty="0" smtClean="0"/>
              <a:t>3</a:t>
            </a:r>
            <a:r>
              <a:rPr lang="zh-CN" altLang="en-US" dirty="0" smtClean="0"/>
              <a:t>、客观医疗数据视图</a:t>
            </a:r>
            <a:endParaRPr lang="zh-CN" altLang="en-US" dirty="0"/>
          </a:p>
        </p:txBody>
      </p:sp>
      <p:pic>
        <p:nvPicPr>
          <p:cNvPr id="23554" name="Picture 2" descr="55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492" y="1607570"/>
            <a:ext cx="4346815" cy="2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3" descr="5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4857" y="1579830"/>
            <a:ext cx="5458574" cy="3404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123727" y="5837125"/>
            <a:ext cx="3651473" cy="923330"/>
          </a:xfrm>
          <a:prstGeom prst="rect">
            <a:avLst/>
          </a:prstGeom>
        </p:spPr>
        <p:txBody>
          <a:bodyPr wrap="square">
            <a:spAutoFit/>
          </a:bodyPr>
          <a:lstStyle/>
          <a:p>
            <a:r>
              <a:rPr lang="zh-CN" altLang="zh-CN" kern="100" dirty="0" smtClean="0">
                <a:effectLst/>
                <a:ea typeface="仿宋_GB2312"/>
                <a:cs typeface="Times New Roman" panose="02020603050405020304" pitchFamily="18" charset="0"/>
              </a:rPr>
              <a:t>适合对检查数据浏览比较频繁的科室，如骨科门诊、骨科住院、放射科报告工作站等</a:t>
            </a:r>
            <a:endParaRPr lang="zh-CN" altLang="en-US" dirty="0"/>
          </a:p>
        </p:txBody>
      </p:sp>
      <p:sp>
        <p:nvSpPr>
          <p:cNvPr id="10" name="矩形 9"/>
          <p:cNvSpPr/>
          <p:nvPr/>
        </p:nvSpPr>
        <p:spPr>
          <a:xfrm>
            <a:off x="6698188" y="5964125"/>
            <a:ext cx="4617512" cy="646331"/>
          </a:xfrm>
          <a:prstGeom prst="rect">
            <a:avLst/>
          </a:prstGeom>
        </p:spPr>
        <p:txBody>
          <a:bodyPr wrap="square">
            <a:spAutoFit/>
          </a:bodyPr>
          <a:lstStyle/>
          <a:p>
            <a:r>
              <a:rPr lang="zh-CN" altLang="zh-CN" kern="100" dirty="0" smtClean="0">
                <a:effectLst/>
                <a:ea typeface="仿宋_GB2312"/>
                <a:cs typeface="Times New Roman" panose="02020603050405020304" pitchFamily="18" charset="0"/>
              </a:rPr>
              <a:t>适合对检验数据浏览比较频繁的科室，如门诊场景等</a:t>
            </a:r>
            <a:endParaRPr lang="zh-CN" altLang="en-US" dirty="0"/>
          </a:p>
        </p:txBody>
      </p:sp>
      <p:pic>
        <p:nvPicPr>
          <p:cNvPr id="9" name="图片 8"/>
          <p:cNvPicPr>
            <a:picLocks noChangeAspect="1"/>
          </p:cNvPicPr>
          <p:nvPr/>
        </p:nvPicPr>
        <p:blipFill>
          <a:blip r:embed="rId5"/>
          <a:stretch>
            <a:fillRect/>
          </a:stretch>
        </p:blipFill>
        <p:spPr>
          <a:xfrm>
            <a:off x="1253072" y="2826250"/>
            <a:ext cx="4711001" cy="2944376"/>
          </a:xfrm>
          <a:prstGeom prst="rect">
            <a:avLst/>
          </a:prstGeom>
        </p:spPr>
      </p:pic>
    </p:spTree>
    <p:extLst>
      <p:ext uri="{BB962C8B-B14F-4D97-AF65-F5344CB8AC3E}">
        <p14:creationId xmlns:p14="http://schemas.microsoft.com/office/powerpoint/2010/main" val="3761576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7" name="文本框 6"/>
          <p:cNvSpPr txBox="1"/>
          <p:nvPr/>
        </p:nvSpPr>
        <p:spPr>
          <a:xfrm>
            <a:off x="5964073" y="662056"/>
            <a:ext cx="3070071"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视图的个性化订制</a:t>
            </a:r>
            <a:endParaRPr lang="zh-CN" altLang="zh-CN" sz="2800" b="1" kern="100" dirty="0" smtClean="0">
              <a:effectLst/>
              <a:latin typeface="Times New Roman" panose="02020603050405020304" pitchFamily="18" charset="0"/>
              <a:ea typeface="仿宋" panose="02010609060101010101" pitchFamily="49" charset="-122"/>
            </a:endParaRPr>
          </a:p>
        </p:txBody>
      </p:sp>
      <p:pic>
        <p:nvPicPr>
          <p:cNvPr id="2457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56" y="1761686"/>
            <a:ext cx="6222527" cy="417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2505678558"/>
              </p:ext>
            </p:extLst>
          </p:nvPr>
        </p:nvGraphicFramePr>
        <p:xfrm>
          <a:off x="6859081" y="4058415"/>
          <a:ext cx="5155119" cy="1463040"/>
        </p:xfrm>
        <a:graphic>
          <a:graphicData uri="http://schemas.openxmlformats.org/drawingml/2006/table">
            <a:tbl>
              <a:tblPr firstRow="1" bandRow="1">
                <a:tableStyleId>{5940675A-B579-460E-94D1-54222C63F5DA}</a:tableStyleId>
              </a:tblPr>
              <a:tblGrid>
                <a:gridCol w="5155119"/>
              </a:tblGrid>
              <a:tr h="370840">
                <a:tc>
                  <a:txBody>
                    <a:bodyPr/>
                    <a:lstStyle/>
                    <a:p>
                      <a:pPr marL="0" algn="l" defTabSz="457200" rtl="0" eaLnBrk="1" latinLnBrk="0" hangingPunct="1"/>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&lt;?xml version="1.0" encoding="UTF-8"?&gt;</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algn="l" defTabSz="457200" rtl="0" eaLnBrk="1" latinLnBrk="0" hangingPunct="1"/>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&lt;/Configuration&gt;</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algn="l" defTabSz="457200" rtl="0" eaLnBrk="1" latinLnBrk="0" hangingPunct="1"/>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    &lt;</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ConfigItem</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ViewName</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ExamView</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"/&gt;</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algn="l" defTabSz="457200" rtl="0" eaLnBrk="1" latinLnBrk="0" hangingPunct="1"/>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    &lt;</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ConfigItem</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ViewName</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LabTestView</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"/&gt;</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algn="l" defTabSz="457200" rtl="0" eaLnBrk="1" latinLnBrk="0" hangingPunct="1"/>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&lt;/Configuration&gt;</a:t>
                      </a:r>
                      <a:endParaRPr lang="zh-CN" alt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4" name="矩形 3"/>
          <p:cNvSpPr/>
          <p:nvPr/>
        </p:nvSpPr>
        <p:spPr>
          <a:xfrm>
            <a:off x="6693981" y="2086220"/>
            <a:ext cx="5218619" cy="646331"/>
          </a:xfrm>
          <a:prstGeom prst="rect">
            <a:avLst/>
          </a:prstGeom>
        </p:spPr>
        <p:txBody>
          <a:bodyPr wrap="square">
            <a:spAutoFit/>
          </a:bodyPr>
          <a:lstStyle/>
          <a:p>
            <a:r>
              <a:rPr lang="en-US" altLang="zh-CN" kern="100" dirty="0" smtClean="0">
                <a:latin typeface="Times New Roman" panose="02020603050405020304" pitchFamily="18" charset="0"/>
                <a:ea typeface="仿宋_GB2312"/>
              </a:rPr>
              <a:t>        </a:t>
            </a:r>
            <a:r>
              <a:rPr lang="zh-CN" altLang="zh-CN" kern="100" dirty="0" smtClean="0">
                <a:latin typeface="Times New Roman" panose="02020603050405020304" pitchFamily="18" charset="0"/>
                <a:ea typeface="仿宋_GB2312"/>
              </a:rPr>
              <a:t>系统</a:t>
            </a:r>
            <a:r>
              <a:rPr lang="zh-CN" altLang="zh-CN" kern="100" dirty="0">
                <a:latin typeface="Times New Roman" panose="02020603050405020304" pitchFamily="18" charset="0"/>
                <a:ea typeface="仿宋_GB2312"/>
              </a:rPr>
              <a:t>用户可以通过视图订制工具来按需定制自己需要的集成视图，从而实现系统的个性化应用</a:t>
            </a:r>
            <a:r>
              <a:rPr lang="zh-CN" altLang="en-US" kern="100" dirty="0">
                <a:latin typeface="Times New Roman" panose="02020603050405020304" pitchFamily="18" charset="0"/>
                <a:ea typeface="仿宋_GB2312"/>
              </a:rPr>
              <a:t>。</a:t>
            </a:r>
          </a:p>
        </p:txBody>
      </p:sp>
    </p:spTree>
    <p:extLst>
      <p:ext uri="{BB962C8B-B14F-4D97-AF65-F5344CB8AC3E}">
        <p14:creationId xmlns:p14="http://schemas.microsoft.com/office/powerpoint/2010/main" val="4162753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560548" y="934363"/>
            <a:ext cx="6415964" cy="5418667"/>
            <a:chOff x="4393063" y="651427"/>
            <a:chExt cx="6415964" cy="5418667"/>
          </a:xfrm>
        </p:grpSpPr>
        <p:graphicFrame>
          <p:nvGraphicFramePr>
            <p:cNvPr id="6" name="图示 5"/>
            <p:cNvGraphicFramePr/>
            <p:nvPr>
              <p:extLst>
                <p:ext uri="{D42A27DB-BD31-4B8C-83A1-F6EECF244321}">
                  <p14:modId xmlns:p14="http://schemas.microsoft.com/office/powerpoint/2010/main" val="108318289"/>
                </p:ext>
              </p:extLst>
            </p:nvPr>
          </p:nvGraphicFramePr>
          <p:xfrm>
            <a:off x="4393063" y="651427"/>
            <a:ext cx="64159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p:cNvSpPr txBox="1"/>
            <p:nvPr/>
          </p:nvSpPr>
          <p:spPr>
            <a:xfrm>
              <a:off x="4640238" y="859809"/>
              <a:ext cx="567784" cy="923330"/>
            </a:xfrm>
            <a:prstGeom prst="rect">
              <a:avLst/>
            </a:prstGeom>
            <a:noFill/>
          </p:spPr>
          <p:txBody>
            <a:bodyPr wrap="none" rtlCol="0">
              <a:spAutoFit/>
            </a:bodyPr>
            <a:lstStyle/>
            <a:p>
              <a:r>
                <a:rPr lang="en-US" altLang="zh-CN" sz="5400" dirty="0" smtClean="0">
                  <a:solidFill>
                    <a:schemeClr val="accent1"/>
                  </a:solidFill>
                </a:rPr>
                <a:t>1</a:t>
              </a:r>
              <a:endParaRPr lang="zh-CN" altLang="en-US" sz="5400" dirty="0">
                <a:solidFill>
                  <a:schemeClr val="accent1"/>
                </a:solidFill>
              </a:endParaRPr>
            </a:p>
          </p:txBody>
        </p:sp>
        <p:sp>
          <p:nvSpPr>
            <p:cNvPr id="8" name="文本框 7"/>
            <p:cNvSpPr txBox="1"/>
            <p:nvPr/>
          </p:nvSpPr>
          <p:spPr>
            <a:xfrm>
              <a:off x="5127979" y="1865027"/>
              <a:ext cx="535724" cy="923330"/>
            </a:xfrm>
            <a:prstGeom prst="rect">
              <a:avLst/>
            </a:prstGeom>
            <a:noFill/>
          </p:spPr>
          <p:txBody>
            <a:bodyPr wrap="none" rtlCol="0">
              <a:spAutoFit/>
            </a:bodyPr>
            <a:lstStyle/>
            <a:p>
              <a:r>
                <a:rPr lang="en-US" altLang="zh-CN" sz="5400" dirty="0" smtClean="0">
                  <a:solidFill>
                    <a:schemeClr val="accent1">
                      <a:lumMod val="75000"/>
                    </a:schemeClr>
                  </a:solidFill>
                </a:rPr>
                <a:t>2</a:t>
              </a:r>
              <a:endParaRPr lang="zh-CN" altLang="en-US" sz="5400" dirty="0">
                <a:solidFill>
                  <a:schemeClr val="accent1">
                    <a:lumMod val="75000"/>
                  </a:schemeClr>
                </a:solidFill>
              </a:endParaRPr>
            </a:p>
          </p:txBody>
        </p:sp>
        <p:sp>
          <p:nvSpPr>
            <p:cNvPr id="9" name="文本框 8"/>
            <p:cNvSpPr txBox="1"/>
            <p:nvPr/>
          </p:nvSpPr>
          <p:spPr>
            <a:xfrm>
              <a:off x="5264342" y="2914851"/>
              <a:ext cx="535724" cy="923330"/>
            </a:xfrm>
            <a:prstGeom prst="rect">
              <a:avLst/>
            </a:prstGeom>
            <a:noFill/>
          </p:spPr>
          <p:txBody>
            <a:bodyPr wrap="none" rtlCol="0">
              <a:spAutoFit/>
            </a:bodyPr>
            <a:lstStyle/>
            <a:p>
              <a:r>
                <a:rPr lang="en-US" altLang="zh-CN" sz="5400" dirty="0" smtClean="0">
                  <a:solidFill>
                    <a:schemeClr val="accent1">
                      <a:lumMod val="75000"/>
                    </a:schemeClr>
                  </a:solidFill>
                </a:rPr>
                <a:t>3</a:t>
              </a:r>
              <a:endParaRPr lang="zh-CN" altLang="en-US" sz="5400" dirty="0">
                <a:solidFill>
                  <a:schemeClr val="accent1">
                    <a:lumMod val="75000"/>
                  </a:schemeClr>
                </a:solidFill>
              </a:endParaRPr>
            </a:p>
          </p:txBody>
        </p:sp>
        <p:sp>
          <p:nvSpPr>
            <p:cNvPr id="10" name="文本框 9"/>
            <p:cNvSpPr txBox="1"/>
            <p:nvPr/>
          </p:nvSpPr>
          <p:spPr>
            <a:xfrm>
              <a:off x="5114214" y="3933717"/>
              <a:ext cx="535724" cy="923330"/>
            </a:xfrm>
            <a:prstGeom prst="rect">
              <a:avLst/>
            </a:prstGeom>
            <a:noFill/>
          </p:spPr>
          <p:txBody>
            <a:bodyPr wrap="none" rtlCol="0">
              <a:spAutoFit/>
            </a:bodyPr>
            <a:lstStyle/>
            <a:p>
              <a:r>
                <a:rPr lang="en-US" altLang="zh-CN" sz="5400" dirty="0" smtClean="0">
                  <a:solidFill>
                    <a:schemeClr val="accent1">
                      <a:lumMod val="75000"/>
                    </a:schemeClr>
                  </a:solidFill>
                </a:rPr>
                <a:t>4</a:t>
              </a:r>
              <a:endParaRPr lang="zh-CN" altLang="en-US" sz="5400" dirty="0">
                <a:solidFill>
                  <a:schemeClr val="accent1">
                    <a:lumMod val="75000"/>
                  </a:schemeClr>
                </a:solidFill>
              </a:endParaRPr>
            </a:p>
          </p:txBody>
        </p:sp>
        <p:sp>
          <p:nvSpPr>
            <p:cNvPr id="11" name="文本框 10"/>
            <p:cNvSpPr txBox="1"/>
            <p:nvPr/>
          </p:nvSpPr>
          <p:spPr>
            <a:xfrm>
              <a:off x="4605786" y="4954137"/>
              <a:ext cx="567784" cy="923330"/>
            </a:xfrm>
            <a:prstGeom prst="rect">
              <a:avLst/>
            </a:prstGeom>
            <a:noFill/>
          </p:spPr>
          <p:txBody>
            <a:bodyPr wrap="none" rtlCol="0">
              <a:spAutoFit/>
            </a:bodyPr>
            <a:lstStyle/>
            <a:p>
              <a:r>
                <a:rPr lang="en-US" altLang="zh-CN" sz="5400" dirty="0" smtClean="0">
                  <a:solidFill>
                    <a:schemeClr val="accent2"/>
                  </a:solidFill>
                </a:rPr>
                <a:t>5</a:t>
              </a:r>
              <a:endParaRPr lang="zh-CN" altLang="en-US" sz="5400" dirty="0">
                <a:solidFill>
                  <a:schemeClr val="accent2"/>
                </a:solidFill>
              </a:endParaRPr>
            </a:p>
          </p:txBody>
        </p:sp>
      </p:grpSp>
    </p:spTree>
    <p:extLst>
      <p:ext uri="{BB962C8B-B14F-4D97-AF65-F5344CB8AC3E}">
        <p14:creationId xmlns:p14="http://schemas.microsoft.com/office/powerpoint/2010/main" val="21436528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2236510" cy="584775"/>
          </a:xfrm>
          <a:prstGeom prst="rect">
            <a:avLst/>
          </a:prstGeom>
          <a:noFill/>
        </p:spPr>
        <p:txBody>
          <a:bodyPr wrap="none" rtlCol="0">
            <a:spAutoFit/>
          </a:bodyPr>
          <a:lstStyle/>
          <a:p>
            <a:r>
              <a:rPr lang="zh-CN" altLang="en-US" sz="3200" dirty="0" smtClean="0"/>
              <a:t>总结与展望</a:t>
            </a:r>
            <a:endParaRPr lang="zh-CN" altLang="en-US" sz="3200" dirty="0"/>
          </a:p>
        </p:txBody>
      </p:sp>
      <p:sp>
        <p:nvSpPr>
          <p:cNvPr id="2" name="文本框 1"/>
          <p:cNvSpPr txBox="1"/>
          <p:nvPr/>
        </p:nvSpPr>
        <p:spPr>
          <a:xfrm>
            <a:off x="5865099" y="1576001"/>
            <a:ext cx="1111202" cy="646331"/>
          </a:xfrm>
          <a:prstGeom prst="rect">
            <a:avLst/>
          </a:prstGeom>
          <a:noFill/>
        </p:spPr>
        <p:txBody>
          <a:bodyPr wrap="none" rtlCol="0">
            <a:spAutoFit/>
          </a:bodyPr>
          <a:lstStyle/>
          <a:p>
            <a:r>
              <a:rPr lang="zh-CN" altLang="en-US" sz="3600" b="1" dirty="0" smtClean="0"/>
              <a:t>总结</a:t>
            </a:r>
            <a:endParaRPr lang="zh-CN" altLang="en-US" sz="3600" b="1" dirty="0"/>
          </a:p>
        </p:txBody>
      </p:sp>
      <p:sp>
        <p:nvSpPr>
          <p:cNvPr id="3" name="文本框 2"/>
          <p:cNvSpPr txBox="1"/>
          <p:nvPr/>
        </p:nvSpPr>
        <p:spPr>
          <a:xfrm>
            <a:off x="1892301" y="2613056"/>
            <a:ext cx="9296399" cy="295465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zh-CN" altLang="en-US" kern="100" dirty="0">
                <a:latin typeface="Times New Roman" panose="02020603050405020304" pitchFamily="18" charset="0"/>
                <a:ea typeface="仿宋_GB2312"/>
              </a:rPr>
              <a:t>本论文提出了一种基于</a:t>
            </a:r>
            <a:r>
              <a:rPr lang="en-US" altLang="zh-CN" kern="100" dirty="0" err="1">
                <a:latin typeface="Times New Roman" panose="02020603050405020304" pitchFamily="18" charset="0"/>
                <a:ea typeface="仿宋_GB2312"/>
              </a:rPr>
              <a:t>openEHR</a:t>
            </a:r>
            <a:r>
              <a:rPr lang="zh-CN" altLang="en-US" kern="100" dirty="0">
                <a:latin typeface="Times New Roman" panose="02020603050405020304" pitchFamily="18" charset="0"/>
                <a:ea typeface="仿宋_GB2312"/>
              </a:rPr>
              <a:t>原型的数据绑定方法，避免了频繁的数据库接口开发。</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en-US" kern="100" dirty="0">
                <a:latin typeface="Times New Roman" panose="02020603050405020304" pitchFamily="18" charset="0"/>
                <a:ea typeface="仿宋_GB2312"/>
              </a:rPr>
              <a:t>本论文设计了一种基于插件的动态扩展框架，可很好的满足医疗数据种类不断增多以及数据集成浏览方式随临床场景变化的需求。同时各扩展模块之间可通过消息通信实现灵活交互。</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en-US" kern="100" dirty="0">
                <a:latin typeface="Times New Roman" panose="02020603050405020304" pitchFamily="18" charset="0"/>
                <a:ea typeface="仿宋_GB2312"/>
              </a:rPr>
              <a:t>基于以上设计，对系统进行了实现和临床应用。系统已在国内某三甲医院所有门诊上线使用</a:t>
            </a:r>
            <a:r>
              <a:rPr lang="zh-CN" altLang="en-US" kern="100" dirty="0" smtClean="0">
                <a:latin typeface="Times New Roman" panose="02020603050405020304" pitchFamily="18" charset="0"/>
                <a:ea typeface="仿宋_GB2312"/>
              </a:rPr>
              <a:t>，很好满足不同临床场景的需求。</a:t>
            </a:r>
            <a:endParaRPr lang="en-US" altLang="zh-CN" kern="100" dirty="0">
              <a:latin typeface="Times New Roman" panose="02020603050405020304" pitchFamily="18" charset="0"/>
              <a:ea typeface="仿宋_GB2312"/>
            </a:endParaRPr>
          </a:p>
          <a:p>
            <a:pPr marL="285750" indent="-285750">
              <a:buFont typeface="Wingdings" panose="05000000000000000000" pitchFamily="2" charset="2"/>
              <a:buChar char="Ø"/>
            </a:pPr>
            <a:endParaRPr lang="zh-CN" altLang="en-US" sz="2400" dirty="0"/>
          </a:p>
        </p:txBody>
      </p:sp>
    </p:spTree>
    <p:extLst>
      <p:ext uri="{BB962C8B-B14F-4D97-AF65-F5344CB8AC3E}">
        <p14:creationId xmlns:p14="http://schemas.microsoft.com/office/powerpoint/2010/main" val="2912708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2236510" cy="584775"/>
          </a:xfrm>
          <a:prstGeom prst="rect">
            <a:avLst/>
          </a:prstGeom>
          <a:noFill/>
        </p:spPr>
        <p:txBody>
          <a:bodyPr wrap="none" rtlCol="0">
            <a:spAutoFit/>
          </a:bodyPr>
          <a:lstStyle/>
          <a:p>
            <a:r>
              <a:rPr lang="zh-CN" altLang="en-US" sz="3200" dirty="0" smtClean="0"/>
              <a:t>总结与展望</a:t>
            </a:r>
            <a:endParaRPr lang="zh-CN" altLang="en-US" sz="3200" dirty="0"/>
          </a:p>
        </p:txBody>
      </p:sp>
      <p:sp>
        <p:nvSpPr>
          <p:cNvPr id="2" name="文本框 1"/>
          <p:cNvSpPr txBox="1"/>
          <p:nvPr/>
        </p:nvSpPr>
        <p:spPr>
          <a:xfrm>
            <a:off x="5865099" y="1576001"/>
            <a:ext cx="1111202" cy="646331"/>
          </a:xfrm>
          <a:prstGeom prst="rect">
            <a:avLst/>
          </a:prstGeom>
          <a:noFill/>
        </p:spPr>
        <p:txBody>
          <a:bodyPr wrap="none" rtlCol="0">
            <a:spAutoFit/>
          </a:bodyPr>
          <a:lstStyle/>
          <a:p>
            <a:r>
              <a:rPr lang="zh-CN" altLang="en-US" sz="3600" b="1" dirty="0" smtClean="0"/>
              <a:t>展望</a:t>
            </a:r>
            <a:endParaRPr lang="zh-CN" altLang="en-US" sz="3600" b="1" dirty="0"/>
          </a:p>
        </p:txBody>
      </p:sp>
      <p:sp>
        <p:nvSpPr>
          <p:cNvPr id="5" name="矩形 4"/>
          <p:cNvSpPr/>
          <p:nvPr/>
        </p:nvSpPr>
        <p:spPr>
          <a:xfrm>
            <a:off x="2239249" y="2469193"/>
            <a:ext cx="8877300" cy="3416320"/>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本论文所提出的基于</a:t>
            </a:r>
            <a:r>
              <a:rPr lang="en-US" altLang="zh-CN" kern="100" dirty="0" err="1" smtClean="0">
                <a:effectLst/>
                <a:latin typeface="Times New Roman" panose="02020603050405020304" pitchFamily="18" charset="0"/>
                <a:ea typeface="仿宋_GB2312"/>
              </a:rPr>
              <a:t>openEHR</a:t>
            </a:r>
            <a:r>
              <a:rPr lang="zh-CN" altLang="zh-CN" kern="100" dirty="0" smtClean="0">
                <a:effectLst/>
                <a:latin typeface="Times New Roman" panose="02020603050405020304" pitchFamily="18" charset="0"/>
                <a:ea typeface="仿宋_GB2312"/>
              </a:rPr>
              <a:t>原型的数据绑定方法，通过</a:t>
            </a:r>
            <a:r>
              <a:rPr lang="en-US" altLang="zh-CN" kern="100" dirty="0" smtClean="0">
                <a:effectLst/>
                <a:latin typeface="Times New Roman" panose="02020603050405020304" pitchFamily="18" charset="0"/>
                <a:ea typeface="仿宋_GB2312"/>
              </a:rPr>
              <a:t>XML</a:t>
            </a:r>
            <a:r>
              <a:rPr lang="zh-CN" altLang="zh-CN" kern="100" dirty="0" smtClean="0">
                <a:effectLst/>
                <a:latin typeface="Times New Roman" panose="02020603050405020304" pitchFamily="18" charset="0"/>
                <a:ea typeface="仿宋_GB2312"/>
              </a:rPr>
              <a:t>配置文件实现</a:t>
            </a:r>
            <a:r>
              <a:rPr lang="en-US" altLang="zh-CN" kern="100" dirty="0" err="1" smtClean="0">
                <a:effectLst/>
                <a:latin typeface="Times New Roman" panose="02020603050405020304" pitchFamily="18" charset="0"/>
                <a:ea typeface="仿宋_GB2312"/>
              </a:rPr>
              <a:t>dADL</a:t>
            </a:r>
            <a:r>
              <a:rPr lang="en-US" altLang="zh-CN" kern="100" dirty="0" smtClean="0">
                <a:effectLst/>
                <a:latin typeface="Times New Roman" panose="02020603050405020304" pitchFamily="18" charset="0"/>
                <a:ea typeface="仿宋_GB2312"/>
              </a:rPr>
              <a:t> </a:t>
            </a:r>
            <a:r>
              <a:rPr lang="zh-CN" altLang="zh-CN" kern="100" dirty="0" smtClean="0">
                <a:effectLst/>
                <a:latin typeface="Times New Roman" panose="02020603050405020304" pitchFamily="18" charset="0"/>
                <a:ea typeface="仿宋_GB2312"/>
              </a:rPr>
              <a:t>到</a:t>
            </a:r>
            <a:r>
              <a:rPr lang="en-US" altLang="zh-CN" kern="100" dirty="0" smtClean="0">
                <a:effectLst/>
                <a:latin typeface="Times New Roman" panose="02020603050405020304" pitchFamily="18" charset="0"/>
                <a:ea typeface="仿宋_GB2312"/>
              </a:rPr>
              <a:t>JSON</a:t>
            </a:r>
            <a:r>
              <a:rPr lang="zh-CN" altLang="zh-CN" kern="100" dirty="0" smtClean="0">
                <a:effectLst/>
                <a:latin typeface="Times New Roman" panose="02020603050405020304" pitchFamily="18" charset="0"/>
                <a:ea typeface="仿宋_GB2312"/>
              </a:rPr>
              <a:t>映射，当原型发生大的结构变化时，很难直接通过更改</a:t>
            </a:r>
            <a:r>
              <a:rPr lang="en-US" altLang="zh-CN" kern="100" dirty="0" smtClean="0">
                <a:effectLst/>
                <a:latin typeface="Times New Roman" panose="02020603050405020304" pitchFamily="18" charset="0"/>
                <a:ea typeface="仿宋_GB2312"/>
              </a:rPr>
              <a:t>XML</a:t>
            </a:r>
            <a:r>
              <a:rPr lang="zh-CN" altLang="zh-CN" kern="100" dirty="0" smtClean="0">
                <a:effectLst/>
                <a:latin typeface="Times New Roman" panose="02020603050405020304" pitchFamily="18" charset="0"/>
                <a:ea typeface="仿宋_GB2312"/>
              </a:rPr>
              <a:t>配置文件的更改实现重新映射，下一步可以通过</a:t>
            </a:r>
            <a:r>
              <a:rPr lang="en-US" altLang="zh-CN" kern="100" dirty="0" smtClean="0">
                <a:effectLst/>
                <a:latin typeface="Times New Roman" panose="02020603050405020304" pitchFamily="18" charset="0"/>
                <a:ea typeface="仿宋_GB2312"/>
              </a:rPr>
              <a:t>XML+</a:t>
            </a:r>
            <a:r>
              <a:rPr lang="zh-CN" altLang="zh-CN" kern="100" dirty="0" smtClean="0">
                <a:effectLst/>
                <a:latin typeface="Times New Roman" panose="02020603050405020304" pitchFamily="18" charset="0"/>
                <a:ea typeface="仿宋_GB2312"/>
              </a:rPr>
              <a:t>脚本的方式实现映射，</a:t>
            </a:r>
            <a:r>
              <a:rPr lang="en-US" altLang="zh-CN" kern="100" dirty="0" smtClean="0">
                <a:effectLst/>
                <a:latin typeface="Times New Roman" panose="02020603050405020304" pitchFamily="18" charset="0"/>
                <a:ea typeface="仿宋_GB2312"/>
              </a:rPr>
              <a:t>XML</a:t>
            </a:r>
            <a:r>
              <a:rPr lang="zh-CN" altLang="zh-CN" kern="100" dirty="0" smtClean="0">
                <a:effectLst/>
                <a:latin typeface="Times New Roman" panose="02020603050405020304" pitchFamily="18" charset="0"/>
                <a:ea typeface="仿宋_GB2312"/>
              </a:rPr>
              <a:t>文件实现简单的映射关系，脚本实现复杂的映射关系。</a:t>
            </a:r>
            <a:endParaRPr lang="zh-CN" altLang="zh-CN" kern="100" dirty="0" smtClean="0">
              <a:effectLst/>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系统的个性化配置需要用户在视图订制工具中手动进行设置，可以进一步通过对用户使用系统的行为进行跟踪分析，实现视图自动化订阅或推荐功能。</a:t>
            </a:r>
            <a:endParaRPr lang="en-US" altLang="zh-CN" kern="100" dirty="0" smtClean="0">
              <a:effectLst/>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zh-CN" kern="100" dirty="0" smtClean="0">
                <a:effectLst/>
                <a:latin typeface="Times New Roman" panose="02020603050405020304" pitchFamily="18" charset="0"/>
                <a:ea typeface="仿宋_GB2312"/>
                <a:cs typeface="Times New Roman" panose="02020603050405020304" pitchFamily="18" charset="0"/>
              </a:rPr>
              <a:t>系统只是单纯的对数据进行展示，下一步可以引入一些智能化应用，在展示数据的同时能将数据背后隐藏的知识以可视化的方式展现给医生。</a:t>
            </a:r>
            <a:endParaRPr lang="zh-CN" altLang="en-US" dirty="0" smtClean="0"/>
          </a:p>
        </p:txBody>
      </p:sp>
    </p:spTree>
    <p:extLst>
      <p:ext uri="{BB962C8B-B14F-4D97-AF65-F5344CB8AC3E}">
        <p14:creationId xmlns:p14="http://schemas.microsoft.com/office/powerpoint/2010/main" val="32447655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610435" y="600501"/>
            <a:ext cx="1005403" cy="584775"/>
          </a:xfrm>
          <a:prstGeom prst="rect">
            <a:avLst/>
          </a:prstGeom>
          <a:noFill/>
        </p:spPr>
        <p:txBody>
          <a:bodyPr wrap="none" rtlCol="0">
            <a:spAutoFit/>
          </a:bodyPr>
          <a:lstStyle/>
          <a:p>
            <a:r>
              <a:rPr lang="zh-CN" altLang="en-US" sz="3200" dirty="0" smtClean="0"/>
              <a:t>绪论</a:t>
            </a:r>
            <a:endParaRPr lang="zh-CN" altLang="en-US" sz="3200" dirty="0"/>
          </a:p>
        </p:txBody>
      </p:sp>
      <p:sp>
        <p:nvSpPr>
          <p:cNvPr id="16" name="矩形 15"/>
          <p:cNvSpPr/>
          <p:nvPr/>
        </p:nvSpPr>
        <p:spPr>
          <a:xfrm>
            <a:off x="1506020" y="1397842"/>
            <a:ext cx="9648967" cy="1200329"/>
          </a:xfrm>
          <a:prstGeom prst="rect">
            <a:avLst/>
          </a:prstGeom>
        </p:spPr>
        <p:txBody>
          <a:bodyPr wrap="square">
            <a:spAutoFit/>
          </a:bodyPr>
          <a:lstStyle/>
          <a:p>
            <a:r>
              <a:rPr lang="en-US" altLang="zh-CN" sz="2400" kern="100" dirty="0" smtClean="0">
                <a:effectLst/>
                <a:latin typeface="Times New Roman" panose="02020603050405020304" pitchFamily="18" charset="0"/>
                <a:ea typeface="仿宋_GB2312"/>
                <a:cs typeface="Times New Roman" panose="02020603050405020304" pitchFamily="18" charset="0"/>
              </a:rPr>
              <a:t>        </a:t>
            </a:r>
            <a:r>
              <a:rPr lang="zh-CN" altLang="zh-CN" sz="2400" kern="100" dirty="0" smtClean="0">
                <a:effectLst/>
                <a:latin typeface="Times New Roman" panose="02020603050405020304" pitchFamily="18" charset="0"/>
                <a:ea typeface="仿宋_GB2312"/>
                <a:cs typeface="Times New Roman" panose="02020603050405020304" pitchFamily="18" charset="0"/>
              </a:rPr>
              <a:t>医疗数据集成可视化系统是对医疗数据进行集成浏览的信息系统，目的是在一个屏幕下通过一定的导航或索引方式对临床医疗数据进行集成浏览。</a:t>
            </a:r>
            <a:endParaRPr lang="zh-CN" altLang="en-US" sz="2400" dirty="0"/>
          </a:p>
        </p:txBody>
      </p:sp>
      <p:sp>
        <p:nvSpPr>
          <p:cNvPr id="18" name="文本框 17"/>
          <p:cNvSpPr txBox="1"/>
          <p:nvPr/>
        </p:nvSpPr>
        <p:spPr>
          <a:xfrm>
            <a:off x="2888343" y="725178"/>
            <a:ext cx="1415772" cy="461665"/>
          </a:xfrm>
          <a:prstGeom prst="rect">
            <a:avLst/>
          </a:prstGeom>
          <a:noFill/>
        </p:spPr>
        <p:txBody>
          <a:bodyPr wrap="none" rtlCol="0">
            <a:spAutoFit/>
          </a:bodyPr>
          <a:lstStyle/>
          <a:p>
            <a:r>
              <a:rPr lang="zh-CN" altLang="en-US" sz="2400" dirty="0" smtClean="0"/>
              <a:t>研究背景</a:t>
            </a:r>
            <a:endParaRPr lang="zh-CN" altLang="en-US" sz="2400"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54" y="2929256"/>
            <a:ext cx="4648722" cy="3357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D:\14_V-MIAS\概要设计\移动版V-MIAS设计\界面截图\IMG_010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2204" y="2743483"/>
            <a:ext cx="2796591" cy="3728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4345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1005403" cy="584775"/>
          </a:xfrm>
          <a:prstGeom prst="rect">
            <a:avLst/>
          </a:prstGeom>
          <a:noFill/>
        </p:spPr>
        <p:txBody>
          <a:bodyPr wrap="none" rtlCol="0">
            <a:spAutoFit/>
          </a:bodyPr>
          <a:lstStyle/>
          <a:p>
            <a:r>
              <a:rPr lang="zh-CN" altLang="en-US" sz="3200" dirty="0"/>
              <a:t>致谢</a:t>
            </a:r>
          </a:p>
        </p:txBody>
      </p:sp>
      <p:sp>
        <p:nvSpPr>
          <p:cNvPr id="5" name="文本框 4"/>
          <p:cNvSpPr txBox="1"/>
          <p:nvPr/>
        </p:nvSpPr>
        <p:spPr>
          <a:xfrm>
            <a:off x="1270000" y="1993900"/>
            <a:ext cx="10452100" cy="424731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zh-CN" altLang="zh-CN" kern="100" dirty="0">
                <a:latin typeface="Times New Roman" panose="02020603050405020304" pitchFamily="18" charset="0"/>
                <a:ea typeface="仿宋_GB2312"/>
              </a:rPr>
              <a:t>感谢</a:t>
            </a:r>
            <a:r>
              <a:rPr lang="zh-CN" altLang="en-US" kern="100" dirty="0">
                <a:latin typeface="Times New Roman" panose="02020603050405020304" pitchFamily="18" charset="0"/>
                <a:ea typeface="仿宋_GB2312"/>
              </a:rPr>
              <a:t>我的导师</a:t>
            </a:r>
            <a:r>
              <a:rPr lang="zh-CN" altLang="zh-CN" kern="100" dirty="0">
                <a:latin typeface="Times New Roman" panose="02020603050405020304" pitchFamily="18" charset="0"/>
                <a:ea typeface="仿宋_GB2312"/>
              </a:rPr>
              <a:t>吕</a:t>
            </a:r>
            <a:r>
              <a:rPr lang="zh-CN" altLang="en-US" kern="100" dirty="0">
                <a:latin typeface="Times New Roman" panose="02020603050405020304" pitchFamily="18" charset="0"/>
                <a:ea typeface="仿宋_GB2312"/>
              </a:rPr>
              <a:t>旭东</a:t>
            </a:r>
            <a:r>
              <a:rPr lang="zh-CN" altLang="en-US" kern="100" dirty="0" smtClean="0">
                <a:latin typeface="Times New Roman" panose="02020603050405020304" pitchFamily="18" charset="0"/>
                <a:ea typeface="仿宋_GB2312"/>
              </a:rPr>
              <a:t>教授</a:t>
            </a:r>
            <a:r>
              <a:rPr lang="zh-CN" altLang="zh-CN" kern="100" dirty="0" smtClean="0">
                <a:latin typeface="Times New Roman" panose="02020603050405020304" pitchFamily="18" charset="0"/>
                <a:ea typeface="仿宋_GB2312"/>
              </a:rPr>
              <a:t>对</a:t>
            </a:r>
            <a:r>
              <a:rPr lang="zh-CN" altLang="zh-CN" kern="100" dirty="0">
                <a:latin typeface="Times New Roman" panose="02020603050405020304" pitchFamily="18" charset="0"/>
                <a:ea typeface="仿宋_GB2312"/>
              </a:rPr>
              <a:t>我学习和工作的顿顿教导</a:t>
            </a:r>
            <a:r>
              <a:rPr lang="zh-CN" altLang="en-US" kern="100" dirty="0">
                <a:latin typeface="Times New Roman" panose="02020603050405020304" pitchFamily="18" charset="0"/>
                <a:ea typeface="仿宋_GB2312"/>
              </a:rPr>
              <a:t>及对本论文提出的宝贵意见。</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en-US" kern="100" dirty="0">
                <a:latin typeface="Times New Roman" panose="02020603050405020304" pitchFamily="18" charset="0"/>
                <a:ea typeface="仿宋_GB2312"/>
              </a:rPr>
              <a:t>感谢邓老师</a:t>
            </a:r>
            <a:r>
              <a:rPr lang="zh-CN" altLang="zh-CN" kern="100" dirty="0">
                <a:latin typeface="Times New Roman" panose="02020603050405020304" pitchFamily="18" charset="0"/>
                <a:ea typeface="仿宋_GB2312"/>
              </a:rPr>
              <a:t>、刘济全老师、李昊旻老师和黄正行老师对我的无私指导和帮助</a:t>
            </a:r>
            <a:r>
              <a:rPr lang="zh-CN" altLang="en-US" kern="100" dirty="0">
                <a:latin typeface="Times New Roman" panose="02020603050405020304" pitchFamily="18" charset="0"/>
                <a:ea typeface="仿宋_GB2312"/>
              </a:rPr>
              <a:t>。</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en-US" kern="100" dirty="0">
                <a:latin typeface="Times New Roman" panose="02020603050405020304" pitchFamily="18" charset="0"/>
                <a:ea typeface="仿宋_GB2312"/>
              </a:rPr>
              <a:t>感谢傅彬、蔡东旭、王衎、蔡海领、周高亮等维科的领导和同事，与你们一起工作的日子我学会了很多职场技能。</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en-US" kern="100" dirty="0">
                <a:latin typeface="Times New Roman" panose="02020603050405020304" pitchFamily="18" charset="0"/>
                <a:ea typeface="仿宋_GB2312"/>
              </a:rPr>
              <a:t>感谢</a:t>
            </a:r>
            <a:r>
              <a:rPr lang="zh-CN" altLang="zh-CN" kern="100" dirty="0">
                <a:latin typeface="Times New Roman" panose="02020603050405020304" pitchFamily="18" charset="0"/>
                <a:ea typeface="仿宋_GB2312"/>
              </a:rPr>
              <a:t>感谢王利、闵令通、王彬等师兄对我工作和科研的指导与帮助</a:t>
            </a:r>
            <a:r>
              <a:rPr lang="zh-CN" altLang="en-US" kern="100" dirty="0">
                <a:latin typeface="Times New Roman" panose="02020603050405020304" pitchFamily="18" charset="0"/>
                <a:ea typeface="仿宋_GB2312"/>
              </a:rPr>
              <a:t>。</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zh-CN" kern="100" dirty="0">
                <a:latin typeface="Times New Roman" panose="02020603050405020304" pitchFamily="18" charset="0"/>
                <a:ea typeface="仿宋_GB2312"/>
              </a:rPr>
              <a:t>感谢尹凡、袁子洋、王菲菲等师弟师妹在我工作中给予的帮助和支持</a:t>
            </a:r>
            <a:r>
              <a:rPr lang="zh-CN" altLang="en-US" kern="100" dirty="0">
                <a:latin typeface="Times New Roman" panose="02020603050405020304" pitchFamily="18" charset="0"/>
                <a:ea typeface="仿宋_GB2312"/>
              </a:rPr>
              <a:t>。</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zh-CN" kern="100" dirty="0">
                <a:latin typeface="Times New Roman" panose="02020603050405020304" pitchFamily="18" charset="0"/>
                <a:ea typeface="仿宋_GB2312"/>
              </a:rPr>
              <a:t>感谢冯亚宁、黄珏、黄震震、鞠美芝、刘骏健、宋丽莹、孙盼、吴嘉琦、殷良英、宗韵、贾峥，作为同一届的同学，相聚到一起是一种缘分，两年来我们紧紧团结在一起共同面对工作、学习和生活中的困难，与你们相处的这段经历将令我终生</a:t>
            </a:r>
            <a:r>
              <a:rPr lang="zh-CN" altLang="zh-CN" kern="100" dirty="0" smtClean="0">
                <a:latin typeface="Times New Roman" panose="02020603050405020304" pitchFamily="18" charset="0"/>
                <a:ea typeface="仿宋_GB2312"/>
              </a:rPr>
              <a:t>难忘</a:t>
            </a:r>
            <a:r>
              <a:rPr lang="zh-CN" altLang="en-US" kern="100" dirty="0" smtClean="0">
                <a:latin typeface="Times New Roman" panose="02020603050405020304" pitchFamily="18" charset="0"/>
                <a:ea typeface="仿宋_GB2312"/>
              </a:rPr>
              <a:t>。</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endParaRPr lang="zh-CN" altLang="en-US" kern="100" dirty="0">
              <a:latin typeface="Times New Roman" panose="02020603050405020304" pitchFamily="18" charset="0"/>
              <a:ea typeface="仿宋_GB2312"/>
            </a:endParaRPr>
          </a:p>
        </p:txBody>
      </p:sp>
    </p:spTree>
    <p:extLst>
      <p:ext uri="{BB962C8B-B14F-4D97-AF65-F5344CB8AC3E}">
        <p14:creationId xmlns:p14="http://schemas.microsoft.com/office/powerpoint/2010/main" val="3223461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610435" y="600501"/>
            <a:ext cx="1005403" cy="584775"/>
          </a:xfrm>
          <a:prstGeom prst="rect">
            <a:avLst/>
          </a:prstGeom>
          <a:noFill/>
        </p:spPr>
        <p:txBody>
          <a:bodyPr wrap="none" rtlCol="0">
            <a:spAutoFit/>
          </a:bodyPr>
          <a:lstStyle/>
          <a:p>
            <a:r>
              <a:rPr lang="zh-CN" altLang="en-US" sz="3200" dirty="0" smtClean="0"/>
              <a:t>绪论</a:t>
            </a:r>
            <a:endParaRPr lang="zh-CN" altLang="en-US" sz="3200" dirty="0"/>
          </a:p>
        </p:txBody>
      </p:sp>
      <p:pic>
        <p:nvPicPr>
          <p:cNvPr id="19" name="图示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435" y="1644504"/>
            <a:ext cx="5575582" cy="284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p:cNvSpPr txBox="1"/>
          <p:nvPr/>
        </p:nvSpPr>
        <p:spPr>
          <a:xfrm>
            <a:off x="3168615" y="5150221"/>
            <a:ext cx="2723823" cy="369332"/>
          </a:xfrm>
          <a:prstGeom prst="rect">
            <a:avLst/>
          </a:prstGeom>
          <a:noFill/>
        </p:spPr>
        <p:txBody>
          <a:bodyPr wrap="none" rtlCol="0">
            <a:spAutoFit/>
          </a:bodyPr>
          <a:lstStyle/>
          <a:p>
            <a:r>
              <a:rPr lang="zh-CN" altLang="en-US" kern="100" dirty="0">
                <a:latin typeface="Times New Roman" panose="02020603050405020304" pitchFamily="18" charset="0"/>
                <a:ea typeface="仿宋_GB2312"/>
              </a:rPr>
              <a:t>医疗</a:t>
            </a:r>
            <a:r>
              <a:rPr lang="zh-CN" altLang="en-US" kern="100" dirty="0" smtClean="0">
                <a:latin typeface="Times New Roman" panose="02020603050405020304" pitchFamily="18" charset="0"/>
                <a:ea typeface="仿宋_GB2312"/>
              </a:rPr>
              <a:t>数据的种类逐渐增多</a:t>
            </a:r>
            <a:endParaRPr lang="en-US" altLang="zh-CN" kern="100" dirty="0">
              <a:latin typeface="Times New Roman" panose="02020603050405020304" pitchFamily="18" charset="0"/>
              <a:ea typeface="仿宋_GB2312"/>
            </a:endParaRPr>
          </a:p>
        </p:txBody>
      </p:sp>
      <p:sp>
        <p:nvSpPr>
          <p:cNvPr id="21" name="右箭头 20"/>
          <p:cNvSpPr/>
          <p:nvPr/>
        </p:nvSpPr>
        <p:spPr>
          <a:xfrm>
            <a:off x="6019438" y="5360646"/>
            <a:ext cx="637229" cy="315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664764" y="5334887"/>
            <a:ext cx="5262979" cy="369332"/>
          </a:xfrm>
          <a:prstGeom prst="rect">
            <a:avLst/>
          </a:prstGeom>
          <a:noFill/>
        </p:spPr>
        <p:txBody>
          <a:bodyPr wrap="none" rtlCol="0">
            <a:spAutoFit/>
          </a:bodyPr>
          <a:lstStyle/>
          <a:p>
            <a:r>
              <a:rPr lang="zh-CN" altLang="en-US" dirty="0" smtClean="0"/>
              <a:t>医疗数据集成可视化系统需要具有动态扩展的特性</a:t>
            </a:r>
            <a:endParaRPr lang="zh-CN" altLang="en-US" dirty="0"/>
          </a:p>
        </p:txBody>
      </p:sp>
      <p:sp>
        <p:nvSpPr>
          <p:cNvPr id="24" name="文本框 23"/>
          <p:cNvSpPr txBox="1"/>
          <p:nvPr/>
        </p:nvSpPr>
        <p:spPr>
          <a:xfrm>
            <a:off x="2033126" y="5558457"/>
            <a:ext cx="3935693" cy="369332"/>
          </a:xfrm>
          <a:prstGeom prst="rect">
            <a:avLst/>
          </a:prstGeom>
          <a:noFill/>
        </p:spPr>
        <p:txBody>
          <a:bodyPr wrap="none" rtlCol="0">
            <a:spAutoFit/>
          </a:bodyPr>
          <a:lstStyle/>
          <a:p>
            <a:r>
              <a:rPr lang="zh-CN" altLang="en-US" kern="100" dirty="0" smtClean="0">
                <a:latin typeface="Times New Roman" panose="02020603050405020304" pitchFamily="18" charset="0"/>
                <a:ea typeface="仿宋_GB2312"/>
              </a:rPr>
              <a:t>不同临床场景对集成可视化需求不同 </a:t>
            </a:r>
            <a:endParaRPr lang="en-US" altLang="zh-CN" kern="100" dirty="0">
              <a:latin typeface="Times New Roman" panose="02020603050405020304" pitchFamily="18" charset="0"/>
              <a:ea typeface="仿宋_GB2312"/>
            </a:endParaRPr>
          </a:p>
        </p:txBody>
      </p:sp>
      <p:sp>
        <p:nvSpPr>
          <p:cNvPr id="18" name="文本框 17"/>
          <p:cNvSpPr txBox="1"/>
          <p:nvPr/>
        </p:nvSpPr>
        <p:spPr>
          <a:xfrm>
            <a:off x="2888343" y="725178"/>
            <a:ext cx="1415772" cy="461665"/>
          </a:xfrm>
          <a:prstGeom prst="rect">
            <a:avLst/>
          </a:prstGeom>
          <a:noFill/>
        </p:spPr>
        <p:txBody>
          <a:bodyPr wrap="none" rtlCol="0">
            <a:spAutoFit/>
          </a:bodyPr>
          <a:lstStyle/>
          <a:p>
            <a:r>
              <a:rPr lang="zh-CN" altLang="en-US" sz="2400" dirty="0" smtClean="0"/>
              <a:t>研究背景</a:t>
            </a:r>
            <a:endParaRPr lang="zh-CN" altLang="en-US" sz="2400" dirty="0"/>
          </a:p>
        </p:txBody>
      </p:sp>
      <p:pic>
        <p:nvPicPr>
          <p:cNvPr id="10" name="图片 9"/>
          <p:cNvPicPr>
            <a:picLocks noChangeAspect="1"/>
          </p:cNvPicPr>
          <p:nvPr/>
        </p:nvPicPr>
        <p:blipFill>
          <a:blip r:embed="rId3"/>
          <a:stretch>
            <a:fillRect/>
          </a:stretch>
        </p:blipFill>
        <p:spPr>
          <a:xfrm>
            <a:off x="7711758" y="1770476"/>
            <a:ext cx="3168989" cy="2825466"/>
          </a:xfrm>
          <a:prstGeom prst="rect">
            <a:avLst/>
          </a:prstGeom>
        </p:spPr>
      </p:pic>
    </p:spTree>
    <p:extLst>
      <p:ext uri="{BB962C8B-B14F-4D97-AF65-F5344CB8AC3E}">
        <p14:creationId xmlns:p14="http://schemas.microsoft.com/office/powerpoint/2010/main" val="83178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610435" y="600501"/>
            <a:ext cx="1005403" cy="584775"/>
          </a:xfrm>
          <a:prstGeom prst="rect">
            <a:avLst/>
          </a:prstGeom>
          <a:noFill/>
        </p:spPr>
        <p:txBody>
          <a:bodyPr wrap="none" rtlCol="0">
            <a:spAutoFit/>
          </a:bodyPr>
          <a:lstStyle/>
          <a:p>
            <a:r>
              <a:rPr lang="zh-CN" altLang="en-US" sz="3200" dirty="0" smtClean="0"/>
              <a:t>绪论</a:t>
            </a:r>
            <a:endParaRPr lang="zh-CN" altLang="en-US" sz="3200" dirty="0"/>
          </a:p>
        </p:txBody>
      </p:sp>
      <p:sp>
        <p:nvSpPr>
          <p:cNvPr id="3" name="文本框 2"/>
          <p:cNvSpPr txBox="1"/>
          <p:nvPr/>
        </p:nvSpPr>
        <p:spPr>
          <a:xfrm>
            <a:off x="1711241" y="1597224"/>
            <a:ext cx="9638136" cy="923330"/>
          </a:xfrm>
          <a:prstGeom prst="rect">
            <a:avLst/>
          </a:prstGeom>
          <a:noFill/>
        </p:spPr>
        <p:txBody>
          <a:bodyPr wrap="square" rtlCol="0">
            <a:spAutoFit/>
          </a:bodyPr>
          <a:lstStyle/>
          <a:p>
            <a:r>
              <a:rPr lang="en-US" altLang="zh-CN" dirty="0" smtClean="0"/>
              <a:t>       </a:t>
            </a:r>
            <a:r>
              <a:rPr lang="zh-CN" altLang="zh-CN" dirty="0" smtClean="0"/>
              <a:t>对于</a:t>
            </a:r>
            <a:r>
              <a:rPr lang="zh-CN" altLang="zh-CN" dirty="0"/>
              <a:t>医疗数据集成可视化系统的动态扩展方法，国内已经有一些研究，如陈湖山提出的一种集成视图的动态</a:t>
            </a:r>
            <a:r>
              <a:rPr lang="zh-CN" altLang="zh-CN" dirty="0" smtClean="0"/>
              <a:t>配置方法</a:t>
            </a:r>
            <a:r>
              <a:rPr lang="zh-CN" altLang="en-US" dirty="0" smtClean="0"/>
              <a:t>，</a:t>
            </a:r>
            <a:r>
              <a:rPr lang="zh-CN" altLang="zh-CN" dirty="0"/>
              <a:t>通过可视化组件的形式来实现新增医疗数据的可视化扩展，同时还提供了一种集成视图模板编辑器</a:t>
            </a:r>
            <a:r>
              <a:rPr lang="zh-CN" altLang="en-US" dirty="0" smtClean="0"/>
              <a:t>，如下图所示。</a:t>
            </a:r>
            <a:endParaRPr lang="zh-CN" altLang="en-US" dirty="0"/>
          </a:p>
        </p:txBody>
      </p:sp>
      <p:pic>
        <p:nvPicPr>
          <p:cNvPr id="1024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705" y="2712626"/>
            <a:ext cx="5956466" cy="360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935097" y="6321119"/>
            <a:ext cx="2262158" cy="369332"/>
          </a:xfrm>
          <a:prstGeom prst="rect">
            <a:avLst/>
          </a:prstGeom>
        </p:spPr>
        <p:txBody>
          <a:bodyPr wrap="none">
            <a:spAutoFit/>
          </a:bodyPr>
          <a:lstStyle/>
          <a:p>
            <a:r>
              <a:rPr lang="zh-CN" altLang="zh-CN" kern="100" dirty="0" smtClean="0">
                <a:effectLst/>
                <a:latin typeface="Times New Roman" panose="02020603050405020304" pitchFamily="18" charset="0"/>
                <a:ea typeface="仿宋_GB2312"/>
                <a:cs typeface="Times New Roman" panose="02020603050405020304" pitchFamily="18" charset="0"/>
              </a:rPr>
              <a:t>集成视图模板编辑器</a:t>
            </a:r>
            <a:endParaRPr lang="zh-CN" altLang="en-US" dirty="0"/>
          </a:p>
        </p:txBody>
      </p:sp>
      <p:sp>
        <p:nvSpPr>
          <p:cNvPr id="10" name="文本框 9"/>
          <p:cNvSpPr txBox="1"/>
          <p:nvPr/>
        </p:nvSpPr>
        <p:spPr>
          <a:xfrm>
            <a:off x="2888343" y="725178"/>
            <a:ext cx="2339102" cy="461665"/>
          </a:xfrm>
          <a:prstGeom prst="rect">
            <a:avLst/>
          </a:prstGeom>
          <a:noFill/>
        </p:spPr>
        <p:txBody>
          <a:bodyPr wrap="none" rtlCol="0">
            <a:spAutoFit/>
          </a:bodyPr>
          <a:lstStyle/>
          <a:p>
            <a:r>
              <a:rPr lang="zh-CN" altLang="en-US" sz="2400" dirty="0" smtClean="0"/>
              <a:t>研究目标与内容</a:t>
            </a:r>
            <a:endParaRPr lang="zh-CN" altLang="en-US" sz="2400" dirty="0"/>
          </a:p>
        </p:txBody>
      </p:sp>
    </p:spTree>
    <p:extLst>
      <p:ext uri="{BB962C8B-B14F-4D97-AF65-F5344CB8AC3E}">
        <p14:creationId xmlns:p14="http://schemas.microsoft.com/office/powerpoint/2010/main" val="2208754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610435" y="600501"/>
            <a:ext cx="1005403" cy="584775"/>
          </a:xfrm>
          <a:prstGeom prst="rect">
            <a:avLst/>
          </a:prstGeom>
          <a:noFill/>
        </p:spPr>
        <p:txBody>
          <a:bodyPr wrap="none" rtlCol="0">
            <a:spAutoFit/>
          </a:bodyPr>
          <a:lstStyle/>
          <a:p>
            <a:r>
              <a:rPr lang="zh-CN" altLang="en-US" sz="3200" dirty="0" smtClean="0"/>
              <a:t>绪论</a:t>
            </a:r>
            <a:endParaRPr lang="zh-CN" altLang="en-US" sz="3200" dirty="0"/>
          </a:p>
        </p:txBody>
      </p:sp>
      <p:sp>
        <p:nvSpPr>
          <p:cNvPr id="7" name="文本框 6"/>
          <p:cNvSpPr txBox="1"/>
          <p:nvPr/>
        </p:nvSpPr>
        <p:spPr>
          <a:xfrm>
            <a:off x="2888343" y="725178"/>
            <a:ext cx="2339102" cy="461665"/>
          </a:xfrm>
          <a:prstGeom prst="rect">
            <a:avLst/>
          </a:prstGeom>
          <a:noFill/>
        </p:spPr>
        <p:txBody>
          <a:bodyPr wrap="none" rtlCol="0">
            <a:spAutoFit/>
          </a:bodyPr>
          <a:lstStyle/>
          <a:p>
            <a:r>
              <a:rPr lang="zh-CN" altLang="en-US" sz="2400" dirty="0" smtClean="0"/>
              <a:t>研究目标与内容</a:t>
            </a:r>
            <a:endParaRPr lang="zh-CN" altLang="en-US" sz="2400" dirty="0"/>
          </a:p>
        </p:txBody>
      </p:sp>
      <p:sp>
        <p:nvSpPr>
          <p:cNvPr id="2" name="矩形 1"/>
          <p:cNvSpPr/>
          <p:nvPr/>
        </p:nvSpPr>
        <p:spPr>
          <a:xfrm>
            <a:off x="2113136" y="2406694"/>
            <a:ext cx="8488555" cy="2169825"/>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 panose="02010609060101010101" pitchFamily="49" charset="-122"/>
              </a:rPr>
              <a:t>系统与底层数据的耦合程度太高，系统扩展的同时往往伴随着大量数据库接口的开发。</a:t>
            </a:r>
            <a:endParaRPr lang="en-US" altLang="zh-CN" kern="100" dirty="0" smtClean="0">
              <a:effectLst/>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endParaRPr lang="en-US" altLang="zh-CN" kern="100" dirty="0">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endParaRPr lang="zh-CN" altLang="zh-CN" kern="100" dirty="0" smtClean="0">
              <a:effectLst/>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r>
              <a:rPr lang="zh-CN" altLang="zh-CN" kern="100" dirty="0" smtClean="0">
                <a:latin typeface="Times New Roman" panose="02020603050405020304" pitchFamily="18" charset="0"/>
                <a:ea typeface="仿宋" panose="02010609060101010101" pitchFamily="49" charset="-122"/>
              </a:rPr>
              <a:t>系统</a:t>
            </a:r>
            <a:r>
              <a:rPr lang="zh-CN" altLang="en-US" kern="100" dirty="0" smtClean="0">
                <a:latin typeface="Times New Roman" panose="02020603050405020304" pitchFamily="18" charset="0"/>
                <a:ea typeface="仿宋" panose="02010609060101010101" pitchFamily="49" charset="-122"/>
              </a:rPr>
              <a:t>动态扩展框架中</a:t>
            </a:r>
            <a:r>
              <a:rPr lang="zh-CN" altLang="zh-CN" kern="100" dirty="0" smtClean="0">
                <a:latin typeface="Times New Roman" panose="02020603050405020304" pitchFamily="18" charset="0"/>
                <a:ea typeface="仿宋" panose="02010609060101010101" pitchFamily="49" charset="-122"/>
              </a:rPr>
              <a:t>各扩展模块之间缺少灵活的通信支持，系统交互能力不足。</a:t>
            </a:r>
            <a:endParaRPr lang="zh-CN" altLang="zh-CN" kern="100" dirty="0">
              <a:latin typeface="Times New Roman" panose="02020603050405020304" pitchFamily="18" charset="0"/>
              <a:ea typeface="仿宋" panose="02010609060101010101" pitchFamily="49" charset="-122"/>
            </a:endParaRPr>
          </a:p>
        </p:txBody>
      </p:sp>
      <p:sp>
        <p:nvSpPr>
          <p:cNvPr id="5" name="文本框 4"/>
          <p:cNvSpPr txBox="1"/>
          <p:nvPr/>
        </p:nvSpPr>
        <p:spPr>
          <a:xfrm>
            <a:off x="1973943" y="1727200"/>
            <a:ext cx="2262158" cy="369332"/>
          </a:xfrm>
          <a:prstGeom prst="rect">
            <a:avLst/>
          </a:prstGeom>
          <a:noFill/>
        </p:spPr>
        <p:txBody>
          <a:bodyPr wrap="none" rtlCol="0">
            <a:spAutoFit/>
          </a:bodyPr>
          <a:lstStyle/>
          <a:p>
            <a:r>
              <a:rPr lang="zh-CN" altLang="en-US" dirty="0" smtClean="0"/>
              <a:t>仍然存在两个问题：</a:t>
            </a:r>
            <a:endParaRPr lang="zh-CN" altLang="en-US" dirty="0"/>
          </a:p>
        </p:txBody>
      </p:sp>
      <p:sp>
        <p:nvSpPr>
          <p:cNvPr id="10" name="右箭头 9"/>
          <p:cNvSpPr/>
          <p:nvPr/>
        </p:nvSpPr>
        <p:spPr>
          <a:xfrm>
            <a:off x="3433779" y="3543212"/>
            <a:ext cx="624115" cy="3091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236101" y="3483021"/>
            <a:ext cx="2954655" cy="369332"/>
          </a:xfrm>
          <a:prstGeom prst="rect">
            <a:avLst/>
          </a:prstGeom>
          <a:noFill/>
        </p:spPr>
        <p:txBody>
          <a:bodyPr wrap="none" rtlCol="0">
            <a:spAutoFit/>
          </a:bodyPr>
          <a:lstStyle/>
          <a:p>
            <a:r>
              <a:rPr lang="zh-CN" altLang="en-US" dirty="0" smtClean="0"/>
              <a:t>提出了一种数据绑定机制。</a:t>
            </a:r>
            <a:endParaRPr lang="zh-CN" altLang="en-US" dirty="0"/>
          </a:p>
        </p:txBody>
      </p:sp>
      <p:sp>
        <p:nvSpPr>
          <p:cNvPr id="14" name="右箭头 13"/>
          <p:cNvSpPr/>
          <p:nvPr/>
        </p:nvSpPr>
        <p:spPr>
          <a:xfrm>
            <a:off x="3433779" y="4804205"/>
            <a:ext cx="624115" cy="3091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236101" y="4744014"/>
            <a:ext cx="4801314" cy="646331"/>
          </a:xfrm>
          <a:prstGeom prst="rect">
            <a:avLst/>
          </a:prstGeom>
          <a:noFill/>
        </p:spPr>
        <p:txBody>
          <a:bodyPr wrap="none" rtlCol="0">
            <a:spAutoFit/>
          </a:bodyPr>
          <a:lstStyle/>
          <a:p>
            <a:r>
              <a:rPr lang="zh-CN" altLang="zh-CN" dirty="0"/>
              <a:t>设计了一</a:t>
            </a:r>
            <a:r>
              <a:rPr lang="zh-CN" altLang="zh-CN" dirty="0" smtClean="0"/>
              <a:t>种</a:t>
            </a:r>
            <a:r>
              <a:rPr lang="zh-CN" altLang="en-US" dirty="0" smtClean="0"/>
              <a:t>插件式</a:t>
            </a:r>
            <a:r>
              <a:rPr lang="zh-CN" altLang="zh-CN" dirty="0" smtClean="0"/>
              <a:t>动态</a:t>
            </a:r>
            <a:r>
              <a:rPr lang="zh-CN" altLang="zh-CN" dirty="0"/>
              <a:t>扩展</a:t>
            </a:r>
            <a:r>
              <a:rPr lang="zh-CN" altLang="zh-CN" dirty="0" smtClean="0"/>
              <a:t>框架</a:t>
            </a:r>
            <a:r>
              <a:rPr lang="zh-CN" altLang="en-US" dirty="0" smtClean="0"/>
              <a:t>，</a:t>
            </a:r>
            <a:endParaRPr lang="en-US" altLang="zh-CN" dirty="0" smtClean="0"/>
          </a:p>
          <a:p>
            <a:r>
              <a:rPr lang="zh-CN" altLang="en-US" dirty="0" smtClean="0"/>
              <a:t>并设计了消息通信机制实现各插件间的交互。</a:t>
            </a:r>
            <a:endParaRPr lang="zh-CN" altLang="en-US" dirty="0"/>
          </a:p>
        </p:txBody>
      </p:sp>
    </p:spTree>
    <p:custDataLst>
      <p:tags r:id="rId1"/>
    </p:custDataLst>
    <p:extLst>
      <p:ext uri="{BB962C8B-B14F-4D97-AF65-F5344CB8AC3E}">
        <p14:creationId xmlns:p14="http://schemas.microsoft.com/office/powerpoint/2010/main" val="2584579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randombar(horizont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4"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323" y="1327723"/>
            <a:ext cx="8095849" cy="5353321"/>
          </a:xfrm>
          <a:prstGeom prst="rect">
            <a:avLst/>
          </a:prstGeom>
        </p:spPr>
      </p:pic>
      <p:graphicFrame>
        <p:nvGraphicFramePr>
          <p:cNvPr id="6" name="表格 5"/>
          <p:cNvGraphicFramePr>
            <a:graphicFrameLocks noGrp="1"/>
          </p:cNvGraphicFramePr>
          <p:nvPr>
            <p:extLst/>
          </p:nvPr>
        </p:nvGraphicFramePr>
        <p:xfrm>
          <a:off x="3408615" y="2074602"/>
          <a:ext cx="1573273" cy="446473"/>
        </p:xfrm>
        <a:graphic>
          <a:graphicData uri="http://schemas.openxmlformats.org/drawingml/2006/table">
            <a:tbl>
              <a:tblPr firstRow="1" bandRow="1">
                <a:tableStyleId>{2D5ABB26-0587-4C30-8999-92F81FD0307C}</a:tableStyleId>
              </a:tblPr>
              <a:tblGrid>
                <a:gridCol w="1573273"/>
              </a:tblGrid>
              <a:tr h="446473">
                <a:tc>
                  <a:txBody>
                    <a:bodyPr/>
                    <a:lstStyle/>
                    <a:p>
                      <a:endParaRPr lang="zh-CN" alt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bl>
          </a:graphicData>
        </a:graphic>
      </p:graphicFrame>
      <p:sp>
        <p:nvSpPr>
          <p:cNvPr id="7" name="文本框 6"/>
          <p:cNvSpPr txBox="1"/>
          <p:nvPr/>
        </p:nvSpPr>
        <p:spPr>
          <a:xfrm>
            <a:off x="1610435" y="600501"/>
            <a:ext cx="1005403" cy="584775"/>
          </a:xfrm>
          <a:prstGeom prst="rect">
            <a:avLst/>
          </a:prstGeom>
          <a:noFill/>
        </p:spPr>
        <p:txBody>
          <a:bodyPr wrap="none" rtlCol="0">
            <a:spAutoFit/>
          </a:bodyPr>
          <a:lstStyle/>
          <a:p>
            <a:r>
              <a:rPr lang="zh-CN" altLang="en-US" sz="3200" dirty="0" smtClean="0"/>
              <a:t>绪论</a:t>
            </a:r>
            <a:endParaRPr lang="zh-CN" altLang="en-US" sz="3200" dirty="0"/>
          </a:p>
        </p:txBody>
      </p:sp>
    </p:spTree>
    <p:custDataLst>
      <p:tags r:id="rId1"/>
    </p:custDataLst>
    <p:extLst>
      <p:ext uri="{BB962C8B-B14F-4D97-AF65-F5344CB8AC3E}">
        <p14:creationId xmlns:p14="http://schemas.microsoft.com/office/powerpoint/2010/main" val="16700051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33253" y="907068"/>
            <a:ext cx="6415964" cy="5418667"/>
            <a:chOff x="4393063" y="651427"/>
            <a:chExt cx="6415964" cy="5418667"/>
          </a:xfrm>
        </p:grpSpPr>
        <p:graphicFrame>
          <p:nvGraphicFramePr>
            <p:cNvPr id="13" name="图示 12"/>
            <p:cNvGraphicFramePr/>
            <p:nvPr>
              <p:extLst>
                <p:ext uri="{D42A27DB-BD31-4B8C-83A1-F6EECF244321}">
                  <p14:modId xmlns:p14="http://schemas.microsoft.com/office/powerpoint/2010/main" val="2748923607"/>
                </p:ext>
              </p:extLst>
            </p:nvPr>
          </p:nvGraphicFramePr>
          <p:xfrm>
            <a:off x="4393063" y="651427"/>
            <a:ext cx="64159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文本框 13"/>
            <p:cNvSpPr txBox="1"/>
            <p:nvPr/>
          </p:nvSpPr>
          <p:spPr>
            <a:xfrm>
              <a:off x="4640238" y="859809"/>
              <a:ext cx="567784" cy="923330"/>
            </a:xfrm>
            <a:prstGeom prst="rect">
              <a:avLst/>
            </a:prstGeom>
            <a:noFill/>
          </p:spPr>
          <p:txBody>
            <a:bodyPr wrap="none" rtlCol="0">
              <a:spAutoFit/>
            </a:bodyPr>
            <a:lstStyle/>
            <a:p>
              <a:r>
                <a:rPr lang="en-US" altLang="zh-CN" sz="5400" dirty="0" smtClean="0">
                  <a:solidFill>
                    <a:schemeClr val="accent1"/>
                  </a:solidFill>
                </a:rPr>
                <a:t>1</a:t>
              </a:r>
              <a:endParaRPr lang="zh-CN" altLang="en-US" sz="5400" dirty="0">
                <a:solidFill>
                  <a:schemeClr val="accent1"/>
                </a:solidFill>
              </a:endParaRPr>
            </a:p>
          </p:txBody>
        </p:sp>
        <p:sp>
          <p:nvSpPr>
            <p:cNvPr id="15" name="文本框 14"/>
            <p:cNvSpPr txBox="1"/>
            <p:nvPr/>
          </p:nvSpPr>
          <p:spPr>
            <a:xfrm>
              <a:off x="5127979" y="1865027"/>
              <a:ext cx="567784" cy="923330"/>
            </a:xfrm>
            <a:prstGeom prst="rect">
              <a:avLst/>
            </a:prstGeom>
            <a:noFill/>
          </p:spPr>
          <p:txBody>
            <a:bodyPr wrap="none" rtlCol="0">
              <a:spAutoFit/>
            </a:bodyPr>
            <a:lstStyle/>
            <a:p>
              <a:r>
                <a:rPr lang="en-US" altLang="zh-CN" sz="5400" dirty="0" smtClean="0">
                  <a:solidFill>
                    <a:schemeClr val="accent2"/>
                  </a:solidFill>
                </a:rPr>
                <a:t>2</a:t>
              </a:r>
              <a:endParaRPr lang="zh-CN" altLang="en-US" sz="5400" dirty="0">
                <a:solidFill>
                  <a:schemeClr val="accent2"/>
                </a:solidFill>
              </a:endParaRPr>
            </a:p>
          </p:txBody>
        </p:sp>
        <p:sp>
          <p:nvSpPr>
            <p:cNvPr id="16" name="文本框 15"/>
            <p:cNvSpPr txBox="1"/>
            <p:nvPr/>
          </p:nvSpPr>
          <p:spPr>
            <a:xfrm>
              <a:off x="5264342" y="2914851"/>
              <a:ext cx="535724" cy="923330"/>
            </a:xfrm>
            <a:prstGeom prst="rect">
              <a:avLst/>
            </a:prstGeom>
            <a:noFill/>
          </p:spPr>
          <p:txBody>
            <a:bodyPr wrap="none" rtlCol="0">
              <a:spAutoFit/>
            </a:bodyPr>
            <a:lstStyle/>
            <a:p>
              <a:r>
                <a:rPr lang="en-US" altLang="zh-CN" sz="5400" dirty="0" smtClean="0">
                  <a:solidFill>
                    <a:schemeClr val="accent1">
                      <a:lumMod val="75000"/>
                    </a:schemeClr>
                  </a:solidFill>
                </a:rPr>
                <a:t>3</a:t>
              </a:r>
              <a:endParaRPr lang="zh-CN" altLang="en-US" sz="5400" dirty="0">
                <a:solidFill>
                  <a:schemeClr val="accent1">
                    <a:lumMod val="75000"/>
                  </a:schemeClr>
                </a:solidFill>
              </a:endParaRPr>
            </a:p>
          </p:txBody>
        </p:sp>
        <p:sp>
          <p:nvSpPr>
            <p:cNvPr id="17" name="文本框 16"/>
            <p:cNvSpPr txBox="1"/>
            <p:nvPr/>
          </p:nvSpPr>
          <p:spPr>
            <a:xfrm>
              <a:off x="5114214" y="3933717"/>
              <a:ext cx="535724" cy="923330"/>
            </a:xfrm>
            <a:prstGeom prst="rect">
              <a:avLst/>
            </a:prstGeom>
            <a:noFill/>
          </p:spPr>
          <p:txBody>
            <a:bodyPr wrap="none" rtlCol="0">
              <a:spAutoFit/>
            </a:bodyPr>
            <a:lstStyle/>
            <a:p>
              <a:r>
                <a:rPr lang="en-US" altLang="zh-CN" sz="5400" dirty="0" smtClean="0">
                  <a:solidFill>
                    <a:schemeClr val="accent1">
                      <a:lumMod val="75000"/>
                    </a:schemeClr>
                  </a:solidFill>
                </a:rPr>
                <a:t>4</a:t>
              </a:r>
              <a:endParaRPr lang="zh-CN" altLang="en-US" sz="5400" dirty="0">
                <a:solidFill>
                  <a:schemeClr val="accent1">
                    <a:lumMod val="75000"/>
                  </a:schemeClr>
                </a:solidFill>
              </a:endParaRPr>
            </a:p>
          </p:txBody>
        </p:sp>
        <p:sp>
          <p:nvSpPr>
            <p:cNvPr id="18" name="文本框 17"/>
            <p:cNvSpPr txBox="1"/>
            <p:nvPr/>
          </p:nvSpPr>
          <p:spPr>
            <a:xfrm>
              <a:off x="4605786" y="4954137"/>
              <a:ext cx="535724" cy="923330"/>
            </a:xfrm>
            <a:prstGeom prst="rect">
              <a:avLst/>
            </a:prstGeom>
            <a:noFill/>
          </p:spPr>
          <p:txBody>
            <a:bodyPr wrap="none" rtlCol="0">
              <a:spAutoFit/>
            </a:bodyPr>
            <a:lstStyle/>
            <a:p>
              <a:r>
                <a:rPr lang="en-US" altLang="zh-CN" sz="5400" dirty="0" smtClean="0">
                  <a:solidFill>
                    <a:schemeClr val="accent1">
                      <a:lumMod val="75000"/>
                    </a:schemeClr>
                  </a:solidFill>
                </a:rPr>
                <a:t>5</a:t>
              </a:r>
              <a:endParaRPr lang="zh-CN" altLang="en-US" sz="5400" dirty="0">
                <a:solidFill>
                  <a:schemeClr val="accent1">
                    <a:lumMod val="75000"/>
                  </a:schemeClr>
                </a:solidFill>
              </a:endParaRPr>
            </a:p>
          </p:txBody>
        </p:sp>
      </p:grpSp>
    </p:spTree>
    <p:extLst>
      <p:ext uri="{BB962C8B-B14F-4D97-AF65-F5344CB8AC3E}">
        <p14:creationId xmlns:p14="http://schemas.microsoft.com/office/powerpoint/2010/main" val="1990073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3467616" cy="584775"/>
          </a:xfrm>
          <a:prstGeom prst="rect">
            <a:avLst/>
          </a:prstGeom>
          <a:noFill/>
        </p:spPr>
        <p:txBody>
          <a:bodyPr wrap="none" rtlCol="0">
            <a:spAutoFit/>
          </a:bodyPr>
          <a:lstStyle/>
          <a:p>
            <a:r>
              <a:rPr lang="zh-CN" altLang="en-US" sz="3200" dirty="0" smtClean="0"/>
              <a:t>数据绑定方法设计</a:t>
            </a:r>
            <a:endParaRPr lang="zh-CN" altLang="en-US" sz="3200" dirty="0"/>
          </a:p>
        </p:txBody>
      </p:sp>
      <p:sp>
        <p:nvSpPr>
          <p:cNvPr id="2" name="文本框 1"/>
          <p:cNvSpPr txBox="1"/>
          <p:nvPr/>
        </p:nvSpPr>
        <p:spPr>
          <a:xfrm>
            <a:off x="1580879" y="1583140"/>
            <a:ext cx="1467068" cy="369332"/>
          </a:xfrm>
          <a:prstGeom prst="rect">
            <a:avLst/>
          </a:prstGeom>
          <a:noFill/>
        </p:spPr>
        <p:txBody>
          <a:bodyPr wrap="none" rtlCol="0">
            <a:spAutoFit/>
          </a:bodyPr>
          <a:lstStyle/>
          <a:p>
            <a:r>
              <a:rPr lang="en-US" altLang="zh-CN" dirty="0" smtClean="0"/>
              <a:t>1</a:t>
            </a:r>
            <a:r>
              <a:rPr lang="zh-CN" altLang="en-US" dirty="0" smtClean="0"/>
              <a:t>、需求分析</a:t>
            </a:r>
            <a:endParaRPr lang="en-US" altLang="zh-CN" dirty="0" smtClean="0"/>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867" y="2350336"/>
            <a:ext cx="6696554" cy="1436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726550" y="4184652"/>
            <a:ext cx="3762568" cy="2308324"/>
          </a:xfrm>
          <a:prstGeom prst="rect">
            <a:avLst/>
          </a:prstGeom>
          <a:noFill/>
        </p:spPr>
        <p:txBody>
          <a:bodyPr wrap="none" rtlCol="0">
            <a:spAutoFit/>
          </a:bodyPr>
          <a:lstStyle/>
          <a:p>
            <a:pPr marL="342900" indent="-342900">
              <a:buFont typeface="+mj-ea"/>
              <a:buAutoNum type="circleNumDbPlain"/>
            </a:pPr>
            <a:r>
              <a:rPr lang="zh-CN" altLang="en-US" dirty="0" smtClean="0"/>
              <a:t>底层数据库和上层应用高耦合。</a:t>
            </a:r>
            <a:endParaRPr lang="en-US" altLang="zh-CN" dirty="0" smtClean="0"/>
          </a:p>
          <a:p>
            <a:pPr marL="342900" indent="-342900">
              <a:buFont typeface="+mj-ea"/>
              <a:buAutoNum type="circleNumDbPlain"/>
            </a:pPr>
            <a:endParaRPr lang="en-US" altLang="zh-CN" dirty="0" smtClean="0"/>
          </a:p>
          <a:p>
            <a:pPr marL="342900" indent="-342900">
              <a:buFont typeface="+mj-ea"/>
              <a:buAutoNum type="circleNumDbPlain"/>
            </a:pPr>
            <a:endParaRPr lang="en-US" altLang="zh-CN" dirty="0" smtClean="0"/>
          </a:p>
          <a:p>
            <a:pPr marL="342900" indent="-342900">
              <a:buFont typeface="+mj-ea"/>
              <a:buAutoNum type="circleNumDbPlain"/>
            </a:pPr>
            <a:r>
              <a:rPr lang="zh-CN" altLang="en-US" dirty="0" smtClean="0"/>
              <a:t>频繁的数据访问接口开发。</a:t>
            </a:r>
            <a:endParaRPr lang="en-US" altLang="zh-CN" dirty="0" smtClean="0"/>
          </a:p>
          <a:p>
            <a:pPr marL="342900" indent="-342900">
              <a:buFont typeface="+mj-ea"/>
              <a:buAutoNum type="circleNumDbPlain"/>
            </a:pPr>
            <a:endParaRPr lang="zh-CN" altLang="en-US" dirty="0" smtClean="0"/>
          </a:p>
          <a:p>
            <a:endParaRPr lang="en-US" altLang="zh-CN" dirty="0" smtClean="0"/>
          </a:p>
          <a:p>
            <a:endParaRPr lang="en-US" altLang="zh-CN" dirty="0" smtClean="0"/>
          </a:p>
          <a:p>
            <a:endParaRPr lang="en-US" altLang="zh-CN" dirty="0" smtClean="0"/>
          </a:p>
        </p:txBody>
      </p:sp>
      <p:sp>
        <p:nvSpPr>
          <p:cNvPr id="7" name="右箭头 6"/>
          <p:cNvSpPr/>
          <p:nvPr/>
        </p:nvSpPr>
        <p:spPr>
          <a:xfrm>
            <a:off x="5486400" y="4219451"/>
            <a:ext cx="740229" cy="366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329539" y="4233144"/>
            <a:ext cx="3281668" cy="369332"/>
          </a:xfrm>
          <a:prstGeom prst="rect">
            <a:avLst/>
          </a:prstGeom>
          <a:noFill/>
        </p:spPr>
        <p:txBody>
          <a:bodyPr wrap="none" rtlCol="0">
            <a:spAutoFit/>
          </a:bodyPr>
          <a:lstStyle/>
          <a:p>
            <a:r>
              <a:rPr lang="en-US" altLang="zh-CN" dirty="0" err="1" smtClean="0"/>
              <a:t>openEHR</a:t>
            </a:r>
            <a:r>
              <a:rPr lang="zh-CN" altLang="en-US" dirty="0" smtClean="0"/>
              <a:t>两层模型，实现解耦</a:t>
            </a:r>
            <a:endParaRPr lang="zh-CN" altLang="en-US" dirty="0"/>
          </a:p>
        </p:txBody>
      </p:sp>
      <p:sp>
        <p:nvSpPr>
          <p:cNvPr id="11" name="右箭头 10"/>
          <p:cNvSpPr/>
          <p:nvPr/>
        </p:nvSpPr>
        <p:spPr>
          <a:xfrm>
            <a:off x="2687267" y="5467641"/>
            <a:ext cx="740229" cy="366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30406" y="5481334"/>
            <a:ext cx="6186309" cy="369332"/>
          </a:xfrm>
          <a:prstGeom prst="rect">
            <a:avLst/>
          </a:prstGeom>
          <a:noFill/>
        </p:spPr>
        <p:txBody>
          <a:bodyPr wrap="none" rtlCol="0">
            <a:spAutoFit/>
          </a:bodyPr>
          <a:lstStyle/>
          <a:p>
            <a:r>
              <a:rPr lang="zh-CN" altLang="en-US" dirty="0" smtClean="0"/>
              <a:t>设计一种数据绑定机制，避免频繁的数据访问接口的开发。</a:t>
            </a:r>
            <a:endParaRPr lang="zh-CN" altLang="en-US" dirty="0"/>
          </a:p>
        </p:txBody>
      </p:sp>
      <p:sp>
        <p:nvSpPr>
          <p:cNvPr id="9" name="右大括号 8"/>
          <p:cNvSpPr/>
          <p:nvPr/>
        </p:nvSpPr>
        <p:spPr>
          <a:xfrm>
            <a:off x="9611207" y="4339771"/>
            <a:ext cx="331079" cy="1510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9942286" y="4772052"/>
            <a:ext cx="2127505" cy="646331"/>
          </a:xfrm>
          <a:prstGeom prst="rect">
            <a:avLst/>
          </a:prstGeom>
          <a:noFill/>
        </p:spPr>
        <p:txBody>
          <a:bodyPr wrap="none" rtlCol="0">
            <a:spAutoFit/>
          </a:bodyPr>
          <a:lstStyle/>
          <a:p>
            <a:r>
              <a:rPr lang="zh-CN" altLang="en-US" dirty="0" smtClean="0"/>
              <a:t>基于</a:t>
            </a:r>
            <a:r>
              <a:rPr lang="en-US" altLang="zh-CN" dirty="0" err="1" smtClean="0"/>
              <a:t>openEHR</a:t>
            </a:r>
            <a:r>
              <a:rPr lang="zh-CN" altLang="en-US" dirty="0" smtClean="0"/>
              <a:t>原型</a:t>
            </a:r>
            <a:endParaRPr lang="en-US" altLang="zh-CN" dirty="0" smtClean="0"/>
          </a:p>
          <a:p>
            <a:r>
              <a:rPr lang="zh-CN" altLang="en-US" dirty="0" smtClean="0"/>
              <a:t>的数据绑定方法</a:t>
            </a:r>
            <a:endParaRPr lang="zh-CN" altLang="en-US" dirty="0"/>
          </a:p>
        </p:txBody>
      </p:sp>
    </p:spTree>
    <p:custDataLst>
      <p:tags r:id="rId1"/>
    </p:custDataLst>
    <p:extLst>
      <p:ext uri="{BB962C8B-B14F-4D97-AF65-F5344CB8AC3E}">
        <p14:creationId xmlns:p14="http://schemas.microsoft.com/office/powerpoint/2010/main" val="1237806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p:bldP spid="9" grpId="0" animBg="1"/>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
</p:tagLst>
</file>

<file path=ppt/tags/tag2.xml><?xml version="1.0" encoding="utf-8"?>
<p:tagLst xmlns:a="http://schemas.openxmlformats.org/drawingml/2006/main" xmlns:r="http://schemas.openxmlformats.org/officeDocument/2006/relationships" xmlns:p="http://schemas.openxmlformats.org/presentationml/2006/main">
  <p:tag name="TIMING" val="|0.6"/>
</p:tagLst>
</file>

<file path=ppt/tags/tag3.xml><?xml version="1.0" encoding="utf-8"?>
<p:tagLst xmlns:a="http://schemas.openxmlformats.org/drawingml/2006/main" xmlns:r="http://schemas.openxmlformats.org/officeDocument/2006/relationships" xmlns:p="http://schemas.openxmlformats.org/presentationml/2006/main">
  <p:tag name="TIMING" val="|0.4|0.4|0.2"/>
</p:tagLst>
</file>

<file path=ppt/tags/tag4.xml><?xml version="1.0" encoding="utf-8"?>
<p:tagLst xmlns:a="http://schemas.openxmlformats.org/drawingml/2006/main" xmlns:r="http://schemas.openxmlformats.org/officeDocument/2006/relationships" xmlns:p="http://schemas.openxmlformats.org/presentationml/2006/main">
  <p:tag name="TIMING" val="|0.6"/>
</p:tagLst>
</file>

<file path=ppt/tags/tag5.xml><?xml version="1.0" encoding="utf-8"?>
<p:tagLst xmlns:a="http://schemas.openxmlformats.org/drawingml/2006/main" xmlns:r="http://schemas.openxmlformats.org/officeDocument/2006/relationships" xmlns:p="http://schemas.openxmlformats.org/presentationml/2006/main">
  <p:tag name="TIMING" val="|0.6|1.2|0.6|0.5"/>
</p:tagLst>
</file>

<file path=ppt/tags/tag6.xml><?xml version="1.0" encoding="utf-8"?>
<p:tagLst xmlns:a="http://schemas.openxmlformats.org/drawingml/2006/main" xmlns:r="http://schemas.openxmlformats.org/officeDocument/2006/relationships" xmlns:p="http://schemas.openxmlformats.org/presentationml/2006/main">
  <p:tag name="TIMING" val="|0.5|0.6|0.6|0.6"/>
</p:tagLst>
</file>

<file path=ppt/tags/tag7.xml><?xml version="1.0" encoding="utf-8"?>
<p:tagLst xmlns:a="http://schemas.openxmlformats.org/drawingml/2006/main" xmlns:r="http://schemas.openxmlformats.org/officeDocument/2006/relationships" xmlns:p="http://schemas.openxmlformats.org/presentationml/2006/main">
  <p:tag name="TIMING" val="|0.3|0.5"/>
</p:tagLst>
</file>

<file path=ppt/tags/tag8.xml><?xml version="1.0" encoding="utf-8"?>
<p:tagLst xmlns:a="http://schemas.openxmlformats.org/drawingml/2006/main" xmlns:r="http://schemas.openxmlformats.org/officeDocument/2006/relationships" xmlns:p="http://schemas.openxmlformats.org/presentationml/2006/main">
  <p:tag name="TIMING" val="|0.5"/>
</p:tagLst>
</file>

<file path=ppt/tags/tag9.xml><?xml version="1.0" encoding="utf-8"?>
<p:tagLst xmlns:a="http://schemas.openxmlformats.org/drawingml/2006/main" xmlns:r="http://schemas.openxmlformats.org/officeDocument/2006/relationships" xmlns:p="http://schemas.openxmlformats.org/presentationml/2006/main">
  <p:tag name="TIMING" val="|0.7"/>
</p:tagLst>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1382</TotalTime>
  <Words>1986</Words>
  <Application>Microsoft Office PowerPoint</Application>
  <PresentationFormat>宽屏</PresentationFormat>
  <Paragraphs>293</Paragraphs>
  <Slides>30</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仿宋</vt:lpstr>
      <vt:lpstr>仿宋_GB2312</vt:lpstr>
      <vt:lpstr>宋体</vt:lpstr>
      <vt:lpstr>幼圆</vt:lpstr>
      <vt:lpstr>Arial</vt:lpstr>
      <vt:lpstr>Calibri</vt:lpstr>
      <vt:lpstr>Century Gothic</vt:lpstr>
      <vt:lpstr>Times New Roman</vt:lpstr>
      <vt:lpstr>Wingdings</vt:lpstr>
      <vt:lpstr>Wingdings 3</vt:lpstr>
      <vt:lpstr>丝状</vt:lpstr>
      <vt:lpstr>可动态扩展的医疗数据集成可视化系统 设计与开发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tongqin ding</dc:creator>
  <cp:lastModifiedBy>tongqin ding</cp:lastModifiedBy>
  <cp:revision>735</cp:revision>
  <cp:lastPrinted>2016-01-27T14:16:05Z</cp:lastPrinted>
  <dcterms:created xsi:type="dcterms:W3CDTF">2016-01-11T06:54:12Z</dcterms:created>
  <dcterms:modified xsi:type="dcterms:W3CDTF">2016-01-27T15:43:26Z</dcterms:modified>
</cp:coreProperties>
</file>