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583" r:id="rId2"/>
    <p:sldId id="735" r:id="rId3"/>
    <p:sldId id="634" r:id="rId4"/>
    <p:sldId id="665" r:id="rId5"/>
    <p:sldId id="654" r:id="rId6"/>
    <p:sldId id="667" r:id="rId7"/>
    <p:sldId id="655" r:id="rId8"/>
    <p:sldId id="760" r:id="rId9"/>
    <p:sldId id="723" r:id="rId10"/>
    <p:sldId id="668" r:id="rId11"/>
    <p:sldId id="669" r:id="rId12"/>
    <p:sldId id="670" r:id="rId13"/>
    <p:sldId id="671" r:id="rId14"/>
    <p:sldId id="761" r:id="rId15"/>
    <p:sldId id="758" r:id="rId16"/>
    <p:sldId id="759" r:id="rId17"/>
    <p:sldId id="76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677" r:id="rId26"/>
    <p:sldId id="742" r:id="rId27"/>
    <p:sldId id="681" r:id="rId28"/>
    <p:sldId id="678" r:id="rId29"/>
    <p:sldId id="743" r:id="rId30"/>
    <p:sldId id="745" r:id="rId31"/>
    <p:sldId id="746" r:id="rId32"/>
    <p:sldId id="747" r:id="rId33"/>
    <p:sldId id="748" r:id="rId34"/>
    <p:sldId id="749" r:id="rId35"/>
    <p:sldId id="754" r:id="rId36"/>
    <p:sldId id="281" r:id="rId37"/>
    <p:sldId id="287" r:id="rId38"/>
    <p:sldId id="282" r:id="rId39"/>
    <p:sldId id="283" r:id="rId40"/>
    <p:sldId id="284" r:id="rId41"/>
    <p:sldId id="285" r:id="rId42"/>
    <p:sldId id="286" r:id="rId43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CCFFCC"/>
    <a:srgbClr val="CCFF33"/>
    <a:srgbClr val="FF00FF"/>
    <a:srgbClr val="FFCCFF"/>
    <a:srgbClr val="FFFFFF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1003" autoAdjust="0"/>
  </p:normalViewPr>
  <p:slideViewPr>
    <p:cSldViewPr>
      <p:cViewPr varScale="1">
        <p:scale>
          <a:sx n="55" d="100"/>
          <a:sy n="55" d="100"/>
        </p:scale>
        <p:origin x="160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D613063-07D3-4DB8-B30C-326171FF2742}" type="datetimeFigureOut">
              <a:rPr lang="en-US"/>
              <a:pPr>
                <a:defRPr/>
              </a:pPr>
              <a:t>2/2/2023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040FCC-5EE0-42B5-B036-0AFDABA304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64A7BB8-2AC8-4BAB-9389-F6C84C182C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0C20F2-6CFB-4B9B-B70F-8D0AC1DC1B7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817D7-8BE9-411D-9C91-B169B74D5B3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9BFCFB-4FC7-4E90-962E-F232CCD65DB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EC61B-6941-409C-909F-4A65783B31D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B3A50-9981-484F-A830-5F393E363BC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4705A4-E00F-4F95-AD2C-D42278BCF19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9506C-EBC6-4547-8077-2D634BC6BA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0F36DC-F70C-4B84-97EC-1A7084AF1A4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96477-108F-4B81-A5D4-4BCD437225F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77AD2C-60BB-4852-B973-4ED35DDB9B1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2D9A1-D9E0-4436-8805-4297A80CED3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4A0E4-8083-49A3-9A0D-9264F6EA849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959F74-8ADB-4CB7-A0D6-5D667C4E1C8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A566A1-9C60-49A2-A409-E8FBBD29883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EA8EE-1063-40DB-B45E-C5DA28DDD7D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6F9D33-D52A-4149-9291-FB6A5006C6F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DAD5B9-35F6-495B-992F-3197B72C88C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5467E-CBEC-4798-AC63-9340FA530E3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26F0-9D6B-42A9-9485-EAB5C0EF208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3F3A98-7F7F-4299-ABF4-B6A893911F9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133B6-7B96-444C-BC7B-61EA2895494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D93DD-2C8E-4970-961E-552D58C0AC8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7507A-01BB-4FEC-BBE7-1D2D4252D8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00E72-38EC-4793-8B8A-5B6C83E654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618026D-39CD-4B61-9F63-39A4EFAF64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3A32D-F291-46A4-A9EF-DB450787C0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B90C0-6309-4C5B-8F5D-4D5676ECAD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59BFC-4F50-4B52-BE74-C3B6C262C5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77724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962400"/>
            <a:ext cx="77724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41298-C7D0-457F-83F7-F0FE598C12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A2125-F94F-495F-90F4-54E0928331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4947-638C-47C8-A68D-46FC1D9C6A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CB394-600C-4211-807C-7249989D94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F0E3E-B4BD-4281-A9D8-52F793D692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DB3FB-4BA5-4853-B37E-CF4D9262A0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89C00-30B5-45EA-B1D3-0F119828C5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74909-AFF9-478C-BC57-30BCB532C6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6D8FA-F7D9-4056-9B99-0AA2BB1093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2DF3E7-23EF-4B10-8E81-7604306FE8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6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  <p:sldLayoutId id="2147483986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40000"/>
        </a:spcBef>
        <a:spcAft>
          <a:spcPct val="0"/>
        </a:spcAft>
        <a:buChar char="•"/>
        <a:defRPr sz="26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4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40000"/>
        </a:spcBef>
        <a:spcAft>
          <a:spcPct val="0"/>
        </a:spcAft>
        <a:buChar char="»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4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4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4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4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download.php?file=/oomph/epp/2020-03/R/eclipse-inst-win64.exe" TargetMode="External"/><Relationship Id="rId2" Type="http://schemas.openxmlformats.org/officeDocument/2006/relationships/hyperlink" Target="https://www.oracle.com/java/technologies/javase-jdk14-downloa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clipse.org/downloads/packages/release/2020-03/r/eclipse-ide-java-developer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BD859D2-15DA-4089-A90C-ED09EEA5996C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5364" name="Picture 2" descr="PlainFro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0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057400"/>
            <a:ext cx="4038600" cy="17526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sz="3600" b="1"/>
              <a:t>Introduction to Computing and Programming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480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3366"/>
              </a:solidFill>
            </a:endParaRPr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34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CD1F1-7D21-BDA1-35F7-CA05453B86AC}"/>
              </a:ext>
            </a:extLst>
          </p:cNvPr>
          <p:cNvSpPr txBox="1"/>
          <p:nvPr/>
        </p:nvSpPr>
        <p:spPr>
          <a:xfrm>
            <a:off x="304800" y="4343400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Lecture: Dr. Too </a:t>
            </a:r>
            <a:r>
              <a:rPr lang="en-US" dirty="0" err="1"/>
              <a:t>Chian</a:t>
            </a:r>
            <a:r>
              <a:rPr lang="en-US" dirty="0"/>
              <a:t> Wen</a:t>
            </a:r>
          </a:p>
          <a:p>
            <a:r>
              <a:rPr lang="en-US" dirty="0"/>
              <a:t>Room No. : FE35(1), Level 8</a:t>
            </a:r>
          </a:p>
          <a:p>
            <a:r>
              <a:rPr lang="en-US" dirty="0"/>
              <a:t>Email: toocw@utar.edu.my</a:t>
            </a:r>
          </a:p>
          <a:p>
            <a:r>
              <a:rPr lang="en-US" dirty="0"/>
              <a:t>Consultation Hours: </a:t>
            </a:r>
          </a:p>
          <a:p>
            <a:r>
              <a:rPr lang="en-US" dirty="0"/>
              <a:t>- Tuesday 10am – 12 pm</a:t>
            </a:r>
          </a:p>
          <a:p>
            <a:r>
              <a:rPr lang="en-US" dirty="0"/>
              <a:t>- Tuesday 2.30pm – 4.30pm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3656C-7783-571A-65B0-88520B4DCC1B}"/>
              </a:ext>
            </a:extLst>
          </p:cNvPr>
          <p:cNvSpPr txBox="1"/>
          <p:nvPr/>
        </p:nvSpPr>
        <p:spPr>
          <a:xfrm>
            <a:off x="4724400" y="48006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Tutor: Sneha Kanchan</a:t>
            </a:r>
          </a:p>
          <a:p>
            <a:r>
              <a:rPr lang="en-US" dirty="0"/>
              <a:t>Email: sneha@utar.edu.my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19C4CF5-2F59-4E50-8346-272091DBA2A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/>
              <a:t>Diagram Used – Class Diagram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0" y="1905000"/>
            <a:ext cx="4800600" cy="914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</p:txBody>
      </p:sp>
      <p:sp>
        <p:nvSpPr>
          <p:cNvPr id="9" name="Rectangle 8"/>
          <p:cNvSpPr/>
          <p:nvPr/>
        </p:nvSpPr>
        <p:spPr>
          <a:xfrm>
            <a:off x="7162800" y="1905000"/>
            <a:ext cx="1066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class name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6477000" y="2362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55AE29-4114-404C-9540-6D292C2AAC0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1905000"/>
            <a:ext cx="4800600" cy="914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3352800"/>
            <a:ext cx="1066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data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6400800" y="3808413"/>
            <a:ext cx="762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00200" y="2819400"/>
            <a:ext cx="4800600" cy="18288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name </a:t>
            </a: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/>
              <a:t>Diagram Used – Class Diagram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92CA6A-B328-41F5-B400-C61659ABA12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/>
              <a:t>Diagram Used – Class Diagram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0" y="1905000"/>
            <a:ext cx="4800600" cy="914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</p:txBody>
      </p:sp>
      <p:sp>
        <p:nvSpPr>
          <p:cNvPr id="9" name="Rectangle 8"/>
          <p:cNvSpPr/>
          <p:nvPr/>
        </p:nvSpPr>
        <p:spPr>
          <a:xfrm>
            <a:off x="7162800" y="4648200"/>
            <a:ext cx="1447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actions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6400800" y="5103813"/>
            <a:ext cx="762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00200" y="2819400"/>
            <a:ext cx="4800600" cy="18288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name</a:t>
            </a: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00200" y="4648200"/>
            <a:ext cx="4800600" cy="914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computePay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59852C-B70A-4AB9-9207-189FC403659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/>
              <a:t>Encapsulation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886200"/>
          </a:xfrm>
        </p:spPr>
        <p:txBody>
          <a:bodyPr/>
          <a:lstStyle/>
          <a:p>
            <a:pPr eaLnBrk="1" hangingPunct="1"/>
            <a:r>
              <a:rPr lang="en-US" sz="2800"/>
              <a:t>Class implements concept of </a:t>
            </a:r>
            <a:r>
              <a:rPr lang="en-US" sz="2800" b="1"/>
              <a:t>encapsulation</a:t>
            </a:r>
          </a:p>
          <a:p>
            <a:pPr eaLnBrk="1" hangingPunct="1"/>
            <a:r>
              <a:rPr lang="en-US" sz="2800" b="1"/>
              <a:t>Encapsulation</a:t>
            </a:r>
            <a:r>
              <a:rPr lang="en-US" sz="2800"/>
              <a:t> – data (or attributes) are </a:t>
            </a:r>
            <a:r>
              <a:rPr lang="en-US" sz="2800" i="1"/>
              <a:t>combined</a:t>
            </a:r>
            <a:r>
              <a:rPr lang="en-US" sz="2800"/>
              <a:t> with actions (or behaviours) to form a class </a:t>
            </a:r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DF7CBF-ECB7-474C-B02D-4B7EADC5AD3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/>
              <a:t>Abstraction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886200"/>
          </a:xfrm>
        </p:spPr>
        <p:txBody>
          <a:bodyPr/>
          <a:lstStyle/>
          <a:p>
            <a:pPr eaLnBrk="1" hangingPunct="1"/>
            <a:r>
              <a:rPr lang="en-US" sz="2800" dirty="0"/>
              <a:t>Class implements concept of </a:t>
            </a:r>
            <a:r>
              <a:rPr lang="en-US" sz="2800" b="1" dirty="0"/>
              <a:t>abstraction </a:t>
            </a:r>
            <a:r>
              <a:rPr lang="en-US" sz="2800" dirty="0"/>
              <a:t>(intangible)</a:t>
            </a:r>
            <a:endParaRPr lang="en-US" sz="2800" b="1" dirty="0"/>
          </a:p>
          <a:p>
            <a:pPr eaLnBrk="1" hangingPunct="1"/>
            <a:r>
              <a:rPr lang="en-US" sz="2800" b="1" dirty="0"/>
              <a:t>Abstraction </a:t>
            </a:r>
            <a:r>
              <a:rPr lang="en-US" sz="2800" dirty="0"/>
              <a:t>– description of the essential, relevant properties of an entity i.e. the characteristics (or attributes) and  </a:t>
            </a:r>
            <a:r>
              <a:rPr lang="en-US" sz="2800" dirty="0" err="1"/>
              <a:t>behaviours</a:t>
            </a:r>
            <a:r>
              <a:rPr lang="en-US" sz="2800" dirty="0"/>
              <a:t> (or actions(function/method)) that can describe the entity</a:t>
            </a:r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AE1DF61-F1A0-4053-BB0E-3F998357F36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/>
              <a:t>Classes and Objects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6629400" cy="2133600"/>
          </a:xfrm>
        </p:spPr>
        <p:txBody>
          <a:bodyPr/>
          <a:lstStyle/>
          <a:p>
            <a:pPr eaLnBrk="1" hangingPunct="1"/>
            <a:r>
              <a:rPr lang="en-US" sz="2800"/>
              <a:t>A class is like a template from which objects are created</a:t>
            </a:r>
          </a:p>
          <a:p>
            <a:pPr eaLnBrk="1" hangingPunct="1"/>
            <a:r>
              <a:rPr lang="en-US" sz="2800"/>
              <a:t>This is similar to jelly mould and jellies </a:t>
            </a:r>
          </a:p>
          <a:p>
            <a:pPr eaLnBrk="1" hangingPunct="1"/>
            <a:endParaRPr lang="en-US" sz="2800"/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endParaRPr lang="en-US" sz="2800"/>
          </a:p>
        </p:txBody>
      </p:sp>
      <p:pic>
        <p:nvPicPr>
          <p:cNvPr id="29702" name="Picture 2" descr="C:\Documents and Settings\mariam\Desktop\69448011_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057400"/>
            <a:ext cx="167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2" descr="C:\Documents and Settings\mariam\Desktop\Jelly.jpg"/>
          <p:cNvPicPr>
            <a:picLocks noChangeAspect="1" noChangeArrowheads="1"/>
          </p:cNvPicPr>
          <p:nvPr/>
        </p:nvPicPr>
        <p:blipFill>
          <a:blip r:embed="rId4"/>
          <a:srcRect l="8130" t="9756" r="4065"/>
          <a:stretch>
            <a:fillRect/>
          </a:stretch>
        </p:blipFill>
        <p:spPr bwMode="auto">
          <a:xfrm>
            <a:off x="4724400" y="3733800"/>
            <a:ext cx="4114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3352800"/>
            <a:ext cx="419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FontTx/>
              <a:buChar char="•"/>
              <a:defRPr/>
            </a:pPr>
            <a:r>
              <a:rPr lang="en-US" sz="2800" kern="0" dirty="0">
                <a:latin typeface="Arial" charset="0"/>
                <a:cs typeface="Arial" charset="0"/>
              </a:rPr>
              <a:t>Using one jelly mould, we can create many jellies of </a:t>
            </a:r>
            <a:r>
              <a:rPr lang="en-US" sz="2800" kern="0" dirty="0">
                <a:highlight>
                  <a:srgbClr val="FFFF00"/>
                </a:highlight>
                <a:latin typeface="Arial" charset="0"/>
                <a:cs typeface="Arial" charset="0"/>
              </a:rPr>
              <a:t>different </a:t>
            </a:r>
            <a:r>
              <a:rPr lang="en-US" sz="2800" kern="0" dirty="0" err="1">
                <a:highlight>
                  <a:srgbClr val="FFFF00"/>
                </a:highlight>
                <a:latin typeface="Arial" charset="0"/>
                <a:cs typeface="Arial" charset="0"/>
              </a:rPr>
              <a:t>colours</a:t>
            </a:r>
            <a:r>
              <a:rPr lang="en-US" sz="2800" kern="0" dirty="0">
                <a:highlight>
                  <a:srgbClr val="FFFF00"/>
                </a:highlight>
                <a:latin typeface="Arial" charset="0"/>
                <a:cs typeface="Arial" charset="0"/>
              </a:rPr>
              <a:t>(data) </a:t>
            </a:r>
            <a:r>
              <a:rPr lang="en-US" sz="2800" kern="0" dirty="0">
                <a:latin typeface="Arial" charset="0"/>
                <a:cs typeface="Arial" charset="0"/>
              </a:rPr>
              <a:t>but all of them will have the </a:t>
            </a:r>
            <a:r>
              <a:rPr lang="en-US" sz="2800" kern="0" dirty="0">
                <a:highlight>
                  <a:srgbClr val="FFFF00"/>
                </a:highlight>
                <a:latin typeface="Arial" charset="0"/>
                <a:cs typeface="Arial" charset="0"/>
              </a:rPr>
              <a:t>same shape or pattern(characteristics)</a:t>
            </a:r>
          </a:p>
          <a:p>
            <a:pPr marL="342900" indent="-342900">
              <a:spcBef>
                <a:spcPct val="40000"/>
              </a:spcBef>
              <a:buFontTx/>
              <a:buChar char="•"/>
              <a:defRPr/>
            </a:pPr>
            <a:endParaRPr lang="en-US" sz="2800" kern="0" dirty="0">
              <a:highlight>
                <a:srgbClr val="FFFF00"/>
              </a:highlight>
              <a:latin typeface="Arial" charset="0"/>
              <a:cs typeface="Arial" charset="0"/>
            </a:endParaRPr>
          </a:p>
          <a:p>
            <a:pPr marL="342900" indent="-342900">
              <a:spcBef>
                <a:spcPct val="40000"/>
              </a:spcBef>
              <a:defRPr/>
            </a:pPr>
            <a:endParaRPr lang="en-US" sz="2800" kern="0" dirty="0">
              <a:latin typeface="Arial" charset="0"/>
              <a:cs typeface="Arial" charset="0"/>
            </a:endParaRPr>
          </a:p>
          <a:p>
            <a:pPr marL="342900" indent="-342900">
              <a:spcBef>
                <a:spcPct val="40000"/>
              </a:spcBef>
              <a:defRPr/>
            </a:pPr>
            <a:endParaRPr lang="en-US" sz="2800" kern="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1905000" cy="457200"/>
          </a:xfrm>
          <a:noFill/>
        </p:spPr>
        <p:txBody>
          <a:bodyPr/>
          <a:lstStyle/>
          <a:p>
            <a:fld id="{5B8934C1-B7C7-44D0-92CC-407168763E1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/>
              <a:t>Object-Oriented Approach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3886200"/>
          </a:xfrm>
        </p:spPr>
        <p:txBody>
          <a:bodyPr/>
          <a:lstStyle/>
          <a:p>
            <a:pPr eaLnBrk="1" hangingPunct="1"/>
            <a:r>
              <a:rPr lang="en-US" sz="2800" dirty="0"/>
              <a:t>In the same way, we can </a:t>
            </a:r>
            <a:r>
              <a:rPr lang="en-US" sz="2800" dirty="0">
                <a:highlight>
                  <a:srgbClr val="FFFF00"/>
                </a:highlight>
              </a:rPr>
              <a:t>create (instantiate) </a:t>
            </a:r>
            <a:r>
              <a:rPr lang="en-US" sz="2800" dirty="0"/>
              <a:t>many different objects of one class</a:t>
            </a:r>
          </a:p>
          <a:p>
            <a:pPr eaLnBrk="1" hangingPunct="1"/>
            <a:r>
              <a:rPr lang="en-US" sz="2800" dirty="0"/>
              <a:t>An object is an instance of a class</a:t>
            </a:r>
          </a:p>
          <a:p>
            <a:pPr eaLnBrk="1" hangingPunct="1">
              <a:buFontTx/>
              <a:buNone/>
            </a:pPr>
            <a:r>
              <a:rPr lang="en-US" sz="2800" dirty="0"/>
              <a:t>  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3200400" y="3581400"/>
            <a:ext cx="2514600" cy="16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name=John Lee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=40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=50.00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43600" y="5029200"/>
            <a:ext cx="2819400" cy="1600200"/>
          </a:xfrm>
          <a:prstGeom prst="roundRect">
            <a:avLst/>
          </a:prstGeom>
          <a:solidFill>
            <a:srgbClr val="FFCC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name=</a:t>
            </a: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Ravi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Nathan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=50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=65.00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3352800"/>
            <a:ext cx="2438400" cy="533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3886200"/>
            <a:ext cx="2438400" cy="1295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name</a:t>
            </a: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5181600"/>
            <a:ext cx="2438400" cy="6096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computePay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19800" y="3276600"/>
            <a:ext cx="2514600" cy="1600200"/>
          </a:xfrm>
          <a:prstGeom prst="roundRect">
            <a:avLst/>
          </a:prstGeom>
          <a:solidFill>
            <a:srgbClr val="CCFFCC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name=Jane Tan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=45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=72.00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1BF2-5665-42C2-A0EF-4E1FFFA2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42900"/>
            <a:ext cx="7772400" cy="1143000"/>
          </a:xfrm>
        </p:spPr>
        <p:txBody>
          <a:bodyPr/>
          <a:lstStyle/>
          <a:p>
            <a:r>
              <a:rPr lang="en-US" sz="3600" dirty="0"/>
              <a:t>2. The Java Programming Language</a:t>
            </a:r>
            <a:endParaRPr lang="en-MY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2DE1-E98F-462B-8FDE-1A15FBC889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95FD4-6073-4B34-AD11-4A7C99BB50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CA2125-F94F-495F-90F4-54E0928331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3B8634A-E1CE-46F1-96D7-8003F57F3DE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" y="1219200"/>
            <a:ext cx="7772400" cy="441960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44475" indent="-232410">
              <a:lnSpc>
                <a:spcPct val="100000"/>
              </a:lnSpc>
              <a:spcBef>
                <a:spcPts val="1545"/>
              </a:spcBef>
              <a:buChar char="•"/>
              <a:tabLst>
                <a:tab pos="245110" algn="l"/>
              </a:tabLst>
            </a:pPr>
            <a:r>
              <a:rPr sz="2400" dirty="0">
                <a:latin typeface="Arial"/>
                <a:cs typeface="Arial"/>
              </a:rPr>
              <a:t>Simple(r)</a:t>
            </a:r>
          </a:p>
          <a:p>
            <a:pPr marL="244475" indent="-232410">
              <a:lnSpc>
                <a:spcPct val="100000"/>
              </a:lnSpc>
              <a:spcBef>
                <a:spcPts val="1445"/>
              </a:spcBef>
              <a:buChar char="•"/>
              <a:tabLst>
                <a:tab pos="245110" algn="l"/>
              </a:tabLst>
            </a:pPr>
            <a:r>
              <a:rPr sz="2400" dirty="0">
                <a:latin typeface="Arial"/>
                <a:cs typeface="Arial"/>
              </a:rPr>
              <a:t>Object-oriented</a:t>
            </a:r>
          </a:p>
          <a:p>
            <a:pPr marL="244475" indent="-232410">
              <a:lnSpc>
                <a:spcPct val="100000"/>
              </a:lnSpc>
              <a:spcBef>
                <a:spcPts val="1440"/>
              </a:spcBef>
              <a:buChar char="•"/>
              <a:tabLst>
                <a:tab pos="245110" algn="l"/>
              </a:tabLst>
            </a:pPr>
            <a:r>
              <a:rPr sz="2400" dirty="0">
                <a:latin typeface="Arial"/>
                <a:cs typeface="Arial"/>
              </a:rPr>
              <a:t>Platform-independent </a:t>
            </a:r>
            <a:r>
              <a:rPr sz="2400" spc="-10" dirty="0">
                <a:latin typeface="Arial"/>
                <a:cs typeface="Arial"/>
              </a:rPr>
              <a:t>("write </a:t>
            </a:r>
            <a:r>
              <a:rPr sz="2400" dirty="0">
                <a:latin typeface="Arial"/>
                <a:cs typeface="Arial"/>
              </a:rPr>
              <a:t>once, </a:t>
            </a:r>
            <a:r>
              <a:rPr sz="2400" spc="-5" dirty="0">
                <a:latin typeface="Arial"/>
                <a:cs typeface="Arial"/>
              </a:rPr>
              <a:t>run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anywhere")</a:t>
            </a:r>
            <a:endParaRPr sz="2400" dirty="0">
              <a:latin typeface="Arial"/>
              <a:cs typeface="Arial"/>
            </a:endParaRPr>
          </a:p>
          <a:p>
            <a:pPr marL="244475" indent="-232410">
              <a:lnSpc>
                <a:spcPct val="100000"/>
              </a:lnSpc>
              <a:spcBef>
                <a:spcPts val="1440"/>
              </a:spcBef>
              <a:buChar char="•"/>
              <a:tabLst>
                <a:tab pos="245110" algn="l"/>
              </a:tabLst>
            </a:pPr>
            <a:r>
              <a:rPr sz="2400" spc="-5" dirty="0">
                <a:latin typeface="Arial"/>
                <a:cs typeface="Arial"/>
              </a:rPr>
              <a:t>Rich library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(packages)</a:t>
            </a:r>
          </a:p>
          <a:p>
            <a:pPr marL="244475" indent="-232410">
              <a:lnSpc>
                <a:spcPct val="100000"/>
              </a:lnSpc>
              <a:spcBef>
                <a:spcPts val="1445"/>
              </a:spcBef>
              <a:buChar char="•"/>
              <a:tabLst>
                <a:tab pos="245110" algn="l"/>
              </a:tabLst>
            </a:pPr>
            <a:r>
              <a:rPr sz="2400" dirty="0">
                <a:latin typeface="Arial"/>
                <a:cs typeface="Arial"/>
              </a:rPr>
              <a:t>Designed </a:t>
            </a:r>
            <a:r>
              <a:rPr sz="2400" spc="10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internet</a:t>
            </a:r>
          </a:p>
          <a:p>
            <a:pPr marL="244475" indent="-232410">
              <a:lnSpc>
                <a:spcPct val="100000"/>
              </a:lnSpc>
              <a:spcBef>
                <a:spcPts val="1440"/>
              </a:spcBef>
              <a:buChar char="•"/>
              <a:tabLst>
                <a:tab pos="245110" algn="l"/>
              </a:tabLst>
            </a:pPr>
            <a:r>
              <a:rPr sz="2400" spc="5" dirty="0">
                <a:latin typeface="Arial"/>
                <a:cs typeface="Arial"/>
              </a:rPr>
              <a:t>Benefits</a:t>
            </a:r>
            <a:endParaRPr sz="2400" dirty="0">
              <a:latin typeface="Arial"/>
              <a:cs typeface="Arial"/>
            </a:endParaRPr>
          </a:p>
          <a:p>
            <a:pPr marL="661670" lvl="1" indent="-192405">
              <a:lnSpc>
                <a:spcPct val="100000"/>
              </a:lnSpc>
              <a:spcBef>
                <a:spcPts val="1440"/>
              </a:spcBef>
              <a:buChar char="•"/>
              <a:tabLst>
                <a:tab pos="662305" algn="l"/>
              </a:tabLst>
            </a:pPr>
            <a:r>
              <a:rPr sz="2400" spc="5" dirty="0">
                <a:latin typeface="Arial"/>
                <a:cs typeface="Arial"/>
              </a:rPr>
              <a:t>Safety</a:t>
            </a:r>
            <a:endParaRPr sz="2400" dirty="0">
              <a:latin typeface="Arial"/>
              <a:cs typeface="Arial"/>
            </a:endParaRPr>
          </a:p>
          <a:p>
            <a:pPr marL="661670" lvl="1" indent="-192405">
              <a:lnSpc>
                <a:spcPct val="100000"/>
              </a:lnSpc>
              <a:spcBef>
                <a:spcPts val="1445"/>
              </a:spcBef>
              <a:buChar char="•"/>
              <a:tabLst>
                <a:tab pos="662305" algn="l"/>
              </a:tabLst>
            </a:pPr>
            <a:r>
              <a:rPr sz="2400" dirty="0">
                <a:latin typeface="Arial"/>
                <a:cs typeface="Arial"/>
              </a:rPr>
              <a:t>Portability</a:t>
            </a: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C2C66493-45D1-4176-A0FF-E960FC87D0AF}"/>
              </a:ext>
            </a:extLst>
          </p:cNvPr>
          <p:cNvSpPr/>
          <p:nvPr/>
        </p:nvSpPr>
        <p:spPr>
          <a:xfrm>
            <a:off x="5105400" y="3543300"/>
            <a:ext cx="3200399" cy="240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4EBFF809-BEAC-4765-8CB1-8ACDF467BAC8}"/>
              </a:ext>
            </a:extLst>
          </p:cNvPr>
          <p:cNvSpPr txBox="1"/>
          <p:nvPr/>
        </p:nvSpPr>
        <p:spPr>
          <a:xfrm>
            <a:off x="5121274" y="5948680"/>
            <a:ext cx="3184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Father of </a:t>
            </a:r>
            <a:r>
              <a:rPr sz="1800" spc="-60" dirty="0">
                <a:latin typeface="Arial"/>
                <a:cs typeface="Arial"/>
              </a:rPr>
              <a:t>JAVA: </a:t>
            </a:r>
            <a:r>
              <a:rPr sz="1800" spc="5" dirty="0">
                <a:latin typeface="Arial"/>
                <a:cs typeface="Arial"/>
              </a:rPr>
              <a:t>James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Gosling</a:t>
            </a:r>
          </a:p>
        </p:txBody>
      </p:sp>
    </p:spTree>
    <p:extLst>
      <p:ext uri="{BB962C8B-B14F-4D97-AF65-F5344CB8AC3E}">
        <p14:creationId xmlns:p14="http://schemas.microsoft.com/office/powerpoint/2010/main" val="4070965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705" y="351663"/>
            <a:ext cx="4177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10" dirty="0">
                <a:latin typeface="Arial"/>
                <a:cs typeface="Arial"/>
              </a:rPr>
              <a:t>Java </a:t>
            </a:r>
            <a:r>
              <a:rPr sz="2400" u="none" dirty="0">
                <a:latin typeface="Arial"/>
                <a:cs typeface="Arial"/>
              </a:rPr>
              <a:t>– </a:t>
            </a:r>
            <a:r>
              <a:rPr sz="2400" u="none" spc="-5" dirty="0">
                <a:latin typeface="Arial"/>
                <a:cs typeface="Arial"/>
              </a:rPr>
              <a:t>Platform</a:t>
            </a:r>
            <a:r>
              <a:rPr sz="2400" u="none" spc="-25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Independent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0" y="2600325"/>
            <a:ext cx="2514600" cy="609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566420">
              <a:lnSpc>
                <a:spcPct val="100000"/>
              </a:lnSpc>
              <a:spcBef>
                <a:spcPts val="1280"/>
              </a:spcBef>
            </a:pPr>
            <a:r>
              <a:rPr sz="1800" spc="-5" dirty="0">
                <a:latin typeface="Arial"/>
                <a:cs typeface="Arial"/>
              </a:rPr>
              <a:t>OS/Hardware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1838325"/>
            <a:ext cx="2057400" cy="762000"/>
          </a:xfrm>
          <a:custGeom>
            <a:avLst/>
            <a:gdLst/>
            <a:ahLst/>
            <a:cxnLst/>
            <a:rect l="l" t="t" r="r" b="b"/>
            <a:pathLst>
              <a:path w="2057400" h="762000">
                <a:moveTo>
                  <a:pt x="1962150" y="762000"/>
                </a:moveTo>
                <a:lnTo>
                  <a:pt x="1981200" y="685800"/>
                </a:lnTo>
                <a:lnTo>
                  <a:pt x="2057400" y="666750"/>
                </a:lnTo>
                <a:lnTo>
                  <a:pt x="1962150" y="762000"/>
                </a:lnTo>
                <a:lnTo>
                  <a:pt x="0" y="762000"/>
                </a:lnTo>
                <a:lnTo>
                  <a:pt x="0" y="0"/>
                </a:lnTo>
                <a:lnTo>
                  <a:pt x="2057400" y="0"/>
                </a:lnTo>
                <a:lnTo>
                  <a:pt x="2057400" y="666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6244" y="1644269"/>
            <a:ext cx="1699895" cy="82296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800" spc="-10" dirty="0">
                <a:latin typeface="Courier New"/>
                <a:cs typeface="Courier New"/>
              </a:rPr>
              <a:t>myprog.c</a:t>
            </a:r>
            <a:endParaRPr sz="1800">
              <a:latin typeface="Courier New"/>
              <a:cs typeface="Courier New"/>
            </a:endParaRPr>
          </a:p>
          <a:p>
            <a:pPr marL="210820">
              <a:lnSpc>
                <a:spcPct val="100000"/>
              </a:lnSpc>
              <a:spcBef>
                <a:spcPts val="980"/>
              </a:spcBef>
            </a:pPr>
            <a:r>
              <a:rPr sz="1800" spc="-5" dirty="0">
                <a:latin typeface="Arial"/>
                <a:cs typeface="Arial"/>
              </a:rPr>
              <a:t>C </a:t>
            </a:r>
            <a:r>
              <a:rPr sz="1800" dirty="0">
                <a:latin typeface="Arial"/>
                <a:cs typeface="Arial"/>
              </a:rPr>
              <a:t>source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29000" y="1685925"/>
            <a:ext cx="1295400" cy="838200"/>
          </a:xfrm>
          <a:custGeom>
            <a:avLst/>
            <a:gdLst/>
            <a:ahLst/>
            <a:cxnLst/>
            <a:rect l="l" t="t" r="r" b="b"/>
            <a:pathLst>
              <a:path w="1295400" h="838200">
                <a:moveTo>
                  <a:pt x="0" y="419100"/>
                </a:moveTo>
                <a:lnTo>
                  <a:pt x="2646" y="380944"/>
                </a:lnTo>
                <a:lnTo>
                  <a:pt x="23133" y="307666"/>
                </a:lnTo>
                <a:lnTo>
                  <a:pt x="40516" y="272838"/>
                </a:lnTo>
                <a:lnTo>
                  <a:pt x="62355" y="239416"/>
                </a:lnTo>
                <a:lnTo>
                  <a:pt x="88420" y="207546"/>
                </a:lnTo>
                <a:lnTo>
                  <a:pt x="118483" y="177376"/>
                </a:lnTo>
                <a:lnTo>
                  <a:pt x="152316" y="149055"/>
                </a:lnTo>
                <a:lnTo>
                  <a:pt x="189690" y="122729"/>
                </a:lnTo>
                <a:lnTo>
                  <a:pt x="230376" y="98547"/>
                </a:lnTo>
                <a:lnTo>
                  <a:pt x="274147" y="76657"/>
                </a:lnTo>
                <a:lnTo>
                  <a:pt x="320773" y="57206"/>
                </a:lnTo>
                <a:lnTo>
                  <a:pt x="370026" y="40342"/>
                </a:lnTo>
                <a:lnTo>
                  <a:pt x="421678" y="26213"/>
                </a:lnTo>
                <a:lnTo>
                  <a:pt x="475500" y="14966"/>
                </a:lnTo>
                <a:lnTo>
                  <a:pt x="531263" y="6750"/>
                </a:lnTo>
                <a:lnTo>
                  <a:pt x="588739" y="1712"/>
                </a:lnTo>
                <a:lnTo>
                  <a:pt x="647700" y="0"/>
                </a:lnTo>
                <a:lnTo>
                  <a:pt x="706660" y="1712"/>
                </a:lnTo>
                <a:lnTo>
                  <a:pt x="764136" y="6750"/>
                </a:lnTo>
                <a:lnTo>
                  <a:pt x="819899" y="14966"/>
                </a:lnTo>
                <a:lnTo>
                  <a:pt x="873721" y="26213"/>
                </a:lnTo>
                <a:lnTo>
                  <a:pt x="925373" y="40342"/>
                </a:lnTo>
                <a:lnTo>
                  <a:pt x="974626" y="57206"/>
                </a:lnTo>
                <a:lnTo>
                  <a:pt x="1021252" y="76657"/>
                </a:lnTo>
                <a:lnTo>
                  <a:pt x="1065023" y="98547"/>
                </a:lnTo>
                <a:lnTo>
                  <a:pt x="1105709" y="122729"/>
                </a:lnTo>
                <a:lnTo>
                  <a:pt x="1143083" y="149055"/>
                </a:lnTo>
                <a:lnTo>
                  <a:pt x="1176916" y="177376"/>
                </a:lnTo>
                <a:lnTo>
                  <a:pt x="1206979" y="207546"/>
                </a:lnTo>
                <a:lnTo>
                  <a:pt x="1233044" y="239416"/>
                </a:lnTo>
                <a:lnTo>
                  <a:pt x="1254883" y="272838"/>
                </a:lnTo>
                <a:lnTo>
                  <a:pt x="1272266" y="307666"/>
                </a:lnTo>
                <a:lnTo>
                  <a:pt x="1284966" y="343750"/>
                </a:lnTo>
                <a:lnTo>
                  <a:pt x="1295400" y="419100"/>
                </a:lnTo>
                <a:lnTo>
                  <a:pt x="1292753" y="457255"/>
                </a:lnTo>
                <a:lnTo>
                  <a:pt x="1272266" y="530533"/>
                </a:lnTo>
                <a:lnTo>
                  <a:pt x="1254883" y="565361"/>
                </a:lnTo>
                <a:lnTo>
                  <a:pt x="1233044" y="598783"/>
                </a:lnTo>
                <a:lnTo>
                  <a:pt x="1206979" y="630653"/>
                </a:lnTo>
                <a:lnTo>
                  <a:pt x="1176916" y="660823"/>
                </a:lnTo>
                <a:lnTo>
                  <a:pt x="1143083" y="689144"/>
                </a:lnTo>
                <a:lnTo>
                  <a:pt x="1105709" y="715470"/>
                </a:lnTo>
                <a:lnTo>
                  <a:pt x="1065023" y="739652"/>
                </a:lnTo>
                <a:lnTo>
                  <a:pt x="1021252" y="761542"/>
                </a:lnTo>
                <a:lnTo>
                  <a:pt x="974626" y="780993"/>
                </a:lnTo>
                <a:lnTo>
                  <a:pt x="925373" y="797857"/>
                </a:lnTo>
                <a:lnTo>
                  <a:pt x="873721" y="811986"/>
                </a:lnTo>
                <a:lnTo>
                  <a:pt x="819899" y="823233"/>
                </a:lnTo>
                <a:lnTo>
                  <a:pt x="764136" y="831449"/>
                </a:lnTo>
                <a:lnTo>
                  <a:pt x="706660" y="836487"/>
                </a:lnTo>
                <a:lnTo>
                  <a:pt x="647700" y="838200"/>
                </a:lnTo>
                <a:lnTo>
                  <a:pt x="588739" y="836487"/>
                </a:lnTo>
                <a:lnTo>
                  <a:pt x="531263" y="831449"/>
                </a:lnTo>
                <a:lnTo>
                  <a:pt x="475500" y="823233"/>
                </a:lnTo>
                <a:lnTo>
                  <a:pt x="421678" y="811986"/>
                </a:lnTo>
                <a:lnTo>
                  <a:pt x="370026" y="797857"/>
                </a:lnTo>
                <a:lnTo>
                  <a:pt x="320773" y="780993"/>
                </a:lnTo>
                <a:lnTo>
                  <a:pt x="274147" y="761542"/>
                </a:lnTo>
                <a:lnTo>
                  <a:pt x="230376" y="739652"/>
                </a:lnTo>
                <a:lnTo>
                  <a:pt x="189690" y="715470"/>
                </a:lnTo>
                <a:lnTo>
                  <a:pt x="152316" y="689144"/>
                </a:lnTo>
                <a:lnTo>
                  <a:pt x="118483" y="660823"/>
                </a:lnTo>
                <a:lnTo>
                  <a:pt x="88420" y="630653"/>
                </a:lnTo>
                <a:lnTo>
                  <a:pt x="62355" y="598783"/>
                </a:lnTo>
                <a:lnTo>
                  <a:pt x="40516" y="565361"/>
                </a:lnTo>
                <a:lnTo>
                  <a:pt x="23133" y="530533"/>
                </a:lnTo>
                <a:lnTo>
                  <a:pt x="10433" y="494449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74745" y="1843278"/>
            <a:ext cx="809625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gcc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(compiler)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5000" y="1762125"/>
            <a:ext cx="2514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345">
              <a:lnSpc>
                <a:spcPts val="1585"/>
              </a:lnSpc>
            </a:pPr>
            <a:r>
              <a:rPr sz="1800" spc="-10" dirty="0">
                <a:latin typeface="Courier New"/>
                <a:cs typeface="Courier New"/>
              </a:rPr>
              <a:t>myprog.exe</a:t>
            </a:r>
            <a:endParaRPr sz="1800">
              <a:latin typeface="Courier New"/>
              <a:cs typeface="Courier New"/>
            </a:endParaRPr>
          </a:p>
          <a:p>
            <a:pPr marL="544830">
              <a:lnSpc>
                <a:spcPct val="100000"/>
              </a:lnSpc>
              <a:spcBef>
                <a:spcPts val="295"/>
              </a:spcBef>
            </a:pPr>
            <a:r>
              <a:rPr sz="1800" dirty="0">
                <a:latin typeface="Arial"/>
                <a:cs typeface="Arial"/>
              </a:rPr>
              <a:t>machine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7000" y="2066925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0" y="38100"/>
                </a:moveTo>
                <a:lnTo>
                  <a:pt x="400050" y="38100"/>
                </a:lnTo>
                <a:lnTo>
                  <a:pt x="400050" y="0"/>
                </a:lnTo>
                <a:lnTo>
                  <a:pt x="533400" y="76200"/>
                </a:lnTo>
                <a:lnTo>
                  <a:pt x="400050" y="152400"/>
                </a:lnTo>
                <a:lnTo>
                  <a:pt x="400050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0600" y="2066925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0" y="38100"/>
                </a:moveTo>
                <a:lnTo>
                  <a:pt x="400050" y="38100"/>
                </a:lnTo>
                <a:lnTo>
                  <a:pt x="400050" y="0"/>
                </a:lnTo>
                <a:lnTo>
                  <a:pt x="533400" y="76200"/>
                </a:lnTo>
                <a:lnTo>
                  <a:pt x="400050" y="152400"/>
                </a:lnTo>
                <a:lnTo>
                  <a:pt x="400050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13229" y="951357"/>
            <a:ext cx="206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Platform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Dependent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67400" y="5343525"/>
            <a:ext cx="2514600" cy="609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R="48260" algn="ctr">
              <a:lnSpc>
                <a:spcPct val="100000"/>
              </a:lnSpc>
              <a:spcBef>
                <a:spcPts val="210"/>
              </a:spcBef>
            </a:pPr>
            <a:r>
              <a:rPr sz="1800" dirty="0">
                <a:latin typeface="Arial"/>
                <a:cs typeface="Arial"/>
              </a:rPr>
              <a:t>JVM</a:t>
            </a:r>
            <a:endParaRPr sz="1800">
              <a:latin typeface="Arial"/>
              <a:cs typeface="Arial"/>
            </a:endParaRPr>
          </a:p>
          <a:p>
            <a:pPr marL="5080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(Java Virtual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Matchine)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7200" y="4581525"/>
            <a:ext cx="2057400" cy="914400"/>
          </a:xfrm>
          <a:custGeom>
            <a:avLst/>
            <a:gdLst/>
            <a:ahLst/>
            <a:cxnLst/>
            <a:rect l="l" t="t" r="r" b="b"/>
            <a:pathLst>
              <a:path w="2057400" h="914400">
                <a:moveTo>
                  <a:pt x="1943100" y="914400"/>
                </a:moveTo>
                <a:lnTo>
                  <a:pt x="1965960" y="822960"/>
                </a:lnTo>
                <a:lnTo>
                  <a:pt x="2057400" y="800100"/>
                </a:lnTo>
                <a:lnTo>
                  <a:pt x="1943100" y="914400"/>
                </a:lnTo>
                <a:lnTo>
                  <a:pt x="0" y="914400"/>
                </a:lnTo>
                <a:lnTo>
                  <a:pt x="0" y="0"/>
                </a:lnTo>
                <a:lnTo>
                  <a:pt x="2057400" y="0"/>
                </a:lnTo>
                <a:lnTo>
                  <a:pt x="2057400" y="800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6478" y="5045202"/>
            <a:ext cx="1818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Java </a:t>
            </a:r>
            <a:r>
              <a:rPr sz="1800" dirty="0">
                <a:latin typeface="Arial"/>
                <a:cs typeface="Arial"/>
              </a:rPr>
              <a:t>source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244" y="4527295"/>
            <a:ext cx="1531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myprog.java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29000" y="4429125"/>
            <a:ext cx="1295400" cy="838200"/>
          </a:xfrm>
          <a:custGeom>
            <a:avLst/>
            <a:gdLst/>
            <a:ahLst/>
            <a:cxnLst/>
            <a:rect l="l" t="t" r="r" b="b"/>
            <a:pathLst>
              <a:path w="1295400" h="838200">
                <a:moveTo>
                  <a:pt x="0" y="419100"/>
                </a:moveTo>
                <a:lnTo>
                  <a:pt x="2646" y="380944"/>
                </a:lnTo>
                <a:lnTo>
                  <a:pt x="23133" y="307666"/>
                </a:lnTo>
                <a:lnTo>
                  <a:pt x="40516" y="272838"/>
                </a:lnTo>
                <a:lnTo>
                  <a:pt x="62355" y="239416"/>
                </a:lnTo>
                <a:lnTo>
                  <a:pt x="88420" y="207546"/>
                </a:lnTo>
                <a:lnTo>
                  <a:pt x="118483" y="177376"/>
                </a:lnTo>
                <a:lnTo>
                  <a:pt x="152316" y="149055"/>
                </a:lnTo>
                <a:lnTo>
                  <a:pt x="189690" y="122729"/>
                </a:lnTo>
                <a:lnTo>
                  <a:pt x="230376" y="98547"/>
                </a:lnTo>
                <a:lnTo>
                  <a:pt x="274147" y="76657"/>
                </a:lnTo>
                <a:lnTo>
                  <a:pt x="320773" y="57206"/>
                </a:lnTo>
                <a:lnTo>
                  <a:pt x="370026" y="40342"/>
                </a:lnTo>
                <a:lnTo>
                  <a:pt x="421678" y="26213"/>
                </a:lnTo>
                <a:lnTo>
                  <a:pt x="475500" y="14966"/>
                </a:lnTo>
                <a:lnTo>
                  <a:pt x="531263" y="6750"/>
                </a:lnTo>
                <a:lnTo>
                  <a:pt x="588739" y="1712"/>
                </a:lnTo>
                <a:lnTo>
                  <a:pt x="647700" y="0"/>
                </a:lnTo>
                <a:lnTo>
                  <a:pt x="706660" y="1712"/>
                </a:lnTo>
                <a:lnTo>
                  <a:pt x="764136" y="6750"/>
                </a:lnTo>
                <a:lnTo>
                  <a:pt x="819899" y="14966"/>
                </a:lnTo>
                <a:lnTo>
                  <a:pt x="873721" y="26213"/>
                </a:lnTo>
                <a:lnTo>
                  <a:pt x="925373" y="40342"/>
                </a:lnTo>
                <a:lnTo>
                  <a:pt x="974626" y="57206"/>
                </a:lnTo>
                <a:lnTo>
                  <a:pt x="1021252" y="76657"/>
                </a:lnTo>
                <a:lnTo>
                  <a:pt x="1065023" y="98547"/>
                </a:lnTo>
                <a:lnTo>
                  <a:pt x="1105709" y="122729"/>
                </a:lnTo>
                <a:lnTo>
                  <a:pt x="1143083" y="149055"/>
                </a:lnTo>
                <a:lnTo>
                  <a:pt x="1176916" y="177376"/>
                </a:lnTo>
                <a:lnTo>
                  <a:pt x="1206979" y="207546"/>
                </a:lnTo>
                <a:lnTo>
                  <a:pt x="1233044" y="239416"/>
                </a:lnTo>
                <a:lnTo>
                  <a:pt x="1254883" y="272838"/>
                </a:lnTo>
                <a:lnTo>
                  <a:pt x="1272266" y="307666"/>
                </a:lnTo>
                <a:lnTo>
                  <a:pt x="1284966" y="343750"/>
                </a:lnTo>
                <a:lnTo>
                  <a:pt x="1295400" y="419100"/>
                </a:lnTo>
                <a:lnTo>
                  <a:pt x="1292753" y="457255"/>
                </a:lnTo>
                <a:lnTo>
                  <a:pt x="1272266" y="530533"/>
                </a:lnTo>
                <a:lnTo>
                  <a:pt x="1254883" y="565361"/>
                </a:lnTo>
                <a:lnTo>
                  <a:pt x="1233044" y="598783"/>
                </a:lnTo>
                <a:lnTo>
                  <a:pt x="1206979" y="630653"/>
                </a:lnTo>
                <a:lnTo>
                  <a:pt x="1176916" y="660823"/>
                </a:lnTo>
                <a:lnTo>
                  <a:pt x="1143083" y="689144"/>
                </a:lnTo>
                <a:lnTo>
                  <a:pt x="1105709" y="715470"/>
                </a:lnTo>
                <a:lnTo>
                  <a:pt x="1065023" y="739652"/>
                </a:lnTo>
                <a:lnTo>
                  <a:pt x="1021252" y="761542"/>
                </a:lnTo>
                <a:lnTo>
                  <a:pt x="974626" y="780993"/>
                </a:lnTo>
                <a:lnTo>
                  <a:pt x="925373" y="797857"/>
                </a:lnTo>
                <a:lnTo>
                  <a:pt x="873721" y="811986"/>
                </a:lnTo>
                <a:lnTo>
                  <a:pt x="819899" y="823233"/>
                </a:lnTo>
                <a:lnTo>
                  <a:pt x="764136" y="831449"/>
                </a:lnTo>
                <a:lnTo>
                  <a:pt x="706660" y="836487"/>
                </a:lnTo>
                <a:lnTo>
                  <a:pt x="647700" y="838200"/>
                </a:lnTo>
                <a:lnTo>
                  <a:pt x="588739" y="836487"/>
                </a:lnTo>
                <a:lnTo>
                  <a:pt x="531263" y="831449"/>
                </a:lnTo>
                <a:lnTo>
                  <a:pt x="475500" y="823233"/>
                </a:lnTo>
                <a:lnTo>
                  <a:pt x="421678" y="811986"/>
                </a:lnTo>
                <a:lnTo>
                  <a:pt x="370026" y="797857"/>
                </a:lnTo>
                <a:lnTo>
                  <a:pt x="320773" y="780993"/>
                </a:lnTo>
                <a:lnTo>
                  <a:pt x="274147" y="761542"/>
                </a:lnTo>
                <a:lnTo>
                  <a:pt x="230376" y="739652"/>
                </a:lnTo>
                <a:lnTo>
                  <a:pt x="189690" y="715470"/>
                </a:lnTo>
                <a:lnTo>
                  <a:pt x="152316" y="689144"/>
                </a:lnTo>
                <a:lnTo>
                  <a:pt x="118483" y="660823"/>
                </a:lnTo>
                <a:lnTo>
                  <a:pt x="88420" y="630653"/>
                </a:lnTo>
                <a:lnTo>
                  <a:pt x="62355" y="598783"/>
                </a:lnTo>
                <a:lnTo>
                  <a:pt x="40516" y="565361"/>
                </a:lnTo>
                <a:lnTo>
                  <a:pt x="23133" y="530533"/>
                </a:lnTo>
                <a:lnTo>
                  <a:pt x="10433" y="494449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74745" y="4587620"/>
            <a:ext cx="809625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javac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(compiler)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67400" y="4505325"/>
            <a:ext cx="2514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345">
              <a:lnSpc>
                <a:spcPts val="1595"/>
              </a:lnSpc>
            </a:pPr>
            <a:r>
              <a:rPr sz="1800" spc="-10" dirty="0">
                <a:latin typeface="Courier New"/>
                <a:cs typeface="Courier New"/>
              </a:rPr>
              <a:t>myprog.class</a:t>
            </a:r>
            <a:endParaRPr sz="180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  <a:spcBef>
                <a:spcPts val="295"/>
              </a:spcBef>
            </a:pPr>
            <a:r>
              <a:rPr sz="1800" dirty="0">
                <a:latin typeface="Arial"/>
                <a:cs typeface="Arial"/>
              </a:rPr>
              <a:t>bytecode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67000" y="4810125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0" y="38100"/>
                </a:moveTo>
                <a:lnTo>
                  <a:pt x="400050" y="38100"/>
                </a:lnTo>
                <a:lnTo>
                  <a:pt x="400050" y="0"/>
                </a:lnTo>
                <a:lnTo>
                  <a:pt x="533400" y="76200"/>
                </a:lnTo>
                <a:lnTo>
                  <a:pt x="400050" y="152400"/>
                </a:lnTo>
                <a:lnTo>
                  <a:pt x="400050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53000" y="4810125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0" y="38100"/>
                </a:moveTo>
                <a:lnTo>
                  <a:pt x="400050" y="38100"/>
                </a:lnTo>
                <a:lnTo>
                  <a:pt x="400050" y="0"/>
                </a:lnTo>
                <a:lnTo>
                  <a:pt x="533400" y="76200"/>
                </a:lnTo>
                <a:lnTo>
                  <a:pt x="400050" y="152400"/>
                </a:lnTo>
                <a:lnTo>
                  <a:pt x="400050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867400" y="6029325"/>
            <a:ext cx="2514600" cy="609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64465" rIns="0" bIns="0" rtlCol="0">
            <a:spAutoFit/>
          </a:bodyPr>
          <a:lstStyle/>
          <a:p>
            <a:pPr marL="566420">
              <a:lnSpc>
                <a:spcPct val="100000"/>
              </a:lnSpc>
              <a:spcBef>
                <a:spcPts val="1295"/>
              </a:spcBef>
            </a:pPr>
            <a:r>
              <a:rPr sz="1800" spc="-5" dirty="0">
                <a:latin typeface="Arial"/>
                <a:cs typeface="Arial"/>
              </a:rPr>
              <a:t>OS/Hardware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37029" y="3695827"/>
            <a:ext cx="221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Platform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Independent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43400" y="5419725"/>
            <a:ext cx="1447800" cy="676275"/>
          </a:xfrm>
          <a:custGeom>
            <a:avLst/>
            <a:gdLst/>
            <a:ahLst/>
            <a:cxnLst/>
            <a:rect l="l" t="t" r="r" b="b"/>
            <a:pathLst>
              <a:path w="1447800" h="676275">
                <a:moveTo>
                  <a:pt x="0" y="338137"/>
                </a:moveTo>
                <a:lnTo>
                  <a:pt x="10483" y="280473"/>
                </a:lnTo>
                <a:lnTo>
                  <a:pt x="40776" y="225973"/>
                </a:lnTo>
                <a:lnTo>
                  <a:pt x="89139" y="175448"/>
                </a:lnTo>
                <a:lnTo>
                  <a:pt x="119553" y="151929"/>
                </a:lnTo>
                <a:lnTo>
                  <a:pt x="153833" y="129709"/>
                </a:lnTo>
                <a:lnTo>
                  <a:pt x="191762" y="108889"/>
                </a:lnTo>
                <a:lnTo>
                  <a:pt x="233121" y="89570"/>
                </a:lnTo>
                <a:lnTo>
                  <a:pt x="277694" y="71854"/>
                </a:lnTo>
                <a:lnTo>
                  <a:pt x="325264" y="55842"/>
                </a:lnTo>
                <a:lnTo>
                  <a:pt x="375613" y="41635"/>
                </a:lnTo>
                <a:lnTo>
                  <a:pt x="428524" y="29336"/>
                </a:lnTo>
                <a:lnTo>
                  <a:pt x="483779" y="19046"/>
                </a:lnTo>
                <a:lnTo>
                  <a:pt x="541161" y="10865"/>
                </a:lnTo>
                <a:lnTo>
                  <a:pt x="600454" y="4896"/>
                </a:lnTo>
                <a:lnTo>
                  <a:pt x="661439" y="1241"/>
                </a:lnTo>
                <a:lnTo>
                  <a:pt x="723900" y="0"/>
                </a:lnTo>
                <a:lnTo>
                  <a:pt x="786360" y="1241"/>
                </a:lnTo>
                <a:lnTo>
                  <a:pt x="847345" y="4896"/>
                </a:lnTo>
                <a:lnTo>
                  <a:pt x="906638" y="10865"/>
                </a:lnTo>
                <a:lnTo>
                  <a:pt x="964020" y="19046"/>
                </a:lnTo>
                <a:lnTo>
                  <a:pt x="1019275" y="29336"/>
                </a:lnTo>
                <a:lnTo>
                  <a:pt x="1072186" y="41635"/>
                </a:lnTo>
                <a:lnTo>
                  <a:pt x="1122535" y="55842"/>
                </a:lnTo>
                <a:lnTo>
                  <a:pt x="1170105" y="71854"/>
                </a:lnTo>
                <a:lnTo>
                  <a:pt x="1214678" y="89570"/>
                </a:lnTo>
                <a:lnTo>
                  <a:pt x="1256037" y="108889"/>
                </a:lnTo>
                <a:lnTo>
                  <a:pt x="1293966" y="129709"/>
                </a:lnTo>
                <a:lnTo>
                  <a:pt x="1328246" y="151929"/>
                </a:lnTo>
                <a:lnTo>
                  <a:pt x="1358660" y="175448"/>
                </a:lnTo>
                <a:lnTo>
                  <a:pt x="1407023" y="225973"/>
                </a:lnTo>
                <a:lnTo>
                  <a:pt x="1437316" y="280473"/>
                </a:lnTo>
                <a:lnTo>
                  <a:pt x="1447800" y="338137"/>
                </a:lnTo>
                <a:lnTo>
                  <a:pt x="1445142" y="367314"/>
                </a:lnTo>
                <a:lnTo>
                  <a:pt x="1424537" y="423497"/>
                </a:lnTo>
                <a:lnTo>
                  <a:pt x="1384992" y="476111"/>
                </a:lnTo>
                <a:lnTo>
                  <a:pt x="1328246" y="524345"/>
                </a:lnTo>
                <a:lnTo>
                  <a:pt x="1293966" y="546565"/>
                </a:lnTo>
                <a:lnTo>
                  <a:pt x="1256037" y="567385"/>
                </a:lnTo>
                <a:lnTo>
                  <a:pt x="1214678" y="586704"/>
                </a:lnTo>
                <a:lnTo>
                  <a:pt x="1170105" y="604420"/>
                </a:lnTo>
                <a:lnTo>
                  <a:pt x="1122535" y="620432"/>
                </a:lnTo>
                <a:lnTo>
                  <a:pt x="1072186" y="634639"/>
                </a:lnTo>
                <a:lnTo>
                  <a:pt x="1019275" y="646938"/>
                </a:lnTo>
                <a:lnTo>
                  <a:pt x="964020" y="657228"/>
                </a:lnTo>
                <a:lnTo>
                  <a:pt x="906638" y="665409"/>
                </a:lnTo>
                <a:lnTo>
                  <a:pt x="847345" y="671378"/>
                </a:lnTo>
                <a:lnTo>
                  <a:pt x="786360" y="675033"/>
                </a:lnTo>
                <a:lnTo>
                  <a:pt x="723900" y="676275"/>
                </a:lnTo>
                <a:lnTo>
                  <a:pt x="661439" y="675033"/>
                </a:lnTo>
                <a:lnTo>
                  <a:pt x="600454" y="671378"/>
                </a:lnTo>
                <a:lnTo>
                  <a:pt x="541161" y="665409"/>
                </a:lnTo>
                <a:lnTo>
                  <a:pt x="483779" y="657228"/>
                </a:lnTo>
                <a:lnTo>
                  <a:pt x="428524" y="646938"/>
                </a:lnTo>
                <a:lnTo>
                  <a:pt x="375613" y="634639"/>
                </a:lnTo>
                <a:lnTo>
                  <a:pt x="325264" y="620432"/>
                </a:lnTo>
                <a:lnTo>
                  <a:pt x="277694" y="604420"/>
                </a:lnTo>
                <a:lnTo>
                  <a:pt x="233121" y="586704"/>
                </a:lnTo>
                <a:lnTo>
                  <a:pt x="191762" y="567385"/>
                </a:lnTo>
                <a:lnTo>
                  <a:pt x="153833" y="546565"/>
                </a:lnTo>
                <a:lnTo>
                  <a:pt x="119553" y="524345"/>
                </a:lnTo>
                <a:lnTo>
                  <a:pt x="89139" y="500826"/>
                </a:lnTo>
                <a:lnTo>
                  <a:pt x="40776" y="450301"/>
                </a:lnTo>
                <a:lnTo>
                  <a:pt x="10483" y="395801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99559" y="5497779"/>
            <a:ext cx="941069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java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rpre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044" y="290525"/>
            <a:ext cx="6454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dirty="0">
                <a:latin typeface="Arial"/>
                <a:cs typeface="Arial"/>
              </a:rPr>
              <a:t>Creating, </a:t>
            </a:r>
            <a:r>
              <a:rPr sz="2400" u="none" spc="-5" dirty="0">
                <a:latin typeface="Arial"/>
                <a:cs typeface="Arial"/>
              </a:rPr>
              <a:t>Compiling, </a:t>
            </a:r>
            <a:r>
              <a:rPr sz="2400" u="none" dirty="0">
                <a:latin typeface="Arial"/>
                <a:cs typeface="Arial"/>
              </a:rPr>
              <a:t>and </a:t>
            </a:r>
            <a:r>
              <a:rPr sz="2400" u="none" spc="-5" dirty="0">
                <a:latin typeface="Arial"/>
                <a:cs typeface="Arial"/>
              </a:rPr>
              <a:t>Running</a:t>
            </a:r>
            <a:r>
              <a:rPr sz="2400" u="none" spc="-105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Programs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762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520" y="1068568"/>
            <a:ext cx="7624860" cy="5399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8FBAB0-1D48-459F-9580-BC46ED8DA88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Outline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sz="2800" dirty="0"/>
              <a:t>Programming Methodologies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sz="2800" dirty="0"/>
              <a:t>The Java Programming Language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sz="2800" dirty="0"/>
              <a:t>Types of Applications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sz="2800" dirty="0"/>
              <a:t>Software Development Process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sz="2800" dirty="0"/>
              <a:t>First Java Program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210766"/>
            <a:ext cx="8211820" cy="3136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475" indent="-232410">
              <a:lnSpc>
                <a:spcPct val="100000"/>
              </a:lnSpc>
              <a:spcBef>
                <a:spcPts val="100"/>
              </a:spcBef>
              <a:buChar char="•"/>
              <a:tabLst>
                <a:tab pos="245110" algn="l"/>
              </a:tabLst>
            </a:pP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JDK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(Java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development kit)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10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developing </a:t>
            </a:r>
            <a:r>
              <a:rPr sz="2400" spc="-5" dirty="0">
                <a:latin typeface="Arial"/>
                <a:cs typeface="Arial"/>
              </a:rPr>
              <a:t>Java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software</a:t>
            </a:r>
            <a:endParaRPr sz="24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(creating Java</a:t>
            </a:r>
            <a:r>
              <a:rPr sz="2400" dirty="0">
                <a:latin typeface="Arial"/>
                <a:cs typeface="Arial"/>
              </a:rPr>
              <a:t> programs).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marL="244475" marR="260350" indent="-232410">
              <a:lnSpc>
                <a:spcPct val="100000"/>
              </a:lnSpc>
              <a:buChar char="•"/>
              <a:tabLst>
                <a:tab pos="245110" algn="l"/>
              </a:tabLst>
            </a:pP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JRE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(Java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Runtime environment) </a:t>
            </a:r>
            <a:r>
              <a:rPr sz="2400" dirty="0">
                <a:latin typeface="Arial"/>
                <a:cs typeface="Arial"/>
              </a:rPr>
              <a:t>– only </a:t>
            </a:r>
            <a:r>
              <a:rPr sz="2400" spc="5" dirty="0">
                <a:latin typeface="Arial"/>
                <a:cs typeface="Arial"/>
              </a:rPr>
              <a:t>good </a:t>
            </a:r>
            <a:r>
              <a:rPr sz="2400" spc="10" dirty="0">
                <a:latin typeface="Arial"/>
                <a:cs typeface="Arial"/>
              </a:rPr>
              <a:t>for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running  pre-created </a:t>
            </a:r>
            <a:r>
              <a:rPr sz="2400" spc="-5" dirty="0">
                <a:latin typeface="Arial"/>
                <a:cs typeface="Arial"/>
              </a:rPr>
              <a:t>Java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programs.</a:t>
            </a:r>
            <a:endParaRPr sz="2400">
              <a:latin typeface="Arial"/>
              <a:cs typeface="Arial"/>
            </a:endParaRPr>
          </a:p>
          <a:p>
            <a:pPr marL="701675" marR="39370" lvl="1" indent="-231775">
              <a:lnSpc>
                <a:spcPct val="100000"/>
              </a:lnSpc>
              <a:spcBef>
                <a:spcPts val="1445"/>
              </a:spcBef>
              <a:buChar char="•"/>
              <a:tabLst>
                <a:tab pos="702310" algn="l"/>
              </a:tabLst>
            </a:pPr>
            <a:r>
              <a:rPr sz="2400" spc="-5" dirty="0">
                <a:latin typeface="Arial"/>
                <a:cs typeface="Arial"/>
              </a:rPr>
              <a:t>Java </a:t>
            </a:r>
            <a:r>
              <a:rPr sz="2400" dirty="0">
                <a:latin typeface="Arial"/>
                <a:cs typeface="Arial"/>
              </a:rPr>
              <a:t>Plug-in –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special </a:t>
            </a:r>
            <a:r>
              <a:rPr sz="2400" spc="-5" dirty="0">
                <a:latin typeface="Arial"/>
                <a:cs typeface="Arial"/>
              </a:rPr>
              <a:t>version </a:t>
            </a:r>
            <a:r>
              <a:rPr sz="2400" spc="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JRE designed to  </a:t>
            </a:r>
            <a:r>
              <a:rPr sz="2400" spc="-5" dirty="0">
                <a:latin typeface="Arial"/>
                <a:cs typeface="Arial"/>
              </a:rPr>
              <a:t>run </a:t>
            </a:r>
            <a:r>
              <a:rPr sz="2400" dirty="0">
                <a:latin typeface="Arial"/>
                <a:cs typeface="Arial"/>
              </a:rPr>
              <a:t>through </a:t>
            </a:r>
            <a:r>
              <a:rPr sz="2400" spc="-10" dirty="0">
                <a:latin typeface="Arial"/>
                <a:cs typeface="Arial"/>
              </a:rPr>
              <a:t>web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browsers.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762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313235"/>
            <a:ext cx="2503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10" dirty="0">
                <a:latin typeface="Arial"/>
                <a:cs typeface="Arial"/>
              </a:rPr>
              <a:t>Java </a:t>
            </a:r>
            <a:r>
              <a:rPr sz="2400" u="none" dirty="0">
                <a:latin typeface="Arial"/>
                <a:cs typeface="Arial"/>
              </a:rPr>
              <a:t>JDK </a:t>
            </a:r>
            <a:r>
              <a:rPr sz="2400" u="none" spc="-25" dirty="0">
                <a:latin typeface="Arial"/>
                <a:cs typeface="Arial"/>
              </a:rPr>
              <a:t>vs</a:t>
            </a:r>
            <a:r>
              <a:rPr sz="2400" u="none" spc="15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JRE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74263"/>
            <a:ext cx="6398261" cy="65094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33CC"/>
                </a:solidFill>
                <a:latin typeface="Arial"/>
                <a:cs typeface="Arial"/>
              </a:rPr>
              <a:t>Java </a:t>
            </a:r>
            <a:r>
              <a:rPr sz="2400" b="1" dirty="0">
                <a:solidFill>
                  <a:srgbClr val="0033CC"/>
                </a:solidFill>
                <a:latin typeface="Arial"/>
                <a:cs typeface="Arial"/>
              </a:rPr>
              <a:t>JDK </a:t>
            </a:r>
            <a:r>
              <a:rPr sz="2400" b="1" spc="-20" dirty="0">
                <a:solidFill>
                  <a:srgbClr val="0033CC"/>
                </a:solidFill>
                <a:latin typeface="Arial"/>
                <a:cs typeface="Arial"/>
              </a:rPr>
              <a:t>Version</a:t>
            </a:r>
            <a:r>
              <a:rPr sz="2400" b="1" spc="-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Arial"/>
                <a:cs typeface="Arial"/>
              </a:rPr>
              <a:t>History</a:t>
            </a:r>
            <a:endParaRPr sz="2400" dirty="0">
              <a:latin typeface="Arial"/>
              <a:cs typeface="Arial"/>
            </a:endParaRPr>
          </a:p>
          <a:p>
            <a:pPr marL="473075" indent="-232410">
              <a:lnSpc>
                <a:spcPct val="100000"/>
              </a:lnSpc>
              <a:spcBef>
                <a:spcPts val="2125"/>
              </a:spcBef>
              <a:buChar char="•"/>
              <a:tabLst>
                <a:tab pos="473709" algn="l"/>
              </a:tabLst>
            </a:pPr>
            <a:r>
              <a:rPr sz="2400" dirty="0">
                <a:latin typeface="Arial"/>
                <a:cs typeface="Arial"/>
              </a:rPr>
              <a:t>JDK Alpha &amp; Beta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(1995)</a:t>
            </a:r>
          </a:p>
          <a:p>
            <a:pPr marL="473075" indent="-232410">
              <a:lnSpc>
                <a:spcPct val="100000"/>
              </a:lnSpc>
              <a:spcBef>
                <a:spcPts val="1445"/>
              </a:spcBef>
              <a:buChar char="•"/>
              <a:tabLst>
                <a:tab pos="473709" algn="l"/>
              </a:tabLst>
            </a:pPr>
            <a:r>
              <a:rPr sz="2400" dirty="0">
                <a:latin typeface="Arial"/>
                <a:cs typeface="Arial"/>
              </a:rPr>
              <a:t>JDK 1.1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(1997)</a:t>
            </a:r>
            <a:endParaRPr sz="2400" dirty="0">
              <a:latin typeface="Arial"/>
              <a:cs typeface="Arial"/>
            </a:endParaRPr>
          </a:p>
          <a:p>
            <a:pPr marL="473075" indent="-232410">
              <a:lnSpc>
                <a:spcPct val="100000"/>
              </a:lnSpc>
              <a:spcBef>
                <a:spcPts val="1445"/>
              </a:spcBef>
              <a:buChar char="•"/>
              <a:tabLst>
                <a:tab pos="473709" algn="l"/>
              </a:tabLst>
            </a:pPr>
            <a:r>
              <a:rPr sz="2400" spc="-5" dirty="0">
                <a:latin typeface="Arial"/>
                <a:cs typeface="Arial"/>
              </a:rPr>
              <a:t>J2</a:t>
            </a:r>
            <a:r>
              <a:rPr lang="en-MY" sz="2400" spc="-5" dirty="0">
                <a:solidFill>
                  <a:srgbClr val="0033CC"/>
                </a:solidFill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 </a:t>
            </a:r>
            <a:r>
              <a:rPr sz="2400" dirty="0">
                <a:latin typeface="Arial"/>
                <a:cs typeface="Arial"/>
              </a:rPr>
              <a:t>1.2 (</a:t>
            </a:r>
            <a:r>
              <a:rPr sz="2400">
                <a:latin typeface="Arial"/>
                <a:cs typeface="Arial"/>
              </a:rPr>
              <a:t>1998)</a:t>
            </a:r>
            <a:endParaRPr sz="2400" dirty="0">
              <a:latin typeface="Arial"/>
              <a:cs typeface="Arial"/>
            </a:endParaRPr>
          </a:p>
          <a:p>
            <a:pPr marL="473075" indent="-232410">
              <a:lnSpc>
                <a:spcPct val="100000"/>
              </a:lnSpc>
              <a:spcBef>
                <a:spcPts val="1440"/>
              </a:spcBef>
              <a:buChar char="•"/>
              <a:tabLst>
                <a:tab pos="473709" algn="l"/>
              </a:tabLst>
            </a:pPr>
            <a:r>
              <a:rPr sz="2400" spc="-5" dirty="0">
                <a:latin typeface="Arial"/>
                <a:cs typeface="Arial"/>
              </a:rPr>
              <a:t>J2</a:t>
            </a:r>
            <a:r>
              <a:rPr lang="en-MY" sz="2400" spc="-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 </a:t>
            </a:r>
            <a:r>
              <a:rPr sz="2400" dirty="0">
                <a:latin typeface="Arial"/>
                <a:cs typeface="Arial"/>
              </a:rPr>
              <a:t>1.3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(2000)</a:t>
            </a:r>
          </a:p>
          <a:p>
            <a:pPr marL="473075" indent="-232410">
              <a:lnSpc>
                <a:spcPct val="100000"/>
              </a:lnSpc>
              <a:spcBef>
                <a:spcPts val="1445"/>
              </a:spcBef>
              <a:buChar char="•"/>
              <a:tabLst>
                <a:tab pos="473709" algn="l"/>
              </a:tabLst>
            </a:pPr>
            <a:r>
              <a:rPr sz="2400" spc="-5" dirty="0">
                <a:latin typeface="Arial"/>
                <a:cs typeface="Arial"/>
              </a:rPr>
              <a:t>J2</a:t>
            </a:r>
            <a:r>
              <a:rPr lang="en-MY" sz="2400" spc="-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 </a:t>
            </a:r>
            <a:r>
              <a:rPr sz="2400" dirty="0">
                <a:latin typeface="Arial"/>
                <a:cs typeface="Arial"/>
              </a:rPr>
              <a:t>1.4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(2002)</a:t>
            </a:r>
          </a:p>
          <a:p>
            <a:pPr marL="473075" indent="-232410">
              <a:lnSpc>
                <a:spcPct val="100000"/>
              </a:lnSpc>
              <a:spcBef>
                <a:spcPts val="1440"/>
              </a:spcBef>
              <a:buChar char="•"/>
              <a:tabLst>
                <a:tab pos="473709" algn="l"/>
              </a:tabLst>
            </a:pPr>
            <a:r>
              <a:rPr sz="2400" spc="-5" dirty="0">
                <a:latin typeface="Arial"/>
                <a:cs typeface="Arial"/>
              </a:rPr>
              <a:t>Java 5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(2004)</a:t>
            </a:r>
          </a:p>
          <a:p>
            <a:pPr marL="473075" indent="-232410">
              <a:lnSpc>
                <a:spcPct val="100000"/>
              </a:lnSpc>
              <a:spcBef>
                <a:spcPts val="1440"/>
              </a:spcBef>
              <a:buChar char="•"/>
              <a:tabLst>
                <a:tab pos="473709" algn="l"/>
              </a:tabLst>
            </a:pPr>
            <a:r>
              <a:rPr sz="2400" spc="-5" dirty="0">
                <a:latin typeface="Arial"/>
                <a:cs typeface="Arial"/>
              </a:rPr>
              <a:t>Java 6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(2006)</a:t>
            </a:r>
          </a:p>
          <a:p>
            <a:pPr marL="473075" indent="-232410">
              <a:lnSpc>
                <a:spcPct val="100000"/>
              </a:lnSpc>
              <a:spcBef>
                <a:spcPts val="1440"/>
              </a:spcBef>
              <a:buChar char="•"/>
              <a:tabLst>
                <a:tab pos="473709" algn="l"/>
              </a:tabLst>
            </a:pPr>
            <a:r>
              <a:rPr sz="2400" spc="-5" dirty="0">
                <a:latin typeface="Arial"/>
                <a:cs typeface="Arial"/>
              </a:rPr>
              <a:t>Java </a:t>
            </a:r>
            <a:r>
              <a:rPr sz="2400" dirty="0">
                <a:latin typeface="Arial"/>
                <a:cs typeface="Arial"/>
              </a:rPr>
              <a:t>7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(2011)</a:t>
            </a:r>
            <a:endParaRPr sz="2400" dirty="0">
              <a:latin typeface="Arial"/>
              <a:cs typeface="Arial"/>
            </a:endParaRPr>
          </a:p>
          <a:p>
            <a:pPr marL="473075" indent="-23241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473709" algn="l"/>
              </a:tabLst>
            </a:pPr>
            <a:r>
              <a:rPr sz="2400" spc="-10" dirty="0">
                <a:latin typeface="Arial"/>
                <a:cs typeface="Arial"/>
              </a:rPr>
              <a:t>Java </a:t>
            </a:r>
            <a:r>
              <a:rPr sz="2400" dirty="0">
                <a:latin typeface="Arial"/>
                <a:cs typeface="Arial"/>
              </a:rPr>
              <a:t>8 (2014) </a:t>
            </a:r>
          </a:p>
          <a:p>
            <a:pPr marL="473075" indent="-232410">
              <a:lnSpc>
                <a:spcPct val="100000"/>
              </a:lnSpc>
              <a:spcBef>
                <a:spcPts val="1440"/>
              </a:spcBef>
              <a:buChar char="•"/>
              <a:tabLst>
                <a:tab pos="473709" algn="l"/>
              </a:tabLst>
            </a:pPr>
            <a:r>
              <a:rPr lang="en-MY" sz="2400" spc="-5" dirty="0">
                <a:latin typeface="Arial"/>
                <a:cs typeface="Arial"/>
              </a:rPr>
              <a:t>………</a:t>
            </a:r>
            <a:endParaRPr lang="en-US" sz="2400" dirty="0">
              <a:latin typeface="Arial"/>
              <a:cs typeface="Arial"/>
            </a:endParaRPr>
          </a:p>
          <a:p>
            <a:pPr marL="473075" indent="-232410">
              <a:lnSpc>
                <a:spcPct val="100000"/>
              </a:lnSpc>
              <a:spcBef>
                <a:spcPts val="1440"/>
              </a:spcBef>
              <a:buChar char="•"/>
              <a:tabLst>
                <a:tab pos="473709" algn="l"/>
              </a:tabLst>
            </a:pPr>
            <a:r>
              <a:rPr lang="en-US" dirty="0">
                <a:latin typeface="Arial"/>
                <a:cs typeface="Arial"/>
              </a:rPr>
              <a:t>J</a:t>
            </a:r>
            <a:r>
              <a:rPr lang="en-MY" dirty="0">
                <a:latin typeface="Arial"/>
                <a:cs typeface="Arial"/>
              </a:rPr>
              <a:t>ava 14 (March 2020)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2907" y="337050"/>
            <a:ext cx="4495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10" dirty="0">
                <a:latin typeface="Arial"/>
                <a:cs typeface="Arial"/>
              </a:rPr>
              <a:t>Java </a:t>
            </a:r>
            <a:r>
              <a:rPr sz="2400" u="none" dirty="0">
                <a:latin typeface="Arial"/>
                <a:cs typeface="Arial"/>
              </a:rPr>
              <a:t>– </a:t>
            </a:r>
            <a:r>
              <a:rPr sz="2400" u="none" spc="-5" dirty="0">
                <a:latin typeface="Arial"/>
                <a:cs typeface="Arial"/>
              </a:rPr>
              <a:t>Support 3 </a:t>
            </a:r>
            <a:r>
              <a:rPr sz="2400" u="none" dirty="0">
                <a:latin typeface="Arial"/>
                <a:cs typeface="Arial"/>
              </a:rPr>
              <a:t>JDK</a:t>
            </a:r>
            <a:r>
              <a:rPr sz="2400" u="none" spc="-5" dirty="0">
                <a:latin typeface="Arial"/>
                <a:cs typeface="Arial"/>
              </a:rPr>
              <a:t> versions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00" y="3618327"/>
            <a:ext cx="5148341" cy="30793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829581"/>
            <a:ext cx="6678295" cy="255143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Java EE </a:t>
            </a:r>
            <a:r>
              <a:rPr sz="2400" dirty="0">
                <a:latin typeface="Times New Roman"/>
                <a:cs typeface="Times New Roman"/>
              </a:rPr>
              <a:t>(Java </a:t>
            </a:r>
            <a:r>
              <a:rPr sz="2400" spc="-5" dirty="0">
                <a:latin typeface="Times New Roman"/>
                <a:cs typeface="Times New Roman"/>
              </a:rPr>
              <a:t>Enterprise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Edition)</a:t>
            </a:r>
            <a:endParaRPr sz="2400">
              <a:latin typeface="Times New Roman"/>
              <a:cs typeface="Times New Roman"/>
            </a:endParaRPr>
          </a:p>
          <a:p>
            <a:pPr marL="814069" lvl="1" indent="-344805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2200" spc="5" dirty="0">
                <a:latin typeface="Times New Roman"/>
                <a:cs typeface="Times New Roman"/>
              </a:rPr>
              <a:t>Business </a:t>
            </a:r>
            <a:r>
              <a:rPr sz="2200" dirty="0">
                <a:latin typeface="Times New Roman"/>
                <a:cs typeface="Times New Roman"/>
              </a:rPr>
              <a:t>applications,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server-side.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Java SE </a:t>
            </a:r>
            <a:r>
              <a:rPr sz="2400" dirty="0">
                <a:latin typeface="Times New Roman"/>
                <a:cs typeface="Times New Roman"/>
              </a:rPr>
              <a:t>(Java Platform Standard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Edition)</a:t>
            </a:r>
            <a:endParaRPr sz="2400">
              <a:latin typeface="Times New Roman"/>
              <a:cs typeface="Times New Roman"/>
            </a:endParaRPr>
          </a:p>
          <a:p>
            <a:pPr marL="814069" lvl="1" indent="-344805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2200" dirty="0">
                <a:latin typeface="Times New Roman"/>
                <a:cs typeface="Times New Roman"/>
              </a:rPr>
              <a:t>General applications,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client-side.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Java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ME </a:t>
            </a:r>
            <a:r>
              <a:rPr sz="2400" dirty="0">
                <a:latin typeface="Times New Roman"/>
                <a:cs typeface="Times New Roman"/>
              </a:rPr>
              <a:t>(Java Platform </a:t>
            </a:r>
            <a:r>
              <a:rPr sz="2400" spc="-5" dirty="0">
                <a:latin typeface="Times New Roman"/>
                <a:cs typeface="Times New Roman"/>
              </a:rPr>
              <a:t>Micro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Edition)</a:t>
            </a:r>
            <a:endParaRPr sz="2400">
              <a:latin typeface="Times New Roman"/>
              <a:cs typeface="Times New Roman"/>
            </a:endParaRPr>
          </a:p>
          <a:p>
            <a:pPr marL="814069" lvl="1" indent="-344805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2200" spc="-5" dirty="0">
                <a:latin typeface="Times New Roman"/>
                <a:cs typeface="Times New Roman"/>
              </a:rPr>
              <a:t>Small </a:t>
            </a:r>
            <a:r>
              <a:rPr sz="2200" dirty="0">
                <a:latin typeface="Times New Roman"/>
                <a:cs typeface="Times New Roman"/>
              </a:rPr>
              <a:t>devices such as mobile phone, car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navigation.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8929"/>
            <a:ext cx="7577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dirty="0">
                <a:latin typeface="Arial"/>
                <a:cs typeface="Arial"/>
              </a:rPr>
              <a:t>Eclipse - Integrated </a:t>
            </a:r>
            <a:r>
              <a:rPr sz="2400" u="none" spc="-5" dirty="0">
                <a:latin typeface="Arial"/>
                <a:cs typeface="Arial"/>
              </a:rPr>
              <a:t>Development Environment</a:t>
            </a:r>
            <a:r>
              <a:rPr sz="2400" u="none" spc="-45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(IDE)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43400" y="3886200"/>
            <a:ext cx="1600200" cy="1295400"/>
          </a:xfrm>
          <a:custGeom>
            <a:avLst/>
            <a:gdLst/>
            <a:ahLst/>
            <a:cxnLst/>
            <a:rect l="l" t="t" r="r" b="b"/>
            <a:pathLst>
              <a:path w="1600200" h="1295400">
                <a:moveTo>
                  <a:pt x="0" y="647700"/>
                </a:moveTo>
                <a:lnTo>
                  <a:pt x="1702" y="605108"/>
                </a:lnTo>
                <a:lnTo>
                  <a:pt x="6738" y="563253"/>
                </a:lnTo>
                <a:lnTo>
                  <a:pt x="15002" y="522220"/>
                </a:lnTo>
                <a:lnTo>
                  <a:pt x="26389" y="482093"/>
                </a:lnTo>
                <a:lnTo>
                  <a:pt x="40794" y="442959"/>
                </a:lnTo>
                <a:lnTo>
                  <a:pt x="58111" y="404903"/>
                </a:lnTo>
                <a:lnTo>
                  <a:pt x="78234" y="368009"/>
                </a:lnTo>
                <a:lnTo>
                  <a:pt x="101058" y="332363"/>
                </a:lnTo>
                <a:lnTo>
                  <a:pt x="126477" y="298051"/>
                </a:lnTo>
                <a:lnTo>
                  <a:pt x="154387" y="265157"/>
                </a:lnTo>
                <a:lnTo>
                  <a:pt x="184681" y="233768"/>
                </a:lnTo>
                <a:lnTo>
                  <a:pt x="217254" y="203967"/>
                </a:lnTo>
                <a:lnTo>
                  <a:pt x="252001" y="175842"/>
                </a:lnTo>
                <a:lnTo>
                  <a:pt x="288815" y="149476"/>
                </a:lnTo>
                <a:lnTo>
                  <a:pt x="327592" y="124955"/>
                </a:lnTo>
                <a:lnTo>
                  <a:pt x="368227" y="102365"/>
                </a:lnTo>
                <a:lnTo>
                  <a:pt x="410613" y="81791"/>
                </a:lnTo>
                <a:lnTo>
                  <a:pt x="454645" y="63318"/>
                </a:lnTo>
                <a:lnTo>
                  <a:pt x="500217" y="47031"/>
                </a:lnTo>
                <a:lnTo>
                  <a:pt x="547225" y="33015"/>
                </a:lnTo>
                <a:lnTo>
                  <a:pt x="595563" y="21357"/>
                </a:lnTo>
                <a:lnTo>
                  <a:pt x="645124" y="12141"/>
                </a:lnTo>
                <a:lnTo>
                  <a:pt x="695805" y="5453"/>
                </a:lnTo>
                <a:lnTo>
                  <a:pt x="747498" y="1377"/>
                </a:lnTo>
                <a:lnTo>
                  <a:pt x="800100" y="0"/>
                </a:lnTo>
                <a:lnTo>
                  <a:pt x="852701" y="1377"/>
                </a:lnTo>
                <a:lnTo>
                  <a:pt x="904394" y="5453"/>
                </a:lnTo>
                <a:lnTo>
                  <a:pt x="955075" y="12141"/>
                </a:lnTo>
                <a:lnTo>
                  <a:pt x="1004636" y="21357"/>
                </a:lnTo>
                <a:lnTo>
                  <a:pt x="1052974" y="33015"/>
                </a:lnTo>
                <a:lnTo>
                  <a:pt x="1099982" y="47031"/>
                </a:lnTo>
                <a:lnTo>
                  <a:pt x="1145554" y="63318"/>
                </a:lnTo>
                <a:lnTo>
                  <a:pt x="1189586" y="81791"/>
                </a:lnTo>
                <a:lnTo>
                  <a:pt x="1231972" y="102365"/>
                </a:lnTo>
                <a:lnTo>
                  <a:pt x="1272607" y="124955"/>
                </a:lnTo>
                <a:lnTo>
                  <a:pt x="1311384" y="149476"/>
                </a:lnTo>
                <a:lnTo>
                  <a:pt x="1348198" y="175842"/>
                </a:lnTo>
                <a:lnTo>
                  <a:pt x="1382945" y="203967"/>
                </a:lnTo>
                <a:lnTo>
                  <a:pt x="1415518" y="233768"/>
                </a:lnTo>
                <a:lnTo>
                  <a:pt x="1445812" y="265157"/>
                </a:lnTo>
                <a:lnTo>
                  <a:pt x="1473722" y="298051"/>
                </a:lnTo>
                <a:lnTo>
                  <a:pt x="1499141" y="332363"/>
                </a:lnTo>
                <a:lnTo>
                  <a:pt x="1521965" y="368009"/>
                </a:lnTo>
                <a:lnTo>
                  <a:pt x="1542088" y="404903"/>
                </a:lnTo>
                <a:lnTo>
                  <a:pt x="1559405" y="442959"/>
                </a:lnTo>
                <a:lnTo>
                  <a:pt x="1573810" y="482093"/>
                </a:lnTo>
                <a:lnTo>
                  <a:pt x="1585197" y="522220"/>
                </a:lnTo>
                <a:lnTo>
                  <a:pt x="1593461" y="563253"/>
                </a:lnTo>
                <a:lnTo>
                  <a:pt x="1598497" y="605108"/>
                </a:lnTo>
                <a:lnTo>
                  <a:pt x="1600200" y="647700"/>
                </a:lnTo>
                <a:lnTo>
                  <a:pt x="1598497" y="690291"/>
                </a:lnTo>
                <a:lnTo>
                  <a:pt x="1593461" y="732146"/>
                </a:lnTo>
                <a:lnTo>
                  <a:pt x="1585197" y="773179"/>
                </a:lnTo>
                <a:lnTo>
                  <a:pt x="1573810" y="813306"/>
                </a:lnTo>
                <a:lnTo>
                  <a:pt x="1559405" y="852440"/>
                </a:lnTo>
                <a:lnTo>
                  <a:pt x="1542088" y="890496"/>
                </a:lnTo>
                <a:lnTo>
                  <a:pt x="1521965" y="927390"/>
                </a:lnTo>
                <a:lnTo>
                  <a:pt x="1499141" y="963036"/>
                </a:lnTo>
                <a:lnTo>
                  <a:pt x="1473722" y="997348"/>
                </a:lnTo>
                <a:lnTo>
                  <a:pt x="1445812" y="1030242"/>
                </a:lnTo>
                <a:lnTo>
                  <a:pt x="1415518" y="1061631"/>
                </a:lnTo>
                <a:lnTo>
                  <a:pt x="1382945" y="1091432"/>
                </a:lnTo>
                <a:lnTo>
                  <a:pt x="1348198" y="1119557"/>
                </a:lnTo>
                <a:lnTo>
                  <a:pt x="1311384" y="1145923"/>
                </a:lnTo>
                <a:lnTo>
                  <a:pt x="1272607" y="1170444"/>
                </a:lnTo>
                <a:lnTo>
                  <a:pt x="1231972" y="1193034"/>
                </a:lnTo>
                <a:lnTo>
                  <a:pt x="1189586" y="1213608"/>
                </a:lnTo>
                <a:lnTo>
                  <a:pt x="1145554" y="1232081"/>
                </a:lnTo>
                <a:lnTo>
                  <a:pt x="1099982" y="1248368"/>
                </a:lnTo>
                <a:lnTo>
                  <a:pt x="1052974" y="1262384"/>
                </a:lnTo>
                <a:lnTo>
                  <a:pt x="1004636" y="1274042"/>
                </a:lnTo>
                <a:lnTo>
                  <a:pt x="955075" y="1283258"/>
                </a:lnTo>
                <a:lnTo>
                  <a:pt x="904394" y="1289946"/>
                </a:lnTo>
                <a:lnTo>
                  <a:pt x="852701" y="1294022"/>
                </a:lnTo>
                <a:lnTo>
                  <a:pt x="800100" y="1295400"/>
                </a:lnTo>
                <a:lnTo>
                  <a:pt x="747498" y="1294022"/>
                </a:lnTo>
                <a:lnTo>
                  <a:pt x="695805" y="1289946"/>
                </a:lnTo>
                <a:lnTo>
                  <a:pt x="645124" y="1283258"/>
                </a:lnTo>
                <a:lnTo>
                  <a:pt x="595563" y="1274042"/>
                </a:lnTo>
                <a:lnTo>
                  <a:pt x="547225" y="1262384"/>
                </a:lnTo>
                <a:lnTo>
                  <a:pt x="500217" y="1248368"/>
                </a:lnTo>
                <a:lnTo>
                  <a:pt x="454645" y="1232081"/>
                </a:lnTo>
                <a:lnTo>
                  <a:pt x="410613" y="1213608"/>
                </a:lnTo>
                <a:lnTo>
                  <a:pt x="368227" y="1193034"/>
                </a:lnTo>
                <a:lnTo>
                  <a:pt x="327592" y="1170444"/>
                </a:lnTo>
                <a:lnTo>
                  <a:pt x="288815" y="1145923"/>
                </a:lnTo>
                <a:lnTo>
                  <a:pt x="252001" y="1119557"/>
                </a:lnTo>
                <a:lnTo>
                  <a:pt x="217254" y="1091432"/>
                </a:lnTo>
                <a:lnTo>
                  <a:pt x="184681" y="1061631"/>
                </a:lnTo>
                <a:lnTo>
                  <a:pt x="154387" y="1030242"/>
                </a:lnTo>
                <a:lnTo>
                  <a:pt x="126477" y="997348"/>
                </a:lnTo>
                <a:lnTo>
                  <a:pt x="101058" y="963036"/>
                </a:lnTo>
                <a:lnTo>
                  <a:pt x="78234" y="927390"/>
                </a:lnTo>
                <a:lnTo>
                  <a:pt x="58111" y="890496"/>
                </a:lnTo>
                <a:lnTo>
                  <a:pt x="40794" y="852440"/>
                </a:lnTo>
                <a:lnTo>
                  <a:pt x="26389" y="813306"/>
                </a:lnTo>
                <a:lnTo>
                  <a:pt x="15002" y="773179"/>
                </a:lnTo>
                <a:lnTo>
                  <a:pt x="6738" y="732146"/>
                </a:lnTo>
                <a:lnTo>
                  <a:pt x="1702" y="690291"/>
                </a:lnTo>
                <a:lnTo>
                  <a:pt x="0" y="647700"/>
                </a:lnTo>
                <a:close/>
              </a:path>
            </a:pathLst>
          </a:custGeom>
          <a:ln w="9525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62000"/>
            <a:ext cx="9144000" cy="5140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2444" y="6302060"/>
            <a:ext cx="5070475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z="2000" spc="-10" dirty="0">
                <a:solidFill>
                  <a:srgbClr val="212168"/>
                </a:solidFill>
                <a:latin typeface="Arial"/>
                <a:cs typeface="Arial"/>
              </a:rPr>
              <a:t>Popular Java IDE: Eclipse, NetBeans,</a:t>
            </a:r>
            <a:r>
              <a:rPr sz="2000" spc="229" dirty="0">
                <a:solidFill>
                  <a:srgbClr val="21216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12168"/>
                </a:solidFill>
                <a:latin typeface="Arial"/>
                <a:cs typeface="Arial"/>
              </a:rPr>
              <a:t>IntelliJ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802" y="990600"/>
            <a:ext cx="8240395" cy="5528437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244475" indent="-232410">
              <a:lnSpc>
                <a:spcPct val="100000"/>
              </a:lnSpc>
              <a:spcBef>
                <a:spcPts val="1850"/>
              </a:spcBef>
              <a:buChar char="•"/>
              <a:tabLst>
                <a:tab pos="245110" algn="l"/>
              </a:tabLst>
            </a:pPr>
            <a:r>
              <a:rPr sz="2800" spc="-5" dirty="0">
                <a:latin typeface="Arial"/>
                <a:cs typeface="Arial"/>
              </a:rPr>
              <a:t>Java </a:t>
            </a:r>
            <a:r>
              <a:rPr lang="en-US" sz="2800" spc="-5" dirty="0">
                <a:latin typeface="Arial"/>
                <a:cs typeface="Arial"/>
              </a:rPr>
              <a:t>8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SE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JDK</a:t>
            </a:r>
            <a:r>
              <a:rPr lang="en-US" sz="2800" dirty="0">
                <a:latin typeface="Arial"/>
                <a:cs typeface="Arial"/>
              </a:rPr>
              <a:t> and above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lang="en-MY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https://www.oracle.com/java/technologies/javase-jdk14-downloads.html</a:t>
            </a:r>
            <a:endParaRPr lang="en-MY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lang="en-MY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https://www.oracle.com/java/technologies/javase/javase-jdk8-downloads.html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244475" indent="-232410">
              <a:lnSpc>
                <a:spcPct val="100000"/>
              </a:lnSpc>
              <a:spcBef>
                <a:spcPts val="1365"/>
              </a:spcBef>
              <a:buChar char="•"/>
              <a:tabLst>
                <a:tab pos="245110" algn="l"/>
              </a:tabLst>
            </a:pPr>
            <a:r>
              <a:rPr sz="2800" spc="5" dirty="0">
                <a:latin typeface="Arial"/>
                <a:cs typeface="Arial"/>
              </a:rPr>
              <a:t>Eclipse </a:t>
            </a:r>
            <a:r>
              <a:rPr sz="2800" dirty="0">
                <a:latin typeface="Arial"/>
                <a:cs typeface="Arial"/>
              </a:rPr>
              <a:t>IDE for </a:t>
            </a:r>
            <a:r>
              <a:rPr sz="2800" spc="-5" dirty="0">
                <a:latin typeface="Arial"/>
                <a:cs typeface="Arial"/>
              </a:rPr>
              <a:t>Java Developers</a:t>
            </a:r>
            <a:endParaRPr lang="en-MY" sz="2800" spc="-5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365"/>
              </a:spcBef>
              <a:tabLst>
                <a:tab pos="245110" algn="l"/>
              </a:tabLst>
            </a:pPr>
            <a:r>
              <a:rPr lang="en-MY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https://www.eclipse.org/downloads/download.php?file=/oomph/epp/2020-03/R/eclipse-inst-win64.exe</a:t>
            </a:r>
            <a:endParaRPr lang="en-MY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>
              <a:spcBef>
                <a:spcPts val="1365"/>
              </a:spcBef>
              <a:tabLst>
                <a:tab pos="245110" algn="l"/>
              </a:tabLst>
            </a:pPr>
            <a:r>
              <a:rPr lang="en-MY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</a:p>
          <a:p>
            <a:pPr marL="12065">
              <a:spcBef>
                <a:spcPts val="1365"/>
              </a:spcBef>
              <a:tabLst>
                <a:tab pos="245110" algn="l"/>
              </a:tabLst>
            </a:pPr>
            <a:r>
              <a:rPr lang="en-MY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https://www.eclipse.org/downloads/packages/release/2020-03/r/eclipse-ide-java-developers</a:t>
            </a:r>
            <a:endParaRPr lang="en-MY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>
              <a:lnSpc>
                <a:spcPct val="100000"/>
              </a:lnSpc>
              <a:spcBef>
                <a:spcPts val="1365"/>
              </a:spcBef>
              <a:tabLst>
                <a:tab pos="245110" algn="l"/>
              </a:tabLst>
            </a:pPr>
            <a:endParaRPr lang="en-MY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endParaRPr lang="en-US" sz="1800" dirty="0"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762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215504"/>
            <a:ext cx="24987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5" dirty="0">
                <a:latin typeface="Arial"/>
                <a:cs typeface="Arial"/>
              </a:rPr>
              <a:t>Software</a:t>
            </a:r>
            <a:r>
              <a:rPr sz="2800" u="none" spc="-120" dirty="0">
                <a:latin typeface="Arial"/>
                <a:cs typeface="Arial"/>
              </a:rPr>
              <a:t> </a:t>
            </a:r>
            <a:r>
              <a:rPr sz="2800" u="none" dirty="0">
                <a:latin typeface="Arial"/>
                <a:cs typeface="Arial"/>
              </a:rPr>
              <a:t>Used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A30E16-BC5C-4BF9-94E4-A75711AC2BC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219200"/>
          </a:xfrm>
        </p:spPr>
        <p:txBody>
          <a:bodyPr/>
          <a:lstStyle/>
          <a:p>
            <a:pPr algn="l" eaLnBrk="1" hangingPunct="1"/>
            <a:r>
              <a:rPr lang="en-US"/>
              <a:t>3. Types of Applications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 eaLnBrk="1" hangingPunct="1">
              <a:spcBef>
                <a:spcPct val="65000"/>
              </a:spcBef>
            </a:pPr>
            <a:r>
              <a:rPr lang="en-US" sz="2800" dirty="0"/>
              <a:t>Several types of application can be developed using Java:</a:t>
            </a:r>
          </a:p>
          <a:p>
            <a:pPr lvl="1" eaLnBrk="1" hangingPunct="1">
              <a:spcBef>
                <a:spcPct val="65000"/>
              </a:spcBef>
            </a:pPr>
            <a:r>
              <a:rPr lang="en-US" sz="2400" dirty="0"/>
              <a:t>Console-based applications</a:t>
            </a:r>
          </a:p>
          <a:p>
            <a:pPr lvl="1" eaLnBrk="1" hangingPunct="1">
              <a:spcBef>
                <a:spcPct val="65000"/>
              </a:spcBef>
            </a:pPr>
            <a:r>
              <a:rPr lang="en-US" sz="2400" dirty="0"/>
              <a:t>Windows graphical user interface (GUI) applications</a:t>
            </a:r>
          </a:p>
          <a:p>
            <a:pPr lvl="1" eaLnBrk="1" hangingPunct="1">
              <a:spcBef>
                <a:spcPct val="65000"/>
              </a:spcBef>
            </a:pPr>
            <a:r>
              <a:rPr lang="en-US" sz="2400" dirty="0"/>
              <a:t>Web applications</a:t>
            </a:r>
          </a:p>
          <a:p>
            <a:pPr lvl="1" eaLnBrk="1" hangingPunct="1">
              <a:spcBef>
                <a:spcPct val="65000"/>
              </a:spcBef>
            </a:pPr>
            <a:r>
              <a:rPr lang="en-US" sz="2400" dirty="0"/>
              <a:t>Class libraries and stand-alone components (.</a:t>
            </a:r>
            <a:r>
              <a:rPr lang="en-US" sz="2400" dirty="0" err="1"/>
              <a:t>dlls</a:t>
            </a:r>
            <a:r>
              <a:rPr lang="en-US" sz="2400" dirty="0"/>
              <a:t>)</a:t>
            </a:r>
          </a:p>
          <a:p>
            <a:pPr lvl="1" eaLnBrk="1" hangingPunct="1">
              <a:spcBef>
                <a:spcPct val="65000"/>
              </a:spcBef>
            </a:pPr>
            <a:r>
              <a:rPr lang="en-US" sz="2400" dirty="0"/>
              <a:t>Smart device applications, services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E14449-3B5F-42EF-9F01-9B39916A8185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8916" name="Picture 18" descr="Fig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600200"/>
            <a:ext cx="8001000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1143000"/>
          </a:xfrm>
        </p:spPr>
        <p:txBody>
          <a:bodyPr/>
          <a:lstStyle/>
          <a:p>
            <a:pPr eaLnBrk="1" hangingPunct="1"/>
            <a:r>
              <a:rPr lang="en-US"/>
              <a:t>Console-based Applications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C839B36-A0C2-4979-B544-791A6458920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Windows Applications</a:t>
            </a:r>
          </a:p>
        </p:txBody>
      </p:sp>
      <p:sp>
        <p:nvSpPr>
          <p:cNvPr id="39941" name="Rectangle 14"/>
          <p:cNvSpPr>
            <a:spLocks noChangeArrowheads="1"/>
          </p:cNvSpPr>
          <p:nvPr/>
        </p:nvSpPr>
        <p:spPr bwMode="auto">
          <a:xfrm>
            <a:off x="1447800" y="5791200"/>
            <a:ext cx="66909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Figure 1-15 </a:t>
            </a:r>
            <a:r>
              <a:rPr lang="en-US" dirty="0"/>
              <a:t>Windows application written using Java</a:t>
            </a:r>
          </a:p>
        </p:txBody>
      </p:sp>
      <p:pic>
        <p:nvPicPr>
          <p:cNvPr id="39942" name="Picture 6" descr="FIG01_15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1733550"/>
            <a:ext cx="604837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Applications</a:t>
            </a:r>
          </a:p>
        </p:txBody>
      </p:sp>
      <p:pic>
        <p:nvPicPr>
          <p:cNvPr id="40963" name="Content Placeholder 5" descr="FIG01_14.t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03400" y="1295400"/>
            <a:ext cx="5537200" cy="4419600"/>
          </a:xfrm>
        </p:spPr>
      </p:pic>
      <p:sp>
        <p:nvSpPr>
          <p:cNvPr id="409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477C29-0F61-49A2-B609-FEADDE22388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AB0F2D2-FE72-4411-99D2-0BD6D0E6B7C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53400" cy="1143000"/>
          </a:xfrm>
        </p:spPr>
        <p:txBody>
          <a:bodyPr/>
          <a:lstStyle/>
          <a:p>
            <a:pPr algn="l" eaLnBrk="1" hangingPunct="1"/>
            <a:r>
              <a:rPr lang="en-US"/>
              <a:t> 4. Software Development Process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057400"/>
            <a:ext cx="7772400" cy="4038600"/>
          </a:xfrm>
        </p:spPr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en-US" sz="2800"/>
              <a:t>Programming is problem solving</a:t>
            </a:r>
          </a:p>
          <a:p>
            <a:pPr eaLnBrk="1" hangingPunct="1">
              <a:spcBef>
                <a:spcPct val="75000"/>
              </a:spcBef>
            </a:pPr>
            <a:r>
              <a:rPr lang="en-US" sz="2800"/>
              <a:t>Programming involves following a organized plan or process i.e. a software development process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47800" y="1828800"/>
            <a:ext cx="6400800" cy="426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1. Programming Methodologies </a:t>
            </a:r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>
          <a:xfrm>
            <a:off x="4876800" y="4343400"/>
            <a:ext cx="2971800" cy="1600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i="1"/>
              <a:t>Object-Oriented Programming</a:t>
            </a:r>
          </a:p>
        </p:txBody>
      </p:sp>
      <p:sp>
        <p:nvSpPr>
          <p:cNvPr id="1741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74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5843C1-0F22-48D6-BAF9-C4DCF7B8B7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4267200"/>
            <a:ext cx="2743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40000"/>
              </a:spcBef>
              <a:defRPr/>
            </a:pPr>
            <a:r>
              <a:rPr lang="en-US" sz="3200" i="1" kern="0" dirty="0">
                <a:latin typeface="Arial" charset="0"/>
                <a:cs typeface="Arial" charset="0"/>
              </a:rPr>
              <a:t>Structured Procedural Programming</a:t>
            </a:r>
          </a:p>
          <a:p>
            <a:pPr marL="742950" lvl="1" indent="-285750" eaLnBrk="0" hangingPunct="0">
              <a:spcBef>
                <a:spcPct val="40000"/>
              </a:spcBef>
              <a:defRPr/>
            </a:pPr>
            <a:endParaRPr lang="en-US" sz="2800" i="1" kern="0" dirty="0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819400" y="2057400"/>
            <a:ext cx="3429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40000"/>
              </a:spcBef>
              <a:defRPr/>
            </a:pPr>
            <a:r>
              <a:rPr lang="en-US" sz="3200" kern="0" dirty="0">
                <a:latin typeface="Arial" charset="0"/>
                <a:cs typeface="Arial" charset="0"/>
              </a:rPr>
              <a:t>	</a:t>
            </a:r>
            <a:r>
              <a:rPr lang="en-US" sz="3200" b="1" kern="0" dirty="0">
                <a:latin typeface="Arial" charset="0"/>
                <a:cs typeface="Arial" charset="0"/>
              </a:rPr>
              <a:t>Programming Methodologies 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0800000" flipV="1">
            <a:off x="2971800" y="3276600"/>
            <a:ext cx="1143000" cy="838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05400" y="3276600"/>
            <a:ext cx="12192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FD70CB6-DC4F-456A-B667-500421947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Steps in the Process</a:t>
            </a:r>
          </a:p>
        </p:txBody>
      </p:sp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828800"/>
            <a:ext cx="110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Rectangle 10"/>
          <p:cNvSpPr>
            <a:spLocks noChangeArrowheads="1"/>
          </p:cNvSpPr>
          <p:nvPr/>
        </p:nvSpPr>
        <p:spPr bwMode="auto">
          <a:xfrm>
            <a:off x="762000" y="1981200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60000"/>
              </a:spcBef>
            </a:pPr>
            <a:r>
              <a:rPr lang="en-US" sz="3200">
                <a:latin typeface="Arial" pitchFamily="34" charset="0"/>
                <a:cs typeface="Arial" pitchFamily="34" charset="0"/>
              </a:rPr>
              <a:t>	</a:t>
            </a:r>
            <a:r>
              <a:rPr lang="en-US" sz="2800">
                <a:latin typeface="Arial" pitchFamily="34" charset="0"/>
                <a:cs typeface="Arial" pitchFamily="34" charset="0"/>
              </a:rPr>
              <a:t>1.	Analyze the problem </a:t>
            </a:r>
          </a:p>
          <a:p>
            <a:pPr marL="342900" indent="-342900">
              <a:spcBef>
                <a:spcPct val="60000"/>
              </a:spcBef>
            </a:pPr>
            <a:r>
              <a:rPr lang="en-US" sz="2800">
                <a:latin typeface="Arial" pitchFamily="34" charset="0"/>
                <a:cs typeface="Arial" pitchFamily="34" charset="0"/>
              </a:rPr>
              <a:t>	2.	Design a solution</a:t>
            </a:r>
          </a:p>
          <a:p>
            <a:pPr marL="342900" indent="-342900">
              <a:spcBef>
                <a:spcPct val="60000"/>
              </a:spcBef>
            </a:pPr>
            <a:r>
              <a:rPr lang="en-US" sz="2800">
                <a:latin typeface="Arial" pitchFamily="34" charset="0"/>
                <a:cs typeface="Arial" pitchFamily="34" charset="0"/>
              </a:rPr>
              <a:t>	3.	Code the solution (write the program)</a:t>
            </a:r>
          </a:p>
          <a:p>
            <a:pPr marL="342900" indent="-342900">
              <a:spcBef>
                <a:spcPct val="60000"/>
              </a:spcBef>
            </a:pPr>
            <a:r>
              <a:rPr lang="en-US" sz="2800">
                <a:latin typeface="Arial" pitchFamily="34" charset="0"/>
                <a:cs typeface="Arial" pitchFamily="34" charset="0"/>
              </a:rPr>
              <a:t>	4.	Implement the code (compile the program)</a:t>
            </a:r>
          </a:p>
          <a:p>
            <a:pPr marL="342900" indent="-342900">
              <a:spcBef>
                <a:spcPct val="60000"/>
              </a:spcBef>
            </a:pPr>
            <a:r>
              <a:rPr lang="en-US" sz="2800">
                <a:latin typeface="Arial" pitchFamily="34" charset="0"/>
                <a:cs typeface="Arial" pitchFamily="34" charset="0"/>
              </a:rPr>
              <a:t>	5.	Test and debug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rot="5400000">
            <a:off x="7238207" y="4037806"/>
            <a:ext cx="1066800" cy="158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035" name="Picture 15" descr="Fig01"/>
          <p:cNvPicPr>
            <a:picLocks noChangeAspect="1" noChangeArrowheads="1"/>
          </p:cNvPicPr>
          <p:nvPr/>
        </p:nvPicPr>
        <p:blipFill>
          <a:blip r:embed="rId3"/>
          <a:srcRect l="15569" t="40971" r="46625" b="28198"/>
          <a:stretch>
            <a:fillRect/>
          </a:stretch>
        </p:blipFill>
        <p:spPr bwMode="auto">
          <a:xfrm>
            <a:off x="3579813" y="990600"/>
            <a:ext cx="1752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3BCBBE-30C3-4333-9BFD-B64F34D858A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4039" name="Picture 15" descr="Fig01"/>
          <p:cNvPicPr>
            <a:picLocks noChangeAspect="1" noChangeArrowheads="1"/>
          </p:cNvPicPr>
          <p:nvPr/>
        </p:nvPicPr>
        <p:blipFill>
          <a:blip r:embed="rId3"/>
          <a:srcRect l="9204" t="647" r="46040" b="56993"/>
          <a:stretch>
            <a:fillRect/>
          </a:stretch>
        </p:blipFill>
        <p:spPr bwMode="auto">
          <a:xfrm>
            <a:off x="912813" y="533400"/>
            <a:ext cx="1981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0" name="Picture 15" descr="Fig01"/>
          <p:cNvPicPr>
            <a:picLocks noChangeAspect="1" noChangeArrowheads="1"/>
          </p:cNvPicPr>
          <p:nvPr/>
        </p:nvPicPr>
        <p:blipFill>
          <a:blip r:embed="rId3"/>
          <a:srcRect l="10638" t="69559" r="46625"/>
          <a:stretch>
            <a:fillRect/>
          </a:stretch>
        </p:blipFill>
        <p:spPr bwMode="auto">
          <a:xfrm>
            <a:off x="5789613" y="914400"/>
            <a:ext cx="1981200" cy="41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>
            <a:off x="2055813" y="6019800"/>
            <a:ext cx="990600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722313" y="3314700"/>
            <a:ext cx="5029200" cy="381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27413" y="990600"/>
            <a:ext cx="1066800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3579813" y="2895600"/>
            <a:ext cx="4267200" cy="3048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94213" y="5181600"/>
            <a:ext cx="1066800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865813" y="914400"/>
            <a:ext cx="1066800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7198519" y="2172494"/>
            <a:ext cx="1143000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4760119" y="2170906"/>
            <a:ext cx="1143000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4761707" y="4075906"/>
            <a:ext cx="1143000" cy="158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50B708-7209-452E-8B78-14F5112BD65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Steps in the Process</a:t>
            </a:r>
          </a:p>
        </p:txBody>
      </p:sp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828800"/>
            <a:ext cx="110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7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Start with problem specification</a:t>
            </a:r>
          </a:p>
          <a:p>
            <a:pPr marL="342900" indent="-342900">
              <a:spcBef>
                <a:spcPct val="7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Analyze problem to understand exactly what the software is supposed to do</a:t>
            </a:r>
          </a:p>
          <a:p>
            <a:pPr marL="800100" lvl="1" indent="-342900">
              <a:spcBef>
                <a:spcPct val="7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Review program inputs</a:t>
            </a:r>
          </a:p>
          <a:p>
            <a:pPr marL="800100" lvl="1" indent="-342900">
              <a:spcBef>
                <a:spcPct val="7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For each program input, determine its type and domain/range of values</a:t>
            </a:r>
          </a:p>
          <a:p>
            <a:pPr marL="342900" indent="-342900">
              <a:spcBef>
                <a:spcPct val="70000"/>
              </a:spcBef>
            </a:pPr>
            <a:endParaRPr lang="en-US"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ED8953-F335-4B8F-BDDF-53E6898BD8D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Problem Specification</a:t>
            </a:r>
          </a:p>
        </p:txBody>
      </p:sp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1371600" y="5715000"/>
            <a:ext cx="632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MY"/>
          </a:p>
        </p:txBody>
      </p:sp>
      <p:pic>
        <p:nvPicPr>
          <p:cNvPr id="46086" name="Picture 12" descr="Fig01"/>
          <p:cNvPicPr>
            <a:picLocks noChangeAspect="1" noChangeArrowheads="1"/>
          </p:cNvPicPr>
          <p:nvPr/>
        </p:nvPicPr>
        <p:blipFill>
          <a:blip r:embed="rId3"/>
          <a:srcRect b="22726"/>
          <a:stretch>
            <a:fillRect/>
          </a:stretch>
        </p:blipFill>
        <p:spPr bwMode="auto">
          <a:xfrm>
            <a:off x="533400" y="1600200"/>
            <a:ext cx="82169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520DFDA-7ADF-447D-BCA6-FC25C416828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Program Inputs</a:t>
            </a:r>
          </a:p>
        </p:txBody>
      </p:sp>
      <p:pic>
        <p:nvPicPr>
          <p:cNvPr id="47109" name="Picture 17" descr="Fig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828800"/>
            <a:ext cx="6477000" cy="328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CEB2B9-5072-4ABA-8967-D34232445EA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Steps in the Process (cont’d)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495800"/>
          </a:xfrm>
        </p:spPr>
        <p:txBody>
          <a:bodyPr/>
          <a:lstStyle/>
          <a:p>
            <a:pPr eaLnBrk="1" hangingPunct="1"/>
            <a:r>
              <a:rPr lang="en-US" sz="2800" dirty="0"/>
              <a:t>Design a solution and verify that the design is correct</a:t>
            </a:r>
          </a:p>
          <a:p>
            <a:pPr eaLnBrk="1" hangingPunct="1"/>
            <a:r>
              <a:rPr lang="en-US" sz="2800" dirty="0"/>
              <a:t>Code the solution by translating the design into </a:t>
            </a:r>
            <a:r>
              <a:rPr lang="en-US" sz="2800" i="1" dirty="0"/>
              <a:t>source code</a:t>
            </a:r>
          </a:p>
          <a:p>
            <a:pPr eaLnBrk="1" hangingPunct="1"/>
            <a:r>
              <a:rPr lang="en-US" sz="2800" dirty="0"/>
              <a:t>Implement the code by compiling the source code and correcting any compilation errors</a:t>
            </a:r>
          </a:p>
          <a:p>
            <a:pPr eaLnBrk="1" hangingPunct="1"/>
            <a:r>
              <a:rPr lang="en-US" sz="2800" dirty="0"/>
              <a:t>Test the program and debug any logic or runtime errors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311879"/>
            <a:ext cx="353187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006CB8"/>
                </a:solidFill>
                <a:latin typeface="Courier New"/>
                <a:cs typeface="Courier New"/>
              </a:rPr>
              <a:t>1: </a:t>
            </a:r>
            <a:r>
              <a:rPr sz="2000" spc="-5" dirty="0">
                <a:solidFill>
                  <a:srgbClr val="C00000"/>
                </a:solidFill>
                <a:latin typeface="Courier New"/>
                <a:cs typeface="Courier New"/>
              </a:rPr>
              <a:t>public class</a:t>
            </a:r>
            <a:r>
              <a:rPr sz="2000" spc="-7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Welcome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6CB8"/>
                </a:solidFill>
                <a:latin typeface="Courier New"/>
                <a:cs typeface="Courier New"/>
              </a:rPr>
              <a:t>2:</a:t>
            </a:r>
            <a:r>
              <a:rPr sz="2000" b="1" dirty="0">
                <a:solidFill>
                  <a:srgbClr val="006CB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1482" y="1960611"/>
            <a:ext cx="703580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C00000"/>
                </a:solidFill>
                <a:latin typeface="Courier New"/>
                <a:cs typeface="Courier New"/>
              </a:rPr>
              <a:t>public static void </a:t>
            </a:r>
            <a:r>
              <a:rPr sz="2000" spc="-5" dirty="0">
                <a:latin typeface="Courier New"/>
                <a:cs typeface="Courier New"/>
              </a:rPr>
              <a:t>main(String[]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args)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solidFill>
                  <a:srgbClr val="00AF50"/>
                </a:solidFill>
                <a:latin typeface="Courier New"/>
                <a:cs typeface="Courier New"/>
              </a:rPr>
              <a:t>// Display a greeting in the console</a:t>
            </a:r>
            <a:r>
              <a:rPr sz="2000" spc="-6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ourier New"/>
                <a:cs typeface="Courier New"/>
              </a:rPr>
              <a:t>window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975" y="3131312"/>
            <a:ext cx="59709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C00000"/>
                </a:solidFill>
                <a:latin typeface="Courier New"/>
                <a:cs typeface="Courier New"/>
              </a:rPr>
              <a:t>System.out.println</a:t>
            </a:r>
            <a:r>
              <a:rPr sz="2000" spc="-5" dirty="0">
                <a:latin typeface="Courier New"/>
                <a:cs typeface="Courier New"/>
              </a:rPr>
              <a:t>("Welcome to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Java!");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975" y="3481829"/>
            <a:ext cx="1778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906" y="1962438"/>
            <a:ext cx="635000" cy="2159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006CB8"/>
                </a:solidFill>
                <a:latin typeface="Courier New"/>
                <a:cs typeface="Courier New"/>
              </a:rPr>
              <a:t>3: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006CB8"/>
                </a:solidFill>
                <a:latin typeface="Courier New"/>
                <a:cs typeface="Courier New"/>
              </a:rPr>
              <a:t>4: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6CB8"/>
                </a:solidFill>
                <a:latin typeface="Courier New"/>
                <a:cs typeface="Courier New"/>
              </a:rPr>
              <a:t>5: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6CB8"/>
                </a:solidFill>
                <a:latin typeface="Courier New"/>
                <a:cs typeface="Courier New"/>
              </a:rPr>
              <a:t>6: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6CB8"/>
                </a:solidFill>
                <a:latin typeface="Courier New"/>
                <a:cs typeface="Courier New"/>
              </a:rPr>
              <a:t>7: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006CB8"/>
                </a:solidFill>
                <a:latin typeface="Courier New"/>
                <a:cs typeface="Courier New"/>
              </a:rPr>
              <a:t>8: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6CB8"/>
                </a:solidFill>
                <a:latin typeface="Courier New"/>
                <a:cs typeface="Courier New"/>
              </a:rPr>
              <a:t>9:</a:t>
            </a:r>
            <a:r>
              <a:rPr sz="2000" b="1" spc="-90" dirty="0">
                <a:solidFill>
                  <a:srgbClr val="006CB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875" y="5310246"/>
            <a:ext cx="2463800" cy="67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05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Output: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325"/>
              </a:lnSpc>
            </a:pPr>
            <a:r>
              <a:rPr sz="2000" spc="-5" dirty="0">
                <a:latin typeface="Courier New"/>
                <a:cs typeface="Courier New"/>
              </a:rPr>
              <a:t>Welcome to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Java!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762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7200" y="273710"/>
            <a:ext cx="5062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1650" algn="l"/>
              </a:tabLst>
            </a:pPr>
            <a:r>
              <a:rPr lang="en-US" sz="2400" u="none" dirty="0">
                <a:latin typeface="Arial"/>
                <a:cs typeface="Arial"/>
              </a:rPr>
              <a:t>5. </a:t>
            </a:r>
            <a:r>
              <a:rPr sz="2400" u="none" dirty="0">
                <a:latin typeface="Arial"/>
                <a:cs typeface="Arial"/>
              </a:rPr>
              <a:t>First</a:t>
            </a:r>
            <a:r>
              <a:rPr sz="2400" u="none" spc="-25" dirty="0">
                <a:latin typeface="Arial"/>
                <a:cs typeface="Arial"/>
              </a:rPr>
              <a:t> </a:t>
            </a:r>
            <a:r>
              <a:rPr sz="2400" u="none" spc="-10" dirty="0">
                <a:latin typeface="Arial"/>
                <a:cs typeface="Arial"/>
              </a:rPr>
              <a:t>Java</a:t>
            </a:r>
            <a:r>
              <a:rPr sz="2400" u="none" spc="35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Program:	</a:t>
            </a:r>
            <a:r>
              <a:rPr sz="2400" u="none" spc="-10" dirty="0">
                <a:latin typeface="Arial"/>
                <a:cs typeface="Arial"/>
              </a:rPr>
              <a:t>Welcome.java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3326769" y="3953399"/>
            <a:ext cx="5394325" cy="2545569"/>
          </a:xfrm>
          <a:prstGeom prst="rect">
            <a:avLst/>
          </a:prstGeom>
          <a:ln w="9525">
            <a:solidFill>
              <a:srgbClr val="BADFE2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2710" marR="1096645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005023"/>
                </a:solidFill>
                <a:latin typeface="Courier New"/>
                <a:cs typeface="Courier New"/>
              </a:rPr>
              <a:t>// Hello </a:t>
            </a:r>
            <a:r>
              <a:rPr sz="1600" dirty="0">
                <a:solidFill>
                  <a:srgbClr val="005023"/>
                </a:solidFill>
                <a:latin typeface="Courier New"/>
                <a:cs typeface="Courier New"/>
              </a:rPr>
              <a:t>world </a:t>
            </a:r>
            <a:r>
              <a:rPr sz="1600" spc="-5" dirty="0">
                <a:solidFill>
                  <a:srgbClr val="005023"/>
                </a:solidFill>
                <a:latin typeface="Courier New"/>
                <a:cs typeface="Courier New"/>
              </a:rPr>
              <a:t>in</a:t>
            </a:r>
            <a:r>
              <a:rPr sz="1600" spc="-70" dirty="0">
                <a:solidFill>
                  <a:srgbClr val="005023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5023"/>
                </a:solidFill>
                <a:latin typeface="Courier New"/>
                <a:cs typeface="Courier New"/>
              </a:rPr>
              <a:t>c</a:t>
            </a:r>
            <a:r>
              <a:rPr lang="en-MY" sz="1600" dirty="0">
                <a:solidFill>
                  <a:srgbClr val="005023"/>
                </a:solidFill>
                <a:latin typeface="Courier New"/>
                <a:cs typeface="Courier New"/>
              </a:rPr>
              <a:t>#</a:t>
            </a:r>
            <a:endParaRPr lang="en-MY" sz="1600" spc="-5" dirty="0">
              <a:latin typeface="Courier New"/>
              <a:cs typeface="Courier New"/>
            </a:endParaRPr>
          </a:p>
          <a:p>
            <a:pPr marL="92710" marR="1096645">
              <a:lnSpc>
                <a:spcPct val="100000"/>
              </a:lnSpc>
              <a:spcBef>
                <a:spcPts val="190"/>
              </a:spcBef>
            </a:pPr>
            <a:endParaRPr lang="en-MY" sz="1600" spc="-5" dirty="0">
              <a:latin typeface="Courier New"/>
              <a:cs typeface="Courier New"/>
            </a:endParaRPr>
          </a:p>
          <a:p>
            <a:pPr marL="92710" marR="1096645">
              <a:lnSpc>
                <a:spcPct val="100000"/>
              </a:lnSpc>
              <a:spcBef>
                <a:spcPts val="190"/>
              </a:spcBef>
            </a:pPr>
            <a:r>
              <a:rPr lang="en-MY" sz="1600" spc="-5" dirty="0">
                <a:latin typeface="Courier New"/>
                <a:cs typeface="Courier New"/>
              </a:rPr>
              <a:t>using System; 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lang="en-MY" sz="1600" dirty="0">
                <a:solidFill>
                  <a:srgbClr val="C00000"/>
                </a:solidFill>
                <a:latin typeface="Courier New"/>
                <a:cs typeface="Courier New"/>
              </a:rPr>
              <a:t>public class Welcome</a:t>
            </a:r>
          </a:p>
          <a:p>
            <a:pPr marL="92710">
              <a:lnSpc>
                <a:spcPct val="100000"/>
              </a:lnSpc>
            </a:pPr>
            <a:r>
              <a:rPr lang="en-MY" sz="1600" dirty="0">
                <a:solidFill>
                  <a:srgbClr val="C00000"/>
                </a:solidFill>
                <a:latin typeface="Courier New"/>
                <a:cs typeface="Courier New"/>
              </a:rPr>
              <a:t>{</a:t>
            </a:r>
          </a:p>
          <a:p>
            <a:pPr marL="92710">
              <a:lnSpc>
                <a:spcPct val="100000"/>
              </a:lnSpc>
            </a:pPr>
            <a:r>
              <a:rPr lang="en-MY" sz="1600" dirty="0">
                <a:solidFill>
                  <a:srgbClr val="C00000"/>
                </a:solidFill>
                <a:latin typeface="Courier New"/>
                <a:cs typeface="Courier New"/>
              </a:rPr>
              <a:t>    static void</a:t>
            </a:r>
            <a:r>
              <a:rPr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MY" sz="1600" spc="-5" dirty="0">
                <a:solidFill>
                  <a:srgbClr val="C00000"/>
                </a:solidFill>
                <a:latin typeface="Courier New"/>
                <a:cs typeface="Courier New"/>
              </a:rPr>
              <a:t>M</a:t>
            </a:r>
            <a:r>
              <a:rPr sz="1600" spc="-5" dirty="0" err="1">
                <a:solidFill>
                  <a:srgbClr val="C00000"/>
                </a:solidFill>
                <a:latin typeface="Courier New"/>
                <a:cs typeface="Courier New"/>
              </a:rPr>
              <a:t>ain</a:t>
            </a:r>
            <a:r>
              <a:rPr sz="1600" spc="-5" dirty="0">
                <a:latin typeface="Courier New"/>
                <a:cs typeface="Courier New"/>
              </a:rPr>
              <a:t>()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</a:p>
          <a:p>
            <a:pPr marL="336550">
              <a:lnSpc>
                <a:spcPct val="100000"/>
              </a:lnSpc>
            </a:pPr>
            <a:r>
              <a:rPr lang="en-MY" sz="1600" dirty="0">
                <a:solidFill>
                  <a:srgbClr val="C00000"/>
                </a:solidFill>
                <a:latin typeface="Courier New"/>
                <a:cs typeface="Courier New"/>
              </a:rPr>
              <a:t>     </a:t>
            </a:r>
            <a:r>
              <a:rPr lang="en-MY" sz="1600" dirty="0" err="1">
                <a:solidFill>
                  <a:srgbClr val="C00000"/>
                </a:solidFill>
                <a:latin typeface="Courier New"/>
                <a:cs typeface="Courier New"/>
              </a:rPr>
              <a:t>Console.WriteLine</a:t>
            </a:r>
            <a:r>
              <a:rPr sz="1600" dirty="0">
                <a:latin typeface="Courier New"/>
                <a:cs typeface="Courier New"/>
              </a:rPr>
              <a:t>("Hello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world\n");</a:t>
            </a:r>
            <a:endParaRPr lang="en-MY" sz="1600" dirty="0">
              <a:latin typeface="Courier New"/>
              <a:cs typeface="Courier New"/>
            </a:endParaRPr>
          </a:p>
          <a:p>
            <a:pPr marL="336550">
              <a:lnSpc>
                <a:spcPct val="100000"/>
              </a:lnSpc>
            </a:pPr>
            <a:r>
              <a:rPr lang="en-MY" sz="1600" dirty="0">
                <a:latin typeface="Courier New"/>
                <a:cs typeface="Courier New"/>
              </a:rPr>
              <a:t>  }</a:t>
            </a:r>
            <a:endParaRPr sz="16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319114"/>
            <a:ext cx="2464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>
                <a:latin typeface="Arial"/>
                <a:cs typeface="Arial"/>
              </a:rPr>
              <a:t>Standard</a:t>
            </a:r>
            <a:r>
              <a:rPr sz="2400" u="none" spc="-70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Library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0" y="0"/>
            <a:ext cx="0" cy="226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8739" y="865454"/>
            <a:ext cx="8864600" cy="5452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527685" algn="l"/>
                <a:tab pos="528320" algn="l"/>
              </a:tabLst>
            </a:pPr>
            <a:r>
              <a:rPr sz="2000" spc="-5" dirty="0">
                <a:latin typeface="Arial"/>
                <a:cs typeface="Arial"/>
              </a:rPr>
              <a:t>Like C </a:t>
            </a:r>
            <a:r>
              <a:rPr sz="2000" dirty="0">
                <a:latin typeface="Arial"/>
                <a:cs typeface="Arial"/>
              </a:rPr>
              <a:t>programming, </a:t>
            </a:r>
            <a:r>
              <a:rPr sz="2000" spc="-10" dirty="0">
                <a:latin typeface="Arial"/>
                <a:cs typeface="Arial"/>
              </a:rPr>
              <a:t>Java </a:t>
            </a:r>
            <a:r>
              <a:rPr sz="2000" dirty="0">
                <a:latin typeface="Arial"/>
                <a:cs typeface="Arial"/>
              </a:rPr>
              <a:t>comes </a:t>
            </a:r>
            <a:r>
              <a:rPr sz="2000" spc="-15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standard </a:t>
            </a:r>
            <a:r>
              <a:rPr sz="2000" spc="-10" dirty="0">
                <a:latin typeface="Arial"/>
                <a:cs typeface="Arial"/>
              </a:rPr>
              <a:t>library </a:t>
            </a:r>
            <a:r>
              <a:rPr sz="2000" spc="-5" dirty="0">
                <a:latin typeface="Arial"/>
                <a:cs typeface="Arial"/>
              </a:rPr>
              <a:t>– </a:t>
            </a:r>
            <a:r>
              <a:rPr sz="2000" spc="-15" dirty="0">
                <a:latin typeface="Arial"/>
                <a:cs typeface="Arial"/>
              </a:rPr>
              <a:t>which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spc="-10" dirty="0">
                <a:latin typeface="Arial"/>
                <a:cs typeface="Arial"/>
              </a:rPr>
              <a:t>call</a:t>
            </a:r>
            <a:r>
              <a:rPr sz="2000" spc="29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package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52768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527685" algn="l"/>
                <a:tab pos="528320" algn="l"/>
              </a:tabLst>
            </a:pPr>
            <a:r>
              <a:rPr sz="2000" spc="-10" dirty="0">
                <a:solidFill>
                  <a:srgbClr val="0033CC"/>
                </a:solidFill>
                <a:latin typeface="Arial"/>
                <a:cs typeface="Arial"/>
              </a:rPr>
              <a:t>java.lang </a:t>
            </a:r>
            <a:r>
              <a:rPr sz="2000" spc="-5" dirty="0">
                <a:latin typeface="Arial"/>
                <a:cs typeface="Arial"/>
              </a:rPr>
              <a:t>package – Consists of </a:t>
            </a:r>
            <a:r>
              <a:rPr sz="2000" spc="5" dirty="0">
                <a:latin typeface="Arial"/>
                <a:cs typeface="Arial"/>
              </a:rPr>
              <a:t>common </a:t>
            </a:r>
            <a:r>
              <a:rPr sz="2000" spc="-5" dirty="0">
                <a:latin typeface="Arial"/>
                <a:cs typeface="Arial"/>
              </a:rPr>
              <a:t>classes, such </a:t>
            </a:r>
            <a:r>
              <a:rPr sz="2000" spc="-10" dirty="0">
                <a:latin typeface="Arial"/>
                <a:cs typeface="Arial"/>
              </a:rPr>
              <a:t>as general</a:t>
            </a:r>
            <a:r>
              <a:rPr sz="2000" spc="15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Math,</a:t>
            </a:r>
            <a:endParaRPr sz="20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String, </a:t>
            </a:r>
            <a:r>
              <a:rPr sz="2000" b="1" spc="-15" dirty="0">
                <a:latin typeface="Arial"/>
                <a:cs typeface="Arial"/>
              </a:rPr>
              <a:t>System,</a:t>
            </a:r>
            <a:r>
              <a:rPr sz="2000" b="1" spc="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984885" lvl="1" indent="-341630">
              <a:lnSpc>
                <a:spcPct val="100000"/>
              </a:lnSpc>
              <a:buChar char="•"/>
              <a:tabLst>
                <a:tab pos="984885" algn="l"/>
                <a:tab pos="985519" algn="l"/>
              </a:tabLst>
            </a:pPr>
            <a:r>
              <a:rPr sz="2000" spc="-85" dirty="0">
                <a:latin typeface="Arial"/>
                <a:cs typeface="Arial"/>
              </a:rPr>
              <a:t>You </a:t>
            </a:r>
            <a:r>
              <a:rPr sz="2000" spc="-15" dirty="0">
                <a:latin typeface="Arial"/>
                <a:cs typeface="Arial"/>
              </a:rPr>
              <a:t>don’t </a:t>
            </a:r>
            <a:r>
              <a:rPr sz="2000" spc="-10" dirty="0">
                <a:latin typeface="Arial"/>
                <a:cs typeface="Arial"/>
              </a:rPr>
              <a:t>need </a:t>
            </a:r>
            <a:r>
              <a:rPr sz="2000" spc="-5" dirty="0">
                <a:latin typeface="Arial"/>
                <a:cs typeface="Arial"/>
              </a:rPr>
              <a:t>to import this, </a:t>
            </a:r>
            <a:r>
              <a:rPr sz="2000" spc="-10" dirty="0">
                <a:latin typeface="Arial"/>
                <a:cs typeface="Arial"/>
              </a:rPr>
              <a:t>by default, </a:t>
            </a:r>
            <a:r>
              <a:rPr sz="2000" spc="-15" dirty="0">
                <a:latin typeface="Arial"/>
                <a:cs typeface="Arial"/>
              </a:rPr>
              <a:t>Java </a:t>
            </a:r>
            <a:r>
              <a:rPr sz="2000" spc="-20" dirty="0">
                <a:latin typeface="Arial"/>
                <a:cs typeface="Arial"/>
              </a:rPr>
              <a:t>will </a:t>
            </a:r>
            <a:r>
              <a:rPr sz="2000" spc="-5" dirty="0">
                <a:latin typeface="Arial"/>
                <a:cs typeface="Arial"/>
              </a:rPr>
              <a:t>do </a:t>
            </a:r>
            <a:r>
              <a:rPr sz="2000" spc="-10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you.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643890" marR="290195" indent="-457834">
              <a:lnSpc>
                <a:spcPct val="100000"/>
              </a:lnSpc>
              <a:buChar char="•"/>
              <a:tabLst>
                <a:tab pos="527685" algn="l"/>
                <a:tab pos="528320" algn="l"/>
              </a:tabLst>
            </a:pPr>
            <a:r>
              <a:rPr sz="2000" spc="-5" dirty="0">
                <a:latin typeface="Arial"/>
                <a:cs typeface="Arial"/>
              </a:rPr>
              <a:t>In order to use classes </a:t>
            </a:r>
            <a:r>
              <a:rPr sz="2000" spc="-15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other </a:t>
            </a:r>
            <a:r>
              <a:rPr sz="2000" spc="-5" dirty="0">
                <a:latin typeface="Arial"/>
                <a:cs typeface="Arial"/>
              </a:rPr>
              <a:t>packages, </a:t>
            </a:r>
            <a:r>
              <a:rPr sz="2000" spc="-25" dirty="0">
                <a:latin typeface="Arial"/>
                <a:cs typeface="Arial"/>
              </a:rPr>
              <a:t>you </a:t>
            </a:r>
            <a:r>
              <a:rPr sz="2000" spc="-15" dirty="0">
                <a:latin typeface="Arial"/>
                <a:cs typeface="Arial"/>
              </a:rPr>
              <a:t>have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first </a:t>
            </a:r>
            <a:r>
              <a:rPr sz="2000" dirty="0">
                <a:solidFill>
                  <a:srgbClr val="0033CC"/>
                </a:solidFill>
                <a:latin typeface="Arial"/>
                <a:cs typeface="Arial"/>
              </a:rPr>
              <a:t>import </a:t>
            </a:r>
            <a:r>
              <a:rPr sz="2000" dirty="0">
                <a:latin typeface="Arial"/>
                <a:cs typeface="Arial"/>
              </a:rPr>
              <a:t>them. </a:t>
            </a:r>
            <a:r>
              <a:rPr sz="2000" dirty="0">
                <a:solidFill>
                  <a:srgbClr val="0033CC"/>
                </a:solidFill>
                <a:latin typeface="Arial"/>
                <a:cs typeface="Arial"/>
              </a:rPr>
              <a:t> import</a:t>
            </a:r>
            <a:r>
              <a:rPr sz="2000" spc="-3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&lt;PackageName&gt;.&lt;ClassName&gt;.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527685" indent="-342265">
              <a:lnSpc>
                <a:spcPct val="100000"/>
              </a:lnSpc>
              <a:buChar char="•"/>
              <a:tabLst>
                <a:tab pos="527685" algn="l"/>
                <a:tab pos="528320" algn="l"/>
              </a:tabLst>
            </a:pPr>
            <a:r>
              <a:rPr sz="2000" spc="-5" dirty="0">
                <a:latin typeface="Arial"/>
                <a:cs typeface="Arial"/>
              </a:rPr>
              <a:t>If the package </a:t>
            </a:r>
            <a:r>
              <a:rPr sz="2000" spc="-10" dirty="0">
                <a:latin typeface="Arial"/>
                <a:cs typeface="Arial"/>
              </a:rPr>
              <a:t>has sublevel, then it </a:t>
            </a:r>
            <a:r>
              <a:rPr sz="2000" spc="-15" dirty="0">
                <a:latin typeface="Arial"/>
                <a:cs typeface="Arial"/>
              </a:rPr>
              <a:t>would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be:</a:t>
            </a:r>
            <a:endParaRPr sz="2000">
              <a:latin typeface="Arial"/>
              <a:cs typeface="Arial"/>
            </a:endParaRPr>
          </a:p>
          <a:p>
            <a:pPr marL="643890">
              <a:lnSpc>
                <a:spcPts val="2100"/>
              </a:lnSpc>
              <a:spcBef>
                <a:spcPts val="10"/>
              </a:spcBef>
            </a:pPr>
            <a:r>
              <a:rPr sz="1800" dirty="0">
                <a:solidFill>
                  <a:srgbClr val="0033CC"/>
                </a:solidFill>
                <a:latin typeface="Arial"/>
                <a:cs typeface="Arial"/>
              </a:rPr>
              <a:t>import</a:t>
            </a:r>
            <a:r>
              <a:rPr sz="1800" spc="-4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&lt;PackageName&gt;.&lt;SubPackageName&gt;.&lt;ClassName&gt;</a:t>
            </a:r>
            <a:endParaRPr sz="1800">
              <a:latin typeface="Arial"/>
              <a:cs typeface="Arial"/>
            </a:endParaRPr>
          </a:p>
          <a:p>
            <a:pPr marL="643890">
              <a:lnSpc>
                <a:spcPts val="2100"/>
              </a:lnSpc>
            </a:pPr>
            <a:r>
              <a:rPr sz="1800" dirty="0">
                <a:latin typeface="Arial"/>
                <a:cs typeface="Arial"/>
              </a:rPr>
              <a:t>e.g.: </a:t>
            </a:r>
            <a:r>
              <a:rPr sz="1800" spc="-5" dirty="0">
                <a:latin typeface="Courier New"/>
                <a:cs typeface="Courier New"/>
              </a:rPr>
              <a:t>import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java.lang.System;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Times New Roman"/>
              <a:cs typeface="Times New Roman"/>
            </a:endParaRPr>
          </a:p>
          <a:p>
            <a:pPr marL="527685" indent="-342265">
              <a:lnSpc>
                <a:spcPts val="2315"/>
              </a:lnSpc>
              <a:spcBef>
                <a:spcPts val="5"/>
              </a:spcBef>
              <a:buChar char="•"/>
              <a:tabLst>
                <a:tab pos="527685" algn="l"/>
                <a:tab pos="528320" algn="l"/>
              </a:tabLst>
            </a:pPr>
            <a:r>
              <a:rPr sz="2000" spc="-5" dirty="0">
                <a:latin typeface="Arial"/>
                <a:cs typeface="Arial"/>
              </a:rPr>
              <a:t>If </a:t>
            </a:r>
            <a:r>
              <a:rPr sz="2000" spc="-25" dirty="0">
                <a:latin typeface="Arial"/>
                <a:cs typeface="Arial"/>
              </a:rPr>
              <a:t>you </a:t>
            </a:r>
            <a:r>
              <a:rPr sz="2000" spc="-15" dirty="0">
                <a:latin typeface="Arial"/>
                <a:cs typeface="Arial"/>
              </a:rPr>
              <a:t>want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include all </a:t>
            </a:r>
            <a:r>
              <a:rPr sz="2000" spc="-5" dirty="0">
                <a:latin typeface="Arial"/>
                <a:cs typeface="Arial"/>
              </a:rPr>
              <a:t>classes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a package, use</a:t>
            </a:r>
            <a:r>
              <a:rPr sz="2000" spc="29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.*,</a:t>
            </a:r>
            <a:endParaRPr sz="2000">
              <a:latin typeface="Arial"/>
              <a:cs typeface="Arial"/>
            </a:endParaRPr>
          </a:p>
          <a:p>
            <a:pPr marL="643890">
              <a:lnSpc>
                <a:spcPts val="2315"/>
              </a:lnSpc>
            </a:pPr>
            <a:r>
              <a:rPr sz="2000" spc="-5" dirty="0">
                <a:solidFill>
                  <a:srgbClr val="0033CC"/>
                </a:solidFill>
                <a:latin typeface="Courier New"/>
                <a:cs typeface="Courier New"/>
              </a:rPr>
              <a:t>import</a:t>
            </a:r>
            <a:r>
              <a:rPr sz="2000" dirty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java.io.*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Arial"/>
                <a:cs typeface="Arial"/>
              </a:rPr>
              <a:t>In </a:t>
            </a:r>
            <a:r>
              <a:rPr sz="2000" i="1" spc="-10" dirty="0">
                <a:latin typeface="Arial"/>
                <a:cs typeface="Arial"/>
              </a:rPr>
              <a:t>Eclipse</a:t>
            </a:r>
            <a:r>
              <a:rPr sz="2000" spc="-10" dirty="0">
                <a:latin typeface="Arial"/>
                <a:cs typeface="Arial"/>
              </a:rPr>
              <a:t>, </a:t>
            </a:r>
            <a:r>
              <a:rPr sz="2000" spc="-5" dirty="0">
                <a:latin typeface="Arial"/>
                <a:cs typeface="Arial"/>
              </a:rPr>
              <a:t>press </a:t>
            </a:r>
            <a:r>
              <a:rPr sz="2000" spc="-10" dirty="0">
                <a:solidFill>
                  <a:srgbClr val="0033CC"/>
                </a:solidFill>
                <a:latin typeface="Arial"/>
                <a:cs typeface="Arial"/>
              </a:rPr>
              <a:t>Shift+Control+O </a:t>
            </a:r>
            <a:r>
              <a:rPr sz="2000" spc="-5" dirty="0">
                <a:latin typeface="Arial"/>
                <a:cs typeface="Arial"/>
              </a:rPr>
              <a:t>to automatically </a:t>
            </a:r>
            <a:r>
              <a:rPr sz="2000" spc="-15" dirty="0">
                <a:latin typeface="Arial"/>
                <a:cs typeface="Arial"/>
              </a:rPr>
              <a:t>organize</a:t>
            </a:r>
            <a:r>
              <a:rPr sz="2000" spc="3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imports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024550"/>
            <a:ext cx="8562340" cy="3260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Arial"/>
                <a:cs typeface="Arial"/>
              </a:rPr>
              <a:t>Every Java program </a:t>
            </a:r>
            <a:r>
              <a:rPr sz="2400" dirty="0">
                <a:latin typeface="Arial"/>
                <a:cs typeface="Arial"/>
              </a:rPr>
              <a:t>must </a:t>
            </a:r>
            <a:r>
              <a:rPr sz="2400" spc="-10" dirty="0"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at least one class</a:t>
            </a:r>
            <a:r>
              <a:rPr sz="2400" dirty="0">
                <a:latin typeface="Arial"/>
                <a:cs typeface="Arial"/>
              </a:rPr>
              <a:t>. Each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class</a:t>
            </a:r>
          </a:p>
          <a:p>
            <a:pPr marL="24384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has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name.</a:t>
            </a:r>
          </a:p>
          <a:p>
            <a:pPr marL="701675" lvl="1" indent="-232410">
              <a:lnSpc>
                <a:spcPct val="100000"/>
              </a:lnSpc>
              <a:spcBef>
                <a:spcPts val="5"/>
              </a:spcBef>
              <a:buChar char="•"/>
              <a:tabLst>
                <a:tab pos="702310" algn="l"/>
              </a:tabLst>
            </a:pPr>
            <a:r>
              <a:rPr sz="2400" spc="-5" dirty="0">
                <a:latin typeface="Arial"/>
                <a:cs typeface="Arial"/>
              </a:rPr>
              <a:t>Java </a:t>
            </a:r>
            <a:r>
              <a:rPr sz="2400" dirty="0">
                <a:latin typeface="Arial"/>
                <a:cs typeface="Arial"/>
              </a:rPr>
              <a:t>is fully object-oriented, all codes </a:t>
            </a:r>
            <a:r>
              <a:rPr sz="2400" spc="-5" dirty="0">
                <a:latin typeface="Arial"/>
                <a:cs typeface="Arial"/>
              </a:rPr>
              <a:t>exists </a:t>
            </a:r>
            <a:r>
              <a:rPr sz="2400" dirty="0">
                <a:latin typeface="Arial"/>
                <a:cs typeface="Arial"/>
              </a:rPr>
              <a:t>in a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class</a:t>
            </a:r>
          </a:p>
          <a:p>
            <a:pPr marL="70167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(identified </a:t>
            </a:r>
            <a:r>
              <a:rPr sz="2400" spc="-10" dirty="0">
                <a:latin typeface="Arial"/>
                <a:cs typeface="Arial"/>
              </a:rPr>
              <a:t>with </a:t>
            </a:r>
            <a:r>
              <a:rPr sz="2400" b="1" dirty="0">
                <a:solidFill>
                  <a:srgbClr val="0033CC"/>
                </a:solidFill>
                <a:latin typeface="Arial"/>
                <a:cs typeface="Arial"/>
              </a:rPr>
              <a:t>class </a:t>
            </a:r>
            <a:r>
              <a:rPr sz="2400" spc="-10" dirty="0">
                <a:latin typeface="Arial"/>
                <a:cs typeface="Arial"/>
              </a:rPr>
              <a:t>keyword).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spc="-5" dirty="0">
                <a:solidFill>
                  <a:srgbClr val="005023"/>
                </a:solidFill>
                <a:latin typeface="Courier New"/>
                <a:cs typeface="Courier New"/>
              </a:rPr>
              <a:t>class</a:t>
            </a:r>
            <a:r>
              <a:rPr sz="2400" dirty="0">
                <a:solidFill>
                  <a:srgbClr val="005023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&lt;</a:t>
            </a:r>
            <a:r>
              <a:rPr sz="2400" i="1" spc="-10" dirty="0">
                <a:solidFill>
                  <a:srgbClr val="FF0000"/>
                </a:solidFill>
                <a:latin typeface="Courier New"/>
                <a:cs typeface="Courier New"/>
              </a:rPr>
              <a:t>ClassName</a:t>
            </a:r>
            <a:r>
              <a:rPr sz="2400" spc="-10" dirty="0">
                <a:latin typeface="Courier New"/>
                <a:cs typeface="Courier New"/>
              </a:rPr>
              <a:t>&gt;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5023"/>
              </a:buClr>
              <a:buFont typeface="Courier New"/>
              <a:buChar char="•"/>
            </a:pPr>
            <a:endParaRPr sz="2650" dirty="0">
              <a:latin typeface="Times New Roman"/>
              <a:cs typeface="Times New Roman"/>
            </a:endParaRPr>
          </a:p>
          <a:p>
            <a:pPr marL="701675" lvl="1" indent="-232410">
              <a:lnSpc>
                <a:spcPct val="100000"/>
              </a:lnSpc>
              <a:spcBef>
                <a:spcPts val="5"/>
              </a:spcBef>
              <a:buChar char="•"/>
              <a:tabLst>
                <a:tab pos="702310" algn="l"/>
              </a:tabLst>
            </a:pPr>
            <a:r>
              <a:rPr sz="2400" spc="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&lt;ClassName&gt; </a:t>
            </a:r>
            <a:r>
              <a:rPr sz="2400" spc="5" dirty="0">
                <a:latin typeface="Arial"/>
                <a:cs typeface="Arial"/>
              </a:rPr>
              <a:t>must </a:t>
            </a:r>
            <a:r>
              <a:rPr sz="2400" dirty="0">
                <a:latin typeface="Arial"/>
                <a:cs typeface="Arial"/>
              </a:rPr>
              <a:t>be the 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same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 the file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name.</a:t>
            </a: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sz="2000" spc="-5" dirty="0">
                <a:latin typeface="Arial"/>
                <a:cs typeface="Arial"/>
              </a:rPr>
              <a:t>&lt;ClassName&gt;.java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762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356663"/>
            <a:ext cx="840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>
                <a:latin typeface="Arial"/>
                <a:cs typeface="Arial"/>
              </a:rPr>
              <a:t>Cl</a:t>
            </a:r>
            <a:r>
              <a:rPr sz="2400" u="none" dirty="0">
                <a:latin typeface="Arial"/>
                <a:cs typeface="Arial"/>
              </a:rPr>
              <a:t>as</a:t>
            </a:r>
            <a:r>
              <a:rPr sz="2400" u="none" spc="-5" dirty="0"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914400" y="4724400"/>
            <a:ext cx="6248400" cy="1447800"/>
          </a:xfrm>
          <a:prstGeom prst="rect">
            <a:avLst/>
          </a:prstGeom>
          <a:ln w="9525">
            <a:solidFill>
              <a:srgbClr val="0D0D0D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Courier New"/>
                <a:cs typeface="Courier New"/>
              </a:rPr>
              <a:t>public </a:t>
            </a:r>
            <a:r>
              <a:rPr sz="1800" spc="-5" dirty="0">
                <a:solidFill>
                  <a:srgbClr val="0033CC"/>
                </a:solidFill>
                <a:latin typeface="Courier New"/>
                <a:cs typeface="Courier New"/>
              </a:rPr>
              <a:t>class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Welcome</a:t>
            </a:r>
            <a:r>
              <a:rPr sz="1800" b="1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641350" marR="273050" indent="-27432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public static </a:t>
            </a:r>
            <a:r>
              <a:rPr sz="1800" spc="-5" dirty="0">
                <a:latin typeface="Courier New"/>
                <a:cs typeface="Courier New"/>
              </a:rPr>
              <a:t>void </a:t>
            </a:r>
            <a:r>
              <a:rPr sz="1800" spc="-10" dirty="0">
                <a:latin typeface="Courier New"/>
                <a:cs typeface="Courier New"/>
              </a:rPr>
              <a:t>main(String[] args) </a:t>
            </a:r>
            <a:r>
              <a:rPr sz="1800" dirty="0">
                <a:latin typeface="Courier New"/>
                <a:cs typeface="Courier New"/>
              </a:rPr>
              <a:t>{  </a:t>
            </a:r>
            <a:r>
              <a:rPr sz="1800" spc="-10" dirty="0">
                <a:latin typeface="Courier New"/>
                <a:cs typeface="Courier New"/>
              </a:rPr>
              <a:t>System.out.println("Welcome </a:t>
            </a:r>
            <a:r>
              <a:rPr sz="1800" spc="-5" dirty="0">
                <a:latin typeface="Courier New"/>
                <a:cs typeface="Courier New"/>
              </a:rPr>
              <a:t>to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Java!");</a:t>
            </a:r>
            <a:endParaRPr sz="1800" dirty="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  <a:p>
            <a:pPr marL="92075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219200"/>
            <a:ext cx="864489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a class is </a:t>
            </a:r>
            <a:r>
              <a:rPr sz="2400" dirty="0">
                <a:latin typeface="Arial"/>
                <a:cs typeface="Arial"/>
              </a:rPr>
              <a:t>run, </a:t>
            </a:r>
            <a:r>
              <a:rPr sz="2400" spc="-10" dirty="0">
                <a:latin typeface="Arial"/>
                <a:cs typeface="Arial"/>
              </a:rPr>
              <a:t>Java will </a:t>
            </a:r>
            <a:r>
              <a:rPr sz="2400" spc="-5" dirty="0">
                <a:latin typeface="Arial"/>
                <a:cs typeface="Arial"/>
              </a:rPr>
              <a:t>invoke/call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i="1" dirty="0">
                <a:latin typeface="Arial"/>
                <a:cs typeface="Arial"/>
              </a:rPr>
              <a:t>static </a:t>
            </a:r>
            <a:r>
              <a:rPr sz="2400" b="1" dirty="0">
                <a:solidFill>
                  <a:srgbClr val="0033CC"/>
                </a:solidFill>
                <a:latin typeface="Arial"/>
                <a:cs typeface="Arial"/>
              </a:rPr>
              <a:t>main</a:t>
            </a:r>
            <a:r>
              <a:rPr lang="en-MY" sz="2400" b="1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method </a:t>
            </a:r>
            <a:r>
              <a:rPr sz="2400" spc="-5" dirty="0">
                <a:latin typeface="Arial"/>
                <a:cs typeface="Arial"/>
              </a:rPr>
              <a:t>in  </a:t>
            </a:r>
            <a:r>
              <a:rPr sz="2400" dirty="0">
                <a:latin typeface="Arial"/>
                <a:cs typeface="Arial"/>
              </a:rPr>
              <a:t>that file. Similar to </a:t>
            </a:r>
            <a:r>
              <a:rPr sz="2400" spc="-10" dirty="0">
                <a:latin typeface="Arial"/>
                <a:cs typeface="Arial"/>
              </a:rPr>
              <a:t>C++ </a:t>
            </a:r>
            <a:r>
              <a:rPr sz="2400" dirty="0">
                <a:latin typeface="Arial"/>
                <a:cs typeface="Arial"/>
              </a:rPr>
              <a:t>main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function.</a:t>
            </a:r>
            <a:r>
              <a:rPr lang="en-MY" sz="2400" dirty="0">
                <a:latin typeface="Arial"/>
                <a:cs typeface="Arial"/>
              </a:rPr>
              <a:t> (to be implemented)</a:t>
            </a:r>
            <a:endParaRPr sz="2400" dirty="0">
              <a:latin typeface="Arial"/>
              <a:cs typeface="Arial"/>
            </a:endParaRPr>
          </a:p>
          <a:p>
            <a:pPr marL="701675" lvl="1" indent="-232410">
              <a:lnSpc>
                <a:spcPct val="100000"/>
              </a:lnSpc>
              <a:spcBef>
                <a:spcPts val="1445"/>
              </a:spcBef>
              <a:buChar char="•"/>
              <a:tabLst>
                <a:tab pos="702310" algn="l"/>
                <a:tab pos="6277610" algn="l"/>
              </a:tabLst>
            </a:pP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public static </a:t>
            </a:r>
            <a:r>
              <a:rPr sz="2400" spc="-10" dirty="0">
                <a:latin typeface="Arial"/>
                <a:cs typeface="Arial"/>
              </a:rPr>
              <a:t>void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main</a:t>
            </a:r>
            <a:r>
              <a:rPr sz="2400" dirty="0">
                <a:latin typeface="Arial"/>
                <a:cs typeface="Arial"/>
              </a:rPr>
              <a:t>(String[] args)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	}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762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323086"/>
            <a:ext cx="1903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dirty="0">
                <a:latin typeface="Arial"/>
                <a:cs typeface="Arial"/>
              </a:rPr>
              <a:t>main</a:t>
            </a:r>
            <a:r>
              <a:rPr sz="2400" u="none" spc="-90" dirty="0">
                <a:latin typeface="Arial"/>
                <a:cs typeface="Arial"/>
              </a:rPr>
              <a:t> </a:t>
            </a:r>
            <a:r>
              <a:rPr sz="2400" u="none" spc="-5" dirty="0">
                <a:latin typeface="Arial"/>
                <a:cs typeface="Arial"/>
              </a:rPr>
              <a:t>Method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09600" y="3581400"/>
            <a:ext cx="6248400" cy="1447800"/>
          </a:xfrm>
          <a:prstGeom prst="rect">
            <a:avLst/>
          </a:prstGeom>
          <a:ln w="9525">
            <a:solidFill>
              <a:srgbClr val="0D0D0D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Courier New"/>
                <a:cs typeface="Courier New"/>
              </a:rPr>
              <a:t>public class </a:t>
            </a:r>
            <a:r>
              <a:rPr sz="1800" spc="-10" dirty="0">
                <a:latin typeface="Courier New"/>
                <a:cs typeface="Courier New"/>
              </a:rPr>
              <a:t>Welcome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public static </a:t>
            </a:r>
            <a:r>
              <a:rPr sz="1800" spc="-5" dirty="0">
                <a:latin typeface="Courier New"/>
                <a:cs typeface="Courier New"/>
              </a:rPr>
              <a:t>void </a:t>
            </a:r>
            <a:r>
              <a:rPr sz="1800" b="1" spc="-10" dirty="0">
                <a:solidFill>
                  <a:srgbClr val="0033CC"/>
                </a:solidFill>
                <a:latin typeface="Courier New"/>
                <a:cs typeface="Courier New"/>
              </a:rPr>
              <a:t>main</a:t>
            </a:r>
            <a:r>
              <a:rPr sz="1800" spc="-10" dirty="0">
                <a:latin typeface="Courier New"/>
                <a:cs typeface="Courier New"/>
              </a:rPr>
              <a:t>(String[] args)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4071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System.out.println("Welcome </a:t>
            </a:r>
            <a:r>
              <a:rPr sz="1800" spc="-5" dirty="0">
                <a:latin typeface="Courier New"/>
                <a:cs typeface="Courier New"/>
              </a:rPr>
              <a:t>to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Java!");</a:t>
            </a:r>
            <a:endParaRPr sz="18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Methodologies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648200" y="1524000"/>
            <a:ext cx="3962400" cy="4572000"/>
          </a:xfrm>
          <a:solidFill>
            <a:srgbClr val="FFCCFF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spcBef>
                <a:spcPts val="1200"/>
              </a:spcBef>
              <a:buFontTx/>
              <a:buNone/>
              <a:defRPr/>
            </a:pPr>
            <a:r>
              <a:rPr lang="en-US" sz="2800" b="1" dirty="0">
                <a:latin typeface="Arial" charset="0"/>
                <a:cs typeface="Arial" charset="0"/>
              </a:rPr>
              <a:t>Object-Oriented Programming</a:t>
            </a:r>
          </a:p>
          <a:p>
            <a:pPr marL="336550" indent="-336550">
              <a:buFontTx/>
              <a:buChar char="-"/>
              <a:defRPr/>
            </a:pPr>
            <a:r>
              <a:rPr lang="en-US" sz="2400" dirty="0">
                <a:latin typeface="Arial" charset="0"/>
                <a:cs typeface="Arial" charset="0"/>
              </a:rPr>
              <a:t>Newer approach</a:t>
            </a:r>
          </a:p>
          <a:p>
            <a:pPr marL="336550" indent="-336550">
              <a:buFontTx/>
              <a:buChar char="-"/>
              <a:defRPr/>
            </a:pPr>
            <a:r>
              <a:rPr lang="en-US" sz="2400" dirty="0">
                <a:latin typeface="Arial" charset="0"/>
                <a:cs typeface="Arial" charset="0"/>
              </a:rPr>
              <a:t>Object oriented – </a:t>
            </a:r>
            <a:r>
              <a:rPr lang="en-US" sz="2400" dirty="0">
                <a:highlight>
                  <a:srgbClr val="FFFF00"/>
                </a:highlight>
                <a:latin typeface="Arial" charset="0"/>
                <a:cs typeface="Arial" charset="0"/>
              </a:rPr>
              <a:t>focus on objects;</a:t>
            </a:r>
            <a:r>
              <a:rPr lang="en-US" sz="2400" dirty="0">
                <a:latin typeface="Arial" charset="0"/>
                <a:cs typeface="Arial" charset="0"/>
              </a:rPr>
              <a:t> objects have both data and related actions</a:t>
            </a:r>
          </a:p>
          <a:p>
            <a:pPr marL="336550" indent="-336550">
              <a:buFontTx/>
              <a:buChar char="-"/>
              <a:defRPr/>
            </a:pPr>
            <a:r>
              <a:rPr lang="en-US" sz="2400" dirty="0">
                <a:latin typeface="Arial" charset="0"/>
                <a:cs typeface="Arial" charset="0"/>
              </a:rPr>
              <a:t>Uses classes for describing objects of same type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91432BF-6AA1-4F52-A93C-B6A95025EDF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1524000"/>
            <a:ext cx="4114800" cy="449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40000"/>
              </a:spcBef>
              <a:defRPr/>
            </a:pPr>
            <a:r>
              <a:rPr lang="en-US" sz="2800" b="1" kern="0" dirty="0">
                <a:latin typeface="Arial" charset="0"/>
                <a:cs typeface="Arial" charset="0"/>
              </a:rPr>
              <a:t>Structured Procedural Programming</a:t>
            </a:r>
          </a:p>
          <a:p>
            <a:pPr marL="241300" indent="-241300" eaLnBrk="0" hangingPunct="0">
              <a:spcBef>
                <a:spcPct val="40000"/>
              </a:spcBef>
              <a:buFontTx/>
              <a:buChar char="-"/>
              <a:defRPr/>
            </a:pPr>
            <a:r>
              <a:rPr lang="en-US" kern="0" dirty="0">
                <a:latin typeface="Arial" charset="0"/>
                <a:cs typeface="Arial" charset="0"/>
              </a:rPr>
              <a:t>Older approach</a:t>
            </a:r>
          </a:p>
          <a:p>
            <a:pPr marL="241300" indent="-241300" eaLnBrk="0" hangingPunct="0">
              <a:spcBef>
                <a:spcPct val="40000"/>
              </a:spcBef>
              <a:buFontTx/>
              <a:buChar char="-"/>
              <a:defRPr/>
            </a:pPr>
            <a:r>
              <a:rPr lang="en-US" kern="0" dirty="0">
                <a:latin typeface="Arial" charset="0"/>
                <a:cs typeface="Arial" charset="0"/>
              </a:rPr>
              <a:t>Process oriented – </a:t>
            </a:r>
            <a:r>
              <a:rPr lang="en-US" kern="0" dirty="0">
                <a:highlight>
                  <a:srgbClr val="FFFF00"/>
                </a:highlight>
                <a:latin typeface="Arial" charset="0"/>
                <a:cs typeface="Arial" charset="0"/>
              </a:rPr>
              <a:t>focus first on the actions</a:t>
            </a:r>
            <a:r>
              <a:rPr lang="en-US" kern="0" dirty="0">
                <a:latin typeface="Arial" charset="0"/>
                <a:cs typeface="Arial" charset="0"/>
              </a:rPr>
              <a:t>; then on the data needed for the actions</a:t>
            </a:r>
          </a:p>
          <a:p>
            <a:pPr marL="241300" indent="-241300" eaLnBrk="0" hangingPunct="0">
              <a:spcBef>
                <a:spcPct val="40000"/>
              </a:spcBef>
              <a:buFontTx/>
              <a:buChar char="-"/>
              <a:defRPr/>
            </a:pPr>
            <a:r>
              <a:rPr lang="en-US" kern="0" dirty="0">
                <a:latin typeface="Arial" charset="0"/>
                <a:cs typeface="Arial" charset="0"/>
              </a:rPr>
              <a:t>Uses top-down design to break problem into sub problems </a:t>
            </a:r>
          </a:p>
          <a:p>
            <a:pPr algn="ctr" eaLnBrk="0" hangingPunct="0">
              <a:spcBef>
                <a:spcPct val="40000"/>
              </a:spcBef>
              <a:buFontTx/>
              <a:buChar char="-"/>
              <a:defRPr/>
            </a:pPr>
            <a:endParaRPr lang="en-US" sz="2800" kern="0" dirty="0">
              <a:latin typeface="Arial" charset="0"/>
              <a:cs typeface="Arial" charset="0"/>
            </a:endParaRPr>
          </a:p>
          <a:p>
            <a:pPr marL="742950" lvl="1" indent="-285750" eaLnBrk="0" hangingPunct="0">
              <a:spcBef>
                <a:spcPct val="40000"/>
              </a:spcBef>
              <a:defRPr/>
            </a:pPr>
            <a:endParaRPr lang="en-US" sz="2800" kern="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020" y="381000"/>
            <a:ext cx="8856980" cy="3159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Arial"/>
                <a:cs typeface="Arial"/>
              </a:rPr>
              <a:t>Writing </a:t>
            </a:r>
            <a:r>
              <a:rPr sz="2400" b="1" dirty="0">
                <a:solidFill>
                  <a:srgbClr val="0033CC"/>
                </a:solidFill>
                <a:latin typeface="Arial"/>
                <a:cs typeface="Arial"/>
              </a:rPr>
              <a:t>Procedural Program using </a:t>
            </a:r>
            <a:r>
              <a:rPr sz="2400" b="1" spc="-10" dirty="0">
                <a:solidFill>
                  <a:srgbClr val="0033CC"/>
                </a:solidFill>
                <a:latin typeface="Arial"/>
                <a:cs typeface="Arial"/>
              </a:rPr>
              <a:t>Java </a:t>
            </a:r>
            <a:r>
              <a:rPr sz="2400" b="1" dirty="0">
                <a:solidFill>
                  <a:srgbClr val="0033CC"/>
                </a:solidFill>
                <a:latin typeface="Arial"/>
                <a:cs typeface="Arial"/>
              </a:rPr>
              <a:t>– static</a:t>
            </a:r>
            <a:r>
              <a:rPr sz="2400" b="1" spc="-5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Arial"/>
                <a:cs typeface="Arial"/>
              </a:rPr>
              <a:t>method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251460" indent="-232410">
              <a:lnSpc>
                <a:spcPct val="100000"/>
              </a:lnSpc>
              <a:buChar char="•"/>
              <a:tabLst>
                <a:tab pos="252095" algn="l"/>
              </a:tabLst>
            </a:pPr>
            <a:r>
              <a:rPr spc="5" dirty="0">
                <a:latin typeface="Arial"/>
                <a:cs typeface="Arial"/>
              </a:rPr>
              <a:t>The 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static </a:t>
            </a:r>
            <a:r>
              <a:rPr spc="-10" dirty="0">
                <a:latin typeface="Arial"/>
                <a:cs typeface="Arial"/>
              </a:rPr>
              <a:t>keyword </a:t>
            </a:r>
            <a:r>
              <a:rPr dirty="0">
                <a:latin typeface="Arial"/>
                <a:cs typeface="Arial"/>
              </a:rPr>
              <a:t>identifies the method in a class that can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be</a:t>
            </a:r>
          </a:p>
          <a:p>
            <a:pPr marL="25146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used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without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need to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create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 object instance </a:t>
            </a:r>
            <a:r>
              <a:rPr sz="2400" dirty="0">
                <a:latin typeface="Arial"/>
                <a:cs typeface="Arial"/>
              </a:rPr>
              <a:t>of that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class.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51460" marR="58419" indent="-231775">
              <a:lnSpc>
                <a:spcPct val="100000"/>
              </a:lnSpc>
              <a:buChar char="•"/>
              <a:tabLst>
                <a:tab pos="25209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static </a:t>
            </a:r>
            <a:r>
              <a:rPr sz="2400" dirty="0">
                <a:latin typeface="Arial"/>
                <a:cs typeface="Arial"/>
              </a:rPr>
              <a:t>method </a:t>
            </a:r>
            <a:r>
              <a:rPr sz="2400" spc="-5" dirty="0">
                <a:latin typeface="Arial"/>
                <a:cs typeface="Arial"/>
              </a:rPr>
              <a:t>is similar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function </a:t>
            </a:r>
            <a:r>
              <a:rPr sz="2400" spc="-5" dirty="0">
                <a:latin typeface="Arial"/>
                <a:cs typeface="Arial"/>
              </a:rPr>
              <a:t>in C/C++, </a:t>
            </a:r>
            <a:r>
              <a:rPr sz="2400" dirty="0">
                <a:latin typeface="Arial"/>
                <a:cs typeface="Arial"/>
              </a:rPr>
              <a:t>but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spc="-10" dirty="0">
                <a:latin typeface="Arial"/>
                <a:cs typeface="Arial"/>
              </a:rPr>
              <a:t>Java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 method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must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reside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 a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class.</a:t>
            </a:r>
          </a:p>
          <a:p>
            <a:pPr marL="821690" lvl="1" indent="-345440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822325" algn="l"/>
              </a:tabLst>
            </a:pPr>
            <a:r>
              <a:rPr sz="2400" spc="-10" dirty="0">
                <a:latin typeface="Arial"/>
                <a:cs typeface="Arial"/>
              </a:rPr>
              <a:t>Java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fully object-oriented, all codes must </a:t>
            </a:r>
            <a:r>
              <a:rPr sz="2400" spc="-5" dirty="0">
                <a:latin typeface="Arial"/>
                <a:cs typeface="Arial"/>
              </a:rPr>
              <a:t>exist in 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72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179316"/>
            <a:ext cx="54921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dirty="0">
                <a:latin typeface="Arial"/>
                <a:cs typeface="Arial"/>
              </a:rPr>
              <a:t>Comparison </a:t>
            </a:r>
            <a:r>
              <a:rPr sz="2400" u="none" spc="5" dirty="0">
                <a:latin typeface="Arial"/>
                <a:cs typeface="Arial"/>
              </a:rPr>
              <a:t>Between </a:t>
            </a:r>
            <a:r>
              <a:rPr sz="2400" u="none" spc="-5" dirty="0">
                <a:latin typeface="Arial"/>
                <a:cs typeface="Arial"/>
              </a:rPr>
              <a:t>C/C++ </a:t>
            </a:r>
            <a:r>
              <a:rPr sz="2400" u="none" dirty="0">
                <a:latin typeface="Arial"/>
                <a:cs typeface="Arial"/>
              </a:rPr>
              <a:t>and</a:t>
            </a:r>
            <a:r>
              <a:rPr sz="2400" u="none" spc="-145" dirty="0">
                <a:latin typeface="Arial"/>
                <a:cs typeface="Arial"/>
              </a:rPr>
              <a:t> </a:t>
            </a:r>
            <a:r>
              <a:rPr sz="2400" u="none" spc="-15" dirty="0">
                <a:latin typeface="Arial"/>
                <a:cs typeface="Arial"/>
              </a:rPr>
              <a:t>Java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800" y="6324600"/>
            <a:ext cx="621030" cy="369570"/>
          </a:xfrm>
          <a:custGeom>
            <a:avLst/>
            <a:gdLst/>
            <a:ahLst/>
            <a:cxnLst/>
            <a:rect l="l" t="t" r="r" b="b"/>
            <a:pathLst>
              <a:path w="621030" h="369570">
                <a:moveTo>
                  <a:pt x="0" y="369328"/>
                </a:moveTo>
                <a:lnTo>
                  <a:pt x="620687" y="369328"/>
                </a:lnTo>
                <a:lnTo>
                  <a:pt x="620687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0" y="6324600"/>
            <a:ext cx="697865" cy="369570"/>
          </a:xfrm>
          <a:custGeom>
            <a:avLst/>
            <a:gdLst/>
            <a:ahLst/>
            <a:cxnLst/>
            <a:rect l="l" t="t" r="r" b="b"/>
            <a:pathLst>
              <a:path w="697865" h="369570">
                <a:moveTo>
                  <a:pt x="0" y="369328"/>
                </a:moveTo>
                <a:lnTo>
                  <a:pt x="697623" y="369328"/>
                </a:lnTo>
                <a:lnTo>
                  <a:pt x="697623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512399"/>
              </p:ext>
            </p:extLst>
          </p:nvPr>
        </p:nvGraphicFramePr>
        <p:xfrm>
          <a:off x="374650" y="557276"/>
          <a:ext cx="8380091" cy="6082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7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9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53"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#include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&lt;iostream&gt;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import</a:t>
                      </a:r>
                      <a:r>
                        <a:rPr sz="1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java.lang.*;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378"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using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namespace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std;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400" spc="-6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Test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68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int max(int,</a:t>
                      </a:r>
                      <a:r>
                        <a:rPr sz="1400" spc="-6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int);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6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4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main()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main(String[]</a:t>
                      </a:r>
                      <a:r>
                        <a:rPr sz="14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81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643">
                <a:tc gridSpan="3">
                  <a:txBody>
                    <a:bodyPr/>
                    <a:lstStyle/>
                    <a:p>
                      <a:pPr marL="9455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a=10,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b=20;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a=10,</a:t>
                      </a:r>
                      <a:r>
                        <a:rPr sz="14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b=20;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689">
                <a:tc gridSpan="3">
                  <a:txBody>
                    <a:bodyPr/>
                    <a:lstStyle/>
                    <a:p>
                      <a:pPr marL="9455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int c= </a:t>
                      </a:r>
                      <a:r>
                        <a:rPr sz="1400" spc="-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max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(a,</a:t>
                      </a:r>
                      <a:r>
                        <a:rPr sz="1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b);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int c = </a:t>
                      </a:r>
                      <a:r>
                        <a:rPr sz="1400" i="1" spc="-1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max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(a,b);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400" spc="-6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Test.max(a,b)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0573">
                <a:tc gridSpan="3">
                  <a:txBody>
                    <a:bodyPr/>
                    <a:lstStyle/>
                    <a:p>
                      <a:pPr marL="9455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cout </a:t>
                      </a:r>
                      <a:r>
                        <a:rPr sz="1400" spc="-1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&lt;&lt; </a:t>
                      </a:r>
                      <a:r>
                        <a:rPr sz="1400" spc="-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40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&lt;&lt;endl;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4551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// 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printf("%d\n“,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c);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System.</a:t>
                      </a:r>
                      <a:r>
                        <a:rPr sz="1400" i="1" spc="-1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out</a:t>
                      </a:r>
                      <a:r>
                        <a:rPr sz="1400" spc="-1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.println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(c);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7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3910"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max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(int a, int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b)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max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(int 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a,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4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b)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9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816">
                <a:tc gridSpan="2">
                  <a:txBody>
                    <a:bodyPr/>
                    <a:lstStyle/>
                    <a:p>
                      <a:pPr marL="9455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if(a&gt;b)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if(a&gt;b)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580">
                <a:tc gridSpan="3"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728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marL="9455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else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else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9702">
                <a:tc gridSpan="3"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b;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728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b;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7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52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45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C++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49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045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Java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1430"/>
                        </a:lnSpc>
                        <a:spcBef>
                          <a:spcPts val="950"/>
                        </a:spcBef>
                      </a:pPr>
                      <a:r>
                        <a:rPr sz="14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2065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72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650" y="81547"/>
            <a:ext cx="54921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dirty="0">
                <a:latin typeface="Arial"/>
                <a:cs typeface="Arial"/>
              </a:rPr>
              <a:t>Comparison </a:t>
            </a:r>
            <a:r>
              <a:rPr sz="2400" u="none" spc="5" dirty="0">
                <a:latin typeface="Arial"/>
                <a:cs typeface="Arial"/>
              </a:rPr>
              <a:t>Between </a:t>
            </a:r>
            <a:r>
              <a:rPr sz="2400" u="none" spc="-5" dirty="0">
                <a:latin typeface="Arial"/>
                <a:cs typeface="Arial"/>
              </a:rPr>
              <a:t>C/C++ </a:t>
            </a:r>
            <a:r>
              <a:rPr sz="2400" u="none" dirty="0">
                <a:latin typeface="Arial"/>
                <a:cs typeface="Arial"/>
              </a:rPr>
              <a:t>and</a:t>
            </a:r>
            <a:r>
              <a:rPr sz="2400" u="none" spc="-145" dirty="0">
                <a:latin typeface="Arial"/>
                <a:cs typeface="Arial"/>
              </a:rPr>
              <a:t> </a:t>
            </a:r>
            <a:r>
              <a:rPr sz="2400" u="none" spc="-15" dirty="0">
                <a:latin typeface="Arial"/>
                <a:cs typeface="Arial"/>
              </a:rPr>
              <a:t>Java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679450"/>
          <a:ext cx="8382000" cy="3512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public class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ClassX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public class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Test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080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max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(int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a,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b)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main(String[]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13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99">
                <a:tc>
                  <a:txBody>
                    <a:bodyPr/>
                    <a:lstStyle/>
                    <a:p>
                      <a:pPr marL="9455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if(a&gt;b)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a=10,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b=20;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862">
                <a:tc>
                  <a:txBody>
                    <a:bodyPr/>
                    <a:lstStyle/>
                    <a:p>
                      <a:pPr marR="139763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494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int c =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ClassX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i="1" spc="-1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max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(a,b);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pPr marL="9455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else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System.</a:t>
                      </a:r>
                      <a:r>
                        <a:rPr sz="1400" i="1" spc="-1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out</a:t>
                      </a:r>
                      <a:r>
                        <a:rPr sz="1400" spc="-1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.println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(c);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083">
                <a:tc>
                  <a:txBody>
                    <a:bodyPr/>
                    <a:lstStyle/>
                    <a:p>
                      <a:pPr marR="139763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b;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8892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System.out.println(</a:t>
                      </a:r>
                      <a:r>
                        <a:rPr sz="1400" spc="-1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Math</a:t>
                      </a:r>
                      <a:r>
                        <a:rPr sz="1400" i="1" spc="-1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.sin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(a));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720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6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31140" y="4397120"/>
            <a:ext cx="8544560" cy="20758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4475" indent="-232410">
              <a:lnSpc>
                <a:spcPct val="100000"/>
              </a:lnSpc>
              <a:spcBef>
                <a:spcPts val="90"/>
              </a:spcBef>
              <a:buChar char="•"/>
              <a:tabLst>
                <a:tab pos="244475" algn="l"/>
                <a:tab pos="245110" algn="l"/>
              </a:tabLst>
            </a:pPr>
            <a:r>
              <a:rPr sz="2000" spc="-5" dirty="0">
                <a:latin typeface="Arial"/>
                <a:cs typeface="Arial"/>
              </a:rPr>
              <a:t>If </a:t>
            </a:r>
            <a:r>
              <a:rPr sz="2000" spc="-25" dirty="0">
                <a:latin typeface="Arial"/>
                <a:cs typeface="Arial"/>
              </a:rPr>
              <a:t>you </a:t>
            </a:r>
            <a:r>
              <a:rPr sz="2000" spc="-15" dirty="0">
                <a:latin typeface="Arial"/>
                <a:cs typeface="Arial"/>
              </a:rPr>
              <a:t>want </a:t>
            </a:r>
            <a:r>
              <a:rPr sz="2000" spc="-5" dirty="0">
                <a:latin typeface="Arial"/>
                <a:cs typeface="Arial"/>
              </a:rPr>
              <a:t>to use a static </a:t>
            </a:r>
            <a:r>
              <a:rPr sz="2000" dirty="0">
                <a:latin typeface="Arial"/>
                <a:cs typeface="Arial"/>
              </a:rPr>
              <a:t>method </a:t>
            </a:r>
            <a:r>
              <a:rPr sz="2000" spc="-10" dirty="0">
                <a:latin typeface="Arial"/>
                <a:cs typeface="Arial"/>
              </a:rPr>
              <a:t>declared in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another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class</a:t>
            </a:r>
            <a:r>
              <a:rPr sz="2000" spc="-5" dirty="0">
                <a:latin typeface="Arial"/>
                <a:cs typeface="Arial"/>
              </a:rPr>
              <a:t>, use the</a:t>
            </a:r>
            <a:r>
              <a:rPr sz="2000" spc="2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class</a:t>
            </a:r>
            <a:endParaRPr sz="2000" dirty="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name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b="1" spc="-5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) to </a:t>
            </a:r>
            <a:r>
              <a:rPr sz="2000" dirty="0">
                <a:latin typeface="Arial"/>
                <a:cs typeface="Arial"/>
              </a:rPr>
              <a:t>refer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method </a:t>
            </a:r>
            <a:r>
              <a:rPr sz="2000" spc="-25" dirty="0">
                <a:latin typeface="Arial"/>
                <a:cs typeface="Arial"/>
              </a:rPr>
              <a:t>you </a:t>
            </a:r>
            <a:r>
              <a:rPr sz="2000" spc="-15" dirty="0">
                <a:latin typeface="Arial"/>
                <a:cs typeface="Arial"/>
              </a:rPr>
              <a:t>want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call.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750"/>
              </a:spcBef>
            </a:pPr>
            <a:r>
              <a:rPr sz="2000" spc="-5" dirty="0">
                <a:latin typeface="Courier New"/>
                <a:cs typeface="Courier New"/>
              </a:rPr>
              <a:t>ClassX</a:t>
            </a:r>
            <a:r>
              <a:rPr sz="2000" b="1" spc="-5" dirty="0">
                <a:latin typeface="Courier New"/>
                <a:cs typeface="Courier New"/>
              </a:rPr>
              <a:t>.</a:t>
            </a:r>
            <a:r>
              <a:rPr sz="2000" i="1" spc="-5" dirty="0">
                <a:solidFill>
                  <a:srgbClr val="0033CC"/>
                </a:solidFill>
                <a:latin typeface="Courier New"/>
                <a:cs typeface="Courier New"/>
              </a:rPr>
              <a:t>max</a:t>
            </a:r>
            <a:r>
              <a:rPr sz="2000" spc="-5" dirty="0">
                <a:latin typeface="Courier New"/>
                <a:cs typeface="Courier New"/>
              </a:rPr>
              <a:t>(a,b);</a:t>
            </a:r>
            <a:endParaRPr sz="20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Math.</a:t>
            </a:r>
            <a:r>
              <a:rPr sz="2000" i="1" spc="-5" dirty="0">
                <a:solidFill>
                  <a:srgbClr val="0033CC"/>
                </a:solidFill>
                <a:latin typeface="Courier New"/>
                <a:cs typeface="Courier New"/>
              </a:rPr>
              <a:t>sin</a:t>
            </a:r>
            <a:r>
              <a:rPr sz="2000" spc="-5" dirty="0">
                <a:latin typeface="Courier New"/>
                <a:cs typeface="Courier New"/>
              </a:rPr>
              <a:t>(a);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Class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name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4511" y="5867374"/>
            <a:ext cx="103505" cy="381635"/>
          </a:xfrm>
          <a:custGeom>
            <a:avLst/>
            <a:gdLst/>
            <a:ahLst/>
            <a:cxnLst/>
            <a:rect l="l" t="t" r="r" b="b"/>
            <a:pathLst>
              <a:path w="103505" h="381635">
                <a:moveTo>
                  <a:pt x="47653" y="25149"/>
                </a:moveTo>
                <a:lnTo>
                  <a:pt x="41998" y="36396"/>
                </a:lnTo>
                <a:lnTo>
                  <a:pt x="63500" y="381419"/>
                </a:lnTo>
                <a:lnTo>
                  <a:pt x="76174" y="380631"/>
                </a:lnTo>
                <a:lnTo>
                  <a:pt x="54674" y="35628"/>
                </a:lnTo>
                <a:lnTo>
                  <a:pt x="47653" y="25149"/>
                </a:lnTo>
                <a:close/>
              </a:path>
              <a:path w="103505" h="381635">
                <a:moveTo>
                  <a:pt x="46088" y="0"/>
                </a:moveTo>
                <a:lnTo>
                  <a:pt x="0" y="91668"/>
                </a:lnTo>
                <a:lnTo>
                  <a:pt x="1257" y="95491"/>
                </a:lnTo>
                <a:lnTo>
                  <a:pt x="7531" y="98640"/>
                </a:lnTo>
                <a:lnTo>
                  <a:pt x="11341" y="97370"/>
                </a:lnTo>
                <a:lnTo>
                  <a:pt x="41998" y="36396"/>
                </a:lnTo>
                <a:lnTo>
                  <a:pt x="40538" y="12966"/>
                </a:lnTo>
                <a:lnTo>
                  <a:pt x="53213" y="12179"/>
                </a:lnTo>
                <a:lnTo>
                  <a:pt x="54248" y="12179"/>
                </a:lnTo>
                <a:lnTo>
                  <a:pt x="46088" y="0"/>
                </a:lnTo>
                <a:close/>
              </a:path>
              <a:path w="103505" h="381635">
                <a:moveTo>
                  <a:pt x="54248" y="12179"/>
                </a:moveTo>
                <a:lnTo>
                  <a:pt x="53213" y="12179"/>
                </a:lnTo>
                <a:lnTo>
                  <a:pt x="54674" y="35628"/>
                </a:lnTo>
                <a:lnTo>
                  <a:pt x="92646" y="92303"/>
                </a:lnTo>
                <a:lnTo>
                  <a:pt x="96596" y="93091"/>
                </a:lnTo>
                <a:lnTo>
                  <a:pt x="102425" y="89179"/>
                </a:lnTo>
                <a:lnTo>
                  <a:pt x="103200" y="85242"/>
                </a:lnTo>
                <a:lnTo>
                  <a:pt x="54248" y="12179"/>
                </a:lnTo>
                <a:close/>
              </a:path>
              <a:path w="103505" h="381635">
                <a:moveTo>
                  <a:pt x="53213" y="12179"/>
                </a:moveTo>
                <a:lnTo>
                  <a:pt x="40538" y="12966"/>
                </a:lnTo>
                <a:lnTo>
                  <a:pt x="41998" y="36396"/>
                </a:lnTo>
                <a:lnTo>
                  <a:pt x="47653" y="25149"/>
                </a:lnTo>
                <a:lnTo>
                  <a:pt x="41592" y="16103"/>
                </a:lnTo>
                <a:lnTo>
                  <a:pt x="52539" y="15430"/>
                </a:lnTo>
                <a:lnTo>
                  <a:pt x="53415" y="15430"/>
                </a:lnTo>
                <a:lnTo>
                  <a:pt x="53213" y="12179"/>
                </a:lnTo>
                <a:close/>
              </a:path>
              <a:path w="103505" h="381635">
                <a:moveTo>
                  <a:pt x="53415" y="15430"/>
                </a:moveTo>
                <a:lnTo>
                  <a:pt x="52539" y="15430"/>
                </a:lnTo>
                <a:lnTo>
                  <a:pt x="47653" y="25149"/>
                </a:lnTo>
                <a:lnTo>
                  <a:pt x="54674" y="35628"/>
                </a:lnTo>
                <a:lnTo>
                  <a:pt x="53415" y="15430"/>
                </a:lnTo>
                <a:close/>
              </a:path>
              <a:path w="103505" h="381635">
                <a:moveTo>
                  <a:pt x="52539" y="15430"/>
                </a:moveTo>
                <a:lnTo>
                  <a:pt x="41592" y="16103"/>
                </a:lnTo>
                <a:lnTo>
                  <a:pt x="47653" y="25149"/>
                </a:lnTo>
                <a:lnTo>
                  <a:pt x="52539" y="154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FBA6ACA-778A-4067-AE3B-55BC4FB8A87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/>
              <a:t>Structured Procedural Programming 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886200"/>
          </a:xfrm>
        </p:spPr>
        <p:txBody>
          <a:bodyPr/>
          <a:lstStyle/>
          <a:p>
            <a:pPr eaLnBrk="1" hangingPunct="1"/>
            <a:r>
              <a:rPr lang="en-US" sz="2800" dirty="0"/>
              <a:t>Programs are written using </a:t>
            </a:r>
            <a:r>
              <a:rPr lang="en-US" sz="2800" i="1" dirty="0"/>
              <a:t>functions</a:t>
            </a:r>
            <a:r>
              <a:rPr lang="en-US" sz="2800" dirty="0"/>
              <a:t> with parameters and return values to pass data to and from functions </a:t>
            </a:r>
            <a:endParaRPr lang="en-US" sz="2800" i="1" dirty="0"/>
          </a:p>
          <a:p>
            <a:pPr eaLnBrk="1" hangingPunct="1"/>
            <a:r>
              <a:rPr lang="en-US" sz="2800" dirty="0"/>
              <a:t>Program execution usually involves execution of a main function </a:t>
            </a:r>
            <a:r>
              <a:rPr lang="en-US" sz="2800" i="1" dirty="0"/>
              <a:t>calling/invokin</a:t>
            </a:r>
            <a:r>
              <a:rPr lang="en-US" sz="2800" dirty="0"/>
              <a:t>g other </a:t>
            </a:r>
            <a:r>
              <a:rPr lang="en-US" sz="2800" i="1" dirty="0"/>
              <a:t>functions</a:t>
            </a:r>
          </a:p>
          <a:p>
            <a:pPr eaLnBrk="1" hangingPunct="1"/>
            <a:endParaRPr lang="en-US" sz="2800" i="1" dirty="0"/>
          </a:p>
          <a:p>
            <a:pPr eaLnBrk="1" hangingPunct="1"/>
            <a:r>
              <a:rPr lang="en-US" sz="2800" dirty="0"/>
              <a:t>Example programming language: C</a:t>
            </a:r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1905000" cy="457200"/>
          </a:xfrm>
          <a:noFill/>
        </p:spPr>
        <p:txBody>
          <a:bodyPr/>
          <a:lstStyle/>
          <a:p>
            <a:fld id="{C91287C8-3DDD-4F2F-BC8B-66649B2F390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r>
              <a:rPr lang="en-GB">
                <a:solidFill>
                  <a:schemeClr val="tx1"/>
                </a:solidFill>
                <a:ea typeface="BatangChe" pitchFamily="49" charset="-127"/>
              </a:rPr>
              <a:t>Diagram Used - Structure Chart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5200" y="1524000"/>
            <a:ext cx="2667000" cy="9906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function</a:t>
            </a:r>
          </a:p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(Payroll Program)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4038600"/>
            <a:ext cx="2362200" cy="21336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getPayData</a:t>
            </a:r>
            <a:r>
              <a:rPr lang="en-GB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function </a:t>
            </a:r>
          </a:p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(reads hours worked and pay rate)</a:t>
            </a:r>
          </a:p>
        </p:txBody>
      </p:sp>
      <p:sp>
        <p:nvSpPr>
          <p:cNvPr id="9" name="Rectangle 8"/>
          <p:cNvSpPr/>
          <p:nvPr/>
        </p:nvSpPr>
        <p:spPr>
          <a:xfrm>
            <a:off x="3733800" y="4038600"/>
            <a:ext cx="2209800" cy="18288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computePay</a:t>
            </a:r>
            <a:r>
              <a:rPr lang="en-GB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function (computes pay)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0800" y="4038600"/>
            <a:ext cx="1828800" cy="18288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printPay</a:t>
            </a:r>
            <a:r>
              <a:rPr lang="en-GB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function (displays </a:t>
            </a:r>
          </a:p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pay)</a:t>
            </a:r>
          </a:p>
        </p:txBody>
      </p:sp>
      <p:cxnSp>
        <p:nvCxnSpPr>
          <p:cNvPr id="12" name="Shape 11"/>
          <p:cNvCxnSpPr/>
          <p:nvPr/>
        </p:nvCxnSpPr>
        <p:spPr>
          <a:xfrm rot="5400000">
            <a:off x="2705100" y="1905000"/>
            <a:ext cx="1524000" cy="2743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endCxn id="10" idx="0"/>
          </p:cNvCxnSpPr>
          <p:nvPr/>
        </p:nvCxnSpPr>
        <p:spPr>
          <a:xfrm rot="16200000" flipH="1">
            <a:off x="5314950" y="2038350"/>
            <a:ext cx="1524000" cy="24765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9" idx="0"/>
          </p:cNvCxnSpPr>
          <p:nvPr/>
        </p:nvCxnSpPr>
        <p:spPr>
          <a:xfrm rot="5400000">
            <a:off x="4076701" y="3276600"/>
            <a:ext cx="1524000" cy="31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28600" y="3276600"/>
            <a:ext cx="1828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hours, rate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5400000" flipH="1" flipV="1">
            <a:off x="4914107" y="3694906"/>
            <a:ext cx="3810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971800" y="3429000"/>
            <a:ext cx="1676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hours, rate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rot="16200000" flipH="1">
            <a:off x="4458494" y="36949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181600" y="3429000"/>
            <a:ext cx="838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pay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467600" y="33528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pay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rot="16200000" flipH="1">
            <a:off x="7352507" y="3694906"/>
            <a:ext cx="3810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 flipH="1" flipV="1">
            <a:off x="1715294" y="36949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AFBDDD4-ECCE-46C3-A726-BAC3301A7E1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/>
              <a:t>Object-Oriented Programming 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886200"/>
          </a:xfrm>
        </p:spPr>
        <p:txBody>
          <a:bodyPr/>
          <a:lstStyle/>
          <a:p>
            <a:pPr eaLnBrk="1" hangingPunct="1"/>
            <a:r>
              <a:rPr lang="en-US" sz="2800"/>
              <a:t>Programs are written using </a:t>
            </a:r>
            <a:r>
              <a:rPr lang="en-US" sz="2800" i="1"/>
              <a:t>classes</a:t>
            </a:r>
          </a:p>
          <a:p>
            <a:pPr eaLnBrk="1" hangingPunct="1"/>
            <a:r>
              <a:rPr lang="en-US" sz="2800"/>
              <a:t>Program execution usually involves creating and using </a:t>
            </a:r>
            <a:r>
              <a:rPr lang="en-US" sz="2800" i="1"/>
              <a:t>objects </a:t>
            </a:r>
          </a:p>
          <a:p>
            <a:pPr eaLnBrk="1" hangingPunct="1"/>
            <a:endParaRPr lang="en-US" sz="2800" i="1"/>
          </a:p>
          <a:p>
            <a:pPr eaLnBrk="1" hangingPunct="1"/>
            <a:r>
              <a:rPr lang="en-US" sz="2800"/>
              <a:t>Example programming language: C#,  Java</a:t>
            </a:r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32F117-E3B3-411F-9176-B0EC91B8EDC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/>
              <a:t>Object-Oriented Approach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7200"/>
          </a:xfrm>
        </p:spPr>
        <p:txBody>
          <a:bodyPr/>
          <a:lstStyle/>
          <a:p>
            <a:pPr eaLnBrk="1" hangingPunct="1"/>
            <a:r>
              <a:rPr lang="en-US" sz="2800" dirty="0"/>
              <a:t>Focus on objects the program will use </a:t>
            </a:r>
          </a:p>
          <a:p>
            <a:pPr eaLnBrk="1" hangingPunct="1"/>
            <a:r>
              <a:rPr lang="en-US" sz="2800" dirty="0"/>
              <a:t>Applies concept of objects or entities from the real world and models it in the program</a:t>
            </a:r>
          </a:p>
          <a:p>
            <a:pPr eaLnBrk="1" hangingPunct="1"/>
            <a:r>
              <a:rPr lang="en-US" sz="2800" dirty="0"/>
              <a:t>Entity – a person, place, or thing; normally a </a:t>
            </a:r>
            <a:r>
              <a:rPr lang="en-US" sz="2800" dirty="0">
                <a:highlight>
                  <a:srgbClr val="FFFF00"/>
                </a:highlight>
              </a:rPr>
              <a:t>noun</a:t>
            </a:r>
          </a:p>
          <a:p>
            <a:pPr eaLnBrk="1" hangingPunct="1"/>
            <a:r>
              <a:rPr lang="en-US" sz="2800" dirty="0"/>
              <a:t>Example: Employee entity represents employees in a company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29ACC-51BE-3D8C-9484-37D3E8A93EA2}"/>
              </a:ext>
            </a:extLst>
          </p:cNvPr>
          <p:cNvSpPr txBox="1"/>
          <p:nvPr/>
        </p:nvSpPr>
        <p:spPr>
          <a:xfrm>
            <a:off x="1981200" y="38100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verbs)</a:t>
            </a:r>
            <a:endParaRPr lang="en-MY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15A08FC-5049-4EBF-9DF9-E30F75C2421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419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sz="2800" dirty="0">
                <a:cs typeface="Times New Roman" pitchFamily="18" charset="0"/>
              </a:rPr>
              <a:t>Class diagram </a:t>
            </a:r>
            <a:r>
              <a:rPr lang="en-US" sz="2600" dirty="0"/>
              <a:t>has </a:t>
            </a:r>
            <a:r>
              <a:rPr lang="en-US" sz="2600" b="1" dirty="0"/>
              <a:t>three sections</a:t>
            </a:r>
            <a:r>
              <a:rPr lang="en-US" sz="2600" dirty="0"/>
              <a:t>:</a:t>
            </a:r>
            <a:endParaRPr lang="en-US" dirty="0"/>
          </a:p>
          <a:p>
            <a:pPr lvl="2" eaLnBrk="1" hangingPunct="1">
              <a:spcBef>
                <a:spcPct val="70000"/>
              </a:spcBef>
            </a:pPr>
            <a:r>
              <a:rPr lang="en-US" sz="2400" dirty="0"/>
              <a:t>Top section contains name of the </a:t>
            </a:r>
            <a:r>
              <a:rPr lang="en-US" sz="2400" dirty="0">
                <a:highlight>
                  <a:srgbClr val="FFFF00"/>
                </a:highlight>
              </a:rPr>
              <a:t>class</a:t>
            </a:r>
          </a:p>
          <a:p>
            <a:pPr lvl="2" eaLnBrk="1" hangingPunct="1">
              <a:spcBef>
                <a:spcPct val="70000"/>
              </a:spcBef>
            </a:pPr>
            <a:r>
              <a:rPr lang="en-US" sz="2400" dirty="0"/>
              <a:t>Middle section lists the </a:t>
            </a:r>
            <a:r>
              <a:rPr lang="en-US" sz="2400" dirty="0">
                <a:highlight>
                  <a:srgbClr val="FFFF00"/>
                </a:highlight>
              </a:rPr>
              <a:t>data</a:t>
            </a:r>
            <a:r>
              <a:rPr lang="en-US" sz="2400" dirty="0"/>
              <a:t> items/attributes</a:t>
            </a:r>
          </a:p>
          <a:p>
            <a:pPr lvl="2" eaLnBrk="1" hangingPunct="1">
              <a:spcBef>
                <a:spcPct val="70000"/>
              </a:spcBef>
            </a:pPr>
            <a:r>
              <a:rPr lang="en-US" sz="2400" dirty="0"/>
              <a:t>Bottom section shows what </a:t>
            </a:r>
            <a:r>
              <a:rPr lang="en-US" sz="2400" dirty="0">
                <a:highlight>
                  <a:srgbClr val="FFFF00"/>
                </a:highlight>
              </a:rPr>
              <a:t>actions</a:t>
            </a:r>
            <a:r>
              <a:rPr lang="en-US" sz="2400" dirty="0"/>
              <a:t> are to be performed on the data</a:t>
            </a: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 dirty="0"/>
              <a:t>Diagram Used – Class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D6E79-C19E-5213-C3E6-D6311F42337E}"/>
              </a:ext>
            </a:extLst>
          </p:cNvPr>
          <p:cNvSpPr txBox="1"/>
          <p:nvPr/>
        </p:nvSpPr>
        <p:spPr>
          <a:xfrm>
            <a:off x="762000" y="51054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DFD is a modeling technique for structured approach</a:t>
            </a:r>
            <a:endParaRPr lang="en-MY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2AF34-A370-5421-77F3-1EA830BB77A5}"/>
              </a:ext>
            </a:extLst>
          </p:cNvPr>
          <p:cNvSpPr txBox="1"/>
          <p:nvPr/>
        </p:nvSpPr>
        <p:spPr>
          <a:xfrm>
            <a:off x="4495800" y="11430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Modeling technique for OOAD</a:t>
            </a:r>
            <a:endParaRPr lang="en-MY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14370</TotalTime>
  <Words>2018</Words>
  <Application>Microsoft Office PowerPoint</Application>
  <PresentationFormat>On-screen Show (4:3)</PresentationFormat>
  <Paragraphs>423</Paragraphs>
  <Slides>42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Courier New</vt:lpstr>
      <vt:lpstr>Times New Roman</vt:lpstr>
      <vt:lpstr>Wingdings</vt:lpstr>
      <vt:lpstr>Default Design</vt:lpstr>
      <vt:lpstr>1</vt:lpstr>
      <vt:lpstr>Chapter Outline</vt:lpstr>
      <vt:lpstr>1. Programming Methodologies </vt:lpstr>
      <vt:lpstr>Programming Methodologies </vt:lpstr>
      <vt:lpstr>Structured Procedural Programming </vt:lpstr>
      <vt:lpstr>Diagram Used - Structure Chart</vt:lpstr>
      <vt:lpstr>Object-Oriented Programming </vt:lpstr>
      <vt:lpstr>Object-Oriented Approach</vt:lpstr>
      <vt:lpstr>Diagram Used – Class Diagram</vt:lpstr>
      <vt:lpstr>Diagram Used – Class Diagram</vt:lpstr>
      <vt:lpstr>Diagram Used – Class Diagram</vt:lpstr>
      <vt:lpstr>Diagram Used – Class Diagram</vt:lpstr>
      <vt:lpstr>Encapsulation</vt:lpstr>
      <vt:lpstr>Abstraction</vt:lpstr>
      <vt:lpstr>Classes and Objects</vt:lpstr>
      <vt:lpstr>Object-Oriented Approach</vt:lpstr>
      <vt:lpstr>2. The Java Programming Language</vt:lpstr>
      <vt:lpstr>Java – Platform Independent</vt:lpstr>
      <vt:lpstr>Creating, Compiling, and Running Programs</vt:lpstr>
      <vt:lpstr>Java JDK vs JRE</vt:lpstr>
      <vt:lpstr>PowerPoint Presentation</vt:lpstr>
      <vt:lpstr>Java – Support 3 JDK versions</vt:lpstr>
      <vt:lpstr>Eclipse - Integrated Development Environment (IDE)</vt:lpstr>
      <vt:lpstr>Software Used</vt:lpstr>
      <vt:lpstr>3. Types of Applications</vt:lpstr>
      <vt:lpstr>Console-based Applications</vt:lpstr>
      <vt:lpstr>Windows Applications</vt:lpstr>
      <vt:lpstr>Web Applications</vt:lpstr>
      <vt:lpstr> 4. Software Development Process</vt:lpstr>
      <vt:lpstr>Steps in the Process</vt:lpstr>
      <vt:lpstr>PowerPoint Presentation</vt:lpstr>
      <vt:lpstr>Steps in the Process</vt:lpstr>
      <vt:lpstr>Example Problem Specification</vt:lpstr>
      <vt:lpstr>Program Inputs</vt:lpstr>
      <vt:lpstr>Steps in the Process (cont’d)</vt:lpstr>
      <vt:lpstr>5. First Java Program: Welcome.java</vt:lpstr>
      <vt:lpstr>Standard Library</vt:lpstr>
      <vt:lpstr>Class</vt:lpstr>
      <vt:lpstr>main Method</vt:lpstr>
      <vt:lpstr>PowerPoint Presentation</vt:lpstr>
      <vt:lpstr>Comparison Between C/C++ and Java</vt:lpstr>
      <vt:lpstr>Comparison Between C/C++ and Java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Course Technology</dc:creator>
  <cp:lastModifiedBy>KER DING WEI</cp:lastModifiedBy>
  <cp:revision>332</cp:revision>
  <dcterms:created xsi:type="dcterms:W3CDTF">2002-11-15T07:59:11Z</dcterms:created>
  <dcterms:modified xsi:type="dcterms:W3CDTF">2023-02-02T04:50:46Z</dcterms:modified>
</cp:coreProperties>
</file>