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609" r:id="rId2"/>
    <p:sldId id="348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96" r:id="rId19"/>
    <p:sldId id="304" r:id="rId20"/>
    <p:sldId id="305" r:id="rId21"/>
    <p:sldId id="306" r:id="rId22"/>
    <p:sldId id="311" r:id="rId23"/>
    <p:sldId id="312" r:id="rId24"/>
    <p:sldId id="313" r:id="rId25"/>
    <p:sldId id="314" r:id="rId26"/>
    <p:sldId id="732" r:id="rId27"/>
    <p:sldId id="733" r:id="rId28"/>
    <p:sldId id="734" r:id="rId29"/>
    <p:sldId id="735" r:id="rId30"/>
    <p:sldId id="736" r:id="rId31"/>
    <p:sldId id="398" r:id="rId32"/>
    <p:sldId id="725" r:id="rId33"/>
    <p:sldId id="726" r:id="rId34"/>
    <p:sldId id="728" r:id="rId35"/>
    <p:sldId id="727" r:id="rId3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66"/>
    <a:srgbClr val="6633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5" autoAdjust="0"/>
    <p:restoredTop sz="88486" autoAdjust="0"/>
  </p:normalViewPr>
  <p:slideViewPr>
    <p:cSldViewPr>
      <p:cViewPr>
        <p:scale>
          <a:sx n="54" d="100"/>
          <a:sy n="54" d="100"/>
        </p:scale>
        <p:origin x="176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96007D-4642-454A-9A00-2C676481AEAA}" type="datetimeFigureOut">
              <a:rPr lang="en-US"/>
              <a:pPr>
                <a:defRPr/>
              </a:pPr>
              <a:t>2/9/2023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104F5E0-B871-4A6B-B251-F7F98A69B2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AFE2EA-EEEC-4F7F-A9DD-708F03DC52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7DD59-79E7-471F-8557-10E9F1ED427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113DCA-F6CF-4016-84DD-1E9B8EE117F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Boxing = conversion that the java compiler makes between the primitive types and their corresponding object wrapper class, </a:t>
            </a:r>
            <a:r>
              <a:rPr lang="en-MY" dirty="0" err="1"/>
              <a:t>eg</a:t>
            </a:r>
            <a:r>
              <a:rPr lang="en-MY" dirty="0"/>
              <a:t>: convert an int to Integer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AFE2EA-EEEC-4F7F-A9DD-708F03DC524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7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Scanner input = new Scanner (System.in);</a:t>
            </a:r>
          </a:p>
          <a:p>
            <a:r>
              <a:rPr lang="en-MY" dirty="0"/>
              <a:t>                   String str      = </a:t>
            </a:r>
            <a:r>
              <a:rPr lang="en-MY" dirty="0" err="1"/>
              <a:t>input.NextLine</a:t>
            </a:r>
            <a:r>
              <a:rPr lang="en-MY" dirty="0"/>
              <a:t> ( );</a:t>
            </a:r>
          </a:p>
          <a:p>
            <a:endParaRPr lang="en-MY" dirty="0"/>
          </a:p>
          <a:p>
            <a:r>
              <a:rPr lang="en-MY" dirty="0"/>
              <a:t>                int number =</a:t>
            </a:r>
            <a:r>
              <a:rPr lang="en-MY" dirty="0" err="1"/>
              <a:t>Integer.parseInt</a:t>
            </a:r>
            <a:r>
              <a:rPr lang="en-MY" dirty="0"/>
              <a:t> (str);</a:t>
            </a:r>
          </a:p>
          <a:p>
            <a:r>
              <a:rPr lang="en-MY" dirty="0"/>
              <a:t>                double number1 = </a:t>
            </a:r>
            <a:r>
              <a:rPr lang="en-MY" dirty="0" err="1"/>
              <a:t>Double.parseDouble</a:t>
            </a:r>
            <a:r>
              <a:rPr lang="en-MY" dirty="0"/>
              <a:t> (str);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AFE2EA-EEEC-4F7F-A9DD-708F03DC524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83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>
                <a:cs typeface="Times New Roman" panose="02020603050405020304" pitchFamily="18" charset="0"/>
              </a:rPr>
              <a:t>Using the JDK 1.5 Scanner class 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DAB619-2A91-4672-B705-7FBCD03470C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6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8A424C-A9C4-45A9-9284-7EDA77B96D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38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AE31C-0F54-4F25-976D-6610578A617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0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701CE-A406-47A3-8184-117FDD4B89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84E21-9412-4B67-BD6D-C561110F54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35C89-4434-423E-9B85-08AE747A3B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DDF7D-2420-4552-A967-1B24AC8081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B78E4-9CE1-4459-9FCC-E6FD47B3ED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44C5C-3EFE-4C5F-A452-8705B23BAD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231FC-C631-4B6D-ACA1-5396029BD2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32840-4268-4AC6-B49A-1C2A34477D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EA33C-0D0F-4E25-A5BC-75BAA08A20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90E5B-6D07-4198-8A59-B0255656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0FBEC-F18F-4B1C-B9D2-379A7F7B80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6345F-A4C2-4B0C-8362-E7B5085738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9CAA7-D17F-4801-B302-2E81A1D47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B1BDA-D5F6-48A9-9AE2-EC5685D37D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990971E-F157-45EC-8E41-901DB8EC97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6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8839200" y="0"/>
            <a:ext cx="30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C# Programming: From Problem Analysis to Program Design</a:t>
            </a:r>
          </a:p>
          <a:p>
            <a:pPr algn="ctr"/>
            <a:endParaRPr lang="en-US">
              <a:solidFill>
                <a:srgbClr val="663300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DC73641-3C13-4FCA-B117-B40F3C098E9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6388" name="Picture 2" descr="PlainFro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710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133600"/>
            <a:ext cx="4038600" cy="17526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sz="3600" b="1"/>
              <a:t>Data Types 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600" b="1"/>
              <a:t>and 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600" b="1"/>
              <a:t>Expressions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480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3366"/>
              </a:solidFill>
            </a:endParaRPr>
          </a:p>
        </p:txBody>
      </p:sp>
      <p:pic>
        <p:nvPicPr>
          <p:cNvPr id="1639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343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200" y="977568"/>
            <a:ext cx="7843824" cy="53696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SzPct val="120000"/>
              <a:buFont typeface="Arial"/>
              <a:buChar char="•"/>
              <a:tabLst>
                <a:tab pos="335280" algn="l"/>
                <a:tab pos="335915" algn="l"/>
              </a:tabLst>
            </a:pPr>
            <a:r>
              <a:rPr sz="2000" spc="-5" dirty="0">
                <a:solidFill>
                  <a:srgbClr val="0033CC"/>
                </a:solidFill>
                <a:latin typeface="Courier New"/>
                <a:cs typeface="Courier New"/>
              </a:rPr>
              <a:t>int</a:t>
            </a:r>
            <a:r>
              <a:rPr sz="2000" spc="-5" dirty="0">
                <a:latin typeface="Courier New"/>
                <a:cs typeface="Courier New"/>
              </a:rPr>
              <a:t>:</a:t>
            </a:r>
            <a:r>
              <a:rPr sz="2000" spc="-62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Arial"/>
                <a:cs typeface="Arial"/>
              </a:rPr>
              <a:t>integers, </a:t>
            </a:r>
            <a:r>
              <a:rPr sz="2000" spc="-5" dirty="0">
                <a:latin typeface="Arial"/>
                <a:cs typeface="Arial"/>
              </a:rPr>
              <a:t>no fractional part</a:t>
            </a:r>
            <a:endParaRPr sz="2000" dirty="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Courier New"/>
                <a:cs typeface="Courier New"/>
              </a:rPr>
              <a:t>1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-4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</a:t>
            </a:r>
            <a:endParaRPr sz="2000" dirty="0">
              <a:latin typeface="Courier New"/>
              <a:cs typeface="Courier New"/>
            </a:endParaRPr>
          </a:p>
          <a:p>
            <a:pPr marL="335280" indent="-323215">
              <a:lnSpc>
                <a:spcPct val="100000"/>
              </a:lnSpc>
              <a:spcBef>
                <a:spcPts val="1920"/>
              </a:spcBef>
              <a:buClr>
                <a:srgbClr val="000000"/>
              </a:buClr>
              <a:buSzPct val="120000"/>
              <a:buFont typeface="Arial"/>
              <a:buChar char="•"/>
              <a:tabLst>
                <a:tab pos="335280" algn="l"/>
                <a:tab pos="335915" algn="l"/>
              </a:tabLst>
            </a:pPr>
            <a:r>
              <a:rPr sz="2000" spc="-5" dirty="0">
                <a:solidFill>
                  <a:srgbClr val="0033CC"/>
                </a:solidFill>
                <a:latin typeface="Courier New"/>
                <a:cs typeface="Courier New"/>
              </a:rPr>
              <a:t>double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spc="-10" dirty="0">
                <a:latin typeface="Arial"/>
                <a:cs typeface="Arial"/>
              </a:rPr>
              <a:t>floating-point </a:t>
            </a:r>
            <a:r>
              <a:rPr sz="2000" spc="-5" dirty="0">
                <a:latin typeface="Arial"/>
                <a:cs typeface="Arial"/>
              </a:rPr>
              <a:t>numbers </a:t>
            </a:r>
            <a:r>
              <a:rPr sz="2000" spc="-10" dirty="0">
                <a:latin typeface="Arial"/>
                <a:cs typeface="Arial"/>
              </a:rPr>
              <a:t>(double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precision)</a:t>
            </a:r>
            <a:endParaRPr sz="2000" dirty="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urier New"/>
                <a:cs typeface="Courier New"/>
              </a:rPr>
              <a:t>0.5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-3.11111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4.3E24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1E-14</a:t>
            </a:r>
            <a:endParaRPr sz="2000" dirty="0">
              <a:latin typeface="Courier New"/>
              <a:cs typeface="Courier New"/>
            </a:endParaRPr>
          </a:p>
          <a:p>
            <a:pPr marL="250190" indent="-238125">
              <a:lnSpc>
                <a:spcPct val="100000"/>
              </a:lnSpc>
              <a:spcBef>
                <a:spcPts val="1225"/>
              </a:spcBef>
              <a:buChar char="•"/>
              <a:tabLst>
                <a:tab pos="250825" algn="l"/>
              </a:tabLst>
            </a:pPr>
            <a:r>
              <a:rPr sz="2000" spc="-5" dirty="0">
                <a:solidFill>
                  <a:srgbClr val="0033CC"/>
                </a:solidFill>
                <a:latin typeface="Courier New"/>
                <a:cs typeface="Courier New"/>
              </a:rPr>
              <a:t>float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spc="-10" dirty="0">
                <a:latin typeface="Arial"/>
                <a:cs typeface="Arial"/>
              </a:rPr>
              <a:t>floating-point </a:t>
            </a:r>
            <a:r>
              <a:rPr sz="2000" dirty="0">
                <a:latin typeface="Arial"/>
                <a:cs typeface="Arial"/>
              </a:rPr>
              <a:t>numbers( </a:t>
            </a:r>
            <a:r>
              <a:rPr sz="2000" spc="-10" dirty="0">
                <a:latin typeface="Arial"/>
                <a:cs typeface="Arial"/>
              </a:rPr>
              <a:t>have </a:t>
            </a:r>
            <a:r>
              <a:rPr sz="2000" spc="-5" dirty="0">
                <a:latin typeface="Arial"/>
                <a:cs typeface="Arial"/>
              </a:rPr>
              <a:t>to use </a:t>
            </a: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f </a:t>
            </a:r>
            <a:r>
              <a:rPr sz="2000" spc="-5" dirty="0">
                <a:latin typeface="Arial"/>
                <a:cs typeface="Arial"/>
              </a:rPr>
              <a:t>at </a:t>
            </a:r>
            <a:r>
              <a:rPr sz="2000" spc="-10" dirty="0">
                <a:latin typeface="Arial"/>
                <a:cs typeface="Arial"/>
              </a:rPr>
              <a:t>the end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number)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80"/>
              </a:spcBef>
            </a:pPr>
            <a:r>
              <a:rPr sz="2000" spc="-5" dirty="0">
                <a:latin typeface="Courier New"/>
                <a:cs typeface="Courier New"/>
              </a:rPr>
              <a:t>float a =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10.02f;</a:t>
            </a:r>
            <a:endParaRPr sz="2000" dirty="0">
              <a:latin typeface="Courier New"/>
              <a:cs typeface="Courier New"/>
            </a:endParaRPr>
          </a:p>
          <a:p>
            <a:pPr marL="250190" indent="-238125">
              <a:lnSpc>
                <a:spcPct val="100000"/>
              </a:lnSpc>
              <a:spcBef>
                <a:spcPts val="1225"/>
              </a:spcBef>
              <a:buChar char="•"/>
              <a:tabLst>
                <a:tab pos="250825" algn="l"/>
              </a:tabLst>
            </a:pPr>
            <a:r>
              <a:rPr sz="2000" spc="-5" dirty="0">
                <a:solidFill>
                  <a:srgbClr val="0033CC"/>
                </a:solidFill>
                <a:latin typeface="Courier New"/>
                <a:cs typeface="Courier New"/>
              </a:rPr>
              <a:t>long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spc="-15" dirty="0">
                <a:latin typeface="Arial"/>
                <a:cs typeface="Arial"/>
              </a:rPr>
              <a:t>have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add </a:t>
            </a: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L </a:t>
            </a:r>
            <a:r>
              <a:rPr sz="2000" spc="-5" dirty="0">
                <a:latin typeface="Arial"/>
                <a:cs typeface="Arial"/>
              </a:rPr>
              <a:t>at the </a:t>
            </a:r>
            <a:r>
              <a:rPr sz="2000" spc="-10" dirty="0">
                <a:latin typeface="Arial"/>
                <a:cs typeface="Arial"/>
              </a:rPr>
              <a:t>end </a:t>
            </a:r>
            <a:r>
              <a:rPr sz="2000" spc="-5" dirty="0">
                <a:latin typeface="Arial"/>
                <a:cs typeface="Arial"/>
              </a:rPr>
              <a:t>of the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number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Courier New"/>
                <a:cs typeface="Courier New"/>
              </a:rPr>
              <a:t>long a =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1000000000000L;</a:t>
            </a:r>
            <a:endParaRPr sz="2000" dirty="0">
              <a:latin typeface="Courier New"/>
              <a:cs typeface="Courier New"/>
            </a:endParaRPr>
          </a:p>
          <a:p>
            <a:pPr marL="320040" marR="995680" indent="-307975">
              <a:lnSpc>
                <a:spcPct val="104000"/>
              </a:lnSpc>
              <a:spcBef>
                <a:spcPts val="1900"/>
              </a:spcBef>
              <a:buSzPct val="120000"/>
              <a:buChar char="•"/>
              <a:tabLst>
                <a:tab pos="335280" algn="l"/>
                <a:tab pos="335915" algn="l"/>
              </a:tabLst>
            </a:pPr>
            <a:r>
              <a:rPr sz="2000" spc="-10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numeric </a:t>
            </a:r>
            <a:r>
              <a:rPr sz="2000" spc="-5" dirty="0">
                <a:latin typeface="Arial"/>
                <a:cs typeface="Arial"/>
              </a:rPr>
              <a:t>computation </a:t>
            </a:r>
            <a:r>
              <a:rPr sz="2000" spc="-10" dirty="0">
                <a:latin typeface="Arial"/>
                <a:cs typeface="Arial"/>
              </a:rPr>
              <a:t>overflows if the </a:t>
            </a:r>
            <a:r>
              <a:rPr sz="2000" spc="-5" dirty="0">
                <a:latin typeface="Arial"/>
                <a:cs typeface="Arial"/>
              </a:rPr>
              <a:t>result falls </a:t>
            </a:r>
            <a:r>
              <a:rPr sz="2000" spc="-10" dirty="0">
                <a:latin typeface="Arial"/>
                <a:cs typeface="Arial"/>
              </a:rPr>
              <a:t>outside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spc="-10" dirty="0">
                <a:latin typeface="Arial"/>
                <a:cs typeface="Arial"/>
              </a:rPr>
              <a:t>range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the number</a:t>
            </a:r>
            <a:r>
              <a:rPr sz="2000" spc="-20" dirty="0">
                <a:latin typeface="Arial"/>
                <a:cs typeface="Arial"/>
              </a:rPr>
              <a:t> type:</a:t>
            </a:r>
            <a:endParaRPr sz="2000" dirty="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315"/>
              </a:spcBef>
            </a:pPr>
            <a:r>
              <a:rPr sz="2000" spc="-5" dirty="0">
                <a:latin typeface="Courier New"/>
                <a:cs typeface="Courier New"/>
              </a:rPr>
              <a:t>short n =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(short)100000;</a:t>
            </a:r>
            <a:endParaRPr sz="2000" dirty="0">
              <a:latin typeface="Courier New"/>
              <a:cs typeface="Courier New"/>
            </a:endParaRPr>
          </a:p>
          <a:p>
            <a:pPr marL="40259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System.out.println(n); </a:t>
            </a:r>
            <a:r>
              <a:rPr sz="2000" spc="-5" dirty="0">
                <a:solidFill>
                  <a:srgbClr val="377952"/>
                </a:solidFill>
                <a:latin typeface="Courier New"/>
                <a:cs typeface="Courier New"/>
              </a:rPr>
              <a:t>// prints</a:t>
            </a:r>
            <a:r>
              <a:rPr sz="2000" dirty="0">
                <a:solidFill>
                  <a:srgbClr val="37795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77952"/>
                </a:solidFill>
                <a:latin typeface="Courier New"/>
                <a:cs typeface="Courier New"/>
              </a:rPr>
              <a:t>-31072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22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307175"/>
            <a:ext cx="2113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latin typeface="Arial"/>
                <a:cs typeface="Arial"/>
              </a:rPr>
              <a:t>Number</a:t>
            </a:r>
            <a:r>
              <a:rPr sz="2400" u="none" spc="-50" dirty="0">
                <a:latin typeface="Arial"/>
                <a:cs typeface="Arial"/>
              </a:rPr>
              <a:t> Types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14325"/>
            <a:ext cx="2965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dirty="0">
                <a:latin typeface="Arial"/>
                <a:cs typeface="Arial"/>
              </a:rPr>
              <a:t>Character Data</a:t>
            </a:r>
            <a:r>
              <a:rPr sz="2400" u="none" spc="-80" dirty="0">
                <a:latin typeface="Arial"/>
                <a:cs typeface="Arial"/>
              </a:rPr>
              <a:t> </a:t>
            </a:r>
            <a:r>
              <a:rPr sz="2400" u="none" spc="-60" dirty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044" y="789241"/>
            <a:ext cx="3443604" cy="189801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latin typeface="Arial"/>
                <a:cs typeface="Arial"/>
              </a:rPr>
              <a:t>char letter =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'A';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char numChar =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'4';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30100"/>
              </a:lnSpc>
              <a:spcBef>
                <a:spcPts val="334"/>
              </a:spcBef>
            </a:pPr>
            <a:r>
              <a:rPr sz="2400" dirty="0">
                <a:latin typeface="Arial"/>
                <a:cs typeface="Arial"/>
              </a:rPr>
              <a:t>char letter = '\u0041';  char numChar =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'\u0034';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8008" y="1157243"/>
            <a:ext cx="3825875" cy="1530350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99210">
              <a:lnSpc>
                <a:spcPct val="100000"/>
              </a:lnSpc>
              <a:spcBef>
                <a:spcPts val="1375"/>
              </a:spcBef>
            </a:pPr>
            <a:r>
              <a:rPr sz="2000" spc="-5" dirty="0">
                <a:latin typeface="Times New Roman"/>
                <a:cs typeface="Times New Roman"/>
              </a:rPr>
              <a:t>Four </a:t>
            </a:r>
            <a:r>
              <a:rPr sz="2000" spc="-10" dirty="0">
                <a:latin typeface="Times New Roman"/>
                <a:cs typeface="Times New Roman"/>
              </a:rPr>
              <a:t>hexadecimal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digits.</a:t>
            </a:r>
            <a:endParaRPr sz="2000">
              <a:latin typeface="Times New Roman"/>
              <a:cs typeface="Times New Roman"/>
            </a:endParaRPr>
          </a:p>
          <a:p>
            <a:pPr marL="12700" marR="2469515" indent="12065">
              <a:lnSpc>
                <a:spcPct val="130100"/>
              </a:lnSpc>
              <a:spcBef>
                <a:spcPts val="675"/>
              </a:spcBef>
            </a:pP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Unic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ode) 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Unico</a:t>
            </a:r>
            <a:r>
              <a:rPr sz="2400" spc="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6600" y="1517777"/>
            <a:ext cx="2058670" cy="403225"/>
          </a:xfrm>
          <a:custGeom>
            <a:avLst/>
            <a:gdLst/>
            <a:ahLst/>
            <a:cxnLst/>
            <a:rect l="l" t="t" r="r" b="b"/>
            <a:pathLst>
              <a:path w="2058670" h="403225">
                <a:moveTo>
                  <a:pt x="45338" y="353060"/>
                </a:moveTo>
                <a:lnTo>
                  <a:pt x="0" y="387223"/>
                </a:lnTo>
                <a:lnTo>
                  <a:pt x="54610" y="402971"/>
                </a:lnTo>
                <a:lnTo>
                  <a:pt x="34081" y="388874"/>
                </a:lnTo>
                <a:lnTo>
                  <a:pt x="26162" y="388874"/>
                </a:lnTo>
                <a:lnTo>
                  <a:pt x="23749" y="376300"/>
                </a:lnTo>
                <a:lnTo>
                  <a:pt x="30199" y="375106"/>
                </a:lnTo>
                <a:lnTo>
                  <a:pt x="45338" y="353060"/>
                </a:lnTo>
                <a:close/>
              </a:path>
              <a:path w="2058670" h="403225">
                <a:moveTo>
                  <a:pt x="30199" y="375106"/>
                </a:moveTo>
                <a:lnTo>
                  <a:pt x="23749" y="376300"/>
                </a:lnTo>
                <a:lnTo>
                  <a:pt x="26162" y="388874"/>
                </a:lnTo>
                <a:lnTo>
                  <a:pt x="32399" y="387718"/>
                </a:lnTo>
                <a:lnTo>
                  <a:pt x="25019" y="382650"/>
                </a:lnTo>
                <a:lnTo>
                  <a:pt x="30199" y="375106"/>
                </a:lnTo>
                <a:close/>
              </a:path>
              <a:path w="2058670" h="403225">
                <a:moveTo>
                  <a:pt x="32399" y="387718"/>
                </a:moveTo>
                <a:lnTo>
                  <a:pt x="26162" y="388874"/>
                </a:lnTo>
                <a:lnTo>
                  <a:pt x="34081" y="388874"/>
                </a:lnTo>
                <a:lnTo>
                  <a:pt x="32399" y="387718"/>
                </a:lnTo>
                <a:close/>
              </a:path>
              <a:path w="2058670" h="403225">
                <a:moveTo>
                  <a:pt x="2056257" y="0"/>
                </a:moveTo>
                <a:lnTo>
                  <a:pt x="30199" y="375106"/>
                </a:lnTo>
                <a:lnTo>
                  <a:pt x="25019" y="382650"/>
                </a:lnTo>
                <a:lnTo>
                  <a:pt x="32399" y="387718"/>
                </a:lnTo>
                <a:lnTo>
                  <a:pt x="2058542" y="12446"/>
                </a:lnTo>
                <a:lnTo>
                  <a:pt x="20562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" y="3225800"/>
            <a:ext cx="8167370" cy="238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Java </a:t>
            </a:r>
            <a:r>
              <a:rPr sz="2400" spc="-5" dirty="0">
                <a:latin typeface="Times New Roman"/>
                <a:cs typeface="Times New Roman"/>
              </a:rPr>
              <a:t>characters use </a:t>
            </a:r>
            <a:r>
              <a:rPr sz="2400" i="1" spc="-5" dirty="0">
                <a:latin typeface="Times New Roman"/>
                <a:cs typeface="Times New Roman"/>
              </a:rPr>
              <a:t>Unicode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16-bit encoding scheme </a:t>
            </a:r>
            <a:r>
              <a:rPr sz="2400" dirty="0">
                <a:latin typeface="Times New Roman"/>
                <a:cs typeface="Times New Roman"/>
              </a:rPr>
              <a:t>to  support the </a:t>
            </a:r>
            <a:r>
              <a:rPr sz="2400" spc="-5" dirty="0">
                <a:latin typeface="Times New Roman"/>
                <a:cs typeface="Times New Roman"/>
              </a:rPr>
              <a:t>interchange, processing, </a:t>
            </a:r>
            <a:r>
              <a:rPr sz="2400" dirty="0">
                <a:latin typeface="Times New Roman"/>
                <a:cs typeface="Times New Roman"/>
              </a:rPr>
              <a:t>and display of </a:t>
            </a:r>
            <a:r>
              <a:rPr sz="2400" spc="-5" dirty="0">
                <a:latin typeface="Times New Roman"/>
                <a:cs typeface="Times New Roman"/>
              </a:rPr>
              <a:t>written texts 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25" dirty="0">
                <a:latin typeface="Times New Roman"/>
                <a:cs typeface="Times New Roman"/>
              </a:rPr>
              <a:t>world’s </a:t>
            </a:r>
            <a:r>
              <a:rPr sz="2400" spc="-5" dirty="0">
                <a:latin typeface="Times New Roman"/>
                <a:cs typeface="Times New Roman"/>
              </a:rPr>
              <a:t>diverse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languages.</a:t>
            </a:r>
            <a:endParaRPr sz="2400">
              <a:latin typeface="Times New Roman"/>
              <a:cs typeface="Times New Roman"/>
            </a:endParaRPr>
          </a:p>
          <a:p>
            <a:pPr marL="356870" marR="453390" indent="-344805">
              <a:lnSpc>
                <a:spcPct val="97100"/>
              </a:lnSpc>
              <a:spcBef>
                <a:spcPts val="15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Unicode </a:t>
            </a:r>
            <a:r>
              <a:rPr sz="2400" dirty="0">
                <a:latin typeface="Times New Roman"/>
                <a:cs typeface="Times New Roman"/>
              </a:rPr>
              <a:t>takes two </a:t>
            </a:r>
            <a:r>
              <a:rPr sz="2400" spc="-15" dirty="0">
                <a:latin typeface="Times New Roman"/>
                <a:cs typeface="Times New Roman"/>
              </a:rPr>
              <a:t>bytes, </a:t>
            </a:r>
            <a:r>
              <a:rPr sz="2400" spc="-5" dirty="0">
                <a:latin typeface="Times New Roman"/>
                <a:cs typeface="Times New Roman"/>
              </a:rPr>
              <a:t>preceded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15" dirty="0">
                <a:latin typeface="Times New Roman"/>
                <a:cs typeface="Times New Roman"/>
              </a:rPr>
              <a:t>\u, </a:t>
            </a:r>
            <a:r>
              <a:rPr sz="2400" spc="-5" dirty="0">
                <a:latin typeface="Times New Roman"/>
                <a:cs typeface="Times New Roman"/>
              </a:rPr>
              <a:t>expressed </a:t>
            </a:r>
            <a:r>
              <a:rPr sz="2400" dirty="0">
                <a:latin typeface="Times New Roman"/>
                <a:cs typeface="Times New Roman"/>
              </a:rPr>
              <a:t>in four  </a:t>
            </a:r>
            <a:r>
              <a:rPr sz="2400" spc="-5" dirty="0">
                <a:latin typeface="Times New Roman"/>
                <a:cs typeface="Times New Roman"/>
              </a:rPr>
              <a:t>hexadecimal numbers </a:t>
            </a:r>
            <a:r>
              <a:rPr sz="2400" dirty="0">
                <a:latin typeface="Times New Roman"/>
                <a:cs typeface="Times New Roman"/>
              </a:rPr>
              <a:t>that run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'\u0000'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'\uFFFF'</a:t>
            </a:r>
            <a:r>
              <a:rPr sz="2400" spc="-10" dirty="0">
                <a:latin typeface="Times New Roman"/>
                <a:cs typeface="Times New Roman"/>
              </a:rPr>
              <a:t>. </a:t>
            </a:r>
            <a:r>
              <a:rPr sz="2400" dirty="0">
                <a:latin typeface="Times New Roman"/>
                <a:cs typeface="Times New Roman"/>
              </a:rPr>
              <a:t>So,  </a:t>
            </a:r>
            <a:r>
              <a:rPr sz="2400" spc="-5" dirty="0">
                <a:latin typeface="Times New Roman"/>
                <a:cs typeface="Times New Roman"/>
              </a:rPr>
              <a:t>Unicode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represent </a:t>
            </a:r>
            <a:r>
              <a:rPr sz="2400" dirty="0">
                <a:latin typeface="Courier New"/>
                <a:cs typeface="Courier New"/>
              </a:rPr>
              <a:t>65536</a:t>
            </a:r>
            <a:r>
              <a:rPr sz="2400" spc="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characters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44" y="281381"/>
            <a:ext cx="29102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15" dirty="0">
                <a:latin typeface="Arial"/>
                <a:cs typeface="Arial"/>
              </a:rPr>
              <a:t>ASCII </a:t>
            </a:r>
            <a:r>
              <a:rPr sz="2400" u="none" spc="-5" dirty="0">
                <a:latin typeface="Arial"/>
                <a:cs typeface="Arial"/>
              </a:rPr>
              <a:t>Character</a:t>
            </a:r>
            <a:r>
              <a:rPr sz="2400" u="none" spc="5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167510"/>
            <a:ext cx="8280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ASCII Character Set </a:t>
            </a:r>
            <a:r>
              <a:rPr sz="2400" spc="-5" dirty="0">
                <a:latin typeface="Arial"/>
                <a:cs typeface="Arial"/>
              </a:rPr>
              <a:t>is a </a:t>
            </a:r>
            <a:r>
              <a:rPr sz="2400" dirty="0">
                <a:latin typeface="Arial"/>
                <a:cs typeface="Arial"/>
              </a:rPr>
              <a:t>subset of the Unicode </a:t>
            </a:r>
            <a:r>
              <a:rPr sz="2400" spc="5" dirty="0">
                <a:latin typeface="Arial"/>
                <a:cs typeface="Arial"/>
              </a:rPr>
              <a:t>from </a:t>
            </a:r>
            <a:r>
              <a:rPr sz="2400" dirty="0">
                <a:latin typeface="Arial"/>
                <a:cs typeface="Arial"/>
              </a:rPr>
              <a:t>\u0000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Arial"/>
                <a:cs typeface="Arial"/>
              </a:rPr>
              <a:t>\u007F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2589326"/>
            <a:ext cx="8430261" cy="2636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365"/>
            <a:ext cx="4629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latin typeface="Arial"/>
                <a:cs typeface="Arial"/>
              </a:rPr>
              <a:t>Primitive </a:t>
            </a:r>
            <a:r>
              <a:rPr sz="2400" u="none" dirty="0">
                <a:latin typeface="Arial"/>
                <a:cs typeface="Arial"/>
              </a:rPr>
              <a:t>Data </a:t>
            </a:r>
            <a:r>
              <a:rPr sz="2400" u="none" spc="-50" dirty="0">
                <a:latin typeface="Arial"/>
                <a:cs typeface="Arial"/>
              </a:rPr>
              <a:t>Types </a:t>
            </a:r>
            <a:r>
              <a:rPr sz="2400" u="none" dirty="0">
                <a:latin typeface="Arial"/>
                <a:cs typeface="Arial"/>
              </a:rPr>
              <a:t>as</a:t>
            </a:r>
            <a:r>
              <a:rPr sz="2400" u="none" spc="75" dirty="0">
                <a:latin typeface="Arial"/>
                <a:cs typeface="Arial"/>
              </a:rPr>
              <a:t> </a:t>
            </a:r>
            <a:r>
              <a:rPr sz="2400" u="none" spc="-5" dirty="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416" y="902030"/>
            <a:ext cx="8369934" cy="3850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 algn="just">
              <a:lnSpc>
                <a:spcPts val="2735"/>
              </a:lnSpc>
              <a:spcBef>
                <a:spcPts val="100"/>
              </a:spcBef>
              <a:buChar char="•"/>
              <a:tabLst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Owing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performance considerations, </a:t>
            </a:r>
            <a:r>
              <a:rPr sz="2400" spc="-10" dirty="0">
                <a:latin typeface="Arial"/>
                <a:cs typeface="Arial"/>
              </a:rPr>
              <a:t>primitive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5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type</a:t>
            </a:r>
            <a:endParaRPr sz="2400" dirty="0">
              <a:latin typeface="Arial"/>
              <a:cs typeface="Arial"/>
            </a:endParaRPr>
          </a:p>
          <a:p>
            <a:pPr marL="356870" algn="just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values </a:t>
            </a:r>
            <a:r>
              <a:rPr sz="2400" dirty="0">
                <a:latin typeface="Arial"/>
                <a:cs typeface="Arial"/>
              </a:rPr>
              <a:t>are not objects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Java.</a:t>
            </a:r>
            <a:endParaRPr sz="2400" dirty="0">
              <a:latin typeface="Arial"/>
              <a:cs typeface="Arial"/>
            </a:endParaRPr>
          </a:p>
          <a:p>
            <a:pPr marL="356870" marR="5080" indent="-344805" algn="just">
              <a:lnSpc>
                <a:spcPct val="90100"/>
              </a:lnSpc>
              <a:spcBef>
                <a:spcPts val="1295"/>
              </a:spcBef>
              <a:buChar char="•"/>
              <a:tabLst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However, </a:t>
            </a:r>
            <a:r>
              <a:rPr sz="2400" dirty="0">
                <a:latin typeface="Arial"/>
                <a:cs typeface="Arial"/>
              </a:rPr>
              <a:t>many </a:t>
            </a:r>
            <a:r>
              <a:rPr sz="2400" spc="-10" dirty="0">
                <a:latin typeface="Arial"/>
                <a:cs typeface="Arial"/>
              </a:rPr>
              <a:t>Java </a:t>
            </a:r>
            <a:r>
              <a:rPr sz="2400" dirty="0">
                <a:latin typeface="Arial"/>
                <a:cs typeface="Arial"/>
              </a:rPr>
              <a:t>methods </a:t>
            </a:r>
            <a:r>
              <a:rPr sz="2400" spc="-5" dirty="0">
                <a:latin typeface="Arial"/>
                <a:cs typeface="Arial"/>
              </a:rPr>
              <a:t>require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use of </a:t>
            </a:r>
            <a:r>
              <a:rPr sz="2400" spc="-5" dirty="0">
                <a:latin typeface="Arial"/>
                <a:cs typeface="Arial"/>
              </a:rPr>
              <a:t>objects 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-5" dirty="0">
                <a:latin typeface="Arial"/>
                <a:cs typeface="Arial"/>
              </a:rPr>
              <a:t>arguments. </a:t>
            </a:r>
            <a:r>
              <a:rPr sz="2400" spc="-15" dirty="0">
                <a:latin typeface="Arial"/>
                <a:cs typeface="Arial"/>
              </a:rPr>
              <a:t>Java </a:t>
            </a:r>
            <a:r>
              <a:rPr sz="2400" spc="-10" dirty="0">
                <a:latin typeface="Arial"/>
                <a:cs typeface="Arial"/>
              </a:rPr>
              <a:t>offers </a:t>
            </a:r>
            <a:r>
              <a:rPr sz="2400" dirty="0">
                <a:latin typeface="Arial"/>
                <a:cs typeface="Arial"/>
              </a:rPr>
              <a:t>a convenient </a:t>
            </a:r>
            <a:r>
              <a:rPr sz="2400" spc="-15" dirty="0">
                <a:latin typeface="Arial"/>
                <a:cs typeface="Arial"/>
              </a:rPr>
              <a:t>way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incorporate, 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spc="-10" dirty="0">
                <a:latin typeface="Arial"/>
                <a:cs typeface="Arial"/>
              </a:rPr>
              <a:t>wrap, </a:t>
            </a:r>
            <a:r>
              <a:rPr sz="2400" spc="-5" dirty="0">
                <a:latin typeface="Arial"/>
                <a:cs typeface="Arial"/>
              </a:rPr>
              <a:t>a primitive </a:t>
            </a:r>
            <a:r>
              <a:rPr sz="2400" dirty="0">
                <a:latin typeface="Arial"/>
                <a:cs typeface="Arial"/>
              </a:rPr>
              <a:t>data </a:t>
            </a:r>
            <a:r>
              <a:rPr sz="2400" spc="-5" dirty="0">
                <a:latin typeface="Arial"/>
                <a:cs typeface="Arial"/>
              </a:rPr>
              <a:t>type </a:t>
            </a:r>
            <a:r>
              <a:rPr sz="2400" dirty="0">
                <a:latin typeface="Arial"/>
                <a:cs typeface="Arial"/>
              </a:rPr>
              <a:t>into an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object.</a:t>
            </a:r>
          </a:p>
          <a:p>
            <a:pPr marL="356870" marR="5080" indent="-344805" algn="just">
              <a:lnSpc>
                <a:spcPct val="90000"/>
              </a:lnSpc>
              <a:spcBef>
                <a:spcPts val="1300"/>
              </a:spcBef>
              <a:buChar char="•"/>
              <a:tabLst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Java </a:t>
            </a:r>
            <a:r>
              <a:rPr sz="2400" dirty="0">
                <a:latin typeface="Arial"/>
                <a:cs typeface="Arial"/>
              </a:rPr>
              <a:t>provides </a:t>
            </a:r>
            <a:r>
              <a:rPr sz="2400" b="1" spc="-5" dirty="0">
                <a:latin typeface="Arial"/>
                <a:cs typeface="Arial"/>
              </a:rPr>
              <a:t>Boolean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b="1" dirty="0">
                <a:latin typeface="Arial"/>
                <a:cs typeface="Arial"/>
              </a:rPr>
              <a:t>Character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b="1" spc="-10" dirty="0">
                <a:latin typeface="Arial"/>
                <a:cs typeface="Arial"/>
              </a:rPr>
              <a:t>Double</a:t>
            </a:r>
            <a:r>
              <a:rPr sz="2400" spc="-10" dirty="0">
                <a:latin typeface="Arial"/>
                <a:cs typeface="Arial"/>
              </a:rPr>
              <a:t>, </a:t>
            </a:r>
            <a:r>
              <a:rPr sz="2400" b="1" dirty="0">
                <a:latin typeface="Arial"/>
                <a:cs typeface="Arial"/>
              </a:rPr>
              <a:t>Float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b="1" spc="-10" dirty="0">
                <a:latin typeface="Arial"/>
                <a:cs typeface="Arial"/>
              </a:rPr>
              <a:t>Byte</a:t>
            </a:r>
            <a:r>
              <a:rPr sz="2400" spc="-10" dirty="0">
                <a:latin typeface="Arial"/>
                <a:cs typeface="Arial"/>
              </a:rPr>
              <a:t>,  </a:t>
            </a:r>
            <a:r>
              <a:rPr sz="2400" b="1" spc="-5" dirty="0">
                <a:latin typeface="Arial"/>
                <a:cs typeface="Arial"/>
              </a:rPr>
              <a:t>Short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b="1" dirty="0">
                <a:latin typeface="Arial"/>
                <a:cs typeface="Arial"/>
              </a:rPr>
              <a:t>Integer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b="1" spc="-10" dirty="0">
                <a:latin typeface="Arial"/>
                <a:cs typeface="Arial"/>
              </a:rPr>
              <a:t>Long </a:t>
            </a:r>
            <a:r>
              <a:rPr sz="2400" spc="-5" dirty="0">
                <a:latin typeface="Arial"/>
                <a:cs typeface="Arial"/>
              </a:rPr>
              <a:t>wrapper </a:t>
            </a:r>
            <a:r>
              <a:rPr sz="2400" dirty="0">
                <a:latin typeface="Arial"/>
                <a:cs typeface="Arial"/>
              </a:rPr>
              <a:t>classes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spc="-10" dirty="0">
                <a:latin typeface="Arial"/>
                <a:cs typeface="Arial"/>
              </a:rPr>
              <a:t>the </a:t>
            </a:r>
            <a:r>
              <a:rPr sz="2400" i="1" spc="-5" dirty="0">
                <a:latin typeface="Arial"/>
                <a:cs typeface="Arial"/>
              </a:rPr>
              <a:t>java.lang  </a:t>
            </a:r>
            <a:r>
              <a:rPr sz="2400" dirty="0">
                <a:latin typeface="Arial"/>
                <a:cs typeface="Arial"/>
              </a:rPr>
              <a:t>package </a:t>
            </a:r>
            <a:r>
              <a:rPr sz="2400" spc="5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primitive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types.</a:t>
            </a:r>
            <a:endParaRPr sz="2400" dirty="0">
              <a:latin typeface="Arial"/>
              <a:cs typeface="Arial"/>
            </a:endParaRPr>
          </a:p>
          <a:p>
            <a:pPr marL="356870" marR="6985" indent="-344805" algn="just">
              <a:lnSpc>
                <a:spcPts val="2590"/>
              </a:lnSpc>
              <a:spcBef>
                <a:spcPts val="1335"/>
              </a:spcBef>
              <a:buChar char="•"/>
              <a:tabLst>
                <a:tab pos="357505" algn="l"/>
              </a:tabLst>
            </a:pPr>
            <a:r>
              <a:rPr sz="2400" spc="-10" dirty="0">
                <a:latin typeface="Arial"/>
                <a:cs typeface="Arial"/>
              </a:rPr>
              <a:t>Java </a:t>
            </a:r>
            <a:r>
              <a:rPr sz="2400" spc="-5" dirty="0">
                <a:latin typeface="Arial"/>
                <a:cs typeface="Arial"/>
              </a:rPr>
              <a:t>allows primitive types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wrapper </a:t>
            </a:r>
            <a:r>
              <a:rPr sz="2400" dirty="0">
                <a:latin typeface="Arial"/>
                <a:cs typeface="Arial"/>
              </a:rPr>
              <a:t>classes to </a:t>
            </a:r>
            <a:r>
              <a:rPr sz="2400" spc="-20" dirty="0">
                <a:latin typeface="Arial"/>
                <a:cs typeface="Arial"/>
              </a:rPr>
              <a:t>be  </a:t>
            </a:r>
            <a:r>
              <a:rPr sz="2400" spc="-5" dirty="0">
                <a:latin typeface="Arial"/>
                <a:cs typeface="Arial"/>
              </a:rPr>
              <a:t>converted</a:t>
            </a:r>
            <a:r>
              <a:rPr sz="2400" dirty="0">
                <a:latin typeface="Arial"/>
                <a:cs typeface="Arial"/>
              </a:rPr>
              <a:t> automatically.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3147" y="4767332"/>
            <a:ext cx="2921635" cy="8915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000" spc="-5" dirty="0">
                <a:latin typeface="Courier New"/>
                <a:cs typeface="Courier New"/>
              </a:rPr>
              <a:t>Integer intObj =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3;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latin typeface="Courier New"/>
                <a:cs typeface="Courier New"/>
              </a:rPr>
              <a:t>int i 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intObj;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7090" y="4767332"/>
            <a:ext cx="1702435" cy="8915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000" spc="-5" dirty="0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sz="20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urier New"/>
                <a:cs typeface="Courier New"/>
              </a:rPr>
              <a:t>boxing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solidFill>
                  <a:srgbClr val="00AF50"/>
                </a:solidFill>
                <a:latin typeface="Courier New"/>
                <a:cs typeface="Courier New"/>
              </a:rPr>
              <a:t>//</a:t>
            </a:r>
            <a:r>
              <a:rPr sz="2000" spc="-8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urier New"/>
                <a:cs typeface="Courier New"/>
              </a:rPr>
              <a:t>unboxing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7245"/>
            <a:ext cx="5560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MY" sz="2400" u="none" dirty="0">
                <a:latin typeface="Arial"/>
                <a:cs typeface="Arial"/>
              </a:rPr>
              <a:t>5) </a:t>
            </a:r>
            <a:r>
              <a:rPr lang="en-MY" sz="2400" spc="-15" dirty="0">
                <a:latin typeface="Arial"/>
                <a:cs typeface="Arial"/>
              </a:rPr>
              <a:t>Reference Types (</a:t>
            </a:r>
            <a:r>
              <a:rPr sz="2400" u="none" dirty="0">
                <a:latin typeface="Arial"/>
                <a:cs typeface="Arial"/>
              </a:rPr>
              <a:t>The </a:t>
            </a:r>
            <a:r>
              <a:rPr sz="2400" u="none" spc="-5" dirty="0">
                <a:latin typeface="Arial"/>
                <a:cs typeface="Arial"/>
              </a:rPr>
              <a:t>String</a:t>
            </a:r>
            <a:r>
              <a:rPr sz="2400" u="none" spc="-105" dirty="0">
                <a:latin typeface="Arial"/>
                <a:cs typeface="Arial"/>
              </a:rPr>
              <a:t> </a:t>
            </a:r>
            <a:r>
              <a:rPr sz="2400" u="none" spc="-15" dirty="0">
                <a:latin typeface="Arial"/>
                <a:cs typeface="Arial"/>
              </a:rPr>
              <a:t>Type</a:t>
            </a:r>
            <a:r>
              <a:rPr lang="en-MY" sz="2400" u="none" spc="-15" dirty="0">
                <a:latin typeface="Arial"/>
                <a:cs typeface="Arial"/>
              </a:rPr>
              <a:t> 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094358"/>
            <a:ext cx="8396605" cy="4364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5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char </a:t>
            </a:r>
            <a:r>
              <a:rPr sz="2000" spc="-25" dirty="0">
                <a:latin typeface="Arial"/>
                <a:cs typeface="Arial"/>
              </a:rPr>
              <a:t>type </a:t>
            </a:r>
            <a:r>
              <a:rPr sz="2000" spc="-10" dirty="0">
                <a:latin typeface="Arial"/>
                <a:cs typeface="Arial"/>
              </a:rPr>
              <a:t>only </a:t>
            </a:r>
            <a:r>
              <a:rPr sz="2000" spc="-5" dirty="0">
                <a:latin typeface="Arial"/>
                <a:cs typeface="Arial"/>
              </a:rPr>
              <a:t>represents one character. </a:t>
            </a:r>
            <a:r>
              <a:rPr sz="2000" spc="1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represent a string</a:t>
            </a:r>
            <a:r>
              <a:rPr sz="2000" spc="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endParaRPr sz="20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characters, </a:t>
            </a:r>
            <a:r>
              <a:rPr sz="2000" spc="-5" dirty="0">
                <a:latin typeface="Arial"/>
                <a:cs typeface="Arial"/>
              </a:rPr>
              <a:t>use the </a:t>
            </a:r>
            <a:r>
              <a:rPr sz="2000" spc="-10" dirty="0">
                <a:latin typeface="Arial"/>
                <a:cs typeface="Arial"/>
              </a:rPr>
              <a:t>data </a:t>
            </a:r>
            <a:r>
              <a:rPr sz="2000" spc="-20" dirty="0">
                <a:latin typeface="Arial"/>
                <a:cs typeface="Arial"/>
              </a:rPr>
              <a:t>type </a:t>
            </a:r>
            <a:r>
              <a:rPr sz="2000" spc="-10" dirty="0">
                <a:latin typeface="Arial"/>
                <a:cs typeface="Arial"/>
              </a:rPr>
              <a:t>called </a:t>
            </a:r>
            <a:r>
              <a:rPr sz="2000" b="1" spc="-5" dirty="0">
                <a:latin typeface="Arial"/>
                <a:cs typeface="Arial"/>
              </a:rPr>
              <a:t>String</a:t>
            </a:r>
            <a:r>
              <a:rPr sz="2000" spc="-5" dirty="0">
                <a:latin typeface="Arial"/>
                <a:cs typeface="Arial"/>
              </a:rPr>
              <a:t>. For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example,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solidFill>
                  <a:srgbClr val="0033CC"/>
                </a:solidFill>
                <a:latin typeface="Courier New"/>
                <a:cs typeface="Courier New"/>
              </a:rPr>
              <a:t>String </a:t>
            </a:r>
            <a:r>
              <a:rPr sz="2000" spc="-5" dirty="0">
                <a:latin typeface="Courier New"/>
                <a:cs typeface="Courier New"/>
              </a:rPr>
              <a:t>message = "Welcome to</a:t>
            </a:r>
            <a:r>
              <a:rPr sz="2000" spc="3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Java";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Arial"/>
                <a:cs typeface="Arial"/>
              </a:rPr>
              <a:t>String </a:t>
            </a:r>
            <a:r>
              <a:rPr sz="2000" spc="-10" dirty="0">
                <a:latin typeface="Arial"/>
                <a:cs typeface="Arial"/>
              </a:rPr>
              <a:t>is actually </a:t>
            </a:r>
            <a:r>
              <a:rPr sz="2000" spc="-5" dirty="0">
                <a:latin typeface="Arial"/>
                <a:cs typeface="Arial"/>
              </a:rPr>
              <a:t>a predefined class </a:t>
            </a:r>
            <a:r>
              <a:rPr sz="2000" spc="-15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Java </a:t>
            </a:r>
            <a:r>
              <a:rPr sz="2000" spc="-5" dirty="0">
                <a:latin typeface="Arial"/>
                <a:cs typeface="Arial"/>
              </a:rPr>
              <a:t>library </a:t>
            </a:r>
            <a:r>
              <a:rPr sz="2000" dirty="0">
                <a:latin typeface="Arial"/>
                <a:cs typeface="Arial"/>
              </a:rPr>
              <a:t>just </a:t>
            </a:r>
            <a:r>
              <a:rPr sz="2000" spc="-5" dirty="0">
                <a:latin typeface="Arial"/>
                <a:cs typeface="Arial"/>
              </a:rPr>
              <a:t>like</a:t>
            </a:r>
            <a:r>
              <a:rPr sz="2000" spc="2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endParaRPr sz="20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000" b="1" spc="-15" dirty="0">
                <a:latin typeface="Arial"/>
                <a:cs typeface="Arial"/>
              </a:rPr>
              <a:t>System</a:t>
            </a:r>
            <a:r>
              <a:rPr sz="2000" b="1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5" dirty="0">
                <a:latin typeface="Arial"/>
                <a:cs typeface="Arial"/>
              </a:rPr>
              <a:t>The </a:t>
            </a:r>
            <a:r>
              <a:rPr sz="2000" b="1" spc="-10" dirty="0">
                <a:latin typeface="Arial"/>
                <a:cs typeface="Arial"/>
              </a:rPr>
              <a:t>String </a:t>
            </a:r>
            <a:r>
              <a:rPr sz="2000" spc="-20" dirty="0">
                <a:latin typeface="Arial"/>
                <a:cs typeface="Arial"/>
              </a:rPr>
              <a:t>type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spc="-10" dirty="0">
                <a:solidFill>
                  <a:srgbClr val="0033CC"/>
                </a:solidFill>
                <a:latin typeface="Arial"/>
                <a:cs typeface="Arial"/>
              </a:rPr>
              <a:t>not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i="1" spc="-10" dirty="0">
                <a:solidFill>
                  <a:srgbClr val="C00000"/>
                </a:solidFill>
                <a:latin typeface="Arial"/>
                <a:cs typeface="Arial"/>
              </a:rPr>
              <a:t>primitive </a:t>
            </a:r>
            <a:r>
              <a:rPr sz="2000" spc="-20" dirty="0">
                <a:latin typeface="Arial"/>
                <a:cs typeface="Arial"/>
              </a:rPr>
              <a:t>type, </a:t>
            </a:r>
            <a:r>
              <a:rPr sz="2000" spc="-10" dirty="0">
                <a:latin typeface="Arial"/>
                <a:cs typeface="Arial"/>
              </a:rPr>
              <a:t>it is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i="1" spc="-5" dirty="0">
                <a:solidFill>
                  <a:srgbClr val="C00000"/>
                </a:solidFill>
                <a:latin typeface="Arial"/>
                <a:cs typeface="Arial"/>
              </a:rPr>
              <a:t>reference</a:t>
            </a:r>
            <a:r>
              <a:rPr sz="2000" i="1" spc="3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type.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Arial"/>
                <a:cs typeface="Arial"/>
              </a:rPr>
              <a:t>Reference </a:t>
            </a:r>
            <a:r>
              <a:rPr sz="2000" spc="-10" dirty="0">
                <a:latin typeface="Arial"/>
                <a:cs typeface="Arial"/>
              </a:rPr>
              <a:t>data </a:t>
            </a:r>
            <a:r>
              <a:rPr sz="2000" spc="-20" dirty="0">
                <a:latin typeface="Arial"/>
                <a:cs typeface="Arial"/>
              </a:rPr>
              <a:t>types </a:t>
            </a:r>
            <a:r>
              <a:rPr sz="2000" spc="-5" dirty="0">
                <a:latin typeface="Arial"/>
                <a:cs typeface="Arial"/>
              </a:rPr>
              <a:t>(classes </a:t>
            </a:r>
            <a:r>
              <a:rPr sz="2000" spc="-10" dirty="0">
                <a:latin typeface="Arial"/>
                <a:cs typeface="Arial"/>
              </a:rPr>
              <a:t>and arrays) </a:t>
            </a:r>
            <a:r>
              <a:rPr sz="2000" spc="-15" dirty="0">
                <a:latin typeface="Arial"/>
                <a:cs typeface="Arial"/>
              </a:rPr>
              <a:t>will </a:t>
            </a:r>
            <a:r>
              <a:rPr sz="2000" spc="-5" dirty="0">
                <a:latin typeface="Arial"/>
                <a:cs typeface="Arial"/>
              </a:rPr>
              <a:t>be </a:t>
            </a:r>
            <a:r>
              <a:rPr sz="2000" spc="-10" dirty="0">
                <a:latin typeface="Arial"/>
                <a:cs typeface="Arial"/>
              </a:rPr>
              <a:t>thoroughly </a:t>
            </a:r>
            <a:r>
              <a:rPr sz="2000" spc="-5" dirty="0">
                <a:latin typeface="Arial"/>
                <a:cs typeface="Arial"/>
              </a:rPr>
              <a:t>discussed  </a:t>
            </a:r>
            <a:r>
              <a:rPr sz="2000" spc="-10" dirty="0">
                <a:latin typeface="Arial"/>
                <a:cs typeface="Arial"/>
              </a:rPr>
              <a:t>in Unit </a:t>
            </a:r>
            <a:r>
              <a:rPr sz="2000" spc="-5" dirty="0">
                <a:latin typeface="Arial"/>
                <a:cs typeface="Arial"/>
              </a:rPr>
              <a:t>3 </a:t>
            </a:r>
            <a:r>
              <a:rPr sz="2000" spc="-10" dirty="0">
                <a:latin typeface="Arial"/>
                <a:cs typeface="Arial"/>
              </a:rPr>
              <a:t>&amp; </a:t>
            </a:r>
            <a:r>
              <a:rPr sz="2000" spc="-5" dirty="0">
                <a:latin typeface="Arial"/>
                <a:cs typeface="Arial"/>
              </a:rPr>
              <a:t>4. For the </a:t>
            </a:r>
            <a:r>
              <a:rPr sz="2000" dirty="0">
                <a:latin typeface="Arial"/>
                <a:cs typeface="Arial"/>
              </a:rPr>
              <a:t>time </a:t>
            </a:r>
            <a:r>
              <a:rPr sz="2000" spc="-10" dirty="0">
                <a:latin typeface="Arial"/>
                <a:cs typeface="Arial"/>
              </a:rPr>
              <a:t>being, </a:t>
            </a:r>
            <a:r>
              <a:rPr sz="2000" spc="-25" dirty="0">
                <a:latin typeface="Arial"/>
                <a:cs typeface="Arial"/>
              </a:rPr>
              <a:t>you </a:t>
            </a:r>
            <a:r>
              <a:rPr sz="2000" dirty="0">
                <a:latin typeface="Arial"/>
                <a:cs typeface="Arial"/>
              </a:rPr>
              <a:t>just </a:t>
            </a:r>
            <a:r>
              <a:rPr sz="2000" spc="-10" dirty="0">
                <a:latin typeface="Arial"/>
                <a:cs typeface="Arial"/>
              </a:rPr>
              <a:t>need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know </a:t>
            </a:r>
            <a:r>
              <a:rPr sz="2000" spc="-10" dirty="0">
                <a:latin typeface="Arial"/>
                <a:cs typeface="Arial"/>
              </a:rPr>
              <a:t>how </a:t>
            </a:r>
            <a:r>
              <a:rPr sz="2000" spc="-5" dirty="0">
                <a:latin typeface="Arial"/>
                <a:cs typeface="Arial"/>
              </a:rPr>
              <a:t>to declare a  </a:t>
            </a:r>
            <a:r>
              <a:rPr sz="2000" b="1" spc="-10" dirty="0">
                <a:latin typeface="Arial"/>
                <a:cs typeface="Arial"/>
              </a:rPr>
              <a:t>String </a:t>
            </a:r>
            <a:r>
              <a:rPr sz="2000" spc="-10" dirty="0">
                <a:latin typeface="Arial"/>
                <a:cs typeface="Arial"/>
              </a:rPr>
              <a:t>variable, </a:t>
            </a:r>
            <a:r>
              <a:rPr sz="2000" spc="-5" dirty="0">
                <a:latin typeface="Arial"/>
                <a:cs typeface="Arial"/>
              </a:rPr>
              <a:t>how to assign a string to the </a:t>
            </a:r>
            <a:r>
              <a:rPr sz="2000" spc="-10" dirty="0">
                <a:latin typeface="Arial"/>
                <a:cs typeface="Arial"/>
              </a:rPr>
              <a:t>variable, </a:t>
            </a:r>
            <a:r>
              <a:rPr sz="2000" spc="-5" dirty="0">
                <a:latin typeface="Arial"/>
                <a:cs typeface="Arial"/>
              </a:rPr>
              <a:t>and how to  concatenate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strings.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A4C5A-9B7C-C367-8396-E679C0BD89B7}"/>
              </a:ext>
            </a:extLst>
          </p:cNvPr>
          <p:cNvSpPr txBox="1"/>
          <p:nvPr/>
        </p:nvSpPr>
        <p:spPr>
          <a:xfrm>
            <a:off x="685800" y="2133600"/>
            <a:ext cx="6781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message = new String(“Welcome to Java”);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52171-E953-8719-70F7-64F3D7391CD4}"/>
              </a:ext>
            </a:extLst>
          </p:cNvPr>
          <p:cNvSpPr txBox="1"/>
          <p:nvPr/>
        </p:nvSpPr>
        <p:spPr>
          <a:xfrm>
            <a:off x="5562600" y="1600200"/>
            <a:ext cx="3292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Both method can be used</a:t>
            </a:r>
            <a:endParaRPr lang="en-MY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2425"/>
            <a:ext cx="3109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latin typeface="Arial"/>
                <a:cs typeface="Arial"/>
              </a:rPr>
              <a:t>String</a:t>
            </a:r>
            <a:r>
              <a:rPr sz="2400" u="none" spc="-75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Concatenation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07770"/>
            <a:ext cx="535876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// </a:t>
            </a:r>
            <a:r>
              <a:rPr sz="1800" spc="-5" dirty="0">
                <a:latin typeface="Courier New"/>
                <a:cs typeface="Courier New"/>
              </a:rPr>
              <a:t>s0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"Welcome to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Java"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String s0= </a:t>
            </a:r>
            <a:r>
              <a:rPr sz="1800" spc="-10" dirty="0">
                <a:latin typeface="Courier New"/>
                <a:cs typeface="Courier New"/>
              </a:rPr>
              <a:t>"Welcome </a:t>
            </a:r>
            <a:r>
              <a:rPr sz="1800" dirty="0">
                <a:latin typeface="Courier New"/>
                <a:cs typeface="Courier New"/>
              </a:rPr>
              <a:t>" + </a:t>
            </a:r>
            <a:r>
              <a:rPr sz="1800" spc="-5" dirty="0">
                <a:latin typeface="Courier New"/>
                <a:cs typeface="Courier New"/>
              </a:rPr>
              <a:t>"to </a:t>
            </a:r>
            <a:r>
              <a:rPr sz="1800" dirty="0">
                <a:latin typeface="Courier New"/>
                <a:cs typeface="Courier New"/>
              </a:rPr>
              <a:t>" +</a:t>
            </a:r>
            <a:r>
              <a:rPr sz="1800" spc="-1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"Java";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// s1 =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"Chapter2"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String s1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"Chapter"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2;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// s2 =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"SupplementB"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String s2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"Supplement"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'B';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44" y="328929"/>
            <a:ext cx="4408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latin typeface="Arial"/>
                <a:cs typeface="Arial"/>
              </a:rPr>
              <a:t>Converting Strings to</a:t>
            </a:r>
            <a:r>
              <a:rPr sz="2400" u="none" spc="-45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Integers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044" y="1130934"/>
            <a:ext cx="8218501" cy="3718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ts val="2735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1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convert a </a:t>
            </a:r>
            <a:r>
              <a:rPr sz="2400" i="1" dirty="0">
                <a:latin typeface="Arial"/>
                <a:cs typeface="Arial"/>
              </a:rPr>
              <a:t>String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i="1" spc="-5" dirty="0">
                <a:latin typeface="Arial"/>
                <a:cs typeface="Arial"/>
              </a:rPr>
              <a:t>int </a:t>
            </a:r>
            <a:r>
              <a:rPr sz="2400" spc="-5" dirty="0">
                <a:latin typeface="Arial"/>
                <a:cs typeface="Arial"/>
              </a:rPr>
              <a:t>value,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can use 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static</a:t>
            </a:r>
          </a:p>
          <a:p>
            <a:pPr marL="356870">
              <a:lnSpc>
                <a:spcPts val="2735"/>
              </a:lnSpc>
            </a:pPr>
            <a:r>
              <a:rPr sz="2400" i="1" dirty="0">
                <a:latin typeface="Arial"/>
                <a:cs typeface="Arial"/>
              </a:rPr>
              <a:t>parseInt </a:t>
            </a:r>
            <a:r>
              <a:rPr sz="2400" spc="5" dirty="0">
                <a:latin typeface="Arial"/>
                <a:cs typeface="Arial"/>
              </a:rPr>
              <a:t>method </a:t>
            </a:r>
            <a:r>
              <a:rPr sz="2400" dirty="0">
                <a:latin typeface="Arial"/>
                <a:cs typeface="Arial"/>
              </a:rPr>
              <a:t>in the </a:t>
            </a:r>
            <a:r>
              <a:rPr sz="2400" b="1" dirty="0">
                <a:latin typeface="Arial"/>
                <a:cs typeface="Arial"/>
              </a:rPr>
              <a:t>Integer </a:t>
            </a:r>
            <a:r>
              <a:rPr sz="2400" dirty="0">
                <a:latin typeface="Arial"/>
                <a:cs typeface="Arial"/>
              </a:rPr>
              <a:t>class </a:t>
            </a:r>
            <a:r>
              <a:rPr sz="2400" spc="5" dirty="0">
                <a:latin typeface="Arial"/>
                <a:cs typeface="Arial"/>
              </a:rPr>
              <a:t>as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follows: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int </a:t>
            </a:r>
            <a:r>
              <a:rPr sz="2000" spc="-5" dirty="0">
                <a:latin typeface="Courier New"/>
                <a:cs typeface="Courier New"/>
              </a:rPr>
              <a:t>i =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Integer.parseInt("257");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356870" indent="-344805">
              <a:lnSpc>
                <a:spcPts val="2735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1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convert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i="1" spc="-5" dirty="0">
                <a:latin typeface="Arial"/>
                <a:cs typeface="Arial"/>
              </a:rPr>
              <a:t>int </a:t>
            </a:r>
            <a:r>
              <a:rPr sz="2400" spc="-5" dirty="0">
                <a:latin typeface="Arial"/>
                <a:cs typeface="Arial"/>
              </a:rPr>
              <a:t>into a </a:t>
            </a:r>
            <a:r>
              <a:rPr sz="2400" i="1" dirty="0">
                <a:latin typeface="Arial"/>
                <a:cs typeface="Arial"/>
              </a:rPr>
              <a:t>String </a:t>
            </a:r>
            <a:r>
              <a:rPr sz="2400" dirty="0">
                <a:latin typeface="Arial"/>
                <a:cs typeface="Arial"/>
              </a:rPr>
              <a:t>object,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can use 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static</a:t>
            </a:r>
          </a:p>
          <a:p>
            <a:pPr marL="356870">
              <a:lnSpc>
                <a:spcPts val="2735"/>
              </a:lnSpc>
            </a:pPr>
            <a:r>
              <a:rPr sz="2400" i="1" dirty="0">
                <a:latin typeface="Arial"/>
                <a:cs typeface="Arial"/>
              </a:rPr>
              <a:t>toString </a:t>
            </a:r>
            <a:r>
              <a:rPr sz="2400" spc="5" dirty="0">
                <a:latin typeface="Arial"/>
                <a:cs typeface="Arial"/>
              </a:rPr>
              <a:t>method </a:t>
            </a:r>
            <a:r>
              <a:rPr sz="2400" dirty="0">
                <a:latin typeface="Arial"/>
                <a:cs typeface="Arial"/>
              </a:rPr>
              <a:t>in the </a:t>
            </a:r>
            <a:r>
              <a:rPr sz="2400" b="1" dirty="0">
                <a:latin typeface="Arial"/>
                <a:cs typeface="Arial"/>
              </a:rPr>
              <a:t>Integer </a:t>
            </a:r>
            <a:r>
              <a:rPr sz="2400" dirty="0">
                <a:latin typeface="Arial"/>
                <a:cs typeface="Arial"/>
              </a:rPr>
              <a:t>class </a:t>
            </a:r>
            <a:r>
              <a:rPr sz="2400" spc="5" dirty="0">
                <a:latin typeface="Arial"/>
                <a:cs typeface="Arial"/>
              </a:rPr>
              <a:t>as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follows: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String </a:t>
            </a:r>
            <a:r>
              <a:rPr sz="2000" spc="-5" dirty="0">
                <a:latin typeface="Courier New"/>
                <a:cs typeface="Courier New"/>
              </a:rPr>
              <a:t>s =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Integer.toString(i);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44" y="328929"/>
            <a:ext cx="4424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latin typeface="Arial"/>
                <a:cs typeface="Arial"/>
              </a:rPr>
              <a:t>Converting Strings to</a:t>
            </a:r>
            <a:r>
              <a:rPr sz="2400" u="none" spc="-15" dirty="0">
                <a:latin typeface="Arial"/>
                <a:cs typeface="Arial"/>
              </a:rPr>
              <a:t> </a:t>
            </a:r>
            <a:r>
              <a:rPr sz="2400" u="none" spc="-5" dirty="0">
                <a:latin typeface="Arial"/>
                <a:cs typeface="Arial"/>
              </a:rPr>
              <a:t>Doubles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044" y="1130934"/>
            <a:ext cx="7847661" cy="407611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6870" marR="90170" indent="-344805">
              <a:lnSpc>
                <a:spcPts val="2590"/>
              </a:lnSpc>
              <a:spcBef>
                <a:spcPts val="42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1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convert a </a:t>
            </a:r>
            <a:r>
              <a:rPr sz="2400" i="1" dirty="0">
                <a:latin typeface="Arial"/>
                <a:cs typeface="Arial"/>
              </a:rPr>
              <a:t>String </a:t>
            </a:r>
            <a:r>
              <a:rPr sz="2400" spc="-5" dirty="0">
                <a:latin typeface="Arial"/>
                <a:cs typeface="Arial"/>
              </a:rPr>
              <a:t>into a </a:t>
            </a:r>
            <a:r>
              <a:rPr sz="2400" i="1" dirty="0">
                <a:latin typeface="Arial"/>
                <a:cs typeface="Arial"/>
              </a:rPr>
              <a:t>double </a:t>
            </a:r>
            <a:r>
              <a:rPr sz="2400" spc="-5" dirty="0">
                <a:latin typeface="Arial"/>
                <a:cs typeface="Arial"/>
              </a:rPr>
              <a:t>value,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can use the  static </a:t>
            </a:r>
            <a:r>
              <a:rPr sz="2400" i="1" dirty="0">
                <a:latin typeface="Arial"/>
                <a:cs typeface="Arial"/>
              </a:rPr>
              <a:t>parseInt </a:t>
            </a:r>
            <a:r>
              <a:rPr sz="2400" spc="5" dirty="0">
                <a:latin typeface="Arial"/>
                <a:cs typeface="Arial"/>
              </a:rPr>
              <a:t>method </a:t>
            </a:r>
            <a:r>
              <a:rPr sz="2400" dirty="0">
                <a:latin typeface="Arial"/>
                <a:cs typeface="Arial"/>
              </a:rPr>
              <a:t>in the </a:t>
            </a:r>
            <a:r>
              <a:rPr sz="2400" b="1" spc="-5" dirty="0">
                <a:latin typeface="Arial"/>
                <a:cs typeface="Arial"/>
              </a:rPr>
              <a:t>Double </a:t>
            </a:r>
            <a:r>
              <a:rPr sz="2400" dirty="0">
                <a:latin typeface="Arial"/>
                <a:cs typeface="Arial"/>
              </a:rPr>
              <a:t>class </a:t>
            </a:r>
            <a:r>
              <a:rPr sz="2400" spc="5" dirty="0">
                <a:latin typeface="Arial"/>
                <a:cs typeface="Arial"/>
              </a:rPr>
              <a:t>as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follows: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double </a:t>
            </a:r>
            <a:r>
              <a:rPr sz="2000" spc="-5" dirty="0">
                <a:latin typeface="Courier New"/>
                <a:cs typeface="Courier New"/>
              </a:rPr>
              <a:t>d =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Double.parseDouble("23.57");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356870" marR="5080" indent="-344805">
              <a:lnSpc>
                <a:spcPts val="2590"/>
              </a:lnSpc>
              <a:spcBef>
                <a:spcPts val="136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1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convert a </a:t>
            </a:r>
            <a:r>
              <a:rPr sz="2400" i="1" dirty="0">
                <a:latin typeface="Arial"/>
                <a:cs typeface="Arial"/>
              </a:rPr>
              <a:t>double </a:t>
            </a:r>
            <a:r>
              <a:rPr sz="2400" spc="-5" dirty="0">
                <a:latin typeface="Arial"/>
                <a:cs typeface="Arial"/>
              </a:rPr>
              <a:t>into a </a:t>
            </a:r>
            <a:r>
              <a:rPr sz="2400" i="1" dirty="0">
                <a:latin typeface="Arial"/>
                <a:cs typeface="Arial"/>
              </a:rPr>
              <a:t>String </a:t>
            </a:r>
            <a:r>
              <a:rPr sz="2400" dirty="0">
                <a:latin typeface="Arial"/>
                <a:cs typeface="Arial"/>
              </a:rPr>
              <a:t>object,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can use the  static </a:t>
            </a:r>
            <a:r>
              <a:rPr sz="2400" i="1" dirty="0">
                <a:latin typeface="Arial"/>
                <a:cs typeface="Arial"/>
              </a:rPr>
              <a:t>toString </a:t>
            </a:r>
            <a:r>
              <a:rPr sz="2400" spc="5" dirty="0">
                <a:latin typeface="Arial"/>
                <a:cs typeface="Arial"/>
              </a:rPr>
              <a:t>method </a:t>
            </a:r>
            <a:r>
              <a:rPr sz="2400" dirty="0">
                <a:latin typeface="Arial"/>
                <a:cs typeface="Arial"/>
              </a:rPr>
              <a:t>in the </a:t>
            </a:r>
            <a:r>
              <a:rPr sz="2400" b="1" spc="-5" dirty="0">
                <a:latin typeface="Arial"/>
                <a:cs typeface="Arial"/>
              </a:rPr>
              <a:t>Double </a:t>
            </a:r>
            <a:r>
              <a:rPr sz="2400" dirty="0">
                <a:latin typeface="Arial"/>
                <a:cs typeface="Arial"/>
              </a:rPr>
              <a:t>class </a:t>
            </a:r>
            <a:r>
              <a:rPr sz="2400" spc="5" dirty="0">
                <a:latin typeface="Arial"/>
                <a:cs typeface="Arial"/>
              </a:rPr>
              <a:t>as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follows: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String </a:t>
            </a:r>
            <a:r>
              <a:rPr sz="2000" spc="-5" dirty="0">
                <a:latin typeface="Courier New"/>
                <a:cs typeface="Courier New"/>
              </a:rPr>
              <a:t>s = Double.toString(d);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365"/>
            <a:ext cx="2312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MY" sz="2400" u="none" dirty="0">
                <a:latin typeface="Arial"/>
                <a:cs typeface="Arial"/>
              </a:rPr>
              <a:t>6) </a:t>
            </a:r>
            <a:r>
              <a:rPr sz="2400" u="none" dirty="0">
                <a:latin typeface="Arial"/>
                <a:cs typeface="Arial"/>
              </a:rPr>
              <a:t>Casting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416" y="902030"/>
            <a:ext cx="8373745" cy="4065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ts val="2735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Casting</a:t>
            </a:r>
            <a:r>
              <a:rPr sz="2400" spc="3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operation</a:t>
            </a:r>
            <a:r>
              <a:rPr sz="2400" spc="3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converts</a:t>
            </a:r>
            <a:r>
              <a:rPr sz="2400" spc="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</a:t>
            </a:r>
            <a:r>
              <a:rPr sz="2400" spc="3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one</a:t>
            </a:r>
            <a:r>
              <a:rPr sz="2400" spc="2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35687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type </a:t>
            </a:r>
            <a:r>
              <a:rPr sz="2400" dirty="0">
                <a:latin typeface="Arial"/>
                <a:cs typeface="Arial"/>
              </a:rPr>
              <a:t>into </a:t>
            </a:r>
            <a:r>
              <a:rPr sz="2400" spc="-5" dirty="0">
                <a:latin typeface="Arial"/>
                <a:cs typeface="Arial"/>
              </a:rPr>
              <a:t>a value </a:t>
            </a:r>
            <a:r>
              <a:rPr sz="2400" dirty="0">
                <a:latin typeface="Arial"/>
                <a:cs typeface="Arial"/>
              </a:rPr>
              <a:t>of another data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</a:t>
            </a:r>
            <a:endParaRPr sz="2400" dirty="0">
              <a:latin typeface="Arial"/>
              <a:cs typeface="Arial"/>
            </a:endParaRPr>
          </a:p>
          <a:p>
            <a:pPr marL="356870" marR="6350" indent="-344805">
              <a:lnSpc>
                <a:spcPts val="2600"/>
              </a:lnSpc>
              <a:spcBef>
                <a:spcPts val="1330"/>
              </a:spcBef>
              <a:buChar char="•"/>
              <a:tabLst>
                <a:tab pos="356870" algn="l"/>
                <a:tab pos="357505" algn="l"/>
                <a:tab pos="1521460" algn="l"/>
                <a:tab pos="2521585" algn="l"/>
                <a:tab pos="3189605" algn="l"/>
                <a:tab pos="4326890" algn="l"/>
                <a:tab pos="6613525" algn="l"/>
                <a:tab pos="7281545" algn="l"/>
                <a:tab pos="7579995" algn="l"/>
              </a:tabLst>
            </a:pPr>
            <a:r>
              <a:rPr sz="2400" dirty="0">
                <a:latin typeface="Arial"/>
                <a:cs typeface="Arial"/>
              </a:rPr>
              <a:t>Cas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ing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2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5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ith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ra</a:t>
            </a:r>
            <a:r>
              <a:rPr sz="2400" spc="-2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3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20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5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ith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larg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  </a:t>
            </a:r>
            <a:r>
              <a:rPr sz="2400" spc="-5" dirty="0">
                <a:latin typeface="Arial"/>
                <a:cs typeface="Arial"/>
              </a:rPr>
              <a:t>range </a:t>
            </a:r>
            <a:r>
              <a:rPr sz="2400" dirty="0">
                <a:latin typeface="Arial"/>
                <a:cs typeface="Arial"/>
              </a:rPr>
              <a:t>(e.g.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int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double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is known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widening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type.</a:t>
            </a:r>
            <a:endParaRPr sz="2400" dirty="0">
              <a:latin typeface="Arial"/>
              <a:cs typeface="Arial"/>
            </a:endParaRPr>
          </a:p>
          <a:p>
            <a:pPr marL="356870" marR="7620" indent="-344805">
              <a:lnSpc>
                <a:spcPts val="2590"/>
              </a:lnSpc>
              <a:spcBef>
                <a:spcPts val="129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Casting </a:t>
            </a:r>
            <a:r>
              <a:rPr sz="2400" spc="-5" dirty="0">
                <a:latin typeface="Arial"/>
                <a:cs typeface="Arial"/>
              </a:rPr>
              <a:t>a type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spc="-5" dirty="0">
                <a:latin typeface="Arial"/>
                <a:cs typeface="Arial"/>
              </a:rPr>
              <a:t>a large </a:t>
            </a:r>
            <a:r>
              <a:rPr sz="2400" dirty="0">
                <a:latin typeface="Arial"/>
                <a:cs typeface="Arial"/>
              </a:rPr>
              <a:t>range to </a:t>
            </a:r>
            <a:r>
              <a:rPr sz="2400" spc="-5" dirty="0">
                <a:latin typeface="Arial"/>
                <a:cs typeface="Arial"/>
              </a:rPr>
              <a:t>a type with a </a:t>
            </a:r>
            <a:r>
              <a:rPr sz="2400" dirty="0">
                <a:latin typeface="Arial"/>
                <a:cs typeface="Arial"/>
              </a:rPr>
              <a:t>smaller  </a:t>
            </a:r>
            <a:r>
              <a:rPr sz="2400" spc="-5" dirty="0">
                <a:latin typeface="Arial"/>
                <a:cs typeface="Arial"/>
              </a:rPr>
              <a:t>range </a:t>
            </a:r>
            <a:r>
              <a:rPr sz="2400" dirty="0">
                <a:latin typeface="Arial"/>
                <a:cs typeface="Arial"/>
              </a:rPr>
              <a:t>(e.g.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double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int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is known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narrowing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type.</a:t>
            </a:r>
            <a:endParaRPr sz="2400" dirty="0">
              <a:latin typeface="Arial"/>
              <a:cs typeface="Arial"/>
            </a:endParaRPr>
          </a:p>
          <a:p>
            <a:pPr marL="356870" marR="5080" indent="-344805">
              <a:lnSpc>
                <a:spcPts val="2590"/>
              </a:lnSpc>
              <a:spcBef>
                <a:spcPts val="130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Arial"/>
                <a:cs typeface="Arial"/>
              </a:rPr>
              <a:t>Java will </a:t>
            </a:r>
            <a:r>
              <a:rPr sz="2400" dirty="0">
                <a:highlight>
                  <a:srgbClr val="FFFF00"/>
                </a:highlight>
                <a:latin typeface="Arial"/>
                <a:cs typeface="Arial"/>
              </a:rPr>
              <a:t>automatically </a:t>
            </a:r>
            <a:r>
              <a:rPr sz="2400" spc="-5" dirty="0">
                <a:highlight>
                  <a:srgbClr val="FFFF00"/>
                </a:highlight>
                <a:latin typeface="Arial"/>
                <a:cs typeface="Arial"/>
              </a:rPr>
              <a:t>widen</a:t>
            </a:r>
            <a:r>
              <a:rPr lang="en-US" sz="2400" spc="-5" dirty="0">
                <a:highlight>
                  <a:srgbClr val="FFFF00"/>
                </a:highlight>
                <a:latin typeface="Arial"/>
                <a:cs typeface="Arial"/>
              </a:rPr>
              <a:t> (implicit)</a:t>
            </a:r>
            <a:r>
              <a:rPr sz="2400" spc="-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type, but </a:t>
            </a:r>
            <a:r>
              <a:rPr sz="2400" spc="-10" dirty="0">
                <a:latin typeface="Arial"/>
                <a:cs typeface="Arial"/>
              </a:rPr>
              <a:t>you </a:t>
            </a:r>
            <a:r>
              <a:rPr sz="2400" spc="-5" dirty="0">
                <a:latin typeface="Arial"/>
                <a:cs typeface="Arial"/>
              </a:rPr>
              <a:t>must </a:t>
            </a:r>
            <a:r>
              <a:rPr sz="2400" spc="-5" dirty="0">
                <a:highlight>
                  <a:srgbClr val="FFFF00"/>
                </a:highlight>
                <a:latin typeface="Arial"/>
                <a:cs typeface="Arial"/>
              </a:rPr>
              <a:t>narrow  a type</a:t>
            </a:r>
            <a:r>
              <a:rPr sz="2400" spc="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400" spc="-5" dirty="0">
                <a:highlight>
                  <a:srgbClr val="FFFF00"/>
                </a:highlight>
                <a:latin typeface="Arial"/>
                <a:cs typeface="Arial"/>
              </a:rPr>
              <a:t>explicitly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550"/>
              </a:spcBef>
            </a:pPr>
            <a:r>
              <a:rPr sz="1800" spc="-5" dirty="0">
                <a:latin typeface="Courier New"/>
                <a:cs typeface="Courier New"/>
              </a:rPr>
              <a:t>int </a:t>
            </a:r>
            <a:r>
              <a:rPr sz="1800" dirty="0">
                <a:latin typeface="Courier New"/>
                <a:cs typeface="Courier New"/>
              </a:rPr>
              <a:t>a 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10;</a:t>
            </a:r>
            <a:endParaRPr sz="18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85"/>
              </a:spcBef>
            </a:pPr>
            <a:r>
              <a:rPr sz="1800" spc="-5" dirty="0">
                <a:latin typeface="Courier New"/>
                <a:cs typeface="Courier New"/>
              </a:rPr>
              <a:t>double </a:t>
            </a:r>
            <a:r>
              <a:rPr sz="1800" dirty="0">
                <a:latin typeface="Courier New"/>
                <a:cs typeface="Courier New"/>
              </a:rPr>
              <a:t>b 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7.3;</a:t>
            </a:r>
            <a:endParaRPr sz="1800" dirty="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4097" y="5091234"/>
          <a:ext cx="4037963" cy="999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394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a;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9910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54991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ok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800" spc="-10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ok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(int)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b;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5499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//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ok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57525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996441"/>
            <a:ext cx="766762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Constant – </a:t>
            </a:r>
            <a:r>
              <a:rPr sz="2400" spc="-5" dirty="0">
                <a:latin typeface="Arial"/>
                <a:cs typeface="Arial"/>
              </a:rPr>
              <a:t>value is fixed </a:t>
            </a:r>
            <a:r>
              <a:rPr sz="2400" spc="10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entire execution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your  </a:t>
            </a:r>
            <a:r>
              <a:rPr sz="2400" dirty="0">
                <a:latin typeface="Arial"/>
                <a:cs typeface="Arial"/>
              </a:rPr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2033091"/>
            <a:ext cx="37782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Declare </a:t>
            </a:r>
            <a:r>
              <a:rPr sz="2400" spc="-10" dirty="0">
                <a:latin typeface="Arial"/>
                <a:cs typeface="Arial"/>
              </a:rPr>
              <a:t>with keyword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33CC"/>
                </a:solidFill>
                <a:latin typeface="Arial"/>
                <a:cs typeface="Arial"/>
              </a:rPr>
              <a:t>final</a:t>
            </a:r>
            <a:r>
              <a:rPr sz="2400" spc="5" dirty="0">
                <a:solidFill>
                  <a:srgbClr val="3B8B92"/>
                </a:solidFill>
                <a:latin typeface="Arial"/>
                <a:cs typeface="Arial"/>
              </a:rPr>
              <a:t>,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2685745"/>
            <a:ext cx="44456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33CC"/>
                </a:solidFill>
                <a:latin typeface="Courier New"/>
                <a:cs typeface="Courier New"/>
              </a:rPr>
              <a:t>final </a:t>
            </a:r>
            <a:r>
              <a:rPr sz="2000" spc="-5" dirty="0">
                <a:latin typeface="Courier New"/>
                <a:cs typeface="Courier New"/>
              </a:rPr>
              <a:t>int NUM_STUDENT 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1000;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3313887"/>
            <a:ext cx="7619999" cy="2174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Arial"/>
                <a:cs typeface="Arial"/>
              </a:rPr>
              <a:t>Once a constant </a:t>
            </a:r>
            <a:r>
              <a:rPr sz="2400" spc="-5" dirty="0">
                <a:latin typeface="Arial"/>
                <a:cs typeface="Arial"/>
              </a:rPr>
              <a:t>variable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5" dirty="0">
                <a:latin typeface="Arial"/>
                <a:cs typeface="Arial"/>
              </a:rPr>
              <a:t>defined, </a:t>
            </a:r>
            <a:r>
              <a:rPr sz="2400" dirty="0">
                <a:latin typeface="Arial"/>
                <a:cs typeface="Arial"/>
              </a:rPr>
              <a:t>its </a:t>
            </a:r>
            <a:r>
              <a:rPr sz="2400" spc="-5" dirty="0">
                <a:latin typeface="Arial"/>
                <a:cs typeface="Arial"/>
              </a:rPr>
              <a:t>value </a:t>
            </a:r>
            <a:r>
              <a:rPr sz="2400" spc="5" dirty="0">
                <a:latin typeface="Arial"/>
                <a:cs typeface="Arial"/>
              </a:rPr>
              <a:t>cannot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</a:p>
          <a:p>
            <a:pPr marL="356870">
              <a:lnSpc>
                <a:spcPts val="2805"/>
              </a:lnSpc>
            </a:pPr>
            <a:r>
              <a:rPr sz="2400" dirty="0">
                <a:latin typeface="Arial"/>
                <a:cs typeface="Arial"/>
              </a:rPr>
              <a:t>changed:</a:t>
            </a:r>
          </a:p>
          <a:p>
            <a:pPr marL="927100">
              <a:lnSpc>
                <a:spcPts val="2325"/>
              </a:lnSpc>
              <a:tabLst>
                <a:tab pos="3671570" algn="l"/>
              </a:tabLst>
            </a:pPr>
            <a:r>
              <a:rPr sz="2000" spc="-5" dirty="0">
                <a:latin typeface="Courier New"/>
                <a:cs typeface="Courier New"/>
              </a:rPr>
              <a:t>NUM_STUDENT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0;	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// compile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error!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Arial"/>
                <a:cs typeface="Arial"/>
              </a:rPr>
              <a:t>Java </a:t>
            </a:r>
            <a:r>
              <a:rPr sz="2400" dirty="0">
                <a:latin typeface="Arial"/>
                <a:cs typeface="Arial"/>
              </a:rPr>
              <a:t>API has </a:t>
            </a:r>
            <a:r>
              <a:rPr sz="2400" spc="5" dirty="0">
                <a:latin typeface="Arial"/>
                <a:cs typeface="Arial"/>
              </a:rPr>
              <a:t>defined some useful </a:t>
            </a:r>
            <a:r>
              <a:rPr sz="2400" dirty="0">
                <a:latin typeface="Arial"/>
                <a:cs typeface="Arial"/>
              </a:rPr>
              <a:t>constants, such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as: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5430418"/>
            <a:ext cx="124460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ourier New"/>
                <a:cs typeface="Courier New"/>
              </a:rPr>
              <a:t>Math.E;  Math.P</a:t>
            </a:r>
            <a:r>
              <a:rPr sz="2000" dirty="0">
                <a:latin typeface="Courier New"/>
                <a:cs typeface="Courier New"/>
              </a:rPr>
              <a:t>I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0429" y="5430418"/>
            <a:ext cx="353187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005023"/>
                </a:solidFill>
                <a:latin typeface="Courier New"/>
                <a:cs typeface="Courier New"/>
              </a:rPr>
              <a:t>// Euler number</a:t>
            </a:r>
            <a:r>
              <a:rPr sz="2000" spc="-70" dirty="0">
                <a:solidFill>
                  <a:srgbClr val="005023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5023"/>
                </a:solidFill>
                <a:latin typeface="Courier New"/>
                <a:cs typeface="Courier New"/>
              </a:rPr>
              <a:t>2.71828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5023"/>
                </a:solidFill>
                <a:latin typeface="Courier New"/>
                <a:cs typeface="Courier New"/>
              </a:rPr>
              <a:t>//</a:t>
            </a:r>
            <a:r>
              <a:rPr sz="2000" spc="-10" dirty="0">
                <a:solidFill>
                  <a:srgbClr val="005023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5023"/>
                </a:solidFill>
                <a:latin typeface="Courier New"/>
                <a:cs typeface="Courier New"/>
              </a:rPr>
              <a:t>3.14159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97814" y="269683"/>
            <a:ext cx="2740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MY" sz="2400" u="none" spc="-5" dirty="0">
                <a:latin typeface="Arial"/>
                <a:cs typeface="Arial"/>
              </a:rPr>
              <a:t>7) </a:t>
            </a:r>
            <a:r>
              <a:rPr sz="2400" u="none" spc="-5" dirty="0">
                <a:latin typeface="Arial"/>
                <a:cs typeface="Arial"/>
              </a:rPr>
              <a:t>Con</a:t>
            </a:r>
            <a:r>
              <a:rPr sz="2400" u="none" dirty="0">
                <a:latin typeface="Arial"/>
                <a:cs typeface="Arial"/>
              </a:rPr>
              <a:t>s</a:t>
            </a:r>
            <a:r>
              <a:rPr sz="2400" u="none" spc="-5" dirty="0">
                <a:latin typeface="Arial"/>
                <a:cs typeface="Arial"/>
              </a:rPr>
              <a:t>tants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6172200" y="1904961"/>
            <a:ext cx="2819400" cy="923925"/>
          </a:xfrm>
          <a:prstGeom prst="rect">
            <a:avLst/>
          </a:prstGeom>
          <a:solidFill>
            <a:srgbClr val="D9D9D9"/>
          </a:solidFill>
          <a:ln w="9525">
            <a:solidFill>
              <a:srgbClr val="7E7E7E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3345" marR="252095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Note</a:t>
            </a:r>
            <a:r>
              <a:rPr sz="1800" dirty="0">
                <a:latin typeface="Arial"/>
                <a:cs typeface="Arial"/>
              </a:rPr>
              <a:t>: In Java, </a:t>
            </a:r>
            <a:r>
              <a:rPr sz="1800" spc="5" dirty="0">
                <a:solidFill>
                  <a:srgbClr val="0000CC"/>
                </a:solidFill>
                <a:latin typeface="Arial"/>
                <a:cs typeface="Arial"/>
              </a:rPr>
              <a:t>const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  reserved keyword. </a:t>
            </a:r>
            <a:r>
              <a:rPr sz="1800" dirty="0">
                <a:latin typeface="Arial"/>
                <a:cs typeface="Arial"/>
              </a:rPr>
              <a:t>It is  not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F14563-710D-4CD6-81D2-12359DFC3C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dirty="0"/>
              <a:t>Chapter Outline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495800"/>
          </a:xfrm>
        </p:spPr>
        <p:txBody>
          <a:bodyPr/>
          <a:lstStyle/>
          <a:p>
            <a:pPr marL="514350" indent="-514350" eaLnBrk="1" hangingPunct="1">
              <a:spcBef>
                <a:spcPct val="40000"/>
              </a:spcBef>
              <a:buFontTx/>
              <a:buAutoNum type="arabicPeriod"/>
            </a:pPr>
            <a:r>
              <a:rPr lang="en-US" sz="2400" dirty="0"/>
              <a:t>Identifiers</a:t>
            </a:r>
          </a:p>
          <a:p>
            <a:pPr marL="514350" indent="-514350" eaLnBrk="1" hangingPunct="1">
              <a:spcBef>
                <a:spcPct val="40000"/>
              </a:spcBef>
              <a:buFontTx/>
              <a:buAutoNum type="arabicPeriod"/>
            </a:pPr>
            <a:r>
              <a:rPr lang="en-US" sz="2400" dirty="0"/>
              <a:t>Reserved  Words in Java</a:t>
            </a:r>
          </a:p>
          <a:p>
            <a:pPr marL="514350" indent="-514350" eaLnBrk="1" hangingPunct="1">
              <a:spcBef>
                <a:spcPct val="40000"/>
              </a:spcBef>
              <a:buFontTx/>
              <a:buAutoNum type="arabicPeriod"/>
            </a:pPr>
            <a:r>
              <a:rPr lang="en-US" sz="2400" dirty="0"/>
              <a:t>Types and Variables</a:t>
            </a:r>
          </a:p>
          <a:p>
            <a:pPr marL="514350" indent="-514350" eaLnBrk="1" hangingPunct="1">
              <a:spcBef>
                <a:spcPct val="40000"/>
              </a:spcBef>
              <a:buFontTx/>
              <a:buAutoNum type="arabicPeriod"/>
            </a:pPr>
            <a:r>
              <a:rPr lang="en-US" sz="2400" dirty="0"/>
              <a:t>Primitive Data Types</a:t>
            </a:r>
          </a:p>
          <a:p>
            <a:pPr marL="514350" indent="-514350" eaLnBrk="1" hangingPunct="1">
              <a:spcBef>
                <a:spcPct val="40000"/>
              </a:spcBef>
              <a:buFontTx/>
              <a:buAutoNum type="arabicPeriod"/>
            </a:pPr>
            <a:r>
              <a:rPr lang="en-US" sz="2400" dirty="0"/>
              <a:t>Reference Types</a:t>
            </a:r>
          </a:p>
          <a:p>
            <a:pPr marL="514350" indent="-514350" eaLnBrk="1" hangingPunct="1">
              <a:spcBef>
                <a:spcPct val="40000"/>
              </a:spcBef>
              <a:buFontTx/>
              <a:buAutoNum type="arabicPeriod"/>
            </a:pPr>
            <a:r>
              <a:rPr lang="en-US" sz="2400" dirty="0"/>
              <a:t>Casting</a:t>
            </a:r>
          </a:p>
          <a:p>
            <a:pPr marL="514350" indent="-514350" eaLnBrk="1" hangingPunct="1">
              <a:spcBef>
                <a:spcPct val="40000"/>
              </a:spcBef>
              <a:buFontTx/>
              <a:buAutoNum type="arabicPeriod"/>
            </a:pPr>
            <a:r>
              <a:rPr lang="en-US" sz="2400" dirty="0"/>
              <a:t>Constants</a:t>
            </a:r>
          </a:p>
          <a:p>
            <a:pPr marL="514350" indent="-514350" eaLnBrk="1" hangingPunct="1">
              <a:spcBef>
                <a:spcPct val="40000"/>
              </a:spcBef>
              <a:buFontTx/>
              <a:buAutoNum type="arabicPeriod"/>
            </a:pPr>
            <a:r>
              <a:rPr lang="en-US" sz="2400" dirty="0"/>
              <a:t>Programming Errors</a:t>
            </a:r>
          </a:p>
          <a:p>
            <a:pPr marL="514350" indent="-514350" eaLnBrk="1" hangingPunct="1">
              <a:spcBef>
                <a:spcPct val="40000"/>
              </a:spcBef>
              <a:buFontTx/>
              <a:buAutoNum type="arabicPeriod"/>
            </a:pPr>
            <a:r>
              <a:rPr lang="en-US" sz="2400" dirty="0"/>
              <a:t>Java Package</a:t>
            </a:r>
          </a:p>
          <a:p>
            <a:pPr marL="514350" indent="-514350">
              <a:buFontTx/>
              <a:buAutoNum type="arabicPeriod"/>
            </a:pPr>
            <a:r>
              <a:rPr lang="en-GB" sz="2400" dirty="0">
                <a:latin typeface="Arial" charset="0"/>
                <a:cs typeface="Arial" charset="0"/>
              </a:rPr>
              <a:t>Getting Input using the Scanner Class</a:t>
            </a:r>
          </a:p>
          <a:p>
            <a:pPr marL="514350" indent="-514350">
              <a:buFontTx/>
              <a:buAutoNum type="arabicPeriod"/>
            </a:pPr>
            <a:r>
              <a:rPr lang="en-US" sz="2400" dirty="0"/>
              <a:t>Formatting Output</a:t>
            </a:r>
          </a:p>
          <a:p>
            <a:pPr marL="0" indent="0">
              <a:buNone/>
            </a:pPr>
            <a:endParaRPr lang="en-GB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769" y="342391"/>
            <a:ext cx="278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latin typeface="Arial"/>
                <a:cs typeface="Arial"/>
              </a:rPr>
              <a:t>Numeric</a:t>
            </a:r>
            <a:r>
              <a:rPr sz="2400" u="none" spc="-30" dirty="0">
                <a:latin typeface="Arial"/>
                <a:cs typeface="Arial"/>
              </a:rPr>
              <a:t> </a:t>
            </a:r>
            <a:r>
              <a:rPr sz="2400" u="none" spc="-5" dirty="0">
                <a:latin typeface="Arial"/>
                <a:cs typeface="Arial"/>
              </a:rPr>
              <a:t>Operators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3875" y="909574"/>
          <a:ext cx="5687056" cy="2524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sz="1350" b="1" spc="-15" dirty="0">
                          <a:latin typeface="Courier New"/>
                          <a:cs typeface="Courier New"/>
                        </a:rPr>
                        <a:t>Name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3365">
                        <a:lnSpc>
                          <a:spcPct val="100000"/>
                        </a:lnSpc>
                      </a:pPr>
                      <a:r>
                        <a:rPr sz="1350" b="1" spc="-15" dirty="0">
                          <a:latin typeface="Courier New"/>
                          <a:cs typeface="Courier New"/>
                        </a:rPr>
                        <a:t>Meaning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350" b="1" spc="-15" dirty="0">
                          <a:latin typeface="Courier New"/>
                          <a:cs typeface="Courier New"/>
                        </a:rPr>
                        <a:t>Example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8125">
                        <a:lnSpc>
                          <a:spcPct val="100000"/>
                        </a:lnSpc>
                      </a:pPr>
                      <a:r>
                        <a:rPr sz="1350" b="1" spc="-15" dirty="0">
                          <a:latin typeface="Courier New"/>
                          <a:cs typeface="Courier New"/>
                        </a:rPr>
                        <a:t>Result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341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13271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50" spc="-15" dirty="0">
                          <a:latin typeface="Courier New"/>
                          <a:cs typeface="Courier New"/>
                        </a:rPr>
                        <a:t>Addition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13271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34 </a:t>
                      </a:r>
                      <a:r>
                        <a:rPr sz="1350" spc="2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spc="-1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spc="20" dirty="0">
                          <a:latin typeface="Courier New"/>
                          <a:cs typeface="Courier New"/>
                        </a:rPr>
                        <a:t>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13271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50" spc="-15" dirty="0">
                          <a:latin typeface="Courier New"/>
                          <a:cs typeface="Courier New"/>
                        </a:rPr>
                        <a:t>35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1327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244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-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50" spc="-15" dirty="0">
                          <a:latin typeface="Courier New"/>
                          <a:cs typeface="Courier New"/>
                        </a:rPr>
                        <a:t>Subtraction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50" spc="-5" dirty="0">
                          <a:latin typeface="Courier New"/>
                          <a:cs typeface="Courier New"/>
                        </a:rPr>
                        <a:t>34.0 </a:t>
                      </a:r>
                      <a:r>
                        <a:rPr sz="1350" spc="20" dirty="0">
                          <a:latin typeface="Courier New"/>
                          <a:cs typeface="Courier New"/>
                        </a:rPr>
                        <a:t>–</a:t>
                      </a:r>
                      <a:r>
                        <a:rPr sz="1350" spc="-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0.1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50" spc="-15" dirty="0">
                          <a:latin typeface="Courier New"/>
                          <a:cs typeface="Courier New"/>
                        </a:rPr>
                        <a:t>33.9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62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*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50" spc="-15" dirty="0">
                          <a:latin typeface="Courier New"/>
                          <a:cs typeface="Courier New"/>
                        </a:rPr>
                        <a:t>Multiplication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50" spc="-5" dirty="0">
                          <a:latin typeface="Courier New"/>
                          <a:cs typeface="Courier New"/>
                        </a:rPr>
                        <a:t>300 </a:t>
                      </a:r>
                      <a:r>
                        <a:rPr sz="1350" spc="20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350" spc="-1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30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50" spc="-15" dirty="0">
                          <a:latin typeface="Courier New"/>
                          <a:cs typeface="Courier New"/>
                        </a:rPr>
                        <a:t>9000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27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/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6667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50" spc="-15" dirty="0">
                          <a:latin typeface="Courier New"/>
                          <a:cs typeface="Courier New"/>
                        </a:rPr>
                        <a:t>Division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50" spc="-5" dirty="0">
                          <a:latin typeface="Courier New"/>
                          <a:cs typeface="Courier New"/>
                        </a:rPr>
                        <a:t>1.0 </a:t>
                      </a:r>
                      <a:r>
                        <a:rPr sz="1350" spc="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350" spc="-1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2.0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50" spc="-15" dirty="0">
                          <a:latin typeface="Courier New"/>
                          <a:cs typeface="Courier New"/>
                        </a:rPr>
                        <a:t>0.5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6667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743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%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6794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50" spc="-15" dirty="0">
                          <a:latin typeface="Courier New"/>
                          <a:cs typeface="Courier New"/>
                        </a:rPr>
                        <a:t>Remainder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679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20 </a:t>
                      </a:r>
                      <a:r>
                        <a:rPr sz="1350" spc="2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350" spc="-1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spc="20" dirty="0">
                          <a:latin typeface="Courier New"/>
                          <a:cs typeface="Courier New"/>
                        </a:rPr>
                        <a:t>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679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6794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3733850"/>
            <a:ext cx="5715000" cy="2631440"/>
          </a:xfrm>
          <a:custGeom>
            <a:avLst/>
            <a:gdLst/>
            <a:ahLst/>
            <a:cxnLst/>
            <a:rect l="l" t="t" r="r" b="b"/>
            <a:pathLst>
              <a:path w="5715000" h="2631440">
                <a:moveTo>
                  <a:pt x="0" y="2631440"/>
                </a:moveTo>
                <a:lnTo>
                  <a:pt x="5715000" y="2631440"/>
                </a:lnTo>
                <a:lnTo>
                  <a:pt x="5715000" y="0"/>
                </a:lnTo>
                <a:lnTo>
                  <a:pt x="0" y="0"/>
                </a:lnTo>
                <a:lnTo>
                  <a:pt x="0" y="26314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444" y="3759454"/>
            <a:ext cx="838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Operator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383917" y="3759454"/>
            <a:ext cx="833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xa</a:t>
            </a:r>
            <a:r>
              <a:rPr sz="1800" spc="-35" dirty="0">
                <a:latin typeface="Times New Roman"/>
                <a:cs typeface="Times New Roman"/>
              </a:rPr>
              <a:t>m</a:t>
            </a:r>
            <a:r>
              <a:rPr sz="1800" spc="10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1264" y="3759454"/>
            <a:ext cx="1017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10" dirty="0">
                <a:latin typeface="Times New Roman"/>
                <a:cs typeface="Times New Roman"/>
              </a:rPr>
              <a:t>qu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va</a:t>
            </a:r>
            <a:r>
              <a:rPr sz="1800" dirty="0">
                <a:latin typeface="Times New Roman"/>
                <a:cs typeface="Times New Roman"/>
              </a:rPr>
              <a:t>le</a:t>
            </a:r>
            <a:r>
              <a:rPr sz="1800" spc="5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93394" y="4044696"/>
          <a:ext cx="4900293" cy="2247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62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+=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+=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-=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-=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8.0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8.0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6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*=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*=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*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/=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/=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/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1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%=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%=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%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2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++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89535" marB="0"/>
                </a:tc>
                <a:tc gridSpan="2">
                  <a:txBody>
                    <a:bodyPr/>
                    <a:lstStyle/>
                    <a:p>
                      <a:pPr marL="7785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i++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895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895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+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895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1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--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 gridSpan="2">
                  <a:txBody>
                    <a:bodyPr/>
                    <a:lstStyle/>
                    <a:p>
                      <a:pPr marL="7785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i--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44" y="253365"/>
            <a:ext cx="2308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dirty="0">
                <a:latin typeface="Arial"/>
                <a:cs typeface="Arial"/>
              </a:rPr>
              <a:t>Integer</a:t>
            </a:r>
            <a:r>
              <a:rPr sz="2400" u="none" spc="-95" dirty="0">
                <a:latin typeface="Arial"/>
                <a:cs typeface="Arial"/>
              </a:rPr>
              <a:t> </a:t>
            </a:r>
            <a:r>
              <a:rPr sz="2400" u="none" spc="-5" dirty="0">
                <a:latin typeface="Arial"/>
                <a:cs typeface="Arial"/>
              </a:rPr>
              <a:t>Division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416" y="1138098"/>
            <a:ext cx="6041390" cy="199199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5" dirty="0">
                <a:latin typeface="Arial"/>
                <a:cs typeface="Arial"/>
              </a:rPr>
              <a:t>5 </a:t>
            </a:r>
            <a:r>
              <a:rPr sz="2400" dirty="0">
                <a:latin typeface="Arial"/>
                <a:cs typeface="Arial"/>
              </a:rPr>
              <a:t>/ </a:t>
            </a:r>
            <a:r>
              <a:rPr sz="2400" spc="-5" dirty="0">
                <a:latin typeface="Arial"/>
                <a:cs typeface="Arial"/>
              </a:rPr>
              <a:t>2 yields </a:t>
            </a:r>
            <a:r>
              <a:rPr sz="2400" dirty="0">
                <a:latin typeface="Arial"/>
                <a:cs typeface="Arial"/>
              </a:rPr>
              <a:t>an integer 2.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dirty="0">
                <a:latin typeface="Arial"/>
                <a:cs typeface="Arial"/>
              </a:rPr>
              <a:t>5.0 / 2 </a:t>
            </a:r>
            <a:r>
              <a:rPr sz="2400" spc="-5" dirty="0">
                <a:latin typeface="Arial"/>
                <a:cs typeface="Arial"/>
              </a:rPr>
              <a:t>yields </a:t>
            </a:r>
            <a:r>
              <a:rPr sz="2400" dirty="0">
                <a:latin typeface="Arial"/>
                <a:cs typeface="Arial"/>
              </a:rPr>
              <a:t>a double </a:t>
            </a:r>
            <a:r>
              <a:rPr sz="2400" spc="-5" dirty="0">
                <a:latin typeface="Arial"/>
                <a:cs typeface="Arial"/>
              </a:rPr>
              <a:t>value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2.5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spc="-5" dirty="0">
                <a:latin typeface="Arial"/>
                <a:cs typeface="Arial"/>
              </a:rPr>
              <a:t>5 % 2 yields 1 </a:t>
            </a:r>
            <a:r>
              <a:rPr sz="2400" dirty="0">
                <a:latin typeface="Arial"/>
                <a:cs typeface="Arial"/>
              </a:rPr>
              <a:t>(the remainder of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division)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948309"/>
            <a:ext cx="4852034" cy="373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har char="•"/>
              <a:tabLst>
                <a:tab pos="244475" algn="l"/>
              </a:tabLst>
            </a:pPr>
            <a:r>
              <a:rPr sz="2400" spc="-15" dirty="0">
                <a:solidFill>
                  <a:srgbClr val="0033CC"/>
                </a:solidFill>
                <a:latin typeface="Calibri"/>
                <a:cs typeface="Calibri"/>
              </a:rPr>
              <a:t>Syntax</a:t>
            </a:r>
            <a:r>
              <a:rPr sz="2400" spc="-5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33CC"/>
                </a:solidFill>
                <a:latin typeface="Calibri"/>
                <a:cs typeface="Calibri"/>
              </a:rPr>
              <a:t>Errors</a:t>
            </a:r>
            <a:endParaRPr sz="2400" dirty="0">
              <a:latin typeface="Calibri"/>
              <a:cs typeface="Calibri"/>
            </a:endParaRPr>
          </a:p>
          <a:p>
            <a:pPr marL="701675" lvl="1" indent="-232410">
              <a:lnSpc>
                <a:spcPct val="100000"/>
              </a:lnSpc>
              <a:buChar char="•"/>
              <a:tabLst>
                <a:tab pos="702310" algn="l"/>
              </a:tabLst>
            </a:pPr>
            <a:r>
              <a:rPr sz="2400" spc="-10" dirty="0">
                <a:latin typeface="Calibri"/>
                <a:cs typeface="Calibri"/>
              </a:rPr>
              <a:t>Detected </a:t>
            </a:r>
            <a:r>
              <a:rPr sz="2400" dirty="0">
                <a:latin typeface="Calibri"/>
                <a:cs typeface="Calibri"/>
              </a:rPr>
              <a:t>by 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compiler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alibri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solidFill>
                  <a:srgbClr val="0033CC"/>
                </a:solidFill>
                <a:latin typeface="Calibri"/>
                <a:cs typeface="Calibri"/>
              </a:rPr>
              <a:t>Runtime</a:t>
            </a:r>
            <a:r>
              <a:rPr sz="2400" spc="-4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33CC"/>
                </a:solidFill>
                <a:latin typeface="Calibri"/>
                <a:cs typeface="Calibri"/>
              </a:rPr>
              <a:t>Errors</a:t>
            </a:r>
            <a:endParaRPr sz="2400" dirty="0">
              <a:latin typeface="Calibri"/>
              <a:cs typeface="Calibri"/>
            </a:endParaRPr>
          </a:p>
          <a:p>
            <a:pPr marL="701675" lvl="1" indent="-232410">
              <a:lnSpc>
                <a:spcPct val="100000"/>
              </a:lnSpc>
              <a:buChar char="•"/>
              <a:tabLst>
                <a:tab pos="702310" algn="l"/>
              </a:tabLst>
            </a:pPr>
            <a:r>
              <a:rPr sz="2400" spc="-5" dirty="0">
                <a:latin typeface="Calibri"/>
                <a:cs typeface="Calibri"/>
              </a:rPr>
              <a:t>Causes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abort</a:t>
            </a:r>
          </a:p>
          <a:p>
            <a:pPr lvl="1">
              <a:lnSpc>
                <a:spcPct val="100000"/>
              </a:lnSpc>
              <a:spcBef>
                <a:spcPts val="10"/>
              </a:spcBef>
              <a:buFont typeface="Calibri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spc="-5" dirty="0">
                <a:solidFill>
                  <a:srgbClr val="0033CC"/>
                </a:solidFill>
                <a:latin typeface="Calibri"/>
                <a:cs typeface="Calibri"/>
              </a:rPr>
              <a:t>Logic</a:t>
            </a:r>
            <a:r>
              <a:rPr sz="2400" spc="-3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33CC"/>
                </a:solidFill>
                <a:latin typeface="Calibri"/>
                <a:cs typeface="Calibri"/>
              </a:rPr>
              <a:t>Errors</a:t>
            </a:r>
            <a:endParaRPr sz="2400" dirty="0">
              <a:latin typeface="Calibri"/>
              <a:cs typeface="Calibri"/>
            </a:endParaRPr>
          </a:p>
          <a:p>
            <a:pPr marL="701675" lvl="1" indent="-232410">
              <a:lnSpc>
                <a:spcPct val="100000"/>
              </a:lnSpc>
              <a:buChar char="•"/>
              <a:tabLst>
                <a:tab pos="702310" algn="l"/>
              </a:tabLst>
            </a:pPr>
            <a:r>
              <a:rPr sz="2400" spc="-5" dirty="0">
                <a:latin typeface="Calibri"/>
                <a:cs typeface="Calibri"/>
              </a:rPr>
              <a:t>Produces incorrect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</a:t>
            </a:r>
            <a:endParaRPr sz="2400" dirty="0">
              <a:latin typeface="Calibri"/>
              <a:cs typeface="Calibri"/>
            </a:endParaRPr>
          </a:p>
          <a:p>
            <a:pPr marL="701675" lvl="1" indent="-232410">
              <a:lnSpc>
                <a:spcPct val="100000"/>
              </a:lnSpc>
              <a:buChar char="•"/>
              <a:tabLst>
                <a:tab pos="702310" algn="l"/>
              </a:tabLst>
            </a:pPr>
            <a:r>
              <a:rPr sz="2400" spc="-10" dirty="0">
                <a:latin typeface="Calibri"/>
                <a:cs typeface="Calibri"/>
              </a:rPr>
              <a:t>Detected </a:t>
            </a:r>
            <a:r>
              <a:rPr sz="2400" spc="-5" dirty="0">
                <a:latin typeface="Calibri"/>
                <a:cs typeface="Calibri"/>
              </a:rPr>
              <a:t>(hopefully) through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testing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165299"/>
            <a:ext cx="7772400" cy="964802"/>
          </a:xfrm>
          <a:prstGeom prst="rect">
            <a:avLst/>
          </a:prstGeom>
        </p:spPr>
        <p:txBody>
          <a:bodyPr vert="horz" wrap="square" lIns="0" tIns="1020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56065" algn="l"/>
              </a:tabLst>
            </a:pPr>
            <a:r>
              <a:rPr sz="2800" spc="-65" dirty="0">
                <a:latin typeface="Arial"/>
                <a:cs typeface="Arial"/>
              </a:rPr>
              <a:t> </a:t>
            </a:r>
            <a:r>
              <a:rPr lang="en-MY" sz="2800" spc="-65" dirty="0">
                <a:latin typeface="Arial"/>
                <a:cs typeface="Arial"/>
              </a:rPr>
              <a:t>8) </a:t>
            </a:r>
            <a:r>
              <a:rPr sz="2800" dirty="0">
                <a:latin typeface="Arial"/>
                <a:cs typeface="Arial"/>
              </a:rPr>
              <a:t>Programming</a:t>
            </a:r>
            <a:r>
              <a:rPr lang="en-MY" sz="2800" dirty="0">
                <a:latin typeface="Arial"/>
                <a:cs typeface="Arial"/>
              </a:rPr>
              <a:t>Errors </a:t>
            </a:r>
            <a:r>
              <a:rPr sz="2800" dirty="0">
                <a:latin typeface="Arial"/>
                <a:cs typeface="Arial"/>
              </a:rPr>
              <a:t>	</a:t>
            </a:r>
          </a:p>
        </p:txBody>
      </p:sp>
      <p:sp>
        <p:nvSpPr>
          <p:cNvPr id="4" name="object 4"/>
          <p:cNvSpPr/>
          <p:nvPr/>
        </p:nvSpPr>
        <p:spPr>
          <a:xfrm>
            <a:off x="5719585" y="1455469"/>
            <a:ext cx="2108327" cy="22241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0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56065" algn="l"/>
              </a:tabLst>
            </a:pP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Syntax</a:t>
            </a:r>
            <a:r>
              <a:rPr lang="en-MY" sz="2800" dirty="0">
                <a:latin typeface="Arial"/>
                <a:cs typeface="Arial"/>
              </a:rPr>
              <a:t> Errors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	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143000"/>
            <a:ext cx="8458200" cy="2209800"/>
          </a:xfrm>
          <a:custGeom>
            <a:avLst/>
            <a:gdLst/>
            <a:ahLst/>
            <a:cxnLst/>
            <a:rect l="l" t="t" r="r" b="b"/>
            <a:pathLst>
              <a:path w="8458200" h="2209800">
                <a:moveTo>
                  <a:pt x="0" y="2209800"/>
                </a:moveTo>
                <a:lnTo>
                  <a:pt x="8458200" y="2209800"/>
                </a:lnTo>
                <a:lnTo>
                  <a:pt x="8458200" y="0"/>
                </a:lnTo>
                <a:lnTo>
                  <a:pt x="0" y="0"/>
                </a:lnTo>
                <a:lnTo>
                  <a:pt x="0" y="2209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103502"/>
            <a:ext cx="6275705" cy="1549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ourier New"/>
                <a:cs typeface="Courier New"/>
              </a:rPr>
              <a:t>public class ShowSyntaxErrors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public static main(String[] </a:t>
            </a:r>
            <a:r>
              <a:rPr sz="2000" spc="-5" dirty="0">
                <a:latin typeface="Courier New"/>
                <a:cs typeface="Courier New"/>
              </a:rPr>
              <a:t>args)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System.out.println("Welcome to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Java);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3886187"/>
            <a:ext cx="1113155" cy="3695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25"/>
              </a:spcBef>
            </a:pPr>
            <a:r>
              <a:rPr sz="1800" spc="5" dirty="0">
                <a:solidFill>
                  <a:srgbClr val="C00000"/>
                </a:solidFill>
                <a:latin typeface="Arial"/>
                <a:cs typeface="Arial"/>
              </a:rPr>
              <a:t>missing</a:t>
            </a:r>
            <a:r>
              <a:rPr sz="1800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74053" y="2133600"/>
            <a:ext cx="103505" cy="1753235"/>
          </a:xfrm>
          <a:custGeom>
            <a:avLst/>
            <a:gdLst/>
            <a:ahLst/>
            <a:cxnLst/>
            <a:rect l="l" t="t" r="r" b="b"/>
            <a:pathLst>
              <a:path w="103504" h="1753235">
                <a:moveTo>
                  <a:pt x="50867" y="25273"/>
                </a:moveTo>
                <a:lnTo>
                  <a:pt x="44634" y="36281"/>
                </a:lnTo>
                <a:lnTo>
                  <a:pt x="67183" y="1752727"/>
                </a:lnTo>
                <a:lnTo>
                  <a:pt x="79883" y="1752473"/>
                </a:lnTo>
                <a:lnTo>
                  <a:pt x="57332" y="36019"/>
                </a:lnTo>
                <a:lnTo>
                  <a:pt x="50867" y="25273"/>
                </a:lnTo>
                <a:close/>
              </a:path>
              <a:path w="103504" h="1753235">
                <a:moveTo>
                  <a:pt x="50546" y="0"/>
                </a:moveTo>
                <a:lnTo>
                  <a:pt x="1778" y="86233"/>
                </a:lnTo>
                <a:lnTo>
                  <a:pt x="0" y="89280"/>
                </a:lnTo>
                <a:lnTo>
                  <a:pt x="1143" y="93090"/>
                </a:lnTo>
                <a:lnTo>
                  <a:pt x="7238" y="96647"/>
                </a:lnTo>
                <a:lnTo>
                  <a:pt x="11049" y="95503"/>
                </a:lnTo>
                <a:lnTo>
                  <a:pt x="12826" y="92455"/>
                </a:lnTo>
                <a:lnTo>
                  <a:pt x="44634" y="36281"/>
                </a:lnTo>
                <a:lnTo>
                  <a:pt x="44323" y="12573"/>
                </a:lnTo>
                <a:lnTo>
                  <a:pt x="58024" y="12446"/>
                </a:lnTo>
                <a:lnTo>
                  <a:pt x="50546" y="0"/>
                </a:lnTo>
                <a:close/>
              </a:path>
              <a:path w="103504" h="1753235">
                <a:moveTo>
                  <a:pt x="58024" y="12446"/>
                </a:moveTo>
                <a:lnTo>
                  <a:pt x="57023" y="12446"/>
                </a:lnTo>
                <a:lnTo>
                  <a:pt x="57332" y="36019"/>
                </a:lnTo>
                <a:lnTo>
                  <a:pt x="90678" y="91439"/>
                </a:lnTo>
                <a:lnTo>
                  <a:pt x="92456" y="94487"/>
                </a:lnTo>
                <a:lnTo>
                  <a:pt x="96393" y="95376"/>
                </a:lnTo>
                <a:lnTo>
                  <a:pt x="102488" y="91821"/>
                </a:lnTo>
                <a:lnTo>
                  <a:pt x="103378" y="87884"/>
                </a:lnTo>
                <a:lnTo>
                  <a:pt x="101600" y="84962"/>
                </a:lnTo>
                <a:lnTo>
                  <a:pt x="58024" y="12446"/>
                </a:lnTo>
                <a:close/>
              </a:path>
              <a:path w="103504" h="1753235">
                <a:moveTo>
                  <a:pt x="57023" y="12446"/>
                </a:moveTo>
                <a:lnTo>
                  <a:pt x="44323" y="12573"/>
                </a:lnTo>
                <a:lnTo>
                  <a:pt x="44634" y="36281"/>
                </a:lnTo>
                <a:lnTo>
                  <a:pt x="50867" y="25273"/>
                </a:lnTo>
                <a:lnTo>
                  <a:pt x="45212" y="15875"/>
                </a:lnTo>
                <a:lnTo>
                  <a:pt x="56261" y="15748"/>
                </a:lnTo>
                <a:lnTo>
                  <a:pt x="57066" y="15748"/>
                </a:lnTo>
                <a:lnTo>
                  <a:pt x="57023" y="12446"/>
                </a:lnTo>
                <a:close/>
              </a:path>
              <a:path w="103504" h="1753235">
                <a:moveTo>
                  <a:pt x="57066" y="15748"/>
                </a:moveTo>
                <a:lnTo>
                  <a:pt x="56261" y="15748"/>
                </a:lnTo>
                <a:lnTo>
                  <a:pt x="50867" y="25273"/>
                </a:lnTo>
                <a:lnTo>
                  <a:pt x="57332" y="36019"/>
                </a:lnTo>
                <a:lnTo>
                  <a:pt x="57066" y="15748"/>
                </a:lnTo>
                <a:close/>
              </a:path>
              <a:path w="103504" h="1753235">
                <a:moveTo>
                  <a:pt x="56261" y="15748"/>
                </a:moveTo>
                <a:lnTo>
                  <a:pt x="45212" y="15875"/>
                </a:lnTo>
                <a:lnTo>
                  <a:pt x="50867" y="25273"/>
                </a:lnTo>
                <a:lnTo>
                  <a:pt x="56261" y="1574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0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56065" algn="l"/>
              </a:tabLst>
            </a:pP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Runtime</a:t>
            </a:r>
            <a:r>
              <a:rPr lang="en-MY" sz="2800" dirty="0">
                <a:latin typeface="Arial"/>
                <a:cs typeface="Arial"/>
              </a:rPr>
              <a:t> Errors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	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295400"/>
            <a:ext cx="8305800" cy="2133600"/>
          </a:xfrm>
          <a:custGeom>
            <a:avLst/>
            <a:gdLst/>
            <a:ahLst/>
            <a:cxnLst/>
            <a:rect l="l" t="t" r="r" b="b"/>
            <a:pathLst>
              <a:path w="8305800" h="2133600">
                <a:moveTo>
                  <a:pt x="0" y="2133600"/>
                </a:moveTo>
                <a:lnTo>
                  <a:pt x="8305800" y="2133600"/>
                </a:lnTo>
                <a:lnTo>
                  <a:pt x="83058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044" y="1255902"/>
            <a:ext cx="6428105" cy="1549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ourier New"/>
                <a:cs typeface="Courier New"/>
              </a:rPr>
              <a:t>public class ShowRuntimeErrors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public static void main(String[] args) 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System.out.println(1 /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0);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4800" y="3962387"/>
            <a:ext cx="1736725" cy="3695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divided by</a:t>
            </a:r>
            <a:r>
              <a:rPr sz="1800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zero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14036" y="2209800"/>
            <a:ext cx="375285" cy="1753870"/>
          </a:xfrm>
          <a:custGeom>
            <a:avLst/>
            <a:gdLst/>
            <a:ahLst/>
            <a:cxnLst/>
            <a:rect l="l" t="t" r="r" b="b"/>
            <a:pathLst>
              <a:path w="375285" h="1753870">
                <a:moveTo>
                  <a:pt x="38921" y="24751"/>
                </a:moveTo>
                <a:lnTo>
                  <a:pt x="34680" y="36777"/>
                </a:lnTo>
                <a:lnTo>
                  <a:pt x="362712" y="1753743"/>
                </a:lnTo>
                <a:lnTo>
                  <a:pt x="375158" y="1751457"/>
                </a:lnTo>
                <a:lnTo>
                  <a:pt x="47210" y="34276"/>
                </a:lnTo>
                <a:lnTo>
                  <a:pt x="38921" y="24751"/>
                </a:lnTo>
                <a:close/>
              </a:path>
              <a:path w="375285" h="1753870">
                <a:moveTo>
                  <a:pt x="34162" y="0"/>
                </a:moveTo>
                <a:lnTo>
                  <a:pt x="1142" y="93472"/>
                </a:lnTo>
                <a:lnTo>
                  <a:pt x="0" y="96774"/>
                </a:lnTo>
                <a:lnTo>
                  <a:pt x="1777" y="100329"/>
                </a:lnTo>
                <a:lnTo>
                  <a:pt x="5079" y="101473"/>
                </a:lnTo>
                <a:lnTo>
                  <a:pt x="8382" y="102742"/>
                </a:lnTo>
                <a:lnTo>
                  <a:pt x="11937" y="100964"/>
                </a:lnTo>
                <a:lnTo>
                  <a:pt x="13208" y="97662"/>
                </a:lnTo>
                <a:lnTo>
                  <a:pt x="34680" y="36777"/>
                </a:lnTo>
                <a:lnTo>
                  <a:pt x="30225" y="13462"/>
                </a:lnTo>
                <a:lnTo>
                  <a:pt x="42799" y="11175"/>
                </a:lnTo>
                <a:lnTo>
                  <a:pt x="43913" y="11175"/>
                </a:lnTo>
                <a:lnTo>
                  <a:pt x="34162" y="0"/>
                </a:lnTo>
                <a:close/>
              </a:path>
              <a:path w="375285" h="1753870">
                <a:moveTo>
                  <a:pt x="43913" y="11175"/>
                </a:moveTo>
                <a:lnTo>
                  <a:pt x="42799" y="11175"/>
                </a:lnTo>
                <a:lnTo>
                  <a:pt x="47210" y="34276"/>
                </a:lnTo>
                <a:lnTo>
                  <a:pt x="89662" y="83058"/>
                </a:lnTo>
                <a:lnTo>
                  <a:pt x="91948" y="85725"/>
                </a:lnTo>
                <a:lnTo>
                  <a:pt x="96012" y="85978"/>
                </a:lnTo>
                <a:lnTo>
                  <a:pt x="98678" y="83692"/>
                </a:lnTo>
                <a:lnTo>
                  <a:pt x="101346" y="81279"/>
                </a:lnTo>
                <a:lnTo>
                  <a:pt x="101600" y="77342"/>
                </a:lnTo>
                <a:lnTo>
                  <a:pt x="99313" y="74675"/>
                </a:lnTo>
                <a:lnTo>
                  <a:pt x="43913" y="11175"/>
                </a:lnTo>
                <a:close/>
              </a:path>
              <a:path w="375285" h="1753870">
                <a:moveTo>
                  <a:pt x="42799" y="11175"/>
                </a:moveTo>
                <a:lnTo>
                  <a:pt x="30225" y="13462"/>
                </a:lnTo>
                <a:lnTo>
                  <a:pt x="34680" y="36777"/>
                </a:lnTo>
                <a:lnTo>
                  <a:pt x="38921" y="24751"/>
                </a:lnTo>
                <a:lnTo>
                  <a:pt x="31750" y="16510"/>
                </a:lnTo>
                <a:lnTo>
                  <a:pt x="42545" y="14477"/>
                </a:lnTo>
                <a:lnTo>
                  <a:pt x="43429" y="14477"/>
                </a:lnTo>
                <a:lnTo>
                  <a:pt x="42799" y="11175"/>
                </a:lnTo>
                <a:close/>
              </a:path>
              <a:path w="375285" h="1753870">
                <a:moveTo>
                  <a:pt x="43429" y="14477"/>
                </a:moveTo>
                <a:lnTo>
                  <a:pt x="42545" y="14477"/>
                </a:lnTo>
                <a:lnTo>
                  <a:pt x="38921" y="24751"/>
                </a:lnTo>
                <a:lnTo>
                  <a:pt x="47210" y="34276"/>
                </a:lnTo>
                <a:lnTo>
                  <a:pt x="43429" y="14477"/>
                </a:lnTo>
                <a:close/>
              </a:path>
              <a:path w="375285" h="1753870">
                <a:moveTo>
                  <a:pt x="42545" y="14477"/>
                </a:moveTo>
                <a:lnTo>
                  <a:pt x="31750" y="16510"/>
                </a:lnTo>
                <a:lnTo>
                  <a:pt x="38921" y="24751"/>
                </a:lnTo>
                <a:lnTo>
                  <a:pt x="42545" y="1447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0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56065" algn="l"/>
              </a:tabLst>
            </a:pP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Logic</a:t>
            </a:r>
            <a:r>
              <a:rPr lang="en-MY" sz="2800" dirty="0">
                <a:latin typeface="Arial"/>
                <a:cs typeface="Arial"/>
              </a:rPr>
              <a:t> Errors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	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295400"/>
            <a:ext cx="8686800" cy="2362200"/>
          </a:xfrm>
          <a:custGeom>
            <a:avLst/>
            <a:gdLst/>
            <a:ahLst/>
            <a:cxnLst/>
            <a:rect l="l" t="t" r="r" b="b"/>
            <a:pathLst>
              <a:path w="8686800" h="2362200">
                <a:moveTo>
                  <a:pt x="0" y="2362200"/>
                </a:moveTo>
                <a:lnTo>
                  <a:pt x="8686800" y="2362200"/>
                </a:lnTo>
                <a:lnTo>
                  <a:pt x="86868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1261998"/>
            <a:ext cx="794512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public class </a:t>
            </a:r>
            <a:r>
              <a:rPr sz="1800" spc="-10" dirty="0">
                <a:latin typeface="Courier New"/>
                <a:cs typeface="Courier New"/>
              </a:rPr>
              <a:t>ShowLogicErrors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561340" marR="5080" indent="-2743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public static </a:t>
            </a:r>
            <a:r>
              <a:rPr sz="1800" spc="-5" dirty="0">
                <a:latin typeface="Courier New"/>
                <a:cs typeface="Courier New"/>
              </a:rPr>
              <a:t>void </a:t>
            </a:r>
            <a:r>
              <a:rPr sz="1800" spc="-10" dirty="0">
                <a:latin typeface="Courier New"/>
                <a:cs typeface="Courier New"/>
              </a:rPr>
              <a:t>main(String[] args)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10" dirty="0">
                <a:latin typeface="Courier New"/>
                <a:cs typeface="Courier New"/>
              </a:rPr>
              <a:t>System.out.println("Celsius </a:t>
            </a:r>
            <a:r>
              <a:rPr sz="1800" spc="-5" dirty="0">
                <a:latin typeface="Courier New"/>
                <a:cs typeface="Courier New"/>
              </a:rPr>
              <a:t>35 is </a:t>
            </a:r>
            <a:r>
              <a:rPr sz="1800" spc="-10" dirty="0">
                <a:latin typeface="Courier New"/>
                <a:cs typeface="Courier New"/>
              </a:rPr>
              <a:t>Fahrenheit </a:t>
            </a:r>
            <a:r>
              <a:rPr sz="1800" spc="-5" dirty="0">
                <a:latin typeface="Courier New"/>
                <a:cs typeface="Courier New"/>
              </a:rPr>
              <a:t>degree ");  </a:t>
            </a:r>
            <a:r>
              <a:rPr sz="1800" spc="-10" dirty="0">
                <a:latin typeface="Courier New"/>
                <a:cs typeface="Courier New"/>
              </a:rPr>
              <a:t>System.out.println((9 </a:t>
            </a:r>
            <a:r>
              <a:rPr sz="1800" dirty="0">
                <a:latin typeface="Courier New"/>
                <a:cs typeface="Courier New"/>
              </a:rPr>
              <a:t>/ </a:t>
            </a:r>
            <a:r>
              <a:rPr sz="1800" spc="-15" dirty="0">
                <a:latin typeface="Courier New"/>
                <a:cs typeface="Courier New"/>
              </a:rPr>
              <a:t>5) </a:t>
            </a:r>
            <a:r>
              <a:rPr sz="1800" dirty="0">
                <a:latin typeface="Courier New"/>
                <a:cs typeface="Courier New"/>
              </a:rPr>
              <a:t>* </a:t>
            </a:r>
            <a:r>
              <a:rPr sz="1800" spc="-10" dirty="0">
                <a:latin typeface="Courier New"/>
                <a:cs typeface="Courier New"/>
              </a:rPr>
              <a:t>35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5" dirty="0">
                <a:latin typeface="Courier New"/>
                <a:cs typeface="Courier New"/>
              </a:rPr>
              <a:t> 32);</a:t>
            </a:r>
            <a:endParaRPr sz="1800" dirty="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29000" y="4114774"/>
            <a:ext cx="1852295" cy="646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integer</a:t>
            </a:r>
            <a:r>
              <a:rPr sz="18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division:</a:t>
            </a:r>
            <a:endParaRPr sz="18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9/5 =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(not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00000"/>
                </a:solidFill>
                <a:latin typeface="Arial"/>
                <a:cs typeface="Arial"/>
              </a:rPr>
              <a:t>1.8)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284" y="2362200"/>
            <a:ext cx="429895" cy="1754505"/>
          </a:xfrm>
          <a:custGeom>
            <a:avLst/>
            <a:gdLst/>
            <a:ahLst/>
            <a:cxnLst/>
            <a:rect l="l" t="t" r="r" b="b"/>
            <a:pathLst>
              <a:path w="429895" h="1754504">
                <a:moveTo>
                  <a:pt x="36592" y="24581"/>
                </a:moveTo>
                <a:lnTo>
                  <a:pt x="32814" y="36490"/>
                </a:lnTo>
                <a:lnTo>
                  <a:pt x="417449" y="1753997"/>
                </a:lnTo>
                <a:lnTo>
                  <a:pt x="429767" y="1751202"/>
                </a:lnTo>
                <a:lnTo>
                  <a:pt x="45119" y="33757"/>
                </a:lnTo>
                <a:lnTo>
                  <a:pt x="36592" y="24581"/>
                </a:lnTo>
                <a:close/>
              </a:path>
              <a:path w="429895" h="1754504">
                <a:moveTo>
                  <a:pt x="31114" y="0"/>
                </a:moveTo>
                <a:lnTo>
                  <a:pt x="1142" y="94361"/>
                </a:lnTo>
                <a:lnTo>
                  <a:pt x="0" y="97789"/>
                </a:lnTo>
                <a:lnTo>
                  <a:pt x="1904" y="101346"/>
                </a:lnTo>
                <a:lnTo>
                  <a:pt x="5206" y="102362"/>
                </a:lnTo>
                <a:lnTo>
                  <a:pt x="8509" y="103504"/>
                </a:lnTo>
                <a:lnTo>
                  <a:pt x="12191" y="101600"/>
                </a:lnTo>
                <a:lnTo>
                  <a:pt x="13207" y="98298"/>
                </a:lnTo>
                <a:lnTo>
                  <a:pt x="32814" y="36490"/>
                </a:lnTo>
                <a:lnTo>
                  <a:pt x="27686" y="13588"/>
                </a:lnTo>
                <a:lnTo>
                  <a:pt x="40004" y="10922"/>
                </a:lnTo>
                <a:lnTo>
                  <a:pt x="41254" y="10922"/>
                </a:lnTo>
                <a:lnTo>
                  <a:pt x="31114" y="0"/>
                </a:lnTo>
                <a:close/>
              </a:path>
              <a:path w="429895" h="1754504">
                <a:moveTo>
                  <a:pt x="41254" y="10922"/>
                </a:moveTo>
                <a:lnTo>
                  <a:pt x="40004" y="10922"/>
                </a:lnTo>
                <a:lnTo>
                  <a:pt x="45119" y="33757"/>
                </a:lnTo>
                <a:lnTo>
                  <a:pt x="89280" y="81279"/>
                </a:lnTo>
                <a:lnTo>
                  <a:pt x="91566" y="83820"/>
                </a:lnTo>
                <a:lnTo>
                  <a:pt x="95630" y="83947"/>
                </a:lnTo>
                <a:lnTo>
                  <a:pt x="98170" y="81534"/>
                </a:lnTo>
                <a:lnTo>
                  <a:pt x="100837" y="79121"/>
                </a:lnTo>
                <a:lnTo>
                  <a:pt x="100964" y="75184"/>
                </a:lnTo>
                <a:lnTo>
                  <a:pt x="98551" y="72644"/>
                </a:lnTo>
                <a:lnTo>
                  <a:pt x="41254" y="10922"/>
                </a:lnTo>
                <a:close/>
              </a:path>
              <a:path w="429895" h="1754504">
                <a:moveTo>
                  <a:pt x="40004" y="10922"/>
                </a:moveTo>
                <a:lnTo>
                  <a:pt x="27686" y="13588"/>
                </a:lnTo>
                <a:lnTo>
                  <a:pt x="32814" y="36490"/>
                </a:lnTo>
                <a:lnTo>
                  <a:pt x="36592" y="24581"/>
                </a:lnTo>
                <a:lnTo>
                  <a:pt x="29210" y="16637"/>
                </a:lnTo>
                <a:lnTo>
                  <a:pt x="39877" y="14224"/>
                </a:lnTo>
                <a:lnTo>
                  <a:pt x="40744" y="14224"/>
                </a:lnTo>
                <a:lnTo>
                  <a:pt x="40004" y="10922"/>
                </a:lnTo>
                <a:close/>
              </a:path>
              <a:path w="429895" h="1754504">
                <a:moveTo>
                  <a:pt x="40744" y="14224"/>
                </a:moveTo>
                <a:lnTo>
                  <a:pt x="39877" y="14224"/>
                </a:lnTo>
                <a:lnTo>
                  <a:pt x="36592" y="24581"/>
                </a:lnTo>
                <a:lnTo>
                  <a:pt x="45119" y="33757"/>
                </a:lnTo>
                <a:lnTo>
                  <a:pt x="40744" y="14224"/>
                </a:lnTo>
                <a:close/>
              </a:path>
              <a:path w="429895" h="1754504">
                <a:moveTo>
                  <a:pt x="39877" y="14224"/>
                </a:moveTo>
                <a:lnTo>
                  <a:pt x="29210" y="16637"/>
                </a:lnTo>
                <a:lnTo>
                  <a:pt x="36592" y="24581"/>
                </a:lnTo>
                <a:lnTo>
                  <a:pt x="39877" y="1422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626" y="4790313"/>
            <a:ext cx="32556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Celsius 35 is Fahrenheit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degree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20065" algn="l"/>
              </a:tabLst>
            </a:pPr>
            <a:r>
              <a:rPr sz="1800" dirty="0">
                <a:latin typeface="Arial"/>
                <a:cs typeface="Arial"/>
              </a:rPr>
              <a:t>67	(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true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answer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95</a:t>
            </a:r>
            <a:r>
              <a:rPr sz="1800" spc="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1709-B1EF-419A-85DE-A69E294B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MY" sz="3600" dirty="0"/>
              <a:t>9) Java Package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700902-D09A-4526-B299-8F9D71EAF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7924800" cy="4876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C0E9B-60F1-4F6C-BEAF-DFD856272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0231FC-C631-4B6D-ACA1-5396029BD2B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88A42-7FD5-8343-F9E6-B86F7DA34920}"/>
              </a:ext>
            </a:extLst>
          </p:cNvPr>
          <p:cNvSpPr txBox="1"/>
          <p:nvPr/>
        </p:nvSpPr>
        <p:spPr>
          <a:xfrm>
            <a:off x="1447800" y="3886200"/>
            <a:ext cx="599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Package is a identifier too (must be meaningful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55146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F69F-6895-4F7D-AB74-6B24FBA2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9F0439-33C8-4BCF-9BCF-E11A9AC87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533400"/>
            <a:ext cx="8077200" cy="5562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9446A-79F8-4284-8CEA-DCA595990F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0231FC-C631-4B6D-ACA1-5396029BD2B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5868C-7D22-CC1C-BA3D-67ACDEE3BE83}"/>
              </a:ext>
            </a:extLst>
          </p:cNvPr>
          <p:cNvSpPr txBox="1"/>
          <p:nvPr/>
        </p:nvSpPr>
        <p:spPr>
          <a:xfrm>
            <a:off x="2133600" y="1828800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Default package</a:t>
            </a:r>
            <a:endParaRPr lang="en-MY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6B4B0-D02F-8CBB-F33A-41959263C9BA}"/>
              </a:ext>
            </a:extLst>
          </p:cNvPr>
          <p:cNvSpPr txBox="1"/>
          <p:nvPr/>
        </p:nvSpPr>
        <p:spPr>
          <a:xfrm>
            <a:off x="1981200" y="5943600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Package name</a:t>
            </a:r>
            <a:endParaRPr lang="en-MY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2FDAED-C2D5-2593-51E0-BE94EB212404}"/>
              </a:ext>
            </a:extLst>
          </p:cNvPr>
          <p:cNvCxnSpPr/>
          <p:nvPr/>
        </p:nvCxnSpPr>
        <p:spPr>
          <a:xfrm flipV="1">
            <a:off x="2895600" y="5715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D036D5-E904-B224-072C-82D9EA978204}"/>
              </a:ext>
            </a:extLst>
          </p:cNvPr>
          <p:cNvSpPr txBox="1"/>
          <p:nvPr/>
        </p:nvSpPr>
        <p:spPr>
          <a:xfrm>
            <a:off x="5486400" y="5486400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Class name</a:t>
            </a:r>
            <a:endParaRPr lang="en-MY" i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02DA41-CDBA-339B-30EB-D5988BEF975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181600" y="5717233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531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4E06-6E63-46ED-95F8-67C57F38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5514-1284-48BE-8753-E2F6FE2A2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01E09-615F-4D80-BF26-2F6989A07F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0231FC-C631-4B6D-ACA1-5396029BD2B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492B0C-DBCC-4472-8D9F-745F4B73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"/>
            <a:ext cx="81534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98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3484-C689-4F90-A87F-82577B3D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B3C7-7BC4-41FD-90AA-38703572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81288-644A-4692-8EDD-C435B5F0A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C# Programming: From Problem Analysis to Program Design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B9A76-47DC-4E97-AAAE-57755DEB76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0231FC-C631-4B6D-ACA1-5396029BD2B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CC659-3AC4-4FB5-A003-6400DEEE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309562"/>
            <a:ext cx="809625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638761"/>
            <a:ext cx="8191500" cy="618630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86690" indent="-174625">
              <a:lnSpc>
                <a:spcPct val="100000"/>
              </a:lnSpc>
              <a:spcBef>
                <a:spcPts val="1540"/>
              </a:spcBef>
              <a:buChar char="•"/>
              <a:tabLst>
                <a:tab pos="187325" algn="l"/>
              </a:tabLst>
            </a:pPr>
            <a:r>
              <a:rPr sz="2400" dirty="0">
                <a:latin typeface="Arial"/>
                <a:cs typeface="Arial"/>
              </a:rPr>
              <a:t>Identifier: </a:t>
            </a:r>
            <a:r>
              <a:rPr sz="2400" spc="5" dirty="0">
                <a:latin typeface="Arial"/>
                <a:cs typeface="Arial"/>
              </a:rPr>
              <a:t>name </a:t>
            </a:r>
            <a:r>
              <a:rPr sz="2400" dirty="0">
                <a:latin typeface="Arial"/>
                <a:cs typeface="Arial"/>
              </a:rPr>
              <a:t>of a </a:t>
            </a:r>
            <a:r>
              <a:rPr sz="2400" spc="-5" dirty="0">
                <a:latin typeface="Arial"/>
                <a:cs typeface="Arial"/>
              </a:rPr>
              <a:t>variable, </a:t>
            </a:r>
            <a:r>
              <a:rPr sz="2400" spc="5" dirty="0">
                <a:latin typeface="Arial"/>
                <a:cs typeface="Arial"/>
              </a:rPr>
              <a:t>method,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</a:t>
            </a:r>
          </a:p>
          <a:p>
            <a:pPr marL="186690" indent="-174625">
              <a:lnSpc>
                <a:spcPct val="100000"/>
              </a:lnSpc>
              <a:spcBef>
                <a:spcPts val="1440"/>
              </a:spcBef>
              <a:buChar char="•"/>
              <a:tabLst>
                <a:tab pos="187325" algn="l"/>
              </a:tabLst>
            </a:pPr>
            <a:r>
              <a:rPr sz="2400" dirty="0">
                <a:latin typeface="Arial"/>
                <a:cs typeface="Arial"/>
              </a:rPr>
              <a:t>Rules </a:t>
            </a:r>
            <a:r>
              <a:rPr sz="2400" spc="10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identifiers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Java:</a:t>
            </a:r>
            <a:endParaRPr sz="2400" dirty="0">
              <a:latin typeface="Arial"/>
              <a:cs typeface="Arial"/>
            </a:endParaRPr>
          </a:p>
          <a:p>
            <a:pPr marL="643890" lvl="1" indent="-174625">
              <a:lnSpc>
                <a:spcPct val="100000"/>
              </a:lnSpc>
              <a:spcBef>
                <a:spcPts val="20"/>
              </a:spcBef>
              <a:buChar char="•"/>
              <a:tabLst>
                <a:tab pos="644525" algn="l"/>
              </a:tabLst>
            </a:pPr>
            <a:r>
              <a:rPr sz="2000" spc="-10" dirty="0">
                <a:latin typeface="Arial"/>
                <a:cs typeface="Arial"/>
              </a:rPr>
              <a:t>Can </a:t>
            </a:r>
            <a:r>
              <a:rPr sz="2000" spc="5" dirty="0">
                <a:latin typeface="Arial"/>
                <a:cs typeface="Arial"/>
              </a:rPr>
              <a:t>be </a:t>
            </a:r>
            <a:r>
              <a:rPr sz="2000" dirty="0">
                <a:latin typeface="Arial"/>
                <a:cs typeface="Arial"/>
              </a:rPr>
              <a:t>made </a:t>
            </a:r>
            <a:r>
              <a:rPr sz="2000" spc="-10" dirty="0">
                <a:latin typeface="Arial"/>
                <a:cs typeface="Arial"/>
              </a:rPr>
              <a:t>up </a:t>
            </a:r>
            <a:r>
              <a:rPr sz="2000" spc="-5" dirty="0">
                <a:latin typeface="Arial"/>
                <a:cs typeface="Arial"/>
              </a:rPr>
              <a:t>of letters, digits, underscore (_), and dollar sign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($)</a:t>
            </a:r>
            <a:endParaRPr sz="2000" dirty="0">
              <a:latin typeface="Arial"/>
              <a:cs typeface="Arial"/>
            </a:endParaRPr>
          </a:p>
          <a:p>
            <a:pPr marL="643890" lvl="1" indent="-174625">
              <a:lnSpc>
                <a:spcPct val="100000"/>
              </a:lnSpc>
              <a:buChar char="•"/>
              <a:tabLst>
                <a:tab pos="644525" algn="l"/>
              </a:tabLst>
            </a:pPr>
            <a:r>
              <a:rPr sz="2000" spc="-5" dirty="0">
                <a:latin typeface="Arial"/>
                <a:cs typeface="Arial"/>
              </a:rPr>
              <a:t>Cannot start </a:t>
            </a:r>
            <a:r>
              <a:rPr sz="2000" spc="-1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digit</a:t>
            </a:r>
            <a:endParaRPr sz="2000" dirty="0">
              <a:latin typeface="Arial"/>
              <a:cs typeface="Arial"/>
            </a:endParaRPr>
          </a:p>
          <a:p>
            <a:pPr marL="643890" lvl="1" indent="-174625">
              <a:lnSpc>
                <a:spcPct val="100000"/>
              </a:lnSpc>
              <a:buChar char="•"/>
              <a:tabLst>
                <a:tab pos="644525" algn="l"/>
              </a:tabLst>
            </a:pPr>
            <a:r>
              <a:rPr sz="2000" spc="-5" dirty="0">
                <a:latin typeface="Arial"/>
                <a:cs typeface="Arial"/>
              </a:rPr>
              <a:t>Cannot use </a:t>
            </a:r>
            <a:r>
              <a:rPr sz="2000" spc="-10" dirty="0">
                <a:latin typeface="Arial"/>
                <a:cs typeface="Arial"/>
              </a:rPr>
              <a:t>other symbols </a:t>
            </a:r>
            <a:r>
              <a:rPr sz="2000" dirty="0">
                <a:latin typeface="Arial"/>
                <a:cs typeface="Arial"/>
              </a:rPr>
              <a:t>such </a:t>
            </a:r>
            <a:r>
              <a:rPr sz="2000" spc="-1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? or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%</a:t>
            </a:r>
            <a:endParaRPr sz="2000" dirty="0">
              <a:latin typeface="Arial"/>
              <a:cs typeface="Arial"/>
            </a:endParaRPr>
          </a:p>
          <a:p>
            <a:pPr marL="643890" lvl="1" indent="-174625">
              <a:lnSpc>
                <a:spcPct val="100000"/>
              </a:lnSpc>
              <a:buChar char="•"/>
              <a:tabLst>
                <a:tab pos="644525" algn="l"/>
              </a:tabLst>
            </a:pPr>
            <a:r>
              <a:rPr sz="2000" spc="-5" dirty="0">
                <a:latin typeface="Arial"/>
                <a:cs typeface="Arial"/>
              </a:rPr>
              <a:t>Spaces are not </a:t>
            </a:r>
            <a:r>
              <a:rPr sz="2000" dirty="0">
                <a:latin typeface="Arial"/>
                <a:cs typeface="Arial"/>
              </a:rPr>
              <a:t>permitted </a:t>
            </a:r>
            <a:r>
              <a:rPr sz="2000" spc="-10" dirty="0">
                <a:latin typeface="Arial"/>
                <a:cs typeface="Arial"/>
              </a:rPr>
              <a:t>inside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identifiers</a:t>
            </a:r>
            <a:endParaRPr sz="2000" dirty="0">
              <a:latin typeface="Arial"/>
              <a:cs typeface="Arial"/>
            </a:endParaRPr>
          </a:p>
          <a:p>
            <a:pPr marL="643890" lvl="1" indent="-174625">
              <a:lnSpc>
                <a:spcPct val="100000"/>
              </a:lnSpc>
              <a:spcBef>
                <a:spcPts val="5"/>
              </a:spcBef>
              <a:buChar char="•"/>
              <a:tabLst>
                <a:tab pos="644525" algn="l"/>
              </a:tabLst>
            </a:pPr>
            <a:r>
              <a:rPr sz="2000" spc="-80" dirty="0">
                <a:latin typeface="Arial"/>
                <a:cs typeface="Arial"/>
              </a:rPr>
              <a:t>You </a:t>
            </a:r>
            <a:r>
              <a:rPr sz="2000" spc="-5" dirty="0">
                <a:latin typeface="Arial"/>
                <a:cs typeface="Arial"/>
              </a:rPr>
              <a:t>cannot use reserved </a:t>
            </a:r>
            <a:r>
              <a:rPr sz="2000" spc="-10" dirty="0">
                <a:latin typeface="Arial"/>
                <a:cs typeface="Arial"/>
              </a:rPr>
              <a:t>words</a:t>
            </a:r>
            <a:r>
              <a:rPr sz="2000" spc="2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(keywords)</a:t>
            </a:r>
            <a:endParaRPr sz="2000" dirty="0">
              <a:latin typeface="Arial"/>
              <a:cs typeface="Arial"/>
            </a:endParaRPr>
          </a:p>
          <a:p>
            <a:pPr marL="643890" lvl="1" indent="-174625">
              <a:lnSpc>
                <a:spcPct val="100000"/>
              </a:lnSpc>
              <a:spcBef>
                <a:spcPts val="385"/>
              </a:spcBef>
              <a:buChar char="•"/>
              <a:tabLst>
                <a:tab pos="644525" algn="l"/>
              </a:tabLst>
            </a:pPr>
            <a:r>
              <a:rPr sz="2000" dirty="0">
                <a:latin typeface="Arial"/>
                <a:cs typeface="Arial"/>
              </a:rPr>
              <a:t>They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case</a:t>
            </a:r>
            <a:r>
              <a:rPr sz="2000" spc="-10" dirty="0">
                <a:latin typeface="Arial"/>
                <a:cs typeface="Arial"/>
              </a:rPr>
              <a:t> sensitive</a:t>
            </a:r>
            <a:endParaRPr sz="2000" dirty="0">
              <a:latin typeface="Arial"/>
              <a:cs typeface="Arial"/>
            </a:endParaRPr>
          </a:p>
          <a:p>
            <a:pPr marL="186690" marR="668655" indent="-174625">
              <a:lnSpc>
                <a:spcPct val="100000"/>
              </a:lnSpc>
              <a:spcBef>
                <a:spcPts val="1520"/>
              </a:spcBef>
              <a:buChar char="•"/>
              <a:tabLst>
                <a:tab pos="187325" algn="l"/>
              </a:tabLst>
            </a:pPr>
            <a:r>
              <a:rPr sz="2400" dirty="0">
                <a:latin typeface="Arial"/>
                <a:cs typeface="Arial"/>
              </a:rPr>
              <a:t>By convention, </a:t>
            </a:r>
            <a:r>
              <a:rPr sz="2400" spc="-5" dirty="0">
                <a:latin typeface="Arial"/>
                <a:cs typeface="Arial"/>
              </a:rPr>
              <a:t>variable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5" dirty="0">
                <a:latin typeface="Arial"/>
                <a:cs typeface="Arial"/>
              </a:rPr>
              <a:t>method names </a:t>
            </a:r>
            <a:r>
              <a:rPr sz="2400" dirty="0">
                <a:latin typeface="Arial"/>
                <a:cs typeface="Arial"/>
              </a:rPr>
              <a:t>start </a:t>
            </a:r>
            <a:r>
              <a:rPr sz="2400" spc="-10" dirty="0">
                <a:latin typeface="Arial"/>
                <a:cs typeface="Arial"/>
              </a:rPr>
              <a:t>with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lowercase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letter</a:t>
            </a:r>
          </a:p>
          <a:p>
            <a:pPr marL="4699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latin typeface="Courier New"/>
                <a:cs typeface="Courier New"/>
              </a:rPr>
              <a:t>int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33CC"/>
                </a:solidFill>
                <a:latin typeface="Courier New"/>
                <a:cs typeface="Courier New"/>
              </a:rPr>
              <a:t>myNumber_1</a:t>
            </a:r>
            <a:endParaRPr sz="20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ourier New"/>
                <a:cs typeface="Courier New"/>
              </a:rPr>
              <a:t>void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Courier New"/>
                <a:cs typeface="Courier New"/>
              </a:rPr>
              <a:t>computeArea</a:t>
            </a:r>
            <a:r>
              <a:rPr sz="2000" spc="-5" dirty="0">
                <a:latin typeface="Courier New"/>
                <a:cs typeface="Courier New"/>
              </a:rPr>
              <a:t>(…)</a:t>
            </a:r>
            <a:endParaRPr sz="2000" dirty="0">
              <a:latin typeface="Courier New"/>
              <a:cs typeface="Courier New"/>
            </a:endParaRPr>
          </a:p>
          <a:p>
            <a:pPr marL="186690" indent="-174625">
              <a:lnSpc>
                <a:spcPct val="100000"/>
              </a:lnSpc>
              <a:spcBef>
                <a:spcPts val="1595"/>
              </a:spcBef>
              <a:buChar char="•"/>
              <a:tabLst>
                <a:tab pos="187325" algn="l"/>
              </a:tabLst>
            </a:pPr>
            <a:r>
              <a:rPr sz="2400" dirty="0">
                <a:latin typeface="Arial"/>
                <a:cs typeface="Arial"/>
              </a:rPr>
              <a:t>By convention, class </a:t>
            </a:r>
            <a:r>
              <a:rPr sz="2400" spc="5" dirty="0">
                <a:latin typeface="Arial"/>
                <a:cs typeface="Arial"/>
              </a:rPr>
              <a:t>names </a:t>
            </a:r>
            <a:r>
              <a:rPr sz="2400" dirty="0">
                <a:latin typeface="Arial"/>
                <a:cs typeface="Arial"/>
              </a:rPr>
              <a:t>start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spc="5" dirty="0">
                <a:latin typeface="Arial"/>
                <a:cs typeface="Arial"/>
              </a:rPr>
              <a:t>an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uppercase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letter</a:t>
            </a:r>
          </a:p>
          <a:p>
            <a:pPr marL="4699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latin typeface="Courier New"/>
                <a:cs typeface="Courier New"/>
              </a:rPr>
              <a:t>class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33CC"/>
                </a:solidFill>
                <a:latin typeface="Courier New"/>
                <a:cs typeface="Courier New"/>
              </a:rPr>
              <a:t>Student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193767"/>
            <a:ext cx="2512056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10"/>
              </a:spcBef>
            </a:pPr>
            <a:r>
              <a:rPr lang="en-MY" sz="2800" u="none" dirty="0">
                <a:latin typeface="Arial"/>
                <a:cs typeface="Arial"/>
              </a:rPr>
              <a:t>1) </a:t>
            </a:r>
            <a:r>
              <a:rPr sz="2800" u="none" dirty="0">
                <a:latin typeface="Arial"/>
                <a:cs typeface="Arial"/>
              </a:rPr>
              <a:t>Identifiers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AD77D-2038-11A9-07B7-1E7FF732D3DB}"/>
              </a:ext>
            </a:extLst>
          </p:cNvPr>
          <p:cNvSpPr txBox="1"/>
          <p:nvPr/>
        </p:nvSpPr>
        <p:spPr>
          <a:xfrm>
            <a:off x="4191000" y="51054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Easy to differentiate/read/identify</a:t>
            </a:r>
            <a:endParaRPr lang="en-MY"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BD3B-8A53-4747-8381-C8B8D999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4E663-4C34-4CF4-97C2-41A9D69C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6F07B-2B68-4553-A230-5521CA509C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0231FC-C631-4B6D-ACA1-5396029BD2B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7697F-A80F-4A4B-91F0-4CC50606B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514350"/>
            <a:ext cx="83343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48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96AECC6-C99F-4960-9C45-47858EEFCF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E3592E-FDBA-42A9-8056-481E5C3D0353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8D2DAF50-7588-494D-9122-682C1001A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97949"/>
            <a:ext cx="7219950" cy="417512"/>
          </a:xfrm>
        </p:spPr>
        <p:txBody>
          <a:bodyPr/>
          <a:lstStyle/>
          <a:p>
            <a:r>
              <a:rPr lang="en-US" altLang="en-US" sz="3600" dirty="0"/>
              <a:t>10) Getting Input Using Scanner</a:t>
            </a:r>
            <a:endParaRPr lang="en-US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174083" name="Text Box 3">
            <a:extLst>
              <a:ext uri="{FF2B5EF4-FFF2-40B4-BE49-F238E27FC236}">
                <a16:creationId xmlns:a16="http://schemas.microsoft.com/office/drawing/2014/main" id="{B8095AA3-E5A8-4F52-A18E-EF38016C8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174084" name="Text Box 4">
            <a:extLst>
              <a:ext uri="{FF2B5EF4-FFF2-40B4-BE49-F238E27FC236}">
                <a16:creationId xmlns:a16="http://schemas.microsoft.com/office/drawing/2014/main" id="{E03D19C8-BCF6-43AA-8F2D-A0BACD48A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84582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cs typeface="Courier New" panose="02070309020205020404" pitchFamily="49" charset="0"/>
              </a:rPr>
              <a:t>a. Create a Scanner object </a:t>
            </a:r>
          </a:p>
          <a:p>
            <a:pPr lvl="1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  <a:endParaRPr lang="en-US" altLang="en-US" sz="2400" dirty="0">
              <a:latin typeface="Courier" pitchFamily="49" charset="0"/>
              <a:ea typeface="PMingLiU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>
                <a:cs typeface="Courier New" panose="02070309020205020404" pitchFamily="49" charset="0"/>
              </a:rPr>
              <a:t>b. Use the methods </a:t>
            </a:r>
            <a:r>
              <a:rPr lang="en-US" altLang="en-US" sz="2800" u="sng" dirty="0">
                <a:latin typeface="Palatino" pitchFamily="18" charset="0"/>
                <a:ea typeface="PMingLiU" panose="02020500000000000000" pitchFamily="18" charset="-120"/>
              </a:rPr>
              <a:t>next()</a:t>
            </a:r>
            <a:r>
              <a:rPr lang="en-US" altLang="en-US" sz="2800" dirty="0">
                <a:latin typeface="Palatino" pitchFamily="18" charset="0"/>
                <a:ea typeface="PMingLiU" panose="02020500000000000000" pitchFamily="18" charset="-120"/>
              </a:rPr>
              <a:t>, </a:t>
            </a:r>
            <a:r>
              <a:rPr lang="en-US" altLang="en-US" sz="2800" u="sng" dirty="0" err="1">
                <a:latin typeface="Palatino" pitchFamily="18" charset="0"/>
                <a:ea typeface="PMingLiU" panose="02020500000000000000" pitchFamily="18" charset="-120"/>
              </a:rPr>
              <a:t>nextByte</a:t>
            </a:r>
            <a:r>
              <a:rPr lang="en-US" altLang="en-US" sz="2800" u="sng" dirty="0">
                <a:latin typeface="Palatino" pitchFamily="18" charset="0"/>
                <a:ea typeface="PMingLiU" panose="02020500000000000000" pitchFamily="18" charset="-120"/>
              </a:rPr>
              <a:t>()</a:t>
            </a:r>
            <a:r>
              <a:rPr lang="en-US" altLang="en-US" sz="2800" dirty="0">
                <a:latin typeface="Palatino" pitchFamily="18" charset="0"/>
                <a:ea typeface="PMingLiU" panose="02020500000000000000" pitchFamily="18" charset="-120"/>
              </a:rPr>
              <a:t>, </a:t>
            </a:r>
            <a:r>
              <a:rPr lang="en-US" altLang="en-US" sz="2800" u="sng" dirty="0" err="1">
                <a:latin typeface="Palatino" pitchFamily="18" charset="0"/>
                <a:ea typeface="PMingLiU" panose="02020500000000000000" pitchFamily="18" charset="-120"/>
              </a:rPr>
              <a:t>nextShort</a:t>
            </a:r>
            <a:r>
              <a:rPr lang="en-US" altLang="en-US" sz="2800" u="sng" dirty="0">
                <a:latin typeface="Palatino" pitchFamily="18" charset="0"/>
                <a:ea typeface="PMingLiU" panose="02020500000000000000" pitchFamily="18" charset="-120"/>
              </a:rPr>
              <a:t>()</a:t>
            </a:r>
            <a:r>
              <a:rPr lang="en-US" altLang="en-US" sz="2800" dirty="0">
                <a:latin typeface="Palatino" pitchFamily="18" charset="0"/>
                <a:ea typeface="PMingLiU" panose="02020500000000000000" pitchFamily="18" charset="-120"/>
              </a:rPr>
              <a:t>, </a:t>
            </a:r>
            <a:r>
              <a:rPr lang="en-US" altLang="en-US" sz="2800" u="sng" dirty="0" err="1">
                <a:latin typeface="Palatino" pitchFamily="18" charset="0"/>
                <a:ea typeface="PMingLiU" panose="02020500000000000000" pitchFamily="18" charset="-120"/>
              </a:rPr>
              <a:t>nextInt</a:t>
            </a:r>
            <a:r>
              <a:rPr lang="en-US" altLang="en-US" sz="2800" u="sng" dirty="0">
                <a:latin typeface="Palatino" pitchFamily="18" charset="0"/>
                <a:ea typeface="PMingLiU" panose="02020500000000000000" pitchFamily="18" charset="-120"/>
              </a:rPr>
              <a:t>()</a:t>
            </a:r>
            <a:r>
              <a:rPr lang="en-US" altLang="en-US" sz="2800" dirty="0">
                <a:latin typeface="Palatino" pitchFamily="18" charset="0"/>
                <a:ea typeface="PMingLiU" panose="02020500000000000000" pitchFamily="18" charset="-120"/>
              </a:rPr>
              <a:t>, </a:t>
            </a:r>
            <a:r>
              <a:rPr lang="en-US" altLang="en-US" sz="2800" u="sng" dirty="0" err="1">
                <a:latin typeface="Palatino" pitchFamily="18" charset="0"/>
                <a:ea typeface="PMingLiU" panose="02020500000000000000" pitchFamily="18" charset="-120"/>
              </a:rPr>
              <a:t>nextLong</a:t>
            </a:r>
            <a:r>
              <a:rPr lang="en-US" altLang="en-US" sz="2800" u="sng" dirty="0">
                <a:latin typeface="Palatino" pitchFamily="18" charset="0"/>
                <a:ea typeface="PMingLiU" panose="02020500000000000000" pitchFamily="18" charset="-120"/>
              </a:rPr>
              <a:t>()</a:t>
            </a:r>
            <a:r>
              <a:rPr lang="en-US" altLang="en-US" sz="2800" dirty="0">
                <a:latin typeface="Palatino" pitchFamily="18" charset="0"/>
                <a:ea typeface="PMingLiU" panose="02020500000000000000" pitchFamily="18" charset="-120"/>
              </a:rPr>
              <a:t>, </a:t>
            </a:r>
            <a:r>
              <a:rPr lang="en-US" altLang="en-US" sz="2800" u="sng" dirty="0" err="1">
                <a:latin typeface="Palatino" pitchFamily="18" charset="0"/>
                <a:ea typeface="PMingLiU" panose="02020500000000000000" pitchFamily="18" charset="-120"/>
              </a:rPr>
              <a:t>nextFloat</a:t>
            </a:r>
            <a:r>
              <a:rPr lang="en-US" altLang="en-US" sz="2800" u="sng" dirty="0">
                <a:latin typeface="Palatino" pitchFamily="18" charset="0"/>
                <a:ea typeface="PMingLiU" panose="02020500000000000000" pitchFamily="18" charset="-120"/>
              </a:rPr>
              <a:t>()</a:t>
            </a:r>
            <a:r>
              <a:rPr lang="en-US" altLang="en-US" sz="2800" dirty="0">
                <a:latin typeface="Palatino" pitchFamily="18" charset="0"/>
                <a:ea typeface="PMingLiU" panose="02020500000000000000" pitchFamily="18" charset="-120"/>
              </a:rPr>
              <a:t>, </a:t>
            </a:r>
            <a:r>
              <a:rPr lang="en-US" altLang="en-US" sz="2800" u="sng" dirty="0" err="1">
                <a:latin typeface="Palatino" pitchFamily="18" charset="0"/>
                <a:ea typeface="PMingLiU" panose="02020500000000000000" pitchFamily="18" charset="-120"/>
              </a:rPr>
              <a:t>nextDouble</a:t>
            </a:r>
            <a:r>
              <a:rPr lang="en-US" altLang="en-US" sz="2800" u="sng" dirty="0">
                <a:latin typeface="Palatino" pitchFamily="18" charset="0"/>
                <a:ea typeface="PMingLiU" panose="02020500000000000000" pitchFamily="18" charset="-120"/>
              </a:rPr>
              <a:t>()</a:t>
            </a:r>
            <a:r>
              <a:rPr lang="en-US" altLang="en-US" sz="2800" dirty="0">
                <a:latin typeface="Palatino" pitchFamily="18" charset="0"/>
                <a:ea typeface="PMingLiU" panose="02020500000000000000" pitchFamily="18" charset="-120"/>
              </a:rPr>
              <a:t>, or </a:t>
            </a:r>
            <a:r>
              <a:rPr lang="en-US" altLang="en-US" sz="2800" u="sng" dirty="0" err="1">
                <a:latin typeface="Palatino" pitchFamily="18" charset="0"/>
                <a:ea typeface="PMingLiU" panose="02020500000000000000" pitchFamily="18" charset="-120"/>
              </a:rPr>
              <a:t>nextBoolean</a:t>
            </a:r>
            <a:r>
              <a:rPr lang="en-US" altLang="en-US" sz="2800" u="sng" dirty="0">
                <a:latin typeface="Palatino" pitchFamily="18" charset="0"/>
                <a:ea typeface="PMingLiU" panose="02020500000000000000" pitchFamily="18" charset="-120"/>
              </a:rPr>
              <a:t>()</a:t>
            </a:r>
            <a:r>
              <a:rPr lang="en-US" altLang="en-US" sz="2800" dirty="0">
                <a:latin typeface="Palatino" pitchFamily="18" charset="0"/>
                <a:ea typeface="PMingLiU" panose="02020500000000000000" pitchFamily="18" charset="-120"/>
              </a:rPr>
              <a:t> to obtain to a string, </a:t>
            </a:r>
            <a:r>
              <a:rPr lang="en-US" altLang="en-US" sz="2800" u="sng" dirty="0">
                <a:latin typeface="Palatino" pitchFamily="18" charset="0"/>
                <a:ea typeface="PMingLiU" panose="02020500000000000000" pitchFamily="18" charset="-120"/>
              </a:rPr>
              <a:t>byte</a:t>
            </a:r>
            <a:r>
              <a:rPr lang="en-US" altLang="en-US" sz="2800" dirty="0">
                <a:latin typeface="Palatino" pitchFamily="18" charset="0"/>
                <a:ea typeface="PMingLiU" panose="02020500000000000000" pitchFamily="18" charset="-120"/>
              </a:rPr>
              <a:t>, </a:t>
            </a:r>
            <a:r>
              <a:rPr lang="en-US" altLang="en-US" sz="2800" u="sng" dirty="0">
                <a:latin typeface="Palatino" pitchFamily="18" charset="0"/>
                <a:ea typeface="PMingLiU" panose="02020500000000000000" pitchFamily="18" charset="-120"/>
              </a:rPr>
              <a:t>short</a:t>
            </a:r>
            <a:r>
              <a:rPr lang="en-US" altLang="en-US" sz="2800" dirty="0">
                <a:latin typeface="Palatino" pitchFamily="18" charset="0"/>
                <a:ea typeface="PMingLiU" panose="02020500000000000000" pitchFamily="18" charset="-120"/>
              </a:rPr>
              <a:t>, </a:t>
            </a:r>
            <a:r>
              <a:rPr lang="en-US" altLang="en-US" sz="2800" u="sng" dirty="0">
                <a:latin typeface="Palatino" pitchFamily="18" charset="0"/>
                <a:ea typeface="PMingLiU" panose="02020500000000000000" pitchFamily="18" charset="-120"/>
              </a:rPr>
              <a:t>int</a:t>
            </a:r>
            <a:r>
              <a:rPr lang="en-US" altLang="en-US" sz="2800" dirty="0">
                <a:latin typeface="Palatino" pitchFamily="18" charset="0"/>
                <a:ea typeface="PMingLiU" panose="02020500000000000000" pitchFamily="18" charset="-120"/>
              </a:rPr>
              <a:t>, </a:t>
            </a:r>
            <a:r>
              <a:rPr lang="en-US" altLang="en-US" sz="2800" u="sng" dirty="0">
                <a:latin typeface="Palatino" pitchFamily="18" charset="0"/>
                <a:ea typeface="PMingLiU" panose="02020500000000000000" pitchFamily="18" charset="-120"/>
              </a:rPr>
              <a:t>long</a:t>
            </a:r>
            <a:r>
              <a:rPr lang="en-US" altLang="en-US" sz="2800" dirty="0">
                <a:latin typeface="Palatino" pitchFamily="18" charset="0"/>
                <a:ea typeface="PMingLiU" panose="02020500000000000000" pitchFamily="18" charset="-120"/>
              </a:rPr>
              <a:t>, </a:t>
            </a:r>
            <a:r>
              <a:rPr lang="en-US" altLang="en-US" sz="2800" u="sng" dirty="0">
                <a:latin typeface="Palatino" pitchFamily="18" charset="0"/>
                <a:ea typeface="PMingLiU" panose="02020500000000000000" pitchFamily="18" charset="-120"/>
              </a:rPr>
              <a:t>float</a:t>
            </a:r>
            <a:r>
              <a:rPr lang="en-US" altLang="en-US" sz="2800" dirty="0">
                <a:latin typeface="Palatino" pitchFamily="18" charset="0"/>
                <a:ea typeface="PMingLiU" panose="02020500000000000000" pitchFamily="18" charset="-120"/>
              </a:rPr>
              <a:t>, </a:t>
            </a:r>
            <a:r>
              <a:rPr lang="en-US" altLang="en-US" sz="2800" u="sng" dirty="0">
                <a:latin typeface="Palatino" pitchFamily="18" charset="0"/>
                <a:ea typeface="PMingLiU" panose="02020500000000000000" pitchFamily="18" charset="-120"/>
              </a:rPr>
              <a:t>double</a:t>
            </a:r>
            <a:r>
              <a:rPr lang="en-US" altLang="en-US" sz="2800" dirty="0">
                <a:latin typeface="Palatino" pitchFamily="18" charset="0"/>
                <a:ea typeface="PMingLiU" panose="02020500000000000000" pitchFamily="18" charset="-120"/>
              </a:rPr>
              <a:t>, or </a:t>
            </a:r>
            <a:r>
              <a:rPr lang="en-US" altLang="en-US" sz="2800" u="sng" dirty="0" err="1">
                <a:latin typeface="Palatino" pitchFamily="18" charset="0"/>
                <a:ea typeface="PMingLiU" panose="02020500000000000000" pitchFamily="18" charset="-120"/>
              </a:rPr>
              <a:t>boolean</a:t>
            </a:r>
            <a:r>
              <a:rPr lang="en-US" altLang="en-US" sz="2800" dirty="0">
                <a:latin typeface="Palatino" pitchFamily="18" charset="0"/>
                <a:ea typeface="PMingLiU" panose="02020500000000000000" pitchFamily="18" charset="-120"/>
              </a:rPr>
              <a:t> value. For example,</a:t>
            </a:r>
          </a:p>
          <a:p>
            <a:pPr>
              <a:spcBef>
                <a:spcPct val="50000"/>
              </a:spcBef>
            </a:pPr>
            <a:endParaRPr lang="en-US" altLang="en-US" sz="2800" dirty="0">
              <a:latin typeface="Palatino" pitchFamily="18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double value: ");</a:t>
            </a:r>
            <a:endParaRPr lang="en-US" altLang="en-US" dirty="0">
              <a:latin typeface="Courier" pitchFamily="49" charset="0"/>
              <a:ea typeface="PMingLiU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Scanner(System.in);</a:t>
            </a:r>
            <a:endParaRPr lang="en-US" altLang="en-US" dirty="0">
              <a:latin typeface="Courier" pitchFamily="49" charset="0"/>
              <a:ea typeface="PMingLiU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d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scanner.nextDouble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240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CA41A1-5E4F-4E96-83BB-80C0CD2121A7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609600" y="1524000"/>
            <a:ext cx="77724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int</a:t>
            </a:r>
            <a:r>
              <a:rPr lang="en-US" dirty="0">
                <a:latin typeface="Arial" charset="0"/>
                <a:cs typeface="Arial" charset="0"/>
              </a:rPr>
              <a:t> age;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  </a:t>
            </a:r>
            <a:endParaRPr lang="en-US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latin typeface="Arial" charset="0"/>
                <a:cs typeface="Arial" charset="0"/>
              </a:rPr>
              <a:t>Scanner </a:t>
            </a:r>
            <a:r>
              <a:rPr lang="en-US" dirty="0" err="1">
                <a:latin typeface="Arial" charset="0"/>
                <a:cs typeface="Arial" charset="0"/>
              </a:rPr>
              <a:t>scanner</a:t>
            </a:r>
            <a:r>
              <a:rPr lang="en-US" dirty="0">
                <a:latin typeface="Arial" charset="0"/>
                <a:cs typeface="Arial" charset="0"/>
              </a:rPr>
              <a:t> = new Scanner (System.in);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 err="1">
                <a:latin typeface="Arial" charset="0"/>
                <a:cs typeface="Arial" charset="0"/>
              </a:rPr>
              <a:t>System.out.println</a:t>
            </a:r>
            <a:r>
              <a:rPr lang="en-US" dirty="0">
                <a:latin typeface="Arial" charset="0"/>
                <a:cs typeface="Arial" charset="0"/>
              </a:rPr>
              <a:t>(“Enter your age: “);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latin typeface="Arial" charset="0"/>
                <a:cs typeface="Arial" charset="0"/>
              </a:rPr>
              <a:t>age = </a:t>
            </a:r>
            <a:r>
              <a:rPr lang="en-US" dirty="0" err="1">
                <a:latin typeface="Arial" charset="0"/>
                <a:cs typeface="Arial" charset="0"/>
              </a:rPr>
              <a:t>scanner.nextInt</a:t>
            </a:r>
            <a:r>
              <a:rPr lang="en-US" dirty="0">
                <a:latin typeface="Arial" charset="0"/>
                <a:cs typeface="Arial" charset="0"/>
              </a:rPr>
              <a:t>( 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 err="1">
                <a:latin typeface="Arial" charset="0"/>
                <a:cs typeface="Arial" charset="0"/>
              </a:rPr>
              <a:t>System.out.printf</a:t>
            </a:r>
            <a:r>
              <a:rPr lang="en-US" dirty="0">
                <a:latin typeface="Arial" charset="0"/>
                <a:cs typeface="Arial" charset="0"/>
              </a:rPr>
              <a:t>(“Your age next year”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latin typeface="Arial" charset="0"/>
                <a:cs typeface="Arial" charset="0"/>
              </a:rPr>
              <a:t>                              + “ will be %d ”, ++age);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 dirty="0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866261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D18F85-27DA-4CCD-B79A-F0E3FAF6544D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609600" y="1524000"/>
            <a:ext cx="79248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double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aValue</a:t>
            </a:r>
            <a:r>
              <a:rPr lang="en-US" dirty="0">
                <a:latin typeface="Arial" charset="0"/>
                <a:cs typeface="Arial" charset="0"/>
              </a:rPr>
              <a:t>, result;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>
              <a:latin typeface="Arial" charset="0"/>
              <a:cs typeface="Arial" charset="0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latin typeface="Arial" charset="0"/>
                <a:cs typeface="Arial" charset="0"/>
              </a:rPr>
              <a:t>Scanner </a:t>
            </a:r>
            <a:r>
              <a:rPr lang="en-US" dirty="0" err="1">
                <a:latin typeface="Arial" charset="0"/>
                <a:cs typeface="Arial" charset="0"/>
              </a:rPr>
              <a:t>scanner</a:t>
            </a:r>
            <a:r>
              <a:rPr lang="en-US" dirty="0">
                <a:latin typeface="Arial" charset="0"/>
                <a:cs typeface="Arial" charset="0"/>
              </a:rPr>
              <a:t> = new Scanner (System.in);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 err="1">
                <a:latin typeface="Arial" charset="0"/>
                <a:cs typeface="Arial" charset="0"/>
              </a:rPr>
              <a:t>System.out.print</a:t>
            </a:r>
            <a:r>
              <a:rPr lang="en-US" dirty="0">
                <a:latin typeface="Arial" charset="0"/>
                <a:cs typeface="Arial" charset="0"/>
              </a:rPr>
              <a:t> (“Enter a value to be squared: ”);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 err="1">
                <a:latin typeface="Arial" charset="0"/>
                <a:cs typeface="Arial" charset="0"/>
              </a:rPr>
              <a:t>aValue</a:t>
            </a:r>
            <a:r>
              <a:rPr lang="en-US" dirty="0">
                <a:latin typeface="Arial" charset="0"/>
                <a:cs typeface="Arial" charset="0"/>
              </a:rPr>
              <a:t> = </a:t>
            </a:r>
            <a:r>
              <a:rPr lang="en-US" dirty="0" err="1">
                <a:latin typeface="Arial" charset="0"/>
                <a:cs typeface="Arial" charset="0"/>
              </a:rPr>
              <a:t>scanner.nextDouble</a:t>
            </a:r>
            <a:r>
              <a:rPr lang="en-US" dirty="0">
                <a:latin typeface="Arial" charset="0"/>
                <a:cs typeface="Arial" charset="0"/>
              </a:rPr>
              <a:t>( 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latin typeface="Arial" charset="0"/>
                <a:cs typeface="Arial" charset="0"/>
              </a:rPr>
              <a:t>result = </a:t>
            </a:r>
            <a:r>
              <a:rPr lang="en-US" dirty="0" err="1">
                <a:latin typeface="Arial" charset="0"/>
                <a:cs typeface="Arial" charset="0"/>
              </a:rPr>
              <a:t>aValue</a:t>
            </a:r>
            <a:r>
              <a:rPr lang="en-US" dirty="0">
                <a:latin typeface="Arial" charset="0"/>
                <a:cs typeface="Arial" charset="0"/>
              </a:rPr>
              <a:t> * </a:t>
            </a:r>
            <a:r>
              <a:rPr lang="en-US" dirty="0" err="1">
                <a:latin typeface="Arial" charset="0"/>
                <a:cs typeface="Arial" charset="0"/>
              </a:rPr>
              <a:t>aValue</a:t>
            </a:r>
            <a:r>
              <a:rPr lang="en-US" dirty="0">
                <a:latin typeface="Arial" charset="0"/>
                <a:cs typeface="Arial" charset="0"/>
              </a:rPr>
              <a:t>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 err="1">
                <a:latin typeface="Arial" charset="0"/>
                <a:cs typeface="Arial" charset="0"/>
              </a:rPr>
              <a:t>System.out.printf</a:t>
            </a:r>
            <a:r>
              <a:rPr lang="en-US" dirty="0">
                <a:latin typeface="Arial" charset="0"/>
                <a:cs typeface="Arial" charset="0"/>
              </a:rPr>
              <a:t>(“%f squared is %f ”,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latin typeface="Arial" charset="0"/>
                <a:cs typeface="Arial" charset="0"/>
              </a:rPr>
              <a:t>                                </a:t>
            </a:r>
            <a:r>
              <a:rPr lang="en-US" dirty="0" err="1">
                <a:latin typeface="Arial" charset="0"/>
                <a:cs typeface="Arial" charset="0"/>
              </a:rPr>
              <a:t>aValue</a:t>
            </a:r>
            <a:r>
              <a:rPr lang="en-US" dirty="0">
                <a:latin typeface="Arial" charset="0"/>
                <a:cs typeface="Arial" charset="0"/>
              </a:rPr>
              <a:t>, result);  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522664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F126-21B2-4903-8EEE-CD1B28EC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MY" sz="3200" dirty="0"/>
              <a:t>11) Formatting Output using </a:t>
            </a:r>
            <a:r>
              <a:rPr lang="en-MY" sz="3200" dirty="0" err="1"/>
              <a:t>printf</a:t>
            </a:r>
            <a:endParaRPr lang="en-MY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07F4BC-F8D0-416F-B189-4CFDC317D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669643"/>
              </p:ext>
            </p:extLst>
          </p:nvPr>
        </p:nvGraphicFramePr>
        <p:xfrm>
          <a:off x="685800" y="1295400"/>
          <a:ext cx="7772400" cy="411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67683563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937658246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643341991"/>
                    </a:ext>
                  </a:extLst>
                </a:gridCol>
              </a:tblGrid>
              <a:tr h="532589">
                <a:tc>
                  <a:txBody>
                    <a:bodyPr/>
                    <a:lstStyle/>
                    <a:p>
                      <a:r>
                        <a:rPr lang="en-MY" dirty="0"/>
                        <a:t>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86042"/>
                  </a:ext>
                </a:extLst>
              </a:tr>
              <a:tr h="532589">
                <a:tc>
                  <a:txBody>
                    <a:bodyPr/>
                    <a:lstStyle/>
                    <a:p>
                      <a:r>
                        <a:rPr lang="en-MY" dirty="0"/>
                        <a:t>%b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 </a:t>
                      </a:r>
                      <a:r>
                        <a:rPr lang="en-MY" dirty="0" err="1"/>
                        <a:t>boolean</a:t>
                      </a:r>
                      <a:r>
                        <a:rPr lang="en-MY" dirty="0"/>
                        <a:t>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true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623115"/>
                  </a:ext>
                </a:extLst>
              </a:tr>
              <a:tr h="532589">
                <a:tc>
                  <a:txBody>
                    <a:bodyPr/>
                    <a:lstStyle/>
                    <a:p>
                      <a:r>
                        <a:rPr lang="en-MY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‘a’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588165"/>
                  </a:ext>
                </a:extLst>
              </a:tr>
              <a:tr h="532589">
                <a:tc>
                  <a:txBody>
                    <a:bodyPr/>
                    <a:lstStyle/>
                    <a:p>
                      <a:r>
                        <a:rPr lang="en-MY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 decimal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029170"/>
                  </a:ext>
                </a:extLst>
              </a:tr>
              <a:tr h="532589">
                <a:tc>
                  <a:txBody>
                    <a:bodyPr/>
                    <a:lstStyle/>
                    <a:p>
                      <a:r>
                        <a:rPr lang="en-MY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 floating-point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45.4600000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34556"/>
                  </a:ext>
                </a:extLst>
              </a:tr>
              <a:tr h="919264">
                <a:tc>
                  <a:txBody>
                    <a:bodyPr/>
                    <a:lstStyle/>
                    <a:p>
                      <a:r>
                        <a:rPr lang="en-MY" dirty="0"/>
                        <a:t>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 number in standard scientific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4.556000e+01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14616"/>
                  </a:ext>
                </a:extLst>
              </a:tr>
              <a:tr h="532589">
                <a:tc>
                  <a:txBody>
                    <a:bodyPr/>
                    <a:lstStyle/>
                    <a:p>
                      <a:r>
                        <a:rPr lang="en-MY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“Java is cool”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06337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18B2F-44BF-4792-A933-1BF9ABED72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0231FC-C631-4B6D-ACA1-5396029BD2B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33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7C00-069A-4863-A34D-CC94FD17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MY" sz="3200" dirty="0"/>
              <a:t>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658808-64B8-437D-AEF4-CE096338C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1600"/>
            <a:ext cx="7467599" cy="43719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568E6-C394-44D8-B552-06B5CEFD7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0231FC-C631-4B6D-ACA1-5396029BD2B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62483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MY" sz="3600" b="0" u="none" dirty="0">
                <a:latin typeface="Arial"/>
                <a:cs typeface="Arial"/>
              </a:rPr>
              <a:t>2) Reserved Keywords in </a:t>
            </a:r>
            <a:r>
              <a:rPr sz="3600" b="0" u="none" dirty="0">
                <a:latin typeface="Arial"/>
                <a:cs typeface="Arial"/>
              </a:rPr>
              <a:t>Java</a:t>
            </a:r>
            <a:endParaRPr sz="36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503126"/>
              </p:ext>
            </p:extLst>
          </p:nvPr>
        </p:nvGraphicFramePr>
        <p:xfrm>
          <a:off x="381000" y="1585912"/>
          <a:ext cx="8502014" cy="495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4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4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31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6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abstract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boolean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break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byte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case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catch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char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5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class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const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continue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default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do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double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else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extends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final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finally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float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for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goto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8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implements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import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instanceof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interface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long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native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new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package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private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protected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public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return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short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5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static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super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switch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synchronized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this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throw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throws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transient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void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volatile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while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783" y="348810"/>
            <a:ext cx="3394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spc="-10" dirty="0">
                <a:latin typeface="Arial"/>
                <a:cs typeface="Arial"/>
              </a:rPr>
              <a:t>Special</a:t>
            </a:r>
            <a:r>
              <a:rPr sz="3600" b="0" u="none" spc="-35" dirty="0">
                <a:latin typeface="Arial"/>
                <a:cs typeface="Arial"/>
              </a:rPr>
              <a:t> </a:t>
            </a:r>
            <a:r>
              <a:rPr sz="3600" b="0" u="none" spc="-15" dirty="0">
                <a:latin typeface="Arial"/>
                <a:cs typeface="Arial"/>
              </a:rPr>
              <a:t>Symbols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394" y="1682505"/>
            <a:ext cx="141478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b="1" spc="5" dirty="0">
                <a:latin typeface="Courier New"/>
                <a:cs typeface="Courier New"/>
              </a:rPr>
              <a:t>Character</a:t>
            </a:r>
            <a:r>
              <a:rPr sz="1300" b="1" spc="-55" dirty="0">
                <a:latin typeface="Courier New"/>
                <a:cs typeface="Courier New"/>
              </a:rPr>
              <a:t> </a:t>
            </a:r>
            <a:r>
              <a:rPr sz="1300" b="1" spc="5" dirty="0">
                <a:latin typeface="Courier New"/>
                <a:cs typeface="Courier New"/>
              </a:rPr>
              <a:t>Name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4303" y="1682505"/>
            <a:ext cx="111442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b="1" spc="5" dirty="0">
                <a:latin typeface="Courier New"/>
                <a:cs typeface="Courier New"/>
              </a:rPr>
              <a:t>Description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926" y="1963085"/>
            <a:ext cx="6927850" cy="0"/>
          </a:xfrm>
          <a:custGeom>
            <a:avLst/>
            <a:gdLst/>
            <a:ahLst/>
            <a:cxnLst/>
            <a:rect l="l" t="t" r="r" b="b"/>
            <a:pathLst>
              <a:path w="6927850">
                <a:moveTo>
                  <a:pt x="0" y="0"/>
                </a:moveTo>
                <a:lnTo>
                  <a:pt x="6927250" y="0"/>
                </a:lnTo>
              </a:path>
            </a:pathLst>
          </a:custGeom>
          <a:ln w="15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1394" y="2548712"/>
            <a:ext cx="21336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Courier New"/>
                <a:cs typeface="Courier New"/>
              </a:rPr>
              <a:t>()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394" y="2043860"/>
            <a:ext cx="213360" cy="15309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Courier New"/>
                <a:cs typeface="Courier New"/>
              </a:rPr>
              <a:t>{}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300" spc="5" dirty="0">
                <a:latin typeface="Courier New"/>
                <a:cs typeface="Courier New"/>
              </a:rPr>
              <a:t>[]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300" spc="5" dirty="0">
                <a:latin typeface="Courier New"/>
                <a:cs typeface="Courier New"/>
              </a:rPr>
              <a:t>//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394" y="3729139"/>
            <a:ext cx="31369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Courier New"/>
                <a:cs typeface="Courier New"/>
              </a:rPr>
              <a:t>"</a:t>
            </a:r>
            <a:r>
              <a:rPr sz="1300" spc="-8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"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394" y="4158748"/>
            <a:ext cx="113664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2924" y="2063935"/>
            <a:ext cx="1915795" cy="234251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R="5080">
              <a:lnSpc>
                <a:spcPts val="1500"/>
              </a:lnSpc>
              <a:spcBef>
                <a:spcPts val="220"/>
              </a:spcBef>
            </a:pPr>
            <a:r>
              <a:rPr sz="1300" spc="5" dirty="0">
                <a:latin typeface="Courier New"/>
                <a:cs typeface="Courier New"/>
              </a:rPr>
              <a:t>Opening and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closing  braces</a:t>
            </a:r>
            <a:endParaRPr sz="1300">
              <a:latin typeface="Courier New"/>
              <a:cs typeface="Courier New"/>
            </a:endParaRPr>
          </a:p>
          <a:p>
            <a:pPr marR="5080">
              <a:lnSpc>
                <a:spcPts val="1500"/>
              </a:lnSpc>
              <a:spcBef>
                <a:spcPts val="484"/>
              </a:spcBef>
            </a:pPr>
            <a:r>
              <a:rPr sz="1300" spc="5" dirty="0">
                <a:latin typeface="Courier New"/>
                <a:cs typeface="Courier New"/>
              </a:rPr>
              <a:t>Opening and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closing  parentheses</a:t>
            </a:r>
            <a:endParaRPr sz="1300">
              <a:latin typeface="Courier New"/>
              <a:cs typeface="Courier New"/>
            </a:endParaRPr>
          </a:p>
          <a:p>
            <a:pPr marR="5080">
              <a:lnSpc>
                <a:spcPts val="1500"/>
              </a:lnSpc>
              <a:spcBef>
                <a:spcPts val="480"/>
              </a:spcBef>
            </a:pPr>
            <a:r>
              <a:rPr sz="1300" spc="5" dirty="0">
                <a:latin typeface="Courier New"/>
                <a:cs typeface="Courier New"/>
              </a:rPr>
              <a:t>Opening and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closing  brackets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300" spc="5" dirty="0">
                <a:latin typeface="Courier New"/>
                <a:cs typeface="Courier New"/>
              </a:rPr>
              <a:t>Double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slashes</a:t>
            </a:r>
            <a:endParaRPr sz="1300">
              <a:latin typeface="Courier New"/>
              <a:cs typeface="Courier New"/>
            </a:endParaRPr>
          </a:p>
          <a:p>
            <a:pPr marR="5080">
              <a:lnSpc>
                <a:spcPts val="1500"/>
              </a:lnSpc>
              <a:spcBef>
                <a:spcPts val="1270"/>
              </a:spcBef>
            </a:pPr>
            <a:r>
              <a:rPr sz="1300" spc="5" dirty="0">
                <a:latin typeface="Courier New"/>
                <a:cs typeface="Courier New"/>
              </a:rPr>
              <a:t>Opening and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closing  quotation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marks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300" spc="5" dirty="0">
                <a:latin typeface="Courier New"/>
                <a:cs typeface="Courier New"/>
              </a:rPr>
              <a:t>Semicolon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51593" y="2063935"/>
            <a:ext cx="3818254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Courier New"/>
                <a:cs typeface="Courier New"/>
              </a:rPr>
              <a:t>Denotes </a:t>
            </a:r>
            <a:r>
              <a:rPr sz="1300" spc="10" dirty="0">
                <a:latin typeface="Courier New"/>
                <a:cs typeface="Courier New"/>
              </a:rPr>
              <a:t>a </a:t>
            </a:r>
            <a:r>
              <a:rPr sz="1300" spc="5" dirty="0">
                <a:latin typeface="Courier New"/>
                <a:cs typeface="Courier New"/>
              </a:rPr>
              <a:t>block </a:t>
            </a:r>
            <a:r>
              <a:rPr sz="1300" spc="10" dirty="0">
                <a:latin typeface="Courier New"/>
                <a:cs typeface="Courier New"/>
              </a:rPr>
              <a:t>to </a:t>
            </a:r>
            <a:r>
              <a:rPr sz="1300" spc="5" dirty="0">
                <a:latin typeface="Courier New"/>
                <a:cs typeface="Courier New"/>
              </a:rPr>
              <a:t>enclose</a:t>
            </a:r>
            <a:r>
              <a:rPr sz="1300" spc="-40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statements.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1593" y="2506052"/>
            <a:ext cx="181610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Courier New"/>
                <a:cs typeface="Courier New"/>
              </a:rPr>
              <a:t>Used with</a:t>
            </a:r>
            <a:r>
              <a:rPr sz="1300" spc="-4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methods.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51593" y="2948210"/>
            <a:ext cx="2416175" cy="648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Courier New"/>
                <a:cs typeface="Courier New"/>
              </a:rPr>
              <a:t>Denotes </a:t>
            </a:r>
            <a:r>
              <a:rPr sz="1300" spc="10" dirty="0">
                <a:latin typeface="Courier New"/>
                <a:cs typeface="Courier New"/>
              </a:rPr>
              <a:t>an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array.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300" spc="5" dirty="0">
                <a:latin typeface="Courier New"/>
                <a:cs typeface="Courier New"/>
              </a:rPr>
              <a:t>Precedes </a:t>
            </a:r>
            <a:r>
              <a:rPr sz="1300" spc="10" dirty="0">
                <a:latin typeface="Courier New"/>
                <a:cs typeface="Courier New"/>
              </a:rPr>
              <a:t>a </a:t>
            </a:r>
            <a:r>
              <a:rPr sz="1300" spc="5" dirty="0">
                <a:latin typeface="Courier New"/>
                <a:cs typeface="Courier New"/>
              </a:rPr>
              <a:t>comment</a:t>
            </a:r>
            <a:r>
              <a:rPr sz="1300" spc="-50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line.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1593" y="3749214"/>
            <a:ext cx="502221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Courier New"/>
                <a:cs typeface="Courier New"/>
              </a:rPr>
              <a:t>Enclosing </a:t>
            </a:r>
            <a:r>
              <a:rPr sz="1300" spc="10" dirty="0">
                <a:latin typeface="Courier New"/>
                <a:cs typeface="Courier New"/>
              </a:rPr>
              <a:t>a </a:t>
            </a:r>
            <a:r>
              <a:rPr sz="1300" spc="5" dirty="0">
                <a:latin typeface="Courier New"/>
                <a:cs typeface="Courier New"/>
              </a:rPr>
              <a:t>string (i.e., sequence </a:t>
            </a:r>
            <a:r>
              <a:rPr sz="1300" spc="10" dirty="0">
                <a:latin typeface="Courier New"/>
                <a:cs typeface="Courier New"/>
              </a:rPr>
              <a:t>of </a:t>
            </a:r>
            <a:r>
              <a:rPr sz="1300" spc="5" dirty="0">
                <a:latin typeface="Courier New"/>
                <a:cs typeface="Courier New"/>
              </a:rPr>
              <a:t>characters).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51593" y="4191370"/>
            <a:ext cx="291719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Courier New"/>
                <a:cs typeface="Courier New"/>
              </a:rPr>
              <a:t>Marks the end </a:t>
            </a:r>
            <a:r>
              <a:rPr sz="1300" spc="10" dirty="0">
                <a:latin typeface="Courier New"/>
                <a:cs typeface="Courier New"/>
              </a:rPr>
              <a:t>of a</a:t>
            </a:r>
            <a:r>
              <a:rPr sz="1300" spc="-55" dirty="0">
                <a:latin typeface="Courier New"/>
                <a:cs typeface="Courier New"/>
              </a:rPr>
              <a:t> </a:t>
            </a:r>
            <a:r>
              <a:rPr sz="1300" spc="5" dirty="0">
                <a:latin typeface="Courier New"/>
                <a:cs typeface="Courier New"/>
              </a:rPr>
              <a:t>statement.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3837" y="1519174"/>
            <a:ext cx="8696325" cy="3025775"/>
          </a:xfrm>
          <a:custGeom>
            <a:avLst/>
            <a:gdLst/>
            <a:ahLst/>
            <a:cxnLst/>
            <a:rect l="l" t="t" r="r" b="b"/>
            <a:pathLst>
              <a:path w="8696325" h="3025775">
                <a:moveTo>
                  <a:pt x="0" y="3025775"/>
                </a:moveTo>
                <a:lnTo>
                  <a:pt x="8696325" y="3025775"/>
                </a:lnTo>
                <a:lnTo>
                  <a:pt x="8696325" y="0"/>
                </a:lnTo>
                <a:lnTo>
                  <a:pt x="0" y="0"/>
                </a:lnTo>
                <a:lnTo>
                  <a:pt x="0" y="3025775"/>
                </a:lnTo>
                <a:close/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78509"/>
            <a:ext cx="8145145" cy="5096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marR="14604" indent="-174625">
              <a:lnSpc>
                <a:spcPct val="100000"/>
              </a:lnSpc>
              <a:spcBef>
                <a:spcPts val="100"/>
              </a:spcBef>
              <a:buChar char="•"/>
              <a:tabLst>
                <a:tab pos="187325" algn="l"/>
              </a:tabLst>
            </a:pPr>
            <a:r>
              <a:rPr sz="2400" spc="-5" dirty="0">
                <a:latin typeface="Arial"/>
                <a:cs typeface="Arial"/>
              </a:rPr>
              <a:t>Java is strongly-typed </a:t>
            </a:r>
            <a:r>
              <a:rPr sz="2400" dirty="0">
                <a:latin typeface="Arial"/>
                <a:cs typeface="Arial"/>
              </a:rPr>
              <a:t>language, </a:t>
            </a:r>
            <a:r>
              <a:rPr sz="2400" spc="-5" dirty="0">
                <a:latin typeface="Arial"/>
                <a:cs typeface="Arial"/>
              </a:rPr>
              <a:t>every variable </a:t>
            </a:r>
            <a:r>
              <a:rPr sz="2400" spc="5" dirty="0">
                <a:latin typeface="Arial"/>
                <a:cs typeface="Arial"/>
              </a:rPr>
              <a:t>must </a:t>
            </a:r>
            <a:r>
              <a:rPr sz="2400" dirty="0">
                <a:latin typeface="Arial"/>
                <a:cs typeface="Arial"/>
              </a:rPr>
              <a:t>has </a:t>
            </a:r>
            <a:r>
              <a:rPr sz="2400" spc="-5" dirty="0">
                <a:latin typeface="Arial"/>
                <a:cs typeface="Arial"/>
              </a:rPr>
              <a:t>a  type, which </a:t>
            </a:r>
            <a:r>
              <a:rPr sz="2400" spc="5" dirty="0">
                <a:latin typeface="Arial"/>
                <a:cs typeface="Arial"/>
              </a:rPr>
              <a:t>must </a:t>
            </a:r>
            <a:r>
              <a:rPr sz="2400" dirty="0">
                <a:latin typeface="Arial"/>
                <a:cs typeface="Arial"/>
              </a:rPr>
              <a:t>be declared </a:t>
            </a:r>
            <a:r>
              <a:rPr sz="2400" spc="5" dirty="0">
                <a:latin typeface="Arial"/>
                <a:cs typeface="Arial"/>
              </a:rPr>
              <a:t>before </a:t>
            </a:r>
            <a:r>
              <a:rPr sz="2400" dirty="0">
                <a:latin typeface="Arial"/>
                <a:cs typeface="Arial"/>
              </a:rPr>
              <a:t>its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</a:t>
            </a:r>
          </a:p>
          <a:p>
            <a:pPr marL="186690" indent="-174625">
              <a:lnSpc>
                <a:spcPct val="100000"/>
              </a:lnSpc>
              <a:spcBef>
                <a:spcPts val="1445"/>
              </a:spcBef>
              <a:buChar char="•"/>
              <a:tabLst>
                <a:tab pos="187325" algn="l"/>
              </a:tabLst>
            </a:pPr>
            <a:r>
              <a:rPr sz="2400" spc="-55" dirty="0">
                <a:latin typeface="Arial"/>
                <a:cs typeface="Arial"/>
              </a:rPr>
              <a:t>Two </a:t>
            </a:r>
            <a:r>
              <a:rPr sz="2400" dirty="0">
                <a:latin typeface="Arial"/>
                <a:cs typeface="Arial"/>
              </a:rPr>
              <a:t>different </a:t>
            </a:r>
            <a:r>
              <a:rPr sz="2400" spc="-5" dirty="0">
                <a:latin typeface="Arial"/>
                <a:cs typeface="Arial"/>
              </a:rPr>
              <a:t>types </a:t>
            </a:r>
            <a:r>
              <a:rPr sz="2400" spc="5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variables:</a:t>
            </a:r>
            <a:endParaRPr sz="2400" dirty="0">
              <a:latin typeface="Arial"/>
              <a:cs typeface="Arial"/>
            </a:endParaRPr>
          </a:p>
          <a:p>
            <a:pPr marL="814069" marR="463550" lvl="1" indent="-344805">
              <a:lnSpc>
                <a:spcPct val="100000"/>
              </a:lnSpc>
              <a:spcBef>
                <a:spcPts val="1215"/>
              </a:spcBef>
              <a:buChar char="•"/>
              <a:tabLst>
                <a:tab pos="814069" algn="l"/>
                <a:tab pos="814705" algn="l"/>
              </a:tabLst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Primitive </a:t>
            </a:r>
            <a:r>
              <a:rPr sz="2000" spc="-20" dirty="0">
                <a:latin typeface="Arial"/>
                <a:cs typeface="Arial"/>
              </a:rPr>
              <a:t>type </a:t>
            </a:r>
            <a:r>
              <a:rPr sz="2000" spc="-5" dirty="0">
                <a:latin typeface="Arial"/>
                <a:cs typeface="Arial"/>
              </a:rPr>
              <a:t>– the </a:t>
            </a:r>
            <a:r>
              <a:rPr sz="2000" spc="-10" dirty="0">
                <a:latin typeface="Arial"/>
                <a:cs typeface="Arial"/>
              </a:rPr>
              <a:t>variables </a:t>
            </a:r>
            <a:r>
              <a:rPr sz="2000" spc="-5" dirty="0">
                <a:latin typeface="Arial"/>
                <a:cs typeface="Arial"/>
              </a:rPr>
              <a:t>store the actual </a:t>
            </a:r>
            <a:r>
              <a:rPr sz="2000" spc="-10" dirty="0">
                <a:latin typeface="Arial"/>
                <a:cs typeface="Arial"/>
              </a:rPr>
              <a:t>values </a:t>
            </a:r>
            <a:r>
              <a:rPr sz="2000" spc="-5" dirty="0">
                <a:latin typeface="Arial"/>
                <a:cs typeface="Arial"/>
              </a:rPr>
              <a:t>(discuss  next)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ts val="2005"/>
              </a:lnSpc>
              <a:tabLst>
                <a:tab pos="4204970" algn="l"/>
              </a:tabLst>
            </a:pPr>
            <a:r>
              <a:rPr sz="1800" dirty="0">
                <a:solidFill>
                  <a:srgbClr val="0033CC"/>
                </a:solidFill>
                <a:latin typeface="Courier New"/>
                <a:cs typeface="Courier New"/>
              </a:rPr>
              <a:t>int </a:t>
            </a:r>
            <a:r>
              <a:rPr sz="1800" spc="-10" dirty="0">
                <a:latin typeface="Courier New"/>
                <a:cs typeface="Courier New"/>
              </a:rPr>
              <a:t>luckyNumber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13;	</a:t>
            </a:r>
            <a:r>
              <a:rPr sz="1800" dirty="0">
                <a:solidFill>
                  <a:srgbClr val="005023"/>
                </a:solidFill>
                <a:latin typeface="Courier New"/>
                <a:cs typeface="Courier New"/>
              </a:rPr>
              <a:t>// </a:t>
            </a:r>
            <a:r>
              <a:rPr sz="1800" spc="-10" dirty="0">
                <a:solidFill>
                  <a:srgbClr val="005023"/>
                </a:solidFill>
                <a:latin typeface="Courier New"/>
                <a:cs typeface="Courier New"/>
              </a:rPr>
              <a:t>primitive</a:t>
            </a:r>
            <a:r>
              <a:rPr sz="1800" spc="-15" dirty="0">
                <a:solidFill>
                  <a:srgbClr val="005023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5023"/>
                </a:solidFill>
                <a:latin typeface="Courier New"/>
                <a:cs typeface="Courier New"/>
              </a:rPr>
              <a:t>type</a:t>
            </a:r>
            <a:endParaRPr sz="18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solidFill>
                  <a:srgbClr val="0033CC"/>
                </a:solidFill>
                <a:latin typeface="Courier New"/>
                <a:cs typeface="Courier New"/>
              </a:rPr>
              <a:t>double</a:t>
            </a:r>
            <a:r>
              <a:rPr sz="1800" spc="-40" dirty="0">
                <a:solidFill>
                  <a:srgbClr val="0033CC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total;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814069" marR="5080" lvl="1" indent="-344805" algn="just">
              <a:lnSpc>
                <a:spcPct val="100000"/>
              </a:lnSpc>
              <a:buChar char="•"/>
              <a:tabLst>
                <a:tab pos="814705" algn="l"/>
              </a:tabLst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Reference </a:t>
            </a:r>
            <a:r>
              <a:rPr sz="2000" spc="-20" dirty="0">
                <a:latin typeface="Arial"/>
                <a:cs typeface="Arial"/>
              </a:rPr>
              <a:t>type </a:t>
            </a:r>
            <a:r>
              <a:rPr sz="2000" spc="-5" dirty="0">
                <a:latin typeface="Arial"/>
                <a:cs typeface="Arial"/>
              </a:rPr>
              <a:t>– </a:t>
            </a:r>
            <a:r>
              <a:rPr sz="2000" spc="-10" dirty="0">
                <a:latin typeface="Arial"/>
                <a:cs typeface="Arial"/>
              </a:rPr>
              <a:t>the variables </a:t>
            </a:r>
            <a:r>
              <a:rPr sz="2000" spc="-5" dirty="0">
                <a:latin typeface="Arial"/>
                <a:cs typeface="Arial"/>
              </a:rPr>
              <a:t>store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addresses of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objects </a:t>
            </a:r>
            <a:r>
              <a:rPr sz="2000" spc="-5" dirty="0">
                <a:latin typeface="Arial"/>
                <a:cs typeface="Arial"/>
              </a:rPr>
              <a:t> or 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arrays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they </a:t>
            </a:r>
            <a:r>
              <a:rPr sz="2000" dirty="0">
                <a:latin typeface="Arial"/>
                <a:cs typeface="Arial"/>
              </a:rPr>
              <a:t>refer </a:t>
            </a:r>
            <a:r>
              <a:rPr sz="2000" spc="-10" dirty="0">
                <a:latin typeface="Arial"/>
                <a:cs typeface="Arial"/>
              </a:rPr>
              <a:t>to, the </a:t>
            </a:r>
            <a:r>
              <a:rPr sz="2000" spc="-5" dirty="0">
                <a:latin typeface="Arial"/>
                <a:cs typeface="Arial"/>
              </a:rPr>
              <a:t>referred objects </a:t>
            </a:r>
            <a:r>
              <a:rPr sz="2000" spc="5" dirty="0">
                <a:latin typeface="Arial"/>
                <a:cs typeface="Arial"/>
              </a:rPr>
              <a:t>must </a:t>
            </a:r>
            <a:r>
              <a:rPr sz="2000" spc="-1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created </a:t>
            </a:r>
            <a:r>
              <a:rPr sz="2000" spc="-10" dirty="0">
                <a:latin typeface="Arial"/>
                <a:cs typeface="Arial"/>
              </a:rPr>
              <a:t>using  the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new </a:t>
            </a:r>
            <a:r>
              <a:rPr sz="2000" spc="-15" dirty="0">
                <a:latin typeface="Arial"/>
                <a:cs typeface="Arial"/>
              </a:rPr>
              <a:t>keyword </a:t>
            </a:r>
            <a:r>
              <a:rPr sz="2000" dirty="0">
                <a:latin typeface="Arial"/>
                <a:cs typeface="Arial"/>
              </a:rPr>
              <a:t>(more </a:t>
            </a:r>
            <a:r>
              <a:rPr sz="2000" spc="-10" dirty="0">
                <a:latin typeface="Arial"/>
                <a:cs typeface="Arial"/>
              </a:rPr>
              <a:t>in Unit </a:t>
            </a:r>
            <a:r>
              <a:rPr sz="2000" spc="-5" dirty="0">
                <a:latin typeface="Arial"/>
                <a:cs typeface="Arial"/>
              </a:rPr>
              <a:t>3 “Objects </a:t>
            </a:r>
            <a:r>
              <a:rPr sz="2000" spc="-10" dirty="0">
                <a:latin typeface="Arial"/>
                <a:cs typeface="Arial"/>
              </a:rPr>
              <a:t>and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Classes”)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0033CC"/>
                </a:solidFill>
                <a:latin typeface="Courier New"/>
                <a:cs typeface="Courier New"/>
              </a:rPr>
              <a:t>MyClass </a:t>
            </a:r>
            <a:r>
              <a:rPr sz="1800" spc="-5" dirty="0">
                <a:latin typeface="Courier New"/>
                <a:cs typeface="Courier New"/>
              </a:rPr>
              <a:t>myobject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new </a:t>
            </a:r>
            <a:r>
              <a:rPr sz="1800" spc="-5" dirty="0">
                <a:latin typeface="Courier New"/>
                <a:cs typeface="Courier New"/>
              </a:rPr>
              <a:t>MyClass(); </a:t>
            </a:r>
            <a:r>
              <a:rPr sz="1800" spc="-5" dirty="0">
                <a:solidFill>
                  <a:srgbClr val="005F2B"/>
                </a:solidFill>
                <a:latin typeface="Courier New"/>
                <a:cs typeface="Courier New"/>
              </a:rPr>
              <a:t>// </a:t>
            </a:r>
            <a:r>
              <a:rPr sz="1800" spc="-10" dirty="0">
                <a:solidFill>
                  <a:srgbClr val="005F2B"/>
                </a:solidFill>
                <a:latin typeface="Courier New"/>
                <a:cs typeface="Courier New"/>
              </a:rPr>
              <a:t>reference</a:t>
            </a:r>
            <a:r>
              <a:rPr sz="1800" spc="-155" dirty="0">
                <a:solidFill>
                  <a:srgbClr val="005F2B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5F2B"/>
                </a:solidFill>
                <a:latin typeface="Courier New"/>
                <a:cs typeface="Courier New"/>
              </a:rPr>
              <a:t>type</a:t>
            </a:r>
            <a:endParaRPr sz="18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0033CC"/>
                </a:solidFill>
                <a:latin typeface="Courier New"/>
                <a:cs typeface="Courier New"/>
              </a:rPr>
              <a:t>int [] </a:t>
            </a:r>
            <a:r>
              <a:rPr sz="1800" spc="-5" dirty="0">
                <a:latin typeface="Courier New"/>
                <a:cs typeface="Courier New"/>
              </a:rPr>
              <a:t>array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new </a:t>
            </a:r>
            <a:r>
              <a:rPr sz="1800" spc="-10" dirty="0">
                <a:latin typeface="Courier New"/>
                <a:cs typeface="Courier New"/>
              </a:rPr>
              <a:t>int[10]; </a:t>
            </a:r>
            <a:r>
              <a:rPr sz="1800" spc="-15" dirty="0">
                <a:solidFill>
                  <a:srgbClr val="005F2B"/>
                </a:solidFill>
                <a:latin typeface="Courier New"/>
                <a:cs typeface="Courier New"/>
              </a:rPr>
              <a:t>// </a:t>
            </a:r>
            <a:r>
              <a:rPr sz="1800" spc="-10" dirty="0">
                <a:solidFill>
                  <a:srgbClr val="005F2B"/>
                </a:solidFill>
                <a:latin typeface="Courier New"/>
                <a:cs typeface="Courier New"/>
              </a:rPr>
              <a:t>reference</a:t>
            </a:r>
            <a:r>
              <a:rPr sz="1800" spc="-50" dirty="0">
                <a:solidFill>
                  <a:srgbClr val="005F2B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5F2B"/>
                </a:solidFill>
                <a:latin typeface="Courier New"/>
                <a:cs typeface="Courier New"/>
              </a:rPr>
              <a:t>type</a:t>
            </a:r>
            <a:endParaRPr lang="en-MY" sz="1800" spc="-15" dirty="0">
              <a:solidFill>
                <a:srgbClr val="005F2B"/>
              </a:solidFill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lang="en-MY" sz="1800" spc="-15" dirty="0">
                <a:solidFill>
                  <a:srgbClr val="005F2B"/>
                </a:solidFill>
                <a:latin typeface="Courier New"/>
                <a:cs typeface="Courier New"/>
              </a:rPr>
              <a:t>Scanner input = new Scanner (System.in);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62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0999" y="292774"/>
            <a:ext cx="57149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MY" sz="2400" u="none" spc="-50" dirty="0">
                <a:latin typeface="Arial"/>
                <a:cs typeface="Arial"/>
              </a:rPr>
              <a:t>3. </a:t>
            </a:r>
            <a:r>
              <a:rPr sz="2400" u="none" spc="-50" dirty="0">
                <a:latin typeface="Arial"/>
                <a:cs typeface="Arial"/>
              </a:rPr>
              <a:t>Types </a:t>
            </a:r>
            <a:r>
              <a:rPr sz="2400" u="none" dirty="0">
                <a:latin typeface="Arial"/>
                <a:cs typeface="Arial"/>
              </a:rPr>
              <a:t>and</a:t>
            </a:r>
            <a:r>
              <a:rPr sz="2400" u="none" spc="-5" dirty="0">
                <a:latin typeface="Arial"/>
                <a:cs typeface="Arial"/>
              </a:rPr>
              <a:t> </a:t>
            </a:r>
            <a:r>
              <a:rPr sz="2400" u="none" spc="-15" dirty="0">
                <a:latin typeface="Arial"/>
                <a:cs typeface="Arial"/>
              </a:rPr>
              <a:t>Variables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0" y="0"/>
            <a:ext cx="0" cy="226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597" y="180364"/>
            <a:ext cx="8334438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u="none" spc="-5" dirty="0">
                <a:latin typeface="Arial"/>
                <a:cs typeface="Arial"/>
              </a:rPr>
              <a:t>Differences between </a:t>
            </a:r>
            <a:r>
              <a:rPr sz="2400" b="0" u="none" spc="-20" dirty="0">
                <a:latin typeface="Arial"/>
                <a:cs typeface="Arial"/>
              </a:rPr>
              <a:t>Variables</a:t>
            </a:r>
            <a:r>
              <a:rPr sz="2400" b="0" u="none" spc="-95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0" u="none" spc="-5" dirty="0">
                <a:latin typeface="Arial"/>
                <a:cs typeface="Arial"/>
              </a:rPr>
              <a:t>Primitive </a:t>
            </a:r>
            <a:r>
              <a:rPr sz="2400" b="0" u="none" dirty="0">
                <a:latin typeface="Arial"/>
                <a:cs typeface="Arial"/>
              </a:rPr>
              <a:t>Data </a:t>
            </a:r>
            <a:r>
              <a:rPr sz="2400" b="0" u="none" spc="-30" dirty="0">
                <a:latin typeface="Arial"/>
                <a:cs typeface="Arial"/>
              </a:rPr>
              <a:t>Types </a:t>
            </a:r>
            <a:r>
              <a:rPr sz="2400" b="0" u="none" dirty="0">
                <a:latin typeface="Arial"/>
                <a:cs typeface="Arial"/>
              </a:rPr>
              <a:t>and Reference</a:t>
            </a:r>
            <a:r>
              <a:rPr sz="2400" b="0" u="none" spc="-85" dirty="0">
                <a:latin typeface="Arial"/>
                <a:cs typeface="Arial"/>
              </a:rPr>
              <a:t> </a:t>
            </a:r>
            <a:r>
              <a:rPr sz="2400" b="0" u="none" spc="-30" dirty="0">
                <a:latin typeface="Arial"/>
                <a:cs typeface="Arial"/>
              </a:rPr>
              <a:t>Types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1315" y="2109294"/>
            <a:ext cx="1427480" cy="356870"/>
          </a:xfrm>
          <a:prstGeom prst="rect">
            <a:avLst/>
          </a:prstGeom>
          <a:ln w="17789">
            <a:solidFill>
              <a:srgbClr val="99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 algn="ctr">
              <a:lnSpc>
                <a:spcPts val="2365"/>
              </a:lnSpc>
            </a:pPr>
            <a:r>
              <a:rPr sz="2000" spc="1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811" y="1934303"/>
            <a:ext cx="1584325" cy="953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90"/>
              </a:spcBef>
            </a:pPr>
            <a:r>
              <a:rPr sz="2000" spc="-20" dirty="0">
                <a:solidFill>
                  <a:srgbClr val="000099"/>
                </a:solidFill>
                <a:latin typeface="Times New Roman"/>
                <a:cs typeface="Times New Roman"/>
              </a:rPr>
              <a:t>Primitive </a:t>
            </a:r>
            <a:r>
              <a:rPr sz="2000" spc="-35" dirty="0">
                <a:solidFill>
                  <a:srgbClr val="000099"/>
                </a:solidFill>
                <a:latin typeface="Times New Roman"/>
                <a:cs typeface="Times New Roman"/>
              </a:rPr>
              <a:t>type:  </a:t>
            </a:r>
            <a:r>
              <a:rPr sz="2000" spc="-20" dirty="0">
                <a:solidFill>
                  <a:srgbClr val="000099"/>
                </a:solidFill>
                <a:latin typeface="Times New Roman"/>
                <a:cs typeface="Times New Roman"/>
              </a:rPr>
              <a:t>Reference</a:t>
            </a:r>
            <a:r>
              <a:rPr sz="2000" spc="-10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000099"/>
                </a:solidFill>
                <a:latin typeface="Times New Roman"/>
                <a:cs typeface="Times New Roman"/>
              </a:rPr>
              <a:t>type: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4871" y="1934303"/>
            <a:ext cx="1425575" cy="95313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  <a:tabLst>
                <a:tab pos="1296670" algn="l"/>
              </a:tabLst>
            </a:pPr>
            <a:r>
              <a:rPr sz="2000" spc="-5" dirty="0">
                <a:latin typeface="Times New Roman"/>
                <a:cs typeface="Times New Roman"/>
              </a:rPr>
              <a:t>int </a:t>
            </a:r>
            <a:r>
              <a:rPr sz="2000" spc="10" dirty="0">
                <a:latin typeface="Times New Roman"/>
                <a:cs typeface="Times New Roman"/>
              </a:rPr>
              <a:t>i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=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1;	</a:t>
            </a:r>
            <a:r>
              <a:rPr sz="2000" spc="10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1297305" algn="l"/>
              </a:tabLst>
            </a:pPr>
            <a:r>
              <a:rPr sz="2000" spc="-25" dirty="0">
                <a:latin typeface="Times New Roman"/>
                <a:cs typeface="Times New Roman"/>
              </a:rPr>
              <a:t>C</a:t>
            </a:r>
            <a:r>
              <a:rPr sz="2000" spc="-5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c</a:t>
            </a:r>
            <a:r>
              <a:rPr sz="2000" spc="10" dirty="0">
                <a:latin typeface="Times New Roman"/>
                <a:cs typeface="Times New Roman"/>
              </a:rPr>
              <a:t>;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5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5255" y="2638676"/>
            <a:ext cx="1427480" cy="356870"/>
          </a:xfrm>
          <a:prstGeom prst="rect">
            <a:avLst/>
          </a:prstGeom>
          <a:ln w="17789">
            <a:solidFill>
              <a:srgbClr val="99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" algn="ctr">
              <a:lnSpc>
                <a:spcPts val="2320"/>
              </a:lnSpc>
            </a:pPr>
            <a:r>
              <a:rPr sz="2000" spc="-5" dirty="0">
                <a:latin typeface="Times New Roman"/>
                <a:cs typeface="Times New Roman"/>
              </a:rPr>
              <a:t>null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0037" y="1747773"/>
            <a:ext cx="8620125" cy="2133600"/>
          </a:xfrm>
          <a:custGeom>
            <a:avLst/>
            <a:gdLst/>
            <a:ahLst/>
            <a:cxnLst/>
            <a:rect l="l" t="t" r="r" b="b"/>
            <a:pathLst>
              <a:path w="8620125" h="2133600">
                <a:moveTo>
                  <a:pt x="0" y="2133600"/>
                </a:moveTo>
                <a:lnTo>
                  <a:pt x="8620125" y="2133600"/>
                </a:lnTo>
                <a:lnTo>
                  <a:pt x="8620125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23664" y="1704213"/>
            <a:ext cx="63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St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ac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70035" y="6450565"/>
            <a:ext cx="27178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6733" y="1704213"/>
            <a:ext cx="585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He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B36D7-36B3-770A-AC6B-A431E321F68A}"/>
              </a:ext>
            </a:extLst>
          </p:cNvPr>
          <p:cNvSpPr txBox="1"/>
          <p:nvPr/>
        </p:nvSpPr>
        <p:spPr>
          <a:xfrm>
            <a:off x="3962400" y="29718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Haven’t declare</a:t>
            </a:r>
            <a:endParaRPr lang="en-MY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6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141" y="153089"/>
            <a:ext cx="78474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u="none" spc="-5" dirty="0">
                <a:latin typeface="Arial"/>
                <a:cs typeface="Arial"/>
              </a:rPr>
              <a:t>Differences between </a:t>
            </a:r>
            <a:r>
              <a:rPr sz="2400" b="0" u="none" spc="-20" dirty="0">
                <a:latin typeface="Arial"/>
                <a:cs typeface="Arial"/>
              </a:rPr>
              <a:t>Variables</a:t>
            </a:r>
            <a:r>
              <a:rPr sz="2400" b="0" u="none" spc="-95" dirty="0">
                <a:latin typeface="Arial"/>
                <a:cs typeface="Arial"/>
              </a:rPr>
              <a:t> </a:t>
            </a:r>
            <a:r>
              <a:rPr sz="2400" b="0" u="none" dirty="0"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0" u="none" spc="-5" dirty="0">
                <a:latin typeface="Arial"/>
                <a:cs typeface="Arial"/>
              </a:rPr>
              <a:t>Primitive </a:t>
            </a:r>
            <a:r>
              <a:rPr sz="2400" b="0" u="none" dirty="0">
                <a:latin typeface="Arial"/>
                <a:cs typeface="Arial"/>
              </a:rPr>
              <a:t>Data </a:t>
            </a:r>
            <a:r>
              <a:rPr sz="2400" b="0" u="none" spc="-30" dirty="0">
                <a:latin typeface="Arial"/>
                <a:cs typeface="Arial"/>
              </a:rPr>
              <a:t>Types </a:t>
            </a:r>
            <a:r>
              <a:rPr sz="2400" b="0" u="none" dirty="0">
                <a:latin typeface="Arial"/>
                <a:cs typeface="Arial"/>
              </a:rPr>
              <a:t>and Reference</a:t>
            </a:r>
            <a:r>
              <a:rPr sz="2400" b="0" u="none" spc="-85" dirty="0">
                <a:latin typeface="Arial"/>
                <a:cs typeface="Arial"/>
              </a:rPr>
              <a:t> </a:t>
            </a:r>
            <a:r>
              <a:rPr sz="2400" b="0" u="none" spc="-30" dirty="0">
                <a:latin typeface="Arial"/>
                <a:cs typeface="Arial"/>
              </a:rPr>
              <a:t>Types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1315" y="2109294"/>
            <a:ext cx="1427480" cy="356870"/>
          </a:xfrm>
          <a:prstGeom prst="rect">
            <a:avLst/>
          </a:prstGeom>
          <a:ln w="17789">
            <a:solidFill>
              <a:srgbClr val="99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 algn="ctr">
              <a:lnSpc>
                <a:spcPts val="2365"/>
              </a:lnSpc>
            </a:pPr>
            <a:r>
              <a:rPr sz="2000" spc="1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511" y="1934303"/>
            <a:ext cx="3196590" cy="953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52200"/>
              </a:lnSpc>
              <a:spcBef>
                <a:spcPts val="90"/>
              </a:spcBef>
              <a:tabLst>
                <a:tab pos="1783714" algn="l"/>
                <a:tab pos="3068320" algn="l"/>
              </a:tabLst>
            </a:pPr>
            <a:r>
              <a:rPr sz="2000" spc="-20" dirty="0">
                <a:solidFill>
                  <a:srgbClr val="000099"/>
                </a:solidFill>
                <a:latin typeface="Times New Roman"/>
                <a:cs typeface="Times New Roman"/>
              </a:rPr>
              <a:t>Primitive</a:t>
            </a:r>
            <a:r>
              <a:rPr sz="2000" spc="-4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000099"/>
                </a:solidFill>
                <a:latin typeface="Times New Roman"/>
                <a:cs typeface="Times New Roman"/>
              </a:rPr>
              <a:t>type:	</a:t>
            </a:r>
            <a:r>
              <a:rPr sz="2000" spc="-5" dirty="0">
                <a:latin typeface="Times New Roman"/>
                <a:cs typeface="Times New Roman"/>
              </a:rPr>
              <a:t>int </a:t>
            </a:r>
            <a:r>
              <a:rPr sz="2000" spc="10" dirty="0">
                <a:latin typeface="Times New Roman"/>
                <a:cs typeface="Times New Roman"/>
              </a:rPr>
              <a:t>i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=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1;	</a:t>
            </a:r>
            <a:r>
              <a:rPr sz="2000" spc="10" dirty="0">
                <a:latin typeface="Times New Roman"/>
                <a:cs typeface="Times New Roman"/>
              </a:rPr>
              <a:t>i  </a:t>
            </a:r>
            <a:r>
              <a:rPr sz="2000" spc="-75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2000" spc="-5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2000" spc="-15" dirty="0">
                <a:solidFill>
                  <a:srgbClr val="000099"/>
                </a:solidFill>
                <a:latin typeface="Times New Roman"/>
                <a:cs typeface="Times New Roman"/>
              </a:rPr>
              <a:t>f</a:t>
            </a:r>
            <a:r>
              <a:rPr sz="2000" spc="-50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2000" spc="30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2000" spc="-50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2000" spc="20" dirty="0">
                <a:solidFill>
                  <a:srgbClr val="000099"/>
                </a:solidFill>
                <a:latin typeface="Times New Roman"/>
                <a:cs typeface="Times New Roman"/>
              </a:rPr>
              <a:t>n</a:t>
            </a:r>
            <a:r>
              <a:rPr sz="2000" spc="-50" dirty="0">
                <a:solidFill>
                  <a:srgbClr val="000099"/>
                </a:solidFill>
                <a:latin typeface="Times New Roman"/>
                <a:cs typeface="Times New Roman"/>
              </a:rPr>
              <a:t>c</a:t>
            </a:r>
            <a:r>
              <a:rPr sz="2000" spc="15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2000" spc="-4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2000" spc="-120" dirty="0">
                <a:solidFill>
                  <a:srgbClr val="000099"/>
                </a:solidFill>
                <a:latin typeface="Times New Roman"/>
                <a:cs typeface="Times New Roman"/>
              </a:rPr>
              <a:t>y</a:t>
            </a:r>
            <a:r>
              <a:rPr sz="2000" spc="-25" dirty="0">
                <a:solidFill>
                  <a:srgbClr val="000099"/>
                </a:solidFill>
                <a:latin typeface="Times New Roman"/>
                <a:cs typeface="Times New Roman"/>
              </a:rPr>
              <a:t>p</a:t>
            </a:r>
            <a:r>
              <a:rPr sz="2000" spc="-50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2000" spc="10" dirty="0">
                <a:solidFill>
                  <a:srgbClr val="000099"/>
                </a:solidFill>
                <a:latin typeface="Times New Roman"/>
                <a:cs typeface="Times New Roman"/>
              </a:rPr>
              <a:t>:</a:t>
            </a:r>
            <a:r>
              <a:rPr sz="200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C</a:t>
            </a:r>
            <a:r>
              <a:rPr sz="2000" spc="-5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c</a:t>
            </a:r>
            <a:r>
              <a:rPr sz="2000" spc="10" dirty="0">
                <a:latin typeface="Times New Roman"/>
                <a:cs typeface="Times New Roman"/>
              </a:rPr>
              <a:t>;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5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7619" y="3134246"/>
            <a:ext cx="2266950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000" spc="15" dirty="0">
                <a:latin typeface="Times New Roman"/>
                <a:cs typeface="Times New Roman"/>
              </a:rPr>
              <a:t>c </a:t>
            </a:r>
            <a:r>
              <a:rPr sz="2000" spc="20" dirty="0">
                <a:latin typeface="Times New Roman"/>
                <a:cs typeface="Times New Roman"/>
              </a:rPr>
              <a:t>=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37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Car("BMW");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5255" y="2638676"/>
            <a:ext cx="1427480" cy="356870"/>
          </a:xfrm>
          <a:prstGeom prst="rect">
            <a:avLst/>
          </a:prstGeom>
          <a:ln w="17789">
            <a:solidFill>
              <a:srgbClr val="99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5270">
              <a:lnSpc>
                <a:spcPts val="2320"/>
              </a:lnSpc>
            </a:pPr>
            <a:r>
              <a:rPr sz="2000" spc="-20" dirty="0">
                <a:latin typeface="Times New Roman"/>
                <a:cs typeface="Times New Roman"/>
              </a:rPr>
              <a:t>reference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7489" y="3296850"/>
            <a:ext cx="19519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Times New Roman"/>
                <a:cs typeface="Times New Roman"/>
              </a:rPr>
              <a:t>Created </a:t>
            </a:r>
            <a:r>
              <a:rPr sz="1600" spc="-15" dirty="0">
                <a:latin typeface="Times New Roman"/>
                <a:cs typeface="Times New Roman"/>
              </a:rPr>
              <a:t>using </a:t>
            </a:r>
            <a:r>
              <a:rPr sz="1600" spc="-5" dirty="0">
                <a:latin typeface="Times New Roman"/>
                <a:cs typeface="Times New Roman"/>
              </a:rPr>
              <a:t>new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Car()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1089" y="2329291"/>
            <a:ext cx="2010410" cy="922019"/>
          </a:xfrm>
          <a:prstGeom prst="rect">
            <a:avLst/>
          </a:prstGeom>
          <a:ln w="17791">
            <a:solidFill>
              <a:srgbClr val="33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0885">
              <a:lnSpc>
                <a:spcPts val="2150"/>
              </a:lnSpc>
            </a:pP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c: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Car</a:t>
            </a:r>
            <a:endParaRPr sz="2000">
              <a:latin typeface="Times New Roman"/>
              <a:cs typeface="Times New Roman"/>
            </a:endParaRPr>
          </a:p>
          <a:p>
            <a:pPr marL="64769" marR="59055">
              <a:lnSpc>
                <a:spcPts val="2390"/>
              </a:lnSpc>
              <a:spcBef>
                <a:spcPts val="10"/>
              </a:spcBef>
              <a:tabLst>
                <a:tab pos="1123315" algn="l"/>
              </a:tabLst>
            </a:pPr>
            <a:r>
              <a:rPr sz="2000" spc="-15" dirty="0">
                <a:latin typeface="Times New Roman"/>
                <a:cs typeface="Times New Roman"/>
              </a:rPr>
              <a:t>m</a:t>
            </a:r>
            <a:r>
              <a:rPr sz="2000" spc="-7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d</a:t>
            </a:r>
            <a:r>
              <a:rPr sz="2000" spc="-50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"</a:t>
            </a:r>
            <a:r>
              <a:rPr sz="2000" spc="-75" dirty="0">
                <a:latin typeface="Times New Roman"/>
                <a:cs typeface="Times New Roman"/>
              </a:rPr>
              <a:t>B</a:t>
            </a:r>
            <a:r>
              <a:rPr sz="2000" spc="-50" dirty="0">
                <a:latin typeface="Times New Roman"/>
                <a:cs typeface="Times New Roman"/>
              </a:rPr>
              <a:t>M</a:t>
            </a:r>
            <a:r>
              <a:rPr sz="2000" spc="-65" dirty="0">
                <a:latin typeface="Times New Roman"/>
                <a:cs typeface="Times New Roman"/>
              </a:rPr>
              <a:t>W</a:t>
            </a:r>
            <a:r>
              <a:rPr sz="2000" spc="10" dirty="0">
                <a:latin typeface="Times New Roman"/>
                <a:cs typeface="Times New Roman"/>
              </a:rPr>
              <a:t>"  </a:t>
            </a:r>
            <a:r>
              <a:rPr sz="2000" spc="-15" dirty="0">
                <a:latin typeface="Times New Roman"/>
                <a:cs typeface="Times New Roman"/>
              </a:rPr>
              <a:t>distance </a:t>
            </a:r>
            <a:r>
              <a:rPr sz="2000" spc="20" dirty="0">
                <a:latin typeface="Times New Roman"/>
                <a:cs typeface="Times New Roman"/>
              </a:rPr>
              <a:t>=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87613" y="2748401"/>
            <a:ext cx="1296670" cy="149225"/>
          </a:xfrm>
          <a:custGeom>
            <a:avLst/>
            <a:gdLst/>
            <a:ahLst/>
            <a:cxnLst/>
            <a:rect l="l" t="t" r="r" b="b"/>
            <a:pathLst>
              <a:path w="1296670" h="149225">
                <a:moveTo>
                  <a:pt x="1147632" y="0"/>
                </a:moveTo>
                <a:lnTo>
                  <a:pt x="1195348" y="77313"/>
                </a:lnTo>
                <a:lnTo>
                  <a:pt x="1147632" y="148667"/>
                </a:lnTo>
                <a:lnTo>
                  <a:pt x="1271393" y="89314"/>
                </a:lnTo>
                <a:lnTo>
                  <a:pt x="1201231" y="89314"/>
                </a:lnTo>
                <a:lnTo>
                  <a:pt x="1207196" y="83436"/>
                </a:lnTo>
                <a:lnTo>
                  <a:pt x="1213160" y="77313"/>
                </a:lnTo>
                <a:lnTo>
                  <a:pt x="1207196" y="71353"/>
                </a:lnTo>
                <a:lnTo>
                  <a:pt x="1207196" y="65475"/>
                </a:lnTo>
                <a:lnTo>
                  <a:pt x="1273636" y="65475"/>
                </a:lnTo>
                <a:lnTo>
                  <a:pt x="1147632" y="0"/>
                </a:lnTo>
                <a:close/>
              </a:path>
              <a:path w="1296670" h="149225">
                <a:moveTo>
                  <a:pt x="1188042" y="65475"/>
                </a:moveTo>
                <a:lnTo>
                  <a:pt x="5882" y="65475"/>
                </a:lnTo>
                <a:lnTo>
                  <a:pt x="5882" y="71353"/>
                </a:lnTo>
                <a:lnTo>
                  <a:pt x="0" y="77313"/>
                </a:lnTo>
                <a:lnTo>
                  <a:pt x="5882" y="83436"/>
                </a:lnTo>
                <a:lnTo>
                  <a:pt x="11847" y="89314"/>
                </a:lnTo>
                <a:lnTo>
                  <a:pt x="1187323" y="89314"/>
                </a:lnTo>
                <a:lnTo>
                  <a:pt x="1195348" y="77313"/>
                </a:lnTo>
                <a:lnTo>
                  <a:pt x="1188042" y="65475"/>
                </a:lnTo>
                <a:close/>
              </a:path>
              <a:path w="1296670" h="149225">
                <a:moveTo>
                  <a:pt x="1273636" y="65475"/>
                </a:moveTo>
                <a:lnTo>
                  <a:pt x="1207196" y="65475"/>
                </a:lnTo>
                <a:lnTo>
                  <a:pt x="1207196" y="71353"/>
                </a:lnTo>
                <a:lnTo>
                  <a:pt x="1213160" y="77313"/>
                </a:lnTo>
                <a:lnTo>
                  <a:pt x="1207196" y="83436"/>
                </a:lnTo>
                <a:lnTo>
                  <a:pt x="1201231" y="89314"/>
                </a:lnTo>
                <a:lnTo>
                  <a:pt x="1271393" y="89314"/>
                </a:lnTo>
                <a:lnTo>
                  <a:pt x="1296418" y="77313"/>
                </a:lnTo>
                <a:lnTo>
                  <a:pt x="1273636" y="65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7613" y="2813877"/>
            <a:ext cx="1213485" cy="24130"/>
          </a:xfrm>
          <a:custGeom>
            <a:avLst/>
            <a:gdLst/>
            <a:ahLst/>
            <a:cxnLst/>
            <a:rect l="l" t="t" r="r" b="b"/>
            <a:pathLst>
              <a:path w="1213484" h="24130">
                <a:moveTo>
                  <a:pt x="17811" y="0"/>
                </a:moveTo>
                <a:lnTo>
                  <a:pt x="1195348" y="0"/>
                </a:lnTo>
                <a:lnTo>
                  <a:pt x="1201231" y="0"/>
                </a:lnTo>
                <a:lnTo>
                  <a:pt x="1207196" y="0"/>
                </a:lnTo>
                <a:lnTo>
                  <a:pt x="1207196" y="5878"/>
                </a:lnTo>
                <a:lnTo>
                  <a:pt x="1213160" y="11837"/>
                </a:lnTo>
                <a:lnTo>
                  <a:pt x="1207196" y="17960"/>
                </a:lnTo>
                <a:lnTo>
                  <a:pt x="1201231" y="23839"/>
                </a:lnTo>
                <a:lnTo>
                  <a:pt x="1195348" y="23839"/>
                </a:lnTo>
                <a:lnTo>
                  <a:pt x="17811" y="23839"/>
                </a:lnTo>
                <a:lnTo>
                  <a:pt x="11847" y="23839"/>
                </a:lnTo>
                <a:lnTo>
                  <a:pt x="5882" y="17960"/>
                </a:lnTo>
                <a:lnTo>
                  <a:pt x="0" y="11837"/>
                </a:lnTo>
                <a:lnTo>
                  <a:pt x="5882" y="5878"/>
                </a:lnTo>
                <a:lnTo>
                  <a:pt x="5882" y="0"/>
                </a:lnTo>
                <a:lnTo>
                  <a:pt x="11847" y="0"/>
                </a:lnTo>
                <a:lnTo>
                  <a:pt x="17811" y="0"/>
                </a:lnTo>
                <a:close/>
              </a:path>
            </a:pathLst>
          </a:custGeom>
          <a:ln w="5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35246" y="2748401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47715" y="77313"/>
                </a:moveTo>
                <a:lnTo>
                  <a:pt x="0" y="0"/>
                </a:lnTo>
                <a:lnTo>
                  <a:pt x="148785" y="77313"/>
                </a:lnTo>
                <a:lnTo>
                  <a:pt x="0" y="148667"/>
                </a:lnTo>
                <a:lnTo>
                  <a:pt x="47715" y="77313"/>
                </a:lnTo>
                <a:close/>
              </a:path>
            </a:pathLst>
          </a:custGeom>
          <a:ln w="5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35375" y="3176664"/>
            <a:ext cx="2849245" cy="149225"/>
          </a:xfrm>
          <a:custGeom>
            <a:avLst/>
            <a:gdLst/>
            <a:ahLst/>
            <a:cxnLst/>
            <a:rect l="l" t="t" r="r" b="b"/>
            <a:pathLst>
              <a:path w="2849245" h="149225">
                <a:moveTo>
                  <a:pt x="95186" y="65459"/>
                </a:moveTo>
                <a:lnTo>
                  <a:pt x="5964" y="65459"/>
                </a:lnTo>
                <a:lnTo>
                  <a:pt x="0" y="71370"/>
                </a:lnTo>
                <a:lnTo>
                  <a:pt x="0" y="77289"/>
                </a:lnTo>
                <a:lnTo>
                  <a:pt x="5964" y="83208"/>
                </a:lnTo>
                <a:lnTo>
                  <a:pt x="5964" y="89118"/>
                </a:lnTo>
                <a:lnTo>
                  <a:pt x="89222" y="89118"/>
                </a:lnTo>
                <a:lnTo>
                  <a:pt x="95186" y="83208"/>
                </a:lnTo>
                <a:lnTo>
                  <a:pt x="95186" y="77289"/>
                </a:lnTo>
                <a:lnTo>
                  <a:pt x="101069" y="77289"/>
                </a:lnTo>
                <a:lnTo>
                  <a:pt x="95186" y="71370"/>
                </a:lnTo>
                <a:lnTo>
                  <a:pt x="95186" y="65459"/>
                </a:lnTo>
                <a:close/>
              </a:path>
              <a:path w="2849245" h="149225">
                <a:moveTo>
                  <a:pt x="267666" y="65459"/>
                </a:moveTo>
                <a:lnTo>
                  <a:pt x="178444" y="65459"/>
                </a:lnTo>
                <a:lnTo>
                  <a:pt x="172479" y="71370"/>
                </a:lnTo>
                <a:lnTo>
                  <a:pt x="172479" y="77289"/>
                </a:lnTo>
                <a:lnTo>
                  <a:pt x="178444" y="83208"/>
                </a:lnTo>
                <a:lnTo>
                  <a:pt x="178444" y="89118"/>
                </a:lnTo>
                <a:lnTo>
                  <a:pt x="267666" y="89118"/>
                </a:lnTo>
                <a:lnTo>
                  <a:pt x="267666" y="83208"/>
                </a:lnTo>
                <a:lnTo>
                  <a:pt x="273549" y="77289"/>
                </a:lnTo>
                <a:lnTo>
                  <a:pt x="273549" y="71370"/>
                </a:lnTo>
                <a:lnTo>
                  <a:pt x="267666" y="65459"/>
                </a:lnTo>
                <a:close/>
              </a:path>
              <a:path w="2849245" h="149225">
                <a:moveTo>
                  <a:pt x="440146" y="65459"/>
                </a:moveTo>
                <a:lnTo>
                  <a:pt x="350924" y="65459"/>
                </a:lnTo>
                <a:lnTo>
                  <a:pt x="344959" y="71370"/>
                </a:lnTo>
                <a:lnTo>
                  <a:pt x="344959" y="77289"/>
                </a:lnTo>
                <a:lnTo>
                  <a:pt x="356888" y="89118"/>
                </a:lnTo>
                <a:lnTo>
                  <a:pt x="440146" y="89118"/>
                </a:lnTo>
                <a:lnTo>
                  <a:pt x="440146" y="83208"/>
                </a:lnTo>
                <a:lnTo>
                  <a:pt x="446029" y="77289"/>
                </a:lnTo>
                <a:lnTo>
                  <a:pt x="446029" y="71370"/>
                </a:lnTo>
                <a:lnTo>
                  <a:pt x="440146" y="65459"/>
                </a:lnTo>
                <a:close/>
              </a:path>
              <a:path w="2849245" h="149225">
                <a:moveTo>
                  <a:pt x="618590" y="65459"/>
                </a:moveTo>
                <a:lnTo>
                  <a:pt x="523404" y="65459"/>
                </a:lnTo>
                <a:lnTo>
                  <a:pt x="523404" y="71370"/>
                </a:lnTo>
                <a:lnTo>
                  <a:pt x="517439" y="77289"/>
                </a:lnTo>
                <a:lnTo>
                  <a:pt x="523404" y="77289"/>
                </a:lnTo>
                <a:lnTo>
                  <a:pt x="523404" y="83208"/>
                </a:lnTo>
                <a:lnTo>
                  <a:pt x="529368" y="89118"/>
                </a:lnTo>
                <a:lnTo>
                  <a:pt x="612626" y="89118"/>
                </a:lnTo>
                <a:lnTo>
                  <a:pt x="618590" y="83208"/>
                </a:lnTo>
                <a:lnTo>
                  <a:pt x="618590" y="65459"/>
                </a:lnTo>
                <a:close/>
              </a:path>
              <a:path w="2849245" h="149225">
                <a:moveTo>
                  <a:pt x="791070" y="65459"/>
                </a:moveTo>
                <a:lnTo>
                  <a:pt x="695884" y="65459"/>
                </a:lnTo>
                <a:lnTo>
                  <a:pt x="695884" y="83208"/>
                </a:lnTo>
                <a:lnTo>
                  <a:pt x="701848" y="89118"/>
                </a:lnTo>
                <a:lnTo>
                  <a:pt x="784942" y="89118"/>
                </a:lnTo>
                <a:lnTo>
                  <a:pt x="791070" y="83208"/>
                </a:lnTo>
                <a:lnTo>
                  <a:pt x="791070" y="65459"/>
                </a:lnTo>
                <a:close/>
              </a:path>
              <a:path w="2849245" h="149225">
                <a:moveTo>
                  <a:pt x="963305" y="65459"/>
                </a:moveTo>
                <a:lnTo>
                  <a:pt x="868200" y="65459"/>
                </a:lnTo>
                <a:lnTo>
                  <a:pt x="868200" y="83208"/>
                </a:lnTo>
                <a:lnTo>
                  <a:pt x="874083" y="89118"/>
                </a:lnTo>
                <a:lnTo>
                  <a:pt x="957422" y="89118"/>
                </a:lnTo>
                <a:lnTo>
                  <a:pt x="963305" y="83208"/>
                </a:lnTo>
                <a:lnTo>
                  <a:pt x="963305" y="65459"/>
                </a:lnTo>
                <a:close/>
              </a:path>
              <a:path w="2849245" h="149225">
                <a:moveTo>
                  <a:pt x="1135785" y="65459"/>
                </a:moveTo>
                <a:lnTo>
                  <a:pt x="1046645" y="65459"/>
                </a:lnTo>
                <a:lnTo>
                  <a:pt x="1040680" y="71370"/>
                </a:lnTo>
                <a:lnTo>
                  <a:pt x="1040680" y="77289"/>
                </a:lnTo>
                <a:lnTo>
                  <a:pt x="1046645" y="83208"/>
                </a:lnTo>
                <a:lnTo>
                  <a:pt x="1046645" y="89118"/>
                </a:lnTo>
                <a:lnTo>
                  <a:pt x="1129902" y="89118"/>
                </a:lnTo>
                <a:lnTo>
                  <a:pt x="1135785" y="83208"/>
                </a:lnTo>
                <a:lnTo>
                  <a:pt x="1135785" y="77289"/>
                </a:lnTo>
                <a:lnTo>
                  <a:pt x="1141750" y="77289"/>
                </a:lnTo>
                <a:lnTo>
                  <a:pt x="1135785" y="71370"/>
                </a:lnTo>
                <a:lnTo>
                  <a:pt x="1135785" y="65459"/>
                </a:lnTo>
                <a:close/>
              </a:path>
              <a:path w="2849245" h="149225">
                <a:moveTo>
                  <a:pt x="1308347" y="65459"/>
                </a:moveTo>
                <a:lnTo>
                  <a:pt x="1219125" y="65459"/>
                </a:lnTo>
                <a:lnTo>
                  <a:pt x="1213160" y="71370"/>
                </a:lnTo>
                <a:lnTo>
                  <a:pt x="1213160" y="77289"/>
                </a:lnTo>
                <a:lnTo>
                  <a:pt x="1219125" y="83208"/>
                </a:lnTo>
                <a:lnTo>
                  <a:pt x="1219125" y="89118"/>
                </a:lnTo>
                <a:lnTo>
                  <a:pt x="1308347" y="89118"/>
                </a:lnTo>
                <a:lnTo>
                  <a:pt x="1308347" y="83208"/>
                </a:lnTo>
                <a:lnTo>
                  <a:pt x="1314229" y="77289"/>
                </a:lnTo>
                <a:lnTo>
                  <a:pt x="1314229" y="71370"/>
                </a:lnTo>
                <a:lnTo>
                  <a:pt x="1308347" y="65459"/>
                </a:lnTo>
                <a:close/>
              </a:path>
              <a:path w="2849245" h="149225">
                <a:moveTo>
                  <a:pt x="1480827" y="65459"/>
                </a:moveTo>
                <a:lnTo>
                  <a:pt x="1391604" y="65459"/>
                </a:lnTo>
                <a:lnTo>
                  <a:pt x="1385640" y="71370"/>
                </a:lnTo>
                <a:lnTo>
                  <a:pt x="1385640" y="77289"/>
                </a:lnTo>
                <a:lnTo>
                  <a:pt x="1391604" y="83208"/>
                </a:lnTo>
                <a:lnTo>
                  <a:pt x="1397487" y="89118"/>
                </a:lnTo>
                <a:lnTo>
                  <a:pt x="1480827" y="89118"/>
                </a:lnTo>
                <a:lnTo>
                  <a:pt x="1480827" y="83208"/>
                </a:lnTo>
                <a:lnTo>
                  <a:pt x="1486709" y="77289"/>
                </a:lnTo>
                <a:lnTo>
                  <a:pt x="1486709" y="71370"/>
                </a:lnTo>
                <a:lnTo>
                  <a:pt x="1480827" y="65459"/>
                </a:lnTo>
                <a:close/>
              </a:path>
              <a:path w="2849245" h="149225">
                <a:moveTo>
                  <a:pt x="1659189" y="65459"/>
                </a:moveTo>
                <a:lnTo>
                  <a:pt x="1564084" y="65459"/>
                </a:lnTo>
                <a:lnTo>
                  <a:pt x="1564084" y="71370"/>
                </a:lnTo>
                <a:lnTo>
                  <a:pt x="1558120" y="77289"/>
                </a:lnTo>
                <a:lnTo>
                  <a:pt x="1564084" y="77289"/>
                </a:lnTo>
                <a:lnTo>
                  <a:pt x="1564084" y="83208"/>
                </a:lnTo>
                <a:lnTo>
                  <a:pt x="1570049" y="89118"/>
                </a:lnTo>
                <a:lnTo>
                  <a:pt x="1653307" y="89118"/>
                </a:lnTo>
                <a:lnTo>
                  <a:pt x="1659189" y="83208"/>
                </a:lnTo>
                <a:lnTo>
                  <a:pt x="1659189" y="65459"/>
                </a:lnTo>
                <a:close/>
              </a:path>
              <a:path w="2849245" h="149225">
                <a:moveTo>
                  <a:pt x="1831751" y="65459"/>
                </a:moveTo>
                <a:lnTo>
                  <a:pt x="1736564" y="65459"/>
                </a:lnTo>
                <a:lnTo>
                  <a:pt x="1736564" y="83208"/>
                </a:lnTo>
                <a:lnTo>
                  <a:pt x="1742529" y="89118"/>
                </a:lnTo>
                <a:lnTo>
                  <a:pt x="1825786" y="89118"/>
                </a:lnTo>
                <a:lnTo>
                  <a:pt x="1831751" y="83208"/>
                </a:lnTo>
                <a:lnTo>
                  <a:pt x="1831751" y="65459"/>
                </a:lnTo>
                <a:close/>
              </a:path>
              <a:path w="2849245" h="149225">
                <a:moveTo>
                  <a:pt x="2004231" y="65459"/>
                </a:moveTo>
                <a:lnTo>
                  <a:pt x="1909044" y="65459"/>
                </a:lnTo>
                <a:lnTo>
                  <a:pt x="1909044" y="83208"/>
                </a:lnTo>
                <a:lnTo>
                  <a:pt x="1915009" y="89118"/>
                </a:lnTo>
                <a:lnTo>
                  <a:pt x="1998266" y="89118"/>
                </a:lnTo>
                <a:lnTo>
                  <a:pt x="2004231" y="83208"/>
                </a:lnTo>
                <a:lnTo>
                  <a:pt x="2004231" y="65459"/>
                </a:lnTo>
                <a:close/>
              </a:path>
              <a:path w="2849245" h="149225">
                <a:moveTo>
                  <a:pt x="2176466" y="65459"/>
                </a:moveTo>
                <a:lnTo>
                  <a:pt x="2087243" y="65459"/>
                </a:lnTo>
                <a:lnTo>
                  <a:pt x="2081361" y="71370"/>
                </a:lnTo>
                <a:lnTo>
                  <a:pt x="2081361" y="77289"/>
                </a:lnTo>
                <a:lnTo>
                  <a:pt x="2087243" y="83208"/>
                </a:lnTo>
                <a:lnTo>
                  <a:pt x="2087243" y="89118"/>
                </a:lnTo>
                <a:lnTo>
                  <a:pt x="2170583" y="89118"/>
                </a:lnTo>
                <a:lnTo>
                  <a:pt x="2176466" y="83208"/>
                </a:lnTo>
                <a:lnTo>
                  <a:pt x="2176466" y="77289"/>
                </a:lnTo>
                <a:lnTo>
                  <a:pt x="2182594" y="77289"/>
                </a:lnTo>
                <a:lnTo>
                  <a:pt x="2176466" y="71370"/>
                </a:lnTo>
                <a:lnTo>
                  <a:pt x="2176466" y="65459"/>
                </a:lnTo>
                <a:close/>
              </a:path>
              <a:path w="2849245" h="149225">
                <a:moveTo>
                  <a:pt x="2348946" y="65459"/>
                </a:moveTo>
                <a:lnTo>
                  <a:pt x="2259805" y="65459"/>
                </a:lnTo>
                <a:lnTo>
                  <a:pt x="2253841" y="71370"/>
                </a:lnTo>
                <a:lnTo>
                  <a:pt x="2253841" y="77289"/>
                </a:lnTo>
                <a:lnTo>
                  <a:pt x="2259805" y="83208"/>
                </a:lnTo>
                <a:lnTo>
                  <a:pt x="2259805" y="89118"/>
                </a:lnTo>
                <a:lnTo>
                  <a:pt x="2348946" y="89118"/>
                </a:lnTo>
                <a:lnTo>
                  <a:pt x="2348946" y="83208"/>
                </a:lnTo>
                <a:lnTo>
                  <a:pt x="2354910" y="77289"/>
                </a:lnTo>
                <a:lnTo>
                  <a:pt x="2354910" y="71370"/>
                </a:lnTo>
                <a:lnTo>
                  <a:pt x="2348946" y="65459"/>
                </a:lnTo>
                <a:close/>
              </a:path>
              <a:path w="2849245" h="149225">
                <a:moveTo>
                  <a:pt x="2521507" y="65459"/>
                </a:moveTo>
                <a:lnTo>
                  <a:pt x="2432285" y="65459"/>
                </a:lnTo>
                <a:lnTo>
                  <a:pt x="2426321" y="71370"/>
                </a:lnTo>
                <a:lnTo>
                  <a:pt x="2426321" y="77289"/>
                </a:lnTo>
                <a:lnTo>
                  <a:pt x="2432285" y="83208"/>
                </a:lnTo>
                <a:lnTo>
                  <a:pt x="2438168" y="89118"/>
                </a:lnTo>
                <a:lnTo>
                  <a:pt x="2521507" y="89118"/>
                </a:lnTo>
                <a:lnTo>
                  <a:pt x="2521507" y="83208"/>
                </a:lnTo>
                <a:lnTo>
                  <a:pt x="2527390" y="77289"/>
                </a:lnTo>
                <a:lnTo>
                  <a:pt x="2527390" y="71370"/>
                </a:lnTo>
                <a:lnTo>
                  <a:pt x="2521507" y="65459"/>
                </a:lnTo>
                <a:close/>
              </a:path>
              <a:path w="2849245" h="149225">
                <a:moveTo>
                  <a:pt x="2699870" y="0"/>
                </a:moveTo>
                <a:lnTo>
                  <a:pt x="2747586" y="77289"/>
                </a:lnTo>
                <a:lnTo>
                  <a:pt x="2699870" y="148667"/>
                </a:lnTo>
                <a:lnTo>
                  <a:pt x="2848655" y="77289"/>
                </a:lnTo>
                <a:lnTo>
                  <a:pt x="2699870" y="0"/>
                </a:lnTo>
                <a:close/>
              </a:path>
              <a:path w="2849245" h="149225">
                <a:moveTo>
                  <a:pt x="2699870" y="65459"/>
                </a:moveTo>
                <a:lnTo>
                  <a:pt x="2604765" y="65459"/>
                </a:lnTo>
                <a:lnTo>
                  <a:pt x="2604765" y="71370"/>
                </a:lnTo>
                <a:lnTo>
                  <a:pt x="2598800" y="77289"/>
                </a:lnTo>
                <a:lnTo>
                  <a:pt x="2604765" y="77289"/>
                </a:lnTo>
                <a:lnTo>
                  <a:pt x="2604765" y="83208"/>
                </a:lnTo>
                <a:lnTo>
                  <a:pt x="2610648" y="89118"/>
                </a:lnTo>
                <a:lnTo>
                  <a:pt x="2693987" y="89118"/>
                </a:lnTo>
                <a:lnTo>
                  <a:pt x="2699870" y="83208"/>
                </a:lnTo>
                <a:lnTo>
                  <a:pt x="2699870" y="65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35375" y="3242123"/>
            <a:ext cx="101600" cy="24130"/>
          </a:xfrm>
          <a:custGeom>
            <a:avLst/>
            <a:gdLst/>
            <a:ahLst/>
            <a:cxnLst/>
            <a:rect l="l" t="t" r="r" b="b"/>
            <a:pathLst>
              <a:path w="101600" h="24129">
                <a:moveTo>
                  <a:pt x="11847" y="0"/>
                </a:moveTo>
                <a:lnTo>
                  <a:pt x="89222" y="0"/>
                </a:lnTo>
                <a:lnTo>
                  <a:pt x="95186" y="0"/>
                </a:lnTo>
                <a:lnTo>
                  <a:pt x="95186" y="5910"/>
                </a:lnTo>
                <a:lnTo>
                  <a:pt x="101069" y="11829"/>
                </a:lnTo>
                <a:lnTo>
                  <a:pt x="95186" y="11829"/>
                </a:lnTo>
                <a:lnTo>
                  <a:pt x="95186" y="17748"/>
                </a:lnTo>
                <a:lnTo>
                  <a:pt x="89222" y="23659"/>
                </a:lnTo>
                <a:lnTo>
                  <a:pt x="11847" y="23659"/>
                </a:lnTo>
                <a:lnTo>
                  <a:pt x="5964" y="23659"/>
                </a:lnTo>
                <a:lnTo>
                  <a:pt x="5964" y="17748"/>
                </a:lnTo>
                <a:lnTo>
                  <a:pt x="0" y="11829"/>
                </a:lnTo>
                <a:lnTo>
                  <a:pt x="0" y="5910"/>
                </a:lnTo>
                <a:lnTo>
                  <a:pt x="5964" y="0"/>
                </a:lnTo>
                <a:lnTo>
                  <a:pt x="11847" y="0"/>
                </a:lnTo>
                <a:close/>
              </a:path>
            </a:pathLst>
          </a:custGeom>
          <a:ln w="5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07855" y="3242123"/>
            <a:ext cx="101600" cy="24130"/>
          </a:xfrm>
          <a:custGeom>
            <a:avLst/>
            <a:gdLst/>
            <a:ahLst/>
            <a:cxnLst/>
            <a:rect l="l" t="t" r="r" b="b"/>
            <a:pathLst>
              <a:path w="101600" h="24129">
                <a:moveTo>
                  <a:pt x="11847" y="0"/>
                </a:moveTo>
                <a:lnTo>
                  <a:pt x="89222" y="0"/>
                </a:lnTo>
                <a:lnTo>
                  <a:pt x="95186" y="0"/>
                </a:lnTo>
                <a:lnTo>
                  <a:pt x="101069" y="5910"/>
                </a:lnTo>
                <a:lnTo>
                  <a:pt x="101069" y="11829"/>
                </a:lnTo>
                <a:lnTo>
                  <a:pt x="95186" y="17748"/>
                </a:lnTo>
                <a:lnTo>
                  <a:pt x="95186" y="23659"/>
                </a:lnTo>
                <a:lnTo>
                  <a:pt x="89222" y="23659"/>
                </a:lnTo>
                <a:lnTo>
                  <a:pt x="11847" y="23659"/>
                </a:lnTo>
                <a:lnTo>
                  <a:pt x="5964" y="23659"/>
                </a:lnTo>
                <a:lnTo>
                  <a:pt x="5964" y="17748"/>
                </a:lnTo>
                <a:lnTo>
                  <a:pt x="0" y="11829"/>
                </a:lnTo>
                <a:lnTo>
                  <a:pt x="0" y="5910"/>
                </a:lnTo>
                <a:lnTo>
                  <a:pt x="5964" y="0"/>
                </a:lnTo>
                <a:lnTo>
                  <a:pt x="11847" y="0"/>
                </a:lnTo>
                <a:close/>
              </a:path>
            </a:pathLst>
          </a:custGeom>
          <a:ln w="5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0335" y="3242123"/>
            <a:ext cx="101600" cy="24130"/>
          </a:xfrm>
          <a:custGeom>
            <a:avLst/>
            <a:gdLst/>
            <a:ahLst/>
            <a:cxnLst/>
            <a:rect l="l" t="t" r="r" b="b"/>
            <a:pathLst>
              <a:path w="101600" h="24129">
                <a:moveTo>
                  <a:pt x="11928" y="0"/>
                </a:moveTo>
                <a:lnTo>
                  <a:pt x="89222" y="0"/>
                </a:lnTo>
                <a:lnTo>
                  <a:pt x="95186" y="0"/>
                </a:lnTo>
                <a:lnTo>
                  <a:pt x="101069" y="5910"/>
                </a:lnTo>
                <a:lnTo>
                  <a:pt x="101069" y="11829"/>
                </a:lnTo>
                <a:lnTo>
                  <a:pt x="95186" y="17748"/>
                </a:lnTo>
                <a:lnTo>
                  <a:pt x="95186" y="23659"/>
                </a:lnTo>
                <a:lnTo>
                  <a:pt x="89222" y="23659"/>
                </a:lnTo>
                <a:lnTo>
                  <a:pt x="11928" y="23659"/>
                </a:lnTo>
                <a:lnTo>
                  <a:pt x="5964" y="17748"/>
                </a:lnTo>
                <a:lnTo>
                  <a:pt x="0" y="11829"/>
                </a:lnTo>
                <a:lnTo>
                  <a:pt x="0" y="5910"/>
                </a:lnTo>
                <a:lnTo>
                  <a:pt x="5964" y="0"/>
                </a:lnTo>
                <a:lnTo>
                  <a:pt x="11928" y="0"/>
                </a:lnTo>
                <a:close/>
              </a:path>
            </a:pathLst>
          </a:custGeom>
          <a:ln w="5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2815" y="3242123"/>
            <a:ext cx="101600" cy="24130"/>
          </a:xfrm>
          <a:custGeom>
            <a:avLst/>
            <a:gdLst/>
            <a:ahLst/>
            <a:cxnLst/>
            <a:rect l="l" t="t" r="r" b="b"/>
            <a:pathLst>
              <a:path w="101600" h="24129">
                <a:moveTo>
                  <a:pt x="17811" y="0"/>
                </a:moveTo>
                <a:lnTo>
                  <a:pt x="89222" y="0"/>
                </a:lnTo>
                <a:lnTo>
                  <a:pt x="95186" y="0"/>
                </a:lnTo>
                <a:lnTo>
                  <a:pt x="101151" y="0"/>
                </a:lnTo>
                <a:lnTo>
                  <a:pt x="101151" y="5910"/>
                </a:lnTo>
                <a:lnTo>
                  <a:pt x="101151" y="11829"/>
                </a:lnTo>
                <a:lnTo>
                  <a:pt x="101151" y="17748"/>
                </a:lnTo>
                <a:lnTo>
                  <a:pt x="95186" y="23659"/>
                </a:lnTo>
                <a:lnTo>
                  <a:pt x="89222" y="23659"/>
                </a:lnTo>
                <a:lnTo>
                  <a:pt x="17811" y="23659"/>
                </a:lnTo>
                <a:lnTo>
                  <a:pt x="11928" y="23659"/>
                </a:lnTo>
                <a:lnTo>
                  <a:pt x="5964" y="17748"/>
                </a:lnTo>
                <a:lnTo>
                  <a:pt x="5964" y="11829"/>
                </a:lnTo>
                <a:lnTo>
                  <a:pt x="0" y="11829"/>
                </a:lnTo>
                <a:lnTo>
                  <a:pt x="5964" y="5910"/>
                </a:lnTo>
                <a:lnTo>
                  <a:pt x="5964" y="0"/>
                </a:lnTo>
                <a:lnTo>
                  <a:pt x="11928" y="0"/>
                </a:lnTo>
                <a:lnTo>
                  <a:pt x="17811" y="0"/>
                </a:lnTo>
                <a:close/>
              </a:path>
            </a:pathLst>
          </a:custGeom>
          <a:ln w="5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1259" y="3242123"/>
            <a:ext cx="95250" cy="24130"/>
          </a:xfrm>
          <a:custGeom>
            <a:avLst/>
            <a:gdLst/>
            <a:ahLst/>
            <a:cxnLst/>
            <a:rect l="l" t="t" r="r" b="b"/>
            <a:pathLst>
              <a:path w="95250" h="24129">
                <a:moveTo>
                  <a:pt x="11847" y="0"/>
                </a:moveTo>
                <a:lnTo>
                  <a:pt x="83094" y="0"/>
                </a:lnTo>
                <a:lnTo>
                  <a:pt x="89058" y="0"/>
                </a:lnTo>
                <a:lnTo>
                  <a:pt x="95186" y="0"/>
                </a:lnTo>
                <a:lnTo>
                  <a:pt x="95186" y="5910"/>
                </a:lnTo>
                <a:lnTo>
                  <a:pt x="95186" y="11829"/>
                </a:lnTo>
                <a:lnTo>
                  <a:pt x="95186" y="17748"/>
                </a:lnTo>
                <a:lnTo>
                  <a:pt x="89058" y="23659"/>
                </a:lnTo>
                <a:lnTo>
                  <a:pt x="83094" y="23659"/>
                </a:lnTo>
                <a:lnTo>
                  <a:pt x="11847" y="23659"/>
                </a:lnTo>
                <a:lnTo>
                  <a:pt x="5964" y="23659"/>
                </a:lnTo>
                <a:lnTo>
                  <a:pt x="0" y="17748"/>
                </a:lnTo>
                <a:lnTo>
                  <a:pt x="0" y="11829"/>
                </a:lnTo>
                <a:lnTo>
                  <a:pt x="0" y="5910"/>
                </a:lnTo>
                <a:lnTo>
                  <a:pt x="0" y="0"/>
                </a:lnTo>
                <a:lnTo>
                  <a:pt x="5964" y="0"/>
                </a:lnTo>
                <a:lnTo>
                  <a:pt x="11847" y="0"/>
                </a:lnTo>
                <a:close/>
              </a:path>
            </a:pathLst>
          </a:custGeom>
          <a:ln w="5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03576" y="3242123"/>
            <a:ext cx="95250" cy="24130"/>
          </a:xfrm>
          <a:custGeom>
            <a:avLst/>
            <a:gdLst/>
            <a:ahLst/>
            <a:cxnLst/>
            <a:rect l="l" t="t" r="r" b="b"/>
            <a:pathLst>
              <a:path w="95250" h="24129">
                <a:moveTo>
                  <a:pt x="12092" y="0"/>
                </a:moveTo>
                <a:lnTo>
                  <a:pt x="83257" y="0"/>
                </a:lnTo>
                <a:lnTo>
                  <a:pt x="89222" y="0"/>
                </a:lnTo>
                <a:lnTo>
                  <a:pt x="95104" y="0"/>
                </a:lnTo>
                <a:lnTo>
                  <a:pt x="95104" y="5910"/>
                </a:lnTo>
                <a:lnTo>
                  <a:pt x="95104" y="11829"/>
                </a:lnTo>
                <a:lnTo>
                  <a:pt x="95104" y="17748"/>
                </a:lnTo>
                <a:lnTo>
                  <a:pt x="89222" y="23659"/>
                </a:lnTo>
                <a:lnTo>
                  <a:pt x="83257" y="23659"/>
                </a:lnTo>
                <a:lnTo>
                  <a:pt x="12092" y="23659"/>
                </a:lnTo>
                <a:lnTo>
                  <a:pt x="5882" y="23659"/>
                </a:lnTo>
                <a:lnTo>
                  <a:pt x="0" y="17748"/>
                </a:lnTo>
                <a:lnTo>
                  <a:pt x="0" y="11829"/>
                </a:lnTo>
                <a:lnTo>
                  <a:pt x="0" y="5910"/>
                </a:lnTo>
                <a:lnTo>
                  <a:pt x="0" y="0"/>
                </a:lnTo>
                <a:lnTo>
                  <a:pt x="5882" y="0"/>
                </a:lnTo>
                <a:lnTo>
                  <a:pt x="12092" y="0"/>
                </a:lnTo>
                <a:close/>
              </a:path>
            </a:pathLst>
          </a:custGeom>
          <a:ln w="5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76056" y="3242123"/>
            <a:ext cx="101600" cy="24130"/>
          </a:xfrm>
          <a:custGeom>
            <a:avLst/>
            <a:gdLst/>
            <a:ahLst/>
            <a:cxnLst/>
            <a:rect l="l" t="t" r="r" b="b"/>
            <a:pathLst>
              <a:path w="101600" h="24129">
                <a:moveTo>
                  <a:pt x="11847" y="0"/>
                </a:moveTo>
                <a:lnTo>
                  <a:pt x="89222" y="0"/>
                </a:lnTo>
                <a:lnTo>
                  <a:pt x="95104" y="0"/>
                </a:lnTo>
                <a:lnTo>
                  <a:pt x="95104" y="5910"/>
                </a:lnTo>
                <a:lnTo>
                  <a:pt x="101069" y="11829"/>
                </a:lnTo>
                <a:lnTo>
                  <a:pt x="95104" y="11829"/>
                </a:lnTo>
                <a:lnTo>
                  <a:pt x="95104" y="17748"/>
                </a:lnTo>
                <a:lnTo>
                  <a:pt x="89222" y="23659"/>
                </a:lnTo>
                <a:lnTo>
                  <a:pt x="11847" y="23659"/>
                </a:lnTo>
                <a:lnTo>
                  <a:pt x="5964" y="23659"/>
                </a:lnTo>
                <a:lnTo>
                  <a:pt x="5964" y="17748"/>
                </a:lnTo>
                <a:lnTo>
                  <a:pt x="0" y="11829"/>
                </a:lnTo>
                <a:lnTo>
                  <a:pt x="0" y="5910"/>
                </a:lnTo>
                <a:lnTo>
                  <a:pt x="5964" y="0"/>
                </a:lnTo>
                <a:lnTo>
                  <a:pt x="11847" y="0"/>
                </a:lnTo>
                <a:close/>
              </a:path>
            </a:pathLst>
          </a:custGeom>
          <a:ln w="5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48536" y="3242123"/>
            <a:ext cx="101600" cy="24130"/>
          </a:xfrm>
          <a:custGeom>
            <a:avLst/>
            <a:gdLst/>
            <a:ahLst/>
            <a:cxnLst/>
            <a:rect l="l" t="t" r="r" b="b"/>
            <a:pathLst>
              <a:path w="101600" h="24129">
                <a:moveTo>
                  <a:pt x="11847" y="0"/>
                </a:moveTo>
                <a:lnTo>
                  <a:pt x="89222" y="0"/>
                </a:lnTo>
                <a:lnTo>
                  <a:pt x="95186" y="0"/>
                </a:lnTo>
                <a:lnTo>
                  <a:pt x="101069" y="5910"/>
                </a:lnTo>
                <a:lnTo>
                  <a:pt x="101069" y="11829"/>
                </a:lnTo>
                <a:lnTo>
                  <a:pt x="95186" y="17748"/>
                </a:lnTo>
                <a:lnTo>
                  <a:pt x="95186" y="23659"/>
                </a:lnTo>
                <a:lnTo>
                  <a:pt x="89222" y="23659"/>
                </a:lnTo>
                <a:lnTo>
                  <a:pt x="11847" y="23659"/>
                </a:lnTo>
                <a:lnTo>
                  <a:pt x="5964" y="23659"/>
                </a:lnTo>
                <a:lnTo>
                  <a:pt x="5964" y="17748"/>
                </a:lnTo>
                <a:lnTo>
                  <a:pt x="0" y="11829"/>
                </a:lnTo>
                <a:lnTo>
                  <a:pt x="0" y="5910"/>
                </a:lnTo>
                <a:lnTo>
                  <a:pt x="5964" y="0"/>
                </a:lnTo>
                <a:lnTo>
                  <a:pt x="11847" y="0"/>
                </a:lnTo>
                <a:close/>
              </a:path>
            </a:pathLst>
          </a:custGeom>
          <a:ln w="5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21015" y="3242123"/>
            <a:ext cx="101600" cy="24130"/>
          </a:xfrm>
          <a:custGeom>
            <a:avLst/>
            <a:gdLst/>
            <a:ahLst/>
            <a:cxnLst/>
            <a:rect l="l" t="t" r="r" b="b"/>
            <a:pathLst>
              <a:path w="101600" h="24129">
                <a:moveTo>
                  <a:pt x="11847" y="0"/>
                </a:moveTo>
                <a:lnTo>
                  <a:pt x="89222" y="0"/>
                </a:lnTo>
                <a:lnTo>
                  <a:pt x="95186" y="0"/>
                </a:lnTo>
                <a:lnTo>
                  <a:pt x="101069" y="5910"/>
                </a:lnTo>
                <a:lnTo>
                  <a:pt x="101069" y="11829"/>
                </a:lnTo>
                <a:lnTo>
                  <a:pt x="95186" y="17748"/>
                </a:lnTo>
                <a:lnTo>
                  <a:pt x="95186" y="23659"/>
                </a:lnTo>
                <a:lnTo>
                  <a:pt x="89222" y="23659"/>
                </a:lnTo>
                <a:lnTo>
                  <a:pt x="11847" y="23659"/>
                </a:lnTo>
                <a:lnTo>
                  <a:pt x="5964" y="17748"/>
                </a:lnTo>
                <a:lnTo>
                  <a:pt x="0" y="11829"/>
                </a:lnTo>
                <a:lnTo>
                  <a:pt x="0" y="5910"/>
                </a:lnTo>
                <a:lnTo>
                  <a:pt x="5964" y="0"/>
                </a:lnTo>
                <a:lnTo>
                  <a:pt x="11847" y="0"/>
                </a:lnTo>
                <a:close/>
              </a:path>
            </a:pathLst>
          </a:custGeom>
          <a:ln w="5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3496" y="3242123"/>
            <a:ext cx="101600" cy="24130"/>
          </a:xfrm>
          <a:custGeom>
            <a:avLst/>
            <a:gdLst/>
            <a:ahLst/>
            <a:cxnLst/>
            <a:rect l="l" t="t" r="r" b="b"/>
            <a:pathLst>
              <a:path w="101600" h="24129">
                <a:moveTo>
                  <a:pt x="17811" y="0"/>
                </a:moveTo>
                <a:lnTo>
                  <a:pt x="89222" y="0"/>
                </a:lnTo>
                <a:lnTo>
                  <a:pt x="95186" y="0"/>
                </a:lnTo>
                <a:lnTo>
                  <a:pt x="101069" y="0"/>
                </a:lnTo>
                <a:lnTo>
                  <a:pt x="101069" y="5910"/>
                </a:lnTo>
                <a:lnTo>
                  <a:pt x="101069" y="11829"/>
                </a:lnTo>
                <a:lnTo>
                  <a:pt x="101069" y="17748"/>
                </a:lnTo>
                <a:lnTo>
                  <a:pt x="95186" y="23659"/>
                </a:lnTo>
                <a:lnTo>
                  <a:pt x="89222" y="23659"/>
                </a:lnTo>
                <a:lnTo>
                  <a:pt x="17811" y="23659"/>
                </a:lnTo>
                <a:lnTo>
                  <a:pt x="11928" y="23659"/>
                </a:lnTo>
                <a:lnTo>
                  <a:pt x="5964" y="17748"/>
                </a:lnTo>
                <a:lnTo>
                  <a:pt x="5964" y="11829"/>
                </a:lnTo>
                <a:lnTo>
                  <a:pt x="0" y="11829"/>
                </a:lnTo>
                <a:lnTo>
                  <a:pt x="5964" y="5910"/>
                </a:lnTo>
                <a:lnTo>
                  <a:pt x="5964" y="0"/>
                </a:lnTo>
                <a:lnTo>
                  <a:pt x="11928" y="0"/>
                </a:lnTo>
                <a:lnTo>
                  <a:pt x="17811" y="0"/>
                </a:lnTo>
                <a:close/>
              </a:path>
            </a:pathLst>
          </a:custGeom>
          <a:ln w="5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71940" y="3242123"/>
            <a:ext cx="95250" cy="24130"/>
          </a:xfrm>
          <a:custGeom>
            <a:avLst/>
            <a:gdLst/>
            <a:ahLst/>
            <a:cxnLst/>
            <a:rect l="l" t="t" r="r" b="b"/>
            <a:pathLst>
              <a:path w="95250" h="24129">
                <a:moveTo>
                  <a:pt x="11847" y="0"/>
                </a:moveTo>
                <a:lnTo>
                  <a:pt x="83257" y="0"/>
                </a:lnTo>
                <a:lnTo>
                  <a:pt x="89222" y="0"/>
                </a:lnTo>
                <a:lnTo>
                  <a:pt x="95186" y="0"/>
                </a:lnTo>
                <a:lnTo>
                  <a:pt x="95186" y="5910"/>
                </a:lnTo>
                <a:lnTo>
                  <a:pt x="95186" y="11829"/>
                </a:lnTo>
                <a:lnTo>
                  <a:pt x="95186" y="17748"/>
                </a:lnTo>
                <a:lnTo>
                  <a:pt x="89222" y="23659"/>
                </a:lnTo>
                <a:lnTo>
                  <a:pt x="83257" y="23659"/>
                </a:lnTo>
                <a:lnTo>
                  <a:pt x="11847" y="23659"/>
                </a:lnTo>
                <a:lnTo>
                  <a:pt x="5964" y="23659"/>
                </a:lnTo>
                <a:lnTo>
                  <a:pt x="0" y="17748"/>
                </a:lnTo>
                <a:lnTo>
                  <a:pt x="0" y="11829"/>
                </a:lnTo>
                <a:lnTo>
                  <a:pt x="0" y="5910"/>
                </a:lnTo>
                <a:lnTo>
                  <a:pt x="0" y="0"/>
                </a:lnTo>
                <a:lnTo>
                  <a:pt x="5964" y="0"/>
                </a:lnTo>
                <a:lnTo>
                  <a:pt x="11847" y="0"/>
                </a:lnTo>
                <a:close/>
              </a:path>
            </a:pathLst>
          </a:custGeom>
          <a:ln w="5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44420" y="3242123"/>
            <a:ext cx="95250" cy="24130"/>
          </a:xfrm>
          <a:custGeom>
            <a:avLst/>
            <a:gdLst/>
            <a:ahLst/>
            <a:cxnLst/>
            <a:rect l="l" t="t" r="r" b="b"/>
            <a:pathLst>
              <a:path w="95250" h="24129">
                <a:moveTo>
                  <a:pt x="11847" y="0"/>
                </a:moveTo>
                <a:lnTo>
                  <a:pt x="83094" y="0"/>
                </a:lnTo>
                <a:lnTo>
                  <a:pt x="89222" y="0"/>
                </a:lnTo>
                <a:lnTo>
                  <a:pt x="95186" y="0"/>
                </a:lnTo>
                <a:lnTo>
                  <a:pt x="95186" y="5910"/>
                </a:lnTo>
                <a:lnTo>
                  <a:pt x="95186" y="11829"/>
                </a:lnTo>
                <a:lnTo>
                  <a:pt x="95186" y="17748"/>
                </a:lnTo>
                <a:lnTo>
                  <a:pt x="89222" y="23659"/>
                </a:lnTo>
                <a:lnTo>
                  <a:pt x="83094" y="23659"/>
                </a:lnTo>
                <a:lnTo>
                  <a:pt x="11847" y="23659"/>
                </a:lnTo>
                <a:lnTo>
                  <a:pt x="5964" y="23659"/>
                </a:lnTo>
                <a:lnTo>
                  <a:pt x="0" y="17748"/>
                </a:lnTo>
                <a:lnTo>
                  <a:pt x="0" y="11829"/>
                </a:lnTo>
                <a:lnTo>
                  <a:pt x="0" y="5910"/>
                </a:lnTo>
                <a:lnTo>
                  <a:pt x="0" y="0"/>
                </a:lnTo>
                <a:lnTo>
                  <a:pt x="5964" y="0"/>
                </a:lnTo>
                <a:lnTo>
                  <a:pt x="11847" y="0"/>
                </a:lnTo>
                <a:close/>
              </a:path>
            </a:pathLst>
          </a:custGeom>
          <a:ln w="5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16737" y="3242123"/>
            <a:ext cx="101600" cy="24130"/>
          </a:xfrm>
          <a:custGeom>
            <a:avLst/>
            <a:gdLst/>
            <a:ahLst/>
            <a:cxnLst/>
            <a:rect l="l" t="t" r="r" b="b"/>
            <a:pathLst>
              <a:path w="101600" h="24129">
                <a:moveTo>
                  <a:pt x="12092" y="0"/>
                </a:moveTo>
                <a:lnTo>
                  <a:pt x="89222" y="0"/>
                </a:lnTo>
                <a:lnTo>
                  <a:pt x="95104" y="0"/>
                </a:lnTo>
                <a:lnTo>
                  <a:pt x="95104" y="5910"/>
                </a:lnTo>
                <a:lnTo>
                  <a:pt x="101232" y="11829"/>
                </a:lnTo>
                <a:lnTo>
                  <a:pt x="95104" y="11829"/>
                </a:lnTo>
                <a:lnTo>
                  <a:pt x="95104" y="17748"/>
                </a:lnTo>
                <a:lnTo>
                  <a:pt x="89222" y="23659"/>
                </a:lnTo>
                <a:lnTo>
                  <a:pt x="12092" y="23659"/>
                </a:lnTo>
                <a:lnTo>
                  <a:pt x="5882" y="23659"/>
                </a:lnTo>
                <a:lnTo>
                  <a:pt x="5882" y="17748"/>
                </a:lnTo>
                <a:lnTo>
                  <a:pt x="0" y="11829"/>
                </a:lnTo>
                <a:lnTo>
                  <a:pt x="0" y="5910"/>
                </a:lnTo>
                <a:lnTo>
                  <a:pt x="5882" y="0"/>
                </a:lnTo>
                <a:lnTo>
                  <a:pt x="12092" y="0"/>
                </a:lnTo>
                <a:close/>
              </a:path>
            </a:pathLst>
          </a:custGeom>
          <a:ln w="5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89216" y="3242123"/>
            <a:ext cx="101600" cy="24130"/>
          </a:xfrm>
          <a:custGeom>
            <a:avLst/>
            <a:gdLst/>
            <a:ahLst/>
            <a:cxnLst/>
            <a:rect l="l" t="t" r="r" b="b"/>
            <a:pathLst>
              <a:path w="101600" h="24129">
                <a:moveTo>
                  <a:pt x="11847" y="0"/>
                </a:moveTo>
                <a:lnTo>
                  <a:pt x="89222" y="0"/>
                </a:lnTo>
                <a:lnTo>
                  <a:pt x="95104" y="0"/>
                </a:lnTo>
                <a:lnTo>
                  <a:pt x="101069" y="5910"/>
                </a:lnTo>
                <a:lnTo>
                  <a:pt x="101069" y="11829"/>
                </a:lnTo>
                <a:lnTo>
                  <a:pt x="95104" y="17748"/>
                </a:lnTo>
                <a:lnTo>
                  <a:pt x="95104" y="23659"/>
                </a:lnTo>
                <a:lnTo>
                  <a:pt x="89222" y="23659"/>
                </a:lnTo>
                <a:lnTo>
                  <a:pt x="11847" y="23659"/>
                </a:lnTo>
                <a:lnTo>
                  <a:pt x="5964" y="23659"/>
                </a:lnTo>
                <a:lnTo>
                  <a:pt x="5964" y="17748"/>
                </a:lnTo>
                <a:lnTo>
                  <a:pt x="0" y="11829"/>
                </a:lnTo>
                <a:lnTo>
                  <a:pt x="0" y="5910"/>
                </a:lnTo>
                <a:lnTo>
                  <a:pt x="5964" y="0"/>
                </a:lnTo>
                <a:lnTo>
                  <a:pt x="11847" y="0"/>
                </a:lnTo>
                <a:close/>
              </a:path>
            </a:pathLst>
          </a:custGeom>
          <a:ln w="5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61696" y="3242123"/>
            <a:ext cx="101600" cy="24130"/>
          </a:xfrm>
          <a:custGeom>
            <a:avLst/>
            <a:gdLst/>
            <a:ahLst/>
            <a:cxnLst/>
            <a:rect l="l" t="t" r="r" b="b"/>
            <a:pathLst>
              <a:path w="101600" h="24129">
                <a:moveTo>
                  <a:pt x="11847" y="0"/>
                </a:moveTo>
                <a:lnTo>
                  <a:pt x="89222" y="0"/>
                </a:lnTo>
                <a:lnTo>
                  <a:pt x="95186" y="0"/>
                </a:lnTo>
                <a:lnTo>
                  <a:pt x="101069" y="5910"/>
                </a:lnTo>
                <a:lnTo>
                  <a:pt x="101069" y="11829"/>
                </a:lnTo>
                <a:lnTo>
                  <a:pt x="95186" y="17748"/>
                </a:lnTo>
                <a:lnTo>
                  <a:pt x="95186" y="23659"/>
                </a:lnTo>
                <a:lnTo>
                  <a:pt x="89222" y="23659"/>
                </a:lnTo>
                <a:lnTo>
                  <a:pt x="11847" y="23659"/>
                </a:lnTo>
                <a:lnTo>
                  <a:pt x="5964" y="17748"/>
                </a:lnTo>
                <a:lnTo>
                  <a:pt x="0" y="11829"/>
                </a:lnTo>
                <a:lnTo>
                  <a:pt x="0" y="5910"/>
                </a:lnTo>
                <a:lnTo>
                  <a:pt x="5964" y="0"/>
                </a:lnTo>
                <a:lnTo>
                  <a:pt x="11847" y="0"/>
                </a:lnTo>
                <a:close/>
              </a:path>
            </a:pathLst>
          </a:custGeom>
          <a:ln w="5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31211" y="3173698"/>
            <a:ext cx="255785" cy="15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09411" y="2683171"/>
            <a:ext cx="351155" cy="149225"/>
          </a:xfrm>
          <a:custGeom>
            <a:avLst/>
            <a:gdLst/>
            <a:ahLst/>
            <a:cxnLst/>
            <a:rect l="l" t="t" r="r" b="b"/>
            <a:pathLst>
              <a:path w="351154" h="149225">
                <a:moveTo>
                  <a:pt x="202302" y="0"/>
                </a:moveTo>
                <a:lnTo>
                  <a:pt x="255737" y="71353"/>
                </a:lnTo>
                <a:lnTo>
                  <a:pt x="202302" y="148667"/>
                </a:lnTo>
                <a:lnTo>
                  <a:pt x="328168" y="83191"/>
                </a:lnTo>
                <a:lnTo>
                  <a:pt x="261702" y="83191"/>
                </a:lnTo>
                <a:lnTo>
                  <a:pt x="267584" y="77232"/>
                </a:lnTo>
                <a:lnTo>
                  <a:pt x="267584" y="65230"/>
                </a:lnTo>
                <a:lnTo>
                  <a:pt x="261702" y="65230"/>
                </a:lnTo>
                <a:lnTo>
                  <a:pt x="261702" y="59352"/>
                </a:lnTo>
                <a:lnTo>
                  <a:pt x="325927" y="59352"/>
                </a:lnTo>
                <a:lnTo>
                  <a:pt x="202302" y="0"/>
                </a:lnTo>
                <a:close/>
              </a:path>
              <a:path w="351154" h="149225">
                <a:moveTo>
                  <a:pt x="246750" y="59352"/>
                </a:moveTo>
                <a:lnTo>
                  <a:pt x="6127" y="59352"/>
                </a:lnTo>
                <a:lnTo>
                  <a:pt x="6127" y="65230"/>
                </a:lnTo>
                <a:lnTo>
                  <a:pt x="0" y="65230"/>
                </a:lnTo>
                <a:lnTo>
                  <a:pt x="0" y="77232"/>
                </a:lnTo>
                <a:lnTo>
                  <a:pt x="6127" y="83191"/>
                </a:lnTo>
                <a:lnTo>
                  <a:pt x="247555" y="83191"/>
                </a:lnTo>
                <a:lnTo>
                  <a:pt x="255737" y="71353"/>
                </a:lnTo>
                <a:lnTo>
                  <a:pt x="246750" y="59352"/>
                </a:lnTo>
                <a:close/>
              </a:path>
              <a:path w="351154" h="149225">
                <a:moveTo>
                  <a:pt x="325927" y="59352"/>
                </a:moveTo>
                <a:lnTo>
                  <a:pt x="261702" y="59352"/>
                </a:lnTo>
                <a:lnTo>
                  <a:pt x="261702" y="65230"/>
                </a:lnTo>
                <a:lnTo>
                  <a:pt x="267584" y="65230"/>
                </a:lnTo>
                <a:lnTo>
                  <a:pt x="267584" y="77232"/>
                </a:lnTo>
                <a:lnTo>
                  <a:pt x="261702" y="83191"/>
                </a:lnTo>
                <a:lnTo>
                  <a:pt x="328168" y="83191"/>
                </a:lnTo>
                <a:lnTo>
                  <a:pt x="350924" y="71353"/>
                </a:lnTo>
                <a:lnTo>
                  <a:pt x="325927" y="59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09411" y="2742523"/>
            <a:ext cx="267970" cy="24130"/>
          </a:xfrm>
          <a:custGeom>
            <a:avLst/>
            <a:gdLst/>
            <a:ahLst/>
            <a:cxnLst/>
            <a:rect l="l" t="t" r="r" b="b"/>
            <a:pathLst>
              <a:path w="267970" h="24130">
                <a:moveTo>
                  <a:pt x="12010" y="0"/>
                </a:moveTo>
                <a:lnTo>
                  <a:pt x="255737" y="0"/>
                </a:lnTo>
                <a:lnTo>
                  <a:pt x="261702" y="0"/>
                </a:lnTo>
                <a:lnTo>
                  <a:pt x="261702" y="5878"/>
                </a:lnTo>
                <a:lnTo>
                  <a:pt x="267584" y="5878"/>
                </a:lnTo>
                <a:lnTo>
                  <a:pt x="267584" y="12001"/>
                </a:lnTo>
                <a:lnTo>
                  <a:pt x="267584" y="17879"/>
                </a:lnTo>
                <a:lnTo>
                  <a:pt x="261702" y="23839"/>
                </a:lnTo>
                <a:lnTo>
                  <a:pt x="255737" y="23839"/>
                </a:lnTo>
                <a:lnTo>
                  <a:pt x="12010" y="23839"/>
                </a:lnTo>
                <a:lnTo>
                  <a:pt x="6127" y="23839"/>
                </a:lnTo>
                <a:lnTo>
                  <a:pt x="0" y="17879"/>
                </a:lnTo>
                <a:lnTo>
                  <a:pt x="0" y="12001"/>
                </a:lnTo>
                <a:lnTo>
                  <a:pt x="0" y="5878"/>
                </a:lnTo>
                <a:lnTo>
                  <a:pt x="6127" y="5878"/>
                </a:lnTo>
                <a:lnTo>
                  <a:pt x="6127" y="0"/>
                </a:lnTo>
                <a:lnTo>
                  <a:pt x="12010" y="0"/>
                </a:lnTo>
                <a:close/>
              </a:path>
            </a:pathLst>
          </a:custGeom>
          <a:ln w="5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11713" y="2683171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53435" y="71353"/>
                </a:moveTo>
                <a:lnTo>
                  <a:pt x="0" y="0"/>
                </a:lnTo>
                <a:lnTo>
                  <a:pt x="148621" y="71353"/>
                </a:lnTo>
                <a:lnTo>
                  <a:pt x="0" y="148667"/>
                </a:lnTo>
                <a:lnTo>
                  <a:pt x="53435" y="71353"/>
                </a:lnTo>
                <a:close/>
              </a:path>
            </a:pathLst>
          </a:custGeom>
          <a:ln w="5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0037" y="1747773"/>
            <a:ext cx="8620125" cy="2133600"/>
          </a:xfrm>
          <a:custGeom>
            <a:avLst/>
            <a:gdLst/>
            <a:ahLst/>
            <a:cxnLst/>
            <a:rect l="l" t="t" r="r" b="b"/>
            <a:pathLst>
              <a:path w="8620125" h="2133600">
                <a:moveTo>
                  <a:pt x="0" y="2133600"/>
                </a:moveTo>
                <a:lnTo>
                  <a:pt x="8620125" y="2133600"/>
                </a:lnTo>
                <a:lnTo>
                  <a:pt x="8620125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670035" y="6450565"/>
            <a:ext cx="27178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z="1400" spc="-5" dirty="0">
                <a:solidFill>
                  <a:srgbClr val="212121"/>
                </a:solidFill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36364" y="1704213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St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ac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09433" y="1704213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He</a:t>
            </a:r>
            <a:r>
              <a:rPr sz="1800" b="1" dirty="0">
                <a:solidFill>
                  <a:srgbClr val="0000CC"/>
                </a:solidFill>
                <a:latin typeface="Arial"/>
                <a:cs typeface="Arial"/>
              </a:rPr>
              <a:t>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826168-99AC-104B-60C5-54EAD2FEB979}"/>
              </a:ext>
            </a:extLst>
          </p:cNvPr>
          <p:cNvSpPr txBox="1"/>
          <p:nvPr/>
        </p:nvSpPr>
        <p:spPr>
          <a:xfrm>
            <a:off x="7162800" y="1981200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  <a:endParaRPr lang="en-MY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36600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800"/>
                </a:moveTo>
                <a:lnTo>
                  <a:pt x="9144000" y="50800"/>
                </a:lnTo>
                <a:lnTo>
                  <a:pt x="914400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36600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800"/>
                </a:moveTo>
                <a:lnTo>
                  <a:pt x="9144000" y="50800"/>
                </a:lnTo>
                <a:lnTo>
                  <a:pt x="914400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29345"/>
              </p:ext>
            </p:extLst>
          </p:nvPr>
        </p:nvGraphicFramePr>
        <p:xfrm>
          <a:off x="329610" y="833437"/>
          <a:ext cx="8433389" cy="5609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9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b="1" spc="-60" dirty="0"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Size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1600" spc="-5" dirty="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int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20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integer type, with range -2,147,483,648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. . .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2,147,483,647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36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bytes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5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600" dirty="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byte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describing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single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byte, with range -128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. . .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127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byte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00" spc="-5" dirty="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short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11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short integer type, with range -32768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. . .</a:t>
                      </a:r>
                      <a:r>
                        <a:rPr sz="16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32767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43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bytes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30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long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long integer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type, with range -9,223,372,036,854,775,808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. . .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-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9,223,372,036,854,775,807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bytes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double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9535">
                        <a:lnSpc>
                          <a:spcPct val="101299"/>
                        </a:lnSpc>
                        <a:spcBef>
                          <a:spcPts val="92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double-precision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floating-point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type, with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range of about </a:t>
                      </a:r>
                      <a:r>
                        <a:rPr sz="1600" spc="-5" dirty="0">
                          <a:latin typeface="PMingLiU"/>
                          <a:cs typeface="PMingLiU"/>
                        </a:rPr>
                        <a:t>±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575" spc="-7" baseline="26455" dirty="0">
                          <a:latin typeface="Arial"/>
                          <a:cs typeface="Arial"/>
                        </a:rPr>
                        <a:t>308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and about  15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significant decimal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digits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bytes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30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float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single-precision floating-point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type, with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range of about </a:t>
                      </a:r>
                      <a:r>
                        <a:rPr sz="1600" spc="-5" dirty="0">
                          <a:latin typeface="PMingLiU"/>
                          <a:cs typeface="PMingLiU"/>
                        </a:rPr>
                        <a:t>±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575" spc="-7" baseline="26455" dirty="0">
                          <a:latin typeface="Arial"/>
                          <a:cs typeface="Arial"/>
                        </a:rPr>
                        <a:t>38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about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7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significant decimal</a:t>
                      </a:r>
                      <a:r>
                        <a:rPr sz="16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digits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12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bytes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600" dirty="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char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24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character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type, representing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code units in the Unicode encoding</a:t>
                      </a:r>
                      <a:r>
                        <a:rPr sz="16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scheme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95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bytes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9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-5" dirty="0">
                          <a:solidFill>
                            <a:srgbClr val="0033CC"/>
                          </a:solidFill>
                          <a:latin typeface="Arial"/>
                          <a:cs typeface="Arial"/>
                        </a:rPr>
                        <a:t>boolean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type with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two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truth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values: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false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true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9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9610" y="224420"/>
            <a:ext cx="3962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MY" sz="2400" u="none" spc="-5" dirty="0">
                <a:latin typeface="Arial"/>
                <a:cs typeface="Arial"/>
              </a:rPr>
              <a:t>4) </a:t>
            </a:r>
            <a:r>
              <a:rPr sz="2400" u="none" spc="-5" dirty="0">
                <a:latin typeface="Arial"/>
                <a:cs typeface="Arial"/>
              </a:rPr>
              <a:t>Primitive</a:t>
            </a:r>
            <a:r>
              <a:rPr sz="2400" u="none" spc="-60" dirty="0">
                <a:latin typeface="Arial"/>
                <a:cs typeface="Arial"/>
              </a:rPr>
              <a:t> </a:t>
            </a:r>
            <a:r>
              <a:rPr lang="en-MY" sz="2400" u="none" spc="-60" dirty="0">
                <a:latin typeface="Arial"/>
                <a:cs typeface="Arial"/>
              </a:rPr>
              <a:t>Data </a:t>
            </a:r>
            <a:r>
              <a:rPr sz="2400" u="none" spc="-50" dirty="0">
                <a:latin typeface="Arial"/>
                <a:cs typeface="Arial"/>
              </a:rPr>
              <a:t>Types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13782</TotalTime>
  <Words>2224</Words>
  <Application>Microsoft Office PowerPoint</Application>
  <PresentationFormat>On-screen Show (4:3)</PresentationFormat>
  <Paragraphs>566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Courier</vt:lpstr>
      <vt:lpstr>Palatino</vt:lpstr>
      <vt:lpstr>PMingLiU</vt:lpstr>
      <vt:lpstr>Arial</vt:lpstr>
      <vt:lpstr>Calibri</vt:lpstr>
      <vt:lpstr>Courier New</vt:lpstr>
      <vt:lpstr>Times New Roman</vt:lpstr>
      <vt:lpstr>Default Design</vt:lpstr>
      <vt:lpstr>2</vt:lpstr>
      <vt:lpstr>Chapter Outline</vt:lpstr>
      <vt:lpstr>1) Identifiers</vt:lpstr>
      <vt:lpstr>2) Reserved Keywords in Java</vt:lpstr>
      <vt:lpstr>Special Symbols</vt:lpstr>
      <vt:lpstr>3. Types and Variables</vt:lpstr>
      <vt:lpstr>Differences between Variables of Primitive Data Types and Reference Types</vt:lpstr>
      <vt:lpstr>Differences between Variables of Primitive Data Types and Reference Types</vt:lpstr>
      <vt:lpstr>4) Primitive Data Types</vt:lpstr>
      <vt:lpstr>Number Types</vt:lpstr>
      <vt:lpstr>Character Data Type</vt:lpstr>
      <vt:lpstr>ASCII Character Set</vt:lpstr>
      <vt:lpstr>Primitive Data Types as Objects</vt:lpstr>
      <vt:lpstr>5) Reference Types (The String Type )</vt:lpstr>
      <vt:lpstr>String Concatenation</vt:lpstr>
      <vt:lpstr>Converting Strings to Integers</vt:lpstr>
      <vt:lpstr>Converting Strings to Doubles</vt:lpstr>
      <vt:lpstr>6) Casting</vt:lpstr>
      <vt:lpstr>7) Constants</vt:lpstr>
      <vt:lpstr>Numeric Operators</vt:lpstr>
      <vt:lpstr>Integer Division</vt:lpstr>
      <vt:lpstr> 8) ProgrammingErrors  </vt:lpstr>
      <vt:lpstr> Syntax Errors  </vt:lpstr>
      <vt:lpstr> Runtime Errors  </vt:lpstr>
      <vt:lpstr> Logic Errors  </vt:lpstr>
      <vt:lpstr>9) Java Package</vt:lpstr>
      <vt:lpstr>PowerPoint Presentation</vt:lpstr>
      <vt:lpstr>PowerPoint Presentation</vt:lpstr>
      <vt:lpstr>PowerPoint Presentation</vt:lpstr>
      <vt:lpstr>PowerPoint Presentation</vt:lpstr>
      <vt:lpstr>10) Getting Input Using Scanner</vt:lpstr>
      <vt:lpstr>Examples</vt:lpstr>
      <vt:lpstr>Examples</vt:lpstr>
      <vt:lpstr>11) Formatting Output using printf</vt:lpstr>
      <vt:lpstr>Example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Course Technology</dc:creator>
  <cp:lastModifiedBy>KER DING WEI</cp:lastModifiedBy>
  <cp:revision>275</cp:revision>
  <dcterms:created xsi:type="dcterms:W3CDTF">2002-11-15T07:59:11Z</dcterms:created>
  <dcterms:modified xsi:type="dcterms:W3CDTF">2023-02-09T04:21:38Z</dcterms:modified>
</cp:coreProperties>
</file>