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19" r:id="rId2"/>
    <p:sldId id="348" r:id="rId3"/>
    <p:sldId id="542" r:id="rId4"/>
    <p:sldId id="644" r:id="rId5"/>
    <p:sldId id="650" r:id="rId6"/>
    <p:sldId id="651" r:id="rId7"/>
    <p:sldId id="646" r:id="rId8"/>
    <p:sldId id="678" r:id="rId9"/>
    <p:sldId id="645" r:id="rId10"/>
    <p:sldId id="679" r:id="rId11"/>
    <p:sldId id="643" r:id="rId12"/>
    <p:sldId id="628" r:id="rId13"/>
    <p:sldId id="649" r:id="rId14"/>
    <p:sldId id="656" r:id="rId15"/>
    <p:sldId id="709" r:id="rId16"/>
    <p:sldId id="652" r:id="rId17"/>
    <p:sldId id="648" r:id="rId18"/>
    <p:sldId id="543" r:id="rId19"/>
    <p:sldId id="655" r:id="rId20"/>
    <p:sldId id="653" r:id="rId21"/>
    <p:sldId id="707" r:id="rId22"/>
    <p:sldId id="634" r:id="rId23"/>
    <p:sldId id="659" r:id="rId24"/>
    <p:sldId id="661" r:id="rId25"/>
    <p:sldId id="662" r:id="rId26"/>
    <p:sldId id="663" r:id="rId27"/>
    <p:sldId id="680" r:id="rId28"/>
    <p:sldId id="660" r:id="rId29"/>
    <p:sldId id="694" r:id="rId30"/>
    <p:sldId id="69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339933"/>
    <a:srgbClr val="003366"/>
    <a:srgbClr val="663300"/>
    <a:srgbClr val="FF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7" autoAdjust="0"/>
    <p:restoredTop sz="94576" autoAdjust="0"/>
  </p:normalViewPr>
  <p:slideViewPr>
    <p:cSldViewPr>
      <p:cViewPr varScale="1">
        <p:scale>
          <a:sx n="57" d="100"/>
          <a:sy n="57" d="100"/>
        </p:scale>
        <p:origin x="11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1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1679 0 24575,'-19'8'0,"0"-1"0,0-1 0,0 0 0,-24 3 0,-81 5 0,101-12 0,-293 7 0,89-6 0,205-2 0,-1 1 0,1 1 0,-33 9 0,44-9 0,0 1 0,-1 1 0,2 0 0,-1 0 0,0 1 0,1 0 0,0 1 0,-14 12 0,-39 42 0,-37 30 0,96-87 0,-297 266 0,246-215 0,-25 28 0,76-78-195,0 0 0,0 0 0,1 1 0,-1 0 0,1-1 0,-4 12 0,1 4-6631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3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15 24575,'-58'-12'0,"5"10"0,-85 6 0,73-1 0,4 3 0,-107 23 0,114-17 0,-1-2 0,-88 4 0,6-16-1365,110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3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24575,'-2'32'0,"-2"0"0,-1 0 0,-2-1 0,-17 53 0,1-4 0,-5 23 0,-3-1 0,-67 142 0,73-193 0,9-20 0,-20 57 0,19-31 0,-32 88 0,34-106-1365,3-2-5461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9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24575,'70'-13'0,"0"3"0,133-2 0,-32 4 0,-116 2 0,80-4 0,-112 10 0,-1 0 0,1 2 0,41 8 0,-58-9 0,0 1 0,0 1 0,0-1 0,0 1 0,0 0 0,0 0 0,-1 0 0,1 1 0,-1 0 0,0 0 0,0 0 0,-1 1 0,1 0 0,-1 0 0,0 0 0,0 0 0,-1 1 0,1-1 0,-1 1 0,-1 0 0,5 12 0,0 6 0,-1 1 0,-1 1 0,-1-1 0,0 32 0,-3-50 0,12 212 0,13 141 0,-16-282 0,3-1 0,37 120 0,-39-164 0,2 0 0,1-1 0,2 0 0,1-1 0,1-1 0,23 27 0,-29-41 0,1-1 0,1 0 0,0-2 0,1 1 0,0-2 0,1 0 0,0-1 0,1 0 0,0-2 0,1 0 0,0-1 0,21 7 0,107 33 0,-127-45 0,-19-3 0,0 0 0,1 0 0,-1 0 0,0 0 0,0 0 0,1 1 0,-1-1 0,0 0 0,0 0 0,1 0 0,-1 0 0,0 0 0,1 0 0,-1 0 0,0 0 0,0 0 0,1 0 0,-1 0 0,0 0 0,0-1 0,1 1 0,-1 0 0,0 0 0,0 0 0,1 0 0,-1 0 0,0 0 0,0-1 0,1 1 0,-1 0 0,0 0 0,0 0 0,0-1 0,1 1 0,-1 0 0,0 0 0,0-1 0,0 1 0,0 0 0,0 0 0,0-1 0,1 1 0,-1 0 0,0 0 0,0-1 0,0 1 0,0 0 0,0 0 0,0-1 0,0 1 0,0 0 0,0-1 0,0 1 0,0 0 0,0 0 0,-1-1 0,1 1 0,0 0 0,0 0 0,0-1 0,0 1 0,0 0 0,0 0 0,-1-1 0,-3-4 0,0 1 0,-1-1 0,1 1 0,-1 0 0,0 1 0,-1-1 0,1 1 0,0 0 0,-1 0 0,0 0 0,1 1 0,-1 0 0,0 0 0,-7-1 0,11 4 0,0-1 0,1 0 0,-1 1 0,0 0 0,0-1 0,1 1 0,-1 0 0,0 0 0,1 0 0,-1 0 0,0 0 0,1 0 0,0 0 0,-1 1 0,1-1 0,-2 2 0,-4 4 0,-17 12 0,2 2 0,0 1 0,2 1 0,0 0 0,-32 52 0,45-62 0,-1 1 0,2 0 0,0 1 0,1-1 0,0 1 0,1 0 0,1 0 0,0 0 0,1 1 0,0-1 0,2 1 0,0-1 0,3 28 0,2-19 0,1 0 0,0 0 0,15 32 0,36 65 0,-36-82 0,-2 1 0,27 84 0,-44-116 0,-1-1 0,0 1 0,0-1 0,-1 1 0,1 0 0,-2-1 0,1 1 0,-1-1 0,0 1 0,-1-1 0,0 1 0,0-1 0,-1 0 0,0 1 0,0-1 0,-6 9 0,-4 4 0,-2 0 0,0 0 0,-33 31 0,-7 1 0,-3-2 0,-1-2 0,-85 50 0,35-34 0,-137 60 0,138-80 0,-181 51 0,284-94-91,0 0 0,1 1 0,-1 0 0,0 0 0,1 0 0,-1 0 0,1 1 0,0-1 0,0 1 0,0 0 0,0 1 0,0-1 0,1 1 0,-4 4 0,-3 7-6735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50:3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1084 24575,'5'-2'0,"0"0"0,0 0 0,0 0 0,0-1 0,0 1 0,9-8 0,5-4 0,165-120 0,23-17 0,-30 39 0,4 8 0,202-83 0,-358 178 0,0 1 0,1 1 0,46-6 0,-41 9 0,5-1 0,66 2 0,-15 1 0,-82 1 0,0 1 0,-1-1 0,1 0 0,0-1 0,0 1 0,-1-1 0,1 0 0,-1 0 0,1-1 0,5-3 0,-9 5 0,0 0 0,0 1 0,0-1 0,0 0 0,0 0 0,0 0 0,-1 0 0,1 0 0,0 0 0,-1 0 0,1 0 0,0 0 0,-1 0 0,1 0 0,-1-1 0,1 1 0,-1 0 0,0 0 0,0 0 0,1-1 0,-1 1 0,0 0 0,0 0 0,0-1 0,0 1 0,-1 0 0,1 0 0,0-1 0,0 1 0,-1 0 0,1 0 0,-1 0 0,1 0 0,-1-1 0,1 1 0,-1 0 0,0 0 0,0 0 0,1 0 0,-1 0 0,0 0 0,0 1 0,0-1 0,-1-1 0,-23-22 0,-54-47 0,68 63 0,-1 0 0,1 1 0,-1 0 0,0 1 0,-25-9 0,-197-53 0,212 61 0,1 2 0,-1 1 0,-34-3 0,55 7 0,-1-1 0,0 1 0,1 0 0,-1 1 0,1-1 0,-1 0 0,1 0 0,-1 1 0,1-1 0,-1 0 0,1 1 0,-1 0 0,-1 0 0,3 0 0,-1-1 0,1 0 0,0 1 0,-1-1 0,1 1 0,0-1 0,0 0 0,-1 1 0,1-1 0,0 1 0,0-1 0,0 1 0,0-1 0,0 0 0,0 1 0,0-1 0,0 1 0,0-1 0,0 1 0,0-1 0,0 1 0,0-1 0,0 1 0,0-1 0,0 1 0,0-1 0,0 0 0,1 1 0,1 3 0,0 0 0,1 0 0,0 0 0,0-1 0,0 1 0,0-1 0,6 5 0,17 12 0,1 0 0,36 18 0,14 9 0,-23-14 0,-42-27 0,0 1 0,0 1 0,0 0 0,-1 0 0,0 1 0,-1 0 0,0 1 0,10 12 0,-14-10 0,-1 0 0,0-1 0,0 2 0,-1-1 0,-1 0 0,0 1 0,-1-1 0,1 18 0,1-2 0,4 34 0,0 97 0,-8-153-151,0 0-1,0 0 0,-1 0 0,1 0 1,-1 0-1,-1 0 0,1 0 1,-5 11-1,-8 5-6674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50:4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24575,'-1'21'0,"2"1"0,0-1 0,1 0 0,1 0 0,11 38 0,27 85 0,-40-138 0,0-1 0,0 1 0,1 0 0,0-1 0,0 0 0,0 1 0,1-1 0,0 0 0,0 0 0,0 0 0,5 4 0,-5-6 0,1 0 0,-1 0 0,1-1 0,0 1 0,0-1 0,0 0 0,0 0 0,0-1 0,0 1 0,1-1 0,-1 0 0,0 0 0,1 0 0,7 0 0,3-1 0,0 0 0,0-1 0,0 0 0,-1-1 0,1-1 0,0-1 0,-1 0 0,0-1 0,0 0 0,0-1 0,-1 0 0,1-2 0,14-10 0,15-13 0,-1-2 0,49-49 0,-51 43 0,-1-2 0,-3-1 0,43-64 0,-75 100-227,-1 1-1,1-1 1,1 1-1,-1 0 1,11-9-1,4 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2127 907 24575,'-7'-5'0,"0"-1"0,0 1 0,-1 0 0,1 0 0,-1 1 0,0 0 0,0 1 0,0 0 0,0 0 0,-11-2 0,9 2 0,-84-20 0,-2 3 0,-1 5 0,-122-5 0,38 3 0,152 13 0,0-2 0,1-1 0,0-2 0,-30-12 0,40 11 0,1 0 0,-32-24 0,-9-5 0,2 5 0,16 8 0,-2 2 0,-69-28 0,7 16 0,31 11 0,-79-37 0,110 42 0,-1 0 0,-52-35 0,82 47 0,1-1 0,1 0 0,-1-1 0,2 0 0,-1-1 0,1 0 0,1-1 0,-11-18 0,12 19 0,0 1 0,-1-1 0,-1 1 0,1 1 0,-17-13 0,-7-7 0,-5-9-1365,24 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24575,'-5'11'0,"-7"29"0,-7 24 0,0 11 0,-2-1 0,2-8 0,5-10 0,5-15-8191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24575,'16'-6'0,"10"-1"0,7 0 0,1 2 0,7 1 0,2 2 0,-8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1508 24575,'0'-9'0,"13"-295"0,7-174 0,-22 439 0,-11-61 0,-2-11 0,15 54 0,2 1 0,10-63 0,2-24 0,-14 142 1,0-15-456,2 0-1,3-20 1,2 13-6371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24575,'-5'1'0,"1"0"0,0 1 0,0-1 0,0 1 0,0 0 0,0 0 0,1 0 0,-1 1 0,0-1 0,1 1 0,0 0 0,-1 0 0,-2 4 0,2-3 0,-17 16 0,2 1 0,-32 45 0,-25 54 0,73-115 0,-103 193 0,1-3 0,81-155 0,-2 0 0,-52 57 0,54-69-1365,6-8-5461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24575,'16'5'0,"20"13"0,16 18 0,51 25 0,24 1 0,6 2 0,-9-6 0,-20-12 0,-23-9 0,-19-11 0,-16-9 0,-16-3 0,-6-3 0,-4-4 0,2-3 0,-5-2-8191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3:38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1640 24575,'13'-3'0,"1"-1"0,-1 0 0,14-7 0,-5 2 0,872-416-1442,-492 181 1693,-332 200-234,-27 16-38,-8 4 122,66-32 0,-85 50 31,0 1 1,0 1-1,1 0 1,0 1-1,30-1 1,25-4 65,100-33-198,-142 31 0,0-1 0,-1-2 0,44-25 0,-33 9 0,13-7 0,-51 35 0,261-139 0,14-14 0,-86 44 0,-125 74 130,7-4-878,113-45 1,-160 76-6079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5C82A8-A03D-4325-80B7-47EE4534F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1FDF1-BAA3-4B1B-A1E5-E470CAC4E5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89E76-A606-4A1D-91FC-F75431F40F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6779F-51E3-4A93-ABAA-B5265DFDF53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7C7B8-1D49-4236-AEF2-B2E6B88774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A0D57-555F-4E66-A316-06885A00CC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20D7F-35B2-4AD4-B4A0-C36741048D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E46C2-5076-42D2-836E-8A9A5488A9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2085F-FABA-48ED-B12E-026460080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C525A-C5C3-4323-BC57-DFAA92C7BE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F6D58-1170-4922-85F1-1BA9E00C53C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C5052-660D-4A61-86AF-7CB2D00253C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68735-09AE-4B88-AC0E-5304F7343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7F539-A063-429F-8EAF-30372A3740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5804F-D89E-4536-8EB2-5DFCD79054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B1535-53CE-4E4C-BD60-0B684B629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1AD9-BC83-4FBA-BE2B-AED08E5BCA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98438-7892-43E8-951C-65C688520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2673F-176F-468E-AC6D-E4F1DD7A0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3D26-FB7D-456B-8A59-43E81181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4F24-7352-49D5-8F02-95CD884C5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2243-8135-4B35-AD1D-44308526E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E6430-6EAD-4851-8B3B-51E56C515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289A6-C031-4457-B621-778D1651D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92B0F-CA45-49E0-85E3-AA4637136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FB4769-E739-4FF4-9ED5-70C8BCD7C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52A775-944A-4C43-8503-31E21C1E956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364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>
                <a:latin typeface="Arial" charset="0"/>
                <a:cs typeface="Arial" charset="0"/>
              </a:rPr>
              <a:t>Creating Your Own Classes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Instance vs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local variable is declared inside a method (or parameter variables)</a:t>
            </a:r>
          </a:p>
          <a:p>
            <a:pPr>
              <a:defRPr/>
            </a:pPr>
            <a:endParaRPr lang="en-US" i="1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An instance variable is declared inside a class and</a:t>
            </a:r>
            <a:r>
              <a:rPr lang="en-US" dirty="0"/>
              <a:t> not inside any specific method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F0BB5D-4860-4A1D-9232-14886652474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>
                <a:cs typeface="+mn-cs"/>
              </a:rPr>
              <a:t>Example:		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>
                <a:cs typeface="+mn-cs"/>
              </a:rPr>
              <a:t>	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public class</a:t>
            </a:r>
            <a:r>
              <a:rPr lang="en-US" dirty="0">
                <a:latin typeface="Consolas" pitchFamily="49" charset="0"/>
              </a:rPr>
              <a:t> Employee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>
                <a:latin typeface="Consolas" pitchFamily="49" charset="0"/>
              </a:rPr>
              <a:t>		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		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sz="2800" dirty="0">
                <a:latin typeface="Consolas" pitchFamily="49" charset="0"/>
              </a:rPr>
              <a:t> name;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 		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hoursWorked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 		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payRate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>
                <a:latin typeface="Consolas" pitchFamily="49" charset="0"/>
                <a:cs typeface="+mn-cs"/>
              </a:rPr>
              <a:t>				.  . .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dirty="0">
                <a:latin typeface="Consolas" pitchFamily="49" charset="0"/>
                <a:cs typeface="+mn-cs"/>
              </a:rPr>
              <a:t>			}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B3E22A-45C3-4198-ABFA-D599BEA0A0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2F884-9E85-D6FD-A5A8-51C286D9525B}"/>
              </a:ext>
            </a:extLst>
          </p:cNvPr>
          <p:cNvSpPr txBox="1"/>
          <p:nvPr/>
        </p:nvSpPr>
        <p:spPr>
          <a:xfrm>
            <a:off x="7391400" y="3352800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Instance </a:t>
            </a:r>
          </a:p>
          <a:p>
            <a:r>
              <a:rPr lang="en-US" i="1" dirty="0"/>
              <a:t>variables</a:t>
            </a:r>
            <a:endParaRPr lang="en-MY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AD5AE6-EAFA-5A6D-CD8E-64EFCEB3A6AF}"/>
                  </a:ext>
                </a:extLst>
              </p14:cNvPr>
              <p14:cNvContentPartPr/>
              <p14:nvPr/>
            </p14:nvContentPartPr>
            <p14:xfrm>
              <a:off x="6920631" y="2994910"/>
              <a:ext cx="580320" cy="121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AD5AE6-EAFA-5A6D-CD8E-64EFCEB3A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1631" y="2986270"/>
                <a:ext cx="597960" cy="123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Private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Instance variables are normally declared with the </a:t>
            </a:r>
            <a:r>
              <a:rPr lang="en-US" b="1" dirty="0">
                <a:cs typeface="+mn-cs"/>
              </a:rPr>
              <a:t>access modifier </a:t>
            </a:r>
            <a:r>
              <a:rPr lang="en-US" i="1" dirty="0">
                <a:cs typeface="+mn-cs"/>
              </a:rPr>
              <a:t>private</a:t>
            </a:r>
          </a:p>
          <a:p>
            <a:pPr>
              <a:defRPr/>
            </a:pPr>
            <a:endParaRPr lang="en-US" i="1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This means that the instance variable can be accessed or used only in the class where it is declared. </a:t>
            </a:r>
          </a:p>
          <a:p>
            <a:pPr marL="0" indent="0">
              <a:buNone/>
              <a:defRPr/>
            </a:pPr>
            <a:r>
              <a:rPr lang="en-US" dirty="0">
                <a:cs typeface="+mn-cs"/>
              </a:rPr>
              <a:t>(only accessed by the class while other classes cannot)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E86A0-0355-4FB3-96E1-0EA8CFEDB46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2B03D-101C-1BA7-DA04-B6C6FD09BA12}"/>
              </a:ext>
            </a:extLst>
          </p:cNvPr>
          <p:cNvSpPr txBox="1"/>
          <p:nvPr/>
        </p:nvSpPr>
        <p:spPr>
          <a:xfrm>
            <a:off x="762000" y="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Information hiding</a:t>
            </a:r>
            <a:endParaRPr lang="en-MY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Private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Example:		</a:t>
            </a:r>
          </a:p>
          <a:p>
            <a:pPr>
              <a:buFontTx/>
              <a:buNone/>
              <a:defRPr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</a:rPr>
              <a:t>public class </a:t>
            </a:r>
            <a:r>
              <a:rPr lang="en-US" dirty="0">
                <a:latin typeface="Consolas" pitchFamily="49" charset="0"/>
              </a:rPr>
              <a:t>Employee</a:t>
            </a:r>
          </a:p>
          <a:p>
            <a:pPr>
              <a:buFontTx/>
              <a:buNone/>
              <a:defRPr/>
            </a:pPr>
            <a:r>
              <a:rPr lang="en-US" dirty="0">
                <a:latin typeface="Consolas" pitchFamily="49" charset="0"/>
              </a:rPr>
              <a:t>		{</a:t>
            </a:r>
          </a:p>
          <a:p>
            <a:pPr lvl="1"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			</a:t>
            </a:r>
            <a:r>
              <a:rPr lang="en-US" sz="2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</a:rPr>
              <a:t>private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 String </a:t>
            </a:r>
            <a:r>
              <a:rPr lang="en-US" sz="2800" dirty="0">
                <a:latin typeface="Consolas" pitchFamily="49" charset="0"/>
              </a:rPr>
              <a:t>name;</a:t>
            </a:r>
          </a:p>
          <a:p>
            <a:pPr lvl="1"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 			</a:t>
            </a:r>
            <a:r>
              <a:rPr lang="en-US" sz="2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</a:rPr>
              <a:t>private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 double </a:t>
            </a:r>
            <a:r>
              <a:rPr lang="en-US" sz="2800" dirty="0" err="1">
                <a:latin typeface="Consolas" pitchFamily="49" charset="0"/>
              </a:rPr>
              <a:t>hoursWorked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800" dirty="0">
                <a:latin typeface="Consolas" pitchFamily="49" charset="0"/>
              </a:rPr>
              <a:t> 			</a:t>
            </a:r>
            <a:r>
              <a:rPr lang="en-US" sz="28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</a:rPr>
              <a:t>private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 double </a:t>
            </a:r>
            <a:r>
              <a:rPr lang="en-US" sz="2800" dirty="0" err="1">
                <a:latin typeface="Consolas" pitchFamily="49" charset="0"/>
              </a:rPr>
              <a:t>payRate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dirty="0">
                <a:latin typeface="Consolas" pitchFamily="49" charset="0"/>
                <a:cs typeface="+mn-cs"/>
              </a:rPr>
              <a:t>			.  . .</a:t>
            </a:r>
          </a:p>
          <a:p>
            <a:pPr>
              <a:buFontTx/>
              <a:buNone/>
              <a:defRPr/>
            </a:pPr>
            <a:r>
              <a:rPr lang="en-US" dirty="0">
                <a:latin typeface="Consolas" pitchFamily="49" charset="0"/>
                <a:cs typeface="+mn-cs"/>
              </a:rPr>
              <a:t>		}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1B0364-4282-4C2F-B28C-73EBD16AED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CDB067-8BCB-44F1-A911-BAB13CDDB2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1905000"/>
            <a:ext cx="3581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2819400"/>
            <a:ext cx="35814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name : String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double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double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4648200"/>
            <a:ext cx="35814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5867400" y="4876800"/>
            <a:ext cx="3048000" cy="1524000"/>
          </a:xfrm>
          <a:prstGeom prst="wedgeEllipseCallout">
            <a:avLst>
              <a:gd name="adj1" fmla="val -51668"/>
              <a:gd name="adj2" fmla="val -10651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data type can be shown as well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0" y="1447800"/>
            <a:ext cx="2286000" cy="1295400"/>
          </a:xfrm>
          <a:prstGeom prst="wedgeEllipseCallout">
            <a:avLst>
              <a:gd name="adj1" fmla="val 70261"/>
              <a:gd name="adj2" fmla="val 9150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indicates 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9FDFA-5754-EFD3-EEBF-4FD2DFA12453}"/>
              </a:ext>
            </a:extLst>
          </p:cNvPr>
          <p:cNvSpPr txBox="1"/>
          <p:nvPr/>
        </p:nvSpPr>
        <p:spPr>
          <a:xfrm>
            <a:off x="533400" y="3352800"/>
            <a:ext cx="231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indicates</a:t>
            </a:r>
          </a:p>
          <a:p>
            <a:r>
              <a:rPr lang="en-US" dirty="0"/>
              <a:t>Public </a:t>
            </a:r>
          </a:p>
          <a:p>
            <a:r>
              <a:rPr lang="en-US" dirty="0"/>
              <a:t>(not compulsory)</a:t>
            </a:r>
            <a:endParaRPr lang="en-M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EA40-1D50-41D6-A806-A3A16F7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7E82A-30A2-4D16-8572-03DC62A03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698438-7892-43E8-951C-65C688520E9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722CE00-F4BD-4E4F-A0C4-237F492E7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46049"/>
            <a:ext cx="7772400" cy="510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8CE71-510B-70E5-1C57-EFC915508B40}"/>
              </a:ext>
            </a:extLst>
          </p:cNvPr>
          <p:cNvSpPr txBox="1"/>
          <p:nvPr/>
        </p:nvSpPr>
        <p:spPr>
          <a:xfrm>
            <a:off x="4876800" y="4267200"/>
            <a:ext cx="412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(access using a proper channel)</a:t>
            </a: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117201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3.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Information hiding </a:t>
            </a:r>
            <a:r>
              <a:rPr lang="en-US" dirty="0">
                <a:cs typeface="+mn-cs"/>
              </a:rPr>
              <a:t>is an important concept in the object-oriented approach</a:t>
            </a:r>
          </a:p>
          <a:p>
            <a:pPr>
              <a:defRPr/>
            </a:pPr>
            <a:r>
              <a:rPr lang="en-US" dirty="0">
                <a:cs typeface="+mn-cs"/>
              </a:rPr>
              <a:t>Information hiding means that certain details about the implementation of the class are hidden in the class </a:t>
            </a:r>
          </a:p>
          <a:p>
            <a:pPr>
              <a:defRPr/>
            </a:pPr>
            <a:r>
              <a:rPr lang="en-US" dirty="0">
                <a:cs typeface="+mn-cs"/>
              </a:rPr>
              <a:t>These details are not available or accessible to other classes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C1060B-52BE-4F92-BCC9-1FC20729AD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Information hiding is usually applied to data members of a class</a:t>
            </a:r>
          </a:p>
          <a:p>
            <a:pPr>
              <a:defRPr/>
            </a:pPr>
            <a:r>
              <a:rPr lang="en-US" dirty="0">
                <a:cs typeface="+mn-cs"/>
              </a:rPr>
              <a:t>The details of its implementation are hidden from other classes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Information hiding for data members is achieved by using access modifier </a:t>
            </a:r>
            <a:r>
              <a:rPr lang="en-US" i="1" dirty="0">
                <a:cs typeface="+mn-cs"/>
              </a:rPr>
              <a:t>private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7FBCBC-E61F-4B51-B1DC-380FB498039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155E4-A473-4FC1-9838-8317912FA5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4. Constructors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Arial" charset="0"/>
              </a:rPr>
              <a:t>Constructors</a:t>
            </a:r>
            <a:r>
              <a:rPr lang="en-US" dirty="0">
                <a:latin typeface="Arial" charset="0"/>
                <a:cs typeface="Arial" charset="0"/>
              </a:rPr>
              <a:t> are special types of methods (looks like method) that are used when </a:t>
            </a:r>
            <a:r>
              <a:rPr lang="en-US" u="sng" dirty="0">
                <a:latin typeface="Arial" charset="0"/>
                <a:cs typeface="Arial" charset="0"/>
              </a:rPr>
              <a:t>creating objects </a:t>
            </a:r>
            <a:r>
              <a:rPr lang="en-US" dirty="0">
                <a:latin typeface="Arial" charset="0"/>
                <a:cs typeface="Arial" charset="0"/>
              </a:rPr>
              <a:t>of a class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dirty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Constructor are special because: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They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do not return </a:t>
            </a:r>
            <a:r>
              <a:rPr lang="en-US" dirty="0">
                <a:latin typeface="Arial" charset="0"/>
                <a:cs typeface="Arial" charset="0"/>
              </a:rPr>
              <a:t>a value (and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void is not included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name of the constructor </a:t>
            </a:r>
            <a:r>
              <a:rPr lang="en-US" dirty="0">
                <a:latin typeface="Arial" charset="0"/>
                <a:cs typeface="Arial" charset="0"/>
              </a:rPr>
              <a:t>must be the </a:t>
            </a:r>
            <a:r>
              <a:rPr 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same name as the class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i="1" dirty="0">
                <a:latin typeface="Arial" charset="0"/>
                <a:cs typeface="Arial" charset="0"/>
              </a:rPr>
              <a:t>public</a:t>
            </a:r>
            <a:r>
              <a:rPr lang="en-US" dirty="0">
                <a:latin typeface="Arial" charset="0"/>
                <a:cs typeface="Arial" charset="0"/>
              </a:rPr>
              <a:t> access modifier is used for constructors so that any class can access it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Example: constructor for Employee class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solidFill>
                  <a:schemeClr val="accent2"/>
                </a:solidFill>
                <a:latin typeface="Consolas" pitchFamily="49" charset="0"/>
                <a:ea typeface="+mn-ea"/>
                <a:cs typeface="+mn-c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public class </a:t>
            </a:r>
            <a:r>
              <a:rPr lang="en-US" sz="2800" dirty="0">
                <a:highlight>
                  <a:srgbClr val="FFFF00"/>
                </a:highlight>
                <a:latin typeface="Consolas" pitchFamily="49" charset="0"/>
                <a:ea typeface="+mn-ea"/>
                <a:cs typeface="+mn-cs"/>
              </a:rPr>
              <a:t>Employee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// private data members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. . .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public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onsolas" pitchFamily="49" charset="0"/>
                <a:ea typeface="+mn-ea"/>
                <a:cs typeface="+mn-cs"/>
              </a:rPr>
              <a:t>Employee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( . . . )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{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	. . .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}</a:t>
            </a:r>
          </a:p>
          <a:p>
            <a:pPr lvl="1">
              <a:spcBef>
                <a:spcPts val="3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}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381841-AC99-4E6B-94B8-74E70BCA6D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0BAA2-96DA-3E3D-CD62-290E3E6EC9B4}"/>
              </a:ext>
            </a:extLst>
          </p:cNvPr>
          <p:cNvSpPr txBox="1"/>
          <p:nvPr/>
        </p:nvSpPr>
        <p:spPr>
          <a:xfrm>
            <a:off x="3352800" y="25908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 return type</a:t>
            </a:r>
            <a:endParaRPr lang="en-MY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16D14-E335-2B45-7321-9F5A7E3D642F}"/>
                  </a:ext>
                </a:extLst>
              </p14:cNvPr>
              <p14:cNvContentPartPr/>
              <p14:nvPr/>
            </p14:nvContentPartPr>
            <p14:xfrm>
              <a:off x="3166551" y="2353030"/>
              <a:ext cx="601560" cy="3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16D14-E335-2B45-7321-9F5A7E3D6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7911" y="2344030"/>
                <a:ext cx="61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39F9C5-5B23-EB03-60EF-0BA542D5A198}"/>
                  </a:ext>
                </a:extLst>
              </p14:cNvPr>
              <p14:cNvContentPartPr/>
              <p14:nvPr/>
            </p14:nvContentPartPr>
            <p14:xfrm>
              <a:off x="-1829169" y="200707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39F9C5-5B23-EB03-60EF-0BA542D5A1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37809" y="19984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1B65A8-3759-4535-B66A-C359A5B0AE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Components of a Class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Instance Variables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Information Hiding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Constructors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Creating Objects</a:t>
            </a:r>
          </a:p>
          <a:p>
            <a:pPr marL="514350" indent="-514350" eaLnBrk="1" hangingPunct="1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Testing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6C29-66AA-AA9C-69FD-A28CE2BA4EB3}"/>
              </a:ext>
            </a:extLst>
          </p:cNvPr>
          <p:cNvSpPr txBox="1"/>
          <p:nvPr/>
        </p:nvSpPr>
        <p:spPr>
          <a:xfrm>
            <a:off x="5486400" y="1600200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 components)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29645-06F9-8179-992C-6D5D60E42648}"/>
              </a:ext>
            </a:extLst>
          </p:cNvPr>
          <p:cNvSpPr txBox="1"/>
          <p:nvPr/>
        </p:nvSpPr>
        <p:spPr>
          <a:xfrm>
            <a:off x="4343400" y="2286000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(Attributes)</a:t>
            </a:r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Constructors are similar to other methods because they may have parameters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Constructors have a special purpose – they are used to initialize an object’s instance variables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initial values may be </a:t>
            </a:r>
            <a:r>
              <a:rPr lang="en-US" u="sng" dirty="0">
                <a:latin typeface="Arial" charset="0"/>
                <a:cs typeface="Arial" charset="0"/>
              </a:rPr>
              <a:t>passed as arguments </a:t>
            </a:r>
            <a:r>
              <a:rPr lang="en-US" dirty="0">
                <a:latin typeface="Arial" charset="0"/>
                <a:cs typeface="Arial" charset="0"/>
              </a:rPr>
              <a:t>to the constructor or </a:t>
            </a:r>
            <a:r>
              <a:rPr lang="en-US" u="sng" dirty="0">
                <a:latin typeface="Arial" charset="0"/>
                <a:cs typeface="Arial" charset="0"/>
              </a:rPr>
              <a:t>hard-coded</a:t>
            </a:r>
            <a:r>
              <a:rPr lang="en-US" dirty="0">
                <a:latin typeface="Arial" charset="0"/>
                <a:cs typeface="Arial" charset="0"/>
              </a:rPr>
              <a:t> in the constructor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682B4D-10B5-45B4-944E-63DCD5873AB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D2A8B-CE06-40A7-8C47-71703B8319FC}"/>
              </a:ext>
            </a:extLst>
          </p:cNvPr>
          <p:cNvSpPr txBox="1"/>
          <p:nvPr/>
        </p:nvSpPr>
        <p:spPr>
          <a:xfrm>
            <a:off x="6934200" y="213360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be empty</a:t>
            </a:r>
            <a:endParaRPr lang="en-MY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CA84F-2F92-871B-63B1-A87439EFA676}"/>
              </a:ext>
            </a:extLst>
          </p:cNvPr>
          <p:cNvSpPr txBox="1"/>
          <p:nvPr/>
        </p:nvSpPr>
        <p:spPr>
          <a:xfrm>
            <a:off x="228600" y="3657600"/>
            <a:ext cx="873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assign a default value to the instance variables</a:t>
            </a:r>
          </a:p>
          <a:p>
            <a:r>
              <a:rPr lang="en-US" i="1" dirty="0"/>
              <a:t>Can also not to assign any value to it (value will be the default value)</a:t>
            </a:r>
            <a:endParaRPr lang="en-MY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the constructor does not initialize the instance variable, the system initializes it to the default value: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numeric – 0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boolean</a:t>
            </a:r>
            <a:r>
              <a:rPr lang="en-US" dirty="0">
                <a:latin typeface="Arial" charset="0"/>
                <a:cs typeface="Arial" charset="0"/>
              </a:rPr>
              <a:t> – false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reference type – null 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C258CD-2DB7-4C02-B1F7-202FE41AC5A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Example: constructor for Employee class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solidFill>
                  <a:schemeClr val="accent2"/>
                </a:solidFill>
                <a:ea typeface="+mn-ea"/>
                <a:cs typeface="+mn-cs"/>
              </a:rPr>
              <a:t>	</a:t>
            </a:r>
            <a:r>
              <a:rPr lang="en-US" sz="2800" dirty="0">
                <a:ea typeface="+mn-ea"/>
                <a:cs typeface="+mn-cs"/>
              </a:rPr>
              <a:t>	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  public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Employee(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String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theName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, 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	 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double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theHoursWorked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,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	   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ea typeface="+mn-ea"/>
                <a:cs typeface="+mn-cs"/>
              </a:rPr>
              <a:t>double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thePayRate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)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{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name =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theName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hoursWorked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=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theHoursWorked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	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payRate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 = </a:t>
            </a:r>
            <a:r>
              <a:rPr lang="en-US" sz="2800" dirty="0" err="1">
                <a:latin typeface="Consolas" pitchFamily="49" charset="0"/>
                <a:ea typeface="+mn-ea"/>
                <a:cs typeface="+mn-cs"/>
              </a:rPr>
              <a:t>thePayRate</a:t>
            </a:r>
            <a:r>
              <a:rPr lang="en-US" sz="2800" dirty="0">
                <a:latin typeface="Consolas" pitchFamily="49" charset="0"/>
                <a:ea typeface="+mn-ea"/>
                <a:cs typeface="+mn-cs"/>
              </a:rPr>
              <a:t>;</a:t>
            </a:r>
          </a:p>
          <a:p>
            <a:pPr lvl="1">
              <a:spcBef>
                <a:spcPts val="600"/>
              </a:spcBef>
              <a:buFontTx/>
              <a:buNone/>
              <a:defRPr/>
            </a:pPr>
            <a:r>
              <a:rPr lang="en-US" sz="2800" dirty="0">
                <a:latin typeface="Consolas" pitchFamily="49" charset="0"/>
                <a:ea typeface="+mn-ea"/>
                <a:cs typeface="+mn-cs"/>
              </a:rPr>
              <a:t>		}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6AC66-9DF9-4EA4-8869-A040C58994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5. Creating Objects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keyword </a:t>
            </a:r>
            <a:r>
              <a:rPr lang="en-US" b="1" i="1" dirty="0">
                <a:latin typeface="Arial" charset="0"/>
                <a:cs typeface="Arial" charset="0"/>
              </a:rPr>
              <a:t>new</a:t>
            </a:r>
            <a:r>
              <a:rPr lang="en-US" dirty="0">
                <a:latin typeface="Arial" charset="0"/>
                <a:cs typeface="Arial" charset="0"/>
              </a:rPr>
              <a:t> is used to create objects</a:t>
            </a:r>
          </a:p>
          <a:p>
            <a:r>
              <a:rPr lang="en-US" dirty="0">
                <a:latin typeface="Arial" charset="0"/>
                <a:cs typeface="Arial" charset="0"/>
              </a:rPr>
              <a:t>It is used together with a call to the constructor of the class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Example: creating an Employee object using the constructor with values for </a:t>
            </a:r>
            <a:r>
              <a:rPr lang="en-US" i="1" dirty="0">
                <a:latin typeface="Arial" charset="0"/>
                <a:cs typeface="Arial" charset="0"/>
              </a:rPr>
              <a:t>name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hoursWorked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i="1" dirty="0" err="1">
                <a:latin typeface="Arial" charset="0"/>
                <a:cs typeface="Arial" charset="0"/>
              </a:rPr>
              <a:t>payRate</a:t>
            </a:r>
            <a:endParaRPr lang="en-US" i="1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   	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dirty="0">
                <a:latin typeface="Consolas" pitchFamily="49" charset="0"/>
                <a:cs typeface="Arial" charset="0"/>
              </a:rPr>
              <a:t> Employee(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dirty="0">
                <a:latin typeface="Consolas" pitchFamily="49" charset="0"/>
                <a:cs typeface="Arial" charset="0"/>
              </a:rPr>
              <a:t>, </a:t>
            </a:r>
          </a:p>
          <a:p>
            <a:pPr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		45.0, </a:t>
            </a:r>
          </a:p>
          <a:p>
            <a:pPr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		72.0)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3CD90F-0124-4EE5-A527-4E1BEC2C2F3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To refer to an object that we create, we need an object variable</a:t>
            </a:r>
          </a:p>
          <a:p>
            <a:r>
              <a:rPr lang="en-US">
                <a:latin typeface="Arial" charset="0"/>
                <a:cs typeface="Arial" charset="0"/>
              </a:rPr>
              <a:t>An object variable is a </a:t>
            </a:r>
            <a:r>
              <a:rPr lang="en-US" i="1">
                <a:latin typeface="Arial" charset="0"/>
                <a:cs typeface="Arial" charset="0"/>
              </a:rPr>
              <a:t>reference type</a:t>
            </a:r>
            <a:r>
              <a:rPr lang="en-US">
                <a:latin typeface="Arial" charset="0"/>
                <a:cs typeface="Arial" charset="0"/>
              </a:rPr>
              <a:t> variable i.e. it contains a reference to an object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Example: declaring an object variable of  Employee class type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Consolas" pitchFamily="49" charset="0"/>
                <a:cs typeface="Arial" charset="0"/>
              </a:rPr>
              <a:t>Employee emp;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A71884-CDE7-44E0-A5B5-820696D052E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64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After an object is created, it must be assigned to an object variable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Example: creating an object and assigning it  to an object variable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Consolas" pitchFamily="49" charset="0"/>
                <a:cs typeface="Arial" charset="0"/>
              </a:rPr>
              <a:t>emp =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dirty="0">
                <a:latin typeface="Consolas" pitchFamily="49" charset="0"/>
                <a:cs typeface="Arial" charset="0"/>
              </a:rPr>
              <a:t> Employee(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dirty="0">
                <a:latin typeface="Consolas" pitchFamily="49" charset="0"/>
                <a:cs typeface="Arial" charset="0"/>
              </a:rPr>
              <a:t>, 						45.0,</a:t>
            </a:r>
          </a:p>
          <a:p>
            <a:pPr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					72.0);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22EE5D-1B02-4A39-97E3-58E5B081F3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can combine all 3 operations in one statement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Example: one statement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   Employee emp =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Employee(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instead of following 2 statements: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emp;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2400" dirty="0">
                <a:latin typeface="Consolas" pitchFamily="49" charset="0"/>
                <a:cs typeface="Arial" charset="0"/>
              </a:rPr>
              <a:t>emp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Employee(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latin typeface="Consolas" pitchFamily="49" charset="0"/>
                <a:cs typeface="Arial" charset="0"/>
              </a:rPr>
              <a:t>, 45.0,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						 72.0);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00E0C9-381D-44D0-B39F-7C3AF2BAB1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Creating Objects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can create as many objects as we need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   Employee emp1 =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Employee(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Jane Tan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pPr>
              <a:buFontTx/>
              <a:buNone/>
            </a:pPr>
            <a:endParaRPr lang="en-US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emp2 =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sz="2400" dirty="0">
                <a:latin typeface="Consolas" pitchFamily="49" charset="0"/>
                <a:cs typeface="Arial" charset="0"/>
              </a:rPr>
              <a:t> Employee(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Arial" charset="0"/>
              </a:rPr>
              <a:t>John Lee</a:t>
            </a: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</a:t>
            </a:r>
            <a:r>
              <a:rPr lang="en-US" sz="2400" dirty="0">
                <a:latin typeface="Consolas" pitchFamily="49" charset="0"/>
                <a:cs typeface="Arial" charset="0"/>
              </a:rPr>
              <a:t>, 40.0, 50.0);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2FC34C-8971-4E75-8E6C-6724E54B25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Object Variables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7ECF13-B2B0-46DB-A82A-F7D093E5A0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36576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19050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1371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35814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1905000"/>
            <a:ext cx="18288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3716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0800" y="21336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22098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0317D-682B-41F2-9A2B-86CF4A67047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7. Testing Classes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To test a class, we define another class which contains the main( ) method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main( ) method will create and use objects of the class we want to test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Object Instantiation: Create objects as instances of the classes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Object Use: Use the objects to do tasks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C1D13F-FB9C-4A21-88D8-CA5D318418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cs typeface="Arial" charset="0"/>
              </a:rPr>
              <a:t>1. Components of a Class</a:t>
            </a: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In object-oriented programming, we define classes and then create objects of the classes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 class acts as a template from which many objects can be created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>
                <a:latin typeface="Arial" charset="0"/>
                <a:cs typeface="Arial" charset="0"/>
              </a:rPr>
              <a:t>A class has: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>
                <a:latin typeface="Arial" charset="0"/>
                <a:cs typeface="Arial" charset="0"/>
              </a:rPr>
              <a:t>Attributes (data) – data members</a:t>
            </a:r>
          </a:p>
          <a:p>
            <a:pPr marL="742950" lvl="1" indent="-285750">
              <a:spcBef>
                <a:spcPct val="60000"/>
              </a:spcBef>
              <a:buFontTx/>
              <a:buChar char="–"/>
            </a:pPr>
            <a:r>
              <a:rPr lang="en-US" sz="2600">
                <a:latin typeface="Arial" charset="0"/>
                <a:cs typeface="Arial" charset="0"/>
              </a:rPr>
              <a:t>Behaviors (processes on the data) - methods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96ED23-6D3C-4B09-9E9D-AB492C328B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EmployeeTest Class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GB" sz="2400" dirty="0" err="1">
                <a:latin typeface="Consolas" pitchFamily="49" charset="0"/>
                <a:cs typeface="Arial" charset="0"/>
              </a:rPr>
              <a:t>EmployeeTest</a:t>
            </a:r>
            <a:endParaRPr lang="en-GB" sz="2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</a:t>
            </a:r>
            <a:r>
              <a:rPr lang="en-GB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static void </a:t>
            </a:r>
            <a:r>
              <a:rPr lang="en-GB" sz="2400" dirty="0">
                <a:latin typeface="Consolas" pitchFamily="49" charset="0"/>
                <a:cs typeface="Arial" charset="0"/>
              </a:rPr>
              <a:t>main(String [] </a:t>
            </a:r>
            <a:r>
              <a:rPr lang="en-GB" sz="2400" dirty="0" err="1">
                <a:latin typeface="Consolas" pitchFamily="49" charset="0"/>
                <a:cs typeface="Arial" charset="0"/>
              </a:rPr>
              <a:t>args</a:t>
            </a:r>
            <a:r>
              <a:rPr lang="en-GB" sz="2400" dirty="0">
                <a:latin typeface="Consolas" pitchFamily="49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   {</a:t>
            </a:r>
          </a:p>
          <a:p>
            <a:pPr>
              <a:buFontTx/>
              <a:buNone/>
            </a:pPr>
            <a:r>
              <a:rPr lang="en-US" sz="2400" dirty="0">
                <a:latin typeface="Consolas" pitchFamily="49" charset="0"/>
                <a:cs typeface="Arial" charset="0"/>
              </a:rPr>
              <a:t>		Employee e1 =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		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new </a:t>
            </a:r>
            <a:r>
              <a:rPr lang="en-US" sz="2400" dirty="0">
                <a:latin typeface="Consolas" pitchFamily="49" charset="0"/>
                <a:cs typeface="Arial" charset="0"/>
              </a:rPr>
              <a:t>Employee(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"Jane Tan"</a:t>
            </a:r>
            <a:r>
              <a:rPr lang="en-US" sz="2400" dirty="0">
                <a:latin typeface="Consolas" pitchFamily="49" charset="0"/>
                <a:cs typeface="Arial" charset="0"/>
              </a:rPr>
              <a:t>, 45.0, 72.0);</a:t>
            </a:r>
          </a:p>
          <a:p>
            <a:endParaRPr lang="en-GB" sz="2400" dirty="0">
              <a:solidFill>
                <a:srgbClr val="A31515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dirty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GB" sz="2400" dirty="0">
                <a:latin typeface="Consolas" pitchFamily="49" charset="0"/>
                <a:cs typeface="Arial" charset="0"/>
              </a:rPr>
              <a:t>//using the object created, e1 to do tasks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	 }</a:t>
            </a:r>
          </a:p>
          <a:p>
            <a:pPr>
              <a:buFontTx/>
              <a:buNone/>
            </a:pPr>
            <a:r>
              <a:rPr lang="en-GB" sz="2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E8B9FB-8063-45DF-A9BB-EB2E86FF2F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46482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behaviours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5715000" y="51038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2819400"/>
            <a:ext cx="4800600" cy="18288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648200"/>
            <a:ext cx="4800600" cy="914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3528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attributes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715000" y="38084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77000" y="19050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class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715000" y="2360613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0B689A-FD45-47EB-9736-D711369A63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 Definition</a:t>
            </a: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A class is normally define with </a:t>
            </a:r>
            <a:r>
              <a:rPr lang="en-US" sz="2800" b="1" dirty="0">
                <a:latin typeface="Arial" charset="0"/>
                <a:cs typeface="Arial" charset="0"/>
              </a:rPr>
              <a:t>access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latin typeface="Arial" charset="0"/>
                <a:cs typeface="Arial" charset="0"/>
              </a:rPr>
              <a:t>modifier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u="sng" dirty="0">
                <a:latin typeface="Arial" charset="0"/>
                <a:cs typeface="Arial" charset="0"/>
              </a:rPr>
              <a:t>public</a:t>
            </a:r>
          </a:p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This means that the class can be accessed or used in any part of a program i.e. in other namespaces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8B4D9-3F26-18A1-8143-2B85B58DCE08}"/>
              </a:ext>
            </a:extLst>
          </p:cNvPr>
          <p:cNvSpPr txBox="1"/>
          <p:nvPr/>
        </p:nvSpPr>
        <p:spPr>
          <a:xfrm>
            <a:off x="3657600" y="2133600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Can be used in any package of the project</a:t>
            </a:r>
            <a:endParaRPr lang="en-MY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A759E-E92D-4638-9005-CAB15ED7CF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 Definition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Example</a:t>
            </a:r>
            <a:endParaRPr lang="en-US" sz="2800" dirty="0">
              <a:latin typeface="Consolas" pitchFamily="49" charset="0"/>
              <a:cs typeface="Arial" charset="0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	</a:t>
            </a:r>
            <a:r>
              <a:rPr lang="en-US" sz="2800" dirty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class </a:t>
            </a:r>
            <a:r>
              <a:rPr lang="en-US" sz="2800" dirty="0">
                <a:latin typeface="Consolas" pitchFamily="49" charset="0"/>
                <a:cs typeface="Arial" charset="0"/>
              </a:rPr>
              <a:t>Employee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	{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		. . .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	}</a:t>
            </a:r>
          </a:p>
          <a:p>
            <a:pPr marL="342900" indent="-342900">
              <a:spcBef>
                <a:spcPts val="600"/>
              </a:spcBef>
            </a:pPr>
            <a:r>
              <a:rPr lang="en-US" sz="2800" dirty="0">
                <a:latin typeface="Consolas" pitchFamily="49" charset="0"/>
                <a:cs typeface="Arial" charset="0"/>
              </a:rPr>
              <a:t>		</a:t>
            </a:r>
            <a:endParaRPr lang="en-US" sz="2600" dirty="0">
              <a:latin typeface="Consolas" pitchFamily="49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A13F6-8C4F-0765-B253-FB824693CB89}"/>
              </a:ext>
            </a:extLst>
          </p:cNvPr>
          <p:cNvSpPr txBox="1"/>
          <p:nvPr/>
        </p:nvSpPr>
        <p:spPr>
          <a:xfrm>
            <a:off x="4800600" y="3429000"/>
            <a:ext cx="32004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All the method must be placed within the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2. Instance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 the object-oriented approach, the </a:t>
            </a:r>
            <a:r>
              <a:rPr lang="en-US" b="1">
                <a:latin typeface="Arial" charset="0"/>
                <a:cs typeface="Arial" charset="0"/>
              </a:rPr>
              <a:t>data members </a:t>
            </a:r>
            <a:r>
              <a:rPr lang="en-US">
                <a:latin typeface="Arial" charset="0"/>
                <a:cs typeface="Arial" charset="0"/>
              </a:rPr>
              <a:t>of a class are called </a:t>
            </a:r>
            <a:r>
              <a:rPr lang="en-US" b="1">
                <a:latin typeface="Arial" charset="0"/>
                <a:cs typeface="Arial" charset="0"/>
              </a:rPr>
              <a:t>attributes</a:t>
            </a:r>
            <a:r>
              <a:rPr lang="en-US">
                <a:latin typeface="Arial" charset="0"/>
                <a:cs typeface="Arial" charset="0"/>
              </a:rPr>
              <a:t> or </a:t>
            </a:r>
            <a:r>
              <a:rPr lang="en-US" b="1">
                <a:latin typeface="Arial" charset="0"/>
                <a:cs typeface="Arial" charset="0"/>
              </a:rPr>
              <a:t>fields</a:t>
            </a:r>
          </a:p>
          <a:p>
            <a:endParaRPr lang="en-US" b="1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object-oriented programming, they are called </a:t>
            </a:r>
            <a:r>
              <a:rPr lang="en-US" b="1">
                <a:latin typeface="Arial" charset="0"/>
                <a:cs typeface="Arial" charset="0"/>
              </a:rPr>
              <a:t>instance variables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Instance variables are used to store data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158E1D-4ED8-405E-99D0-D17A58A5F80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5B14F-06EC-7DE6-F285-2092EBEE527F}"/>
              </a:ext>
            </a:extLst>
          </p:cNvPr>
          <p:cNvSpPr txBox="1"/>
          <p:nvPr/>
        </p:nvSpPr>
        <p:spPr>
          <a:xfrm>
            <a:off x="6019800" y="609600"/>
            <a:ext cx="3217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Class: Employee</a:t>
            </a:r>
          </a:p>
          <a:p>
            <a:r>
              <a:rPr lang="en-US" i="1" dirty="0"/>
              <a:t>Instance: name, position</a:t>
            </a:r>
            <a:endParaRPr lang="en-MY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algn="l"/>
            <a:r>
              <a:rPr lang="en-US">
                <a:latin typeface="Arial" charset="0"/>
                <a:cs typeface="Arial" charset="0"/>
              </a:rPr>
              <a:t>Instance Variables and Objects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 actual data is stored in the class 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When an object of the class is </a:t>
            </a:r>
            <a:r>
              <a:rPr lang="en-US" u="sng" dirty="0">
                <a:latin typeface="Arial" charset="0"/>
                <a:cs typeface="Arial" charset="0"/>
              </a:rPr>
              <a:t>created</a:t>
            </a:r>
            <a:r>
              <a:rPr lang="en-US" dirty="0">
                <a:latin typeface="Arial" charset="0"/>
                <a:cs typeface="Arial" charset="0"/>
              </a:rPr>
              <a:t>, the object will </a:t>
            </a:r>
            <a:r>
              <a:rPr lang="en-US" u="sng" dirty="0">
                <a:latin typeface="Arial" charset="0"/>
                <a:cs typeface="Arial" charset="0"/>
              </a:rPr>
              <a:t>store</a:t>
            </a:r>
            <a:r>
              <a:rPr lang="en-US" dirty="0">
                <a:latin typeface="Arial" charset="0"/>
                <a:cs typeface="Arial" charset="0"/>
              </a:rPr>
              <a:t> its own data values</a:t>
            </a:r>
          </a:p>
          <a:p>
            <a:r>
              <a:rPr lang="en-US" dirty="0">
                <a:latin typeface="Arial" charset="0"/>
                <a:cs typeface="Arial" charset="0"/>
              </a:rPr>
              <a:t>Different objects will have different data values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data or instance variable values of an object represent the </a:t>
            </a:r>
            <a:r>
              <a:rPr lang="en-US" b="1" dirty="0">
                <a:latin typeface="Arial" charset="0"/>
                <a:cs typeface="Arial" charset="0"/>
              </a:rPr>
              <a:t>state</a:t>
            </a:r>
            <a:r>
              <a:rPr lang="en-US" dirty="0">
                <a:latin typeface="Arial" charset="0"/>
                <a:cs typeface="Arial" charset="0"/>
              </a:rPr>
              <a:t> of the object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CACDF6-BA1A-43D2-91C2-C69B6FB7E5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F92F3-9270-8061-DBA6-5892EB68FF21}"/>
              </a:ext>
            </a:extLst>
          </p:cNvPr>
          <p:cNvSpPr txBox="1"/>
          <p:nvPr/>
        </p:nvSpPr>
        <p:spPr>
          <a:xfrm>
            <a:off x="1447800" y="19812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is a general info</a:t>
            </a:r>
            <a:endParaRPr lang="en-MY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457200"/>
          </a:xfrm>
          <a:noFill/>
        </p:spPr>
        <p:txBody>
          <a:bodyPr/>
          <a:lstStyle/>
          <a:p>
            <a:fld id="{E67A212C-CD8C-44D5-82E8-252B7FE2F8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Classes and Objects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4572000"/>
            <a:ext cx="2514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name=John Lee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=50.00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91200" y="4724400"/>
            <a:ext cx="2819400" cy="1600200"/>
          </a:xfrm>
          <a:prstGeom prst="round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Ravi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Nathan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=50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=65.00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1447800"/>
            <a:ext cx="2438400" cy="533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1981200"/>
            <a:ext cx="2438400" cy="12954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name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3276600"/>
            <a:ext cx="2438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computePay</a:t>
            </a:r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200" y="4114800"/>
            <a:ext cx="2514600" cy="1600200"/>
          </a:xfrm>
          <a:prstGeom prst="roundRect">
            <a:avLst/>
          </a:prstGeom>
          <a:solidFill>
            <a:srgbClr val="CCFFCC"/>
          </a:solidFill>
          <a:ln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</a:t>
            </a:r>
          </a:p>
          <a:p>
            <a:pPr>
              <a:defRPr/>
            </a:pP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name=Jane Tan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hoursWorked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=45</a:t>
            </a:r>
          </a:p>
          <a:p>
            <a:pPr>
              <a:defRPr/>
            </a:pPr>
            <a:r>
              <a:rPr lang="en-GB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payRate</a:t>
            </a:r>
            <a:r>
              <a:rPr lang="en-GB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=72.00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5A1BA-47DD-A326-77FB-B52B2DEF081C}"/>
              </a:ext>
            </a:extLst>
          </p:cNvPr>
          <p:cNvSpPr txBox="1"/>
          <p:nvPr/>
        </p:nvSpPr>
        <p:spPr>
          <a:xfrm>
            <a:off x="6248400" y="20574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FF705-C320-D3F3-AC3F-D6D9361FDBD9}"/>
              </a:ext>
            </a:extLst>
          </p:cNvPr>
          <p:cNvSpPr txBox="1"/>
          <p:nvPr/>
        </p:nvSpPr>
        <p:spPr>
          <a:xfrm>
            <a:off x="3581400" y="617220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  <a:endParaRPr lang="en-MY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918BF-36BC-E36A-DE97-0A10D0814EE1}"/>
              </a:ext>
            </a:extLst>
          </p:cNvPr>
          <p:cNvGrpSpPr/>
          <p:nvPr/>
        </p:nvGrpSpPr>
        <p:grpSpPr>
          <a:xfrm>
            <a:off x="5642271" y="1862341"/>
            <a:ext cx="625320" cy="302400"/>
            <a:chOff x="5642271" y="1862341"/>
            <a:chExt cx="62532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99229F-219C-4641-164C-C64F11C10A87}"/>
                    </a:ext>
                  </a:extLst>
                </p14:cNvPr>
                <p14:cNvContentPartPr/>
                <p14:nvPr/>
              </p14:nvContentPartPr>
              <p14:xfrm>
                <a:off x="5662791" y="1862341"/>
                <a:ext cx="604800" cy="27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99229F-219C-4641-164C-C64F11C10A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53791" y="1853341"/>
                  <a:ext cx="622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1A2FAC-73F4-D36B-D505-347E50275EC6}"/>
                    </a:ext>
                  </a:extLst>
                </p14:cNvPr>
                <p14:cNvContentPartPr/>
                <p14:nvPr/>
              </p14:nvContentPartPr>
              <p14:xfrm>
                <a:off x="5642271" y="1987261"/>
                <a:ext cx="28836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1A2FAC-73F4-D36B-D505-347E50275E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33271" y="1978621"/>
                  <a:ext cx="3060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C0F51C-93E0-6944-9D4D-342CC3F82C7A}"/>
              </a:ext>
            </a:extLst>
          </p:cNvPr>
          <p:cNvGrpSpPr/>
          <p:nvPr/>
        </p:nvGrpSpPr>
        <p:grpSpPr>
          <a:xfrm>
            <a:off x="2811951" y="6043381"/>
            <a:ext cx="812160" cy="357840"/>
            <a:chOff x="2811951" y="6043381"/>
            <a:chExt cx="81216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9A5EDE-EC21-C95E-8479-D662E7684556}"/>
                    </a:ext>
                  </a:extLst>
                </p14:cNvPr>
                <p14:cNvContentPartPr/>
                <p14:nvPr/>
              </p14:nvContentPartPr>
              <p14:xfrm>
                <a:off x="2858391" y="6074341"/>
                <a:ext cx="765720" cy="32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9A5EDE-EC21-C95E-8479-D662E76845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9391" y="6065341"/>
                  <a:ext cx="7833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B31198-FD33-6DA7-5AD2-D14D7AA3518C}"/>
                    </a:ext>
                  </a:extLst>
                </p14:cNvPr>
                <p14:cNvContentPartPr/>
                <p14:nvPr/>
              </p14:nvContentPartPr>
              <p14:xfrm>
                <a:off x="2811951" y="6066421"/>
                <a:ext cx="42840" cy="15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B31198-FD33-6DA7-5AD2-D14D7AA351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1" y="6057421"/>
                  <a:ext cx="60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07B146-DD55-9B67-5FF6-BE1490A83C14}"/>
                    </a:ext>
                  </a:extLst>
                </p14:cNvPr>
                <p14:cNvContentPartPr/>
                <p14:nvPr/>
              </p14:nvContentPartPr>
              <p14:xfrm>
                <a:off x="2843631" y="6043381"/>
                <a:ext cx="8244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07B146-DD55-9B67-5FF6-BE1490A83C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34631" y="6034381"/>
                  <a:ext cx="100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7ECFF-6CB3-71B6-14B4-DC572D712EF4}"/>
              </a:ext>
            </a:extLst>
          </p:cNvPr>
          <p:cNvGrpSpPr/>
          <p:nvPr/>
        </p:nvGrpSpPr>
        <p:grpSpPr>
          <a:xfrm>
            <a:off x="3838671" y="5653501"/>
            <a:ext cx="1904760" cy="691920"/>
            <a:chOff x="3838671" y="5653501"/>
            <a:chExt cx="190476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68569D-4123-7581-1674-3688E998AFCD}"/>
                    </a:ext>
                  </a:extLst>
                </p14:cNvPr>
                <p14:cNvContentPartPr/>
                <p14:nvPr/>
              </p14:nvContentPartPr>
              <p14:xfrm>
                <a:off x="4036671" y="5679781"/>
                <a:ext cx="16560" cy="54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68569D-4123-7581-1674-3688E998AF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7671" y="5670781"/>
                  <a:ext cx="342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4AEBE7-1322-E335-E413-F98408C5FBFA}"/>
                    </a:ext>
                  </a:extLst>
                </p14:cNvPr>
                <p14:cNvContentPartPr/>
                <p14:nvPr/>
              </p14:nvContentPartPr>
              <p14:xfrm>
                <a:off x="3838671" y="5675821"/>
                <a:ext cx="220320" cy="32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4AEBE7-1322-E335-E413-F98408C5FB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30031" y="5666821"/>
                  <a:ext cx="2379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0342CB-B853-07BB-A3BB-73B32192464F}"/>
                    </a:ext>
                  </a:extLst>
                </p14:cNvPr>
                <p14:cNvContentPartPr/>
                <p14:nvPr/>
              </p14:nvContentPartPr>
              <p14:xfrm>
                <a:off x="4058631" y="5653501"/>
                <a:ext cx="359640" cy="16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0342CB-B853-07BB-A3BB-73B3219246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9991" y="5644861"/>
                  <a:ext cx="377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FD9085-04B0-699F-0427-D6989EAC52F0}"/>
                    </a:ext>
                  </a:extLst>
                </p14:cNvPr>
                <p14:cNvContentPartPr/>
                <p14:nvPr/>
              </p14:nvContentPartPr>
              <p14:xfrm>
                <a:off x="4527351" y="5755021"/>
                <a:ext cx="1204920" cy="59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FD9085-04B0-699F-0427-D6989EAC52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18351" y="5746381"/>
                  <a:ext cx="12225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86ACE6-20BA-CAA0-74F9-EC080D4FD9BC}"/>
                    </a:ext>
                  </a:extLst>
                </p14:cNvPr>
                <p14:cNvContentPartPr/>
                <p14:nvPr/>
              </p14:nvContentPartPr>
              <p14:xfrm>
                <a:off x="5743071" y="575394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86ACE6-20BA-CAA0-74F9-EC080D4FD9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34071" y="57453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61DD56-FCC5-205F-96AD-E1699BD545EA}"/>
                    </a:ext>
                  </a:extLst>
                </p14:cNvPr>
                <p14:cNvContentPartPr/>
                <p14:nvPr/>
              </p14:nvContentPartPr>
              <p14:xfrm>
                <a:off x="5397471" y="5748901"/>
                <a:ext cx="345600" cy="2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61DD56-FCC5-205F-96AD-E1699BD545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88831" y="5740261"/>
                  <a:ext cx="3632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31708E-90E1-79EF-0A14-24016306A7CF}"/>
                  </a:ext>
                </a:extLst>
              </p14:cNvPr>
              <p14:cNvContentPartPr/>
              <p14:nvPr/>
            </p14:nvContentPartPr>
            <p14:xfrm>
              <a:off x="5612751" y="5675821"/>
              <a:ext cx="141120" cy="42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31708E-90E1-79EF-0A14-24016306A7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03751" y="5666821"/>
                <a:ext cx="1587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E02AB46-4A8F-1D15-8B1A-1A0EC24798BF}"/>
                  </a:ext>
                </a:extLst>
              </p14:cNvPr>
              <p14:cNvContentPartPr/>
              <p14:nvPr/>
            </p14:nvContentPartPr>
            <p14:xfrm>
              <a:off x="9601191" y="444930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E02AB46-4A8F-1D15-8B1A-1A0EC24798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92551" y="44403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14340</TotalTime>
  <Words>1387</Words>
  <Application>Microsoft Office PowerPoint</Application>
  <PresentationFormat>On-screen Show (4:3)</PresentationFormat>
  <Paragraphs>279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Consolas</vt:lpstr>
      <vt:lpstr>Times New Roman</vt:lpstr>
      <vt:lpstr>Default Design</vt:lpstr>
      <vt:lpstr>4</vt:lpstr>
      <vt:lpstr>Chapter Outline</vt:lpstr>
      <vt:lpstr>1. Components of a Class</vt:lpstr>
      <vt:lpstr>Class Diagram</vt:lpstr>
      <vt:lpstr>Class Definition</vt:lpstr>
      <vt:lpstr>Class Definition</vt:lpstr>
      <vt:lpstr>2. Instance Variables</vt:lpstr>
      <vt:lpstr>Instance Variables and Objects</vt:lpstr>
      <vt:lpstr>Classes and Objects</vt:lpstr>
      <vt:lpstr>Instance vs Local Variables</vt:lpstr>
      <vt:lpstr>Instance Variables</vt:lpstr>
      <vt:lpstr>Private Instance Variables</vt:lpstr>
      <vt:lpstr>Private Instance Variables</vt:lpstr>
      <vt:lpstr>Class Diagram</vt:lpstr>
      <vt:lpstr>PowerPoint Presentation</vt:lpstr>
      <vt:lpstr>3. Information Hiding</vt:lpstr>
      <vt:lpstr>Information Hiding</vt:lpstr>
      <vt:lpstr>4. Constructors</vt:lpstr>
      <vt:lpstr>Constructors</vt:lpstr>
      <vt:lpstr>Constructors</vt:lpstr>
      <vt:lpstr>Constructors</vt:lpstr>
      <vt:lpstr>Constructors</vt:lpstr>
      <vt:lpstr>5. Creating Objects</vt:lpstr>
      <vt:lpstr>Creating Objects</vt:lpstr>
      <vt:lpstr>Creating Objects</vt:lpstr>
      <vt:lpstr>Creating Objects</vt:lpstr>
      <vt:lpstr>Creating Objects</vt:lpstr>
      <vt:lpstr>Object Variables</vt:lpstr>
      <vt:lpstr>7. Testing Classes</vt:lpstr>
      <vt:lpstr>EmployeeTest Class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KER DING WEI</cp:lastModifiedBy>
  <cp:revision>320</cp:revision>
  <dcterms:created xsi:type="dcterms:W3CDTF">2002-11-15T07:59:11Z</dcterms:created>
  <dcterms:modified xsi:type="dcterms:W3CDTF">2023-02-16T04:24:16Z</dcterms:modified>
</cp:coreProperties>
</file>