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619" r:id="rId2"/>
    <p:sldId id="348" r:id="rId3"/>
    <p:sldId id="693" r:id="rId4"/>
    <p:sldId id="705" r:id="rId5"/>
    <p:sldId id="665" r:id="rId6"/>
    <p:sldId id="706" r:id="rId7"/>
    <p:sldId id="668" r:id="rId8"/>
    <p:sldId id="667" r:id="rId9"/>
    <p:sldId id="666" r:id="rId10"/>
    <p:sldId id="716" r:id="rId11"/>
    <p:sldId id="670" r:id="rId12"/>
    <p:sldId id="700" r:id="rId13"/>
    <p:sldId id="699" r:id="rId14"/>
    <p:sldId id="664" r:id="rId15"/>
    <p:sldId id="635" r:id="rId16"/>
    <p:sldId id="608" r:id="rId17"/>
    <p:sldId id="730" r:id="rId18"/>
    <p:sldId id="731" r:id="rId19"/>
    <p:sldId id="741" r:id="rId20"/>
    <p:sldId id="733" r:id="rId21"/>
    <p:sldId id="734" r:id="rId22"/>
    <p:sldId id="735" r:id="rId23"/>
    <p:sldId id="736" r:id="rId24"/>
    <p:sldId id="737" r:id="rId25"/>
    <p:sldId id="738" r:id="rId26"/>
    <p:sldId id="739" r:id="rId27"/>
    <p:sldId id="657" r:id="rId28"/>
    <p:sldId id="658" r:id="rId29"/>
    <p:sldId id="746" r:id="rId30"/>
    <p:sldId id="694" r:id="rId31"/>
    <p:sldId id="702" r:id="rId32"/>
    <p:sldId id="703" r:id="rId33"/>
    <p:sldId id="704" r:id="rId34"/>
    <p:sldId id="717" r:id="rId35"/>
    <p:sldId id="720" r:id="rId36"/>
    <p:sldId id="718" r:id="rId37"/>
    <p:sldId id="743" r:id="rId38"/>
    <p:sldId id="719" r:id="rId39"/>
    <p:sldId id="722" r:id="rId40"/>
    <p:sldId id="725" r:id="rId41"/>
    <p:sldId id="726" r:id="rId42"/>
    <p:sldId id="727" r:id="rId43"/>
    <p:sldId id="745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0000FF"/>
    <a:srgbClr val="000066"/>
    <a:srgbClr val="003366"/>
    <a:srgbClr val="663300"/>
    <a:srgbClr val="FFCC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2" autoAdjust="0"/>
    <p:restoredTop sz="94576" autoAdjust="0"/>
  </p:normalViewPr>
  <p:slideViewPr>
    <p:cSldViewPr>
      <p:cViewPr varScale="1">
        <p:scale>
          <a:sx n="57" d="100"/>
          <a:sy n="57" d="100"/>
        </p:scale>
        <p:origin x="142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AF695E8-D634-40BF-BB0B-1885BD20E7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165767-3C33-42CD-8DC7-FA9644D25B5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ACFE40-A612-48AA-B09D-968F93B907D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9FFD28-B12E-4EE3-A311-FC540AD50BD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2BF37A-35A7-4C55-BA21-59F2A5A3D99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407471-0AA4-481E-B5D2-3E5B25C617E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6779F-51E3-4A93-ABAA-B5265DFDF53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5954C6-66AA-426C-832C-2C145A1F74E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BA8648-0463-4B26-B4E8-F5296FBB84B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A3F2A-EB85-4EBF-80AF-E77D08687E0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534E97-4107-4157-A882-7202E596CD9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AD763-AE51-4AE0-8E8D-42FC6EE07AA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BF3601-6CB7-40AE-951B-FEB28C5D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E18D6E-95DF-43EF-A5DB-503598EF6A2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6344C4-D493-4D90-B692-D69C0B72A0A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EFBA5-8E4A-4FD3-B21B-01D17687278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35651B-E20E-409F-81C6-927B0C43EFD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6B334B-55CD-45D5-8E44-29EEB5C75D8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6054F9-C69F-42BB-89F7-01E4BB018BE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6714EE-5010-43ED-8FE9-8B85A60067C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AA8E61-0F3A-4109-967F-EC9C1EE2803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7896F-B745-4F89-A7EF-AD10BB299D9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A4D75-619C-453F-B68C-C9D5DD7AC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FF56B-B87E-4AB5-A3B3-BE8C213CE4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303A1-BE19-4D99-954F-EB99A07D47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6F9ED-74EA-49DE-8520-892047EF81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AF152-4F0E-48E7-B166-3ED04F6EBD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5A48F-1F4D-40A9-8899-8D118790CF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9888A-CDC0-4905-8054-5B25FAD557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DFDAB-C9CE-4410-A2DC-21DC112348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27003-7330-4A3E-BAAE-D81C0064D5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82F96-6905-4079-A61D-566E311049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194CB-FC47-448D-8F38-F0B2020ACA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11C62-E72A-4029-91AB-8CC8117983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2751A-4A6E-4908-99B3-15B437A67E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BBC85DF-1B81-49E0-994A-21E145263E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6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83920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C# Programming: From Problem Analysis to Program Design</a:t>
            </a:r>
          </a:p>
          <a:p>
            <a:pPr algn="ctr"/>
            <a:endParaRPr lang="en-US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E910AA8-C590-4013-91DE-0A6E4801905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5364" name="Picture 2" descr="PlainFro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10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09800"/>
            <a:ext cx="4038600" cy="1752600"/>
          </a:xfrm>
        </p:spPr>
        <p:txBody>
          <a:bodyPr/>
          <a:lstStyle/>
          <a:p>
            <a:pPr algn="l" eaLnBrk="1" hangingPunct="1"/>
            <a:r>
              <a:rPr lang="en-US" sz="3600" b="1">
                <a:latin typeface="Arial" charset="0"/>
                <a:cs typeface="Arial" charset="0"/>
              </a:rPr>
              <a:t>Creating Your Own Classes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4800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3366"/>
              </a:solidFill>
            </a:endParaRPr>
          </a:p>
        </p:txBody>
      </p:sp>
      <p:pic>
        <p:nvPicPr>
          <p:cNvPr id="15367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34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2286000"/>
            <a:ext cx="3276600" cy="1143000"/>
          </a:xfrm>
        </p:spPr>
        <p:txBody>
          <a:bodyPr/>
          <a:lstStyle/>
          <a:p>
            <a:pPr eaLnBrk="1" hangingPunct="1"/>
            <a:r>
              <a:rPr lang="en-US" sz="20800" b="1">
                <a:solidFill>
                  <a:schemeClr val="bg1"/>
                </a:solidFill>
                <a:latin typeface="Arial" charset="0"/>
                <a:cs typeface="Arial" charset="0"/>
              </a:rPr>
              <a:t>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F2FB737-11BC-482F-A308-752654C3B7B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Calling Instance Methods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dirty="0">
                <a:latin typeface="Arial" charset="0"/>
                <a:cs typeface="Arial" charset="0"/>
              </a:rPr>
              <a:t>Example: to call the instance method </a:t>
            </a:r>
            <a:r>
              <a:rPr lang="en-US" dirty="0" err="1">
                <a:latin typeface="Arial" charset="0"/>
                <a:cs typeface="Arial" charset="0"/>
              </a:rPr>
              <a:t>ComputePay</a:t>
            </a:r>
            <a:r>
              <a:rPr lang="en-US" dirty="0">
                <a:latin typeface="Arial" charset="0"/>
                <a:cs typeface="Arial" charset="0"/>
              </a:rPr>
              <a:t>( ) for the two objects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dirty="0">
                <a:latin typeface="Consolas" pitchFamily="49" charset="0"/>
                <a:cs typeface="Arial" charset="0"/>
              </a:rPr>
              <a:t>emp1.computePay()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		emp2.computePay()</a:t>
            </a: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40000"/>
              </a:spcBef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40000"/>
              </a:spcBef>
            </a:pPr>
            <a:r>
              <a:rPr lang="en-US" dirty="0">
                <a:latin typeface="Arial" charset="0"/>
                <a:cs typeface="Arial" charset="0"/>
              </a:rPr>
              <a:t>Each object will respond differently to the instance method call because different objects have different states (values)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Calling Instance Methods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9703495-5406-4F5E-8DB7-F56D8B8C1B7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334000" y="2971800"/>
            <a:ext cx="2514600" cy="16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</a:t>
            </a:r>
          </a:p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name=John Lee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hoursWorked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=40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payRate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=50.00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0" y="1752600"/>
            <a:ext cx="1828800" cy="5334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81200" y="1219200"/>
            <a:ext cx="1219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66800" y="2895600"/>
            <a:ext cx="2514600" cy="1600200"/>
          </a:xfrm>
          <a:prstGeom prst="roundRect">
            <a:avLst/>
          </a:prstGeom>
          <a:solidFill>
            <a:srgbClr val="CCFFCC"/>
          </a:solidFill>
          <a:ln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</a:t>
            </a:r>
          </a:p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name=Jane Tan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hoursWorked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=45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payRate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=72.00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5000" y="1752600"/>
            <a:ext cx="1828800" cy="5334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1219200"/>
            <a:ext cx="1219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1906588" y="2438400"/>
            <a:ext cx="914400" cy="31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6170613" y="2514600"/>
            <a:ext cx="914400" cy="31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85800" y="16764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0000"/>
              </a:spcBef>
              <a:defRPr/>
            </a:pPr>
            <a:endParaRPr lang="en-US" sz="2800" kern="0" dirty="0">
              <a:latin typeface="Arial" charset="0"/>
              <a:cs typeface="Arial" charset="0"/>
            </a:endParaRPr>
          </a:p>
          <a:p>
            <a:pPr marL="342900" indent="-342900">
              <a:spcBef>
                <a:spcPct val="40000"/>
              </a:spcBef>
              <a:defRPr/>
            </a:pPr>
            <a:endParaRPr lang="en-US" sz="2800" kern="0" dirty="0">
              <a:latin typeface="Arial" charset="0"/>
              <a:cs typeface="Arial" charset="0"/>
            </a:endParaRPr>
          </a:p>
          <a:p>
            <a:pPr marL="342900" indent="-342900">
              <a:spcBef>
                <a:spcPct val="40000"/>
              </a:spcBef>
              <a:defRPr/>
            </a:pPr>
            <a:endParaRPr lang="en-US" sz="2800" kern="0" dirty="0">
              <a:latin typeface="Arial" charset="0"/>
              <a:cs typeface="Arial" charset="0"/>
            </a:endParaRPr>
          </a:p>
          <a:p>
            <a:pPr marL="342900" indent="-342900">
              <a:spcBef>
                <a:spcPct val="40000"/>
              </a:spcBef>
              <a:defRPr/>
            </a:pPr>
            <a:endParaRPr lang="en-US" sz="2800" kern="0" dirty="0">
              <a:latin typeface="Arial" charset="0"/>
              <a:cs typeface="Arial" charset="0"/>
            </a:endParaRPr>
          </a:p>
          <a:p>
            <a:pPr marL="342900" indent="-342900">
              <a:spcBef>
                <a:spcPct val="40000"/>
              </a:spcBef>
              <a:defRPr/>
            </a:pPr>
            <a:endParaRPr lang="en-US" sz="2800" kern="0" dirty="0">
              <a:latin typeface="Arial" charset="0"/>
              <a:cs typeface="Arial" charset="0"/>
            </a:endParaRPr>
          </a:p>
          <a:p>
            <a:pPr marL="342900" indent="-342900">
              <a:spcBef>
                <a:spcPct val="40000"/>
              </a:spcBef>
              <a:defRPr/>
            </a:pPr>
            <a:r>
              <a:rPr lang="en-US" sz="2800" kern="0" dirty="0">
                <a:latin typeface="Consolas" pitchFamily="49" charset="0"/>
                <a:cs typeface="Arial" charset="0"/>
              </a:rPr>
              <a:t>emp1.computePay()      emp2.computePay()</a:t>
            </a:r>
          </a:p>
          <a:p>
            <a:pPr marL="342900" indent="-342900">
              <a:spcBef>
                <a:spcPct val="40000"/>
              </a:spcBef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	» returns 3240.0		  » returns 2000.0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800" kern="0" dirty="0">
              <a:latin typeface="Arial" charset="0"/>
              <a:cs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Arial" charset="0"/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FE23919-0EB5-4ED3-8A74-AAB88DCB1AD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Sending Messages to Objects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dirty="0">
                <a:latin typeface="Arial" charset="0"/>
                <a:cs typeface="Arial" charset="0"/>
              </a:rPr>
              <a:t>In the object-oriented approach, when we call an instance method for an object, we say that we are </a:t>
            </a:r>
            <a:r>
              <a:rPr lang="en-US" i="1" dirty="0">
                <a:latin typeface="Arial" charset="0"/>
                <a:cs typeface="Arial" charset="0"/>
              </a:rPr>
              <a:t>sending a message </a:t>
            </a:r>
            <a:r>
              <a:rPr lang="en-US" dirty="0">
                <a:latin typeface="Arial" charset="0"/>
                <a:cs typeface="Arial" charset="0"/>
              </a:rPr>
              <a:t>to the object</a:t>
            </a:r>
          </a:p>
          <a:p>
            <a:pPr eaLnBrk="1" hangingPunct="1">
              <a:spcBef>
                <a:spcPct val="40000"/>
              </a:spcBef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40000"/>
              </a:spcBef>
            </a:pPr>
            <a:r>
              <a:rPr lang="en-US" dirty="0">
                <a:latin typeface="Arial" charset="0"/>
                <a:cs typeface="Arial" charset="0"/>
              </a:rPr>
              <a:t>For example, we send the message </a:t>
            </a:r>
            <a:r>
              <a:rPr lang="en-US" dirty="0" err="1">
                <a:latin typeface="Arial" charset="0"/>
                <a:cs typeface="Arial" charset="0"/>
              </a:rPr>
              <a:t>ComputePay</a:t>
            </a:r>
            <a:r>
              <a:rPr lang="en-US" dirty="0">
                <a:latin typeface="Arial" charset="0"/>
                <a:cs typeface="Arial" charset="0"/>
              </a:rPr>
              <a:t> to the </a:t>
            </a:r>
            <a:r>
              <a:rPr lang="en-US" i="1" dirty="0">
                <a:latin typeface="Arial" charset="0"/>
                <a:cs typeface="Arial" charset="0"/>
              </a:rPr>
              <a:t>emp1</a:t>
            </a:r>
            <a:r>
              <a:rPr lang="en-US" dirty="0">
                <a:latin typeface="Arial" charset="0"/>
                <a:cs typeface="Arial" charset="0"/>
              </a:rPr>
              <a:t> object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			emp1.computePay()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E40975-B0AE-455E-87E0-6F527824A90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EmployeeTest Class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class </a:t>
            </a:r>
            <a:r>
              <a:rPr lang="en-GB" sz="2400" dirty="0" err="1">
                <a:latin typeface="Consolas" pitchFamily="49" charset="0"/>
                <a:cs typeface="Arial" charset="0"/>
              </a:rPr>
              <a:t>EmployeeTest</a:t>
            </a:r>
            <a:endParaRPr lang="en-GB" sz="2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{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  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static void </a:t>
            </a:r>
            <a:r>
              <a:rPr lang="en-GB" sz="2400" dirty="0">
                <a:latin typeface="Consolas" pitchFamily="49" charset="0"/>
                <a:cs typeface="Arial" charset="0"/>
              </a:rPr>
              <a:t>main(String [] </a:t>
            </a:r>
            <a:r>
              <a:rPr lang="en-GB" sz="2400" dirty="0" err="1">
                <a:latin typeface="Consolas" pitchFamily="49" charset="0"/>
                <a:cs typeface="Arial" charset="0"/>
              </a:rPr>
              <a:t>args</a:t>
            </a:r>
            <a:r>
              <a:rPr lang="en-GB" sz="2400" dirty="0">
                <a:latin typeface="Consolas" pitchFamily="49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   {</a:t>
            </a:r>
          </a:p>
          <a:p>
            <a:pPr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		Employee </a:t>
            </a:r>
            <a:r>
              <a:rPr lang="en-US" sz="2400" dirty="0" err="1">
                <a:latin typeface="Consolas" pitchFamily="49" charset="0"/>
                <a:cs typeface="Arial" charset="0"/>
              </a:rPr>
              <a:t>employee</a:t>
            </a:r>
            <a:r>
              <a:rPr lang="en-US" sz="2400" dirty="0">
                <a:latin typeface="Consolas" pitchFamily="49" charset="0"/>
                <a:cs typeface="Arial" charset="0"/>
              </a:rPr>
              <a:t> = 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		 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 </a:t>
            </a:r>
            <a:r>
              <a:rPr lang="en-US" sz="2400" dirty="0">
                <a:latin typeface="Consolas" pitchFamily="49" charset="0"/>
                <a:cs typeface="Arial" charset="0"/>
              </a:rPr>
              <a:t>Employee(</a:t>
            </a:r>
            <a:r>
              <a:rPr lang="en-US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"Jane Tan"</a:t>
            </a:r>
            <a:r>
              <a:rPr lang="en-US" sz="2400" dirty="0">
                <a:latin typeface="Consolas" pitchFamily="49" charset="0"/>
                <a:cs typeface="Arial" charset="0"/>
              </a:rPr>
              <a:t>, 45.0, 72.0);</a:t>
            </a:r>
          </a:p>
          <a:p>
            <a:pPr>
              <a:buFontTx/>
              <a:buNone/>
            </a:pPr>
            <a:endParaRPr lang="en-US" sz="2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     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double</a:t>
            </a:r>
            <a:r>
              <a:rPr lang="en-US" sz="2400" dirty="0">
                <a:latin typeface="Consolas" pitchFamily="49" charset="0"/>
                <a:cs typeface="Arial" charset="0"/>
              </a:rPr>
              <a:t> pay = </a:t>
            </a:r>
            <a:r>
              <a:rPr lang="en-US" sz="2400" dirty="0" err="1">
                <a:latin typeface="Consolas" pitchFamily="49" charset="0"/>
                <a:cs typeface="Arial" charset="0"/>
              </a:rPr>
              <a:t>employee.computePay</a:t>
            </a:r>
            <a:r>
              <a:rPr lang="en-US" sz="24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endParaRPr lang="en-US" sz="2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    </a:t>
            </a:r>
            <a:r>
              <a:rPr lang="en-GB" sz="2400" dirty="0" err="1">
                <a:latin typeface="Consolas" pitchFamily="49" charset="0"/>
                <a:cs typeface="Arial" charset="0"/>
              </a:rPr>
              <a:t>System.out.println</a:t>
            </a:r>
            <a:r>
              <a:rPr lang="en-GB" sz="2400" dirty="0">
                <a:latin typeface="Consolas" pitchFamily="49" charset="0"/>
                <a:cs typeface="Arial" charset="0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"Pay is " </a:t>
            </a:r>
            <a:r>
              <a:rPr lang="en-GB" sz="2400" dirty="0">
                <a:latin typeface="Consolas" pitchFamily="49" charset="0"/>
                <a:cs typeface="Arial" charset="0"/>
              </a:rPr>
              <a:t>+ pay);</a:t>
            </a: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	 }</a:t>
            </a: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477629-9A78-4923-95F2-7F812AA2B89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>
                <a:latin typeface="Arial" charset="0"/>
                <a:cs typeface="Arial" charset="0"/>
              </a:rPr>
              <a:t>2. Accessors and Mutators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Accessors and mutators are special instance methods</a:t>
            </a:r>
          </a:p>
          <a:p>
            <a:pPr eaLnBrk="1" hangingPunct="1">
              <a:lnSpc>
                <a:spcPct val="90000"/>
              </a:lnSpc>
            </a:pPr>
            <a:endParaRPr lang="en-US" b="1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Arial" charset="0"/>
                <a:cs typeface="Arial" charset="0"/>
              </a:rPr>
              <a:t>Accessors </a:t>
            </a:r>
            <a:r>
              <a:rPr lang="en-US" dirty="0">
                <a:latin typeface="Arial" charset="0"/>
                <a:cs typeface="Arial" charset="0"/>
              </a:rPr>
              <a:t>return the current value of an instance variable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They are also called </a:t>
            </a:r>
            <a:r>
              <a:rPr lang="en-US" i="1" dirty="0">
                <a:latin typeface="Arial" charset="0"/>
                <a:cs typeface="Arial" charset="0"/>
              </a:rPr>
              <a:t>getters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Standard naming convention </a:t>
            </a:r>
            <a:r>
              <a:rPr lang="en-US" dirty="0">
                <a:latin typeface="Arial" charset="0"/>
                <a:cs typeface="Times New Roman" pitchFamily="18" charset="0"/>
              </a:rPr>
              <a:t>→</a:t>
            </a:r>
            <a:r>
              <a:rPr lang="en-US" dirty="0">
                <a:latin typeface="Arial" charset="0"/>
                <a:cs typeface="Arial" charset="0"/>
              </a:rPr>
              <a:t> prefix with “get”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Example: accessor for instance variable </a:t>
            </a:r>
            <a:r>
              <a:rPr lang="en-US" i="1" dirty="0">
                <a:latin typeface="Arial" charset="0"/>
                <a:cs typeface="Arial" charset="0"/>
              </a:rPr>
              <a:t>name </a:t>
            </a:r>
            <a:r>
              <a:rPr lang="en-US" dirty="0">
                <a:latin typeface="Arial" charset="0"/>
                <a:cs typeface="Arial" charset="0"/>
              </a:rPr>
              <a:t>is </a:t>
            </a:r>
            <a:r>
              <a:rPr lang="en-US" i="1" dirty="0" err="1">
                <a:latin typeface="Arial" charset="0"/>
                <a:cs typeface="Arial" charset="0"/>
              </a:rPr>
              <a:t>getName</a:t>
            </a:r>
            <a:endParaRPr lang="en-US" i="1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Accessors and Mutators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Arial" charset="0"/>
                <a:cs typeface="Arial" charset="0"/>
              </a:rPr>
              <a:t>Mutators</a:t>
            </a:r>
            <a:r>
              <a:rPr lang="en-US" dirty="0">
                <a:latin typeface="Arial" charset="0"/>
                <a:cs typeface="Arial" charset="0"/>
              </a:rPr>
              <a:t> modify the value of an instance variable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They are also called </a:t>
            </a:r>
            <a:r>
              <a:rPr lang="en-US" i="1" dirty="0">
                <a:latin typeface="Arial" charset="0"/>
                <a:cs typeface="Arial" charset="0"/>
              </a:rPr>
              <a:t>setters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They normally include one parameter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Method body </a:t>
            </a:r>
            <a:r>
              <a:rPr lang="en-US" dirty="0">
                <a:latin typeface="Arial" charset="0"/>
                <a:cs typeface="Times New Roman" pitchFamily="18" charset="0"/>
              </a:rPr>
              <a:t>contains a</a:t>
            </a:r>
            <a:r>
              <a:rPr lang="en-US" dirty="0">
                <a:latin typeface="Arial" charset="0"/>
                <a:cs typeface="Arial" charset="0"/>
              </a:rPr>
              <a:t> single assignment statement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Standard naming convention </a:t>
            </a:r>
            <a:r>
              <a:rPr lang="en-US" dirty="0">
                <a:latin typeface="Arial" charset="0"/>
                <a:cs typeface="Times New Roman" pitchFamily="18" charset="0"/>
              </a:rPr>
              <a:t>→</a:t>
            </a:r>
            <a:r>
              <a:rPr lang="en-US" dirty="0">
                <a:latin typeface="Arial" charset="0"/>
                <a:cs typeface="Arial" charset="0"/>
              </a:rPr>
              <a:t> prefix  with ”Set” </a:t>
            </a:r>
            <a:endParaRPr lang="en-US" sz="2200" dirty="0">
              <a:latin typeface="Arial" charset="0"/>
              <a:cs typeface="Arial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sz="2800" dirty="0">
                <a:latin typeface="Arial" charset="0"/>
                <a:cs typeface="Arial" charset="0"/>
              </a:rPr>
              <a:t>Example: mutator for instance variable </a:t>
            </a:r>
            <a:r>
              <a:rPr lang="en-US" sz="2800" i="1" dirty="0">
                <a:latin typeface="Arial" charset="0"/>
                <a:cs typeface="Arial" charset="0"/>
              </a:rPr>
              <a:t>name</a:t>
            </a:r>
            <a:r>
              <a:rPr lang="en-US" sz="2800" dirty="0">
                <a:latin typeface="Arial" charset="0"/>
                <a:cs typeface="Arial" charset="0"/>
              </a:rPr>
              <a:t> is </a:t>
            </a:r>
            <a:r>
              <a:rPr lang="en-US" sz="2800" i="1" dirty="0" err="1">
                <a:latin typeface="Arial" charset="0"/>
                <a:cs typeface="Arial" charset="0"/>
              </a:rPr>
              <a:t>setName</a:t>
            </a:r>
            <a:endParaRPr lang="en-US" sz="2800" i="1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9B44A4E-4979-491C-B88E-368F16B25A3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2438EE9-FB7C-4DB2-8C0A-6C1367A17C4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Accessors and Mutators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>
                <a:solidFill>
                  <a:srgbClr val="0000FF"/>
                </a:solidFill>
                <a:latin typeface="Arial" charset="0"/>
                <a:cs typeface="Arial" charset="0"/>
              </a:rPr>
              <a:t>public</a:t>
            </a:r>
            <a:r>
              <a:rPr lang="en-US" sz="2200" dirty="0"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Arial" charset="0"/>
                <a:cs typeface="Arial" charset="0"/>
              </a:rPr>
              <a:t>String </a:t>
            </a:r>
            <a:r>
              <a:rPr lang="en-US" sz="2200" dirty="0" err="1">
                <a:latin typeface="Arial" charset="0"/>
                <a:cs typeface="Arial" charset="0"/>
              </a:rPr>
              <a:t>getName</a:t>
            </a:r>
            <a:r>
              <a:rPr lang="en-US" sz="2200" dirty="0">
                <a:latin typeface="Arial" charset="0"/>
                <a:cs typeface="Arial" charset="0"/>
              </a:rPr>
              <a:t>( 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>
                <a:latin typeface="Arial" charset="0"/>
                <a:cs typeface="Arial" charset="0"/>
              </a:rPr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>
                <a:latin typeface="Arial" charset="0"/>
                <a:cs typeface="Arial" charset="0"/>
              </a:rPr>
              <a:t>     </a:t>
            </a:r>
            <a:r>
              <a:rPr lang="en-US" sz="2200" dirty="0">
                <a:solidFill>
                  <a:srgbClr val="0000FF"/>
                </a:solidFill>
                <a:latin typeface="Arial" charset="0"/>
                <a:cs typeface="Arial" charset="0"/>
              </a:rPr>
              <a:t>return</a:t>
            </a:r>
            <a:r>
              <a:rPr lang="en-US" sz="2200" dirty="0">
                <a:latin typeface="Arial" charset="0"/>
                <a:cs typeface="Arial" charset="0"/>
              </a:rPr>
              <a:t> name;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>
                <a:latin typeface="Arial" charset="0"/>
                <a:cs typeface="Arial" charset="0"/>
              </a:rPr>
              <a:t>}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sz="2200" dirty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>
                <a:solidFill>
                  <a:srgbClr val="0000FF"/>
                </a:solidFill>
                <a:latin typeface="Arial" charset="0"/>
                <a:cs typeface="Arial" charset="0"/>
              </a:rPr>
              <a:t>public</a:t>
            </a:r>
            <a:r>
              <a:rPr lang="en-US" sz="2200" dirty="0"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Arial" charset="0"/>
                <a:cs typeface="Arial" charset="0"/>
              </a:rPr>
              <a:t>void</a:t>
            </a:r>
            <a:r>
              <a:rPr lang="en-US" sz="2200" dirty="0">
                <a:latin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cs typeface="Arial" charset="0"/>
              </a:rPr>
              <a:t>setName</a:t>
            </a:r>
            <a:r>
              <a:rPr lang="en-US" sz="2200" dirty="0">
                <a:latin typeface="Arial" charset="0"/>
                <a:cs typeface="Arial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Arial" charset="0"/>
                <a:cs typeface="Arial" charset="0"/>
              </a:rPr>
              <a:t>String</a:t>
            </a:r>
            <a:r>
              <a:rPr lang="en-US" sz="2200" dirty="0">
                <a:latin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cs typeface="Arial" charset="0"/>
              </a:rPr>
              <a:t>aName</a:t>
            </a:r>
            <a:r>
              <a:rPr lang="en-US" sz="2200" dirty="0">
                <a:latin typeface="Arial" charset="0"/>
                <a:cs typeface="Arial" charset="0"/>
              </a:rPr>
              <a:t>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>
                <a:latin typeface="Arial" charset="0"/>
                <a:cs typeface="Arial" charset="0"/>
              </a:rPr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>
                <a:latin typeface="Arial" charset="0"/>
                <a:cs typeface="Arial" charset="0"/>
              </a:rPr>
              <a:t>     name = </a:t>
            </a:r>
            <a:r>
              <a:rPr lang="en-US" sz="2200" dirty="0" err="1">
                <a:latin typeface="Arial" charset="0"/>
                <a:cs typeface="Arial" charset="0"/>
              </a:rPr>
              <a:t>aName</a:t>
            </a:r>
            <a:r>
              <a:rPr lang="en-US" sz="2200" dirty="0">
                <a:latin typeface="Arial" charset="0"/>
                <a:cs typeface="Arial" charset="0"/>
              </a:rPr>
              <a:t>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>
                <a:latin typeface="Arial" charset="0"/>
                <a:cs typeface="Arial" charset="0"/>
              </a:rPr>
              <a:t>}</a:t>
            </a:r>
          </a:p>
          <a:p>
            <a:pPr eaLnBrk="1" hangingPunct="1"/>
            <a:endParaRPr lang="en-US" sz="1800" dirty="0">
              <a:latin typeface="Arial" charset="0"/>
              <a:cs typeface="Arial" charset="0"/>
            </a:endParaRPr>
          </a:p>
        </p:txBody>
      </p:sp>
      <p:sp>
        <p:nvSpPr>
          <p:cNvPr id="30726" name="AutoShape 4"/>
          <p:cNvSpPr>
            <a:spLocks noChangeArrowheads="1"/>
          </p:cNvSpPr>
          <p:nvPr/>
        </p:nvSpPr>
        <p:spPr bwMode="auto">
          <a:xfrm>
            <a:off x="5257800" y="1981200"/>
            <a:ext cx="2209800" cy="685800"/>
          </a:xfrm>
          <a:prstGeom prst="wedgeEllipseCallout">
            <a:avLst>
              <a:gd name="adj1" fmla="val -85417"/>
              <a:gd name="adj2" fmla="val 1362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Accessor</a:t>
            </a:r>
          </a:p>
        </p:txBody>
      </p:sp>
      <p:sp>
        <p:nvSpPr>
          <p:cNvPr id="30727" name="AutoShape 5"/>
          <p:cNvSpPr>
            <a:spLocks noChangeArrowheads="1"/>
          </p:cNvSpPr>
          <p:nvPr/>
        </p:nvSpPr>
        <p:spPr bwMode="auto">
          <a:xfrm>
            <a:off x="6248400" y="3962400"/>
            <a:ext cx="1905000" cy="685800"/>
          </a:xfrm>
          <a:prstGeom prst="wedgeEllipseCallout">
            <a:avLst>
              <a:gd name="adj1" fmla="val -78588"/>
              <a:gd name="adj2" fmla="val 484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Mutator</a:t>
            </a:r>
          </a:p>
        </p:txBody>
      </p:sp>
      <p:sp>
        <p:nvSpPr>
          <p:cNvPr id="8" name="Right Brace 7"/>
          <p:cNvSpPr/>
          <p:nvPr/>
        </p:nvSpPr>
        <p:spPr>
          <a:xfrm>
            <a:off x="4038600" y="1676400"/>
            <a:ext cx="228600" cy="1447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Right Brace 8"/>
          <p:cNvSpPr/>
          <p:nvPr/>
        </p:nvSpPr>
        <p:spPr>
          <a:xfrm>
            <a:off x="5410200" y="3581400"/>
            <a:ext cx="228600" cy="1447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C617-ACDA-4761-8FA5-4E40184A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Accessors and Mutators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4FF5-D859-482F-9AE7-55E75E18B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Use get (accessor) and set (mutator) methods to read and modify private properties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E30B0-842B-4C13-A741-BC006BB116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A5A48F-1F4D-40A9-8899-8D118790CF4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46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D538-BC8C-43ED-8AEF-8D427588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Accessors and Mutators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318BB-401A-4716-9CD9-08DEAD8D2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8006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public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double </a:t>
            </a:r>
            <a:r>
              <a:rPr lang="en-US" sz="2400" dirty="0" err="1">
                <a:latin typeface="Arial" charset="0"/>
                <a:cs typeface="Arial" charset="0"/>
              </a:rPr>
              <a:t>getHoursWorked</a:t>
            </a:r>
            <a:r>
              <a:rPr lang="en-US" sz="2400" dirty="0">
                <a:latin typeface="Arial" charset="0"/>
                <a:cs typeface="Arial" charset="0"/>
              </a:rPr>
              <a:t>( 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latin typeface="Arial" charset="0"/>
                <a:cs typeface="Arial" charset="0"/>
              </a:rPr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latin typeface="Arial" charset="0"/>
                <a:cs typeface="Arial" charset="0"/>
              </a:rPr>
              <a:t>    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return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latin typeface="Arial" charset="0"/>
                <a:cs typeface="Arial" charset="0"/>
              </a:rPr>
              <a:t>hoursWorked</a:t>
            </a:r>
            <a:r>
              <a:rPr lang="en-US" sz="2400" dirty="0">
                <a:latin typeface="Arial" charset="0"/>
                <a:cs typeface="Arial" charset="0"/>
              </a:rPr>
              <a:t>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latin typeface="Arial" charset="0"/>
                <a:cs typeface="Arial" charset="0"/>
              </a:rPr>
              <a:t>}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sz="2400" dirty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public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void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setHoursWorked</a:t>
            </a:r>
            <a:r>
              <a:rPr lang="en-US" sz="2000" dirty="0">
                <a:latin typeface="Arial" charset="0"/>
                <a:cs typeface="Arial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double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aHoursWorked</a:t>
            </a:r>
            <a:r>
              <a:rPr lang="en-US" sz="2000" dirty="0">
                <a:latin typeface="Arial" charset="0"/>
                <a:cs typeface="Arial" charset="0"/>
              </a:rPr>
              <a:t>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>
                <a:latin typeface="Arial" charset="0"/>
                <a:cs typeface="Arial" charset="0"/>
              </a:rPr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>
                <a:latin typeface="Arial" charset="0"/>
                <a:cs typeface="Arial" charset="0"/>
              </a:rPr>
              <a:t>   </a:t>
            </a:r>
            <a:r>
              <a:rPr lang="en-US" sz="2000" dirty="0" err="1">
                <a:latin typeface="Arial" charset="0"/>
                <a:cs typeface="Arial" charset="0"/>
              </a:rPr>
              <a:t>hoursWorked</a:t>
            </a:r>
            <a:r>
              <a:rPr lang="en-US" sz="2000" dirty="0">
                <a:latin typeface="Arial" charset="0"/>
                <a:cs typeface="Arial" charset="0"/>
              </a:rPr>
              <a:t> = </a:t>
            </a:r>
            <a:r>
              <a:rPr lang="en-US" sz="2000" dirty="0" err="1">
                <a:latin typeface="Arial" charset="0"/>
                <a:cs typeface="Arial" charset="0"/>
              </a:rPr>
              <a:t>aHoursWorked</a:t>
            </a:r>
            <a:r>
              <a:rPr lang="en-US" sz="2000" dirty="0">
                <a:latin typeface="Arial" charset="0"/>
                <a:cs typeface="Arial" charset="0"/>
              </a:rPr>
              <a:t>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D66F0-26DE-4A85-A684-1B3AF5CB1E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A5A48F-1F4D-40A9-8899-8D118790CF4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FFDDEDA-3F36-43FA-AA76-8835BA228A10}"/>
              </a:ext>
            </a:extLst>
          </p:cNvPr>
          <p:cNvSpPr/>
          <p:nvPr/>
        </p:nvSpPr>
        <p:spPr>
          <a:xfrm>
            <a:off x="5257800" y="1371600"/>
            <a:ext cx="228600" cy="1447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33BCCD6-63DC-4EF4-83A6-711C15F97C60}"/>
              </a:ext>
            </a:extLst>
          </p:cNvPr>
          <p:cNvSpPr/>
          <p:nvPr/>
        </p:nvSpPr>
        <p:spPr>
          <a:xfrm>
            <a:off x="6705600" y="3429000"/>
            <a:ext cx="228600" cy="1447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2811F68-440B-40BA-9FAF-F206583F5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790700"/>
            <a:ext cx="2209800" cy="685800"/>
          </a:xfrm>
          <a:prstGeom prst="wedgeEllipseCallout">
            <a:avLst>
              <a:gd name="adj1" fmla="val -85417"/>
              <a:gd name="adj2" fmla="val 1362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Accessor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FD4FCC8D-FC47-4DDE-A62D-A370F6BC9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5308" y="4033303"/>
            <a:ext cx="1468679" cy="439947"/>
          </a:xfrm>
          <a:prstGeom prst="wedgeEllipseCallout">
            <a:avLst>
              <a:gd name="adj1" fmla="val -78588"/>
              <a:gd name="adj2" fmla="val 484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 dirty="0">
                <a:latin typeface="Arial" charset="0"/>
                <a:cs typeface="Arial" charset="0"/>
              </a:rPr>
              <a:t>Mutator</a:t>
            </a:r>
          </a:p>
        </p:txBody>
      </p:sp>
    </p:spTree>
    <p:extLst>
      <p:ext uri="{BB962C8B-B14F-4D97-AF65-F5344CB8AC3E}">
        <p14:creationId xmlns:p14="http://schemas.microsoft.com/office/powerpoint/2010/main" val="1962101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D538-BC8C-43ED-8AEF-8D427588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Accessors and Mutators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318BB-401A-4716-9CD9-08DEAD8D2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8006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public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double </a:t>
            </a:r>
            <a:r>
              <a:rPr lang="en-US" sz="2400" dirty="0" err="1">
                <a:latin typeface="Arial" charset="0"/>
                <a:cs typeface="Arial" charset="0"/>
              </a:rPr>
              <a:t>getPayRate</a:t>
            </a:r>
            <a:r>
              <a:rPr lang="en-US" sz="2400" dirty="0">
                <a:latin typeface="Arial" charset="0"/>
                <a:cs typeface="Arial" charset="0"/>
              </a:rPr>
              <a:t>( 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latin typeface="Arial" charset="0"/>
                <a:cs typeface="Arial" charset="0"/>
              </a:rPr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latin typeface="Arial" charset="0"/>
                <a:cs typeface="Arial" charset="0"/>
              </a:rPr>
              <a:t>    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return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latin typeface="Arial" charset="0"/>
                <a:cs typeface="Arial" charset="0"/>
              </a:rPr>
              <a:t>payRate</a:t>
            </a:r>
            <a:r>
              <a:rPr lang="en-US" sz="2400" dirty="0">
                <a:latin typeface="Arial" charset="0"/>
                <a:cs typeface="Arial" charset="0"/>
              </a:rPr>
              <a:t>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latin typeface="Arial" charset="0"/>
                <a:cs typeface="Arial" charset="0"/>
              </a:rPr>
              <a:t>}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sz="2400" dirty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public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void</a:t>
            </a:r>
            <a:r>
              <a:rPr lang="en-US" sz="2400" dirty="0">
                <a:latin typeface="Arial" charset="0"/>
                <a:cs typeface="Arial" charset="0"/>
              </a:rPr>
              <a:t>s(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double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latin typeface="Arial" charset="0"/>
                <a:cs typeface="Arial" charset="0"/>
              </a:rPr>
              <a:t>aPayRate</a:t>
            </a:r>
            <a:r>
              <a:rPr lang="en-US" sz="2400" dirty="0">
                <a:latin typeface="Arial" charset="0"/>
                <a:cs typeface="Arial" charset="0"/>
              </a:rPr>
              <a:t>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latin typeface="Arial" charset="0"/>
                <a:cs typeface="Arial" charset="0"/>
              </a:rPr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latin typeface="Arial" charset="0"/>
                <a:cs typeface="Arial" charset="0"/>
              </a:rPr>
              <a:t>   </a:t>
            </a:r>
            <a:r>
              <a:rPr lang="en-US" sz="2400" dirty="0" err="1">
                <a:latin typeface="Arial" charset="0"/>
                <a:cs typeface="Arial" charset="0"/>
              </a:rPr>
              <a:t>payRate</a:t>
            </a:r>
            <a:r>
              <a:rPr lang="en-US" sz="2400" dirty="0">
                <a:latin typeface="Arial" charset="0"/>
                <a:cs typeface="Arial" charset="0"/>
              </a:rPr>
              <a:t> = </a:t>
            </a:r>
            <a:r>
              <a:rPr lang="en-US" sz="2400" dirty="0" err="1">
                <a:latin typeface="Arial" charset="0"/>
                <a:cs typeface="Arial" charset="0"/>
              </a:rPr>
              <a:t>aPayRate</a:t>
            </a:r>
            <a:r>
              <a:rPr lang="en-US" sz="2400" dirty="0">
                <a:latin typeface="Arial" charset="0"/>
                <a:cs typeface="Arial" charset="0"/>
              </a:rPr>
              <a:t>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D66F0-26DE-4A85-A684-1B3AF5CB1E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A5A48F-1F4D-40A9-8899-8D118790CF4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B902EE3-C3A4-40D8-BF74-824DB7A4104D}"/>
              </a:ext>
            </a:extLst>
          </p:cNvPr>
          <p:cNvSpPr/>
          <p:nvPr/>
        </p:nvSpPr>
        <p:spPr>
          <a:xfrm>
            <a:off x="4800600" y="1371600"/>
            <a:ext cx="228600" cy="1447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25F564A-6F09-44BE-9042-EA1A45D24FF6}"/>
              </a:ext>
            </a:extLst>
          </p:cNvPr>
          <p:cNvSpPr/>
          <p:nvPr/>
        </p:nvSpPr>
        <p:spPr>
          <a:xfrm>
            <a:off x="6438900" y="3505200"/>
            <a:ext cx="228600" cy="1447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61796325-1E84-4354-9E12-8B02AFA65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621971"/>
            <a:ext cx="2209800" cy="685800"/>
          </a:xfrm>
          <a:prstGeom prst="wedgeEllipseCallout">
            <a:avLst>
              <a:gd name="adj1" fmla="val -85417"/>
              <a:gd name="adj2" fmla="val 1362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Accessor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FA3F5B92-F53F-46C6-A268-81ADBAD7E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657600"/>
            <a:ext cx="1600200" cy="685800"/>
          </a:xfrm>
          <a:prstGeom prst="wedgeEllipseCallout">
            <a:avLst>
              <a:gd name="adj1" fmla="val -78588"/>
              <a:gd name="adj2" fmla="val 484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>
                <a:latin typeface="Arial" charset="0"/>
                <a:cs typeface="Arial" charset="0"/>
              </a:rPr>
              <a:t>Mutator</a:t>
            </a:r>
          </a:p>
        </p:txBody>
      </p:sp>
    </p:spTree>
    <p:extLst>
      <p:ext uri="{BB962C8B-B14F-4D97-AF65-F5344CB8AC3E}">
        <p14:creationId xmlns:p14="http://schemas.microsoft.com/office/powerpoint/2010/main" val="292846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D713229-83F2-4E4B-BEC4-EBAF80ADC5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Chapter Outline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343400"/>
          </a:xfrm>
        </p:spPr>
        <p:txBody>
          <a:bodyPr/>
          <a:lstStyle/>
          <a:p>
            <a:pPr marL="514350" indent="-514350" eaLnBrk="1" hangingPunct="1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Instance Methods</a:t>
            </a:r>
          </a:p>
          <a:p>
            <a:pPr marL="514350" indent="-514350" eaLnBrk="1" hangingPunct="1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Accessors and Mutators</a:t>
            </a:r>
          </a:p>
          <a:p>
            <a:pPr marL="514350" indent="-514350" eaLnBrk="1" hangingPunct="1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More on Constructors</a:t>
            </a:r>
          </a:p>
          <a:p>
            <a:pPr marL="514350" indent="-514350" eaLnBrk="1" hangingPunct="1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Overloaded Constructors</a:t>
            </a:r>
          </a:p>
          <a:p>
            <a:pPr marL="514350" indent="-514350" eaLnBrk="1" hangingPunct="1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More on visibility</a:t>
            </a:r>
          </a:p>
          <a:p>
            <a:pPr marL="514350" indent="-514350" eaLnBrk="1" hangingPunct="1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lang="en-US" dirty="0" err="1">
                <a:latin typeface="Arial" charset="0"/>
                <a:cs typeface="Arial" charset="0"/>
              </a:rPr>
              <a:t>RealEstateInvestment</a:t>
            </a:r>
            <a:r>
              <a:rPr lang="en-US" dirty="0">
                <a:latin typeface="Arial" charset="0"/>
                <a:cs typeface="Arial" charset="0"/>
              </a:rPr>
              <a:t> Program</a:t>
            </a:r>
          </a:p>
          <a:p>
            <a:pPr marL="514350" indent="-514350" eaLnBrk="1" hangingPunct="1">
              <a:spcBef>
                <a:spcPct val="50000"/>
              </a:spcBef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marL="514350" indent="-514350" eaLnBrk="1" hangingPunct="1">
              <a:spcBef>
                <a:spcPct val="50000"/>
              </a:spcBef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496ED23-6D3C-4B09-9E9D-AB492C328BD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EmployeeTest Class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class </a:t>
            </a:r>
            <a:r>
              <a:rPr lang="en-GB" sz="2400" dirty="0" err="1">
                <a:latin typeface="Consolas" pitchFamily="49" charset="0"/>
                <a:cs typeface="Arial" charset="0"/>
              </a:rPr>
              <a:t>EmployeeTest</a:t>
            </a:r>
            <a:endParaRPr lang="en-GB" sz="2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{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  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static void </a:t>
            </a:r>
            <a:r>
              <a:rPr lang="en-GB" sz="2400" dirty="0">
                <a:latin typeface="Consolas" pitchFamily="49" charset="0"/>
                <a:cs typeface="Arial" charset="0"/>
              </a:rPr>
              <a:t>main(String [] </a:t>
            </a:r>
            <a:r>
              <a:rPr lang="en-GB" sz="2400" dirty="0" err="1">
                <a:latin typeface="Consolas" pitchFamily="49" charset="0"/>
                <a:cs typeface="Arial" charset="0"/>
              </a:rPr>
              <a:t>args</a:t>
            </a:r>
            <a:r>
              <a:rPr lang="en-GB" sz="2400" dirty="0">
                <a:latin typeface="Consolas" pitchFamily="49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   {</a:t>
            </a:r>
          </a:p>
          <a:p>
            <a:pPr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		Employee e1 = 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		 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 </a:t>
            </a:r>
            <a:r>
              <a:rPr lang="en-US" sz="2400" dirty="0">
                <a:latin typeface="Consolas" pitchFamily="49" charset="0"/>
                <a:cs typeface="Arial" charset="0"/>
              </a:rPr>
              <a:t>Employee(</a:t>
            </a:r>
            <a:r>
              <a:rPr lang="en-US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"Jane Tan"</a:t>
            </a:r>
            <a:r>
              <a:rPr lang="en-US" sz="2400" dirty="0">
                <a:latin typeface="Consolas" pitchFamily="49" charset="0"/>
                <a:cs typeface="Arial" charset="0"/>
              </a:rPr>
              <a:t>, 45.0, 72.0);</a:t>
            </a:r>
          </a:p>
          <a:p>
            <a:endParaRPr lang="en-GB" sz="2400" dirty="0">
              <a:solidFill>
                <a:srgbClr val="A31515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		</a:t>
            </a:r>
            <a:r>
              <a:rPr lang="en-GB" sz="2400" dirty="0" err="1">
                <a:latin typeface="Consolas" pitchFamily="49" charset="0"/>
                <a:cs typeface="Arial" charset="0"/>
              </a:rPr>
              <a:t>System.out.print</a:t>
            </a:r>
            <a:r>
              <a:rPr lang="en-GB" sz="2400" dirty="0">
                <a:latin typeface="Consolas" pitchFamily="49" charset="0"/>
                <a:cs typeface="Arial" charset="0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"Name is " </a:t>
            </a:r>
            <a:r>
              <a:rPr lang="en-GB" sz="2400" dirty="0">
                <a:latin typeface="Consolas" pitchFamily="49" charset="0"/>
                <a:cs typeface="Arial" charset="0"/>
              </a:rPr>
              <a:t>+ e1.name);</a:t>
            </a: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	 }</a:t>
            </a: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6934200" y="5257800"/>
            <a:ext cx="1524000" cy="609600"/>
          </a:xfrm>
          <a:prstGeom prst="wedgeEllipseCallout">
            <a:avLst>
              <a:gd name="adj1" fmla="val -31931"/>
              <a:gd name="adj2" fmla="val -95458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valid?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FC0C170-E5B7-43E9-8B06-379464A7CD6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EmployeeTest Class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154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class </a:t>
            </a:r>
            <a:r>
              <a:rPr lang="en-GB" sz="2400" dirty="0" err="1">
                <a:latin typeface="Consolas" pitchFamily="49" charset="0"/>
                <a:cs typeface="Arial" charset="0"/>
              </a:rPr>
              <a:t>EmployeeTest</a:t>
            </a:r>
            <a:endParaRPr lang="en-GB" sz="2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{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  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static void </a:t>
            </a:r>
            <a:r>
              <a:rPr lang="en-GB" sz="2400" dirty="0">
                <a:latin typeface="Consolas" pitchFamily="49" charset="0"/>
                <a:cs typeface="Arial" charset="0"/>
              </a:rPr>
              <a:t>main(String [] </a:t>
            </a:r>
            <a:r>
              <a:rPr lang="en-GB" sz="2400" dirty="0" err="1">
                <a:latin typeface="Consolas" pitchFamily="49" charset="0"/>
                <a:cs typeface="Arial" charset="0"/>
              </a:rPr>
              <a:t>args</a:t>
            </a:r>
            <a:r>
              <a:rPr lang="en-GB" sz="2400" dirty="0">
                <a:latin typeface="Consolas" pitchFamily="49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   {</a:t>
            </a:r>
          </a:p>
          <a:p>
            <a:pPr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		Employee e1 = 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		 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 </a:t>
            </a:r>
            <a:r>
              <a:rPr lang="en-US" sz="2400" dirty="0">
                <a:latin typeface="Consolas" pitchFamily="49" charset="0"/>
                <a:cs typeface="Arial" charset="0"/>
              </a:rPr>
              <a:t>Employee(</a:t>
            </a:r>
            <a:r>
              <a:rPr lang="en-US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"Jane Tan"</a:t>
            </a:r>
            <a:r>
              <a:rPr lang="en-US" sz="2400" dirty="0">
                <a:latin typeface="Consolas" pitchFamily="49" charset="0"/>
                <a:cs typeface="Arial" charset="0"/>
              </a:rPr>
              <a:t>, 45.0, 72.0);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	   </a:t>
            </a:r>
            <a:r>
              <a:rPr lang="en-GB" sz="2400" dirty="0" err="1">
                <a:latin typeface="Consolas" pitchFamily="49" charset="0"/>
                <a:cs typeface="Arial" charset="0"/>
              </a:rPr>
              <a:t>System.out.println</a:t>
            </a:r>
            <a:r>
              <a:rPr lang="en-GB" sz="2400" dirty="0">
                <a:latin typeface="Consolas" pitchFamily="49" charset="0"/>
                <a:cs typeface="Arial" charset="0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"Name: " </a:t>
            </a:r>
            <a:r>
              <a:rPr lang="en-GB" sz="2400" dirty="0">
                <a:latin typeface="Consolas" pitchFamily="49" charset="0"/>
                <a:cs typeface="Arial" charset="0"/>
              </a:rPr>
              <a:t>+ e1.getName());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	   </a:t>
            </a:r>
            <a:r>
              <a:rPr lang="en-GB" sz="2000" dirty="0" err="1">
                <a:latin typeface="Consolas" pitchFamily="49" charset="0"/>
                <a:cs typeface="Arial" charset="0"/>
              </a:rPr>
              <a:t>System.out.println</a:t>
            </a:r>
            <a:r>
              <a:rPr lang="en-GB" sz="2000" dirty="0">
                <a:latin typeface="Consolas" pitchFamily="49" charset="0"/>
                <a:cs typeface="Arial" charset="0"/>
              </a:rPr>
              <a:t>(</a:t>
            </a:r>
            <a:r>
              <a:rPr lang="en-GB" sz="20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"Hours: " </a:t>
            </a:r>
            <a:r>
              <a:rPr lang="en-GB" sz="2000" dirty="0">
                <a:latin typeface="Consolas" pitchFamily="49" charset="0"/>
                <a:cs typeface="Arial" charset="0"/>
              </a:rPr>
              <a:t>+ e1.getHoursWorked());</a:t>
            </a: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		</a:t>
            </a:r>
            <a:r>
              <a:rPr lang="en-GB" sz="2000" dirty="0" err="1">
                <a:latin typeface="Consolas" pitchFamily="49" charset="0"/>
                <a:cs typeface="Arial" charset="0"/>
              </a:rPr>
              <a:t>System.out.println</a:t>
            </a:r>
            <a:r>
              <a:rPr lang="en-GB" sz="2000" dirty="0">
                <a:latin typeface="Consolas" pitchFamily="49" charset="0"/>
                <a:cs typeface="Arial" charset="0"/>
              </a:rPr>
              <a:t>(</a:t>
            </a:r>
            <a:r>
              <a:rPr lang="en-GB" sz="20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"Rate: " </a:t>
            </a:r>
            <a:r>
              <a:rPr lang="en-GB" sz="2000" dirty="0">
                <a:latin typeface="Consolas" pitchFamily="49" charset="0"/>
                <a:cs typeface="Arial" charset="0"/>
              </a:rPr>
              <a:t>+ e1.getPayRate());</a:t>
            </a: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   }</a:t>
            </a: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882FC6B-30FA-4B5B-9EC6-F1EF2EFD1F0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EmployeeTest Class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7630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class </a:t>
            </a:r>
            <a:r>
              <a:rPr lang="en-GB" sz="2400" dirty="0" err="1">
                <a:latin typeface="Consolas" pitchFamily="49" charset="0"/>
                <a:cs typeface="Arial" charset="0"/>
              </a:rPr>
              <a:t>EmployeeTest</a:t>
            </a:r>
            <a:endParaRPr lang="en-GB" sz="2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{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  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static void </a:t>
            </a:r>
            <a:r>
              <a:rPr lang="en-GB" sz="2400" dirty="0">
                <a:latin typeface="Consolas" pitchFamily="49" charset="0"/>
                <a:cs typeface="Arial" charset="0"/>
              </a:rPr>
              <a:t>main(String [] </a:t>
            </a:r>
            <a:r>
              <a:rPr lang="en-GB" sz="2400" dirty="0" err="1">
                <a:latin typeface="Consolas" pitchFamily="49" charset="0"/>
                <a:cs typeface="Arial" charset="0"/>
              </a:rPr>
              <a:t>args</a:t>
            </a:r>
            <a:r>
              <a:rPr lang="en-GB" sz="2400" dirty="0">
                <a:latin typeface="Consolas" pitchFamily="49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   {</a:t>
            </a:r>
          </a:p>
          <a:p>
            <a:pPr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		Employee e1 = 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		 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 </a:t>
            </a:r>
            <a:r>
              <a:rPr lang="en-US" sz="2400" dirty="0">
                <a:latin typeface="Consolas" pitchFamily="49" charset="0"/>
                <a:cs typeface="Arial" charset="0"/>
              </a:rPr>
              <a:t>Employee(</a:t>
            </a:r>
            <a:r>
              <a:rPr lang="en-US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"Jane Tan"</a:t>
            </a:r>
            <a:r>
              <a:rPr lang="en-US" sz="2400" dirty="0">
                <a:latin typeface="Consolas" pitchFamily="49" charset="0"/>
                <a:cs typeface="Arial" charset="0"/>
              </a:rPr>
              <a:t>, 45.0, 72.0);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		</a:t>
            </a:r>
            <a:r>
              <a:rPr lang="en-GB" sz="2400" dirty="0">
                <a:latin typeface="Consolas" pitchFamily="49" charset="0"/>
                <a:cs typeface="Arial" charset="0"/>
              </a:rPr>
              <a:t>e1.setHoursWorked (50.0);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		</a:t>
            </a:r>
            <a:r>
              <a:rPr lang="en-GB" sz="2400" dirty="0" err="1">
                <a:latin typeface="Consolas" pitchFamily="49" charset="0"/>
                <a:cs typeface="Arial" charset="0"/>
              </a:rPr>
              <a:t>System.out.println</a:t>
            </a:r>
            <a:r>
              <a:rPr lang="en-GB" sz="2400" dirty="0">
                <a:latin typeface="Consolas" pitchFamily="49" charset="0"/>
                <a:cs typeface="Arial" charset="0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"Hours changed to  " 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						</a:t>
            </a:r>
            <a:r>
              <a:rPr lang="en-GB" sz="2400" dirty="0">
                <a:latin typeface="Consolas" pitchFamily="49" charset="0"/>
                <a:cs typeface="Arial" charset="0"/>
              </a:rPr>
              <a:t>+ e1.getHoursWorked());</a:t>
            </a: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   }</a:t>
            </a: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8D7EA6-19CA-4BFA-AD27-623ADF31B2A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Student Class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419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class </a:t>
            </a:r>
            <a:r>
              <a:rPr lang="en-US" sz="2000" dirty="0">
                <a:latin typeface="Consolas" pitchFamily="49" charset="0"/>
                <a:cs typeface="Arial" charset="0"/>
              </a:rPr>
              <a:t>Student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Consolas" pitchFamily="49" charset="0"/>
                <a:cs typeface="Arial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Consolas" pitchFamily="49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private String </a:t>
            </a:r>
            <a:r>
              <a:rPr lang="en-US" sz="2000" dirty="0">
                <a:latin typeface="Consolas" pitchFamily="49" charset="0"/>
                <a:cs typeface="Arial" charset="0"/>
              </a:rPr>
              <a:t>name; </a:t>
            </a:r>
            <a:r>
              <a:rPr lang="en-GB" sz="2000" dirty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// instance variable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dirty="0">
              <a:latin typeface="Consolas" pitchFamily="49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 public String 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Arial" charset="0"/>
              </a:rPr>
              <a:t>get</a:t>
            </a:r>
            <a:r>
              <a:rPr lang="en-US" sz="2000" dirty="0" err="1">
                <a:latin typeface="Consolas" pitchFamily="49" charset="0"/>
                <a:cs typeface="Arial" charset="0"/>
              </a:rPr>
              <a:t>Name</a:t>
            </a:r>
            <a:r>
              <a:rPr lang="en-US" sz="2000" dirty="0">
                <a:latin typeface="Consolas" pitchFamily="49" charset="0"/>
                <a:cs typeface="Arial" charset="0"/>
              </a:rPr>
              <a:t>( )   </a:t>
            </a:r>
            <a:r>
              <a:rPr lang="en-GB" sz="2000" dirty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// </a:t>
            </a:r>
            <a:r>
              <a:rPr lang="en-MY" sz="2000" dirty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getter</a:t>
            </a:r>
            <a:endParaRPr lang="en-US" sz="2000" dirty="0">
              <a:latin typeface="Consolas" pitchFamily="49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 </a:t>
            </a:r>
            <a:r>
              <a:rPr lang="en-US" sz="2000" dirty="0">
                <a:latin typeface="Consolas" pitchFamily="49" charset="0"/>
                <a:cs typeface="Arial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	return </a:t>
            </a:r>
            <a:r>
              <a:rPr lang="en-US" sz="2000" dirty="0">
                <a:latin typeface="Consolas" pitchFamily="49" charset="0"/>
                <a:cs typeface="Arial" charset="0"/>
              </a:rPr>
              <a:t>name;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 </a:t>
            </a:r>
            <a:r>
              <a:rPr lang="en-US" sz="2000" dirty="0">
                <a:latin typeface="Consolas" pitchFamily="49" charset="0"/>
                <a:cs typeface="Arial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2000" dirty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			// no setter member</a:t>
            </a:r>
            <a:endParaRPr lang="en-US" sz="2000" dirty="0">
              <a:solidFill>
                <a:srgbClr val="008000"/>
              </a:solidFill>
              <a:latin typeface="Consolas" pitchFamily="49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Consolas" pitchFamily="49" charset="0"/>
                <a:cs typeface="Arial" charset="0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Consolas" pitchFamily="49" charset="0"/>
                <a:cs typeface="Arial" charset="0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dirty="0">
              <a:latin typeface="Consolas" pitchFamily="49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dirty="0">
              <a:latin typeface="Consolas" pitchFamily="49" charset="0"/>
              <a:cs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24F7581-5C8F-4C40-BEE8-0D16B002D4F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4419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 private int </a:t>
            </a:r>
            <a:r>
              <a:rPr lang="en-US" sz="2000" dirty="0">
                <a:latin typeface="Consolas" pitchFamily="49" charset="0"/>
                <a:cs typeface="Arial" charset="0"/>
              </a:rPr>
              <a:t>score; </a:t>
            </a:r>
            <a:r>
              <a:rPr lang="en-GB" sz="2000" dirty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// instance variable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dirty="0">
              <a:latin typeface="Consolas" pitchFamily="49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    public void 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set</a:t>
            </a:r>
            <a:r>
              <a:rPr lang="en-US" sz="2000" dirty="0" err="1">
                <a:latin typeface="Consolas" pitchFamily="49" charset="0"/>
                <a:cs typeface="Arial" charset="0"/>
              </a:rPr>
              <a:t>Score</a:t>
            </a:r>
            <a:r>
              <a:rPr lang="en-US" sz="2000" dirty="0">
                <a:latin typeface="Consolas" pitchFamily="49" charset="0"/>
                <a:cs typeface="Arial" charset="0"/>
              </a:rPr>
              <a:t>(int </a:t>
            </a:r>
            <a:r>
              <a:rPr lang="en-US" sz="2000" dirty="0" err="1">
                <a:latin typeface="Consolas" pitchFamily="49" charset="0"/>
                <a:cs typeface="Arial" charset="0"/>
              </a:rPr>
              <a:t>aScore</a:t>
            </a:r>
            <a:r>
              <a:rPr lang="en-US" sz="2000" dirty="0">
                <a:latin typeface="Consolas" pitchFamily="49" charset="0"/>
                <a:cs typeface="Arial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 </a:t>
            </a:r>
            <a:r>
              <a:rPr lang="en-US" sz="2000" dirty="0">
                <a:latin typeface="Consolas" pitchFamily="49" charset="0"/>
                <a:cs typeface="Arial" charset="0"/>
              </a:rPr>
              <a:t>{ 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000" dirty="0">
                <a:latin typeface="Consolas" pitchFamily="49" charset="0"/>
                <a:cs typeface="Arial" charset="0"/>
              </a:rPr>
              <a:t>                score = </a:t>
            </a:r>
            <a:r>
              <a:rPr lang="en-US" sz="2000" dirty="0" err="1">
                <a:latin typeface="Consolas" pitchFamily="49" charset="0"/>
                <a:cs typeface="Arial" charset="0"/>
              </a:rPr>
              <a:t>a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Score</a:t>
            </a:r>
            <a:r>
              <a:rPr lang="en-US" sz="2000" dirty="0">
                <a:latin typeface="Consolas" pitchFamily="49" charset="0"/>
                <a:cs typeface="Arial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dirty="0">
              <a:latin typeface="Consolas" pitchFamily="49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Consolas" pitchFamily="49" charset="0"/>
                <a:cs typeface="Arial" charset="0"/>
              </a:rPr>
              <a:t>        }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dirty="0">
              <a:latin typeface="Consolas" pitchFamily="49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Consolas" pitchFamily="49" charset="0"/>
                <a:cs typeface="Arial" charset="0"/>
              </a:rPr>
              <a:t>        public int </a:t>
            </a:r>
            <a:r>
              <a:rPr lang="en-US" sz="2000" dirty="0" err="1">
                <a:latin typeface="Consolas" pitchFamily="49" charset="0"/>
                <a:cs typeface="Arial" charset="0"/>
              </a:rPr>
              <a:t>getScore</a:t>
            </a:r>
            <a:r>
              <a:rPr lang="en-US" sz="2000" dirty="0">
                <a:latin typeface="Consolas" pitchFamily="49" charset="0"/>
                <a:cs typeface="Arial" charset="0"/>
              </a:rPr>
              <a:t> (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Consolas" pitchFamily="49" charset="0"/>
                <a:cs typeface="Arial" charset="0"/>
              </a:rPr>
              <a:t> 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Consolas" pitchFamily="49" charset="0"/>
                <a:cs typeface="Arial" charset="0"/>
              </a:rPr>
              <a:t>			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return</a:t>
            </a:r>
            <a:r>
              <a:rPr lang="en-US" sz="2000" dirty="0">
                <a:latin typeface="Consolas" pitchFamily="49" charset="0"/>
                <a:cs typeface="Arial" charset="0"/>
              </a:rPr>
              <a:t> score;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Consolas" pitchFamily="49" charset="0"/>
                <a:cs typeface="Arial" charset="0"/>
              </a:rPr>
              <a:t>	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Consolas" pitchFamily="49" charset="0"/>
                <a:cs typeface="Arial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dirty="0">
              <a:latin typeface="Consolas" pitchFamily="49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Consolas" pitchFamily="49" charset="0"/>
                <a:cs typeface="Arial" charset="0"/>
              </a:rPr>
              <a:t>			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Student Class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C490F16-7624-4584-9592-F44B02DA8D5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Student Class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419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GB" sz="2000" dirty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// constructor with 2 parameters</a:t>
            </a:r>
            <a:endParaRPr lang="en-US" sz="2000" dirty="0">
              <a:latin typeface="Consolas" pitchFamily="49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 public </a:t>
            </a:r>
            <a:r>
              <a:rPr lang="en-US" sz="2000" dirty="0">
                <a:latin typeface="Consolas" pitchFamily="49" charset="0"/>
                <a:cs typeface="Arial" charset="0"/>
              </a:rPr>
              <a:t>Student(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String </a:t>
            </a:r>
            <a:r>
              <a:rPr lang="en-US" sz="2000" dirty="0" err="1">
                <a:latin typeface="Consolas" pitchFamily="49" charset="0"/>
                <a:cs typeface="Arial" charset="0"/>
              </a:rPr>
              <a:t>theName</a:t>
            </a:r>
            <a:r>
              <a:rPr lang="en-US" sz="2000" dirty="0">
                <a:latin typeface="Consolas" pitchFamily="49" charset="0"/>
                <a:cs typeface="Arial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2000" dirty="0">
                <a:latin typeface="Consolas" pitchFamily="49" charset="0"/>
                <a:cs typeface="Arial" charset="0"/>
              </a:rPr>
              <a:t> </a:t>
            </a:r>
            <a:r>
              <a:rPr lang="en-US" sz="2000" dirty="0" err="1">
                <a:latin typeface="Consolas" pitchFamily="49" charset="0"/>
                <a:cs typeface="Arial" charset="0"/>
              </a:rPr>
              <a:t>theScore</a:t>
            </a:r>
            <a:r>
              <a:rPr lang="en-US" sz="2000" dirty="0">
                <a:latin typeface="Consolas" pitchFamily="49" charset="0"/>
                <a:cs typeface="Arial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 </a:t>
            </a:r>
            <a:r>
              <a:rPr lang="en-US" sz="2000" dirty="0">
                <a:latin typeface="Consolas" pitchFamily="49" charset="0"/>
                <a:cs typeface="Arial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Consolas" pitchFamily="49" charset="0"/>
                <a:cs typeface="Arial" charset="0"/>
              </a:rPr>
              <a:t>			name = </a:t>
            </a:r>
            <a:r>
              <a:rPr lang="en-US" sz="2000" dirty="0" err="1">
                <a:latin typeface="Consolas" pitchFamily="49" charset="0"/>
                <a:cs typeface="Arial" charset="0"/>
              </a:rPr>
              <a:t>theName</a:t>
            </a:r>
            <a:r>
              <a:rPr lang="en-US" sz="2000" dirty="0">
                <a:latin typeface="Consolas" pitchFamily="49" charset="0"/>
                <a:cs typeface="Arial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Consolas" pitchFamily="49" charset="0"/>
                <a:cs typeface="Arial" charset="0"/>
              </a:rPr>
              <a:t>			score = </a:t>
            </a:r>
            <a:r>
              <a:rPr lang="en-US" sz="2000" dirty="0" err="1">
                <a:latin typeface="Consolas" pitchFamily="49" charset="0"/>
                <a:cs typeface="Arial" charset="0"/>
              </a:rPr>
              <a:t>theScore</a:t>
            </a:r>
            <a:r>
              <a:rPr lang="en-US" sz="2000" dirty="0">
                <a:latin typeface="Consolas" pitchFamily="49" charset="0"/>
                <a:cs typeface="Arial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Consolas" pitchFamily="49" charset="0"/>
                <a:cs typeface="Arial" charset="0"/>
              </a:rPr>
              <a:t>		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Consolas" pitchFamily="49" charset="0"/>
                <a:cs typeface="Arial" charset="0"/>
              </a:rPr>
              <a:t>} </a:t>
            </a:r>
            <a:r>
              <a:rPr lang="en-GB" sz="2000" dirty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// End of Student class</a:t>
            </a:r>
            <a:endParaRPr lang="en-US" sz="2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B5234E9-0B26-4386-93C5-F2B2477D452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StudentTest Class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7630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class </a:t>
            </a:r>
            <a:r>
              <a:rPr lang="en-GB" sz="2400" dirty="0" err="1">
                <a:latin typeface="Consolas" pitchFamily="49" charset="0"/>
                <a:cs typeface="Arial" charset="0"/>
              </a:rPr>
              <a:t>StudentTest</a:t>
            </a:r>
            <a:endParaRPr lang="en-GB" sz="2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{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  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static void </a:t>
            </a:r>
            <a:r>
              <a:rPr lang="en-GB" sz="2400" dirty="0">
                <a:latin typeface="Consolas" pitchFamily="49" charset="0"/>
                <a:cs typeface="Arial" charset="0"/>
              </a:rPr>
              <a:t>main(String [] </a:t>
            </a:r>
            <a:r>
              <a:rPr lang="en-GB" sz="2400" dirty="0" err="1">
                <a:latin typeface="Consolas" pitchFamily="49" charset="0"/>
                <a:cs typeface="Arial" charset="0"/>
              </a:rPr>
              <a:t>args</a:t>
            </a:r>
            <a:r>
              <a:rPr lang="en-GB" sz="2400" dirty="0">
                <a:latin typeface="Consolas" pitchFamily="49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   {</a:t>
            </a:r>
          </a:p>
          <a:p>
            <a:pPr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		Student </a:t>
            </a:r>
            <a:r>
              <a:rPr lang="en-US" sz="2400" dirty="0" err="1">
                <a:latin typeface="Consolas" pitchFamily="49" charset="0"/>
                <a:cs typeface="Arial" charset="0"/>
              </a:rPr>
              <a:t>student</a:t>
            </a:r>
            <a:r>
              <a:rPr lang="en-US" sz="2400" dirty="0">
                <a:latin typeface="Consolas" pitchFamily="49" charset="0"/>
                <a:cs typeface="Arial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 </a:t>
            </a:r>
            <a:r>
              <a:rPr lang="en-US" sz="2400" dirty="0">
                <a:latin typeface="Consolas" pitchFamily="49" charset="0"/>
                <a:cs typeface="Arial" charset="0"/>
              </a:rPr>
              <a:t>Student(</a:t>
            </a:r>
            <a:r>
              <a:rPr lang="en-US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"Jenny"</a:t>
            </a:r>
            <a:r>
              <a:rPr lang="en-US" sz="2400" dirty="0">
                <a:latin typeface="Consolas" pitchFamily="49" charset="0"/>
                <a:cs typeface="Arial" charset="0"/>
              </a:rPr>
              <a:t>, 90);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		</a:t>
            </a:r>
            <a:r>
              <a:rPr lang="en-GB" sz="2400" dirty="0" err="1">
                <a:latin typeface="Consolas" pitchFamily="49" charset="0"/>
                <a:cs typeface="Arial" charset="0"/>
              </a:rPr>
              <a:t>setScore</a:t>
            </a:r>
            <a:r>
              <a:rPr lang="en-GB" sz="2400" dirty="0">
                <a:latin typeface="Consolas" pitchFamily="49" charset="0"/>
                <a:cs typeface="Arial" charset="0"/>
              </a:rPr>
              <a:t> (</a:t>
            </a:r>
            <a:r>
              <a:rPr lang="en-US" sz="2400" dirty="0">
                <a:latin typeface="Consolas" pitchFamily="49" charset="0"/>
                <a:cs typeface="Arial" charset="0"/>
              </a:rPr>
              <a:t>99);</a:t>
            </a:r>
            <a:endParaRPr lang="en-GB" sz="2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   }</a:t>
            </a: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2209800" y="4419600"/>
            <a:ext cx="1524000" cy="609600"/>
          </a:xfrm>
          <a:prstGeom prst="wedgeEllipseCallout">
            <a:avLst>
              <a:gd name="adj1" fmla="val -31931"/>
              <a:gd name="adj2" fmla="val -95458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valid?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Arial" charset="0"/>
                <a:cs typeface="Arial" charset="0"/>
              </a:rPr>
              <a:t>3. More on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4196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When you write a class definition, if you do not include a constructor, the compiler automatically adds one for you</a:t>
            </a:r>
          </a:p>
          <a:p>
            <a:pPr>
              <a:defRPr/>
            </a:pPr>
            <a:r>
              <a:rPr lang="en-US" dirty="0">
                <a:cs typeface="+mn-cs"/>
              </a:rPr>
              <a:t>This constructor is a </a:t>
            </a:r>
            <a:r>
              <a:rPr lang="en-US" b="1" dirty="0">
                <a:cs typeface="+mn-cs"/>
              </a:rPr>
              <a:t>default constructor </a:t>
            </a:r>
          </a:p>
          <a:p>
            <a:pPr>
              <a:defRPr/>
            </a:pPr>
            <a:r>
              <a:rPr lang="en-US" dirty="0">
                <a:cs typeface="+mn-cs"/>
              </a:rPr>
              <a:t>It has no parameters and has an empty body</a:t>
            </a:r>
          </a:p>
          <a:p>
            <a:pPr>
              <a:defRPr/>
            </a:pPr>
            <a:r>
              <a:rPr lang="en-US" dirty="0">
                <a:cs typeface="+mn-cs"/>
              </a:rPr>
              <a:t>Example: default constructor for Student class</a:t>
            </a:r>
          </a:p>
          <a:p>
            <a:pPr lvl="1">
              <a:buFontTx/>
              <a:buNone/>
              <a:defRPr/>
            </a:pPr>
            <a:r>
              <a:rPr lang="en-US" sz="2400" dirty="0">
                <a:ea typeface="+mn-ea"/>
                <a:cs typeface="+mn-cs"/>
              </a:rPr>
              <a:t>	</a:t>
            </a:r>
            <a:r>
              <a:rPr lang="en-US" sz="2400" dirty="0">
                <a:latin typeface="Consolas" pitchFamily="49" charset="0"/>
                <a:ea typeface="+mn-ea"/>
                <a:cs typeface="+mn-cs"/>
              </a:rPr>
              <a:t>	public Student ( )</a:t>
            </a:r>
          </a:p>
          <a:p>
            <a:pPr lvl="1">
              <a:buFontTx/>
              <a:buNone/>
              <a:defRPr/>
            </a:pPr>
            <a:r>
              <a:rPr lang="en-US" sz="2400" dirty="0">
                <a:latin typeface="Consolas" pitchFamily="49" charset="0"/>
                <a:ea typeface="+mn-ea"/>
                <a:cs typeface="+mn-cs"/>
              </a:rPr>
              <a:t>		{</a:t>
            </a:r>
          </a:p>
          <a:p>
            <a:pPr lvl="1">
              <a:buFontTx/>
              <a:buNone/>
              <a:defRPr/>
            </a:pPr>
            <a:r>
              <a:rPr lang="en-US" sz="2400" dirty="0">
                <a:latin typeface="Consolas" pitchFamily="49" charset="0"/>
                <a:ea typeface="+mn-ea"/>
                <a:cs typeface="+mn-cs"/>
              </a:rPr>
              <a:t>		}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955B6E-7F90-4807-B805-FCE67230D24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7DB42C5-851C-43AB-97D9-BABE109FF88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More on Constructors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4958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Constructors are used to initialize instance variables</a:t>
            </a: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If there are no assignment statements for instance variables in the constructor, default values are assigned to the variables of primitive type (see following table) </a:t>
            </a: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For instance variables of reference type (e.g. string), they are initialized to the default value </a:t>
            </a:r>
            <a:r>
              <a:rPr lang="en-US" i="1">
                <a:latin typeface="Arial" charset="0"/>
                <a:cs typeface="Arial" charset="0"/>
              </a:rPr>
              <a:t>null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94FA-1ECF-45D0-B7F5-4D547C78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Default Value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D61D68-96FC-499B-929B-CA648B790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76400"/>
            <a:ext cx="8077199" cy="41148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E80EC-2EF5-48A6-8138-CC8137871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A5A48F-1F4D-40A9-8899-8D118790CF4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E84F80C-4FA1-4FB2-AF21-87AA260520F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>
                <a:latin typeface="Arial" charset="0"/>
                <a:cs typeface="Arial" charset="0"/>
              </a:rPr>
              <a:t>1. Instance Methods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Remember that methods that include the </a:t>
            </a:r>
            <a:r>
              <a:rPr lang="en-US" i="1" dirty="0">
                <a:latin typeface="Arial" charset="0"/>
                <a:cs typeface="Arial" charset="0"/>
              </a:rPr>
              <a:t>static</a:t>
            </a:r>
            <a:r>
              <a:rPr lang="en-US" dirty="0">
                <a:latin typeface="Arial" charset="0"/>
                <a:cs typeface="Arial" charset="0"/>
              </a:rPr>
              <a:t> modifier in their definitions are called </a:t>
            </a:r>
            <a:r>
              <a:rPr lang="en-US" b="1" dirty="0">
                <a:latin typeface="Arial" charset="0"/>
                <a:cs typeface="Arial" charset="0"/>
              </a:rPr>
              <a:t>class methods</a:t>
            </a:r>
          </a:p>
          <a:p>
            <a:pPr eaLnBrk="1" hangingPunct="1">
              <a:lnSpc>
                <a:spcPct val="90000"/>
              </a:lnSpc>
            </a:pPr>
            <a:endParaRPr lang="en-US" b="1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A class may contain methods that do not include the static modifier in their definitions (i.e. non-static methods)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These are called </a:t>
            </a:r>
            <a:r>
              <a:rPr lang="en-US" b="1" dirty="0">
                <a:latin typeface="Arial" charset="0"/>
                <a:cs typeface="Arial" charset="0"/>
              </a:rPr>
              <a:t>instance methods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Arial" charset="0"/>
                <a:cs typeface="Arial" charset="0"/>
              </a:rPr>
              <a:t>4. Overloaded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marL="285750" lvl="1">
              <a:buFont typeface="Arial" pitchFamily="34" charset="0"/>
              <a:buChar char="•"/>
              <a:defRPr/>
            </a:pPr>
            <a:r>
              <a:rPr lang="en-US" sz="2800" dirty="0">
                <a:latin typeface="Arial" charset="0"/>
                <a:cs typeface="Arial" charset="0"/>
              </a:rPr>
              <a:t>We may have more than one constructor for a class i.e. we may have overloaded constructors</a:t>
            </a:r>
          </a:p>
          <a:p>
            <a:pPr marL="285750" lvl="1">
              <a:buFont typeface="Arial" pitchFamily="34" charset="0"/>
              <a:buChar char="•"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 marL="285750" lvl="1">
              <a:buFont typeface="Arial" pitchFamily="34" charset="0"/>
              <a:buChar char="•"/>
              <a:defRPr/>
            </a:pPr>
            <a:r>
              <a:rPr lang="en-US" sz="2800" dirty="0">
                <a:latin typeface="Arial" charset="0"/>
                <a:cs typeface="Arial" charset="0"/>
              </a:rPr>
              <a:t>The different constructors must have different number or type of parameters</a:t>
            </a:r>
          </a:p>
          <a:p>
            <a:pPr marL="285750" lvl="1">
              <a:buFont typeface="Arial" pitchFamily="34" charset="0"/>
              <a:buChar char="•"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 marL="285750" lvl="1">
              <a:buFontTx/>
              <a:buNone/>
              <a:defRPr/>
            </a:pPr>
            <a:endParaRPr lang="en-US" sz="2000" dirty="0">
              <a:solidFill>
                <a:schemeClr val="accent1"/>
              </a:solidFill>
              <a:ea typeface="+mn-ea"/>
              <a:cs typeface="+mn-cs"/>
            </a:endParaRP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3044CC1-CBF0-498D-9E31-C056B1C2C1C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Overloaded Constructors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4800600"/>
          </a:xfrm>
        </p:spPr>
        <p:txBody>
          <a:bodyPr/>
          <a:lstStyle/>
          <a:p>
            <a:pPr marL="285750" lvl="1">
              <a:buFont typeface="Arial" charset="0"/>
              <a:buChar char="•"/>
            </a:pPr>
            <a:r>
              <a:rPr lang="en-US" sz="2800">
                <a:latin typeface="Arial" charset="0"/>
                <a:cs typeface="Arial" charset="0"/>
              </a:rPr>
              <a:t>Example: Student class has instance variables </a:t>
            </a:r>
            <a:r>
              <a:rPr lang="en-US" sz="2800" i="1">
                <a:latin typeface="Arial" charset="0"/>
                <a:cs typeface="Arial" charset="0"/>
              </a:rPr>
              <a:t>name</a:t>
            </a:r>
            <a:r>
              <a:rPr lang="en-US" sz="2800">
                <a:latin typeface="Arial" charset="0"/>
                <a:cs typeface="Arial" charset="0"/>
              </a:rPr>
              <a:t> and </a:t>
            </a:r>
            <a:r>
              <a:rPr lang="en-US" sz="2800" i="1">
                <a:latin typeface="Arial" charset="0"/>
                <a:cs typeface="Arial" charset="0"/>
              </a:rPr>
              <a:t>score</a:t>
            </a:r>
          </a:p>
          <a:p>
            <a:pPr marL="285750" lvl="1">
              <a:buFont typeface="Arial" charset="0"/>
              <a:buChar char="•"/>
            </a:pPr>
            <a:endParaRPr lang="en-US" sz="2800">
              <a:latin typeface="Arial" charset="0"/>
              <a:cs typeface="Arial" charset="0"/>
            </a:endParaRPr>
          </a:p>
          <a:p>
            <a:pPr marL="285750" lvl="1">
              <a:buFont typeface="Arial" charset="0"/>
              <a:buChar char="•"/>
            </a:pPr>
            <a:r>
              <a:rPr lang="en-US" sz="2800">
                <a:latin typeface="Arial" charset="0"/>
                <a:cs typeface="Arial" charset="0"/>
              </a:rPr>
              <a:t>We may have 3 constructors for the Student class:</a:t>
            </a:r>
          </a:p>
          <a:p>
            <a:pPr marL="285750" lvl="1">
              <a:buFont typeface="Arial" charset="0"/>
              <a:buChar char="•"/>
            </a:pPr>
            <a:endParaRPr lang="en-US" sz="2800">
              <a:latin typeface="Arial" charset="0"/>
              <a:cs typeface="Arial" charset="0"/>
            </a:endParaRPr>
          </a:p>
          <a:p>
            <a:pPr marL="285750" lvl="1"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		</a:t>
            </a:r>
            <a:r>
              <a:rPr lang="en-US" sz="2400">
                <a:latin typeface="Consolas" pitchFamily="49" charset="0"/>
                <a:cs typeface="Arial" charset="0"/>
              </a:rPr>
              <a:t>public Student()</a:t>
            </a:r>
          </a:p>
          <a:p>
            <a:pPr marL="285750" lvl="1">
              <a:buFontTx/>
              <a:buNone/>
            </a:pPr>
            <a:r>
              <a:rPr lang="en-US" sz="2400">
                <a:latin typeface="Consolas" pitchFamily="49" charset="0"/>
                <a:cs typeface="Arial" charset="0"/>
              </a:rPr>
              <a:t>		{</a:t>
            </a:r>
          </a:p>
          <a:p>
            <a:pPr marL="285750" lvl="1">
              <a:buFontTx/>
              <a:buNone/>
            </a:pPr>
            <a:r>
              <a:rPr lang="en-US" sz="2400">
                <a:latin typeface="Consolas" pitchFamily="49" charset="0"/>
                <a:cs typeface="Arial" charset="0"/>
              </a:rPr>
              <a:t>		}</a:t>
            </a:r>
          </a:p>
          <a:p>
            <a:pPr marL="285750" lvl="1">
              <a:buFontTx/>
              <a:buNone/>
            </a:pPr>
            <a:endParaRPr lang="en-US" sz="2800">
              <a:latin typeface="Arial" charset="0"/>
              <a:cs typeface="Arial" charset="0"/>
            </a:endParaRP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C064677-850A-4EFB-B4F4-080D1D4B2C3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Overloaded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458200" cy="4800600"/>
          </a:xfrm>
        </p:spPr>
        <p:txBody>
          <a:bodyPr/>
          <a:lstStyle/>
          <a:p>
            <a:pPr marL="285750" lvl="1"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Consolas" pitchFamily="49" charset="0"/>
                <a:ea typeface="+mn-ea"/>
              </a:rPr>
              <a:t>		public Student(String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ea typeface="+mn-ea"/>
              </a:rPr>
              <a:t>aName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ea typeface="+mn-ea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ea typeface="+mn-ea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  <a:ea typeface="+mn-ea"/>
              </a:rPr>
              <a:t>	{	</a:t>
            </a:r>
          </a:p>
          <a:p>
            <a:pPr marL="285750" lvl="1"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Consolas" pitchFamily="49" charset="0"/>
                <a:ea typeface="+mn-ea"/>
              </a:rPr>
              <a:t>			name =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ea typeface="+mn-ea"/>
              </a:rPr>
              <a:t>aName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ea typeface="+mn-ea"/>
              </a:rPr>
              <a:t>;</a:t>
            </a:r>
          </a:p>
          <a:p>
            <a:pPr marL="285750" lvl="1"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Consolas" pitchFamily="49" charset="0"/>
                <a:ea typeface="+mn-ea"/>
              </a:rPr>
              <a:t>		}</a:t>
            </a:r>
          </a:p>
          <a:p>
            <a:pPr marL="285750" lvl="1">
              <a:buFontTx/>
              <a:buNone/>
              <a:defRPr/>
            </a:pPr>
            <a:endParaRPr lang="en-US" sz="2800" dirty="0">
              <a:latin typeface="Consolas" pitchFamily="49" charset="0"/>
            </a:endParaRPr>
          </a:p>
          <a:p>
            <a:pPr marL="285750" lvl="1">
              <a:buFontTx/>
              <a:buNone/>
              <a:defRPr/>
            </a:pPr>
            <a:r>
              <a:rPr lang="en-US" sz="2800" dirty="0">
                <a:latin typeface="Consolas" pitchFamily="49" charset="0"/>
              </a:rPr>
              <a:t>		</a:t>
            </a:r>
            <a:r>
              <a:rPr lang="en-US" sz="2400" dirty="0">
                <a:latin typeface="Consolas" pitchFamily="49" charset="0"/>
              </a:rPr>
              <a:t>public Student(String </a:t>
            </a:r>
            <a:r>
              <a:rPr lang="en-US" sz="2400" dirty="0" err="1">
                <a:latin typeface="Consolas" pitchFamily="49" charset="0"/>
              </a:rPr>
              <a:t>aName</a:t>
            </a:r>
            <a:r>
              <a:rPr lang="en-US" sz="2400" dirty="0">
                <a:latin typeface="Consolas" pitchFamily="49" charset="0"/>
              </a:rPr>
              <a:t>, int </a:t>
            </a:r>
            <a:r>
              <a:rPr lang="en-US" sz="2400" dirty="0" err="1">
                <a:latin typeface="Consolas" pitchFamily="49" charset="0"/>
              </a:rPr>
              <a:t>aScore</a:t>
            </a:r>
            <a:r>
              <a:rPr lang="en-US" sz="2400" dirty="0">
                <a:latin typeface="Consolas" pitchFamily="49" charset="0"/>
              </a:rPr>
              <a:t>)</a:t>
            </a:r>
          </a:p>
          <a:p>
            <a:pPr marL="285750" lvl="1">
              <a:buFontTx/>
              <a:buNone/>
              <a:defRPr/>
            </a:pPr>
            <a:r>
              <a:rPr lang="en-US" sz="2400" dirty="0">
                <a:latin typeface="Consolas" pitchFamily="49" charset="0"/>
              </a:rPr>
              <a:t>		{	</a:t>
            </a:r>
          </a:p>
          <a:p>
            <a:pPr marL="285750" lvl="1">
              <a:buFontTx/>
              <a:buNone/>
              <a:defRPr/>
            </a:pPr>
            <a:r>
              <a:rPr lang="en-US" sz="2400" dirty="0">
                <a:latin typeface="Consolas" pitchFamily="49" charset="0"/>
              </a:rPr>
              <a:t>			name = </a:t>
            </a:r>
            <a:r>
              <a:rPr lang="en-US" sz="2400" dirty="0" err="1">
                <a:latin typeface="Consolas" pitchFamily="49" charset="0"/>
              </a:rPr>
              <a:t>aName</a:t>
            </a:r>
            <a:r>
              <a:rPr lang="en-US" sz="2400" dirty="0">
                <a:latin typeface="Consolas" pitchFamily="49" charset="0"/>
              </a:rPr>
              <a:t>;</a:t>
            </a:r>
          </a:p>
          <a:p>
            <a:pPr marL="285750" lvl="1">
              <a:buFontTx/>
              <a:buNone/>
              <a:defRPr/>
            </a:pPr>
            <a:r>
              <a:rPr lang="en-US" sz="2400" dirty="0">
                <a:latin typeface="Consolas" pitchFamily="49" charset="0"/>
              </a:rPr>
              <a:t>			score = </a:t>
            </a:r>
            <a:r>
              <a:rPr lang="en-US" sz="2400" dirty="0" err="1">
                <a:latin typeface="Consolas" pitchFamily="49" charset="0"/>
              </a:rPr>
              <a:t>aScore</a:t>
            </a:r>
            <a:r>
              <a:rPr lang="en-US" sz="2400" dirty="0">
                <a:latin typeface="Consolas" pitchFamily="49" charset="0"/>
              </a:rPr>
              <a:t>;</a:t>
            </a:r>
          </a:p>
          <a:p>
            <a:pPr marL="285750" lvl="1">
              <a:buFontTx/>
              <a:buNone/>
              <a:defRPr/>
            </a:pPr>
            <a:r>
              <a:rPr lang="en-US" sz="2400" dirty="0">
                <a:latin typeface="Consolas" pitchFamily="49" charset="0"/>
              </a:rPr>
              <a:t>		}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FD58E6B-89D7-40D8-8F0A-A16528040F7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Overloaded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458200" cy="4800600"/>
          </a:xfrm>
        </p:spPr>
        <p:txBody>
          <a:bodyPr/>
          <a:lstStyle/>
          <a:p>
            <a:pPr marL="285750" lvl="1">
              <a:buFont typeface="Arial" pitchFamily="34" charset="0"/>
              <a:buChar char="•"/>
              <a:defRPr/>
            </a:pPr>
            <a:r>
              <a:rPr lang="en-US" sz="2800" dirty="0">
                <a:latin typeface="Arial" charset="0"/>
                <a:cs typeface="Arial" charset="0"/>
              </a:rPr>
              <a:t>When we create Student class type objects, we can use any one of the constructors</a:t>
            </a:r>
          </a:p>
          <a:p>
            <a:pPr marL="285750" lvl="1">
              <a:buFont typeface="Arial" pitchFamily="34" charset="0"/>
              <a:buChar char="•"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 marL="285750" lvl="1">
              <a:buFont typeface="Arial" pitchFamily="34" charset="0"/>
              <a:buChar char="•"/>
              <a:defRPr/>
            </a:pPr>
            <a:r>
              <a:rPr lang="en-US" sz="2800" dirty="0">
                <a:latin typeface="Arial" charset="0"/>
                <a:cs typeface="Arial" charset="0"/>
              </a:rPr>
              <a:t>Example:</a:t>
            </a:r>
          </a:p>
          <a:p>
            <a:pPr marL="285750" lvl="1">
              <a:buFontTx/>
              <a:buNone/>
              <a:defRPr/>
            </a:pPr>
            <a:r>
              <a:rPr lang="en-GB" sz="2400" dirty="0">
                <a:solidFill>
                  <a:srgbClr val="000000"/>
                </a:solidFill>
                <a:latin typeface="Consolas" pitchFamily="49" charset="0"/>
                <a:ea typeface="+mn-ea"/>
              </a:rPr>
              <a:t>   Student student1 = new Student();</a:t>
            </a:r>
            <a:endParaRPr lang="en-US" sz="280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latin typeface="Consolas" pitchFamily="49" charset="0"/>
                <a:cs typeface="+mn-cs"/>
              </a:rPr>
              <a:t>	 S</a:t>
            </a:r>
            <a:r>
              <a:rPr lang="en-GB" sz="2400" dirty="0" err="1">
                <a:latin typeface="Consolas" pitchFamily="49" charset="0"/>
              </a:rPr>
              <a:t>tudent</a:t>
            </a:r>
            <a:r>
              <a:rPr lang="en-GB" sz="2400" dirty="0">
                <a:latin typeface="Consolas" pitchFamily="49" charset="0"/>
              </a:rPr>
              <a:t> student2 = new Student("Lillian");</a:t>
            </a:r>
          </a:p>
          <a:p>
            <a:pPr>
              <a:buFontTx/>
              <a:buNone/>
              <a:defRPr/>
            </a:pPr>
            <a:r>
              <a:rPr lang="en-GB" sz="2400" dirty="0">
                <a:latin typeface="Consolas" pitchFamily="49" charset="0"/>
              </a:rPr>
              <a:t>	 Student student3 = new Student("Julian", 76);</a:t>
            </a:r>
            <a:endParaRPr lang="en-US" sz="2400" dirty="0">
              <a:latin typeface="Consolas" pitchFamily="49" charset="0"/>
              <a:cs typeface="+mn-cs"/>
            </a:endParaRP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FE08D53-77EA-49D9-8529-B3D85FF3B9E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001000" cy="1143000"/>
          </a:xfrm>
        </p:spPr>
        <p:txBody>
          <a:bodyPr/>
          <a:lstStyle/>
          <a:p>
            <a:pPr algn="l"/>
            <a:r>
              <a:rPr lang="en-US" sz="4000">
                <a:latin typeface="Arial" charset="0"/>
                <a:cs typeface="Arial" charset="0"/>
              </a:rPr>
              <a:t>5. RealEstateInvestment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01000" cy="4800600"/>
          </a:xfrm>
        </p:spPr>
        <p:txBody>
          <a:bodyPr/>
          <a:lstStyle/>
          <a:p>
            <a:pPr marL="285750" lvl="1">
              <a:buFont typeface="Arial" pitchFamily="34" charset="0"/>
              <a:buChar char="•"/>
              <a:defRPr/>
            </a:pPr>
            <a:r>
              <a:rPr lang="en-US" sz="2800" dirty="0">
                <a:latin typeface="Arial" charset="0"/>
                <a:cs typeface="Arial" charset="0"/>
              </a:rPr>
              <a:t>We look at a problem and consider a structured procedural approach and an object-oriented approach to solving the problem</a:t>
            </a:r>
          </a:p>
          <a:p>
            <a:pPr marL="285750" lvl="1">
              <a:buFont typeface="Arial" pitchFamily="34" charset="0"/>
              <a:buChar char="•"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 marL="285750" lvl="1">
              <a:buFont typeface="Arial" pitchFamily="34" charset="0"/>
              <a:buChar char="•"/>
              <a:defRPr/>
            </a:pPr>
            <a:r>
              <a:rPr lang="en-US" sz="2800" dirty="0">
                <a:latin typeface="Arial" charset="0"/>
                <a:cs typeface="Arial" charset="0"/>
              </a:rPr>
              <a:t>Problem Specification</a:t>
            </a:r>
          </a:p>
          <a:p>
            <a:pPr marL="685800" lvl="2">
              <a:buFont typeface="Wingdings" pitchFamily="2" charset="2"/>
              <a:buChar char="Ø"/>
              <a:defRPr/>
            </a:pPr>
            <a:r>
              <a:rPr lang="en-US" dirty="0">
                <a:latin typeface="Arial" charset="0"/>
                <a:cs typeface="Arial" charset="0"/>
              </a:rPr>
              <a:t>Given a certain real estate property, find out how much earnings it is generating</a:t>
            </a:r>
          </a:p>
          <a:p>
            <a:pPr marL="685800" lvl="2">
              <a:buFont typeface="Wingdings" pitchFamily="2" charset="2"/>
              <a:buChar char="Ø"/>
              <a:defRPr/>
            </a:pPr>
            <a:r>
              <a:rPr lang="en-US" dirty="0">
                <a:latin typeface="Arial" charset="0"/>
                <a:cs typeface="Arial" charset="0"/>
              </a:rPr>
              <a:t>The property details are the location, the expenses and the rent</a:t>
            </a:r>
          </a:p>
          <a:p>
            <a:pPr marL="685800" lvl="2">
              <a:buFont typeface="Wingdings" pitchFamily="2" charset="2"/>
              <a:buChar char="Ø"/>
              <a:defRPr/>
            </a:pPr>
            <a:r>
              <a:rPr lang="en-US" dirty="0">
                <a:latin typeface="Arial" charset="0"/>
                <a:cs typeface="Arial" charset="0"/>
              </a:rPr>
              <a:t>The earnings is the rent less the expenses </a:t>
            </a:r>
          </a:p>
          <a:p>
            <a:pPr marL="285750" lvl="1">
              <a:buFont typeface="Arial" pitchFamily="34" charset="0"/>
              <a:buChar char="•"/>
              <a:defRPr/>
            </a:pPr>
            <a:endParaRPr lang="en-US" sz="2400" dirty="0">
              <a:latin typeface="Consolas" pitchFamily="49" charset="0"/>
              <a:cs typeface="+mn-cs"/>
            </a:endParaRP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C6D47BB-17E9-478C-90FC-ABE49AAD73F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001000" cy="1143000"/>
          </a:xfrm>
        </p:spPr>
        <p:txBody>
          <a:bodyPr/>
          <a:lstStyle/>
          <a:p>
            <a:r>
              <a:rPr lang="en-US" sz="4000">
                <a:latin typeface="Arial" charset="0"/>
                <a:cs typeface="Arial" charset="0"/>
              </a:rPr>
              <a:t>Program – Structured Procedural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006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import </a:t>
            </a:r>
            <a:r>
              <a:rPr lang="en-GB" sz="2400" dirty="0" err="1">
                <a:latin typeface="Consolas" pitchFamily="49" charset="0"/>
                <a:cs typeface="Arial" charset="0"/>
              </a:rPr>
              <a:t>java.util.Scanner</a:t>
            </a:r>
            <a:r>
              <a:rPr lang="en-GB" sz="2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sz="2400" dirty="0"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class </a:t>
            </a:r>
            <a:r>
              <a:rPr lang="en-GB" sz="2400" dirty="0" err="1">
                <a:latin typeface="Consolas" pitchFamily="49" charset="0"/>
                <a:cs typeface="Arial" charset="0"/>
              </a:rPr>
              <a:t>InvestmentApp</a:t>
            </a:r>
            <a:endParaRPr lang="en-GB" sz="2400" dirty="0"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dirty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  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</a:t>
            </a:r>
            <a:r>
              <a:rPr lang="en-GB" sz="2400" dirty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static void </a:t>
            </a:r>
            <a:r>
              <a:rPr lang="en-GB" sz="2400" dirty="0">
                <a:latin typeface="Consolas" pitchFamily="49" charset="0"/>
                <a:cs typeface="Arial" charset="0"/>
              </a:rPr>
              <a:t>main(String [] </a:t>
            </a:r>
            <a:r>
              <a:rPr lang="en-GB" sz="2400" dirty="0" err="1">
                <a:latin typeface="Consolas" pitchFamily="49" charset="0"/>
                <a:cs typeface="Arial" charset="0"/>
              </a:rPr>
              <a:t>args</a:t>
            </a:r>
            <a:r>
              <a:rPr lang="en-GB" sz="2400" dirty="0">
                <a:latin typeface="Consolas" pitchFamily="49" charset="0"/>
                <a:cs typeface="Arial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  String </a:t>
            </a:r>
            <a:r>
              <a:rPr lang="en-GB" sz="2400" dirty="0">
                <a:latin typeface="Consolas" pitchFamily="49" charset="0"/>
                <a:cs typeface="Arial" charset="0"/>
              </a:rPr>
              <a:t>location;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  double </a:t>
            </a:r>
            <a:r>
              <a:rPr lang="en-GB" sz="2400" dirty="0">
                <a:latin typeface="Consolas" pitchFamily="49" charset="0"/>
                <a:cs typeface="Arial" charset="0"/>
              </a:rPr>
              <a:t>expenses;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  double </a:t>
            </a:r>
            <a:r>
              <a:rPr lang="en-GB" sz="2400" dirty="0">
                <a:latin typeface="Consolas" pitchFamily="49" charset="0"/>
                <a:cs typeface="Arial" charset="0"/>
              </a:rPr>
              <a:t>rent;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  double </a:t>
            </a:r>
            <a:r>
              <a:rPr lang="en-GB" sz="2400" dirty="0">
                <a:latin typeface="Consolas" pitchFamily="49" charset="0"/>
                <a:cs typeface="Arial" charset="0"/>
              </a:rPr>
              <a:t>earnings;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03C9C2A-ED66-4912-923F-5EBBA11A98E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001000" cy="1143000"/>
          </a:xfrm>
        </p:spPr>
        <p:txBody>
          <a:bodyPr/>
          <a:lstStyle/>
          <a:p>
            <a:r>
              <a:rPr lang="en-US" sz="4000">
                <a:latin typeface="Arial" charset="0"/>
                <a:cs typeface="Arial" charset="0"/>
              </a:rPr>
              <a:t>Program – Structured Procedural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006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      Scanner </a:t>
            </a:r>
            <a:r>
              <a:rPr lang="en-GB" sz="2400" dirty="0" err="1">
                <a:latin typeface="Consolas" pitchFamily="49" charset="0"/>
                <a:cs typeface="Arial" charset="0"/>
              </a:rPr>
              <a:t>scanner</a:t>
            </a:r>
            <a:r>
              <a:rPr lang="en-GB" sz="2400" dirty="0">
                <a:latin typeface="Consolas" pitchFamily="49" charset="0"/>
                <a:cs typeface="Arial" charset="0"/>
              </a:rPr>
              <a:t> = new Scanner(System.in);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      </a:t>
            </a:r>
            <a:r>
              <a:rPr lang="en-GB" sz="2400" dirty="0" err="1">
                <a:latin typeface="Consolas" pitchFamily="49" charset="0"/>
                <a:cs typeface="Arial" charset="0"/>
              </a:rPr>
              <a:t>System.out.println</a:t>
            </a:r>
            <a:r>
              <a:rPr lang="en-GB" sz="2400" dirty="0">
                <a:latin typeface="Consolas" pitchFamily="49" charset="0"/>
                <a:cs typeface="Arial" charset="0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"Enter location: "</a:t>
            </a:r>
            <a:r>
              <a:rPr lang="en-GB" sz="2400" dirty="0">
                <a:latin typeface="Consolas" pitchFamily="49" charset="0"/>
                <a:cs typeface="Arial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    </a:t>
            </a:r>
            <a:r>
              <a:rPr lang="en-GB" sz="2400" dirty="0">
                <a:latin typeface="Consolas" pitchFamily="49" charset="0"/>
                <a:cs typeface="Arial" charset="0"/>
              </a:rPr>
              <a:t>location = </a:t>
            </a:r>
            <a:r>
              <a:rPr lang="en-GB" sz="2400" dirty="0" err="1">
                <a:latin typeface="Consolas" pitchFamily="49" charset="0"/>
                <a:cs typeface="Arial" charset="0"/>
              </a:rPr>
              <a:t>scanner.nextLine</a:t>
            </a:r>
            <a:r>
              <a:rPr lang="en-GB" sz="24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sz="2400" dirty="0"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dirty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      </a:t>
            </a:r>
            <a:r>
              <a:rPr lang="en-GB" sz="2400" dirty="0" err="1">
                <a:latin typeface="Consolas" pitchFamily="49" charset="0"/>
                <a:cs typeface="Arial" charset="0"/>
              </a:rPr>
              <a:t>System.out.println</a:t>
            </a:r>
            <a:r>
              <a:rPr lang="en-GB" sz="2400" dirty="0">
                <a:latin typeface="Consolas" pitchFamily="49" charset="0"/>
                <a:cs typeface="Arial" charset="0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"Enter expenses: "</a:t>
            </a:r>
            <a:r>
              <a:rPr lang="en-GB" sz="2400" dirty="0">
                <a:latin typeface="Consolas" pitchFamily="49" charset="0"/>
                <a:cs typeface="Arial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    </a:t>
            </a:r>
            <a:r>
              <a:rPr lang="en-GB" sz="2400" dirty="0">
                <a:latin typeface="Consolas" pitchFamily="49" charset="0"/>
                <a:cs typeface="Arial" charset="0"/>
              </a:rPr>
              <a:t>expenses = </a:t>
            </a:r>
            <a:r>
              <a:rPr lang="en-GB" sz="2400" dirty="0" err="1">
                <a:latin typeface="Consolas" pitchFamily="49" charset="0"/>
                <a:cs typeface="Arial" charset="0"/>
              </a:rPr>
              <a:t>scanner.nextDouble</a:t>
            </a:r>
            <a:r>
              <a:rPr lang="en-GB" sz="24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sz="2400" dirty="0">
              <a:latin typeface="Consolas" pitchFamily="49" charset="0"/>
              <a:cs typeface="Arial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solidFill>
                  <a:srgbClr val="2B91AF"/>
                </a:solidFill>
                <a:latin typeface="Consolas"/>
              </a:rPr>
              <a:t>      </a:t>
            </a:r>
            <a:r>
              <a:rPr lang="en-GB" sz="2400" dirty="0" err="1">
                <a:latin typeface="Consolas"/>
              </a:rPr>
              <a:t>System.out.print</a:t>
            </a:r>
            <a:r>
              <a:rPr lang="en-GB" sz="2400" dirty="0">
                <a:latin typeface="Consolas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/>
              </a:rPr>
              <a:t>"Enter rent: "</a:t>
            </a:r>
            <a:r>
              <a:rPr lang="en-GB" sz="2400" dirty="0">
                <a:latin typeface="Consolas"/>
              </a:rPr>
              <a:t>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GB" sz="2400" dirty="0">
                <a:latin typeface="Consolas"/>
              </a:rPr>
              <a:t>rent = </a:t>
            </a:r>
            <a:r>
              <a:rPr lang="en-GB" sz="2400" dirty="0" err="1">
                <a:latin typeface="Consolas" pitchFamily="49" charset="0"/>
                <a:cs typeface="Arial" charset="0"/>
              </a:rPr>
              <a:t>scanner.nextDouble</a:t>
            </a:r>
            <a:r>
              <a:rPr lang="en-GB" sz="2400" dirty="0">
                <a:latin typeface="Consolas" pitchFamily="49" charset="0"/>
                <a:cs typeface="Arial" charset="0"/>
              </a:rPr>
              <a:t>();</a:t>
            </a:r>
            <a:endParaRPr lang="en-GB" sz="2400" dirty="0">
              <a:latin typeface="Consolas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latin typeface="Consolas"/>
              </a:rPr>
              <a:t>   </a:t>
            </a:r>
            <a:endParaRPr lang="en-GB" sz="2400" dirty="0">
              <a:latin typeface="Consolas" pitchFamily="49" charset="0"/>
              <a:cs typeface="Arial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latin typeface="Consolas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GB" sz="2400" dirty="0">
              <a:latin typeface="Consolas"/>
            </a:endParaRPr>
          </a:p>
          <a:p>
            <a:pPr>
              <a:buFontTx/>
              <a:buNone/>
              <a:defRPr/>
            </a:pPr>
            <a:endParaRPr lang="en-US" sz="2400" dirty="0">
              <a:latin typeface="Consolas" pitchFamily="49" charset="0"/>
              <a:cs typeface="+mn-cs"/>
            </a:endParaRP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0D342A-26E5-422B-8443-B5CBDC221AA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001000" cy="1143000"/>
          </a:xfrm>
        </p:spPr>
        <p:txBody>
          <a:bodyPr/>
          <a:lstStyle/>
          <a:p>
            <a:r>
              <a:rPr lang="en-US" sz="4000">
                <a:latin typeface="Arial" charset="0"/>
                <a:cs typeface="Arial" charset="0"/>
              </a:rPr>
              <a:t>Program – Structured Procedural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006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solidFill>
                  <a:srgbClr val="2B91AF"/>
                </a:solidFill>
                <a:latin typeface="Consolas"/>
              </a:rPr>
              <a:t>      </a:t>
            </a:r>
            <a:endParaRPr lang="en-GB" sz="2400" dirty="0">
              <a:latin typeface="Consolas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latin typeface="Consolas"/>
              </a:rPr>
              <a:t>      earnings = </a:t>
            </a:r>
            <a:r>
              <a:rPr lang="en-GB" sz="2400" dirty="0" err="1">
                <a:latin typeface="Consolas"/>
              </a:rPr>
              <a:t>determineEarnings</a:t>
            </a:r>
            <a:r>
              <a:rPr lang="en-GB" sz="2400" dirty="0">
                <a:latin typeface="Consolas"/>
              </a:rPr>
              <a:t>(expenses,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latin typeface="Consolas"/>
              </a:rPr>
              <a:t>                                   rent);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GB" sz="2400" dirty="0">
              <a:latin typeface="Consolas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latin typeface="Consolas"/>
              </a:rPr>
              <a:t>      </a:t>
            </a:r>
            <a:r>
              <a:rPr lang="en-US" sz="2400" dirty="0" err="1">
                <a:latin typeface="Consolas"/>
              </a:rPr>
              <a:t>System.out.printf</a:t>
            </a:r>
            <a:r>
              <a:rPr lang="en-US" sz="2400" dirty="0"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"Earnings is %f"</a:t>
            </a:r>
            <a:r>
              <a:rPr lang="en-US" sz="2400" dirty="0">
                <a:latin typeface="Consolas"/>
              </a:rPr>
              <a:t>,</a:t>
            </a:r>
            <a:r>
              <a:rPr lang="en-GB" sz="2400" dirty="0">
                <a:latin typeface="Consolas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latin typeface="Consolas"/>
              </a:rPr>
              <a:t>							earnings);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latin typeface="Consolas"/>
              </a:rPr>
              <a:t>   } //end of the main method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GB" sz="2400" dirty="0">
              <a:latin typeface="Consolas"/>
            </a:endParaRPr>
          </a:p>
          <a:p>
            <a:pPr>
              <a:buFontTx/>
              <a:buNone/>
              <a:defRPr/>
            </a:pPr>
            <a:endParaRPr lang="en-US" sz="2400" dirty="0">
              <a:latin typeface="Consolas" pitchFamily="49" charset="0"/>
              <a:cs typeface="+mn-cs"/>
            </a:endParaRP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0D342A-26E5-422B-8443-B5CBDC221AA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252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001000" cy="1143000"/>
          </a:xfrm>
        </p:spPr>
        <p:txBody>
          <a:bodyPr/>
          <a:lstStyle/>
          <a:p>
            <a:r>
              <a:rPr lang="en-US" sz="4000">
                <a:latin typeface="Arial" charset="0"/>
                <a:cs typeface="Arial" charset="0"/>
              </a:rPr>
              <a:t>Program – Structured Procedural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006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buFontTx/>
              <a:buNone/>
              <a:defRPr/>
            </a:pPr>
            <a:endParaRPr lang="en-GB" sz="2400" dirty="0">
              <a:latin typeface="Consolas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latin typeface="Consolas"/>
              </a:rPr>
              <a:t>   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public static double </a:t>
            </a:r>
            <a:r>
              <a:rPr lang="en-GB" sz="2400" dirty="0" err="1">
                <a:latin typeface="Consolas"/>
              </a:rPr>
              <a:t>determineEarnings</a:t>
            </a:r>
            <a:r>
              <a:rPr lang="en-GB" sz="2400" dirty="0">
                <a:latin typeface="Consolas"/>
              </a:rPr>
              <a:t>(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                             double </a:t>
            </a:r>
            <a:r>
              <a:rPr lang="en-GB" sz="2400" dirty="0">
                <a:latin typeface="Consolas"/>
              </a:rPr>
              <a:t>expense,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                             double </a:t>
            </a:r>
            <a:r>
              <a:rPr lang="en-GB" sz="2400" dirty="0">
                <a:latin typeface="Consolas"/>
              </a:rPr>
              <a:t>rent)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latin typeface="Consolas"/>
              </a:rPr>
              <a:t>   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  return </a:t>
            </a:r>
            <a:r>
              <a:rPr lang="en-GB" sz="2400" dirty="0">
                <a:latin typeface="Consolas"/>
              </a:rPr>
              <a:t>rent - expense;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latin typeface="Consolas"/>
              </a:rPr>
              <a:t>   }</a:t>
            </a:r>
          </a:p>
          <a:p>
            <a:pPr>
              <a:buFontTx/>
              <a:buNone/>
              <a:defRPr/>
            </a:pPr>
            <a:r>
              <a:rPr lang="en-GB" sz="2400" dirty="0">
                <a:latin typeface="Consolas"/>
              </a:rPr>
              <a:t>}   </a:t>
            </a:r>
            <a:endParaRPr lang="en-US" sz="2400" dirty="0">
              <a:latin typeface="Consolas" pitchFamily="49" charset="0"/>
              <a:cs typeface="+mn-cs"/>
            </a:endParaRP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E8B7DFE-CEF7-4050-B75D-C13E30B840F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001000" cy="1143000"/>
          </a:xfrm>
        </p:spPr>
        <p:txBody>
          <a:bodyPr/>
          <a:lstStyle/>
          <a:p>
            <a:r>
              <a:rPr lang="en-US" sz="4000">
                <a:latin typeface="Arial" charset="0"/>
                <a:cs typeface="Arial" charset="0"/>
              </a:rPr>
              <a:t>Program – Object-Oriented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006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public class </a:t>
            </a:r>
            <a:r>
              <a:rPr lang="en-GB" sz="2400" dirty="0">
                <a:latin typeface="Consolas"/>
              </a:rPr>
              <a:t>Investment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latin typeface="Consolas"/>
              </a:rPr>
              <a:t>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private String </a:t>
            </a:r>
            <a:r>
              <a:rPr lang="en-GB" sz="2400" dirty="0">
                <a:latin typeface="Consolas"/>
              </a:rPr>
              <a:t>location;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private double </a:t>
            </a:r>
            <a:r>
              <a:rPr lang="en-GB" sz="2400" dirty="0">
                <a:latin typeface="Consolas"/>
              </a:rPr>
              <a:t>expenses;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private double </a:t>
            </a:r>
            <a:r>
              <a:rPr lang="en-GB" sz="2400" dirty="0">
                <a:latin typeface="Consolas"/>
              </a:rPr>
              <a:t>rent;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GB" sz="2400" dirty="0">
              <a:solidFill>
                <a:srgbClr val="0000FF"/>
              </a:solidFill>
              <a:latin typeface="Consolas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solidFill>
                  <a:srgbClr val="339933"/>
                </a:solidFill>
                <a:latin typeface="Consolas"/>
              </a:rPr>
              <a:t>    // Constructor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public </a:t>
            </a:r>
            <a:r>
              <a:rPr lang="en-GB" sz="2400" dirty="0">
                <a:latin typeface="Consolas"/>
              </a:rPr>
              <a:t>Investment(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String </a:t>
            </a:r>
            <a:r>
              <a:rPr lang="en-GB" sz="2400" dirty="0" err="1">
                <a:latin typeface="Consolas"/>
              </a:rPr>
              <a:t>theLocation</a:t>
            </a:r>
            <a:r>
              <a:rPr lang="en-GB" sz="2400" dirty="0">
                <a:latin typeface="Consolas"/>
              </a:rPr>
              <a:t>,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                  double </a:t>
            </a:r>
            <a:r>
              <a:rPr lang="en-GB" sz="2400" dirty="0" err="1">
                <a:latin typeface="Consolas"/>
              </a:rPr>
              <a:t>theExpenses</a:t>
            </a:r>
            <a:r>
              <a:rPr lang="en-GB" sz="2400" dirty="0">
                <a:latin typeface="Consolas"/>
              </a:rPr>
              <a:t>,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                  double </a:t>
            </a:r>
            <a:r>
              <a:rPr lang="en-GB" sz="2400" dirty="0" err="1">
                <a:latin typeface="Consolas"/>
              </a:rPr>
              <a:t>theRent</a:t>
            </a:r>
            <a:r>
              <a:rPr lang="en-GB" sz="2400" dirty="0">
                <a:latin typeface="Consolas"/>
              </a:rPr>
              <a:t>)</a:t>
            </a:r>
          </a:p>
          <a:p>
            <a:pPr marL="285750" lvl="1">
              <a:buFontTx/>
              <a:buNone/>
              <a:defRPr/>
            </a:pPr>
            <a:endParaRPr lang="en-US" sz="2400" dirty="0">
              <a:latin typeface="Consolas" pitchFamily="49" charset="0"/>
              <a:cs typeface="+mn-cs"/>
            </a:endParaRP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22D3AEF-EADF-45EE-BBDF-36CEC13E33C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Instance Methods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Instance methods of a class can directly access private data members or instance variables in the class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There is no need to send the data into the method through parameters</a:t>
            </a:r>
          </a:p>
          <a:p>
            <a:pPr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F5C4217-56F7-4BC9-BDAE-531D3F6D69A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F22C-B447-E521-07D1-F1DB39083B4F}"/>
              </a:ext>
            </a:extLst>
          </p:cNvPr>
          <p:cNvSpPr txBox="1"/>
          <p:nvPr/>
        </p:nvSpPr>
        <p:spPr>
          <a:xfrm>
            <a:off x="1066800" y="4572000"/>
            <a:ext cx="781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While class method need to declare and pass parameters into </a:t>
            </a:r>
            <a:endParaRPr lang="en-MY" i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001000" cy="1143000"/>
          </a:xfrm>
        </p:spPr>
        <p:txBody>
          <a:bodyPr/>
          <a:lstStyle/>
          <a:p>
            <a:r>
              <a:rPr lang="en-US" sz="4000">
                <a:latin typeface="Arial" charset="0"/>
                <a:cs typeface="Arial" charset="0"/>
              </a:rPr>
              <a:t>Program – Object-Oriented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006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latin typeface="Consolas"/>
              </a:rPr>
              <a:t>   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latin typeface="Consolas"/>
              </a:rPr>
              <a:t>       location = </a:t>
            </a:r>
            <a:r>
              <a:rPr lang="en-GB" sz="2400" dirty="0" err="1">
                <a:latin typeface="Consolas"/>
              </a:rPr>
              <a:t>theLocation</a:t>
            </a:r>
            <a:r>
              <a:rPr lang="en-GB" sz="2400" dirty="0">
                <a:latin typeface="Consolas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latin typeface="Consolas"/>
              </a:rPr>
              <a:t>       expenses = </a:t>
            </a:r>
            <a:r>
              <a:rPr lang="en-GB" sz="2400" dirty="0" err="1">
                <a:latin typeface="Consolas"/>
              </a:rPr>
              <a:t>theExpenses</a:t>
            </a:r>
            <a:r>
              <a:rPr lang="en-GB" sz="2400" dirty="0">
                <a:latin typeface="Consolas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latin typeface="Consolas"/>
              </a:rPr>
              <a:t>       rent = </a:t>
            </a:r>
            <a:r>
              <a:rPr lang="en-GB" sz="2400" dirty="0" err="1">
                <a:latin typeface="Consolas"/>
              </a:rPr>
              <a:t>theRent</a:t>
            </a:r>
            <a:r>
              <a:rPr lang="en-GB" sz="2400" dirty="0">
                <a:latin typeface="Consolas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latin typeface="Consolas"/>
              </a:rPr>
              <a:t>   }</a:t>
            </a:r>
          </a:p>
          <a:p>
            <a:pPr>
              <a:buFontTx/>
              <a:buNone/>
              <a:defRPr/>
            </a:pPr>
            <a:endParaRPr lang="en-GB" sz="2400" dirty="0">
              <a:latin typeface="Consolas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latin typeface="Consolas"/>
              </a:rPr>
              <a:t>   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public double </a:t>
            </a:r>
            <a:r>
              <a:rPr lang="en-GB" sz="2400" dirty="0" err="1">
                <a:latin typeface="Consolas"/>
              </a:rPr>
              <a:t>computeEarnings</a:t>
            </a:r>
            <a:r>
              <a:rPr lang="en-GB" sz="2400" dirty="0">
                <a:latin typeface="Consolas"/>
              </a:rPr>
              <a:t>()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latin typeface="Consolas"/>
              </a:rPr>
              <a:t>   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   return </a:t>
            </a:r>
            <a:r>
              <a:rPr lang="en-GB" sz="2400" dirty="0">
                <a:latin typeface="Consolas"/>
              </a:rPr>
              <a:t>rent - expenses;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latin typeface="Consolas"/>
              </a:rPr>
              <a:t>   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latin typeface="Consolas"/>
              </a:rPr>
              <a:t>}</a:t>
            </a:r>
            <a:endParaRPr lang="en-US" sz="2400" dirty="0">
              <a:latin typeface="Consolas" pitchFamily="49" charset="0"/>
              <a:cs typeface="+mn-cs"/>
            </a:endParaRP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21D3878-501D-4591-BE6E-B3B2038C11D0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001000" cy="1143000"/>
          </a:xfrm>
        </p:spPr>
        <p:txBody>
          <a:bodyPr/>
          <a:lstStyle/>
          <a:p>
            <a:r>
              <a:rPr lang="en-US" sz="4000">
                <a:latin typeface="Arial" charset="0"/>
                <a:cs typeface="Arial" charset="0"/>
              </a:rPr>
              <a:t>Program – Object-Oriented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006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using </a:t>
            </a:r>
            <a:r>
              <a:rPr lang="en-GB" sz="2400" dirty="0">
                <a:latin typeface="Consolas"/>
              </a:rPr>
              <a:t>System;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GB" sz="2400" dirty="0">
              <a:solidFill>
                <a:srgbClr val="0000FF"/>
              </a:solidFill>
              <a:latin typeface="Consolas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public class </a:t>
            </a:r>
            <a:r>
              <a:rPr lang="en-GB" sz="2400" dirty="0" err="1">
                <a:latin typeface="Consolas"/>
              </a:rPr>
              <a:t>InvestmentApp</a:t>
            </a:r>
            <a:endParaRPr lang="en-GB" sz="2400" dirty="0">
              <a:latin typeface="Consolas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latin typeface="Consolas"/>
              </a:rPr>
              <a:t>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public static void </a:t>
            </a:r>
            <a:r>
              <a:rPr lang="en-GB" sz="2400" dirty="0">
                <a:latin typeface="Consolas"/>
              </a:rPr>
              <a:t>main(String []</a:t>
            </a:r>
            <a:r>
              <a:rPr lang="en-GB" sz="2400" dirty="0" err="1">
                <a:latin typeface="Consolas"/>
              </a:rPr>
              <a:t>args</a:t>
            </a:r>
            <a:r>
              <a:rPr lang="en-GB" sz="2400" dirty="0">
                <a:latin typeface="Consolas"/>
              </a:rPr>
              <a:t>)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latin typeface="Consolas"/>
              </a:rPr>
              <a:t>    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    String </a:t>
            </a:r>
            <a:r>
              <a:rPr lang="en-GB" sz="2400" dirty="0">
                <a:latin typeface="Consolas"/>
              </a:rPr>
              <a:t>location;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    double </a:t>
            </a:r>
            <a:r>
              <a:rPr lang="en-GB" sz="2400" dirty="0">
                <a:latin typeface="Consolas"/>
              </a:rPr>
              <a:t>expenses;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    double </a:t>
            </a:r>
            <a:r>
              <a:rPr lang="en-GB" sz="2400" dirty="0">
                <a:latin typeface="Consolas"/>
              </a:rPr>
              <a:t>rent;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    double </a:t>
            </a:r>
            <a:r>
              <a:rPr lang="en-GB" sz="2400" dirty="0">
                <a:latin typeface="Consolas"/>
              </a:rPr>
              <a:t>earnings;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GB" sz="2400" dirty="0">
              <a:solidFill>
                <a:srgbClr val="0000FF"/>
              </a:solidFill>
              <a:latin typeface="Consolas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    </a:t>
            </a:r>
            <a:endParaRPr lang="en-US" sz="2400" dirty="0">
              <a:latin typeface="Consolas" pitchFamily="49" charset="0"/>
              <a:cs typeface="+mn-cs"/>
            </a:endParaRP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809AE9-E11D-4E2D-8ED7-27E21768DC3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001000" cy="1143000"/>
          </a:xfrm>
        </p:spPr>
        <p:txBody>
          <a:bodyPr/>
          <a:lstStyle/>
          <a:p>
            <a:r>
              <a:rPr lang="en-US" sz="4000">
                <a:latin typeface="Arial" charset="0"/>
                <a:cs typeface="Arial" charset="0"/>
              </a:rPr>
              <a:t>Program – Object-Oriented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006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latin typeface="Consolas"/>
              </a:rPr>
              <a:t>      Scanner </a:t>
            </a:r>
            <a:r>
              <a:rPr lang="en-GB" sz="2400" dirty="0" err="1">
                <a:latin typeface="Consolas"/>
              </a:rPr>
              <a:t>scanner</a:t>
            </a:r>
            <a:r>
              <a:rPr lang="en-GB" sz="2400" dirty="0">
                <a:latin typeface="Consolas"/>
              </a:rPr>
              <a:t> = new Scanner (System.in);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GB" sz="2400" dirty="0">
              <a:latin typeface="Consolas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solidFill>
                  <a:srgbClr val="2B91AF"/>
                </a:solidFill>
                <a:latin typeface="Consolas"/>
              </a:rPr>
              <a:t>      </a:t>
            </a:r>
            <a:r>
              <a:rPr lang="en-GB" sz="2400" dirty="0" err="1">
                <a:latin typeface="Consolas"/>
              </a:rPr>
              <a:t>System.out.print</a:t>
            </a:r>
            <a:r>
              <a:rPr lang="en-GB" sz="2400" dirty="0">
                <a:latin typeface="Consolas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/>
              </a:rPr>
              <a:t>"Enter location: "</a:t>
            </a:r>
            <a:r>
              <a:rPr lang="en-GB" sz="2400" dirty="0">
                <a:latin typeface="Consolas"/>
              </a:rPr>
              <a:t>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GB" sz="2400" dirty="0">
                <a:latin typeface="Consolas"/>
              </a:rPr>
              <a:t>location = </a:t>
            </a:r>
            <a:r>
              <a:rPr lang="en-GB" sz="2400" dirty="0" err="1">
                <a:latin typeface="Consolas"/>
              </a:rPr>
              <a:t>scanner.nextDouble</a:t>
            </a:r>
            <a:r>
              <a:rPr lang="en-GB" sz="2400" dirty="0">
                <a:latin typeface="Consolas"/>
              </a:rPr>
              <a:t>();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GB" sz="2400" dirty="0">
              <a:solidFill>
                <a:srgbClr val="2B91AF"/>
              </a:solidFill>
              <a:latin typeface="Consolas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solidFill>
                  <a:srgbClr val="2B91AF"/>
                </a:solidFill>
                <a:latin typeface="Consolas"/>
              </a:rPr>
              <a:t>      </a:t>
            </a:r>
            <a:r>
              <a:rPr lang="en-GB" sz="2400" dirty="0" err="1">
                <a:latin typeface="Consolas"/>
              </a:rPr>
              <a:t>System.out.print</a:t>
            </a:r>
            <a:r>
              <a:rPr lang="en-GB" sz="2400" dirty="0">
                <a:latin typeface="Consolas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/>
              </a:rPr>
              <a:t>"Enter expenses: "</a:t>
            </a:r>
            <a:r>
              <a:rPr lang="en-GB" sz="2400" dirty="0">
                <a:latin typeface="Consolas"/>
              </a:rPr>
              <a:t>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GB" sz="2400" dirty="0">
                <a:latin typeface="Consolas"/>
              </a:rPr>
              <a:t>expenses = </a:t>
            </a:r>
            <a:r>
              <a:rPr lang="en-GB" sz="2400" dirty="0" err="1">
                <a:latin typeface="Consolas"/>
              </a:rPr>
              <a:t>scanner.nextDouble</a:t>
            </a:r>
            <a:r>
              <a:rPr lang="en-GB" sz="2400" dirty="0">
                <a:latin typeface="Consolas"/>
              </a:rPr>
              <a:t>();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GB" sz="2400" dirty="0">
              <a:latin typeface="Consolas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solidFill>
                  <a:srgbClr val="2B91AF"/>
                </a:solidFill>
                <a:latin typeface="Consolas"/>
              </a:rPr>
              <a:t>      </a:t>
            </a:r>
            <a:r>
              <a:rPr lang="en-GB" sz="2400" dirty="0" err="1">
                <a:latin typeface="Consolas"/>
              </a:rPr>
              <a:t>System.out.print</a:t>
            </a:r>
            <a:r>
              <a:rPr lang="en-GB" sz="2400" dirty="0">
                <a:latin typeface="Consolas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/>
              </a:rPr>
              <a:t>"Enter rent: "</a:t>
            </a:r>
            <a:r>
              <a:rPr lang="en-GB" sz="2400" dirty="0">
                <a:latin typeface="Consolas"/>
              </a:rPr>
              <a:t>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latin typeface="Consolas"/>
              </a:rPr>
              <a:t>      rent = </a:t>
            </a:r>
            <a:r>
              <a:rPr lang="en-GB" sz="2400" dirty="0" err="1">
                <a:latin typeface="Consolas"/>
              </a:rPr>
              <a:t>scanner.nextDouble</a:t>
            </a:r>
            <a:r>
              <a:rPr lang="en-GB" sz="2400" dirty="0">
                <a:latin typeface="Consolas"/>
              </a:rPr>
              <a:t>();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GB" sz="2400" dirty="0">
              <a:latin typeface="Consolas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latin typeface="Consolas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GB" sz="2400" dirty="0">
              <a:latin typeface="Consolas"/>
            </a:endParaRPr>
          </a:p>
          <a:p>
            <a:pPr>
              <a:buFontTx/>
              <a:buNone/>
              <a:defRPr/>
            </a:pPr>
            <a:r>
              <a:rPr lang="en-US" sz="2400" dirty="0">
                <a:latin typeface="Consolas"/>
              </a:rPr>
              <a:t>    </a:t>
            </a:r>
            <a:endParaRPr lang="en-US" sz="2400" dirty="0">
              <a:latin typeface="Consolas" pitchFamily="49" charset="0"/>
              <a:cs typeface="+mn-cs"/>
            </a:endParaRP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3EDD159-6E6B-472F-AEAF-31882B899534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001000" cy="1143000"/>
          </a:xfrm>
        </p:spPr>
        <p:txBody>
          <a:bodyPr/>
          <a:lstStyle/>
          <a:p>
            <a:r>
              <a:rPr lang="en-US" sz="4000">
                <a:latin typeface="Arial" charset="0"/>
                <a:cs typeface="Arial" charset="0"/>
              </a:rPr>
              <a:t>Program – Object-Oriented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006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2400" dirty="0">
                <a:latin typeface="Consolas"/>
              </a:rPr>
              <a:t> Investment </a:t>
            </a:r>
            <a:r>
              <a:rPr lang="en-US" sz="2400" dirty="0" err="1">
                <a:latin typeface="Consolas"/>
              </a:rPr>
              <a:t>investment</a:t>
            </a:r>
            <a:r>
              <a:rPr lang="en-US" sz="2400" dirty="0">
                <a:latin typeface="Consolas"/>
              </a:rPr>
              <a:t> =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       new </a:t>
            </a:r>
            <a:r>
              <a:rPr lang="en-US" sz="2400" dirty="0">
                <a:latin typeface="Consolas"/>
              </a:rPr>
              <a:t>Investment(location, expenses, rent);</a:t>
            </a:r>
          </a:p>
          <a:p>
            <a:pPr>
              <a:buFontTx/>
              <a:buNone/>
              <a:defRPr/>
            </a:pPr>
            <a:endParaRPr lang="en-US" sz="2400" dirty="0">
              <a:latin typeface="Consolas"/>
            </a:endParaRPr>
          </a:p>
          <a:p>
            <a:pPr>
              <a:buFontTx/>
              <a:buNone/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  </a:t>
            </a:r>
            <a:r>
              <a:rPr lang="en-GB" sz="2400" dirty="0">
                <a:latin typeface="Consolas"/>
              </a:rPr>
              <a:t>earnings = </a:t>
            </a:r>
            <a:r>
              <a:rPr lang="en-GB" sz="2400" dirty="0" err="1">
                <a:latin typeface="Consolas"/>
              </a:rPr>
              <a:t>investment.computeEarnings</a:t>
            </a:r>
            <a:r>
              <a:rPr lang="en-GB" sz="2400" dirty="0">
                <a:latin typeface="Consolas"/>
              </a:rPr>
              <a:t>();</a:t>
            </a:r>
          </a:p>
          <a:p>
            <a:pPr>
              <a:buFontTx/>
              <a:buNone/>
              <a:defRPr/>
            </a:pPr>
            <a:endParaRPr lang="en-GB" sz="2400" dirty="0">
              <a:latin typeface="Consolas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latin typeface="Consolas"/>
              </a:rPr>
              <a:t>      </a:t>
            </a:r>
            <a:r>
              <a:rPr lang="en-US" sz="2400" dirty="0" err="1">
                <a:latin typeface="Consolas"/>
              </a:rPr>
              <a:t>System.out.printf</a:t>
            </a:r>
            <a:r>
              <a:rPr lang="en-US" sz="2400" dirty="0"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"Earnings is %f"</a:t>
            </a:r>
            <a:r>
              <a:rPr lang="en-US" sz="2400" dirty="0">
                <a:latin typeface="Consolas"/>
              </a:rPr>
              <a:t>,</a:t>
            </a:r>
            <a:br>
              <a:rPr lang="en-US" sz="2400" dirty="0">
                <a:latin typeface="Consolas"/>
              </a:rPr>
            </a:br>
            <a:r>
              <a:rPr lang="en-US" sz="2400" dirty="0">
                <a:latin typeface="Consolas"/>
              </a:rPr>
              <a:t>					</a:t>
            </a:r>
            <a:r>
              <a:rPr lang="en-GB" sz="2400" dirty="0">
                <a:latin typeface="Consolas"/>
              </a:rPr>
              <a:t> earnings);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>
                <a:latin typeface="Consolas"/>
              </a:rPr>
              <a:t>}//end of main method</a:t>
            </a:r>
          </a:p>
          <a:p>
            <a:pPr>
              <a:buFontTx/>
              <a:buNone/>
              <a:defRPr/>
            </a:pPr>
            <a:r>
              <a:rPr lang="en-US" sz="2400" dirty="0">
                <a:latin typeface="Consolas"/>
              </a:rPr>
              <a:t>    </a:t>
            </a:r>
            <a:endParaRPr lang="en-US" sz="2400" dirty="0">
              <a:latin typeface="Consolas" pitchFamily="49" charset="0"/>
              <a:cs typeface="+mn-cs"/>
            </a:endParaRP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3EDD159-6E6B-472F-AEAF-31882B89953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0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B5190C-BD77-4F24-A3DC-2D6AFB9C30B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Instance Methods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Example: </a:t>
            </a:r>
            <a:r>
              <a:rPr lang="en-US" dirty="0" err="1">
                <a:latin typeface="Arial" charset="0"/>
                <a:cs typeface="Arial" charset="0"/>
              </a:rPr>
              <a:t>ComputePay</a:t>
            </a:r>
            <a:r>
              <a:rPr lang="en-US" dirty="0">
                <a:latin typeface="Arial" charset="0"/>
                <a:cs typeface="Arial" charset="0"/>
              </a:rPr>
              <a:t>( ) method of Employee class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class</a:t>
            </a:r>
            <a:r>
              <a:rPr lang="en-US" dirty="0">
                <a:latin typeface="Consolas" pitchFamily="49" charset="0"/>
                <a:cs typeface="Arial" charset="0"/>
              </a:rPr>
              <a:t> Employee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	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private String </a:t>
            </a:r>
            <a:r>
              <a:rPr lang="en-US" dirty="0">
                <a:latin typeface="Consolas" pitchFamily="49" charset="0"/>
                <a:cs typeface="Arial" charset="0"/>
              </a:rPr>
              <a:t>name;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private double </a:t>
            </a:r>
            <a:r>
              <a:rPr lang="en-US" dirty="0" err="1">
                <a:latin typeface="Consolas" pitchFamily="49" charset="0"/>
                <a:cs typeface="Arial" charset="0"/>
              </a:rPr>
              <a:t>hoursWorked</a:t>
            </a:r>
            <a:r>
              <a:rPr lang="en-US" dirty="0">
                <a:latin typeface="Consolas" pitchFamily="49" charset="0"/>
                <a:cs typeface="Arial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private double </a:t>
            </a:r>
            <a:r>
              <a:rPr lang="en-US" dirty="0" err="1">
                <a:latin typeface="Consolas" pitchFamily="49" charset="0"/>
                <a:cs typeface="Arial" charset="0"/>
              </a:rPr>
              <a:t>payRate</a:t>
            </a:r>
            <a:r>
              <a:rPr lang="en-US" dirty="0">
                <a:latin typeface="Consolas" pitchFamily="49" charset="0"/>
                <a:cs typeface="Arial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>
              <a:latin typeface="Consolas" pitchFamily="49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     . . 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8AAAC4F-1462-44FD-A3F7-3FC673F2E96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Instance Methods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dirty="0">
              <a:solidFill>
                <a:srgbClr val="339933"/>
              </a:solidFill>
              <a:latin typeface="Consolas" pitchFamily="49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339933"/>
                </a:solidFill>
                <a:latin typeface="Consolas" pitchFamily="49" charset="0"/>
                <a:cs typeface="Arial" charset="0"/>
              </a:rPr>
              <a:t>		// constructor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339933"/>
                </a:solidFill>
                <a:latin typeface="Consolas" pitchFamily="49" charset="0"/>
                <a:cs typeface="Arial" charset="0"/>
              </a:rPr>
              <a:t>     </a:t>
            </a:r>
            <a:r>
              <a:rPr lang="en-US" dirty="0">
                <a:latin typeface="Consolas" pitchFamily="49" charset="0"/>
                <a:cs typeface="Arial" charset="0"/>
              </a:rPr>
              <a:t>. . 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>
              <a:latin typeface="Consolas" pitchFamily="49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</a:t>
            </a:r>
            <a:r>
              <a:rPr lang="en-US" dirty="0">
                <a:latin typeface="Consolas" pitchFamily="49" charset="0"/>
                <a:cs typeface="Arial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double</a:t>
            </a:r>
            <a:r>
              <a:rPr lang="en-US" dirty="0">
                <a:latin typeface="Consolas" pitchFamily="49" charset="0"/>
                <a:cs typeface="Arial" charset="0"/>
              </a:rPr>
              <a:t> </a:t>
            </a:r>
            <a:r>
              <a:rPr lang="en-US" dirty="0" err="1">
                <a:latin typeface="Consolas" pitchFamily="49" charset="0"/>
                <a:cs typeface="Arial" charset="0"/>
              </a:rPr>
              <a:t>computePay</a:t>
            </a:r>
            <a:r>
              <a:rPr lang="en-US" dirty="0">
                <a:latin typeface="Consolas" pitchFamily="49" charset="0"/>
                <a:cs typeface="Arial" charset="0"/>
              </a:rPr>
              <a:t>(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		{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		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return</a:t>
            </a:r>
            <a:r>
              <a:rPr lang="en-US" dirty="0">
                <a:latin typeface="Consolas" pitchFamily="49" charset="0"/>
                <a:cs typeface="Arial" charset="0"/>
              </a:rPr>
              <a:t> </a:t>
            </a:r>
            <a:r>
              <a:rPr lang="en-US" dirty="0" err="1">
                <a:latin typeface="Consolas" pitchFamily="49" charset="0"/>
                <a:cs typeface="Arial" charset="0"/>
              </a:rPr>
              <a:t>hoursWorked</a:t>
            </a:r>
            <a:r>
              <a:rPr lang="en-US" dirty="0">
                <a:latin typeface="Consolas" pitchFamily="49" charset="0"/>
                <a:cs typeface="Arial" charset="0"/>
              </a:rPr>
              <a:t> * </a:t>
            </a:r>
            <a:r>
              <a:rPr lang="en-US" dirty="0" err="1">
                <a:latin typeface="Consolas" pitchFamily="49" charset="0"/>
                <a:cs typeface="Arial" charset="0"/>
              </a:rPr>
              <a:t>payRate</a:t>
            </a:r>
            <a:r>
              <a:rPr lang="en-US" dirty="0">
                <a:latin typeface="Consolas" pitchFamily="49" charset="0"/>
                <a:cs typeface="Arial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	} </a:t>
            </a:r>
            <a:r>
              <a:rPr lang="en-US" dirty="0">
                <a:solidFill>
                  <a:srgbClr val="339933"/>
                </a:solidFill>
                <a:latin typeface="Consolas" pitchFamily="49" charset="0"/>
                <a:cs typeface="Arial" charset="0"/>
              </a:rPr>
              <a:t>// End of class</a:t>
            </a:r>
            <a:endParaRPr lang="en-US" dirty="0">
              <a:solidFill>
                <a:srgbClr val="339933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CF150C-ACF2-C7C9-8FC1-D22342279B3F}"/>
              </a:ext>
            </a:extLst>
          </p:cNvPr>
          <p:cNvSpPr txBox="1"/>
          <p:nvPr/>
        </p:nvSpPr>
        <p:spPr>
          <a:xfrm>
            <a:off x="1828800" y="5410200"/>
            <a:ext cx="655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To access in the main,</a:t>
            </a:r>
          </a:p>
          <a:p>
            <a:r>
              <a:rPr lang="en-US" i="1" dirty="0"/>
              <a:t>Employee emp1 = new Employee(“A”, 1, 2);</a:t>
            </a:r>
          </a:p>
          <a:p>
            <a:r>
              <a:rPr lang="en-US" i="1" dirty="0"/>
              <a:t>int pay = emp1.computePay();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FB7F4D-428F-41E0-923D-C755B86D253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Class Diagram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8400" y="1905000"/>
            <a:ext cx="3962400" cy="9144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38400" y="2819400"/>
            <a:ext cx="3962400" cy="18288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- name : string</a:t>
            </a:r>
          </a:p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-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hoursWorked</a:t>
            </a: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 double</a:t>
            </a:r>
          </a:p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-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payRate</a:t>
            </a: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 double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38400" y="4648200"/>
            <a:ext cx="3962400" cy="9144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+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computePay</a:t>
            </a: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 : double</a:t>
            </a:r>
          </a:p>
        </p:txBody>
      </p:sp>
      <p:sp>
        <p:nvSpPr>
          <p:cNvPr id="18" name="Oval Callout 17"/>
          <p:cNvSpPr/>
          <p:nvPr/>
        </p:nvSpPr>
        <p:spPr>
          <a:xfrm>
            <a:off x="0" y="3352800"/>
            <a:ext cx="2286000" cy="1447800"/>
          </a:xfrm>
          <a:prstGeom prst="wedgeEllipseCallout">
            <a:avLst>
              <a:gd name="adj1" fmla="val 66051"/>
              <a:gd name="adj2" fmla="val 64235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indicates </a:t>
            </a:r>
            <a:r>
              <a:rPr lang="en-GB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public</a:t>
            </a:r>
          </a:p>
        </p:txBody>
      </p:sp>
      <p:sp>
        <p:nvSpPr>
          <p:cNvPr id="11" name="Oval Callout 10"/>
          <p:cNvSpPr/>
          <p:nvPr/>
        </p:nvSpPr>
        <p:spPr>
          <a:xfrm>
            <a:off x="6553200" y="2971800"/>
            <a:ext cx="2590800" cy="1752600"/>
          </a:xfrm>
          <a:prstGeom prst="wedgeEllipseCallout">
            <a:avLst>
              <a:gd name="adj1" fmla="val -59363"/>
              <a:gd name="adj2" fmla="val 71711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Return type double (no parameters)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A4759A0-5E02-4302-94FE-737EBFC6BEC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Calling Instance Methods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Remember when we call static methods, we use the class name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Example: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dirty="0" err="1">
                <a:latin typeface="Consolas" pitchFamily="49" charset="0"/>
                <a:cs typeface="Arial" charset="0"/>
              </a:rPr>
              <a:t>Math.max</a:t>
            </a:r>
            <a:r>
              <a:rPr lang="en-US" dirty="0">
                <a:latin typeface="Consolas" pitchFamily="49" charset="0"/>
                <a:cs typeface="Arial" charset="0"/>
              </a:rPr>
              <a:t>(number1, number2)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>
              <a:latin typeface="Consolas" pitchFamily="49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To call an instance method, we must use an object name i.e. we must first create an object and call the method for the object with format: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b="1" dirty="0">
                <a:latin typeface="Arial" charset="0"/>
                <a:cs typeface="Arial" charset="0"/>
              </a:rPr>
              <a:t>		</a:t>
            </a:r>
            <a:r>
              <a:rPr lang="en-US" dirty="0">
                <a:latin typeface="Arial" charset="0"/>
                <a:cs typeface="Arial" charset="0"/>
              </a:rPr>
              <a:t>&lt;object-name&gt;</a:t>
            </a:r>
            <a:r>
              <a:rPr lang="en-US" b="1" dirty="0">
                <a:latin typeface="Arial" charset="0"/>
                <a:cs typeface="Arial" charset="0"/>
              </a:rPr>
              <a:t>.</a:t>
            </a:r>
            <a:r>
              <a:rPr lang="en-US" dirty="0">
                <a:latin typeface="Arial" charset="0"/>
                <a:cs typeface="Arial" charset="0"/>
              </a:rPr>
              <a:t>&lt;method-name&gt;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FA66E13-83CE-4D06-A935-4C39424FBDC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Calling Instance Methods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153400" cy="41148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>
                <a:latin typeface="Arial" charset="0"/>
                <a:cs typeface="Arial" charset="0"/>
              </a:rPr>
              <a:t>Example: creating Employee objects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>
                <a:latin typeface="Consolas" pitchFamily="49" charset="0"/>
                <a:cs typeface="Arial" charset="0"/>
              </a:rPr>
              <a:t>		Employee emp1 = new Employee( ... );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>
                <a:latin typeface="Consolas" pitchFamily="49" charset="0"/>
                <a:cs typeface="Arial" charset="0"/>
              </a:rPr>
              <a:t>		Employee emp2 = new Employee( ... );</a:t>
            </a:r>
          </a:p>
          <a:p>
            <a:pPr eaLnBrk="1" hangingPunct="1">
              <a:spcBef>
                <a:spcPct val="40000"/>
              </a:spcBef>
            </a:pPr>
            <a:endParaRPr lang="en-US">
              <a:latin typeface="Arial" charset="0"/>
              <a:cs typeface="Arial" charset="0"/>
            </a:endParaRPr>
          </a:p>
          <a:p>
            <a:pPr eaLnBrk="1" hangingPunct="1">
              <a:spcBef>
                <a:spcPct val="40000"/>
              </a:spcBef>
            </a:pPr>
            <a:r>
              <a:rPr lang="en-US">
                <a:latin typeface="Arial" charset="0"/>
                <a:cs typeface="Arial" charset="0"/>
              </a:rPr>
              <a:t>The object variables (</a:t>
            </a:r>
            <a:r>
              <a:rPr lang="en-US" i="1">
                <a:latin typeface="Arial" charset="0"/>
                <a:cs typeface="Arial" charset="0"/>
              </a:rPr>
              <a:t>emp1, emp2</a:t>
            </a:r>
            <a:r>
              <a:rPr lang="en-US">
                <a:latin typeface="Arial" charset="0"/>
                <a:cs typeface="Arial" charset="0"/>
              </a:rPr>
              <a:t>) contain references to the newly created Employee objects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14372</TotalTime>
  <Words>2025</Words>
  <Application>Microsoft Office PowerPoint</Application>
  <PresentationFormat>On-screen Show (4:3)</PresentationFormat>
  <Paragraphs>458</Paragraphs>
  <Slides>43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Consolas</vt:lpstr>
      <vt:lpstr>Times New Roman</vt:lpstr>
      <vt:lpstr>Wingdings</vt:lpstr>
      <vt:lpstr>Default Design</vt:lpstr>
      <vt:lpstr>4</vt:lpstr>
      <vt:lpstr>Chapter Outline</vt:lpstr>
      <vt:lpstr>1. Instance Methods</vt:lpstr>
      <vt:lpstr>Instance Methods</vt:lpstr>
      <vt:lpstr>Instance Methods</vt:lpstr>
      <vt:lpstr>Instance Methods</vt:lpstr>
      <vt:lpstr>Class Diagram</vt:lpstr>
      <vt:lpstr>Calling Instance Methods</vt:lpstr>
      <vt:lpstr>Calling Instance Methods</vt:lpstr>
      <vt:lpstr>Calling Instance Methods</vt:lpstr>
      <vt:lpstr>Calling Instance Methods</vt:lpstr>
      <vt:lpstr>Sending Messages to Objects</vt:lpstr>
      <vt:lpstr>EmployeeTest Class</vt:lpstr>
      <vt:lpstr>2. Accessors and Mutators</vt:lpstr>
      <vt:lpstr>Accessors and Mutators</vt:lpstr>
      <vt:lpstr>Accessors and Mutators</vt:lpstr>
      <vt:lpstr>Accessors and Mutators</vt:lpstr>
      <vt:lpstr>Accessors and Mutators</vt:lpstr>
      <vt:lpstr>Accessors and Mutators</vt:lpstr>
      <vt:lpstr>EmployeeTest Class</vt:lpstr>
      <vt:lpstr>EmployeeTest Class</vt:lpstr>
      <vt:lpstr>EmployeeTest Class</vt:lpstr>
      <vt:lpstr>Student Class</vt:lpstr>
      <vt:lpstr>Student Class</vt:lpstr>
      <vt:lpstr>Student Class</vt:lpstr>
      <vt:lpstr>StudentTest Class</vt:lpstr>
      <vt:lpstr>3. More on Constructors</vt:lpstr>
      <vt:lpstr>More on Constructors</vt:lpstr>
      <vt:lpstr>Default Value</vt:lpstr>
      <vt:lpstr>4. Overloaded Constructors</vt:lpstr>
      <vt:lpstr>Overloaded Constructors</vt:lpstr>
      <vt:lpstr>Overloaded Constructors</vt:lpstr>
      <vt:lpstr>Overloaded Constructors</vt:lpstr>
      <vt:lpstr>5. RealEstateInvestment Program</vt:lpstr>
      <vt:lpstr>Program – Structured Procedural</vt:lpstr>
      <vt:lpstr>Program – Structured Procedural</vt:lpstr>
      <vt:lpstr>Program – Structured Procedural</vt:lpstr>
      <vt:lpstr>Program – Structured Procedural</vt:lpstr>
      <vt:lpstr>Program – Object-Oriented</vt:lpstr>
      <vt:lpstr>Program – Object-Oriented</vt:lpstr>
      <vt:lpstr>Program – Object-Oriented</vt:lpstr>
      <vt:lpstr>Program – Object-Oriented</vt:lpstr>
      <vt:lpstr>Program – Object-Oriented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Course Technology</dc:creator>
  <cp:lastModifiedBy>KER DING WEI</cp:lastModifiedBy>
  <cp:revision>330</cp:revision>
  <dcterms:created xsi:type="dcterms:W3CDTF">2002-11-15T07:59:11Z</dcterms:created>
  <dcterms:modified xsi:type="dcterms:W3CDTF">2023-02-16T04:53:48Z</dcterms:modified>
</cp:coreProperties>
</file>