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635" r:id="rId2"/>
    <p:sldId id="348" r:id="rId3"/>
    <p:sldId id="563" r:id="rId4"/>
    <p:sldId id="679" r:id="rId5"/>
    <p:sldId id="680" r:id="rId6"/>
    <p:sldId id="593" r:id="rId7"/>
    <p:sldId id="682" r:id="rId8"/>
    <p:sldId id="689" r:id="rId9"/>
    <p:sldId id="688" r:id="rId10"/>
    <p:sldId id="637" r:id="rId11"/>
    <p:sldId id="687" r:id="rId12"/>
    <p:sldId id="638" r:id="rId13"/>
    <p:sldId id="686" r:id="rId14"/>
    <p:sldId id="648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66"/>
    <a:srgbClr val="663300"/>
    <a:srgbClr val="669900"/>
    <a:srgbClr val="FFCC00"/>
    <a:srgbClr val="FFFF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61" autoAdjust="0"/>
    <p:restoredTop sz="94746" autoAdjust="0"/>
  </p:normalViewPr>
  <p:slideViewPr>
    <p:cSldViewPr>
      <p:cViewPr varScale="1">
        <p:scale>
          <a:sx n="68" d="100"/>
          <a:sy n="68" d="100"/>
        </p:scale>
        <p:origin x="62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6598520F-AA8C-4A4E-953B-82735341E9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97B28F-C6AB-4073-B3F9-9028B5E1843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11809E-ADB0-44B4-978A-C753778F41B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9E979F-985A-4244-BF0B-8F5636913C4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91F69-253F-4BB6-BFD9-ED48E607D18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699D16-E8F4-4B5F-94B2-A0E9BAB7855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87EEF5-A864-4A39-89CB-5E835E1E8E6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051DAA-887E-4997-86FC-8E4D504A9FC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6A386F-947A-4F75-A2FC-9D3F3641847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2B58DD-5695-4BA6-84FD-49AE6CE396D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3AF4D6-FE45-40B2-A340-3BF31CD254C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DA06D8-3322-441D-AD75-A3BF9461E99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0E389E-8280-4C75-BEB4-65429A944CC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BC92A2-E14B-4DDF-B1FA-E2DFCC76E7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D2AC6B-A2CA-44D1-8C28-5A27FCBD4B6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CBC0F-1931-4D4F-A2F2-1B01EA8BE9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50F0D-5034-4153-95B2-1E235AB130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EB070A-0006-4DC6-B7B6-86C6DAF91E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4D6F3-AF1A-45BC-8865-005AED2FF2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A3E08-0359-4773-9F80-66277584E4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558B5-0FDC-4255-BA54-BD10EBD1F5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83920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0E3BD-13E3-401C-9DF3-1061493D3D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09C71-5B83-4744-9228-072F3D415F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FC10D-CBD2-4ECB-B994-5BA5583624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1C4F9-5EBE-41E1-A623-57D2244D46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7EA3B-3D6F-450E-AD0A-D2311EF258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96CF0-AE27-4F30-8C43-D2351E32B2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C4B8-A8E3-4DCD-9E53-EC17FC8061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51BF5-1361-4D58-9B7E-914F5EDB16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pPr>
              <a:defRPr/>
            </a:pPr>
            <a:fld id="{DD41EA9B-D494-4A39-8AE7-69B48CF971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C# Programming: From Problem Analysis to Program Design</a:t>
            </a:r>
          </a:p>
          <a:p>
            <a:pPr algn="ctr"/>
            <a:endParaRPr lang="en-US"/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10EC419-7808-4CB6-9302-CD81E871FEA0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6388" name="Picture 2" descr="PlainFro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710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09800"/>
            <a:ext cx="4038600" cy="1752600"/>
          </a:xfrm>
        </p:spPr>
        <p:txBody>
          <a:bodyPr/>
          <a:lstStyle/>
          <a:p>
            <a:pPr algn="l" eaLnBrk="1" hangingPunct="1"/>
            <a:r>
              <a:rPr lang="en-US" sz="3600" b="1">
                <a:latin typeface="Arial" charset="0"/>
                <a:cs typeface="Arial" charset="0"/>
              </a:rPr>
              <a:t>Repeating Instructions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4800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 dirty="0">
              <a:solidFill>
                <a:srgbClr val="003366"/>
              </a:solidFill>
            </a:endParaRPr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34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2286000"/>
            <a:ext cx="3276600" cy="1143000"/>
          </a:xfrm>
        </p:spPr>
        <p:txBody>
          <a:bodyPr/>
          <a:lstStyle/>
          <a:p>
            <a:pPr eaLnBrk="1" hangingPunct="1"/>
            <a:r>
              <a:rPr lang="en-US" sz="20800" b="1">
                <a:solidFill>
                  <a:schemeClr val="bg1"/>
                </a:solidFill>
                <a:latin typeface="Arial" charset="0"/>
                <a:cs typeface="Arial" charset="0"/>
              </a:rPr>
              <a:t>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43256A9-B5EF-474E-A51D-629F1EDBEA9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i="1">
                <a:latin typeface="Arial" charset="0"/>
                <a:cs typeface="Arial" charset="0"/>
              </a:rPr>
              <a:t>do-while</a:t>
            </a:r>
            <a:r>
              <a:rPr lang="en-US">
                <a:latin typeface="Arial" charset="0"/>
                <a:cs typeface="Arial" charset="0"/>
              </a:rPr>
              <a:t> Loop Example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685800" y="1981200"/>
            <a:ext cx="7772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sz="2400" dirty="0">
                <a:solidFill>
                  <a:srgbClr val="0000FF"/>
                </a:solidFill>
                <a:latin typeface="Consolas" pitchFamily="49" charset="0"/>
              </a:rPr>
              <a:t>int </a:t>
            </a:r>
            <a:r>
              <a:rPr lang="en-GB" sz="2400" dirty="0">
                <a:latin typeface="Consolas" pitchFamily="49" charset="0"/>
              </a:rPr>
              <a:t>counter = 10;</a:t>
            </a:r>
          </a:p>
          <a:p>
            <a:r>
              <a:rPr lang="en-GB" sz="2400" dirty="0">
                <a:solidFill>
                  <a:srgbClr val="0000FF"/>
                </a:solidFill>
                <a:latin typeface="Consolas" pitchFamily="49" charset="0"/>
              </a:rPr>
              <a:t>do</a:t>
            </a:r>
          </a:p>
          <a:p>
            <a:r>
              <a:rPr lang="en-GB" sz="2400" dirty="0">
                <a:latin typeface="Consolas" pitchFamily="49" charset="0"/>
              </a:rPr>
              <a:t>{</a:t>
            </a:r>
          </a:p>
          <a:p>
            <a:r>
              <a:rPr lang="en-GB" sz="2400" dirty="0">
                <a:latin typeface="Consolas" pitchFamily="49" charset="0"/>
              </a:rPr>
              <a:t>   </a:t>
            </a:r>
            <a:r>
              <a:rPr lang="en-GB" sz="2400" dirty="0" err="1">
                <a:latin typeface="Consolas"/>
              </a:rPr>
              <a:t>System.out.println</a:t>
            </a:r>
            <a:r>
              <a:rPr lang="en-GB" sz="2400" dirty="0">
                <a:latin typeface="Consolas" pitchFamily="49" charset="0"/>
              </a:rPr>
              <a:t>(counter);</a:t>
            </a:r>
          </a:p>
          <a:p>
            <a:r>
              <a:rPr lang="en-GB" sz="2400" dirty="0">
                <a:latin typeface="Consolas" pitchFamily="49" charset="0"/>
              </a:rPr>
              <a:t>   counter--;</a:t>
            </a:r>
          </a:p>
          <a:p>
            <a:r>
              <a:rPr lang="en-GB" sz="2400" dirty="0">
                <a:latin typeface="Consolas" pitchFamily="49" charset="0"/>
              </a:rPr>
              <a:t>}</a:t>
            </a:r>
          </a:p>
          <a:p>
            <a:r>
              <a:rPr lang="en-GB" sz="2400" dirty="0">
                <a:solidFill>
                  <a:srgbClr val="0000FF"/>
                </a:solidFill>
                <a:latin typeface="Consolas" pitchFamily="49" charset="0"/>
              </a:rPr>
              <a:t>while </a:t>
            </a:r>
            <a:r>
              <a:rPr lang="en-GB" sz="2400" dirty="0">
                <a:latin typeface="Consolas" pitchFamily="49" charset="0"/>
              </a:rPr>
              <a:t>(counter &gt; 6);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F8B7181-4883-4A05-B27D-FCC01E0D4A1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>
                <a:latin typeface="Arial" charset="0"/>
                <a:cs typeface="Arial" charset="0"/>
              </a:rPr>
              <a:t>3. </a:t>
            </a:r>
            <a:r>
              <a:rPr lang="en-US" i="1">
                <a:latin typeface="Arial" charset="0"/>
                <a:cs typeface="Arial" charset="0"/>
              </a:rPr>
              <a:t>for</a:t>
            </a:r>
            <a:r>
              <a:rPr lang="en-US">
                <a:latin typeface="Arial" charset="0"/>
                <a:cs typeface="Arial" charset="0"/>
              </a:rPr>
              <a:t> Statement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752600"/>
            <a:ext cx="4953000" cy="3048000"/>
          </a:xfrm>
        </p:spPr>
        <p:txBody>
          <a:bodyPr/>
          <a:lstStyle/>
          <a:p>
            <a:pPr marL="47625" lvl="2" indent="-47625"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/>
              <a:t>for (	initialization-statement; </a:t>
            </a:r>
          </a:p>
          <a:p>
            <a:pPr marL="47625" lvl="2" indent="-47625"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/>
              <a:t>		conditional-expression; </a:t>
            </a:r>
          </a:p>
          <a:p>
            <a:pPr marL="47625" lvl="2" indent="-47625"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/>
              <a:t>		update-statement )</a:t>
            </a:r>
          </a:p>
          <a:p>
            <a:pPr marL="47625" lvl="2" indent="-47625"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/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/>
              <a:t>      statement(s)</a:t>
            </a:r>
          </a:p>
          <a:p>
            <a:pPr marL="47625" lvl="1" indent="-47625"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D09D551-5BE6-4B18-884E-A40ED1C8A01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7652" name="Picture 16" descr="Fig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143000"/>
            <a:ext cx="60198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i="1">
                <a:latin typeface="Arial" charset="0"/>
                <a:cs typeface="Arial" charset="0"/>
              </a:rPr>
              <a:t>for</a:t>
            </a:r>
            <a:r>
              <a:rPr lang="en-US">
                <a:latin typeface="Arial" charset="0"/>
                <a:cs typeface="Arial" charset="0"/>
              </a:rPr>
              <a:t> Statement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76A31D3-7BBB-4A5C-901B-F93C87276C9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i="1" dirty="0">
                <a:latin typeface="Arial" charset="0"/>
                <a:cs typeface="Arial" charset="0"/>
              </a:rPr>
              <a:t>for</a:t>
            </a:r>
            <a:r>
              <a:rPr lang="en-US" dirty="0">
                <a:latin typeface="Arial" charset="0"/>
                <a:cs typeface="Arial" charset="0"/>
              </a:rPr>
              <a:t> Loop Example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16764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solidFill>
                  <a:srgbClr val="0000FF"/>
                </a:solidFill>
                <a:latin typeface="Consolas"/>
                <a:cs typeface="Arial" pitchFamily="34" charset="0"/>
              </a:rPr>
              <a:t>int </a:t>
            </a:r>
            <a:r>
              <a:rPr lang="en-GB" sz="2400" kern="0" dirty="0">
                <a:latin typeface="Consolas"/>
                <a:cs typeface="Arial" pitchFamily="34" charset="0"/>
              </a:rPr>
              <a:t>toPower2, toPower3;</a:t>
            </a:r>
            <a:endParaRPr lang="en-US" sz="2400" kern="0" dirty="0">
              <a:solidFill>
                <a:srgbClr val="0000FF"/>
              </a:solidFill>
              <a:latin typeface="Consolas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400" kern="0" dirty="0">
                <a:solidFill>
                  <a:srgbClr val="0000FF"/>
                </a:solidFill>
                <a:latin typeface="Consolas"/>
                <a:cs typeface="Arial" pitchFamily="34" charset="0"/>
              </a:rPr>
              <a:t>for </a:t>
            </a:r>
            <a:r>
              <a:rPr lang="en-US" sz="2400" kern="0" dirty="0">
                <a:latin typeface="Consolas"/>
                <a:cs typeface="Arial" pitchFamily="34" charset="0"/>
              </a:rPr>
              <a:t>(</a:t>
            </a:r>
            <a:r>
              <a:rPr lang="en-US" sz="2400" kern="0" dirty="0">
                <a:solidFill>
                  <a:srgbClr val="0000FF"/>
                </a:solidFill>
                <a:latin typeface="Consolas"/>
                <a:cs typeface="Arial" pitchFamily="34" charset="0"/>
              </a:rPr>
              <a:t>int </a:t>
            </a:r>
            <a:r>
              <a:rPr lang="en-US" sz="2400" kern="0" dirty="0">
                <a:latin typeface="Consolas"/>
                <a:cs typeface="Arial" pitchFamily="34" charset="0"/>
              </a:rPr>
              <a:t>counter = 0; counter &lt; 11; counter++)</a:t>
            </a:r>
            <a:r>
              <a:rPr lang="en-US" sz="2400" kern="0" dirty="0">
                <a:solidFill>
                  <a:srgbClr val="0000FF"/>
                </a:solidFill>
                <a:latin typeface="Consolas"/>
                <a:cs typeface="Arial" pitchFamily="34" charset="0"/>
              </a:rPr>
              <a:t>    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/>
                <a:cs typeface="Arial" pitchFamily="34" charset="0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/>
                <a:cs typeface="Arial" pitchFamily="34" charset="0"/>
              </a:rPr>
              <a:t>	toPower2 = (</a:t>
            </a:r>
            <a:r>
              <a:rPr lang="en-GB" sz="2400" kern="0" dirty="0">
                <a:solidFill>
                  <a:srgbClr val="0000FF"/>
                </a:solidFill>
                <a:latin typeface="Consolas"/>
                <a:cs typeface="Arial" pitchFamily="34" charset="0"/>
              </a:rPr>
              <a:t>int</a:t>
            </a:r>
            <a:r>
              <a:rPr lang="en-GB" sz="2400" kern="0" dirty="0">
                <a:latin typeface="Consolas"/>
                <a:cs typeface="Arial" pitchFamily="34" charset="0"/>
              </a:rPr>
              <a:t>) </a:t>
            </a:r>
            <a:r>
              <a:rPr lang="en-GB" sz="2400" kern="0" dirty="0" err="1">
                <a:latin typeface="Consolas"/>
                <a:cs typeface="Arial" pitchFamily="34" charset="0"/>
              </a:rPr>
              <a:t>Math.pow</a:t>
            </a:r>
            <a:r>
              <a:rPr lang="en-GB" sz="2400" kern="0" dirty="0">
                <a:latin typeface="Consolas"/>
                <a:cs typeface="Arial" pitchFamily="34" charset="0"/>
              </a:rPr>
              <a:t>(count,2);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solidFill>
                  <a:srgbClr val="2B91AF"/>
                </a:solidFill>
                <a:latin typeface="Consolas"/>
                <a:cs typeface="Arial" pitchFamily="34" charset="0"/>
              </a:rPr>
              <a:t>	</a:t>
            </a:r>
            <a:r>
              <a:rPr lang="en-GB" sz="2400" kern="0" dirty="0">
                <a:latin typeface="Consolas"/>
                <a:cs typeface="Arial" pitchFamily="34" charset="0"/>
              </a:rPr>
              <a:t>toPower3 = (</a:t>
            </a:r>
            <a:r>
              <a:rPr lang="en-GB" sz="2400" kern="0" dirty="0">
                <a:solidFill>
                  <a:srgbClr val="0000FF"/>
                </a:solidFill>
                <a:latin typeface="Consolas"/>
                <a:cs typeface="Arial" pitchFamily="34" charset="0"/>
              </a:rPr>
              <a:t>int</a:t>
            </a:r>
            <a:r>
              <a:rPr lang="en-GB" sz="2400" kern="0" dirty="0">
                <a:latin typeface="Consolas"/>
                <a:cs typeface="Arial" pitchFamily="34" charset="0"/>
              </a:rPr>
              <a:t>) </a:t>
            </a:r>
            <a:r>
              <a:rPr lang="en-GB" sz="2400" kern="0" dirty="0" err="1">
                <a:latin typeface="Consolas"/>
                <a:cs typeface="Arial" pitchFamily="34" charset="0"/>
              </a:rPr>
              <a:t>Math.pow</a:t>
            </a:r>
            <a:r>
              <a:rPr lang="en-GB" sz="2400" kern="0" dirty="0">
                <a:latin typeface="Consolas"/>
                <a:cs typeface="Arial" pitchFamily="34" charset="0"/>
              </a:rPr>
              <a:t>(count,3);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solidFill>
                  <a:srgbClr val="2B91AF"/>
                </a:solidFill>
                <a:latin typeface="Consolas"/>
                <a:cs typeface="Arial" pitchFamily="34" charset="0"/>
              </a:rPr>
              <a:t>	</a:t>
            </a:r>
            <a:r>
              <a:rPr lang="en-GB" sz="2400" kern="0" dirty="0" err="1">
                <a:latin typeface="Consolas"/>
                <a:cs typeface="Arial" pitchFamily="34" charset="0"/>
              </a:rPr>
              <a:t>System.out.printf</a:t>
            </a:r>
            <a:r>
              <a:rPr lang="en-GB" sz="2400" kern="0" dirty="0">
                <a:latin typeface="Consolas"/>
                <a:cs typeface="Arial" pitchFamily="34" charset="0"/>
              </a:rPr>
              <a:t>(</a:t>
            </a:r>
            <a:r>
              <a:rPr lang="en-GB" sz="2400" kern="0" dirty="0">
                <a:solidFill>
                  <a:srgbClr val="A31515"/>
                </a:solidFill>
                <a:latin typeface="Consolas"/>
                <a:cs typeface="Arial" pitchFamily="34" charset="0"/>
              </a:rPr>
              <a:t>“%d\</a:t>
            </a:r>
            <a:r>
              <a:rPr lang="en-GB" sz="2400" kern="0" dirty="0" err="1">
                <a:solidFill>
                  <a:srgbClr val="A31515"/>
                </a:solidFill>
                <a:latin typeface="Consolas"/>
                <a:cs typeface="Arial" pitchFamily="34" charset="0"/>
              </a:rPr>
              <a:t>t%d</a:t>
            </a:r>
            <a:r>
              <a:rPr lang="en-GB" sz="2400" kern="0" dirty="0">
                <a:solidFill>
                  <a:srgbClr val="A31515"/>
                </a:solidFill>
                <a:latin typeface="Consolas"/>
                <a:cs typeface="Arial" pitchFamily="34" charset="0"/>
              </a:rPr>
              <a:t>\</a:t>
            </a:r>
            <a:r>
              <a:rPr lang="en-GB" sz="2400" kern="0" dirty="0" err="1">
                <a:solidFill>
                  <a:srgbClr val="A31515"/>
                </a:solidFill>
                <a:latin typeface="Consolas"/>
                <a:cs typeface="Arial" pitchFamily="34" charset="0"/>
              </a:rPr>
              <a:t>t%d</a:t>
            </a:r>
            <a:r>
              <a:rPr lang="en-GB" sz="2400" kern="0" dirty="0">
                <a:solidFill>
                  <a:srgbClr val="A31515"/>
                </a:solidFill>
                <a:latin typeface="Consolas"/>
                <a:cs typeface="Arial" pitchFamily="34" charset="0"/>
              </a:rPr>
              <a:t>"</a:t>
            </a:r>
            <a:r>
              <a:rPr lang="en-GB" sz="2400" kern="0" dirty="0">
                <a:latin typeface="Consolas"/>
                <a:cs typeface="Arial" pitchFamily="34" charset="0"/>
              </a:rPr>
              <a:t>,</a:t>
            </a:r>
            <a:r>
              <a:rPr lang="en-GB" sz="2400" kern="0" dirty="0">
                <a:solidFill>
                  <a:srgbClr val="A31515"/>
                </a:solidFill>
                <a:latin typeface="Consolas"/>
                <a:cs typeface="Arial" pitchFamily="34" charset="0"/>
              </a:rPr>
              <a:t>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solidFill>
                  <a:srgbClr val="A31515"/>
                </a:solidFill>
                <a:latin typeface="Consolas"/>
                <a:cs typeface="Arial" pitchFamily="34" charset="0"/>
              </a:rPr>
              <a:t>				</a:t>
            </a:r>
            <a:r>
              <a:rPr lang="en-GB" sz="2400" kern="0" dirty="0">
                <a:latin typeface="Consolas"/>
                <a:cs typeface="Arial" pitchFamily="34" charset="0"/>
              </a:rPr>
              <a:t>counter, toPower2, toPower3);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kern="0" dirty="0">
                <a:latin typeface="Consolas"/>
                <a:cs typeface="Arial" pitchFamily="34" charset="0"/>
              </a:rPr>
              <a:t>}</a:t>
            </a: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defRPr/>
            </a:pPr>
            <a:endParaRPr lang="en-US" sz="20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F91D050-D790-427A-ADD0-62447B02B5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Nested Loops</a:t>
            </a:r>
          </a:p>
        </p:txBody>
      </p:sp>
      <p:sp>
        <p:nvSpPr>
          <p:cNvPr id="29701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int </a:t>
            </a:r>
            <a:r>
              <a:rPr lang="en-GB" sz="2400" dirty="0">
                <a:latin typeface="Consolas" pitchFamily="49" charset="0"/>
                <a:cs typeface="Arial" charset="0"/>
              </a:rPr>
              <a:t>outer, inner;</a:t>
            </a:r>
          </a:p>
          <a:p>
            <a:pPr>
              <a:buFontTx/>
              <a:buNone/>
            </a:pP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for </a:t>
            </a:r>
            <a:r>
              <a:rPr lang="en-GB" sz="2400" dirty="0">
                <a:latin typeface="Consolas" pitchFamily="49" charset="0"/>
                <a:cs typeface="Arial" charset="0"/>
              </a:rPr>
              <a:t>(outer = 0; outer &lt; 3; outer++)</a:t>
            </a:r>
          </a:p>
          <a:p>
            <a:pPr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{</a:t>
            </a:r>
          </a:p>
          <a:p>
            <a:pPr>
              <a:buFontTx/>
              <a:buNone/>
            </a:pPr>
            <a:r>
              <a:rPr lang="nb-NO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for </a:t>
            </a:r>
            <a:r>
              <a:rPr lang="nb-NO" sz="2400" dirty="0">
                <a:latin typeface="Consolas" pitchFamily="49" charset="0"/>
                <a:cs typeface="Arial" charset="0"/>
              </a:rPr>
              <a:t>(inner = 10; inner &gt; 5; inner--)</a:t>
            </a:r>
          </a:p>
          <a:p>
            <a:pPr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  {</a:t>
            </a:r>
          </a:p>
          <a:p>
            <a:pPr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    </a:t>
            </a:r>
            <a:r>
              <a:rPr lang="en-GB" sz="2400" dirty="0" err="1">
                <a:latin typeface="Consolas" pitchFamily="49" charset="0"/>
                <a:cs typeface="Arial" charset="0"/>
              </a:rPr>
              <a:t>System.out.printf</a:t>
            </a:r>
            <a:r>
              <a:rPr lang="en-GB" sz="2400" dirty="0">
                <a:latin typeface="Consolas" pitchFamily="49" charset="0"/>
                <a:cs typeface="Arial" charset="0"/>
              </a:rPr>
              <a:t>(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"Outer: %d\</a:t>
            </a:r>
            <a:r>
              <a:rPr lang="en-GB" sz="2400" dirty="0" err="1">
                <a:solidFill>
                  <a:srgbClr val="A31515"/>
                </a:solidFill>
                <a:latin typeface="Consolas" pitchFamily="49" charset="0"/>
                <a:cs typeface="Arial" charset="0"/>
              </a:rPr>
              <a:t>tInner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: %d</a:t>
            </a:r>
            <a:r>
              <a:rPr lang="en-GB" sz="2400" dirty="0">
                <a:latin typeface="Consolas" pitchFamily="49" charset="0"/>
                <a:cs typeface="Arial" charset="0"/>
              </a:rPr>
              <a:t>",</a:t>
            </a:r>
          </a:p>
          <a:p>
            <a:pPr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                        outer, inner);</a:t>
            </a:r>
          </a:p>
          <a:p>
            <a:pPr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  }</a:t>
            </a:r>
          </a:p>
          <a:p>
            <a:pPr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016B30B-1575-494A-BCD9-F609F6011EC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Chapter Outline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spcBef>
                <a:spcPct val="80000"/>
              </a:spcBef>
              <a:buFont typeface="Times New Roman" pitchFamily="18" charset="0"/>
              <a:buAutoNum type="arabicPeriod"/>
            </a:pPr>
            <a:r>
              <a:rPr lang="en-US" i="1">
                <a:latin typeface="Arial" charset="0"/>
                <a:cs typeface="Arial" charset="0"/>
              </a:rPr>
              <a:t>while</a:t>
            </a:r>
            <a:r>
              <a:rPr lang="en-US">
                <a:latin typeface="Arial" charset="0"/>
                <a:cs typeface="Arial" charset="0"/>
              </a:rPr>
              <a:t> Statement</a:t>
            </a:r>
          </a:p>
          <a:p>
            <a:pPr marL="514350" indent="-514350" eaLnBrk="1" hangingPunct="1">
              <a:spcBef>
                <a:spcPct val="80000"/>
              </a:spcBef>
              <a:buFont typeface="Times New Roman" pitchFamily="18" charset="0"/>
              <a:buAutoNum type="arabicPeriod"/>
            </a:pPr>
            <a:r>
              <a:rPr lang="en-US" i="1">
                <a:latin typeface="Arial" charset="0"/>
                <a:cs typeface="Arial" charset="0"/>
              </a:rPr>
              <a:t>do-while</a:t>
            </a:r>
            <a:r>
              <a:rPr lang="en-US">
                <a:latin typeface="Arial" charset="0"/>
                <a:cs typeface="Arial" charset="0"/>
              </a:rPr>
              <a:t> Statement</a:t>
            </a:r>
          </a:p>
          <a:p>
            <a:pPr marL="514350" indent="-514350" eaLnBrk="1" hangingPunct="1">
              <a:spcBef>
                <a:spcPct val="80000"/>
              </a:spcBef>
              <a:buFont typeface="Times New Roman" pitchFamily="18" charset="0"/>
              <a:buAutoNum type="arabicPeriod"/>
            </a:pPr>
            <a:r>
              <a:rPr lang="en-US" i="1">
                <a:latin typeface="Arial" charset="0"/>
                <a:cs typeface="Arial" charset="0"/>
              </a:rPr>
              <a:t>for</a:t>
            </a:r>
            <a:r>
              <a:rPr lang="en-US">
                <a:latin typeface="Arial" charset="0"/>
                <a:cs typeface="Arial" charset="0"/>
              </a:rPr>
              <a:t> Statement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9EF5738-3F46-4966-88F3-ADC2B0AC41D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>
                <a:latin typeface="Arial" charset="0"/>
                <a:cs typeface="Arial" charset="0"/>
              </a:rPr>
              <a:t>1. </a:t>
            </a:r>
            <a:r>
              <a:rPr lang="en-US" i="1">
                <a:latin typeface="Arial" charset="0"/>
                <a:cs typeface="Arial" charset="0"/>
              </a:rPr>
              <a:t>while</a:t>
            </a:r>
            <a:r>
              <a:rPr lang="en-US">
                <a:latin typeface="Arial" charset="0"/>
                <a:cs typeface="Arial" charset="0"/>
              </a:rPr>
              <a:t> Statement</a:t>
            </a:r>
          </a:p>
        </p:txBody>
      </p:sp>
      <p:sp>
        <p:nvSpPr>
          <p:cNvPr id="9" name="Rectangle 15"/>
          <p:cNvSpPr txBox="1">
            <a:spLocks noChangeArrowheads="1"/>
          </p:cNvSpPr>
          <p:nvPr/>
        </p:nvSpPr>
        <p:spPr bwMode="auto">
          <a:xfrm>
            <a:off x="2286000" y="1600200"/>
            <a:ext cx="4648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lnSpc>
                <a:spcPct val="88000"/>
              </a:lnSpc>
              <a:spcBef>
                <a:spcPts val="1650"/>
              </a:spcBef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while (expression) </a:t>
            </a:r>
          </a:p>
          <a:p>
            <a:pPr marL="742950" lvl="1" indent="-285750">
              <a:lnSpc>
                <a:spcPct val="88000"/>
              </a:lnSpc>
              <a:spcBef>
                <a:spcPts val="1650"/>
              </a:spcBef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{  </a:t>
            </a:r>
          </a:p>
          <a:p>
            <a:pPr marL="742950" lvl="1" indent="-285750">
              <a:lnSpc>
                <a:spcPct val="88000"/>
              </a:lnSpc>
              <a:spcBef>
                <a:spcPts val="1650"/>
              </a:spcBef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    statement(s); </a:t>
            </a:r>
          </a:p>
          <a:p>
            <a:pPr marL="742950" lvl="1" indent="-285750">
              <a:lnSpc>
                <a:spcPct val="88000"/>
              </a:lnSpc>
              <a:spcBef>
                <a:spcPts val="1650"/>
              </a:spcBef>
              <a:defRPr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1D6FAC6-275C-4D71-9CF2-FDBA3B9376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 </a:t>
            </a:r>
            <a:r>
              <a:rPr lang="en-US" i="1">
                <a:latin typeface="Arial" charset="0"/>
                <a:cs typeface="Arial" charset="0"/>
              </a:rPr>
              <a:t>while</a:t>
            </a:r>
            <a:r>
              <a:rPr lang="en-US">
                <a:latin typeface="Arial" charset="0"/>
                <a:cs typeface="Arial" charset="0"/>
              </a:rPr>
              <a:t> Statement</a:t>
            </a:r>
          </a:p>
        </p:txBody>
      </p:sp>
      <p:pic>
        <p:nvPicPr>
          <p:cNvPr id="19461" name="Picture 12" descr="Fig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524000"/>
            <a:ext cx="6248400" cy="474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659BB3B-52D5-4B73-95C3-60B705F95F9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 </a:t>
            </a:r>
            <a:r>
              <a:rPr lang="en-US" i="1">
                <a:latin typeface="Arial" charset="0"/>
                <a:cs typeface="Arial" charset="0"/>
              </a:rPr>
              <a:t>while</a:t>
            </a:r>
            <a:r>
              <a:rPr lang="en-US">
                <a:latin typeface="Arial" charset="0"/>
                <a:cs typeface="Arial" charset="0"/>
              </a:rPr>
              <a:t> Loop Example 1</a:t>
            </a: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533400" y="1752600"/>
            <a:ext cx="8305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GB" sz="2400" dirty="0">
                <a:latin typeface="Consolas"/>
              </a:rPr>
              <a:t>sum = 0;   </a:t>
            </a:r>
          </a:p>
          <a:p>
            <a:pPr>
              <a:defRPr/>
            </a:pPr>
            <a:r>
              <a:rPr lang="en-GB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GB" sz="2400" dirty="0">
                <a:latin typeface="Consolas"/>
              </a:rPr>
              <a:t>number = 1;  </a:t>
            </a:r>
          </a:p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while </a:t>
            </a:r>
            <a:r>
              <a:rPr lang="en-GB" sz="2400" dirty="0">
                <a:latin typeface="Consolas"/>
              </a:rPr>
              <a:t>(number &lt; 11)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{  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   sum = </a:t>
            </a:r>
            <a:r>
              <a:rPr lang="en-GB" sz="2400" dirty="0" err="1">
                <a:latin typeface="Consolas"/>
              </a:rPr>
              <a:t>sum</a:t>
            </a:r>
            <a:r>
              <a:rPr lang="en-GB" sz="2400" dirty="0">
                <a:latin typeface="Consolas"/>
              </a:rPr>
              <a:t> + number;   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   number++;   </a:t>
            </a:r>
          </a:p>
          <a:p>
            <a:pPr>
              <a:defRPr/>
            </a:pPr>
            <a:r>
              <a:rPr lang="en-GB" sz="2400" dirty="0">
                <a:latin typeface="Consolas"/>
              </a:rPr>
              <a:t>}</a:t>
            </a:r>
          </a:p>
          <a:p>
            <a:pPr>
              <a:defRPr/>
            </a:pPr>
            <a:r>
              <a:rPr lang="en-GB" sz="2400" dirty="0" err="1">
                <a:latin typeface="Consolas"/>
              </a:rPr>
              <a:t>System.out.print</a:t>
            </a:r>
            <a:r>
              <a:rPr lang="en-US" sz="2400" dirty="0"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"Sum of values 1 to 10 is " </a:t>
            </a:r>
          </a:p>
          <a:p>
            <a:pPr>
              <a:defRPr/>
            </a:pPr>
            <a:r>
              <a:rPr lang="en-GB" sz="2400" dirty="0">
                <a:solidFill>
                  <a:srgbClr val="A31515"/>
                </a:solidFill>
                <a:latin typeface="Consolas"/>
              </a:rPr>
              <a:t>   				</a:t>
            </a:r>
            <a:r>
              <a:rPr lang="en-GB" sz="2400" dirty="0">
                <a:latin typeface="Consolas"/>
              </a:rPr>
              <a:t>+ sum);</a:t>
            </a:r>
            <a:r>
              <a:rPr lang="en-GB" sz="2400" dirty="0">
                <a:solidFill>
                  <a:srgbClr val="A31515"/>
                </a:solidFill>
                <a:latin typeface="Consolas"/>
              </a:rPr>
              <a:t>   </a:t>
            </a:r>
            <a:endParaRPr lang="en-US" sz="2400" kern="0" dirty="0">
              <a:solidFill>
                <a:srgbClr val="339966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3EBCC2F-608F-49CE-AA10-5E8D372380F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i="1">
                <a:latin typeface="Arial" charset="0"/>
                <a:cs typeface="Arial" charset="0"/>
              </a:rPr>
              <a:t>while</a:t>
            </a:r>
            <a:r>
              <a:rPr lang="en-US">
                <a:latin typeface="Arial" charset="0"/>
                <a:cs typeface="Arial" charset="0"/>
              </a:rPr>
              <a:t> Loop Example 2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1905000"/>
            <a:ext cx="7924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int </a:t>
            </a:r>
            <a:r>
              <a:rPr lang="en-GB" sz="2400" dirty="0" err="1">
                <a:solidFill>
                  <a:srgbClr val="0000FF"/>
                </a:solidFill>
                <a:latin typeface="Consolas"/>
              </a:rPr>
              <a:t>a</a:t>
            </a:r>
            <a:r>
              <a:rPr lang="en-GB" sz="2400" dirty="0" err="1">
                <a:latin typeface="Consolas"/>
              </a:rPr>
              <a:t>Value</a:t>
            </a:r>
            <a:r>
              <a:rPr lang="en-GB" sz="2400" dirty="0">
                <a:latin typeface="Consolas"/>
              </a:rPr>
              <a:t>;</a:t>
            </a:r>
          </a:p>
          <a:p>
            <a:pPr>
              <a:defRPr/>
            </a:pPr>
            <a:r>
              <a:rPr lang="en-GB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GB" sz="2400" dirty="0">
                <a:latin typeface="Consolas"/>
              </a:rPr>
              <a:t>total;</a:t>
            </a:r>
          </a:p>
          <a:p>
            <a:pPr>
              <a:defRPr/>
            </a:pPr>
            <a:endParaRPr lang="en-GB" sz="2400" dirty="0">
              <a:solidFill>
                <a:srgbClr val="0000FF"/>
              </a:solidFill>
              <a:latin typeface="Consolas"/>
            </a:endParaRPr>
          </a:p>
          <a:p>
            <a:pPr>
              <a:defRPr/>
            </a:pPr>
            <a:r>
              <a:rPr lang="en-US" sz="2400" dirty="0" err="1">
                <a:latin typeface="Consolas"/>
              </a:rPr>
              <a:t>Console.Write</a:t>
            </a:r>
            <a:r>
              <a:rPr lang="en-US" sz="2400" dirty="0"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"Enter a value (-99 to stop)"</a:t>
            </a:r>
            <a:r>
              <a:rPr lang="en-US" sz="2400" dirty="0">
                <a:latin typeface="Consolas"/>
              </a:rPr>
              <a:t>);</a:t>
            </a:r>
          </a:p>
          <a:p>
            <a:pPr>
              <a:defRPr/>
            </a:pPr>
            <a:r>
              <a:rPr lang="en-GB" sz="2400" dirty="0" err="1">
                <a:latin typeface="Consolas"/>
              </a:rPr>
              <a:t>aValue</a:t>
            </a:r>
            <a:r>
              <a:rPr lang="en-GB" sz="2400" dirty="0">
                <a:latin typeface="Consolas"/>
              </a:rPr>
              <a:t> = </a:t>
            </a:r>
            <a:r>
              <a:rPr lang="en-GB" sz="2400" dirty="0" err="1">
                <a:latin typeface="Consolas"/>
              </a:rPr>
              <a:t>scanner.nextInt</a:t>
            </a:r>
            <a:r>
              <a:rPr lang="en-GB" sz="2400" dirty="0">
                <a:latin typeface="Consolas"/>
              </a:rPr>
              <a:t>();</a:t>
            </a:r>
            <a:endParaRPr lang="en-US" sz="24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8289DB0-E9E5-4B81-841A-62979B66233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i="1">
                <a:latin typeface="Arial" charset="0"/>
                <a:cs typeface="Arial" charset="0"/>
              </a:rPr>
              <a:t>while</a:t>
            </a:r>
            <a:r>
              <a:rPr lang="en-US">
                <a:latin typeface="Arial" charset="0"/>
                <a:cs typeface="Arial" charset="0"/>
              </a:rPr>
              <a:t> Loop Example 2 (cont’d)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1752600"/>
            <a:ext cx="845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sz="2400" dirty="0">
                <a:solidFill>
                  <a:srgbClr val="0000FF"/>
                </a:solidFill>
                <a:latin typeface="Consolas" pitchFamily="49" charset="0"/>
              </a:rPr>
              <a:t>while </a:t>
            </a:r>
            <a:r>
              <a:rPr lang="en-GB" sz="2400" dirty="0">
                <a:latin typeface="Consolas" pitchFamily="49" charset="0"/>
              </a:rPr>
              <a:t>(</a:t>
            </a:r>
            <a:r>
              <a:rPr lang="en-GB" sz="2400" dirty="0" err="1">
                <a:latin typeface="Consolas" pitchFamily="49" charset="0"/>
              </a:rPr>
              <a:t>aValue</a:t>
            </a:r>
            <a:r>
              <a:rPr lang="en-GB" sz="2400" dirty="0">
                <a:latin typeface="Consolas" pitchFamily="49" charset="0"/>
              </a:rPr>
              <a:t> != 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</a:rPr>
              <a:t>-99</a:t>
            </a:r>
            <a:r>
              <a:rPr lang="en-GB" sz="2400" dirty="0">
                <a:latin typeface="Consolas" pitchFamily="49" charset="0"/>
              </a:rPr>
              <a:t>)</a:t>
            </a:r>
          </a:p>
          <a:p>
            <a:pPr>
              <a:defRPr/>
            </a:pPr>
            <a:r>
              <a:rPr lang="en-GB" sz="2400" dirty="0">
                <a:latin typeface="Consolas" pitchFamily="49" charset="0"/>
              </a:rPr>
              <a:t>{</a:t>
            </a:r>
          </a:p>
          <a:p>
            <a:pPr>
              <a:defRPr/>
            </a:pPr>
            <a:r>
              <a:rPr lang="en-GB" sz="2400" dirty="0">
                <a:latin typeface="Consolas" pitchFamily="49" charset="0"/>
              </a:rPr>
              <a:t>   Scanner </a:t>
            </a:r>
            <a:r>
              <a:rPr lang="en-GB" sz="2400" dirty="0" err="1">
                <a:latin typeface="Consolas" pitchFamily="49" charset="0"/>
              </a:rPr>
              <a:t>scanner</a:t>
            </a:r>
            <a:r>
              <a:rPr lang="en-GB" sz="2400" dirty="0">
                <a:latin typeface="Consolas" pitchFamily="49" charset="0"/>
              </a:rPr>
              <a:t> = new Scanner (System.in);</a:t>
            </a:r>
          </a:p>
          <a:p>
            <a:pPr>
              <a:defRPr/>
            </a:pPr>
            <a:r>
              <a:rPr lang="en-GB" sz="2400" dirty="0">
                <a:latin typeface="Consolas" pitchFamily="49" charset="0"/>
              </a:rPr>
              <a:t>   total += </a:t>
            </a:r>
            <a:r>
              <a:rPr lang="en-GB" sz="2400" dirty="0" err="1">
                <a:latin typeface="Consolas" pitchFamily="49" charset="0"/>
              </a:rPr>
              <a:t>aValue</a:t>
            </a:r>
            <a:r>
              <a:rPr lang="en-GB" sz="2400" dirty="0">
                <a:latin typeface="Consolas" pitchFamily="49" charset="0"/>
              </a:rPr>
              <a:t>;</a:t>
            </a:r>
          </a:p>
          <a:p>
            <a:pPr>
              <a:defRPr/>
            </a:pPr>
            <a:r>
              <a:rPr lang="en-US" sz="2400" dirty="0">
                <a:solidFill>
                  <a:srgbClr val="2B91AF"/>
                </a:solidFill>
                <a:latin typeface="Consolas" pitchFamily="49" charset="0"/>
              </a:rPr>
              <a:t>   </a:t>
            </a:r>
            <a:r>
              <a:rPr lang="en-US" sz="2400" dirty="0" err="1">
                <a:latin typeface="Consolas" pitchFamily="49" charset="0"/>
              </a:rPr>
              <a:t>Console.Write</a:t>
            </a:r>
            <a:r>
              <a:rPr lang="en-US" sz="2400" dirty="0">
                <a:latin typeface="Consolas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itchFamily="49" charset="0"/>
              </a:rPr>
              <a:t>"Enter a value (-99 to stop)"</a:t>
            </a:r>
            <a:r>
              <a:rPr lang="en-US" sz="2400" dirty="0">
                <a:latin typeface="Consolas" pitchFamily="49" charset="0"/>
              </a:rPr>
              <a:t>);</a:t>
            </a:r>
          </a:p>
          <a:p>
            <a:pPr>
              <a:defRPr/>
            </a:pPr>
            <a:r>
              <a:rPr lang="en-GB" sz="2400" dirty="0">
                <a:latin typeface="Consolas" pitchFamily="49" charset="0"/>
              </a:rPr>
              <a:t>   </a:t>
            </a:r>
            <a:r>
              <a:rPr lang="en-GB" sz="2400" dirty="0" err="1">
                <a:latin typeface="Consolas" pitchFamily="49" charset="0"/>
              </a:rPr>
              <a:t>aValue</a:t>
            </a:r>
            <a:r>
              <a:rPr lang="en-GB" sz="2400" dirty="0">
                <a:latin typeface="Consolas" pitchFamily="49" charset="0"/>
              </a:rPr>
              <a:t> = </a:t>
            </a:r>
            <a:r>
              <a:rPr lang="en-GB" sz="2400" dirty="0" err="1">
                <a:latin typeface="Consolas" pitchFamily="49" charset="0"/>
              </a:rPr>
              <a:t>scanner.nextInt</a:t>
            </a:r>
            <a:r>
              <a:rPr lang="en-GB" sz="2400" dirty="0">
                <a:latin typeface="Consolas" pitchFamily="49" charset="0"/>
              </a:rPr>
              <a:t>();</a:t>
            </a:r>
          </a:p>
          <a:p>
            <a:pPr>
              <a:defRPr/>
            </a:pPr>
            <a:r>
              <a:rPr lang="en-GB" sz="2400" dirty="0">
                <a:latin typeface="Consolas" pitchFamily="49" charset="0"/>
              </a:rPr>
              <a:t>}</a:t>
            </a:r>
          </a:p>
          <a:p>
            <a:pPr>
              <a:defRPr/>
            </a:pPr>
            <a:r>
              <a:rPr lang="en-GB" sz="2400" dirty="0" err="1">
                <a:latin typeface="Consolas"/>
              </a:rPr>
              <a:t>System.out.println</a:t>
            </a:r>
            <a:r>
              <a:rPr lang="en-US" sz="2400" dirty="0">
                <a:latin typeface="Consolas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itchFamily="49" charset="0"/>
              </a:rPr>
              <a:t>"Total of values entered"</a:t>
            </a:r>
            <a:endParaRPr lang="en-US" sz="2400" dirty="0">
              <a:latin typeface="Consolas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A31515"/>
                </a:solidFill>
                <a:latin typeface="Consolas" pitchFamily="49" charset="0"/>
              </a:rPr>
              <a:t>				 +</a:t>
            </a:r>
            <a:r>
              <a:rPr lang="en-US" sz="2400" dirty="0">
                <a:latin typeface="Consolas" pitchFamily="49" charset="0"/>
              </a:rPr>
              <a:t>total);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endParaRPr lang="en-US" sz="2400" kern="0" dirty="0">
              <a:latin typeface="Consolas" pitchFamily="49" charset="0"/>
              <a:cs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2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47CE4F3-497F-4B18-AEF8-DE82F788077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>
                <a:latin typeface="Arial" charset="0"/>
                <a:cs typeface="Arial" charset="0"/>
              </a:rPr>
              <a:t>2. </a:t>
            </a:r>
            <a:r>
              <a:rPr lang="en-US" i="1">
                <a:latin typeface="Arial" charset="0"/>
                <a:cs typeface="Arial" charset="0"/>
              </a:rPr>
              <a:t>do-while</a:t>
            </a:r>
            <a:r>
              <a:rPr lang="en-US">
                <a:latin typeface="Arial" charset="0"/>
                <a:cs typeface="Arial" charset="0"/>
              </a:rPr>
              <a:t> Statement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1600200" y="1752600"/>
            <a:ext cx="6096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defRPr/>
            </a:pPr>
            <a:r>
              <a:rPr lang="en-US" sz="2800" kern="0">
                <a:latin typeface="Arial" pitchFamily="34" charset="0"/>
                <a:cs typeface="Arial" pitchFamily="34" charset="0"/>
              </a:rPr>
              <a:t>do          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800" kern="0">
                <a:latin typeface="Arial" pitchFamily="34" charset="0"/>
                <a:cs typeface="Arial" pitchFamily="34" charset="0"/>
              </a:rPr>
              <a:t>{              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800" kern="0">
                <a:latin typeface="Arial" pitchFamily="34" charset="0"/>
                <a:cs typeface="Arial" pitchFamily="34" charset="0"/>
              </a:rPr>
              <a:t>    statement(s);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800" kern="0">
                <a:latin typeface="Arial" pitchFamily="34" charset="0"/>
                <a:cs typeface="Arial" pitchFamily="34" charset="0"/>
              </a:rPr>
              <a:t>}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800" kern="0">
                <a:latin typeface="Arial" pitchFamily="34" charset="0"/>
                <a:cs typeface="Arial" pitchFamily="34" charset="0"/>
              </a:rPr>
              <a:t>while ( conditional expression);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400" ker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03179D3-9AA0-4128-8AA9-51DE2442B6B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4580" name="Picture 13" descr="Fig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1219200"/>
            <a:ext cx="446881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i="1">
                <a:latin typeface="Arial" charset="0"/>
                <a:cs typeface="Arial" charset="0"/>
              </a:rPr>
              <a:t>do-while</a:t>
            </a:r>
            <a:r>
              <a:rPr lang="en-US">
                <a:latin typeface="Arial" charset="0"/>
                <a:cs typeface="Arial" charset="0"/>
              </a:rPr>
              <a:t> Statement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14051</TotalTime>
  <Words>344</Words>
  <Application>Microsoft Office PowerPoint</Application>
  <PresentationFormat>On-screen Show (4:3)</PresentationFormat>
  <Paragraphs>109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Consolas</vt:lpstr>
      <vt:lpstr>Times New Roman</vt:lpstr>
      <vt:lpstr>Default Design</vt:lpstr>
      <vt:lpstr>6</vt:lpstr>
      <vt:lpstr>Chapter Outline</vt:lpstr>
      <vt:lpstr>1. while Statement</vt:lpstr>
      <vt:lpstr> while Statement</vt:lpstr>
      <vt:lpstr> while Loop Example 1</vt:lpstr>
      <vt:lpstr>while Loop Example 2</vt:lpstr>
      <vt:lpstr>while Loop Example 2 (cont’d)</vt:lpstr>
      <vt:lpstr>2. do-while Statement</vt:lpstr>
      <vt:lpstr>do-while Statement</vt:lpstr>
      <vt:lpstr>do-while Loop Example</vt:lpstr>
      <vt:lpstr>3. for Statement</vt:lpstr>
      <vt:lpstr>for Statement</vt:lpstr>
      <vt:lpstr>for Loop Example</vt:lpstr>
      <vt:lpstr>Nested Loops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Course Technology</dc:creator>
  <cp:lastModifiedBy>User</cp:lastModifiedBy>
  <cp:revision>240</cp:revision>
  <dcterms:created xsi:type="dcterms:W3CDTF">2002-11-15T07:59:11Z</dcterms:created>
  <dcterms:modified xsi:type="dcterms:W3CDTF">2020-06-02T12:44:09Z</dcterms:modified>
</cp:coreProperties>
</file>