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64" r:id="rId2"/>
    <p:sldId id="348" r:id="rId3"/>
    <p:sldId id="562" r:id="rId4"/>
    <p:sldId id="591" r:id="rId5"/>
    <p:sldId id="592" r:id="rId6"/>
    <p:sldId id="671" r:id="rId7"/>
    <p:sldId id="631" r:id="rId8"/>
    <p:sldId id="672" r:id="rId9"/>
    <p:sldId id="593" r:id="rId10"/>
    <p:sldId id="712" r:id="rId11"/>
    <p:sldId id="617" r:id="rId12"/>
    <p:sldId id="673" r:id="rId13"/>
    <p:sldId id="697" r:id="rId14"/>
    <p:sldId id="596" r:id="rId15"/>
    <p:sldId id="598" r:id="rId16"/>
    <p:sldId id="636" r:id="rId17"/>
    <p:sldId id="640" r:id="rId18"/>
    <p:sldId id="638" r:id="rId19"/>
    <p:sldId id="499" r:id="rId20"/>
    <p:sldId id="674" r:id="rId21"/>
    <p:sldId id="624" r:id="rId22"/>
    <p:sldId id="676" r:id="rId23"/>
    <p:sldId id="678" r:id="rId24"/>
    <p:sldId id="675" r:id="rId25"/>
    <p:sldId id="677" r:id="rId26"/>
    <p:sldId id="680" r:id="rId27"/>
    <p:sldId id="681" r:id="rId28"/>
    <p:sldId id="698" r:id="rId29"/>
    <p:sldId id="699" r:id="rId30"/>
    <p:sldId id="700" r:id="rId31"/>
    <p:sldId id="701" r:id="rId32"/>
    <p:sldId id="702" r:id="rId33"/>
    <p:sldId id="703" r:id="rId34"/>
    <p:sldId id="704" r:id="rId35"/>
    <p:sldId id="705" r:id="rId36"/>
    <p:sldId id="706" r:id="rId37"/>
    <p:sldId id="707" r:id="rId38"/>
    <p:sldId id="708" r:id="rId39"/>
    <p:sldId id="709" r:id="rId40"/>
    <p:sldId id="71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3026" autoAdjust="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5B91857-9E7C-4FF7-AFAB-506F315C3924}" type="datetimeFigureOut">
              <a:rPr lang="en-US"/>
              <a:pPr>
                <a:defRPr/>
              </a:pPr>
              <a:t>3/2/2023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1981082-C88F-4B13-84AF-3A86CC9106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D09125-A491-4683-B616-8254312D8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4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BEAE4-D55A-4022-AD89-90CD1ACA625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4D21E-B428-443E-AB27-1EED678FF7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C5678-9434-4BCA-B770-05168B8A10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B11F0-A513-4C24-BF67-BBB9C0CDB5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92E4-173B-439F-93B7-E619F04CAF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6C4D2-AB85-4B7E-BEA8-DB920C3216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BEF1-A989-40EC-B91D-F6AD874184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5F58C-0EEF-4C71-A4F2-3EF6D8C807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28C38-F0C9-42C6-878E-F294D100D0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9DAC5-D25A-4583-90C1-D716C15593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57D30-1D93-4B2F-B3B1-FB708B677E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30135-0490-4CB6-AE84-C786ED2D18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28D80-2F2D-4C74-AD3F-92D0B0DB9D9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7D458-50DD-422C-B244-3BC32565BF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5368F-EC9A-4022-B22E-3260868B84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86403-4E1B-4264-8FA1-AD34B408A66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01015-7571-4334-95F9-B3184C8E3B1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87A0F-B80E-46A6-98D5-6B67BD200B4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EC0F5-48EA-48C0-A726-94061A05DC2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5ABB-08E5-4CB5-82FD-C7DDC7C9016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F6EC7-B860-4EBD-A716-68F2FBE492A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F70FE-5B60-43FB-B4F8-20922FD147F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57663-1779-4D90-8845-987AF46652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5DA5F-E0A6-4D0A-A2EE-0EB6736B3CC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A474E-C2E1-45A5-B060-7258074BA0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0F867-AB68-4CED-AE2C-ECAA89A7F4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EF663-84A3-40A4-8BBA-E03C76FC4C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138B4-C3A8-4D9C-8CA2-FCD7852FE7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12E03-4DE1-48A2-9BC2-8A227790A4B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81586-AED2-45D4-B024-507A2C6739E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A6A62-DBC7-40B7-AD74-2EF2D6733D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78089-25A6-4EE4-83E7-81D5DE86B5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4CEBC-38EA-43EE-A397-55CFC556D0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D4C3D-D02A-4DD2-ABBD-9838C4B271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685AE-E629-46E9-BEB2-F257C6DFD7F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2DF05-97A0-45B4-8831-925E6998E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7C096-33D0-4899-A7CB-B24CF413BE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7A558-8F7C-4C67-9CB8-104D5A9A8F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04E0F-7AFF-4709-BB4B-0CD824715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4D21E-B428-443E-AB27-1EED678FF7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11E7-DBEA-4AA8-884E-589D8CC08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F3A69-9A76-42D3-99EF-F90E7301B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70B3-F94F-4731-9E31-7B83C44C1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2522-0AD7-4AE9-A195-BFD69DB3C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F4FC8-D1FD-4338-90E0-432BB626C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87B5-DBD2-439E-9153-553F56CB6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88C3-9488-4105-A3A5-DF8DDCB23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F740A-49BF-4269-BB1E-8DA62B9FD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0E3A1-8874-44DE-8D3C-E8BFC9F3DD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C43AE-1097-4F68-87C0-3BD9C3BAD1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6956-1D93-4A64-9249-0C0D2066D3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C947F0A-A5D3-498E-A794-4AD08A16FA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4AC737-A4E5-41DF-8FC3-EA3158F65CF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905000"/>
          </a:xfrm>
        </p:spPr>
        <p:txBody>
          <a:bodyPr/>
          <a:lstStyle/>
          <a:p>
            <a:pPr algn="l" eaLnBrk="1" hangingPunct="1"/>
            <a:r>
              <a:rPr lang="en-US" sz="3600" b="1"/>
              <a:t>Arrays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181768-2028-467E-9AD4-AE00B824D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Array Initializers </a:t>
            </a:r>
            <a:r>
              <a:rPr lang="en-US" sz="2800" dirty="0">
                <a:latin typeface="Arial" charset="0"/>
                <a:cs typeface="Arial" charset="0"/>
              </a:rPr>
              <a:t>(additional)</a:t>
            </a:r>
          </a:p>
        </p:txBody>
      </p:sp>
      <p:sp>
        <p:nvSpPr>
          <p:cNvPr id="2150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>
                <a:latin typeface="Consolas" pitchFamily="49" charset="0"/>
                <a:cs typeface="Arial" charset="0"/>
              </a:rPr>
              <a:t> []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 = {100, 200, 400, 600};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is equivalent to: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>
                <a:latin typeface="Consolas" pitchFamily="49" charset="0"/>
                <a:cs typeface="Arial" charset="0"/>
              </a:rPr>
              <a:t> []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 = new </a:t>
            </a:r>
            <a:r>
              <a:rPr lang="en-US" sz="2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2800" dirty="0">
                <a:latin typeface="Consolas" pitchFamily="49" charset="0"/>
                <a:cs typeface="Arial" charset="0"/>
              </a:rPr>
              <a:t>[4];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[0] = 100;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[1] = 200;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[2] = 400;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[3] = 600;</a:t>
            </a:r>
            <a:endParaRPr lang="en-US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4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28977B-49CA-446C-A021-7541FEEABD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Access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>
                <a:latin typeface="Arial" charset="0"/>
                <a:cs typeface="Arial" charset="0"/>
              </a:rPr>
              <a:t>Access array elements using an index enclosed in square brackets</a:t>
            </a:r>
          </a:p>
          <a:p>
            <a:pPr lvl="2" eaLnBrk="1" hangingPunct="1">
              <a:spcBef>
                <a:spcPct val="60000"/>
              </a:spcBef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	score[0] = 100;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>
                <a:latin typeface="Arial" charset="0"/>
                <a:cs typeface="Arial" charset="0"/>
              </a:rPr>
              <a:t>Arrays have a property called </a:t>
            </a:r>
            <a:r>
              <a:rPr lang="en-US" b="1" i="1" dirty="0">
                <a:latin typeface="Arial" charset="0"/>
                <a:cs typeface="Arial" charset="0"/>
              </a:rPr>
              <a:t>length</a:t>
            </a:r>
            <a:r>
              <a:rPr lang="en-US" dirty="0">
                <a:latin typeface="Arial" charset="0"/>
                <a:cs typeface="Times New Roman" pitchFamily="18" charset="0"/>
              </a:rPr>
              <a:t> that tells us the size of the array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Times New Roman" pitchFamily="18" charset="0"/>
              </a:rPr>
              <a:t>(length for array class is an instances variable while for string class it is a method)</a:t>
            </a:r>
          </a:p>
          <a:p>
            <a:pPr eaLnBrk="1" hangingPunct="1">
              <a:spcBef>
                <a:spcPct val="60000"/>
              </a:spcBef>
            </a:pPr>
            <a:endParaRPr lang="en-US" sz="1600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Consolas" pitchFamily="49" charset="0"/>
                <a:cs typeface="Arial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 = 0;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 &lt; </a:t>
            </a:r>
            <a:r>
              <a:rPr lang="en-US" dirty="0" err="1">
                <a:latin typeface="Consolas" pitchFamily="49" charset="0"/>
                <a:cs typeface="Arial" charset="0"/>
              </a:rPr>
              <a:t>score.length</a:t>
            </a:r>
            <a:r>
              <a:rPr lang="en-US" dirty="0">
                <a:latin typeface="Consolas" pitchFamily="49" charset="0"/>
                <a:cs typeface="Arial" charset="0"/>
              </a:rPr>
              <a:t>;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score[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] =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0C8A90-2183-48BF-A92A-430597331F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Access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Note: if the array index is out of the range, a runtime error called </a:t>
            </a:r>
            <a:r>
              <a:rPr lang="en-US" dirty="0" err="1">
                <a:latin typeface="Arial" charset="0"/>
                <a:cs typeface="Times New Roman" pitchFamily="18" charset="0"/>
              </a:rPr>
              <a:t>IndexOutOfRangeException</a:t>
            </a:r>
            <a:r>
              <a:rPr lang="en-US" dirty="0">
                <a:latin typeface="Arial" charset="0"/>
                <a:cs typeface="Times New Roman" pitchFamily="18" charset="0"/>
              </a:rPr>
              <a:t> will be generated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Example:</a:t>
            </a:r>
          </a:p>
          <a:p>
            <a:pPr eaLnBrk="1" hangingPunct="1">
              <a:spcBef>
                <a:spcPct val="60000"/>
              </a:spcBef>
            </a:pPr>
            <a:endParaRPr lang="en-US" sz="1600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Consolas" pitchFamily="49" charset="0"/>
                <a:cs typeface="Arial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 = 0;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 &lt;= </a:t>
            </a:r>
            <a:r>
              <a:rPr lang="en-US" dirty="0" err="1">
                <a:latin typeface="Consolas" pitchFamily="49" charset="0"/>
                <a:cs typeface="Arial" charset="0"/>
              </a:rPr>
              <a:t>score.length</a:t>
            </a:r>
            <a:r>
              <a:rPr lang="en-US" dirty="0">
                <a:latin typeface="Consolas" pitchFamily="49" charset="0"/>
                <a:cs typeface="Arial" charset="0"/>
              </a:rPr>
              <a:t>;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score[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] = </a:t>
            </a:r>
            <a:r>
              <a:rPr lang="en-US" dirty="0" err="1">
                <a:latin typeface="Consolas" pitchFamily="49" charset="0"/>
                <a:cs typeface="Arial" charset="0"/>
              </a:rPr>
              <a:t>i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419600" y="2514600"/>
            <a:ext cx="2438400" cy="990600"/>
          </a:xfrm>
          <a:prstGeom prst="wedgeEllipseCallout">
            <a:avLst>
              <a:gd name="adj1" fmla="val -33662"/>
              <a:gd name="adj2" fmla="val 916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Should be &lt; not &lt;=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F2BC75-E2D4-4068-A319-152E8338491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Assignment </a:t>
            </a:r>
          </a:p>
        </p:txBody>
      </p:sp>
      <p:pic>
        <p:nvPicPr>
          <p:cNvPr id="26629" name="Picture 13" descr="Fig07"/>
          <p:cNvPicPr>
            <a:picLocks noChangeAspect="1" noChangeArrowheads="1"/>
          </p:cNvPicPr>
          <p:nvPr/>
        </p:nvPicPr>
        <p:blipFill>
          <a:blip r:embed="rId3"/>
          <a:srcRect l="2679" t="15552" r="2678" b="60803"/>
          <a:stretch>
            <a:fillRect/>
          </a:stretch>
        </p:blipFill>
        <p:spPr bwMode="auto">
          <a:xfrm>
            <a:off x="533400" y="1905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3" descr="Fig07"/>
          <p:cNvPicPr>
            <a:picLocks noChangeAspect="1" noChangeArrowheads="1"/>
          </p:cNvPicPr>
          <p:nvPr/>
        </p:nvPicPr>
        <p:blipFill>
          <a:blip r:embed="rId3"/>
          <a:srcRect l="2679" t="57776" r="2679" b="3378"/>
          <a:stretch>
            <a:fillRect/>
          </a:stretch>
        </p:blipFill>
        <p:spPr bwMode="auto">
          <a:xfrm>
            <a:off x="457200" y="36576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80000"/>
              </a:spcBef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refers to array with following values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800" kern="0" dirty="0">
                <a:latin typeface="Consolas" pitchFamily="49" charset="0"/>
                <a:cs typeface="Arial" pitchFamily="34" charset="0"/>
              </a:rPr>
              <a:t>	t = temperature;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48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Now 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refer to same array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B8F0A-0BCB-4EAC-BB8A-9AB7903F62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2. Array as Method Parameter</a:t>
            </a:r>
          </a:p>
        </p:txBody>
      </p:sp>
      <p:sp>
        <p:nvSpPr>
          <p:cNvPr id="2765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We can send arrays as arguments to methods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Method heading must include array as a parameter 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General format: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  &lt;return type&gt; &lt;m-name&gt; (&lt;type&gt; [ ]  &lt;param-name&gt; ...)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Length or size of the array is not included 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Example: method heading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50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500">
                <a:latin typeface="Consolas" pitchFamily="49" charset="0"/>
                <a:cs typeface="Arial" charset="0"/>
              </a:rPr>
              <a:t> DisplayArrayContent(</a:t>
            </a:r>
            <a:r>
              <a:rPr lang="en-US" sz="250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500">
                <a:latin typeface="Consolas" pitchFamily="49" charset="0"/>
                <a:cs typeface="Arial" charset="0"/>
              </a:rPr>
              <a:t>[] anArray)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CD391-23EA-4A03-9054-11B12C41D5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as Method Parameter</a:t>
            </a:r>
          </a:p>
        </p:txBody>
      </p:sp>
      <p:sp>
        <p:nvSpPr>
          <p:cNvPr id="2867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Arrays are reference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No copy is made of the contents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Call to the method sends the address of the array (not a copy of the array)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Example: method call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DisplayArrayContent(waterDepth);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B1927F-D626-46CD-84F2-D214638BFC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import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java.util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.*;</a:t>
            </a:r>
            <a:endParaRPr lang="en-US" sz="2400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latin typeface="Consolas" pitchFamily="49" charset="0"/>
                <a:cs typeface="Arial" charset="0"/>
              </a:rPr>
              <a:t>TemperatureApp</a:t>
            </a:r>
            <a:endParaRPr lang="en-US" sz="2400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 static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>
                <a:latin typeface="Consolas" pitchFamily="49" charset="0"/>
                <a:cs typeface="Arial" charset="0"/>
              </a:rPr>
              <a:t> main(String [] </a:t>
            </a:r>
            <a:r>
              <a:rPr lang="en-US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US" sz="2400" dirty="0">
                <a:latin typeface="Consolas" pitchFamily="49" charset="0"/>
                <a:cs typeface="Arial" charset="0"/>
              </a:rPr>
              <a:t>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 [ ] temperature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[5];</a:t>
            </a:r>
          </a:p>
          <a:p>
            <a:pPr>
              <a:buFontTx/>
              <a:buNone/>
            </a:pPr>
            <a:endParaRPr lang="en-US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inputValues</a:t>
            </a:r>
            <a:r>
              <a:rPr lang="en-GB" sz="2400" dirty="0">
                <a:latin typeface="Consolas" pitchFamily="49" charset="0"/>
                <a:cs typeface="Arial" charset="0"/>
              </a:rPr>
              <a:t>(temperature);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  display(temperature);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9A4CF3-D78B-4C99-84D3-B86FB7815E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latin typeface="Consolas" pitchFamily="49" charset="0"/>
                <a:cs typeface="Arial" charset="0"/>
              </a:rPr>
              <a:t>inputValues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[]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Scanner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sc</a:t>
            </a:r>
            <a:r>
              <a:rPr lang="en-US" sz="2400" dirty="0">
                <a:latin typeface="Consolas" pitchFamily="49" charset="0"/>
                <a:cs typeface="Arial" charset="0"/>
              </a:rPr>
              <a:t> =new Scanner(System.in);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for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latin typeface="Consolas" pitchFamily="49" charset="0"/>
                <a:cs typeface="Arial" charset="0"/>
              </a:rPr>
              <a:t>i</a:t>
            </a:r>
            <a:r>
              <a:rPr lang="en-US" sz="2400" dirty="0">
                <a:latin typeface="Consolas" pitchFamily="49" charset="0"/>
                <a:cs typeface="Arial" charset="0"/>
              </a:rPr>
              <a:t> = 0; </a:t>
            </a:r>
            <a:r>
              <a:rPr lang="en-US" sz="2400" dirty="0" err="1">
                <a:latin typeface="Consolas" pitchFamily="49" charset="0"/>
                <a:cs typeface="Arial" charset="0"/>
              </a:rPr>
              <a:t>i</a:t>
            </a:r>
            <a:r>
              <a:rPr lang="en-US" sz="2400" dirty="0">
                <a:latin typeface="Consolas" pitchFamily="49" charset="0"/>
                <a:cs typeface="Arial" charset="0"/>
              </a:rPr>
              <a:t> &lt; </a:t>
            </a:r>
            <a:r>
              <a:rPr lang="en-US" sz="2400" dirty="0" err="1">
                <a:latin typeface="Consolas" pitchFamily="49" charset="0"/>
                <a:cs typeface="Arial" charset="0"/>
              </a:rPr>
              <a:t>temp.length</a:t>
            </a:r>
            <a:r>
              <a:rPr lang="en-US" sz="2400" dirty="0">
                <a:latin typeface="Consolas" pitchFamily="49" charset="0"/>
                <a:cs typeface="Arial" charset="0"/>
              </a:rPr>
              <a:t>; </a:t>
            </a:r>
            <a:r>
              <a:rPr lang="en-US" sz="2400" dirty="0" err="1">
                <a:latin typeface="Consolas" pitchFamily="49" charset="0"/>
                <a:cs typeface="Arial" charset="0"/>
              </a:rPr>
              <a:t>i</a:t>
            </a:r>
            <a:r>
              <a:rPr lang="en-US" sz="2400" dirty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System.out.print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"Enter Temperature: "</a:t>
            </a:r>
            <a:r>
              <a:rPr lang="en-US" sz="2400" dirty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temp[</a:t>
            </a:r>
            <a:r>
              <a:rPr lang="en-US" sz="2400" dirty="0" err="1">
                <a:latin typeface="Consolas" pitchFamily="49" charset="0"/>
                <a:cs typeface="Arial" charset="0"/>
              </a:rPr>
              <a:t>i</a:t>
            </a:r>
            <a:r>
              <a:rPr lang="en-US" sz="2400" dirty="0">
                <a:latin typeface="Consolas" pitchFamily="49" charset="0"/>
                <a:cs typeface="Arial" charset="0"/>
              </a:rPr>
              <a:t>] =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sc.nextDouble</a:t>
            </a:r>
            <a:r>
              <a:rPr lang="en-US" sz="2400" dirty="0">
                <a:latin typeface="Consolas" pitchFamily="49" charset="0"/>
                <a:cs typeface="Arial" charset="0"/>
              </a:rPr>
              <a:t> 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747928-9AC3-433C-972B-993E531E8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 static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>
                <a:latin typeface="Consolas" pitchFamily="49" charset="0"/>
                <a:cs typeface="Arial" charset="0"/>
              </a:rPr>
              <a:t> display(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 [] </a:t>
            </a:r>
            <a:r>
              <a:rPr lang="en-US" sz="24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400" dirty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{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System.out.print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"Temperature &gt; 0: "</a:t>
            </a:r>
            <a:r>
              <a:rPr lang="en-US" sz="2400" dirty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latin typeface="Consolas" pitchFamily="49" charset="0"/>
                <a:cs typeface="Arial" charset="0"/>
              </a:rPr>
              <a:t>wVal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: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400" dirty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if</a:t>
            </a:r>
            <a:r>
              <a:rPr lang="en-US" sz="2400" dirty="0">
                <a:latin typeface="Consolas" pitchFamily="49" charset="0"/>
                <a:cs typeface="Arial" charset="0"/>
              </a:rPr>
              <a:t> (</a:t>
            </a:r>
            <a:r>
              <a:rPr lang="en-US" sz="2400" dirty="0" err="1">
                <a:latin typeface="Consolas" pitchFamily="49" charset="0"/>
                <a:cs typeface="Arial" charset="0"/>
              </a:rPr>
              <a:t>wVal</a:t>
            </a:r>
            <a:r>
              <a:rPr lang="en-US" sz="2400" dirty="0">
                <a:latin typeface="Consolas" pitchFamily="49" charset="0"/>
                <a:cs typeface="Arial" charset="0"/>
              </a:rPr>
              <a:t> &gt; 0)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        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System.out.print</a:t>
            </a:r>
            <a:r>
              <a:rPr lang="en-US" sz="2400" dirty="0">
                <a:latin typeface="Consolas" pitchFamily="49" charset="0"/>
                <a:cs typeface="Arial" charset="0"/>
              </a:rPr>
              <a:t>(</a:t>
            </a:r>
            <a:r>
              <a:rPr lang="en-US" sz="2400" dirty="0" err="1">
                <a:latin typeface="Consolas" pitchFamily="49" charset="0"/>
                <a:cs typeface="Arial" charset="0"/>
              </a:rPr>
              <a:t>wVal</a:t>
            </a:r>
            <a:r>
              <a:rPr lang="en-US" sz="2400" dirty="0">
                <a:latin typeface="Consolas" pitchFamily="49" charset="0"/>
                <a:cs typeface="Arial" charset="0"/>
              </a:rPr>
              <a:t> + "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  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US" sz="2400" dirty="0">
                <a:latin typeface="Consolas" pitchFamily="49" charset="0"/>
                <a:cs typeface="Arial" charset="0"/>
              </a:rPr>
              <a:t>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802A2-1112-467A-8524-01A6C741F2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Parameter Example</a:t>
            </a:r>
          </a:p>
        </p:txBody>
      </p:sp>
      <p:pic>
        <p:nvPicPr>
          <p:cNvPr id="32773" name="Picture 11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71650"/>
            <a:ext cx="8229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B3A854-625D-462F-8D77-ACC65A9235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Array Basics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Array as Method Parameter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Array as Return Type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Array in Classes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Array of Objects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Objects and Methods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553B98-84EB-4791-895D-E5D9A7F20A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3. Array as Return Type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Methods can have arrays as their return type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 method heading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[ ] </a:t>
            </a:r>
            <a:r>
              <a:rPr lang="en-US" dirty="0" err="1">
                <a:latin typeface="Consolas" pitchFamily="49" charset="0"/>
                <a:cs typeface="Arial" charset="0"/>
              </a:rPr>
              <a:t>readScores</a:t>
            </a:r>
            <a:r>
              <a:rPr lang="en-US" dirty="0">
                <a:latin typeface="Consolas" pitchFamily="49" charset="0"/>
                <a:cs typeface="Arial" charset="0"/>
              </a:rPr>
              <a:t>()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 call to the method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[ ] points;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points = </a:t>
            </a:r>
            <a:r>
              <a:rPr lang="en-US" dirty="0" err="1">
                <a:latin typeface="Consolas" pitchFamily="49" charset="0"/>
                <a:cs typeface="Arial" charset="0"/>
              </a:rPr>
              <a:t>readScores</a:t>
            </a:r>
            <a:r>
              <a:rPr lang="en-US" dirty="0">
                <a:latin typeface="Consolas" pitchFamily="49" charset="0"/>
                <a:cs typeface="Arial" charset="0"/>
              </a:rPr>
              <a:t>();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Method would include a return statement with an array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B0C686-A332-4C21-95F2-2EC3D71488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4. </a:t>
            </a:r>
            <a:r>
              <a:rPr lang="en-US">
                <a:latin typeface="Arial" charset="0"/>
                <a:cs typeface="Arial" charset="0"/>
              </a:rPr>
              <a:t>Array in Classes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Arrays can be used as instance variables in classes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Example: instance variable declaration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 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private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[] </a:t>
            </a:r>
            <a:r>
              <a:rPr lang="en-US" dirty="0" err="1">
                <a:latin typeface="Consolas" pitchFamily="49" charset="0"/>
                <a:cs typeface="Arial" charset="0"/>
              </a:rPr>
              <a:t>pointsScored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Normally array is created and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assigned to instance variable in constructor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Example: in constructor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	</a:t>
            </a:r>
            <a:r>
              <a:rPr lang="en-US" sz="2800" dirty="0" err="1">
                <a:latin typeface="Consolas" pitchFamily="49" charset="0"/>
                <a:cs typeface="Arial" charset="0"/>
              </a:rPr>
              <a:t>pointsScored</a:t>
            </a:r>
            <a:r>
              <a:rPr lang="en-US" sz="2800" dirty="0">
                <a:latin typeface="Consolas" pitchFamily="49" charset="0"/>
                <a:cs typeface="Arial" charset="0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>
                <a:latin typeface="Consolas" pitchFamily="49" charset="0"/>
                <a:cs typeface="Arial" charset="0"/>
              </a:rPr>
              <a:t>[size];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16528C-39F8-49AC-9357-80F9B48B4C4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05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Player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private String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String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getName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 )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{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return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name;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[]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1F0A57-8E2D-4B5B-89A0-BE8A1159EA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060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" y="16002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 int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NumberOfGames</a:t>
            </a:r>
            <a:r>
              <a:rPr lang="en-GB" sz="2400" dirty="0">
                <a:latin typeface="Consolas"/>
              </a:rPr>
              <a:t> ()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return </a:t>
            </a:r>
            <a:r>
              <a:rPr lang="en-GB" sz="2400" dirty="0" err="1">
                <a:latin typeface="Consolas"/>
              </a:rPr>
              <a:t>numberOfGames</a:t>
            </a:r>
            <a:r>
              <a:rPr lang="en-GB" sz="2400" dirty="0">
                <a:latin typeface="Consolas"/>
              </a:rPr>
              <a:t>;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Player(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,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int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gamesPlayed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name =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gamesPlayed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  <a:endParaRPr lang="en-GB" sz="2400" dirty="0">
              <a:latin typeface="Consolas"/>
            </a:endParaRPr>
          </a:p>
          <a:p>
            <a:pPr>
              <a:defRPr/>
            </a:pP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159BC3-514F-4BCE-9C95-517F19A417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458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void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fillScores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[]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scores)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for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=0;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&lt;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pointsScored.length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++)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 = scores[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double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getAverage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double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total = 0.0;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double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average;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48B876-9C45-4126-BF30-46AC55D70AB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if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pointsScored.length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&gt; 0)</a:t>
            </a:r>
            <a:br>
              <a:rPr lang="en-US" sz="2400" kern="0" dirty="0">
                <a:latin typeface="Consolas" pitchFamily="49" charset="0"/>
                <a:cs typeface="Arial" pitchFamily="34" charset="0"/>
              </a:rPr>
            </a:br>
            <a:r>
              <a:rPr lang="en-US" sz="2400" kern="0" dirty="0">
                <a:latin typeface="Consolas" pitchFamily="49" charset="0"/>
                <a:cs typeface="Arial" pitchFamily="34" charset="0"/>
              </a:rPr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for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s :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   total += s;</a:t>
            </a:r>
          </a:p>
          <a:p>
            <a:pPr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average = total /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}</a:t>
            </a: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else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average = 0.0;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average;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C5D805-18B4-4140-8E2F-A7D2BFDF240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 err="1">
                <a:latin typeface="Consolas"/>
              </a:rPr>
              <a:t>PlayerTest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public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static void </a:t>
            </a:r>
            <a:r>
              <a:rPr lang="en-GB" sz="2400" dirty="0">
                <a:latin typeface="Consolas"/>
              </a:rPr>
              <a:t>main(String [] </a:t>
            </a:r>
            <a:r>
              <a:rPr lang="en-GB" sz="2400" dirty="0" err="1">
                <a:latin typeface="Consolas"/>
              </a:rPr>
              <a:t>args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nsolas"/>
              </a:rPr>
              <a:t>        Player p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400" dirty="0">
                <a:latin typeface="Consolas"/>
              </a:rPr>
              <a:t>Player(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"Jordan"</a:t>
            </a:r>
            <a:r>
              <a:rPr lang="en-US" sz="2400" dirty="0">
                <a:latin typeface="Consolas"/>
              </a:rPr>
              <a:t>, 3);</a:t>
            </a:r>
          </a:p>
          <a:p>
            <a:pPr>
              <a:defRPr/>
            </a:pPr>
            <a:endParaRPr lang="en-US" sz="2400" dirty="0">
              <a:solidFill>
                <a:srgbClr val="A31515"/>
              </a:solidFill>
              <a:latin typeface="Consolas"/>
            </a:endParaRPr>
          </a:p>
          <a:p>
            <a:pPr>
              <a:defRPr/>
            </a:pPr>
            <a:r>
              <a:rPr lang="fr-FR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latin typeface="Consolas"/>
              </a:rPr>
              <a:t>[] scores = {5, 12, 3};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p.fillScores</a:t>
            </a:r>
            <a:r>
              <a:rPr lang="en-GB" sz="2400" dirty="0">
                <a:latin typeface="Consolas"/>
              </a:rPr>
              <a:t>(scores);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endParaRPr lang="en-GB" sz="2400" dirty="0">
              <a:solidFill>
                <a:srgbClr val="A31515"/>
              </a:solidFill>
              <a:latin typeface="Consolas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43F172-3B60-498F-AC78-7A2F9EC6996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"Average is %.2f"</a:t>
            </a:r>
            <a:r>
              <a:rPr lang="en-GB" sz="2400" dirty="0">
                <a:latin typeface="Consolas"/>
              </a:rPr>
              <a:t>,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p.getAverage</a:t>
            </a:r>
            <a:r>
              <a:rPr lang="en-GB" sz="2400" dirty="0">
                <a:latin typeface="Consolas"/>
              </a:rPr>
              <a:t>());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8C2F2A-D851-40FC-93BC-6BA6FC344AB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1. </a:t>
            </a:r>
            <a:r>
              <a:rPr lang="en-US" dirty="0">
                <a:latin typeface="Arial" charset="0"/>
                <a:cs typeface="Arial" charset="0"/>
              </a:rPr>
              <a:t>Array of Objects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8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Just as you can create an array of </a:t>
            </a:r>
            <a:r>
              <a:rPr lang="en-US" sz="2800" i="1" kern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or an array of </a:t>
            </a:r>
            <a:r>
              <a:rPr lang="en-US" sz="2800" i="1" kern="0" dirty="0">
                <a:latin typeface="Arial" pitchFamily="34" charset="0"/>
                <a:cs typeface="Arial" pitchFamily="34" charset="0"/>
              </a:rPr>
              <a:t>double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, you create an array of objects</a:t>
            </a:r>
          </a:p>
          <a:p>
            <a:pPr marL="342900" indent="-342900">
              <a:spcBef>
                <a:spcPct val="8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Suppose we have 12 players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We can create an array of Player objects to represent the 12 players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B27B86-51A6-4206-835C-4161019F6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	Player [ ]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teamMember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Player[12];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Note: this just creates the array, not the Player objects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We must create each Player object and assign it into the array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teamMember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[0]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>
                <a:latin typeface="Consolas" pitchFamily="49" charset="0"/>
              </a:rPr>
              <a:t>Player(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"Jordan"</a:t>
            </a:r>
            <a:r>
              <a:rPr lang="en-US" sz="2400" dirty="0">
                <a:latin typeface="Consolas" pitchFamily="49" charset="0"/>
              </a:rPr>
              <a:t>, 3);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066E07-4A5E-41BE-B49F-D185E51028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Array Basics</a:t>
            </a:r>
          </a:p>
        </p:txBody>
      </p:sp>
      <p:sp>
        <p:nvSpPr>
          <p:cNvPr id="1536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General form of the array declaration: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&lt;type&gt; [ ] &lt;identifier&gt;;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>
                <a:latin typeface="Consolas" pitchFamily="49" charset="0"/>
                <a:cs typeface="Arial" charset="0"/>
              </a:rPr>
              <a:t> [] temperature;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These statements only declare the arrays with a name and type but do not create them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6AA16F-7E56-479D-9477-40E82E4B2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</a:t>
            </a:r>
          </a:p>
        </p:txBody>
      </p:sp>
      <p:pic>
        <p:nvPicPr>
          <p:cNvPr id="44037" name="Picture 9" descr="FIG07_10.tif"/>
          <p:cNvPicPr>
            <a:picLocks noChangeAspect="1"/>
          </p:cNvPicPr>
          <p:nvPr/>
        </p:nvPicPr>
        <p:blipFill>
          <a:blip r:embed="rId3"/>
          <a:srcRect l="1297" t="3772" r="64755" b="38696"/>
          <a:stretch>
            <a:fillRect/>
          </a:stretch>
        </p:blipFill>
        <p:spPr bwMode="auto">
          <a:xfrm>
            <a:off x="381000" y="1507362"/>
            <a:ext cx="398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648200" y="2434087"/>
            <a:ext cx="4191000" cy="27492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3173628"/>
            <a:ext cx="1447800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24400" y="3249828"/>
            <a:ext cx="3767220" cy="1109724"/>
            <a:chOff x="5029200" y="4648200"/>
            <a:chExt cx="3767220" cy="1109724"/>
          </a:xfrm>
        </p:grpSpPr>
        <p:sp>
          <p:nvSpPr>
            <p:cNvPr id="4" name="TextBox 3"/>
            <p:cNvSpPr txBox="1"/>
            <p:nvPr/>
          </p:nvSpPr>
          <p:spPr>
            <a:xfrm>
              <a:off x="6400800" y="4648200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0800" y="5022402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0800" y="5388592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3100" y="4648200"/>
              <a:ext cx="6477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name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5022402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numberofGames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5388592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pointsScored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1900" y="4648200"/>
              <a:ext cx="8001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Jordan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8303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40015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65375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7" name="Straight Arrow Connector 6"/>
            <p:cNvCxnSpPr>
              <a:endCxn id="21" idx="1"/>
            </p:cNvCxnSpPr>
            <p:nvPr/>
          </p:nvCxnSpPr>
          <p:spPr>
            <a:xfrm>
              <a:off x="6724650" y="4832866"/>
              <a:ext cx="85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671053" y="5563443"/>
              <a:ext cx="85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4585" y="1992868"/>
            <a:ext cx="153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Object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94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4114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9400" y="44801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19400" y="4841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9400" y="52108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9400" y="5576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F9CDD3-FBDB-42F0-A4EA-4D5208B432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>
                <a:latin typeface="Consolas"/>
              </a:rPr>
              <a:t>Car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String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()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return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 }</a:t>
            </a:r>
          </a:p>
          <a:p>
            <a:pPr>
              <a:defRPr/>
            </a:pP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>
                <a:latin typeface="Consolas"/>
              </a:rPr>
              <a:t>Car(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>
                <a:latin typeface="Consolas"/>
              </a:rPr>
              <a:t>number)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 = number;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F5B0E6-A832-4893-86C0-8FF80760E9A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 dirty="0" err="1">
                <a:latin typeface="Consolas" pitchFamily="49" charset="0"/>
              </a:rPr>
              <a:t>CarArray</a:t>
            </a:r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{</a:t>
            </a: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public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GB" sz="2400" dirty="0">
                <a:latin typeface="Consolas" pitchFamily="49" charset="0"/>
              </a:rPr>
              <a:t>void main(String [] </a:t>
            </a:r>
            <a:r>
              <a:rPr lang="en-GB" sz="2400" dirty="0" err="1">
                <a:latin typeface="Consolas" pitchFamily="49" charset="0"/>
              </a:rPr>
              <a:t>args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r>
              <a:rPr lang="en-GB" sz="2400" dirty="0">
                <a:latin typeface="Consolas" pitchFamily="49" charset="0"/>
              </a:rPr>
              <a:t>  {</a:t>
            </a:r>
          </a:p>
          <a:p>
            <a:r>
              <a:rPr lang="en-GB" sz="2400" dirty="0">
                <a:latin typeface="Consolas" pitchFamily="49" charset="0"/>
              </a:rPr>
              <a:t>    Car[] cars</a:t>
            </a:r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Car[10];</a:t>
            </a:r>
          </a:p>
          <a:p>
            <a:endParaRPr lang="en-GB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Car c1 =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>
                <a:latin typeface="Consolas" pitchFamily="49" charset="0"/>
              </a:rPr>
              <a:t>Car(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"ABC1234"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cars[0] = c1;</a:t>
            </a:r>
          </a:p>
          <a:p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    cars[1]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"ABC5678"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cars[2]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"ABC9999"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5B493E-3E1C-4BC3-8AB6-D0405A32FEE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Display car details - version 1</a:t>
            </a:r>
          </a:p>
          <a:p>
            <a:pPr>
              <a:defRPr/>
            </a:pPr>
            <a:r>
              <a:rPr lang="nn-NO" sz="24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nn-NO" sz="2400" dirty="0">
                <a:latin typeface="Consolas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nn-NO" sz="2400" dirty="0">
                <a:latin typeface="Consolas"/>
              </a:rPr>
              <a:t>i = 0; i &lt; cars.length; i++)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if </a:t>
            </a:r>
            <a:r>
              <a:rPr lang="en-GB" sz="2400" dirty="0">
                <a:latin typeface="Consolas"/>
              </a:rPr>
              <a:t>(cars[</a:t>
            </a:r>
            <a:r>
              <a:rPr lang="en-GB" sz="2400" dirty="0" err="1">
                <a:latin typeface="Consolas"/>
              </a:rPr>
              <a:t>i</a:t>
            </a:r>
            <a:r>
              <a:rPr lang="en-GB" sz="2400" dirty="0">
                <a:latin typeface="Consolas"/>
              </a:rPr>
              <a:t>] !=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{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Car c = cars[</a:t>
            </a:r>
            <a:r>
              <a:rPr lang="en-GB" sz="2400" dirty="0" err="1">
                <a:latin typeface="Consolas"/>
              </a:rPr>
              <a:t>i</a:t>
            </a:r>
            <a:r>
              <a:rPr lang="en-GB" sz="2400" dirty="0">
                <a:latin typeface="Consolas"/>
              </a:rPr>
              <a:t>];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System.out.println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 err="1">
                <a:latin typeface="Consolas"/>
              </a:rPr>
              <a:t>c.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());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endParaRPr lang="en-GB" sz="2400" dirty="0">
              <a:latin typeface="Consolas"/>
            </a:endParaRPr>
          </a:p>
          <a:p>
            <a:pPr>
              <a:defRPr/>
            </a:pPr>
            <a:endParaRPr lang="en-GB" sz="2400" dirty="0">
              <a:latin typeface="Consolas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BD6C9B-A483-4292-A84A-B3CB54184E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48133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</a:rPr>
              <a:t>// Display car details – version 2</a:t>
            </a:r>
          </a:p>
          <a:p>
            <a:r>
              <a:rPr lang="nn-NO" sz="2400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 dirty="0">
                <a:latin typeface="Consolas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 dirty="0">
                <a:latin typeface="Consolas" pitchFamily="49" charset="0"/>
              </a:rPr>
              <a:t>i = 0; i &lt; cars.length; i++)</a:t>
            </a:r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    {</a:t>
            </a:r>
          </a:p>
          <a:p>
            <a:r>
              <a:rPr lang="en-GB" sz="2400" dirty="0">
                <a:latin typeface="Consolas" pitchFamily="49" charset="0"/>
              </a:rPr>
              <a:t>   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if </a:t>
            </a:r>
            <a:r>
              <a:rPr lang="en-GB" sz="2400" dirty="0">
                <a:latin typeface="Consolas" pitchFamily="49" charset="0"/>
              </a:rPr>
              <a:t>(cars[</a:t>
            </a:r>
            <a:r>
              <a:rPr lang="en-GB" sz="2400" dirty="0" err="1">
                <a:latin typeface="Consolas" pitchFamily="49" charset="0"/>
              </a:rPr>
              <a:t>i</a:t>
            </a:r>
            <a:r>
              <a:rPr lang="en-GB" sz="2400" dirty="0">
                <a:latin typeface="Consolas" pitchFamily="49" charset="0"/>
              </a:rPr>
              <a:t>] !=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r>
              <a:rPr lang="en-GB" sz="2400" dirty="0">
                <a:latin typeface="Consolas" pitchFamily="49" charset="0"/>
              </a:rPr>
              <a:t>    </a:t>
            </a:r>
            <a:r>
              <a:rPr lang="en-GB" sz="2400" dirty="0" err="1">
                <a:latin typeface="Consolas"/>
              </a:rPr>
              <a:t>System.out.println</a:t>
            </a:r>
            <a:r>
              <a:rPr lang="en-GB" sz="2400" dirty="0">
                <a:latin typeface="Consolas" pitchFamily="49" charset="0"/>
              </a:rPr>
              <a:t>(cars[</a:t>
            </a:r>
            <a:r>
              <a:rPr lang="en-GB" sz="2400" dirty="0" err="1">
                <a:latin typeface="Consolas" pitchFamily="49" charset="0"/>
              </a:rPr>
              <a:t>i</a:t>
            </a:r>
            <a:r>
              <a:rPr lang="en-GB" sz="2400" dirty="0">
                <a:latin typeface="Consolas" pitchFamily="49" charset="0"/>
              </a:rPr>
              <a:t>].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());</a:t>
            </a:r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}</a:t>
            </a:r>
          </a:p>
          <a:p>
            <a:endParaRPr lang="en-GB" sz="2400" dirty="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51C75-0413-4ECB-A581-F75725A4CA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Display car details - version 3</a:t>
            </a: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>
                <a:latin typeface="Consolas"/>
              </a:rPr>
              <a:t>(Car c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>
                <a:latin typeface="Consolas"/>
              </a:rPr>
              <a:t>cars)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if </a:t>
            </a:r>
            <a:r>
              <a:rPr lang="en-GB" sz="2400" dirty="0">
                <a:latin typeface="Consolas"/>
              </a:rPr>
              <a:t>(c !=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</a:t>
            </a:r>
            <a:r>
              <a:rPr lang="en-GB" sz="2400" dirty="0" err="1">
                <a:latin typeface="Consolas"/>
              </a:rPr>
              <a:t>System.out.println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 err="1">
                <a:latin typeface="Consolas"/>
              </a:rPr>
              <a:t>c.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());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D2EE9-A9A3-480C-8E2A-0070E311BAD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Arial" charset="0"/>
                <a:cs typeface="Arial" charset="0"/>
              </a:rPr>
              <a:t>2. Objects and Methods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Just as a method can return an array, a method may also return an object 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method would include a 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return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statement with the object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method heading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public static </a:t>
            </a:r>
            <a:r>
              <a:rPr lang="en-US" sz="2800" dirty="0">
                <a:latin typeface="Consolas" pitchFamily="49" charset="0"/>
              </a:rPr>
              <a:t>Car </a:t>
            </a:r>
            <a:r>
              <a:rPr lang="en-US" sz="2800" dirty="0" err="1">
                <a:latin typeface="Consolas" pitchFamily="49" charset="0"/>
              </a:rPr>
              <a:t>getCarInfo</a:t>
            </a:r>
            <a:r>
              <a:rPr lang="en-US" sz="2800" dirty="0">
                <a:latin typeface="Consolas" pitchFamily="49" charset="0"/>
              </a:rPr>
              <a:t>()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call to the method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dirty="0">
                <a:latin typeface="Consolas" pitchFamily="49" charset="0"/>
              </a:rPr>
              <a:t>Car </a:t>
            </a:r>
            <a:r>
              <a:rPr lang="en-US" sz="2800" dirty="0" err="1">
                <a:latin typeface="Consolas" pitchFamily="49" charset="0"/>
              </a:rPr>
              <a:t>car</a:t>
            </a:r>
            <a:r>
              <a:rPr lang="en-US" sz="2800" dirty="0">
                <a:latin typeface="Consolas" pitchFamily="49" charset="0"/>
              </a:rPr>
              <a:t> = </a:t>
            </a:r>
            <a:r>
              <a:rPr lang="en-US" sz="2800" dirty="0" err="1">
                <a:latin typeface="Consolas" pitchFamily="49" charset="0"/>
              </a:rPr>
              <a:t>getCarInfo</a:t>
            </a:r>
            <a:r>
              <a:rPr lang="en-US" sz="2800" dirty="0">
                <a:latin typeface="Consolas" pitchFamily="49" charset="0"/>
              </a:rPr>
              <a:t>(); </a:t>
            </a:r>
            <a:endParaRPr lang="en-GB" sz="2800" dirty="0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A7BF6-2B13-4169-903D-21DE9C04C32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Objects and Methods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Similarly, just as we can send an array as an argument to a method, we can send an object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method heading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displayCarInfo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(Car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aCar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) 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call to method 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onsolas" pitchFamily="49" charset="0"/>
                <a:cs typeface="Arial" pitchFamily="34" charset="0"/>
              </a:rPr>
              <a:t>		Car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car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 Car("ABC1234"); 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Consolas" pitchFamily="49" charset="0"/>
                <a:cs typeface="Arial" pitchFamily="34" charset="0"/>
              </a:rPr>
              <a:t>	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displayCarInfo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(car);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005324-EB66-4273-80CA-4B297F55846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import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</a:rPr>
              <a:t>java.util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.*;</a:t>
            </a:r>
          </a:p>
          <a:p>
            <a:endParaRPr lang="en-GB" sz="2400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CarApp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static void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main(String []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args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)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{</a:t>
            </a:r>
          </a:p>
          <a:p>
            <a:r>
              <a:rPr lang="en-GB" sz="2400" dirty="0">
                <a:ea typeface="SimSun" pitchFamily="2" charset="-122"/>
              </a:rPr>
              <a:t>                  Scanner </a:t>
            </a:r>
            <a:r>
              <a:rPr lang="en-GB" sz="2400" dirty="0" err="1">
                <a:ea typeface="SimSun" pitchFamily="2" charset="-122"/>
              </a:rPr>
              <a:t>sc</a:t>
            </a:r>
            <a:r>
              <a:rPr lang="en-GB" sz="2400" dirty="0">
                <a:ea typeface="SimSun" pitchFamily="2" charset="-122"/>
              </a:rPr>
              <a:t> = new Scanner (System.in);</a:t>
            </a: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System.out.println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"How many cars? "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       int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count =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sc.nextInt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Car[] cars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Car[count];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latin typeface="Consolas" pitchFamily="49" charset="0"/>
                <a:cs typeface="Times New Roman" pitchFamily="18" charset="0"/>
              </a:rPr>
              <a:t> </a:t>
            </a:r>
            <a:endParaRPr lang="en-GB" sz="3600" dirty="0">
              <a:ea typeface="SimSun" pitchFamily="2" charset="-122"/>
            </a:endParaRPr>
          </a:p>
          <a:p>
            <a:r>
              <a:rPr lang="en-US" sz="2400" dirty="0">
                <a:latin typeface="Consolas" pitchFamily="49" charset="0"/>
              </a:rPr>
              <a:t>    </a:t>
            </a:r>
            <a:endParaRPr lang="en-GB" sz="2400" dirty="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CD031D-E5E9-42AA-8C1D-4B66602025E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 dirty="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 dirty="0">
                <a:solidFill>
                  <a:srgbClr val="000066"/>
                </a:solidFill>
                <a:latin typeface="Consolas" pitchFamily="49" charset="0"/>
              </a:rPr>
              <a:t>i = 0; i &lt; count; i++)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   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System.out.println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"Car“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+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i+1));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    Car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car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=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getCarInfo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    cars[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i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] = car;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}</a:t>
            </a:r>
            <a:endParaRPr lang="en-GB" sz="3600" dirty="0">
              <a:ea typeface="SimSun" pitchFamily="2" charset="-122"/>
            </a:endParaRPr>
          </a:p>
          <a:p>
            <a:r>
              <a:rPr lang="nn-NO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 dirty="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 dirty="0">
                <a:solidFill>
                  <a:srgbClr val="000066"/>
                </a:solidFill>
                <a:latin typeface="Consolas" pitchFamily="49" charset="0"/>
              </a:rPr>
              <a:t>i = 0; i &lt; count; i++)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    Car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car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= cars[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i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];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   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displayCarInfo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(car);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    }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r>
              <a:rPr lang="en-GB" sz="2400" dirty="0">
                <a:latin typeface="Consolas" pitchFamily="49" charset="0"/>
                <a:cs typeface="Times New Roman" pitchFamily="18" charset="0"/>
              </a:rPr>
              <a:t> </a:t>
            </a:r>
            <a:endParaRPr lang="en-GB" sz="3600" dirty="0">
              <a:ea typeface="SimSun" pitchFamily="2" charset="-122"/>
            </a:endParaRPr>
          </a:p>
          <a:p>
            <a:r>
              <a:rPr lang="en-US" sz="2400" dirty="0">
                <a:latin typeface="Consolas" pitchFamily="49" charset="0"/>
              </a:rPr>
              <a:t>    </a:t>
            </a:r>
            <a:endParaRPr lang="en-GB" sz="2400" dirty="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F7D721-7594-4627-81EF-D21F40DF12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Basics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We create an array in the same way we instantiate an object of a user-defined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Use the </a:t>
            </a:r>
            <a:r>
              <a:rPr lang="en-US" i="1" dirty="0">
                <a:latin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cs typeface="Arial" charset="0"/>
              </a:rPr>
              <a:t> operator </a:t>
            </a:r>
          </a:p>
          <a:p>
            <a:pPr lvl="1" eaLnBrk="1" hangingPunct="1">
              <a:spcBef>
                <a:spcPct val="400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40000"/>
              </a:spcBef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B81A33-7BCA-4B46-BD23-42F17B242E2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3058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Car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getCarInfo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()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{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System.out.print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"Enter reg. number: "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>
                <a:ea typeface="SimSun" pitchFamily="2" charset="-122"/>
              </a:rPr>
              <a:t>                Scanner </a:t>
            </a:r>
            <a:r>
              <a:rPr lang="en-GB" sz="2400" dirty="0" err="1">
                <a:ea typeface="SimSun" pitchFamily="2" charset="-122"/>
              </a:rPr>
              <a:t>sc</a:t>
            </a:r>
            <a:r>
              <a:rPr lang="en-GB" sz="2400" dirty="0">
                <a:ea typeface="SimSun" pitchFamily="2" charset="-122"/>
              </a:rPr>
              <a:t> = new Scanner (System.in);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String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number =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sc.next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();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latin typeface="Consolas" pitchFamily="49" charset="0"/>
                <a:cs typeface="Times New Roman" pitchFamily="18" charset="0"/>
              </a:rPr>
              <a:t> 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Car </a:t>
            </a:r>
            <a:r>
              <a:rPr lang="en-GB" sz="2400" dirty="0">
                <a:latin typeface="Consolas" pitchFamily="49" charset="0"/>
              </a:rPr>
              <a:t>c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=</a:t>
            </a:r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Car(number);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c;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}</a:t>
            </a:r>
            <a:endParaRPr lang="en-GB" sz="3600" dirty="0">
              <a:ea typeface="SimSun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    public static void </a:t>
            </a:r>
            <a:r>
              <a:rPr lang="en-US" sz="2400" dirty="0" err="1">
                <a:solidFill>
                  <a:srgbClr val="000066"/>
                </a:solidFill>
                <a:latin typeface="Consolas" pitchFamily="49" charset="0"/>
              </a:rPr>
              <a:t>displayCarInfo</a:t>
            </a:r>
            <a:r>
              <a:rPr lang="en-US" sz="2400" dirty="0">
                <a:solidFill>
                  <a:srgbClr val="000066"/>
                </a:solidFill>
                <a:latin typeface="Consolas" pitchFamily="49" charset="0"/>
              </a:rPr>
              <a:t>(Car car)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{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latin typeface="Consolas" pitchFamily="49" charset="0"/>
                <a:ea typeface="SimSun" pitchFamily="2" charset="-122"/>
              </a:rPr>
              <a:t>         </a:t>
            </a:r>
            <a:r>
              <a:rPr lang="en-GB" sz="2400" dirty="0" err="1">
                <a:solidFill>
                  <a:srgbClr val="000066"/>
                </a:solidFill>
                <a:latin typeface="Consolas" pitchFamily="49" charset="0"/>
              </a:rPr>
              <a:t>System.out.print</a:t>
            </a:r>
            <a:r>
              <a:rPr lang="en-GB" sz="2400" dirty="0">
                <a:latin typeface="Consolas" pitchFamily="49" charset="0"/>
                <a:ea typeface="SimSun" pitchFamily="2" charset="-122"/>
              </a:rPr>
              <a:t>(</a:t>
            </a:r>
            <a:r>
              <a:rPr lang="en-GB" sz="2400" dirty="0" err="1">
                <a:latin typeface="Consolas" pitchFamily="49" charset="0"/>
                <a:ea typeface="SimSun" pitchFamily="2" charset="-122"/>
              </a:rPr>
              <a:t>car.getRegNumber</a:t>
            </a:r>
            <a:r>
              <a:rPr lang="en-GB" sz="2400" dirty="0">
                <a:latin typeface="Consolas" pitchFamily="49" charset="0"/>
                <a:ea typeface="SimSun" pitchFamily="2" charset="-122"/>
              </a:rPr>
              <a:t>());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    }</a:t>
            </a:r>
            <a:endParaRPr lang="en-GB" sz="3600" dirty="0">
              <a:ea typeface="SimSun" pitchFamily="2" charset="-122"/>
            </a:endParaRPr>
          </a:p>
          <a:p>
            <a:r>
              <a:rPr lang="en-GB" sz="2400" dirty="0">
                <a:solidFill>
                  <a:srgbClr val="000066"/>
                </a:solidFill>
                <a:latin typeface="Consolas" pitchFamily="49" charset="0"/>
              </a:rPr>
              <a:t>}</a:t>
            </a:r>
            <a:r>
              <a:rPr lang="en-GB" sz="2400" dirty="0">
                <a:latin typeface="Consolas" pitchFamily="49" charset="0"/>
                <a:cs typeface="Times New Roman" pitchFamily="18" charset="0"/>
              </a:rPr>
              <a:t> </a:t>
            </a:r>
            <a:endParaRPr lang="en-GB" sz="3600" dirty="0">
              <a:ea typeface="SimSun" pitchFamily="2" charset="-122"/>
            </a:endParaRPr>
          </a:p>
          <a:p>
            <a:r>
              <a:rPr lang="en-US" sz="2400" dirty="0">
                <a:latin typeface="Consolas" pitchFamily="49" charset="0"/>
              </a:rPr>
              <a:t>    </a:t>
            </a:r>
            <a:endParaRPr lang="en-GB" sz="2400" dirty="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20824-EDC8-4540-83F7-EAA54316BE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General form for creating an array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new &lt;type&gt; [&lt;size&gt;]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&lt;type&gt; can be any predefined types like int or string, or a class that you create in java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&lt;size&gt; is the number of elements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[14]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double</a:t>
            </a:r>
            <a:r>
              <a:rPr lang="en-US" dirty="0">
                <a:latin typeface="Consolas" pitchFamily="49" charset="0"/>
                <a:cs typeface="Arial" charset="0"/>
              </a:rPr>
              <a:t>[7];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AFF2A6-542A-4645-8721-3D129D6718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We need to assign the newly created array to an array variable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 	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score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>
                <a:latin typeface="Consolas" pitchFamily="49" charset="0"/>
                <a:cs typeface="Arial" charset="0"/>
              </a:rPr>
              <a:t>[14];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We can combine this into one statement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2400" dirty="0">
                <a:latin typeface="Consolas" pitchFamily="49" charset="0"/>
                <a:cs typeface="Arial" charset="0"/>
              </a:rPr>
              <a:t>] score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>
                <a:latin typeface="Consolas" pitchFamily="49" charset="0"/>
                <a:cs typeface="Arial" charset="0"/>
              </a:rPr>
              <a:t>[14];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7D4976-26E9-4D65-A3F3-92BDD0C1AC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Basics</a:t>
            </a:r>
          </a:p>
        </p:txBody>
      </p:sp>
      <p:pic>
        <p:nvPicPr>
          <p:cNvPr id="19461" name="Picture 11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98745"/>
            <a:ext cx="83820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Callout 1 1"/>
          <p:cNvSpPr/>
          <p:nvPr/>
        </p:nvSpPr>
        <p:spPr>
          <a:xfrm>
            <a:off x="3360761" y="1447800"/>
            <a:ext cx="3268639" cy="533400"/>
          </a:xfrm>
          <a:prstGeom prst="borderCallout1">
            <a:avLst>
              <a:gd name="adj1" fmla="val 18750"/>
              <a:gd name="adj2" fmla="val -8333"/>
              <a:gd name="adj3" fmla="val 125293"/>
              <a:gd name="adj4" fmla="val -2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be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[14];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376D1A-E618-4109-B205-38DB380259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An array variable is a reference type variable</a:t>
            </a:r>
          </a:p>
          <a:p>
            <a:pPr eaLnBrk="1" hangingPunct="1"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An array variable can be assigned to null if no array is created and assigned to it yet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		score =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null</a:t>
            </a:r>
            <a:r>
              <a:rPr lang="en-US">
                <a:latin typeface="Consolas" pitchFamily="49" charset="0"/>
                <a:cs typeface="Arial" charset="0"/>
              </a:rPr>
              <a:t>;</a:t>
            </a:r>
            <a:endParaRPr lang="en-US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20485" name="Picture 15" descr="Fig07"/>
          <p:cNvPicPr>
            <a:picLocks noChangeAspect="1" noChangeArrowheads="1"/>
          </p:cNvPicPr>
          <p:nvPr/>
        </p:nvPicPr>
        <p:blipFill>
          <a:blip r:embed="rId3"/>
          <a:srcRect l="2299" t="16464" r="3448" b="38426"/>
          <a:stretch>
            <a:fillRect/>
          </a:stretch>
        </p:blipFill>
        <p:spPr bwMode="auto">
          <a:xfrm>
            <a:off x="4495800" y="4038600"/>
            <a:ext cx="4038600" cy="1330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181768-2028-467E-9AD4-AE00B824D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Array Initializers</a:t>
            </a:r>
          </a:p>
        </p:txBody>
      </p:sp>
      <p:sp>
        <p:nvSpPr>
          <p:cNvPr id="2150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Arrays can be initialized when they are created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>
                <a:latin typeface="Consolas" pitchFamily="49" charset="0"/>
                <a:cs typeface="Arial" charset="0"/>
              </a:rPr>
              <a:t> [] </a:t>
            </a:r>
            <a:r>
              <a:rPr lang="en-US" sz="2800" dirty="0" err="1">
                <a:latin typeface="Consolas" pitchFamily="49" charset="0"/>
                <a:cs typeface="Arial" charset="0"/>
              </a:rPr>
              <a:t>anArray</a:t>
            </a:r>
            <a:r>
              <a:rPr lang="en-US" sz="2800" dirty="0">
                <a:latin typeface="Consolas" pitchFamily="49" charset="0"/>
                <a:cs typeface="Arial" charset="0"/>
              </a:rPr>
              <a:t>  = {100, 200, 400, 600};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char</a:t>
            </a:r>
            <a:r>
              <a:rPr lang="en-US" sz="2800" dirty="0">
                <a:latin typeface="Consolas" pitchFamily="49" charset="0"/>
                <a:cs typeface="Arial" charset="0"/>
              </a:rPr>
              <a:t> [] grade   = {</a:t>
            </a:r>
            <a:r>
              <a:rPr lang="en-GB" sz="2800" dirty="0">
                <a:solidFill>
                  <a:srgbClr val="C00000"/>
                </a:solidFill>
                <a:latin typeface="Arial" charset="0"/>
                <a:cs typeface="Arial" charset="0"/>
              </a:rPr>
              <a:t>'A'</a:t>
            </a:r>
            <a:r>
              <a:rPr lang="en-GB" sz="28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800" dirty="0">
                <a:latin typeface="Consolas" pitchFamily="49" charset="0"/>
                <a:cs typeface="Arial" charset="0"/>
              </a:rPr>
              <a:t>, </a:t>
            </a:r>
            <a:r>
              <a:rPr lang="en-GB" sz="2800" dirty="0">
                <a:solidFill>
                  <a:srgbClr val="C00000"/>
                </a:solidFill>
                <a:latin typeface="Arial" charset="0"/>
                <a:cs typeface="Arial" charset="0"/>
              </a:rPr>
              <a:t>'B'</a:t>
            </a:r>
            <a:r>
              <a:rPr lang="en-GB" sz="28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800" dirty="0">
                <a:latin typeface="Consolas" pitchFamily="49" charset="0"/>
                <a:cs typeface="Arial" charset="0"/>
              </a:rPr>
              <a:t>,</a:t>
            </a:r>
            <a:r>
              <a:rPr lang="en-GB" sz="2800" dirty="0">
                <a:solidFill>
                  <a:srgbClr val="C00000"/>
                </a:solidFill>
                <a:latin typeface="Arial" charset="0"/>
                <a:cs typeface="Arial" charset="0"/>
              </a:rPr>
              <a:t> 'C'</a:t>
            </a:r>
            <a:r>
              <a:rPr lang="en-US" sz="2800" dirty="0">
                <a:latin typeface="Consolas" pitchFamily="49" charset="0"/>
                <a:cs typeface="Arial" charset="0"/>
              </a:rPr>
              <a:t>}; 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double</a:t>
            </a:r>
            <a:r>
              <a:rPr lang="en-US" sz="2800" dirty="0">
                <a:latin typeface="Consolas" pitchFamily="49" charset="0"/>
                <a:cs typeface="Arial" charset="0"/>
              </a:rPr>
              <a:t> [] depth = {2.5, 3.0}; 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length of the array is determined by the number of values inside the curly braces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15294</TotalTime>
  <Words>2079</Words>
  <Application>Microsoft Office PowerPoint</Application>
  <PresentationFormat>On-screen Show (4:3)</PresentationFormat>
  <Paragraphs>437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Consolas</vt:lpstr>
      <vt:lpstr>Courier New</vt:lpstr>
      <vt:lpstr>Times New Roman</vt:lpstr>
      <vt:lpstr>Default Design</vt:lpstr>
      <vt:lpstr>7</vt:lpstr>
      <vt:lpstr>Chapter Outline</vt:lpstr>
      <vt:lpstr>1. Array Basics</vt:lpstr>
      <vt:lpstr>Array Basics</vt:lpstr>
      <vt:lpstr>Array Basics</vt:lpstr>
      <vt:lpstr>Array Basics</vt:lpstr>
      <vt:lpstr>Array Basics</vt:lpstr>
      <vt:lpstr>Array Basics</vt:lpstr>
      <vt:lpstr>Array Initializers</vt:lpstr>
      <vt:lpstr>Array Initializers (additional)</vt:lpstr>
      <vt:lpstr>Array Access</vt:lpstr>
      <vt:lpstr>Array Access</vt:lpstr>
      <vt:lpstr>Array Assignment </vt:lpstr>
      <vt:lpstr>2. Array as Method Parameter</vt:lpstr>
      <vt:lpstr>Array as Method Parameter</vt:lpstr>
      <vt:lpstr>Array Parameter Example</vt:lpstr>
      <vt:lpstr>Array Parameter Example</vt:lpstr>
      <vt:lpstr>Array Parameter Example</vt:lpstr>
      <vt:lpstr>Array Parameter Example</vt:lpstr>
      <vt:lpstr>3. Array as Return Type</vt:lpstr>
      <vt:lpstr>4. Array in Classes</vt:lpstr>
      <vt:lpstr>Array in Classes Example</vt:lpstr>
      <vt:lpstr>Array in Classes Example</vt:lpstr>
      <vt:lpstr>Array in Classes Example</vt:lpstr>
      <vt:lpstr>Array in Classes Example</vt:lpstr>
      <vt:lpstr>Array in Classes Example</vt:lpstr>
      <vt:lpstr>Array in Classes Example</vt:lpstr>
      <vt:lpstr>1. Array of Objects</vt:lpstr>
      <vt:lpstr>Array of Objects</vt:lpstr>
      <vt:lpstr>Array of Objects</vt:lpstr>
      <vt:lpstr>Array of Objects Example</vt:lpstr>
      <vt:lpstr>Array of Objects Example</vt:lpstr>
      <vt:lpstr>Array of Objects Example</vt:lpstr>
      <vt:lpstr>Array of Objects Example</vt:lpstr>
      <vt:lpstr>Array of Objects Example</vt:lpstr>
      <vt:lpstr>2. Objects and Methods</vt:lpstr>
      <vt:lpstr>Objects and Methods</vt:lpstr>
      <vt:lpstr>Objects and Methods Example</vt:lpstr>
      <vt:lpstr>Objects and Methods Example</vt:lpstr>
      <vt:lpstr>Objects and Methods Example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KER DING WEI</cp:lastModifiedBy>
  <cp:revision>342</cp:revision>
  <dcterms:created xsi:type="dcterms:W3CDTF">2002-11-15T07:59:11Z</dcterms:created>
  <dcterms:modified xsi:type="dcterms:W3CDTF">2023-03-02T04:33:04Z</dcterms:modified>
</cp:coreProperties>
</file>