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64" r:id="rId2"/>
    <p:sldId id="348" r:id="rId3"/>
    <p:sldId id="644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682" r:id="rId14"/>
    <p:sldId id="701" r:id="rId15"/>
    <p:sldId id="702" r:id="rId16"/>
    <p:sldId id="703" r:id="rId17"/>
    <p:sldId id="704" r:id="rId18"/>
    <p:sldId id="705" r:id="rId19"/>
    <p:sldId id="706" r:id="rId20"/>
    <p:sldId id="685" r:id="rId21"/>
    <p:sldId id="686" r:id="rId22"/>
    <p:sldId id="687" r:id="rId23"/>
    <p:sldId id="69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3" autoAdjust="0"/>
    <p:restoredTop sz="95268" autoAdjust="0"/>
  </p:normalViewPr>
  <p:slideViewPr>
    <p:cSldViewPr>
      <p:cViewPr>
        <p:scale>
          <a:sx n="61" d="100"/>
          <a:sy n="61" d="100"/>
        </p:scale>
        <p:origin x="15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02E6D-5B47-4E15-99FF-17B87D8DB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4AB1B-0073-4ABB-B71D-8F1DBD6CF6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99F0-80EA-4CCB-8D22-A222F6C0FA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91817-5CD0-4E0C-92A8-E169D79D13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302E4-B59C-4834-B9D1-D5206D349F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11F75-AFD9-42DE-9DB5-C9CABE7241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ADCA6-13E1-4724-83C6-2283153AD3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B43CC-DE3B-4D1F-8275-D6F8E006DCB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B43CC-DE3B-4D1F-8275-D6F8E006DCB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A83F-2114-425A-A1BC-F5DD30AFF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DCBCF-E880-4AB2-A3E8-8C4572B30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620-9C7B-4690-B414-D06043060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DC5D9-58F3-4948-8F5B-C2F890AE42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F048D-F237-4AAC-ACC2-CF88CBFEE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89A2-FAE0-497D-B7FA-45BBECA58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9F5E8-26C0-40AB-9F38-45FD2DAC8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C276-B6F8-4446-9257-89F69A454C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9F4B5-C0FE-46B3-874D-C800349763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D1C6A-AAE0-46D8-B001-39E52226A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F8DD-A4DA-4DFB-A14D-0EDCA6723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7C16B3-DE2D-4432-BBE9-DEF68D413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02681-D877-4C0E-ABA0-50C97F01D81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724400" cy="1905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Arial" charset="0"/>
                <a:cs typeface="Arial" charset="0"/>
              </a:rPr>
              <a:t>Chapter 7a</a:t>
            </a:r>
          </a:p>
          <a:p>
            <a:pPr algn="l" eaLnBrk="1" hangingPunct="1"/>
            <a:r>
              <a:rPr lang="en-US" sz="3600" b="1" dirty="0">
                <a:latin typeface="Arial" charset="0"/>
                <a:cs typeface="Arial" charset="0"/>
              </a:rPr>
              <a:t>Advanced</a:t>
            </a:r>
          </a:p>
          <a:p>
            <a:pPr algn="l" eaLnBrk="1" hangingPunct="1"/>
            <a:r>
              <a:rPr lang="en-US" sz="3600" b="1" dirty="0">
                <a:latin typeface="Arial" charset="0"/>
                <a:cs typeface="Arial" charset="0"/>
              </a:rPr>
              <a:t>Collections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76F-7288-4182-B974-00176EAB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73E8-FF34-4EAD-97D8-845687BC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66ED-967F-47CB-A97A-45FEC59C8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CAEE6-30D9-47EF-8A19-0F592C8F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9144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0CF0-6BDA-41E5-A203-14C7CA9C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13B6-806B-4F61-AFE7-77AEE445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DB77-1C65-4AB5-8A24-947A95DF7E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A2596-798C-4A7E-949E-2489A70A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347"/>
            <a:ext cx="9144000" cy="46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8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D562-503A-4B72-B88A-3E3E84CB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714E-3668-447E-885B-F0B01959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0AECD-5EA5-4800-B94E-621EEE5B5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82F25-60BB-4700-9DAD-9A69300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385"/>
            <a:ext cx="9144000" cy="56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D520F-9A97-4010-9302-903A7244C1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Arial" charset="0"/>
                <a:cs typeface="Arial" charset="0"/>
              </a:rPr>
              <a:t>2. </a:t>
            </a:r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Class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Limitations of traditional array</a:t>
            </a:r>
            <a:endParaRPr lang="en-US" dirty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Cannot change the size or length of an array after it is created </a:t>
            </a: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class facilitates creating array-like structure, BUT it can dynamically increase or decrease in length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Includes large number of predefined methods</a:t>
            </a:r>
          </a:p>
          <a:p>
            <a:pPr marL="0" indent="0" eaLnBrk="1" hangingPunct="1"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46CA-6BB0-4947-924E-5B25D22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0A36-94F6-4A5E-ACB5-F9B9E346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class is a </a:t>
            </a:r>
            <a:r>
              <a:rPr lang="en-US" altLang="en-US" u="sng" dirty="0"/>
              <a:t>generic class</a:t>
            </a:r>
            <a:r>
              <a:rPr lang="en-US" altLang="en-US" dirty="0"/>
              <a:t>: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&lt;T&gt;</a:t>
            </a:r>
            <a:r>
              <a:rPr lang="en-US" altLang="en-US" dirty="0"/>
              <a:t> collects objects of 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T</a:t>
            </a:r>
            <a:r>
              <a:rPr lang="en-US" altLang="en-US" dirty="0"/>
              <a:t>: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add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method adds an object to the end of the array list</a:t>
            </a:r>
          </a:p>
          <a:p>
            <a:br>
              <a:rPr lang="en-US" altLang="en-US" dirty="0"/>
            </a:br>
            <a:endParaRPr lang="en-US" altLang="en-US" dirty="0"/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89E1-9837-412D-9A4B-60E0945C0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3FC436-8D13-49EC-994D-E6431023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33700"/>
            <a:ext cx="80772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ArrayList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&lt;Employee&gt;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            new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ArrayList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&lt;Employee&gt;();</a:t>
            </a:r>
            <a:b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empArray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add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new Employee(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“John Lee”,40,50.00));</a:t>
            </a:r>
            <a:b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empArray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add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new Employee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(“Jane Tan”,45,72.00));</a:t>
            </a:r>
            <a:b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empArray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add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new Employee(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“Ravi Nathan”,50,65.00));</a:t>
            </a:r>
          </a:p>
        </p:txBody>
      </p:sp>
    </p:spTree>
    <p:extLst>
      <p:ext uri="{BB962C8B-B14F-4D97-AF65-F5344CB8AC3E}">
        <p14:creationId xmlns:p14="http://schemas.microsoft.com/office/powerpoint/2010/main" val="236054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C269-74F8-40D7-8EB9-72DD5E87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dirty="0"/>
              <a:t>Retrieving Array List Elements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4DE67-F14E-4613-AD3D-6ADBFA098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C65380-F1A1-4CAE-BA61-8367EC3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method to retrieve an object in array list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Index starts at 0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Error if index is out of range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 returns the current size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AF223-8DB6-43D7-A331-F5545979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41222"/>
            <a:ext cx="73152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Employee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anEmployee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.get(2); 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// gets the third element of the array list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051328-6516-4FE9-AEE0-5EFCE6B8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05955"/>
            <a:ext cx="6019800" cy="121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.size();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</a:b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anEmployee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.get(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 // Error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// legal index values are 0. . .i-1</a:t>
            </a:r>
          </a:p>
        </p:txBody>
      </p:sp>
    </p:spTree>
    <p:extLst>
      <p:ext uri="{BB962C8B-B14F-4D97-AF65-F5344CB8AC3E}">
        <p14:creationId xmlns:p14="http://schemas.microsoft.com/office/powerpoint/2010/main" val="68702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FBF5-7AA1-4A61-8405-7BF47886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dirty="0"/>
              <a:t>Adding Elements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1AE2-CE4F-4DBE-BEF3-120B1591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overwrites an existing value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add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with index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adds a new value before the index</a:t>
            </a:r>
          </a:p>
          <a:p>
            <a:endParaRPr lang="en-US" altLang="en-US" dirty="0"/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11F71-6684-4ACB-8643-C5C1E071F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B749EA-7FF4-4E72-9795-E9FCE792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89" y="1676400"/>
            <a:ext cx="81915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Employee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anEmployee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new Employee(“Ravi Kumar”,50,75);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.set(2,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anEmployee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D14FD90-EAE0-490F-A342-CB25CAF0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419600"/>
            <a:ext cx="66294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.add(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a)</a:t>
            </a:r>
          </a:p>
        </p:txBody>
      </p:sp>
    </p:spTree>
    <p:extLst>
      <p:ext uri="{BB962C8B-B14F-4D97-AF65-F5344CB8AC3E}">
        <p14:creationId xmlns:p14="http://schemas.microsoft.com/office/powerpoint/2010/main" val="340834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132-CD1D-43FF-9AF8-88DFB83D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dirty="0"/>
              <a:t>Adding Elements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80E4-8B7A-4314-B77D-F7D7C5E2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E3FAC-7240-41E0-B7DB-4C77D6B05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CAD33D-DE1F-40BD-9CF6-A1070458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47800"/>
            <a:ext cx="7848599" cy="4800600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63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9F6-ABF3-4BDC-B0D4-BE987DDF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dirty="0"/>
              <a:t>Removing Elements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41E4-25F0-49EE-8DC0-6A63A238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remove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removes an element at an index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D135-4AC9-4AA8-BB08-78EE0DB953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25290E-3337-4B71-90FE-D4D287BE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6629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.remove(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99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154D-235F-42BE-B14F-63511AD1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dirty="0"/>
              <a:t>Removing Elements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29D1-E742-4A69-9602-8704979C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8B283-652F-4AA5-8EAC-1727C850D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33167FC-77DD-4A42-BFF7-1B2F41AE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4579938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93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AFBC51-6B98-4A14-BF39-AA127A2B47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Multidimensional Array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EFAA52-6079-406B-846D-E3E7DB2534D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Array </a:t>
            </a:r>
            <a:r>
              <a:rPr lang="en-US" dirty="0" err="1">
                <a:latin typeface="Arial" charset="0"/>
                <a:cs typeface="Arial" charset="0"/>
              </a:rPr>
              <a:t>vs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>
                <a:latin typeface="Consolas"/>
              </a:rPr>
              <a:t>Car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String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( )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return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 }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>
                <a:latin typeface="Consolas"/>
              </a:rPr>
              <a:t>Car(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>
                <a:latin typeface="Consolas"/>
              </a:rPr>
              <a:t>number)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 = number;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A4C2DF-7DF9-4A3E-A7AB-28F216EAA9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Array </a:t>
            </a:r>
            <a:r>
              <a:rPr lang="en-US" dirty="0" err="1">
                <a:latin typeface="Arial" charset="0"/>
                <a:cs typeface="Arial" charset="0"/>
              </a:rPr>
              <a:t>vs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05800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CarArray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// using array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  public static </a:t>
            </a:r>
            <a:r>
              <a:rPr lang="en-GB" sz="2000" dirty="0">
                <a:latin typeface="Consolas" pitchFamily="49" charset="0"/>
              </a:rPr>
              <a:t>void main(String [] </a:t>
            </a:r>
            <a:r>
              <a:rPr lang="en-GB" sz="2000" dirty="0" err="1">
                <a:latin typeface="Consolas" pitchFamily="49" charset="0"/>
              </a:rPr>
              <a:t>args</a:t>
            </a:r>
            <a:r>
              <a:rPr lang="en-GB" sz="2000" dirty="0">
                <a:latin typeface="Consolas" pitchFamily="49" charset="0"/>
              </a:rPr>
              <a:t>)</a:t>
            </a:r>
          </a:p>
          <a:p>
            <a:r>
              <a:rPr lang="en-GB" sz="2000" dirty="0">
                <a:latin typeface="Consolas" pitchFamily="49" charset="0"/>
              </a:rPr>
              <a:t>  {</a:t>
            </a:r>
          </a:p>
          <a:p>
            <a:r>
              <a:rPr lang="en-GB" sz="2000" dirty="0">
                <a:latin typeface="Consolas" pitchFamily="49" charset="0"/>
              </a:rPr>
              <a:t>    Car[] cars</a:t>
            </a:r>
            <a:r>
              <a:rPr lang="en-GB" sz="20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Car[3];</a:t>
            </a:r>
          </a:p>
          <a:p>
            <a:r>
              <a:rPr lang="en-US" sz="2000" dirty="0">
                <a:latin typeface="Consolas" pitchFamily="49" charset="0"/>
              </a:rPr>
              <a:t>    cars[0] =</a:t>
            </a:r>
            <a:r>
              <a:rPr lang="en-US" sz="20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000" dirty="0">
                <a:latin typeface="Consolas" pitchFamily="49" charset="0"/>
              </a:rPr>
              <a:t>Car(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</a:rPr>
              <a:t>"ABC1234"</a:t>
            </a:r>
            <a:r>
              <a:rPr lang="en-US" sz="2000" dirty="0">
                <a:latin typeface="Consolas" pitchFamily="49" charset="0"/>
              </a:rPr>
              <a:t>);</a:t>
            </a:r>
          </a:p>
          <a:p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cars[1]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"ABC5678"</a:t>
            </a:r>
            <a:r>
              <a:rPr lang="en-GB" sz="2000" dirty="0">
                <a:latin typeface="Consolas" pitchFamily="49" charset="0"/>
              </a:rPr>
              <a:t>);</a:t>
            </a:r>
          </a:p>
          <a:p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cars[2]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"ABC9999"</a:t>
            </a:r>
            <a:r>
              <a:rPr lang="en-GB" sz="2000" dirty="0">
                <a:latin typeface="Consolas" pitchFamily="49" charset="0"/>
              </a:rPr>
              <a:t>);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nn-NO" sz="2000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000" dirty="0">
                <a:latin typeface="Consolas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000" dirty="0">
                <a:latin typeface="Consolas" pitchFamily="49" charset="0"/>
              </a:rPr>
              <a:t>i = 0; i &lt; cars.length; i++)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{</a:t>
            </a:r>
          </a:p>
          <a:p>
            <a:r>
              <a:rPr lang="en-GB" sz="2000" dirty="0">
                <a:latin typeface="Consolas" pitchFamily="49" charset="0"/>
              </a:rPr>
              <a:t>        Car c = cars[</a:t>
            </a:r>
            <a:r>
              <a:rPr lang="en-GB" sz="2000" dirty="0" err="1">
                <a:latin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</a:rPr>
              <a:t>];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itchFamily="49" charset="0"/>
              </a:rPr>
              <a:t>         </a:t>
            </a:r>
            <a:r>
              <a:rPr lang="en-GB" sz="2000" dirty="0" err="1">
                <a:latin typeface="Consolas" pitchFamily="49" charset="0"/>
              </a:rPr>
              <a:t>System.out.println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c.getRegNumber</a:t>
            </a:r>
            <a:r>
              <a:rPr lang="en-GB" sz="2000" dirty="0">
                <a:latin typeface="Consolas" pitchFamily="49" charset="0"/>
              </a:rPr>
              <a:t>());</a:t>
            </a: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166C3-8E5F-45A0-B916-02BF3D6FA5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Array </a:t>
            </a:r>
            <a:r>
              <a:rPr lang="en-US" dirty="0" err="1">
                <a:latin typeface="Arial" charset="0"/>
                <a:cs typeface="Arial" charset="0"/>
              </a:rPr>
              <a:t>vs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556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import </a:t>
            </a:r>
            <a:r>
              <a:rPr lang="en-GB" sz="2000" dirty="0" err="1">
                <a:solidFill>
                  <a:srgbClr val="0000FF"/>
                </a:solidFill>
                <a:latin typeface="Consolas" pitchFamily="49" charset="0"/>
              </a:rPr>
              <a:t>java.util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.*;</a:t>
            </a:r>
          </a:p>
          <a:p>
            <a:pPr>
              <a:defRPr/>
            </a:pPr>
            <a:endParaRPr lang="en-GB" sz="2000" dirty="0">
              <a:latin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CarArrayList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dirty="0" err="1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  public static void main(String [] </a:t>
            </a:r>
            <a:r>
              <a:rPr lang="en-US" b="1" dirty="0" err="1"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&lt;Car&gt;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carList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b="1" dirty="0" err="1"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&lt;Car&gt;();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carList.add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new Car("ABC1234"));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carList.add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new Car("ABC5678"));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carList.add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new Car("ABC9999"));</a:t>
            </a:r>
          </a:p>
          <a:p>
            <a:endParaRPr lang="en-MY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b="1" dirty="0">
                <a:highlight>
                  <a:srgbClr val="FFFFFF"/>
                </a:highlight>
                <a:latin typeface="Consolas" panose="020B0609020204030204" pitchFamily="49" charset="0"/>
              </a:rPr>
              <a:t>for (int i = 0; i &lt; carList.size(); i++)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       Car c = </a:t>
            </a:r>
            <a:r>
              <a:rPr lang="en-MY" dirty="0" err="1">
                <a:highlight>
                  <a:srgbClr val="FFFFFF"/>
                </a:highlight>
                <a:latin typeface="Consolas" panose="020B0609020204030204" pitchFamily="49" charset="0"/>
              </a:rPr>
              <a:t>carList.get</a:t>
            </a:r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MY" dirty="0" err="1"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MY" dirty="0" err="1"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MY" b="1" i="1" dirty="0" err="1">
                <a:highlight>
                  <a:srgbClr val="FFFFFF"/>
                </a:highlight>
                <a:latin typeface="Consolas" panose="020B0609020204030204" pitchFamily="49" charset="0"/>
              </a:rPr>
              <a:t>out.println</a:t>
            </a:r>
            <a:r>
              <a:rPr lang="en-MY" b="1" i="1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MY" b="1" i="1" dirty="0" err="1">
                <a:highlight>
                  <a:srgbClr val="FFFFFF"/>
                </a:highlight>
                <a:latin typeface="Consolas" panose="020B0609020204030204" pitchFamily="49" charset="0"/>
              </a:rPr>
              <a:t>c.getRegNumber</a:t>
            </a:r>
            <a:r>
              <a:rPr lang="en-MY" b="1" i="1" dirty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MY" dirty="0"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166C3-8E5F-45A0-B916-02BF3D6FA5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0" y="685800"/>
            <a:ext cx="91440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java.util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.*;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main(String 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&lt;String&gt;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“Today is my lucky day”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“Enjoy it”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“OK”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“You may not get a second chance”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(“Count of elements in array:”+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DisplayContents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static 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DisplayContents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for (int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66FE21-B6EC-4FE7-8750-B280B7F005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Multidimensional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Arrays can be;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One-dimensional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Two-dimensional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Multidimensional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Two-dimensional and multidimensional arrays follow same guidelines as one-dimensional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2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90A-618A-42B9-92E8-0E655843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90BDC-7185-4237-9CB8-2FD7FC158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7772400" cy="5486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00071-B718-4D5F-8345-0594DFA78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1BDC-2071-4A17-A76F-6EBDD8D6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3C34-9DE5-45FE-AB11-DE034C6A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1E94-6974-45AC-8560-7005EE534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10486-E141-4376-89C5-C78866F7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6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802-5CC6-487A-A962-52B373AD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BE27-EB72-41C6-840A-8A10A42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3802-0E48-416C-83F5-67DAC31B2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71AC3-60F1-4784-88B4-5800CC6B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481"/>
            <a:ext cx="9144000" cy="53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4E40-EA4B-4575-BB4C-3CA0633F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856E-17DD-4412-A554-605C38FF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9AAF-C6F8-49DE-9237-2B5B9D5C6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5AD52-D4EC-433D-9B8A-50216B24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590"/>
            <a:ext cx="9144000" cy="53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E14-4F27-4CE2-ACED-CC7B128A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D88D-3084-492E-8FDC-BE2E596A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A54-7399-4479-A905-83ECBC898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3283-CA88-49FF-A253-9E794F70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12"/>
            <a:ext cx="9144000" cy="53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3A2F-CB8C-4AA2-B7E4-32B355CB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C103-A7F3-4EF8-B175-6D69707B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F8C3-8FA2-4FD2-9AAB-C6B11968C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3E0F2-FC8B-46A8-AFAE-D8A4E761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493"/>
            <a:ext cx="9144000" cy="54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12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14829</TotalTime>
  <Words>787</Words>
  <Application>Microsoft Office PowerPoint</Application>
  <PresentationFormat>On-screen Show (4:3)</PresentationFormat>
  <Paragraphs>156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Courier New</vt:lpstr>
      <vt:lpstr>Times New Roman</vt:lpstr>
      <vt:lpstr>Default Design</vt:lpstr>
      <vt:lpstr>PowerPoint Presentation</vt:lpstr>
      <vt:lpstr>Chapter Outline</vt:lpstr>
      <vt:lpstr>1. Multidimensional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ArrayList Class </vt:lpstr>
      <vt:lpstr>ArrayList Class</vt:lpstr>
      <vt:lpstr>Retrieving Array List Elements</vt:lpstr>
      <vt:lpstr>Adding Elements</vt:lpstr>
      <vt:lpstr>Adding Elements</vt:lpstr>
      <vt:lpstr>Removing Elements</vt:lpstr>
      <vt:lpstr>Removing Elements</vt:lpstr>
      <vt:lpstr>Array vs ArrayList Example</vt:lpstr>
      <vt:lpstr>Array vs ArrayList Example</vt:lpstr>
      <vt:lpstr>Array vs ArrayList Example</vt:lpstr>
      <vt:lpstr>ArrayList Example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KER DING WEI</cp:lastModifiedBy>
  <cp:revision>307</cp:revision>
  <dcterms:created xsi:type="dcterms:W3CDTF">2002-11-15T07:59:11Z</dcterms:created>
  <dcterms:modified xsi:type="dcterms:W3CDTF">2023-03-16T03:16:10Z</dcterms:modified>
</cp:coreProperties>
</file>