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64" r:id="rId2"/>
    <p:sldId id="348" r:id="rId3"/>
    <p:sldId id="674" r:id="rId4"/>
    <p:sldId id="672" r:id="rId5"/>
    <p:sldId id="675" r:id="rId6"/>
    <p:sldId id="677" r:id="rId7"/>
    <p:sldId id="676" r:id="rId8"/>
    <p:sldId id="689" r:id="rId9"/>
    <p:sldId id="688" r:id="rId10"/>
    <p:sldId id="681" r:id="rId11"/>
    <p:sldId id="678" r:id="rId12"/>
    <p:sldId id="679" r:id="rId13"/>
    <p:sldId id="6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3" autoAdjust="0"/>
    <p:restoredTop sz="95268" autoAdjust="0"/>
  </p:normalViewPr>
  <p:slideViewPr>
    <p:cSldViewPr>
      <p:cViewPr varScale="1">
        <p:scale>
          <a:sx n="67" d="100"/>
          <a:sy n="67" d="100"/>
        </p:scale>
        <p:origin x="13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02E6D-5B47-4E15-99FF-17B87D8DB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4AB1B-0073-4ABB-B71D-8F1DBD6CF6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7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8F6EE-95C9-48CA-9C22-4ADF9B2114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F0BED-DA98-4E4C-91F0-FACF21C7C77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4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B2B1-DC72-44AB-92B3-88803C8EBB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C99F0-80EA-4CCB-8D22-A222F6C0FA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1CA6D-1AE9-4C14-A23C-BFFB31AC90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D273E-C6D1-4F6B-BA10-08EB9AC081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2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78A3A-B710-4AA1-836F-24DC11E5F3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F611-E0D4-49B5-B2DE-048DE3868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31A05-9CC6-452D-9C87-85BA8B88B1E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02E6D-5B47-4E15-99FF-17B87D8DB3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2E808-D24A-45AC-B5D5-43533B4944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3A83F-2114-425A-A1BC-F5DD30AFF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DCBCF-E880-4AB2-A3E8-8C4572B30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620-9C7B-4690-B414-D06043060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DC5D9-58F3-4948-8F5B-C2F890AE42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F048D-F237-4AAC-ACC2-CF88CBFEE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89A2-FAE0-497D-B7FA-45BBECA58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9F5E8-26C0-40AB-9F38-45FD2DAC8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C276-B6F8-4446-9257-89F69A454C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9F4B5-C0FE-46B3-874D-C800349763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D1C6A-AAE0-46D8-B001-39E52226A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F8DD-A4DA-4DFB-A14D-0EDCA67239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7C16B3-DE2D-4432-BBE9-DEF68D413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02681-D877-4C0E-ABA0-50C97F01D81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6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905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Arial" charset="0"/>
                <a:cs typeface="Arial" charset="0"/>
              </a:rPr>
              <a:t>String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CFF3EC-DE74-4970-B6C4-07AE31BF32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Characters in Strings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dirty="0">
                <a:latin typeface="Consolas" pitchFamily="49" charset="0"/>
                <a:cs typeface="Arial" charset="0"/>
              </a:rPr>
              <a:t>str 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"hello"</a:t>
            </a:r>
            <a:r>
              <a:rPr lang="en-GB" sz="2400" dirty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for 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 = 0;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 &lt;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str.length</a:t>
            </a:r>
            <a:r>
              <a:rPr lang="en-GB" sz="2400" dirty="0">
                <a:latin typeface="Consolas" pitchFamily="49" charset="0"/>
                <a:cs typeface="Arial" charset="0"/>
              </a:rPr>
              <a:t>();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++)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“  " +</a:t>
            </a:r>
            <a:r>
              <a:rPr lang="en-GB" sz="2400" dirty="0">
                <a:latin typeface="Consolas" pitchFamily="49" charset="0"/>
                <a:cs typeface="Arial" charset="0"/>
              </a:rPr>
              <a:t>str[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</a:t>
            </a:r>
            <a:r>
              <a:rPr lang="en-GB" sz="2400" dirty="0">
                <a:latin typeface="Consolas" pitchFamily="49" charset="0"/>
                <a:cs typeface="Arial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for 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 =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str.length</a:t>
            </a:r>
            <a:r>
              <a:rPr lang="en-GB" sz="2400" dirty="0">
                <a:latin typeface="Consolas" pitchFamily="49" charset="0"/>
                <a:cs typeface="Arial" charset="0"/>
              </a:rPr>
              <a:t>()-1;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 &gt;= 0; 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--)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"</a:t>
            </a:r>
            <a:r>
              <a:rPr lang="en-GB" sz="2400" dirty="0">
                <a:latin typeface="Consolas" pitchFamily="49" charset="0"/>
                <a:cs typeface="Arial" charset="0"/>
              </a:rPr>
              <a:t> +str[</a:t>
            </a:r>
            <a:r>
              <a:rPr lang="en-GB" sz="2400" dirty="0" err="1">
                <a:latin typeface="Consolas" pitchFamily="49" charset="0"/>
                <a:cs typeface="Arial" charset="0"/>
              </a:rPr>
              <a:t>i</a:t>
            </a:r>
            <a:r>
              <a:rPr lang="en-GB" sz="2400" dirty="0">
                <a:latin typeface="Consolas" pitchFamily="49" charset="0"/>
                <a:cs typeface="Arial" charset="0"/>
              </a:rPr>
              <a:t>]);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h e l </a:t>
            </a:r>
            <a:r>
              <a:rPr lang="en-US" dirty="0" err="1">
                <a:latin typeface="Arial" charset="0"/>
                <a:cs typeface="Arial" charset="0"/>
              </a:rPr>
              <a:t>l</a:t>
            </a:r>
            <a:r>
              <a:rPr lang="en-US" dirty="0">
                <a:latin typeface="Arial" charset="0"/>
                <a:cs typeface="Arial" charset="0"/>
              </a:rPr>
              <a:t> 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o l </a:t>
            </a:r>
            <a:r>
              <a:rPr lang="en-US" dirty="0" err="1">
                <a:latin typeface="Arial" charset="0"/>
                <a:cs typeface="Arial" charset="0"/>
              </a:rPr>
              <a:t>l</a:t>
            </a:r>
            <a:r>
              <a:rPr lang="en-US" dirty="0">
                <a:latin typeface="Arial" charset="0"/>
                <a:cs typeface="Arial" charset="0"/>
              </a:rPr>
              <a:t> e h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E9B6A5-8074-4321-B8AB-04F49068AA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Comparing Strings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dirty="0">
                <a:latin typeface="Consolas" pitchFamily="49" charset="0"/>
                <a:cs typeface="Arial" charset="0"/>
              </a:rPr>
              <a:t>s1 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"hello"</a:t>
            </a:r>
            <a:r>
              <a:rPr lang="en-GB" sz="2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>
                <a:latin typeface="Consolas" pitchFamily="49" charset="0"/>
                <a:cs typeface="Arial" charset="0"/>
              </a:rPr>
              <a:t>s2 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"hello"</a:t>
            </a:r>
            <a:r>
              <a:rPr lang="en-GB" sz="2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if </a:t>
            </a:r>
            <a:r>
              <a:rPr lang="en-GB" sz="2400" dirty="0">
                <a:latin typeface="Consolas" pitchFamily="49" charset="0"/>
                <a:cs typeface="Arial" charset="0"/>
              </a:rPr>
              <a:t>(s1 == s2)    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if </a:t>
            </a:r>
            <a:r>
              <a:rPr lang="en-GB" sz="2400" dirty="0">
                <a:latin typeface="Consolas" pitchFamily="49" charset="0"/>
                <a:cs typeface="Arial" charset="0"/>
              </a:rPr>
              <a:t>(s1.equals(s2))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Equal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Equal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0F435A-D361-469A-AD4F-CA6022DF59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Equality of Objects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 1: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latin typeface="Consolas" pitchFamily="49" charset="0"/>
                <a:cs typeface="Arial" charset="0"/>
              </a:rPr>
              <a:t>Account a1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dirty="0">
                <a:latin typeface="Consolas" pitchFamily="49" charset="0"/>
                <a:cs typeface="Arial" charset="0"/>
              </a:rPr>
              <a:t>Account(100);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z="2400" dirty="0">
                <a:latin typeface="Consolas" pitchFamily="49" charset="0"/>
                <a:cs typeface="Arial" charset="0"/>
              </a:rPr>
              <a:t>Account a2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dirty="0">
                <a:latin typeface="Consolas" pitchFamily="49" charset="0"/>
                <a:cs typeface="Arial" charset="0"/>
              </a:rPr>
              <a:t>Account(100);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if </a:t>
            </a:r>
            <a:r>
              <a:rPr lang="en-GB" sz="2400" dirty="0">
                <a:latin typeface="Consolas" pitchFamily="49" charset="0"/>
                <a:cs typeface="Arial" charset="0"/>
              </a:rPr>
              <a:t>(a1 == a2)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else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"Not Equal"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Not Equal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Use to compare the memory location of the objects whether are the same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0317CC-B592-4F70-A433-BF753CD943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Equality of Objects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 2: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latin typeface="Consolas" pitchFamily="49" charset="0"/>
                <a:cs typeface="Arial" charset="0"/>
              </a:rPr>
              <a:t>Account a1 =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dirty="0">
                <a:latin typeface="Consolas" pitchFamily="49" charset="0"/>
                <a:cs typeface="Arial" charset="0"/>
              </a:rPr>
              <a:t>Account(100);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z="2400" dirty="0">
                <a:latin typeface="Consolas" pitchFamily="49" charset="0"/>
                <a:cs typeface="Arial" charset="0"/>
              </a:rPr>
              <a:t>Account a2 = a1;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if </a:t>
            </a:r>
            <a:r>
              <a:rPr lang="en-GB" sz="2400" dirty="0">
                <a:latin typeface="Consolas" pitchFamily="49" charset="0"/>
                <a:cs typeface="Arial" charset="0"/>
              </a:rPr>
              <a:t>(a1 == a2)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"Equal"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else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"Not Equal"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Equal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AFBC51-6B98-4A14-BF39-AA127A2B47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String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3C745E-19E0-4F17-B56A-C7C2AA5D61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The String class in java has many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Examples: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Arial" charset="0"/>
                <a:cs typeface="Arial" charset="0"/>
              </a:rPr>
              <a:t>toLowerCase</a:t>
            </a:r>
            <a:r>
              <a:rPr lang="en-US" sz="2400" dirty="0">
                <a:latin typeface="Arial" charset="0"/>
                <a:cs typeface="Arial" charset="0"/>
              </a:rPr>
              <a:t>(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Arial" charset="0"/>
                <a:cs typeface="Arial" charset="0"/>
              </a:rPr>
              <a:t>toUpperCase</a:t>
            </a:r>
            <a:r>
              <a:rPr lang="en-US" sz="2400" dirty="0">
                <a:latin typeface="Arial" charset="0"/>
                <a:cs typeface="Arial" charset="0"/>
              </a:rPr>
              <a:t>(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substring( int ) 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substring( int, int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Arial" charset="0"/>
                <a:cs typeface="Arial" charset="0"/>
              </a:rPr>
              <a:t>indexOf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string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Arial" charset="0"/>
                <a:cs typeface="Arial" charset="0"/>
              </a:rPr>
              <a:t>indexOf</a:t>
            </a:r>
            <a:r>
              <a:rPr lang="en-US" sz="2400" dirty="0">
                <a:latin typeface="Arial" charset="0"/>
                <a:cs typeface="Arial" charset="0"/>
              </a:rPr>
              <a:t>(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string, int 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Arial" charset="0"/>
                <a:cs typeface="Arial" charset="0"/>
              </a:rPr>
              <a:t>lastIndexOf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string</a:t>
            </a:r>
            <a:r>
              <a:rPr lang="en-US" sz="2400" dirty="0">
                <a:latin typeface="Arial" charset="0"/>
                <a:cs typeface="Arial" charset="0"/>
              </a:rPr>
              <a:t> )</a:t>
            </a:r>
          </a:p>
          <a:p>
            <a:pPr marL="1250950" indent="-336550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Arial" charset="0"/>
                <a:cs typeface="Arial" charset="0"/>
              </a:rPr>
              <a:t>lastIndexOf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string, int</a:t>
            </a:r>
            <a:r>
              <a:rPr lang="en-US" sz="2400" dirty="0">
                <a:latin typeface="Arial" charset="0"/>
                <a:cs typeface="Arial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latin typeface="Arial" charset="0"/>
                <a:cs typeface="Arial" charset="0"/>
              </a:rPr>
              <a:t>String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C4793B-A4AE-4EF4-9677-20E00BCF5F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 1: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>
                <a:latin typeface="Consolas" pitchFamily="49" charset="0"/>
                <a:cs typeface="Arial" charset="0"/>
              </a:rPr>
              <a:t>s1 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"ABC";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>
                <a:latin typeface="Consolas" pitchFamily="49" charset="0"/>
                <a:cs typeface="Arial" charset="0"/>
              </a:rPr>
              <a:t>s2 = s1.toLowerCase();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</a:t>
            </a:r>
            <a:r>
              <a:rPr lang="en-GB" sz="2400" dirty="0">
                <a:latin typeface="Consolas" pitchFamily="49" charset="0"/>
                <a:cs typeface="Arial" charset="0"/>
              </a:rPr>
              <a:t>(s2);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 err="1">
                <a:latin typeface="Arial" charset="0"/>
                <a:cs typeface="Arial" charset="0"/>
              </a:rPr>
              <a:t>abc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1DF5ED-854F-4E17-A753-79B2A99486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 2: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dirty="0">
                <a:latin typeface="Consolas" pitchFamily="49" charset="0"/>
                <a:cs typeface="Arial" charset="0"/>
              </a:rPr>
              <a:t>s3 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z="2400" dirty="0" err="1">
                <a:solidFill>
                  <a:srgbClr val="A31515"/>
                </a:solidFill>
                <a:latin typeface="Consolas" pitchFamily="49" charset="0"/>
                <a:cs typeface="Arial" charset="0"/>
              </a:rPr>
              <a:t>abc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z="2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>
                <a:latin typeface="Consolas" pitchFamily="49" charset="0"/>
                <a:cs typeface="Arial" charset="0"/>
              </a:rPr>
              <a:t>s4 = s3.toUpperCase();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</a:t>
            </a:r>
            <a:r>
              <a:rPr lang="en-GB" sz="2400" dirty="0">
                <a:latin typeface="Consolas" pitchFamily="49" charset="0"/>
                <a:cs typeface="Arial" charset="0"/>
              </a:rPr>
              <a:t>(s4);</a:t>
            </a:r>
            <a:r>
              <a:rPr lang="en-US" sz="24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ABC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C68659-6CA1-4223-BED7-627302D842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 3: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String </a:t>
            </a:r>
            <a:r>
              <a:rPr lang="en-GB" sz="2400" dirty="0">
                <a:latin typeface="Consolas" pitchFamily="49" charset="0"/>
                <a:cs typeface="Arial" charset="0"/>
              </a:rPr>
              <a:t>s5 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z="2400" dirty="0" err="1">
                <a:solidFill>
                  <a:srgbClr val="A31515"/>
                </a:solidFill>
                <a:latin typeface="Consolas" pitchFamily="49" charset="0"/>
                <a:cs typeface="Arial" charset="0"/>
              </a:rPr>
              <a:t>abcde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z="2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>
                <a:latin typeface="Consolas" pitchFamily="49" charset="0"/>
                <a:cs typeface="Arial" charset="0"/>
              </a:rPr>
              <a:t>s6 = s5.substring(2);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(s6);</a:t>
            </a:r>
            <a:r>
              <a:rPr lang="en-US" sz="2400" dirty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GB" sz="2400" dirty="0">
                <a:latin typeface="Consolas" pitchFamily="49" charset="0"/>
                <a:cs typeface="Arial" charset="0"/>
              </a:rPr>
              <a:t>s7 = s5.substring(2,3);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(s7);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 err="1">
                <a:latin typeface="Arial" charset="0"/>
                <a:cs typeface="Arial" charset="0"/>
              </a:rPr>
              <a:t>cde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c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6AAF48-D801-47D9-A526-9268E96A2D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String Class Methods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257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Example 4:</a:t>
            </a:r>
          </a:p>
          <a:p>
            <a:pPr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US" sz="2400" dirty="0">
                <a:latin typeface="Consolas" pitchFamily="49" charset="0"/>
                <a:cs typeface="Arial" charset="0"/>
              </a:rPr>
              <a:t>s8 =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"Happy Birthday To You"</a:t>
            </a:r>
            <a:r>
              <a:rPr lang="en-US" sz="2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dirty="0">
                <a:latin typeface="Consolas" pitchFamily="49" charset="0"/>
                <a:cs typeface="Arial" charset="0"/>
              </a:rPr>
              <a:t>pos1 = s8.indexOf(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"First space: " +</a:t>
            </a:r>
            <a:r>
              <a:rPr lang="en-GB" sz="2400" dirty="0">
                <a:latin typeface="Consolas" pitchFamily="49" charset="0"/>
                <a:cs typeface="Arial" charset="0"/>
              </a:rPr>
              <a:t>pos1);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dirty="0">
                <a:latin typeface="Consolas" pitchFamily="49" charset="0"/>
                <a:cs typeface="Arial" charset="0"/>
              </a:rPr>
              <a:t>pos2 = s8.indexOf(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“,(</a:t>
            </a:r>
            <a:r>
              <a:rPr lang="en-GB" sz="2400" dirty="0">
                <a:latin typeface="Consolas" pitchFamily="49" charset="0"/>
                <a:cs typeface="Arial" charset="0"/>
              </a:rPr>
              <a:t>pos1 + 1));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"Next space: " +</a:t>
            </a:r>
            <a:r>
              <a:rPr lang="en-GB" sz="2400" dirty="0">
                <a:latin typeface="Consolas" pitchFamily="49" charset="0"/>
                <a:cs typeface="Arial" charset="0"/>
              </a:rPr>
              <a:t>pos2);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dirty="0">
                <a:latin typeface="Consolas" pitchFamily="49" charset="0"/>
                <a:cs typeface="Arial" charset="0"/>
              </a:rPr>
              <a:t>pos3 = s8.lastIndexOf(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 "</a:t>
            </a:r>
            <a:r>
              <a:rPr lang="en-GB" sz="2400" dirty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</a:t>
            </a:r>
            <a:r>
              <a:rPr lang="en-GB" sz="24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"Last space: " +</a:t>
            </a:r>
            <a:r>
              <a:rPr lang="en-GB" sz="2400" dirty="0">
                <a:latin typeface="Consolas" pitchFamily="49" charset="0"/>
                <a:cs typeface="Arial" charset="0"/>
              </a:rPr>
              <a:t>pos3);</a:t>
            </a:r>
            <a:endParaRPr lang="en-US" sz="2400" dirty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sz="2400" dirty="0">
                <a:latin typeface="Arial" charset="0"/>
                <a:cs typeface="Arial" charset="0"/>
              </a:rPr>
              <a:t>First space: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Next space: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Last space: 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"I have a cat";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while((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('a',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 != -1)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Ex: </a:t>
            </a:r>
            <a:r>
              <a:rPr lang="en-US" dirty="0" err="1">
                <a:latin typeface="Arial" charset="0"/>
                <a:cs typeface="Arial" charset="0"/>
              </a:rPr>
              <a:t>indexOf</a:t>
            </a:r>
            <a:r>
              <a:rPr lang="en-US" dirty="0"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char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8006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class Program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public static void main ( )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const String s = "I have a dog";</a:t>
            </a:r>
          </a:p>
          <a:p>
            <a:pPr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('d');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String d =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      </a:t>
            </a:r>
            <a:r>
              <a:rPr lang="en-GB" sz="2000" dirty="0" err="1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(d);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}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DC5D9-58F3-4948-8F5B-C2F890AE42F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14798</TotalTime>
  <Words>765</Words>
  <Application>Microsoft Office PowerPoint</Application>
  <PresentationFormat>On-screen Show (4:3)</PresentationFormat>
  <Paragraphs>149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Times New Roman</vt:lpstr>
      <vt:lpstr>Default Design</vt:lpstr>
      <vt:lpstr>8</vt:lpstr>
      <vt:lpstr>Chapter Outline</vt:lpstr>
      <vt:lpstr>String Class</vt:lpstr>
      <vt:lpstr>String Class Methods</vt:lpstr>
      <vt:lpstr>String Class Methods</vt:lpstr>
      <vt:lpstr>String Class Methods</vt:lpstr>
      <vt:lpstr>String Class Methods</vt:lpstr>
      <vt:lpstr>PowerPoint Presentation</vt:lpstr>
      <vt:lpstr>Ex: indexOf(char) </vt:lpstr>
      <vt:lpstr>Characters in Strings</vt:lpstr>
      <vt:lpstr>Comparing Strings</vt:lpstr>
      <vt:lpstr>Equality of Objects</vt:lpstr>
      <vt:lpstr>Equality of Objects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KER DING WEI</cp:lastModifiedBy>
  <cp:revision>308</cp:revision>
  <dcterms:created xsi:type="dcterms:W3CDTF">2002-11-15T07:59:11Z</dcterms:created>
  <dcterms:modified xsi:type="dcterms:W3CDTF">2023-05-22T12:35:07Z</dcterms:modified>
</cp:coreProperties>
</file>