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48" r:id="rId2"/>
    <p:sldId id="747" r:id="rId3"/>
    <p:sldId id="748" r:id="rId4"/>
    <p:sldId id="749" r:id="rId5"/>
    <p:sldId id="750" r:id="rId6"/>
    <p:sldId id="751" r:id="rId7"/>
    <p:sldId id="753" r:id="rId8"/>
    <p:sldId id="766" r:id="rId9"/>
    <p:sldId id="765" r:id="rId10"/>
    <p:sldId id="767" r:id="rId11"/>
    <p:sldId id="768" r:id="rId12"/>
    <p:sldId id="769" r:id="rId13"/>
    <p:sldId id="754" r:id="rId14"/>
    <p:sldId id="756" r:id="rId15"/>
    <p:sldId id="755" r:id="rId16"/>
    <p:sldId id="758" r:id="rId17"/>
    <p:sldId id="759" r:id="rId18"/>
    <p:sldId id="760" r:id="rId19"/>
    <p:sldId id="761" r:id="rId20"/>
    <p:sldId id="762" r:id="rId21"/>
    <p:sldId id="763" r:id="rId22"/>
    <p:sldId id="764" r:id="rId23"/>
    <p:sldId id="757" r:id="rId24"/>
    <p:sldId id="668" r:id="rId25"/>
    <p:sldId id="669" r:id="rId26"/>
    <p:sldId id="670" r:id="rId27"/>
    <p:sldId id="671" r:id="rId28"/>
    <p:sldId id="672" r:id="rId29"/>
    <p:sldId id="673" r:id="rId30"/>
    <p:sldId id="674" r:id="rId31"/>
    <p:sldId id="675" r:id="rId32"/>
    <p:sldId id="676" r:id="rId33"/>
    <p:sldId id="677" r:id="rId34"/>
    <p:sldId id="678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66"/>
    <a:srgbClr val="003366"/>
    <a:srgbClr val="663300"/>
    <a:srgbClr val="669900"/>
    <a:srgbClr val="FFCC00"/>
    <a:srgbClr val="FFFF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3" autoAdjust="0"/>
    <p:restoredTop sz="98962" autoAdjust="0"/>
  </p:normalViewPr>
  <p:slideViewPr>
    <p:cSldViewPr>
      <p:cViewPr varScale="1">
        <p:scale>
          <a:sx n="82" d="100"/>
          <a:sy n="82" d="100"/>
        </p:scale>
        <p:origin x="160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A57F19-C41B-4CD7-87EF-F22130B41F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93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2ACE68-CBF0-4990-B7A7-D09EFBC6F69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32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F5A6A-4A79-4F33-9D42-6D37BE0D0E5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8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6E3B8-D261-4AF7-96B8-4720802BC8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94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F99D2A-E28D-4382-8D0D-522DAF0F76C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71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9AA4-642B-4A3F-8C3E-1C89DC6172B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24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D7BEED-7B18-4E5E-9CD5-374E1C19639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59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9EE330-C979-4ADC-98FD-1591E050C3D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2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5139F7-F35F-449D-B64F-DE87E51F247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40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DFE1D-4DD5-4B7E-9B96-824F01EC5F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81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2E8F4-EA51-468F-8542-D520326AD32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79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F5418-0D6C-4511-BB19-B27337B30D3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6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2C404-FB79-435D-8003-84842F88E9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4322A-2A39-4F8E-A52C-A604A6BE0DE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4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CCCE6-9D54-461D-B90A-94DC3A42D26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60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E3F87-AC92-48BC-998C-CAB603FED33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60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45795-EC09-4E8E-84D8-6D54DC6AC5C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99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CDA6EA-52FD-47CC-A4CA-CB8E0390130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71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57483-5ACA-4C53-A519-C82EB96056C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11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FC7580-6F06-41B1-9279-84513166E4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391A26-32E9-44F4-AD00-B79C2BD5289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53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509D6-0B94-46BC-A216-C4565BFD5B5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41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F5A4D1-0203-4D30-B6B6-1FF7904031B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00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DC951-C23E-495A-A563-1AEF56C690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8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C4E4B0-155C-447C-B748-8ECC33234AD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0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07358A-BE7B-466F-A9B6-D649A850B4A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5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018BFE-EF76-4F5B-9AD5-7E9A3BB5032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10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E6CC5-5733-4007-95BF-94A0C99224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3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61B53-4DD9-493B-99FB-A8CE3979CD8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8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F602A-7378-4C6F-BF28-52853DDA9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23DB2-C3EF-4F64-AF40-60F7CB9B10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F9657-10EA-42C6-87CA-36ED22F252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D0C75-837A-4721-9A43-CC1ECC3FB0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7219C-6C14-4B14-BD6D-EA7787EB1B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8FA67-A5AA-4056-9531-491CE884A6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6DAC2-54E7-4B97-AC0F-85C4242C17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EBE34-0142-4249-B8E2-7F2EE0070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C719A-476D-45C9-A7B9-134EAF372F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0ACF8-293B-4CE5-B6D9-7649A3E7E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16D07-49B1-4A84-87CE-1E8985F765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0692C0-D889-4D27-876B-4C1A3B3E3F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B3B09C-3505-4230-86F1-37A31776312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Additional Topics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>
                <a:latin typeface="Arial" charset="0"/>
                <a:cs typeface="Arial" charset="0"/>
              </a:rPr>
              <a:t>Relationship between Classes 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>
                <a:latin typeface="Arial" charset="0"/>
                <a:cs typeface="Arial" charset="0"/>
              </a:rPr>
              <a:t>Keyword this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C6081A-D378-4BB9-B08A-E9D44FDA1F7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public class Seminar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private String title;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public String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getTitle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	return title;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public void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setTitle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(String value)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	title = value;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       private String code;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public String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getCode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	return code;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public void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setCode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(String value)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	code = value;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/>
                <a:cs typeface="Times New Roman"/>
              </a:rPr>
              <a:t> </a:t>
            </a:r>
            <a:endParaRPr lang="en-US" sz="2400" dirty="0">
              <a:latin typeface="Consolas" panose="020B0609020204030204" pitchFamily="49" charset="0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2DBFCB-01B9-492D-9944-7CE06DC8CF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private Participant[]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participantList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public Participant[]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getParticipantList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   return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participantList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private int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numberOfParticipants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public int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getNumberOfParticipants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   return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numberOfParticipants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private static int MAX_NUMBER_OF_PARTICIPANTS = 30;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/>
                <a:cs typeface="Times New Roman"/>
              </a:rPr>
              <a:t> </a:t>
            </a:r>
            <a:endParaRPr lang="en-US" sz="2400" dirty="0">
              <a:latin typeface="Consolas" panose="020B0609020204030204" pitchFamily="49" charset="0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EDFC7B-5251-4B08-BC37-060A527BCF1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Seminar(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aTitle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)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{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code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citle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aTitle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[MAX_NUMBER_OF_PARTICIPANTS];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numberOfParticipants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0;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register(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p)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{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numberOfParticipants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&lt; MAX_NUMBER_OF_PARTICIPANTS)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{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numberOfParticipants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] = p;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numberOfParticipants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++;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 </a:t>
            </a:r>
            <a:endParaRPr lang="en-GB" dirty="0"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7FEF44-BFC8-42FC-BA38-CDCFB656101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class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SeminarTest</a:t>
            </a:r>
            <a:endParaRPr lang="en-GB" dirty="0">
              <a:latin typeface="Consolas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{</a:t>
            </a: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static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void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main(String [] 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args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)</a:t>
            </a: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  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seminar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"C# Programming", "C101"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p1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"Alice"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"123456-01-1111"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p2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"Bob"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"123456-01-22222"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p3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"Charlie"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"123456-01-3333"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(p1);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(p2);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(p3);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seminar.getParticipantList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System.out.println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 of participants"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seminar.getNumberOfParticipants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dirty="0">
                <a:highlight>
                  <a:srgbClr val="FFFFFF"/>
                </a:highlight>
                <a:latin typeface="Consolas" panose="020B0609020204030204" pitchFamily="49" charset="0"/>
              </a:rPr>
              <a:t>System.out.printf("%1$s. %2$-15s %3$-15s" + "\r\n", i + 1,    participantList[i].getName(), participantList[i].getIcNumber());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 pitchFamily="18" charset="0"/>
                <a:cs typeface="Courier New" pitchFamily="49" charset="0"/>
              </a:rPr>
              <a:t>}</a:t>
            </a:r>
            <a:endParaRPr lang="en-GB" dirty="0"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0FD25B8-CD52-4341-A4FF-1C2EEB2BB3E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class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SeminarTest</a:t>
            </a:r>
            <a:endParaRPr lang="en-GB" dirty="0">
              <a:latin typeface="Consolas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{</a:t>
            </a: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static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void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main(String [] 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args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)</a:t>
            </a: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  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seminar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"C# Programming", "C101"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p1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"Alice"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"123456-01-1111"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p2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"Bob"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"123456-01-22222"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p3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"Charlie"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"123456-01-3333"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(p1);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(p2);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(p3);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seminar.getParticipantList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System.out.println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 of participants"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seminar.getNumberOfParticipants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>
                <a:highlight>
                  <a:srgbClr val="FFFFFF"/>
                </a:highlight>
                <a:latin typeface="Consolas" panose="020B0609020204030204" pitchFamily="49" charset="0"/>
              </a:rPr>
              <a:t>System.out.printf("%1$s. %2$-15s %3$-15s" + "\r\n", i + 1,    participantList[i].getName(), participantList[i].getIcNumber());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 pitchFamily="18" charset="0"/>
                <a:cs typeface="Courier New" pitchFamily="49" charset="0"/>
              </a:rPr>
              <a:t>}</a:t>
            </a:r>
            <a:endParaRPr lang="en-GB" dirty="0"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6200" y="1676400"/>
            <a:ext cx="7620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B281FC-3AF9-46A3-B0CB-8B9D94627D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67200" y="228600"/>
            <a:ext cx="3505200" cy="2133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14600" y="228600"/>
            <a:ext cx="1905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Seminar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228600"/>
            <a:ext cx="1905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seminar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762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24000" y="914400"/>
            <a:ext cx="26670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34000" y="304800"/>
            <a:ext cx="2133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C# Programming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67200" y="228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title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34000" y="838200"/>
            <a:ext cx="2133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C101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43400" y="838200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848600" y="2971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848600" y="3352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600" y="3733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48600" y="4114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. . .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848600" y="4495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34200" y="1752600"/>
            <a:ext cx="457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19600" y="17526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numberOfParticipants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19600" y="1295400"/>
            <a:ext cx="190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participantsList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00800" y="1295400"/>
            <a:ext cx="990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7391401" y="2208212"/>
            <a:ext cx="15240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81800" y="1447800"/>
            <a:ext cx="1371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C50F2F-7812-419F-A833-2092BA7C49F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class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SeminarTest</a:t>
            </a:r>
            <a:endParaRPr lang="en-GB" dirty="0">
              <a:latin typeface="Consolas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{</a:t>
            </a:r>
          </a:p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    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static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void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main(String [] 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args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)  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seminar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"C# Programming", "C101"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p1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"Alice"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"123456-01-1111"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p2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"Bob"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"123456-01-22222"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p3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"Charlie"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"123456-01-3333"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(p1);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(p2);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(p3);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seminar.getParticipantList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System.out.println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 of participants"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seminar.getNumberOfParticipants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>
                <a:highlight>
                  <a:srgbClr val="FFFFFF"/>
                </a:highlight>
                <a:latin typeface="Consolas" panose="020B0609020204030204" pitchFamily="49" charset="0"/>
              </a:rPr>
              <a:t>System.out.printf("%1$s. %2$-15s %3$-15s" + "\r\n", i + 1,    participantList[i].getName(), participantList[i].getIcNumber());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 pitchFamily="18" charset="0"/>
                <a:cs typeface="Courier New" pitchFamily="49" charset="0"/>
              </a:rPr>
              <a:t>}</a:t>
            </a:r>
            <a:endParaRPr lang="en-GB" dirty="0"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0" y="2209800"/>
            <a:ext cx="7620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3048000" y="2895600"/>
            <a:ext cx="37338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3399A3-BC6F-43CF-829F-840E202A9DF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67200" y="228600"/>
            <a:ext cx="3505200" cy="2133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14600" y="228600"/>
            <a:ext cx="1905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Seminar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228600"/>
            <a:ext cx="1905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seminar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762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24000" y="914400"/>
            <a:ext cx="26670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05200" y="2362200"/>
            <a:ext cx="2514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Participant object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0" y="28194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" y="32766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34000" y="304800"/>
            <a:ext cx="2133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C# Programming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67200" y="228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title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34000" y="838200"/>
            <a:ext cx="2133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C101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43400" y="838200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code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43400" y="29718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Alice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048000" y="2895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43400" y="35052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123456-01-1111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48000" y="33528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icNumber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600" y="2971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848600" y="3352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600" y="3733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48600" y="4114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. . .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848600" y="4495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34200" y="1752600"/>
            <a:ext cx="457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19600" y="17526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numberOfParticipants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19600" y="1295400"/>
            <a:ext cx="190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participantsList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00800" y="1295400"/>
            <a:ext cx="990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7391401" y="2208212"/>
            <a:ext cx="15240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81800" y="1447800"/>
            <a:ext cx="1371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219200" y="3505200"/>
            <a:ext cx="1752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61D978-0DB6-438F-B7CF-2E53A88CF2F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class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SeminarTest</a:t>
            </a:r>
            <a:endParaRPr lang="en-GB" dirty="0">
              <a:latin typeface="Consolas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{</a:t>
            </a: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static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void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main(String [] 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args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)</a:t>
            </a: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  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seminar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"C# Programming", "C101"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p1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"Alice"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"123456-01-1111"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p2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"Bob"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"123456-01-22222"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p3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"Charlie"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"123456-01-3333"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(p1);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(p2);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(p3);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seminar.getParticipantList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System.out.println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 of participants"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seminar.getNumberOfParticipants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>
                <a:highlight>
                  <a:srgbClr val="FFFFFF"/>
                </a:highlight>
                <a:latin typeface="Consolas" panose="020B0609020204030204" pitchFamily="49" charset="0"/>
              </a:rPr>
              <a:t>System.out.printf("%1$s. %2$-15s %3$-15s" + "\r\n", i + 1,    participantList[i].getName(), participantList[i].getIcNumber());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 pitchFamily="18" charset="0"/>
                <a:cs typeface="Courier New" pitchFamily="49" charset="0"/>
              </a:rPr>
              <a:t>}</a:t>
            </a:r>
            <a:endParaRPr lang="en-GB" dirty="0"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0" y="2743200"/>
            <a:ext cx="7620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3048000" y="2895600"/>
            <a:ext cx="37338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7FD59F-8CA1-4611-8E12-71297E8D020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67200" y="228600"/>
            <a:ext cx="3505200" cy="2133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14600" y="228600"/>
            <a:ext cx="1905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Seminar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228600"/>
            <a:ext cx="1905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seminar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762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24000" y="914400"/>
            <a:ext cx="26670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05200" y="2362200"/>
            <a:ext cx="2514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Participant objects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0" y="28194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" y="32766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34000" y="304800"/>
            <a:ext cx="2133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C# Programming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67200" y="228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title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34000" y="838200"/>
            <a:ext cx="2133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C101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43400" y="838200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code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43400" y="29718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Alice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048000" y="2895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43400" y="35052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123456-01-1111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48000" y="33528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icNumber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600" y="2971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848600" y="3352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600" y="3733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48600" y="4114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. . .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848600" y="4495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34200" y="1752600"/>
            <a:ext cx="457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19600" y="17526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numberOfParticipants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19600" y="1295400"/>
            <a:ext cx="190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participantsList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00800" y="1295400"/>
            <a:ext cx="990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7391401" y="2208212"/>
            <a:ext cx="15240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81800" y="1447800"/>
            <a:ext cx="1371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048000" y="4191000"/>
            <a:ext cx="37338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4343400" y="42672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Bob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048000" y="41910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343400" y="48006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123456-01-2222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048000" y="46482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icNumber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048000" y="5486400"/>
            <a:ext cx="37338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4343400" y="55626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Charlie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048000" y="54864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3400" y="60960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123456-01-3333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48000" y="59436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icNumber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219200" y="3505200"/>
            <a:ext cx="1752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38200" y="41148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85800" y="4572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295400" y="4800600"/>
            <a:ext cx="1752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38200" y="53340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5800" y="57912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295400" y="6019800"/>
            <a:ext cx="1752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7980D8-92E6-4BC9-91B2-B514C0BCC38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219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Relationship Between Classes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Classes can be related in a ‘has a’ relationship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Example: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A tourist has a country</a:t>
            </a: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4114800"/>
            <a:ext cx="1676400" cy="685800"/>
          </a:xfrm>
          <a:prstGeom prst="rect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Tourist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4114800"/>
            <a:ext cx="1828800" cy="685800"/>
          </a:xfrm>
          <a:prstGeom prst="rect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Country</a:t>
            </a:r>
          </a:p>
        </p:txBody>
      </p:sp>
      <p:cxnSp>
        <p:nvCxnSpPr>
          <p:cNvPr id="8" name="Straight Connector 7"/>
          <p:cNvCxnSpPr>
            <a:stCxn id="7" idx="1"/>
            <a:endCxn id="6" idx="3"/>
          </p:cNvCxnSpPr>
          <p:nvPr/>
        </p:nvCxnSpPr>
        <p:spPr>
          <a:xfrm rot="10800000">
            <a:off x="3200400" y="4457700"/>
            <a:ext cx="2209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52800" y="3886200"/>
            <a:ext cx="1676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belongs to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635DE1-381D-4F21-8B01-E8F9B1ECDB2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using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System;</a:t>
            </a:r>
          </a:p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class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SeminarTest</a:t>
            </a:r>
            <a:endParaRPr lang="en-GB" dirty="0">
              <a:latin typeface="Consolas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{</a:t>
            </a: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static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void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main(String [] 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args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)  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seminar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"C# Programming", "C101"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p1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"Alice"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"123456-01-1111"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p2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"Bob"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"123456-01-22222"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p3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"Charlie"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"123456-01-3333"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(p1);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(p2);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(p3);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seminar.getParticipantList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System.out.println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 of participants"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seminar.getNumberOfParticipants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>
                <a:highlight>
                  <a:srgbClr val="FFFFFF"/>
                </a:highlight>
                <a:latin typeface="Consolas" panose="020B0609020204030204" pitchFamily="49" charset="0"/>
              </a:rPr>
              <a:t>System.out.printf("%1$s. %2$-15s %3$-15s" + "\r\n", i + 1,    participantList[i].getName(), participantList[i].getIcNumber());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 pitchFamily="18" charset="0"/>
                <a:cs typeface="Courier New" pitchFamily="49" charset="0"/>
              </a:rPr>
              <a:t>}</a:t>
            </a:r>
            <a:endParaRPr lang="en-GB" dirty="0"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0" y="3352800"/>
            <a:ext cx="7620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3048000" y="2895600"/>
            <a:ext cx="37338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5D0841-0822-4AE5-BCBC-014A7A672AA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67200" y="228600"/>
            <a:ext cx="3505200" cy="2133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14600" y="228600"/>
            <a:ext cx="1905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Seminar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228600"/>
            <a:ext cx="1905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seminar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762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24000" y="914400"/>
            <a:ext cx="26670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05200" y="2362200"/>
            <a:ext cx="2514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Participant objects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0" y="28194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" y="32766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34000" y="304800"/>
            <a:ext cx="2133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C# Programming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67200" y="228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title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34000" y="838200"/>
            <a:ext cx="2133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C101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43400" y="838200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code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43400" y="29718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Alice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048000" y="2895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43400" y="35052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123456-01-1111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48000" y="33528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icNumber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600" y="2971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848600" y="3352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600" y="3733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48600" y="4114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. . .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848600" y="4495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34200" y="1752600"/>
            <a:ext cx="457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19600" y="17526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numberOfParticipants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19600" y="1295400"/>
            <a:ext cx="190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participantsList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00800" y="1295400"/>
            <a:ext cx="990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7391401" y="2208212"/>
            <a:ext cx="15240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81800" y="1447800"/>
            <a:ext cx="1371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048000" y="4191000"/>
            <a:ext cx="37338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4343400" y="42672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Bob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048000" y="41910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343400" y="48006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123456-01-2222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048000" y="46482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icNumber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048000" y="5486400"/>
            <a:ext cx="37338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4343400" y="55626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Charlie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048000" y="54864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3400" y="60960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123456-01-3333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48000" y="59436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icNumber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219200" y="3505200"/>
            <a:ext cx="1752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38200" y="41148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85800" y="4572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295400" y="4800600"/>
            <a:ext cx="1752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38200" y="53340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5800" y="57912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295400" y="6019800"/>
            <a:ext cx="1752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67" idx="3"/>
          </p:cNvCxnSpPr>
          <p:nvPr/>
        </p:nvCxnSpPr>
        <p:spPr>
          <a:xfrm rot="10800000" flipV="1">
            <a:off x="6781800" y="3200400"/>
            <a:ext cx="1295400" cy="2667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B6F224-2DB3-46C9-9744-85271D1D6E5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using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System;</a:t>
            </a:r>
          </a:p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class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SeminarTest</a:t>
            </a:r>
            <a:endParaRPr lang="en-GB" dirty="0">
              <a:latin typeface="Consolas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{</a:t>
            </a: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static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void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main(String [] 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args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)</a:t>
            </a: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  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seminar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"C# Programming", "C101"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p1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"Alice"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"123456-01-1111"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p2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"Bob"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"123456-01-22222"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p3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"Charlie"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"123456-01-3333"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(p1);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(p2);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(p3);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seminar.getParticipantList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System.out.println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 of participants"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seminar.getNumberOfParticipants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>
                <a:highlight>
                  <a:srgbClr val="FFFFFF"/>
                </a:highlight>
                <a:latin typeface="Consolas" panose="020B0609020204030204" pitchFamily="49" charset="0"/>
              </a:rPr>
              <a:t>System.out.printf("%1$s. %2$-15s %3$-15s" + "\r\n", i + 1,    participantList[i].getName(), participantList[i].getIcNumber());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 pitchFamily="18" charset="0"/>
                <a:cs typeface="Courier New" pitchFamily="49" charset="0"/>
              </a:rPr>
              <a:t>}</a:t>
            </a:r>
            <a:endParaRPr lang="en-GB" dirty="0"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0" y="3886200"/>
            <a:ext cx="7620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3048000" y="2895600"/>
            <a:ext cx="37338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D80003-AE58-4DC8-A829-E53F139C7F2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67200" y="228600"/>
            <a:ext cx="3505200" cy="2133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14600" y="228600"/>
            <a:ext cx="1905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Seminar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228600"/>
            <a:ext cx="1905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seminar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762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24000" y="914400"/>
            <a:ext cx="26670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05200" y="2362200"/>
            <a:ext cx="2514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Participant objects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0" y="28194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" y="32766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34000" y="304800"/>
            <a:ext cx="2133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C# Programming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67200" y="228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title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34000" y="838200"/>
            <a:ext cx="2133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C101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43400" y="838200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code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43400" y="29718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Alice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048000" y="2895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43400" y="35052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123456-01-1111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48000" y="33528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icNumber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600" y="2971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848600" y="3352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600" y="3733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48600" y="4114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. . .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848600" y="4495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34200" y="1752600"/>
            <a:ext cx="457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19600" y="17526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numberOfParticipants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19600" y="1295400"/>
            <a:ext cx="190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participantsList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00800" y="1295400"/>
            <a:ext cx="990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7391401" y="2208212"/>
            <a:ext cx="15240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81800" y="1447800"/>
            <a:ext cx="1371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048000" y="4191000"/>
            <a:ext cx="37338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4343400" y="42672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Bob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048000" y="41910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343400" y="48006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123456-01-2222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048000" y="46482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icNumber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048000" y="5486400"/>
            <a:ext cx="37338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4343400" y="55626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Charlie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048000" y="54864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3400" y="60960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123456-01-3333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48000" y="59436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icNumber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219200" y="3505200"/>
            <a:ext cx="1752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38200" y="41148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85800" y="4572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295400" y="4800600"/>
            <a:ext cx="1752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38200" y="53340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5800" y="57912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295400" y="6019800"/>
            <a:ext cx="1752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67" idx="3"/>
          </p:cNvCxnSpPr>
          <p:nvPr/>
        </p:nvCxnSpPr>
        <p:spPr>
          <a:xfrm rot="10800000" flipV="1">
            <a:off x="6781800" y="3200400"/>
            <a:ext cx="1295400" cy="2667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6781800" y="3505200"/>
            <a:ext cx="1371600" cy="11811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>
            <a:off x="6343650" y="4324350"/>
            <a:ext cx="2247900" cy="13716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4114800"/>
          </a:xfrm>
        </p:spPr>
        <p:txBody>
          <a:bodyPr/>
          <a:lstStyle/>
          <a:p>
            <a:pPr marL="514350" indent="-514350" algn="ctr" eaLnBrk="1" hangingPunct="1">
              <a:spcBef>
                <a:spcPct val="40000"/>
              </a:spcBef>
              <a:buFontTx/>
              <a:buNone/>
              <a:defRPr/>
            </a:pPr>
            <a:r>
              <a:rPr lang="en-US" sz="5400" dirty="0">
                <a:latin typeface="+mn-lt"/>
              </a:rPr>
              <a:t>Keyword </a:t>
            </a:r>
            <a:r>
              <a:rPr lang="en-US" sz="5400" dirty="0">
                <a:solidFill>
                  <a:srgbClr val="0000FF"/>
                </a:solidFill>
                <a:latin typeface="Consolas" pitchFamily="49" charset="0"/>
              </a:rPr>
              <a:t>this</a:t>
            </a:r>
          </a:p>
          <a:p>
            <a:pPr marL="514350" indent="-514350" eaLnBrk="1" hangingPunct="1">
              <a:spcBef>
                <a:spcPct val="40000"/>
              </a:spcBef>
              <a:defRPr/>
            </a:pPr>
            <a:r>
              <a:rPr lang="en-US" sz="3200" dirty="0">
                <a:latin typeface="+mn-lt"/>
              </a:rPr>
              <a:t>can be used in 2 ways:</a:t>
            </a:r>
          </a:p>
          <a:p>
            <a:pPr marL="1492250" lvl="1" indent="-514350" eaLnBrk="1" hangingPunct="1">
              <a:spcBef>
                <a:spcPct val="40000"/>
              </a:spcBef>
              <a:defRPr/>
            </a:pPr>
            <a:r>
              <a:rPr lang="en-US" sz="3200" dirty="0">
                <a:solidFill>
                  <a:srgbClr val="0000FF"/>
                </a:solidFill>
                <a:latin typeface="Consolas" pitchFamily="49" charset="0"/>
              </a:rPr>
              <a:t>this</a:t>
            </a:r>
            <a:r>
              <a:rPr lang="en-US" sz="3200" dirty="0">
                <a:latin typeface="Consolas" pitchFamily="49" charset="0"/>
              </a:rPr>
              <a:t>.</a:t>
            </a:r>
            <a:r>
              <a:rPr lang="en-US" sz="3200" dirty="0">
                <a:latin typeface="+mn-lt"/>
              </a:rPr>
              <a:t> or</a:t>
            </a:r>
          </a:p>
          <a:p>
            <a:pPr marL="1492250" lvl="1" indent="-514350" eaLnBrk="1" hangingPunct="1">
              <a:spcBef>
                <a:spcPct val="40000"/>
              </a:spcBef>
              <a:defRPr/>
            </a:pPr>
            <a:r>
              <a:rPr lang="en-US" sz="3200" dirty="0">
                <a:solidFill>
                  <a:srgbClr val="0000FF"/>
                </a:solidFill>
                <a:latin typeface="Consolas" pitchFamily="49" charset="0"/>
              </a:rPr>
              <a:t>this</a:t>
            </a:r>
            <a:r>
              <a:rPr lang="en-US" sz="3200" dirty="0">
                <a:latin typeface="Consolas" pitchFamily="49" charset="0"/>
              </a:rPr>
              <a:t>(…)</a:t>
            </a:r>
          </a:p>
          <a:p>
            <a:pPr marL="514350" indent="-514350" algn="ctr" eaLnBrk="1" hangingPunct="1">
              <a:spcBef>
                <a:spcPct val="40000"/>
              </a:spcBef>
              <a:buFontTx/>
              <a:buNone/>
              <a:defRPr/>
            </a:pPr>
            <a:endParaRPr lang="en-US" sz="5400" dirty="0">
              <a:latin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Use of </a:t>
            </a: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this.</a:t>
            </a:r>
          </a:p>
        </p:txBody>
      </p:sp>
      <p:sp>
        <p:nvSpPr>
          <p:cNvPr id="37891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Suppose we have a class named Student with instance variables name and age and a constructor</a:t>
            </a:r>
          </a:p>
          <a:p>
            <a:pPr eaLnBrk="1" hangingPunct="1">
              <a:buFontTx/>
              <a:buNone/>
            </a:pPr>
            <a:endParaRPr lang="en-US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2362200"/>
            <a:ext cx="7924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class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Student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private String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name;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private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age;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public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Student(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aName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,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anAge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name = 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aName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age = 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anAge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Use of </a:t>
            </a: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this</a:t>
            </a:r>
            <a:r>
              <a:rPr lang="en-US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0" y="10668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class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StudentTest</a:t>
            </a:r>
            <a:endParaRPr lang="en-GB" sz="2400" kern="0" dirty="0">
              <a:latin typeface="Consolas" pitchFamily="49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{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public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static void m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ain(String [] 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args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{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 Student s1 =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new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</a:t>
            </a:r>
            <a:r>
              <a:rPr lang="en-GB" sz="2400" dirty="0">
                <a:latin typeface="Consolas" pitchFamily="49" charset="0"/>
              </a:rPr>
              <a:t> (</a:t>
            </a:r>
            <a:r>
              <a:rPr lang="en-GB" sz="2400" dirty="0">
                <a:solidFill>
                  <a:srgbClr val="C00000"/>
                </a:solidFill>
                <a:latin typeface="Consolas" pitchFamily="49" charset="0"/>
              </a:rPr>
              <a:t>"Lim"</a:t>
            </a:r>
            <a:r>
              <a:rPr lang="en-GB" sz="2400" dirty="0">
                <a:latin typeface="Consolas" pitchFamily="49" charset="0"/>
              </a:rPr>
              <a:t>, 20);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 Student s2 =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new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</a:t>
            </a:r>
            <a:r>
              <a:rPr lang="en-GB" sz="2400" dirty="0">
                <a:latin typeface="Consolas" pitchFamily="49" charset="0"/>
              </a:rPr>
              <a:t> (</a:t>
            </a:r>
            <a:r>
              <a:rPr lang="en-GB" sz="2400" dirty="0">
                <a:solidFill>
                  <a:srgbClr val="C00000"/>
                </a:solidFill>
                <a:latin typeface="Consolas" pitchFamily="49" charset="0"/>
              </a:rPr>
              <a:t>"Tan"</a:t>
            </a:r>
            <a:r>
              <a:rPr lang="en-GB" sz="2400" dirty="0">
                <a:latin typeface="Consolas" pitchFamily="49" charset="0"/>
              </a:rPr>
              <a:t>, 21);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dirty="0">
                <a:latin typeface="Consolas" pitchFamily="49" charset="0"/>
              </a:rPr>
              <a:t>  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dirty="0">
                <a:latin typeface="Consolas" pitchFamily="49" charset="0"/>
              </a:rPr>
              <a:t>}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2209800" y="1219200"/>
            <a:ext cx="2819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dirty="0">
                <a:solidFill>
                  <a:schemeClr val="tx1"/>
                </a:solidFill>
                <a:latin typeface="Arial Narrow" pitchFamily="34" charset="0"/>
              </a:rPr>
              <a:t>Student object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62200" y="1828800"/>
            <a:ext cx="25908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Rectangle 12"/>
          <p:cNvSpPr/>
          <p:nvPr/>
        </p:nvSpPr>
        <p:spPr bwMode="auto">
          <a:xfrm>
            <a:off x="3429000" y="19812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Lim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362200" y="19050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62200" y="23622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429000" y="2514600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20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85800" y="152400"/>
            <a:ext cx="7391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8000"/>
              </a:lnSpc>
              <a:spcBef>
                <a:spcPts val="700"/>
              </a:spcBef>
              <a:defRPr/>
            </a:pPr>
            <a:r>
              <a:rPr lang="en-GB" sz="2400" b="1" kern="0" dirty="0">
                <a:latin typeface="Consolas" pitchFamily="49" charset="0"/>
                <a:cs typeface="Arial" pitchFamily="34" charset="0"/>
              </a:rPr>
              <a:t>Student s1 = </a:t>
            </a:r>
            <a:r>
              <a:rPr lang="en-GB" sz="2400" b="1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new </a:t>
            </a:r>
            <a:r>
              <a:rPr lang="en-GB" sz="2400" b="1" kern="0" dirty="0">
                <a:latin typeface="Consolas" pitchFamily="49" charset="0"/>
                <a:cs typeface="Arial" pitchFamily="34" charset="0"/>
              </a:rPr>
              <a:t>Student</a:t>
            </a:r>
            <a:r>
              <a:rPr lang="en-GB" sz="2400" b="1" dirty="0">
                <a:latin typeface="Consolas" pitchFamily="49" charset="0"/>
              </a:rPr>
              <a:t> (</a:t>
            </a:r>
            <a:r>
              <a:rPr lang="en-GB" sz="2400" b="1" dirty="0">
                <a:solidFill>
                  <a:srgbClr val="C00000"/>
                </a:solidFill>
                <a:latin typeface="Consolas" pitchFamily="49" charset="0"/>
              </a:rPr>
              <a:t>"Lim"</a:t>
            </a:r>
            <a:r>
              <a:rPr lang="en-GB" sz="2400" b="1" dirty="0">
                <a:latin typeface="Consolas" pitchFamily="49" charset="0"/>
              </a:rPr>
              <a:t>, 20);</a:t>
            </a:r>
            <a:endParaRPr lang="en-US" sz="2400" b="1" dirty="0">
              <a:solidFill>
                <a:srgbClr val="000066"/>
              </a:solidFill>
              <a:latin typeface="Consolas" pitchFamily="49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85800" y="16764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914400" y="22860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2000" dirty="0">
              <a:solidFill>
                <a:schemeClr val="tx1"/>
              </a:solidFill>
              <a:latin typeface="Arial Narrow" pitchFamily="34" charset="0"/>
              <a:ea typeface="Batang" pitchFamily="18" charset="-127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43000" y="2514600"/>
            <a:ext cx="1219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5867400" y="18288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096000" y="24384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2000" dirty="0">
              <a:solidFill>
                <a:schemeClr val="tx1"/>
              </a:solidFill>
              <a:latin typeface="Arial Narrow" pitchFamily="34" charset="0"/>
              <a:ea typeface="Batang" pitchFamily="18" charset="-127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10800000">
            <a:off x="4953000" y="2667000"/>
            <a:ext cx="1447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6629400" y="762000"/>
            <a:ext cx="1676400" cy="1143000"/>
          </a:xfrm>
          <a:prstGeom prst="wedgeRoundRectCallout">
            <a:avLst>
              <a:gd name="adj1" fmla="val -44819"/>
              <a:gd name="adj2" fmla="val 10694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Refers to  current object 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2209800" y="1219200"/>
            <a:ext cx="2819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dirty="0">
                <a:solidFill>
                  <a:schemeClr val="tx1"/>
                </a:solidFill>
                <a:latin typeface="Arial Narrow" pitchFamily="34" charset="0"/>
              </a:rPr>
              <a:t>Student object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62200" y="1828800"/>
            <a:ext cx="25908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Rectangle 12"/>
          <p:cNvSpPr/>
          <p:nvPr/>
        </p:nvSpPr>
        <p:spPr bwMode="auto">
          <a:xfrm>
            <a:off x="3429000" y="19812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Lim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362200" y="19050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62200" y="23622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429000" y="2514600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20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85800" y="152400"/>
            <a:ext cx="7391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8000"/>
              </a:lnSpc>
              <a:spcBef>
                <a:spcPts val="700"/>
              </a:spcBef>
              <a:defRPr/>
            </a:pPr>
            <a:r>
              <a:rPr lang="en-GB" sz="2400" b="1" kern="0" dirty="0">
                <a:latin typeface="Consolas" pitchFamily="49" charset="0"/>
                <a:cs typeface="Arial" pitchFamily="34" charset="0"/>
              </a:rPr>
              <a:t>Student s2 = </a:t>
            </a:r>
            <a:r>
              <a:rPr lang="en-GB" sz="2400" b="1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new </a:t>
            </a:r>
            <a:r>
              <a:rPr lang="en-GB" sz="2400" b="1" kern="0" dirty="0">
                <a:latin typeface="Consolas" pitchFamily="49" charset="0"/>
                <a:cs typeface="Arial" pitchFamily="34" charset="0"/>
              </a:rPr>
              <a:t>Student</a:t>
            </a:r>
            <a:r>
              <a:rPr lang="en-GB" sz="2400" b="1" dirty="0">
                <a:latin typeface="Consolas" pitchFamily="49" charset="0"/>
              </a:rPr>
              <a:t> (</a:t>
            </a:r>
            <a:r>
              <a:rPr lang="en-GB" sz="2400" b="1" dirty="0">
                <a:solidFill>
                  <a:srgbClr val="C00000"/>
                </a:solidFill>
                <a:latin typeface="Consolas" pitchFamily="49" charset="0"/>
              </a:rPr>
              <a:t>"Tan"</a:t>
            </a:r>
            <a:r>
              <a:rPr lang="en-GB" sz="2400" b="1" dirty="0">
                <a:latin typeface="Consolas" pitchFamily="49" charset="0"/>
              </a:rPr>
              <a:t>, 21);</a:t>
            </a:r>
            <a:endParaRPr lang="en-US" sz="2400" b="1" dirty="0">
              <a:solidFill>
                <a:srgbClr val="000066"/>
              </a:solidFill>
              <a:latin typeface="Consolas" pitchFamily="49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85800" y="16764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914400" y="22860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2000" dirty="0">
              <a:solidFill>
                <a:schemeClr val="tx1"/>
              </a:solidFill>
              <a:latin typeface="Arial Narrow" pitchFamily="34" charset="0"/>
              <a:ea typeface="Batang" pitchFamily="18" charset="-127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43000" y="2514600"/>
            <a:ext cx="1219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6858000" y="3200400"/>
            <a:ext cx="1676400" cy="1143000"/>
          </a:xfrm>
          <a:prstGeom prst="wedgeRoundRectCallout">
            <a:avLst>
              <a:gd name="adj1" fmla="val -44819"/>
              <a:gd name="adj2" fmla="val 10694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Refers to  current object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286000" y="3657600"/>
            <a:ext cx="2819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dirty="0">
                <a:solidFill>
                  <a:schemeClr val="tx1"/>
                </a:solidFill>
                <a:latin typeface="Arial Narrow" pitchFamily="34" charset="0"/>
              </a:rPr>
              <a:t>Student object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2438400" y="4267200"/>
            <a:ext cx="25908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Rectangle 21"/>
          <p:cNvSpPr/>
          <p:nvPr/>
        </p:nvSpPr>
        <p:spPr bwMode="auto">
          <a:xfrm>
            <a:off x="3505200" y="44196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Tan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438400" y="43434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438400" y="48006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505200" y="4953000"/>
            <a:ext cx="685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21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762000" y="41148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s2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990600" y="47244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2000" dirty="0">
              <a:solidFill>
                <a:schemeClr val="tx1"/>
              </a:solidFill>
              <a:latin typeface="Arial Narrow" pitchFamily="34" charset="0"/>
              <a:ea typeface="Batang" pitchFamily="18" charset="-127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219200" y="4953000"/>
            <a:ext cx="1219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auto">
          <a:xfrm>
            <a:off x="5943600" y="42672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172200" y="48768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2000" dirty="0">
              <a:solidFill>
                <a:schemeClr val="tx1"/>
              </a:solidFill>
              <a:latin typeface="Arial Narrow" pitchFamily="34" charset="0"/>
              <a:ea typeface="Batang" pitchFamily="18" charset="-127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5029200" y="5105400"/>
            <a:ext cx="1447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Use of </a:t>
            </a: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this.</a:t>
            </a:r>
          </a:p>
        </p:txBody>
      </p:sp>
      <p:sp>
        <p:nvSpPr>
          <p:cNvPr id="4198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We can use keyword </a:t>
            </a: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this</a:t>
            </a:r>
            <a:r>
              <a:rPr lang="en-US">
                <a:latin typeface="Arial" charset="0"/>
                <a:cs typeface="Arial" charset="0"/>
              </a:rPr>
              <a:t> in the constructor to refer to the current object</a:t>
            </a:r>
          </a:p>
          <a:p>
            <a:pPr eaLnBrk="1" hangingPunct="1">
              <a:buFontTx/>
              <a:buNone/>
            </a:pPr>
            <a:endParaRPr lang="en-US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22098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class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Student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private String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name;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private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age;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public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Student(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name,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age)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this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.name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= name;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this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.age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= age;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968A66B-1135-4601-9FA8-4BCD7475BFE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364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3820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Country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private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name;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 String </a:t>
            </a:r>
            <a:r>
              <a:rPr lang="en-GB" dirty="0" err="1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lang="en-GB" dirty="0" err="1">
                <a:latin typeface="Consolas" pitchFamily="49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{  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name; 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}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private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continent;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 String </a:t>
            </a:r>
            <a:r>
              <a:rPr lang="en-GB" dirty="0" err="1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lang="en-GB" dirty="0" err="1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Continent</a:t>
            </a:r>
            <a:r>
              <a:rPr lang="en-GB" dirty="0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r>
              <a:rPr lang="en-GB" dirty="0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{</a:t>
            </a:r>
          </a:p>
          <a:p>
            <a:r>
              <a:rPr lang="en-GB" dirty="0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GB" dirty="0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continent;  </a:t>
            </a:r>
          </a:p>
          <a:p>
            <a:r>
              <a:rPr lang="en-GB" dirty="0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}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 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Country(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 err="1">
                <a:latin typeface="Consolas" pitchFamily="49" charset="0"/>
                <a:ea typeface="Times New Roman" pitchFamily="18" charset="0"/>
                <a:cs typeface="Courier New" pitchFamily="49" charset="0"/>
              </a:rPr>
              <a:t>aName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 err="1">
                <a:latin typeface="Consolas" pitchFamily="49" charset="0"/>
                <a:ea typeface="Times New Roman" pitchFamily="18" charset="0"/>
                <a:cs typeface="Courier New" pitchFamily="49" charset="0"/>
              </a:rPr>
              <a:t>aContinent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{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name = </a:t>
            </a:r>
            <a:r>
              <a:rPr lang="en-GB" dirty="0" err="1">
                <a:latin typeface="Consolas" pitchFamily="49" charset="0"/>
                <a:ea typeface="Times New Roman" pitchFamily="18" charset="0"/>
                <a:cs typeface="Courier New" pitchFamily="49" charset="0"/>
              </a:rPr>
              <a:t>aName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continent = </a:t>
            </a:r>
            <a:r>
              <a:rPr lang="en-GB" dirty="0" err="1">
                <a:latin typeface="Consolas" pitchFamily="49" charset="0"/>
                <a:ea typeface="Times New Roman" pitchFamily="18" charset="0"/>
                <a:cs typeface="Courier New" pitchFamily="49" charset="0"/>
              </a:rPr>
              <a:t>aContinent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}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2209800" y="1219200"/>
            <a:ext cx="2819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dirty="0">
                <a:solidFill>
                  <a:schemeClr val="tx1"/>
                </a:solidFill>
                <a:latin typeface="Arial Narrow" pitchFamily="34" charset="0"/>
              </a:rPr>
              <a:t>First Student object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62200" y="1828800"/>
            <a:ext cx="25908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Rectangle 12"/>
          <p:cNvSpPr/>
          <p:nvPr/>
        </p:nvSpPr>
        <p:spPr bwMode="auto">
          <a:xfrm>
            <a:off x="3429000" y="19812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Lim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362200" y="19050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62200" y="23622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429000" y="2514600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20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85800" y="152400"/>
            <a:ext cx="7391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8000"/>
              </a:lnSpc>
              <a:spcBef>
                <a:spcPts val="700"/>
              </a:spcBef>
              <a:defRPr/>
            </a:pPr>
            <a:r>
              <a:rPr lang="en-GB" sz="2400" b="1" kern="0" dirty="0">
                <a:latin typeface="Consolas" pitchFamily="49" charset="0"/>
                <a:cs typeface="Arial" pitchFamily="34" charset="0"/>
              </a:rPr>
              <a:t>Student s1 = </a:t>
            </a:r>
            <a:r>
              <a:rPr lang="en-GB" sz="2400" b="1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new </a:t>
            </a:r>
            <a:r>
              <a:rPr lang="en-GB" sz="2400" b="1" kern="0" dirty="0">
                <a:latin typeface="Consolas" pitchFamily="49" charset="0"/>
                <a:cs typeface="Arial" pitchFamily="34" charset="0"/>
              </a:rPr>
              <a:t>Student</a:t>
            </a:r>
            <a:r>
              <a:rPr lang="en-GB" sz="2400" b="1" dirty="0">
                <a:latin typeface="Consolas" pitchFamily="49" charset="0"/>
              </a:rPr>
              <a:t> (</a:t>
            </a:r>
            <a:r>
              <a:rPr lang="en-GB" sz="2400" b="1" dirty="0">
                <a:solidFill>
                  <a:srgbClr val="C00000"/>
                </a:solidFill>
                <a:latin typeface="Consolas" pitchFamily="49" charset="0"/>
              </a:rPr>
              <a:t>"Lim"</a:t>
            </a:r>
            <a:r>
              <a:rPr lang="en-GB" sz="2400" b="1" dirty="0">
                <a:latin typeface="Consolas" pitchFamily="49" charset="0"/>
              </a:rPr>
              <a:t>, 20);</a:t>
            </a:r>
            <a:endParaRPr lang="en-US" sz="2400" b="1" dirty="0">
              <a:solidFill>
                <a:srgbClr val="000066"/>
              </a:solidFill>
              <a:latin typeface="Consolas" pitchFamily="49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85800" y="16764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914400" y="22860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2000" dirty="0">
              <a:solidFill>
                <a:schemeClr val="tx1"/>
              </a:solidFill>
              <a:latin typeface="Arial Narrow" pitchFamily="34" charset="0"/>
              <a:ea typeface="Batang" pitchFamily="18" charset="-127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43000" y="2514600"/>
            <a:ext cx="1219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5867400" y="18288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096000" y="24384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2000" dirty="0">
              <a:solidFill>
                <a:schemeClr val="tx1"/>
              </a:solidFill>
              <a:latin typeface="Arial Narrow" pitchFamily="34" charset="0"/>
              <a:ea typeface="Batang" pitchFamily="18" charset="-127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10800000">
            <a:off x="4953000" y="2667000"/>
            <a:ext cx="1447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6629400" y="762000"/>
            <a:ext cx="1676400" cy="1143000"/>
          </a:xfrm>
          <a:prstGeom prst="wedgeRoundRectCallout">
            <a:avLst>
              <a:gd name="adj1" fmla="val -44819"/>
              <a:gd name="adj2" fmla="val 10694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Refers to  current object 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733800" y="3886200"/>
            <a:ext cx="50292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Student(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name,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         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age)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this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.name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= name;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this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.age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= age;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}</a:t>
            </a:r>
            <a:endParaRPr lang="en-US" sz="2400" kern="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3000" y="4800600"/>
            <a:ext cx="1371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38400" y="4876800"/>
            <a:ext cx="914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800" b="1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Lim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95400" y="5562600"/>
            <a:ext cx="1371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38400" y="5638800"/>
            <a:ext cx="609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800" b="1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20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66800" y="4114800"/>
            <a:ext cx="2362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parameters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2057400" y="1219200"/>
            <a:ext cx="3124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dirty="0">
                <a:solidFill>
                  <a:schemeClr val="tx1"/>
                </a:solidFill>
                <a:latin typeface="Arial Narrow" pitchFamily="34" charset="0"/>
              </a:rPr>
              <a:t>Second Student object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62200" y="1828800"/>
            <a:ext cx="25908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Rectangle 12"/>
          <p:cNvSpPr/>
          <p:nvPr/>
        </p:nvSpPr>
        <p:spPr bwMode="auto">
          <a:xfrm>
            <a:off x="3429000" y="19812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Tan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362200" y="19050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62200" y="23622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429000" y="2514600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21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85800" y="152400"/>
            <a:ext cx="7391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8000"/>
              </a:lnSpc>
              <a:spcBef>
                <a:spcPts val="700"/>
              </a:spcBef>
              <a:defRPr/>
            </a:pPr>
            <a:r>
              <a:rPr lang="en-GB" sz="2400" b="1" kern="0" dirty="0">
                <a:latin typeface="Consolas" pitchFamily="49" charset="0"/>
                <a:cs typeface="Arial" pitchFamily="34" charset="0"/>
              </a:rPr>
              <a:t>Student s2 = </a:t>
            </a:r>
            <a:r>
              <a:rPr lang="en-GB" sz="2400" b="1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new </a:t>
            </a:r>
            <a:r>
              <a:rPr lang="en-GB" sz="2400" b="1" kern="0" dirty="0">
                <a:latin typeface="Consolas" pitchFamily="49" charset="0"/>
                <a:cs typeface="Arial" pitchFamily="34" charset="0"/>
              </a:rPr>
              <a:t>Student</a:t>
            </a:r>
            <a:r>
              <a:rPr lang="en-GB" sz="2400" b="1" dirty="0">
                <a:latin typeface="Consolas" pitchFamily="49" charset="0"/>
              </a:rPr>
              <a:t> (</a:t>
            </a:r>
            <a:r>
              <a:rPr lang="en-GB" sz="2400" b="1" dirty="0">
                <a:solidFill>
                  <a:srgbClr val="C00000"/>
                </a:solidFill>
                <a:latin typeface="Consolas" pitchFamily="49" charset="0"/>
              </a:rPr>
              <a:t>"Tan"</a:t>
            </a:r>
            <a:r>
              <a:rPr lang="en-GB" sz="2400" b="1" dirty="0">
                <a:latin typeface="Consolas" pitchFamily="49" charset="0"/>
              </a:rPr>
              <a:t>, 21);</a:t>
            </a:r>
            <a:endParaRPr lang="en-US" sz="2400" b="1" dirty="0">
              <a:solidFill>
                <a:srgbClr val="000066"/>
              </a:solidFill>
              <a:latin typeface="Consolas" pitchFamily="49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85800" y="16764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914400" y="22860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2000" dirty="0">
              <a:solidFill>
                <a:schemeClr val="tx1"/>
              </a:solidFill>
              <a:latin typeface="Arial Narrow" pitchFamily="34" charset="0"/>
              <a:ea typeface="Batang" pitchFamily="18" charset="-127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43000" y="2514600"/>
            <a:ext cx="1219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5867400" y="18288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096000" y="24384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2000" dirty="0">
              <a:solidFill>
                <a:schemeClr val="tx1"/>
              </a:solidFill>
              <a:latin typeface="Arial Narrow" pitchFamily="34" charset="0"/>
              <a:ea typeface="Batang" pitchFamily="18" charset="-127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10800000">
            <a:off x="4876800" y="2667000"/>
            <a:ext cx="1447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6629400" y="762000"/>
            <a:ext cx="1676400" cy="1143000"/>
          </a:xfrm>
          <a:prstGeom prst="wedgeRoundRectCallout">
            <a:avLst>
              <a:gd name="adj1" fmla="val -44819"/>
              <a:gd name="adj2" fmla="val 10694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Refers to  current object 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733800" y="3886200"/>
            <a:ext cx="50292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Student(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name,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         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age)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this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.name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= name;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this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.age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= age;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}</a:t>
            </a:r>
            <a:endParaRPr lang="en-US" sz="2400" kern="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3000" y="4800600"/>
            <a:ext cx="1371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38400" y="4876800"/>
            <a:ext cx="914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800" b="1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Tan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95400" y="5562600"/>
            <a:ext cx="1371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38400" y="5638800"/>
            <a:ext cx="609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800" b="1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21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66800" y="4114800"/>
            <a:ext cx="2362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parameters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Use of </a:t>
            </a: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this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(. . .)</a:t>
            </a:r>
          </a:p>
        </p:txBody>
      </p:sp>
      <p:sp>
        <p:nvSpPr>
          <p:cNvPr id="4505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Suppose we have a class named Student with instance variables name and age and 2 constructors</a:t>
            </a:r>
          </a:p>
          <a:p>
            <a:pPr eaLnBrk="1" hangingPunct="1">
              <a:buFontTx/>
              <a:buNone/>
            </a:pPr>
            <a:endParaRPr lang="en-US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2362200"/>
            <a:ext cx="792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class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Student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private String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name;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private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age;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public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Student(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name,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age)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this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.name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= name;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this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.age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= age;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Use of </a:t>
            </a: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this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(. . .)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990600"/>
            <a:ext cx="792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public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Student()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class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StudentTest</a:t>
            </a:r>
            <a:endParaRPr lang="en-GB" sz="2400" kern="0" dirty="0">
              <a:latin typeface="Consolas" pitchFamily="49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{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public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static void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main(String [] 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args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{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 Student s1 =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new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</a:t>
            </a:r>
            <a:r>
              <a:rPr lang="en-GB" sz="2400" dirty="0">
                <a:latin typeface="Consolas" pitchFamily="49" charset="0"/>
              </a:rPr>
              <a:t> (</a:t>
            </a:r>
            <a:r>
              <a:rPr lang="en-GB" sz="2400" dirty="0">
                <a:solidFill>
                  <a:srgbClr val="C00000"/>
                </a:solidFill>
                <a:latin typeface="Consolas" pitchFamily="49" charset="0"/>
              </a:rPr>
              <a:t>"Lim"</a:t>
            </a:r>
            <a:r>
              <a:rPr lang="en-GB" sz="2400" dirty="0">
                <a:latin typeface="Consolas" pitchFamily="49" charset="0"/>
              </a:rPr>
              <a:t>, 20);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 Student s2 =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new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</a:t>
            </a:r>
            <a:r>
              <a:rPr lang="en-GB" sz="2400" dirty="0">
                <a:latin typeface="Consolas" pitchFamily="49" charset="0"/>
              </a:rPr>
              <a:t> ();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dirty="0">
                <a:latin typeface="Consolas" pitchFamily="49" charset="0"/>
              </a:rPr>
              <a:t>  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dirty="0">
                <a:latin typeface="Consolas" pitchFamily="49" charset="0"/>
              </a:rPr>
              <a:t>}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GB" sz="2400" kern="0" dirty="0">
              <a:latin typeface="Consolas" pitchFamily="49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Use of </a:t>
            </a: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this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(. . .)</a:t>
            </a:r>
          </a:p>
        </p:txBody>
      </p:sp>
      <p:sp>
        <p:nvSpPr>
          <p:cNvPr id="4710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We can use </a:t>
            </a: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this</a:t>
            </a:r>
            <a:r>
              <a:rPr lang="en-US">
                <a:latin typeface="Arial" charset="0"/>
                <a:cs typeface="Arial" charset="0"/>
              </a:rPr>
              <a:t>(. . .) in a constructor to call another constructor</a:t>
            </a:r>
          </a:p>
          <a:p>
            <a:pPr eaLnBrk="1" hangingPunct="1">
              <a:buFontTx/>
              <a:buNone/>
            </a:pPr>
            <a:endParaRPr lang="en-US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057400"/>
            <a:ext cx="7924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public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Student(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name,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age)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this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.name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= name;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this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.age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= age;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public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Student()  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this(</a:t>
            </a:r>
            <a:r>
              <a:rPr lang="en-GB" sz="2400" dirty="0">
                <a:solidFill>
                  <a:srgbClr val="C00000"/>
                </a:solidFill>
                <a:latin typeface="Consolas" pitchFamily="49" charset="0"/>
              </a:rPr>
              <a:t>""</a:t>
            </a:r>
            <a:r>
              <a:rPr lang="en-GB" sz="2400" dirty="0">
                <a:latin typeface="Consolas" pitchFamily="49" charset="0"/>
              </a:rPr>
              <a:t>, 0);</a:t>
            </a:r>
            <a:endParaRPr lang="en-GB" sz="2400" kern="0" dirty="0">
              <a:latin typeface="Consolas" pitchFamily="49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267200" y="5105400"/>
            <a:ext cx="1905000" cy="1752600"/>
          </a:xfrm>
          <a:prstGeom prst="wedgeRoundRectCallout">
            <a:avLst>
              <a:gd name="adj1" fmla="val -82221"/>
              <a:gd name="adj2" fmla="val -3602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Calls the constructor above which has 2 parameters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CF6A34-9416-4C0C-A385-ABE485EAB31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Tourist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private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name;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 String </a:t>
            </a:r>
            <a:r>
              <a:rPr lang="en-GB" dirty="0" err="1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lang="en-GB" dirty="0" err="1">
                <a:latin typeface="Consolas" pitchFamily="49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{  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name;  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}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private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Country </a:t>
            </a:r>
            <a:r>
              <a:rPr lang="en-GB" dirty="0" err="1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</a:t>
            </a:r>
            <a:r>
              <a:rPr lang="en-GB" dirty="0" err="1">
                <a:latin typeface="Consolas" pitchFamily="49" charset="0"/>
                <a:ea typeface="Times New Roman" pitchFamily="18" charset="0"/>
                <a:cs typeface="Courier New" pitchFamily="49" charset="0"/>
              </a:rPr>
              <a:t>ountry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//‘has-a’ relationship</a:t>
            </a:r>
            <a:endParaRPr lang="en-GB" dirty="0"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 Country </a:t>
            </a:r>
            <a:r>
              <a:rPr lang="en-GB" dirty="0" err="1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lang="en-GB" dirty="0" err="1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Country</a:t>
            </a:r>
            <a:r>
              <a:rPr lang="en-GB" dirty="0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r>
              <a:rPr lang="en-GB" dirty="0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{</a:t>
            </a:r>
          </a:p>
          <a:p>
            <a:r>
              <a:rPr lang="en-GB" dirty="0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GB" dirty="0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country;  </a:t>
            </a:r>
          </a:p>
          <a:p>
            <a:r>
              <a:rPr lang="en-GB" dirty="0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}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 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Tourist(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 err="1">
                <a:latin typeface="Consolas" pitchFamily="49" charset="0"/>
                <a:ea typeface="Times New Roman" pitchFamily="18" charset="0"/>
                <a:cs typeface="Courier New" pitchFamily="49" charset="0"/>
              </a:rPr>
              <a:t>aName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, Country </a:t>
            </a:r>
            <a:r>
              <a:rPr lang="en-GB" dirty="0" err="1">
                <a:latin typeface="Consolas" pitchFamily="49" charset="0"/>
                <a:ea typeface="Times New Roman" pitchFamily="18" charset="0"/>
                <a:cs typeface="Courier New" pitchFamily="49" charset="0"/>
              </a:rPr>
              <a:t>aCountry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{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name = </a:t>
            </a:r>
            <a:r>
              <a:rPr lang="en-GB" dirty="0" err="1">
                <a:latin typeface="Consolas" pitchFamily="49" charset="0"/>
                <a:ea typeface="Times New Roman" pitchFamily="18" charset="0"/>
                <a:cs typeface="Courier New" pitchFamily="49" charset="0"/>
              </a:rPr>
              <a:t>aName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country = </a:t>
            </a:r>
            <a:r>
              <a:rPr lang="en-GB" dirty="0" err="1">
                <a:latin typeface="Consolas" pitchFamily="49" charset="0"/>
                <a:ea typeface="Times New Roman" pitchFamily="18" charset="0"/>
                <a:cs typeface="Courier New" pitchFamily="49" charset="0"/>
              </a:rPr>
              <a:t>aCountry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}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4E829F-F0C3-4809-AB5C-D2689DA10D9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 dirty="0">
              <a:latin typeface="Consolas" pitchFamily="49" charset="0"/>
              <a:cs typeface="Times New Roman" pitchFamily="18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class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TouristTest</a:t>
            </a:r>
            <a:endParaRPr lang="en-GB" dirty="0">
              <a:latin typeface="Consolas" pitchFamily="49" charset="0"/>
              <a:cs typeface="Times New Roman" pitchFamily="18" charset="0"/>
            </a:endParaRPr>
          </a:p>
          <a:p>
            <a:r>
              <a:rPr lang="en-GB" dirty="0">
                <a:latin typeface="Consolas" pitchFamily="49" charset="0"/>
                <a:cs typeface="Times New Roman" pitchFamily="18" charset="0"/>
              </a:rPr>
              <a:t>{</a:t>
            </a:r>
          </a:p>
          <a:p>
            <a:r>
              <a:rPr lang="en-GB" dirty="0">
                <a:latin typeface="Consolas" pitchFamily="49" charset="0"/>
                <a:cs typeface="Times New Roman" pitchFamily="18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static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void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main(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String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[] 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args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)</a:t>
            </a:r>
          </a:p>
          <a:p>
            <a:r>
              <a:rPr lang="en-GB" dirty="0">
                <a:latin typeface="Consolas" pitchFamily="49" charset="0"/>
                <a:cs typeface="Times New Roman" pitchFamily="18" charset="0"/>
              </a:rPr>
              <a:t>  {</a:t>
            </a:r>
          </a:p>
          <a:p>
            <a:r>
              <a:rPr lang="en-GB" dirty="0">
                <a:solidFill>
                  <a:srgbClr val="2B91AF"/>
                </a:solidFill>
                <a:latin typeface="Consolas" pitchFamily="49" charset="0"/>
                <a:cs typeface="Times New Roman" pitchFamily="18" charset="0"/>
              </a:rPr>
              <a:t>    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Country japan =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new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Country(</a:t>
            </a:r>
            <a:r>
              <a:rPr lang="en-GB" dirty="0">
                <a:solidFill>
                  <a:srgbClr val="A31515"/>
                </a:solidFill>
                <a:latin typeface="Consolas" pitchFamily="49" charset="0"/>
                <a:cs typeface="Times New Roman" pitchFamily="18" charset="0"/>
              </a:rPr>
              <a:t>"Japan"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onsolas" pitchFamily="49" charset="0"/>
                <a:cs typeface="Times New Roman" pitchFamily="18" charset="0"/>
              </a:rPr>
              <a:t>"Asia"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endParaRPr lang="en-GB" dirty="0">
              <a:latin typeface="Consolas" pitchFamily="49" charset="0"/>
              <a:cs typeface="Times New Roman" pitchFamily="18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itchFamily="49" charset="0"/>
                <a:cs typeface="Times New Roman" pitchFamily="18" charset="0"/>
              </a:rPr>
              <a:t>    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Tourist 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kenjo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new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Tourist(</a:t>
            </a:r>
            <a:r>
              <a:rPr lang="en-GB" dirty="0">
                <a:solidFill>
                  <a:srgbClr val="A31515"/>
                </a:solidFill>
                <a:latin typeface="Consolas" pitchFamily="49" charset="0"/>
                <a:cs typeface="Times New Roman" pitchFamily="18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 pitchFamily="49" charset="0"/>
                <a:cs typeface="Times New Roman" pitchFamily="18" charset="0"/>
              </a:rPr>
              <a:t>Kenjo</a:t>
            </a:r>
            <a:r>
              <a:rPr lang="en-GB" dirty="0">
                <a:solidFill>
                  <a:srgbClr val="A31515"/>
                </a:solidFill>
                <a:latin typeface="Consolas" pitchFamily="49" charset="0"/>
                <a:cs typeface="Times New Roman" pitchFamily="18" charset="0"/>
              </a:rPr>
              <a:t>"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, japan);</a:t>
            </a:r>
          </a:p>
          <a:p>
            <a:endParaRPr lang="en-GB" dirty="0">
              <a:latin typeface="Consolas" pitchFamily="49" charset="0"/>
              <a:cs typeface="Times New Roman" pitchFamily="18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itchFamily="49" charset="0"/>
                <a:cs typeface="Times New Roman" pitchFamily="18" charset="0"/>
              </a:rPr>
              <a:t>    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System.out.println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(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kenjo.getName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()+ “</a:t>
            </a:r>
            <a:r>
              <a:rPr lang="en-GB" dirty="0">
                <a:solidFill>
                  <a:srgbClr val="A31515"/>
                </a:solidFill>
                <a:latin typeface="Consolas" pitchFamily="49" charset="0"/>
                <a:cs typeface="Times New Roman" pitchFamily="18" charset="0"/>
              </a:rPr>
              <a:t>is from"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</a:p>
          <a:p>
            <a:r>
              <a:rPr lang="en-GB" dirty="0">
                <a:latin typeface="Consolas" pitchFamily="49" charset="0"/>
                <a:cs typeface="Times New Roman" pitchFamily="18" charset="0"/>
              </a:rPr>
              <a:t>          +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kenjo.getCountry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().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getName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());</a:t>
            </a:r>
          </a:p>
          <a:p>
            <a:r>
              <a:rPr lang="en-GB" dirty="0">
                <a:latin typeface="Consolas" pitchFamily="49" charset="0"/>
                <a:cs typeface="Times New Roman" pitchFamily="18" charset="0"/>
              </a:rPr>
              <a:t>    }</a:t>
            </a:r>
          </a:p>
          <a:p>
            <a:r>
              <a:rPr lang="en-GB" dirty="0">
                <a:latin typeface="Consolas" pitchFamily="49" charset="0"/>
                <a:cs typeface="Times New Roman" pitchFamily="18" charset="0"/>
              </a:rPr>
              <a:t>}</a:t>
            </a:r>
            <a:endParaRPr lang="en-GB" dirty="0"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5715000" y="3352800"/>
            <a:ext cx="2209800" cy="1981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D47956-1ADE-4F36-BB2E-CC803F69EF9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95400" y="3352800"/>
            <a:ext cx="2209800" cy="1981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09600" y="5334000"/>
            <a:ext cx="3810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Country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914400"/>
            <a:ext cx="1905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japan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2600" y="13716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10" name="Straight Arrow Connector 9"/>
          <p:cNvCxnSpPr>
            <a:endCxn id="28" idx="0"/>
          </p:cNvCxnSpPr>
          <p:nvPr/>
        </p:nvCxnSpPr>
        <p:spPr>
          <a:xfrm rot="16200000" flipH="1">
            <a:off x="1581150" y="2457450"/>
            <a:ext cx="1752600" cy="381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76800" y="5334000"/>
            <a:ext cx="3810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Tourist object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72200" y="9144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kenjo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6000" y="13716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24" name="Straight Arrow Connector 23"/>
          <p:cNvCxnSpPr>
            <a:endCxn id="67" idx="0"/>
          </p:cNvCxnSpPr>
          <p:nvPr/>
        </p:nvCxnSpPr>
        <p:spPr>
          <a:xfrm rot="16200000" flipH="1">
            <a:off x="5886450" y="2419350"/>
            <a:ext cx="1828800" cy="381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28800" y="3810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Japan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81200" y="33528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28800" y="48006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Asia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76400" y="4419600"/>
            <a:ext cx="1524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continent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72200" y="3810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 err="1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Kenjo</a:t>
            </a: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24600" y="33528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72200" y="47244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72200" y="42672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country</a:t>
            </a:r>
          </a:p>
        </p:txBody>
      </p:sp>
      <p:cxnSp>
        <p:nvCxnSpPr>
          <p:cNvPr id="40" name="Straight Arrow Connector 39"/>
          <p:cNvCxnSpPr>
            <a:endCxn id="6" idx="3"/>
          </p:cNvCxnSpPr>
          <p:nvPr/>
        </p:nvCxnSpPr>
        <p:spPr>
          <a:xfrm rot="10800000">
            <a:off x="3505200" y="4343400"/>
            <a:ext cx="3200400" cy="6096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D8E08F-C823-49C5-9ED9-F7DD99547B7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219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Relationship Between Classes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Example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A seminar has many participants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3124200"/>
            <a:ext cx="1676400" cy="685800"/>
          </a:xfrm>
          <a:prstGeom prst="rect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Seminar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0" y="3124200"/>
            <a:ext cx="1828800" cy="685800"/>
          </a:xfrm>
          <a:prstGeom prst="rect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Participant</a:t>
            </a:r>
          </a:p>
        </p:txBody>
      </p:sp>
      <p:cxnSp>
        <p:nvCxnSpPr>
          <p:cNvPr id="8" name="Straight Connector 7"/>
          <p:cNvCxnSpPr>
            <a:stCxn id="7" idx="1"/>
            <a:endCxn id="6" idx="3"/>
          </p:cNvCxnSpPr>
          <p:nvPr/>
        </p:nvCxnSpPr>
        <p:spPr>
          <a:xfrm rot="10800000">
            <a:off x="3124200" y="3467100"/>
            <a:ext cx="2209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76600" y="2895600"/>
            <a:ext cx="1676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has</a:t>
            </a:r>
          </a:p>
        </p:txBody>
      </p:sp>
      <p:sp>
        <p:nvSpPr>
          <p:cNvPr id="19465" name="Rectangle 2"/>
          <p:cNvSpPr>
            <a:spLocks noChangeArrowheads="1"/>
          </p:cNvSpPr>
          <p:nvPr/>
        </p:nvSpPr>
        <p:spPr bwMode="auto">
          <a:xfrm>
            <a:off x="4724400" y="3048000"/>
            <a:ext cx="5064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3200">
                <a:latin typeface="Calibri" pitchFamily="34" charset="0"/>
              </a:rPr>
              <a:t>*</a:t>
            </a:r>
            <a:endParaRPr 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1593473-378A-4AFA-8984-C14CF123628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Participant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{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name;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getName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()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{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name;  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public void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setName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(String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aName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)</a:t>
            </a:r>
            <a:endParaRPr lang="en-US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{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name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aName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  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icNumber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getIcNumber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()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{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icNumber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  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public void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setIcNumber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(String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aIcNumber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)</a:t>
            </a:r>
            <a:endParaRPr lang="en-US" dirty="0">
              <a:highlight>
                <a:srgbClr val="FFFFFF"/>
              </a:highlight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{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 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icNumber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aIcNumber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003366"/>
              </a:solidFill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9BE7B66-12D4-4A01-8695-8F2D6ED14DB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Participant(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aName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aIcNumber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)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{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name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aName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icNumber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aIcNumber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 pitchFamily="18" charset="0"/>
                <a:cs typeface="Times New Roman"/>
              </a:rPr>
              <a:t>}</a:t>
            </a:r>
            <a:endParaRPr lang="en-GB" dirty="0"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14531</TotalTime>
  <Words>2469</Words>
  <Application>Microsoft Office PowerPoint</Application>
  <PresentationFormat>On-screen Show (4:3)</PresentationFormat>
  <Paragraphs>620</Paragraphs>
  <Slides>34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Narrow</vt:lpstr>
      <vt:lpstr>Calibri</vt:lpstr>
      <vt:lpstr>Consolas</vt:lpstr>
      <vt:lpstr>Times New Roman</vt:lpstr>
      <vt:lpstr>Default Design</vt:lpstr>
      <vt:lpstr>Additional Topics</vt:lpstr>
      <vt:lpstr>Relationship Between Classes</vt:lpstr>
      <vt:lpstr>PowerPoint Presentation</vt:lpstr>
      <vt:lpstr>PowerPoint Presentation</vt:lpstr>
      <vt:lpstr>PowerPoint Presentation</vt:lpstr>
      <vt:lpstr>PowerPoint Presentation</vt:lpstr>
      <vt:lpstr>Relationship Between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of this.</vt:lpstr>
      <vt:lpstr>Use of this.</vt:lpstr>
      <vt:lpstr>PowerPoint Presentation</vt:lpstr>
      <vt:lpstr>PowerPoint Presentation</vt:lpstr>
      <vt:lpstr>Use of this.</vt:lpstr>
      <vt:lpstr>PowerPoint Presentation</vt:lpstr>
      <vt:lpstr>PowerPoint Presentation</vt:lpstr>
      <vt:lpstr>Use of this(. . .)</vt:lpstr>
      <vt:lpstr>Use of this(. . .)</vt:lpstr>
      <vt:lpstr>Use of this(. . .)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Course Technology</dc:creator>
  <cp:lastModifiedBy>Too Chian Wen</cp:lastModifiedBy>
  <cp:revision>295</cp:revision>
  <dcterms:created xsi:type="dcterms:W3CDTF">2002-11-15T07:59:11Z</dcterms:created>
  <dcterms:modified xsi:type="dcterms:W3CDTF">2023-03-07T09:06:01Z</dcterms:modified>
</cp:coreProperties>
</file>