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9" r:id="rId3"/>
    <p:sldId id="258" r:id="rId4"/>
    <p:sldId id="257" r:id="rId5"/>
    <p:sldId id="260" r:id="rId6"/>
    <p:sldId id="264" r:id="rId7"/>
    <p:sldId id="267" r:id="rId8"/>
    <p:sldId id="268" r:id="rId9"/>
    <p:sldId id="265" r:id="rId10"/>
    <p:sldId id="289" r:id="rId11"/>
    <p:sldId id="290" r:id="rId12"/>
    <p:sldId id="291" r:id="rId13"/>
    <p:sldId id="292" r:id="rId14"/>
    <p:sldId id="293" r:id="rId15"/>
    <p:sldId id="295" r:id="rId16"/>
    <p:sldId id="296" r:id="rId17"/>
    <p:sldId id="297" r:id="rId18"/>
    <p:sldId id="298" r:id="rId19"/>
    <p:sldId id="299" r:id="rId20"/>
    <p:sldId id="300" r:id="rId21"/>
    <p:sldId id="301" r:id="rId22"/>
    <p:sldId id="302" r:id="rId23"/>
    <p:sldId id="303"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7758"/>
    <a:srgbClr val="BBAB9B"/>
    <a:srgbClr val="9A826A"/>
    <a:srgbClr val="D4CA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6318" autoAdjust="0"/>
  </p:normalViewPr>
  <p:slideViewPr>
    <p:cSldViewPr snapToGrid="0">
      <p:cViewPr varScale="1">
        <p:scale>
          <a:sx n="95" d="100"/>
          <a:sy n="95" d="100"/>
        </p:scale>
        <p:origin x="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8012E-B999-42B9-9B45-C484CB67E921}" type="datetimeFigureOut">
              <a:rPr lang="zh-CN" altLang="en-US" smtClean="0"/>
              <a:t>2022/5/8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2D91F-CCEF-491B-B2CE-AF1A3B270FE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32D91F-CCEF-491B-B2CE-AF1A3B270FE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37FD2B-87DD-4D43-BE04-F3FA2D163821}"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7AAD5-68CC-4D3B-ACD2-C9CB319C0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7FD2B-87DD-4D43-BE04-F3FA2D163821}" type="datetimeFigureOut">
              <a:rPr lang="zh-CN" altLang="en-US" smtClean="0"/>
              <a:t>2022/5/8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7AAD5-68CC-4D3B-ACD2-C9CB319C00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4"/>
            <a:ext cx="12204390" cy="3127375"/>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117" y="4143295"/>
            <a:ext cx="7803483" cy="2273309"/>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14" y="3778336"/>
            <a:ext cx="12190476" cy="1384127"/>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4377" y="1139997"/>
            <a:ext cx="209550" cy="2428875"/>
          </a:xfrm>
          <a:prstGeom prst="rect">
            <a:avLst/>
          </a:prstGeom>
        </p:spPr>
      </p:pic>
      <p:grpSp>
        <p:nvGrpSpPr>
          <p:cNvPr id="28" name="组合 27"/>
          <p:cNvGrpSpPr/>
          <p:nvPr/>
        </p:nvGrpSpPr>
        <p:grpSpPr>
          <a:xfrm>
            <a:off x="876434" y="362019"/>
            <a:ext cx="3187565" cy="1631284"/>
            <a:chOff x="876434" y="362019"/>
            <a:chExt cx="3187565" cy="1631284"/>
          </a:xfrm>
        </p:grpSpPr>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7662" y="749299"/>
              <a:ext cx="1209675" cy="1076325"/>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434" y="362019"/>
              <a:ext cx="3187565" cy="1631284"/>
            </a:xfrm>
            <a:prstGeom prst="rect">
              <a:avLst/>
            </a:prstGeom>
          </p:spPr>
        </p:pic>
      </p:grpSp>
      <p:grpSp>
        <p:nvGrpSpPr>
          <p:cNvPr id="29" name="组合 28"/>
          <p:cNvGrpSpPr/>
          <p:nvPr/>
        </p:nvGrpSpPr>
        <p:grpSpPr>
          <a:xfrm>
            <a:off x="1617662" y="2524195"/>
            <a:ext cx="1086462" cy="1086462"/>
            <a:chOff x="1617662" y="2524195"/>
            <a:chExt cx="1086462" cy="1086462"/>
          </a:xfrm>
        </p:grpSpPr>
        <p:sp>
          <p:nvSpPr>
            <p:cNvPr id="20" name="椭圆 19"/>
            <p:cNvSpPr/>
            <p:nvPr/>
          </p:nvSpPr>
          <p:spPr>
            <a:xfrm>
              <a:off x="1617662" y="2524195"/>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760783" y="2651927"/>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读</a:t>
              </a:r>
            </a:p>
          </p:txBody>
        </p:sp>
      </p:grpSp>
      <p:grpSp>
        <p:nvGrpSpPr>
          <p:cNvPr id="31" name="组合 30"/>
          <p:cNvGrpSpPr/>
          <p:nvPr/>
        </p:nvGrpSpPr>
        <p:grpSpPr>
          <a:xfrm>
            <a:off x="8206124" y="3073690"/>
            <a:ext cx="1086462" cy="1086462"/>
            <a:chOff x="8206124" y="3073690"/>
            <a:chExt cx="1086462" cy="1086462"/>
          </a:xfrm>
        </p:grpSpPr>
        <p:sp>
          <p:nvSpPr>
            <p:cNvPr id="22" name="椭圆 21"/>
            <p:cNvSpPr/>
            <p:nvPr/>
          </p:nvSpPr>
          <p:spPr>
            <a:xfrm>
              <a:off x="8206124" y="3073690"/>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349245" y="3246911"/>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分</a:t>
              </a:r>
            </a:p>
          </p:txBody>
        </p:sp>
      </p:grpSp>
      <p:grpSp>
        <p:nvGrpSpPr>
          <p:cNvPr id="30" name="组合 29"/>
          <p:cNvGrpSpPr/>
          <p:nvPr/>
        </p:nvGrpSpPr>
        <p:grpSpPr>
          <a:xfrm>
            <a:off x="3267788" y="2536433"/>
            <a:ext cx="1086462" cy="1086462"/>
            <a:chOff x="3267788" y="2536433"/>
            <a:chExt cx="1086462" cy="1086462"/>
          </a:xfrm>
        </p:grpSpPr>
        <p:sp>
          <p:nvSpPr>
            <p:cNvPr id="21" name="椭圆 20"/>
            <p:cNvSpPr/>
            <p:nvPr/>
          </p:nvSpPr>
          <p:spPr>
            <a:xfrm>
              <a:off x="3267788" y="2536433"/>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395639" y="2678930"/>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书</a:t>
              </a:r>
            </a:p>
          </p:txBody>
        </p:sp>
      </p:grpSp>
      <p:grpSp>
        <p:nvGrpSpPr>
          <p:cNvPr id="32" name="组合 31"/>
          <p:cNvGrpSpPr/>
          <p:nvPr/>
        </p:nvGrpSpPr>
        <p:grpSpPr>
          <a:xfrm>
            <a:off x="9856250" y="3085928"/>
            <a:ext cx="1086462" cy="1086462"/>
            <a:chOff x="9856250" y="3085928"/>
            <a:chExt cx="1086462" cy="1086462"/>
          </a:xfrm>
        </p:grpSpPr>
        <p:sp>
          <p:nvSpPr>
            <p:cNvPr id="23" name="椭圆 22"/>
            <p:cNvSpPr/>
            <p:nvPr/>
          </p:nvSpPr>
          <p:spPr>
            <a:xfrm>
              <a:off x="9856250" y="3085928"/>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9999371" y="3232063"/>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享</a:t>
              </a:r>
            </a:p>
          </p:txBody>
        </p:sp>
      </p:grpSp>
      <p:sp>
        <p:nvSpPr>
          <p:cNvPr id="2" name="文本框 1">
            <a:extLst>
              <a:ext uri="{FF2B5EF4-FFF2-40B4-BE49-F238E27FC236}">
                <a16:creationId xmlns:a16="http://schemas.microsoft.com/office/drawing/2014/main" id="{1E2DF502-CA28-B18E-82E4-FACF88947620}"/>
              </a:ext>
            </a:extLst>
          </p:cNvPr>
          <p:cNvSpPr txBox="1"/>
          <p:nvPr/>
        </p:nvSpPr>
        <p:spPr>
          <a:xfrm>
            <a:off x="4907514" y="5558661"/>
            <a:ext cx="9050533" cy="1292662"/>
          </a:xfrm>
          <a:prstGeom prst="rect">
            <a:avLst/>
          </a:prstGeom>
          <a:noFill/>
        </p:spPr>
        <p:txBody>
          <a:bodyPr wrap="square" rtlCol="0">
            <a:spAutoFit/>
          </a:bodyPr>
          <a:lstStyle/>
          <a:p>
            <a:r>
              <a:rPr lang="zh-CN" altLang="en-US" sz="2400" dirty="0">
                <a:latin typeface="华文行楷" panose="02010800040101010101" pitchFamily="2" charset="-122"/>
                <a:ea typeface="华文行楷" panose="02010800040101010101" pitchFamily="2" charset="-122"/>
              </a:rPr>
              <a:t>汇报人</a:t>
            </a:r>
            <a:r>
              <a:rPr lang="en-US" altLang="zh-CN" sz="2400" dirty="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林春宇</a:t>
            </a:r>
            <a:endParaRPr lang="en-US" altLang="zh-CN" sz="2400" dirty="0">
              <a:latin typeface="华文行楷" panose="02010800040101010101" pitchFamily="2" charset="-122"/>
              <a:ea typeface="华文行楷" panose="02010800040101010101" pitchFamily="2" charset="-122"/>
            </a:endParaRPr>
          </a:p>
          <a:p>
            <a:endParaRPr lang="en-US" altLang="zh-CN" dirty="0"/>
          </a:p>
          <a:p>
            <a:r>
              <a:rPr lang="zh-CN" altLang="en-US" dirty="0">
                <a:latin typeface="华文行楷" panose="02010800040101010101" pitchFamily="2" charset="-122"/>
                <a:ea typeface="华文行楷" panose="02010800040101010101" pitchFamily="2" charset="-122"/>
              </a:rPr>
              <a:t>组长</a:t>
            </a:r>
            <a:r>
              <a:rPr lang="en-US" altLang="zh-CN" dirty="0">
                <a:latin typeface="华文行楷" panose="02010800040101010101" pitchFamily="2" charset="-122"/>
                <a:ea typeface="华文行楷" panose="02010800040101010101" pitchFamily="2" charset="-122"/>
              </a:rPr>
              <a:t>:</a:t>
            </a:r>
            <a:r>
              <a:rPr lang="zh-CN" altLang="en-US" dirty="0">
                <a:latin typeface="华文行楷" panose="02010800040101010101" pitchFamily="2" charset="-122"/>
                <a:ea typeface="华文行楷" panose="02010800040101010101" pitchFamily="2" charset="-122"/>
              </a:rPr>
              <a:t>吴帅</a:t>
            </a:r>
            <a:endParaRPr lang="en-US" altLang="zh-CN" dirty="0">
              <a:latin typeface="华文行楷" panose="02010800040101010101" pitchFamily="2" charset="-122"/>
              <a:ea typeface="华文行楷" panose="02010800040101010101" pitchFamily="2" charset="-122"/>
            </a:endParaRPr>
          </a:p>
          <a:p>
            <a:r>
              <a:rPr lang="zh-CN" altLang="en-US" dirty="0">
                <a:latin typeface="华文行楷" panose="02010800040101010101" pitchFamily="2" charset="-122"/>
                <a:ea typeface="华文行楷" panose="02010800040101010101" pitchFamily="2" charset="-122"/>
              </a:rPr>
              <a:t>组员</a:t>
            </a:r>
            <a:r>
              <a:rPr lang="en-US" altLang="zh-CN" dirty="0">
                <a:latin typeface="华文行楷" panose="02010800040101010101" pitchFamily="2" charset="-122"/>
                <a:ea typeface="华文行楷" panose="02010800040101010101" pitchFamily="2" charset="-122"/>
              </a:rPr>
              <a:t>:</a:t>
            </a:r>
            <a:r>
              <a:rPr lang="zh-CN" altLang="en-US" dirty="0">
                <a:latin typeface="华文行楷" panose="02010800040101010101" pitchFamily="2" charset="-122"/>
                <a:ea typeface="华文行楷" panose="02010800040101010101" pitchFamily="2" charset="-122"/>
              </a:rPr>
              <a:t>陶子煦</a:t>
            </a:r>
            <a:r>
              <a:rPr lang="en-US" altLang="zh-CN" dirty="0">
                <a:latin typeface="华文行楷" panose="02010800040101010101" pitchFamily="2" charset="-122"/>
                <a:ea typeface="华文行楷" panose="02010800040101010101" pitchFamily="2" charset="-122"/>
              </a:rPr>
              <a:t> </a:t>
            </a:r>
            <a:r>
              <a:rPr lang="zh-CN" altLang="en-US" dirty="0">
                <a:latin typeface="华文行楷" panose="02010800040101010101" pitchFamily="2" charset="-122"/>
                <a:ea typeface="华文行楷" panose="02010800040101010101" pitchFamily="2" charset="-122"/>
              </a:rPr>
              <a:t>丁新亮</a:t>
            </a:r>
            <a:r>
              <a:rPr lang="en-US" altLang="zh-CN" dirty="0">
                <a:latin typeface="华文行楷" panose="02010800040101010101" pitchFamily="2" charset="-122"/>
                <a:ea typeface="华文行楷" panose="02010800040101010101" pitchFamily="2" charset="-122"/>
              </a:rPr>
              <a:t>  </a:t>
            </a:r>
            <a:r>
              <a:rPr lang="zh-CN" altLang="en-US" dirty="0">
                <a:latin typeface="华文行楷" panose="02010800040101010101" pitchFamily="2" charset="-122"/>
                <a:ea typeface="华文行楷" panose="02010800040101010101" pitchFamily="2" charset="-122"/>
              </a:rPr>
              <a:t>林春宇  王钰  朱文韬  冯兆鑫  张超然</a:t>
            </a:r>
            <a:endParaRPr lang="en-US" altLang="zh-CN" dirty="0">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0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31"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1000" fill="hold"/>
                                        <p:tgtEl>
                                          <p:spTgt spid="29"/>
                                        </p:tgtEl>
                                        <p:attrNameLst>
                                          <p:attrName>ppt_w</p:attrName>
                                        </p:attrNameLst>
                                      </p:cBhvr>
                                      <p:tavLst>
                                        <p:tav tm="0">
                                          <p:val>
                                            <p:fltVal val="0"/>
                                          </p:val>
                                        </p:tav>
                                        <p:tav tm="100000">
                                          <p:val>
                                            <p:strVal val="#ppt_w"/>
                                          </p:val>
                                        </p:tav>
                                      </p:tavLst>
                                    </p:anim>
                                    <p:anim calcmode="lin" valueType="num">
                                      <p:cBhvr>
                                        <p:cTn id="34" dur="1000" fill="hold"/>
                                        <p:tgtEl>
                                          <p:spTgt spid="29"/>
                                        </p:tgtEl>
                                        <p:attrNameLst>
                                          <p:attrName>ppt_h</p:attrName>
                                        </p:attrNameLst>
                                      </p:cBhvr>
                                      <p:tavLst>
                                        <p:tav tm="0">
                                          <p:val>
                                            <p:fltVal val="0"/>
                                          </p:val>
                                        </p:tav>
                                        <p:tav tm="100000">
                                          <p:val>
                                            <p:strVal val="#ppt_h"/>
                                          </p:val>
                                        </p:tav>
                                      </p:tavLst>
                                    </p:anim>
                                    <p:anim calcmode="lin" valueType="num">
                                      <p:cBhvr>
                                        <p:cTn id="35" dur="1000" fill="hold"/>
                                        <p:tgtEl>
                                          <p:spTgt spid="29"/>
                                        </p:tgtEl>
                                        <p:attrNameLst>
                                          <p:attrName>style.rotation</p:attrName>
                                        </p:attrNameLst>
                                      </p:cBhvr>
                                      <p:tavLst>
                                        <p:tav tm="0">
                                          <p:val>
                                            <p:fltVal val="90"/>
                                          </p:val>
                                        </p:tav>
                                        <p:tav tm="100000">
                                          <p:val>
                                            <p:fltVal val="0"/>
                                          </p:val>
                                        </p:tav>
                                      </p:tavLst>
                                    </p:anim>
                                    <p:animEffect transition="in" filter="fade">
                                      <p:cBhvr>
                                        <p:cTn id="36" dur="1000"/>
                                        <p:tgtEl>
                                          <p:spTgt spid="29"/>
                                        </p:tgtEl>
                                      </p:cBhvr>
                                    </p:animEffect>
                                  </p:childTnLst>
                                </p:cTn>
                              </p:par>
                            </p:childTnLst>
                          </p:cTn>
                        </p:par>
                        <p:par>
                          <p:cTn id="37" fill="hold">
                            <p:stCondLst>
                              <p:cond delay="3500"/>
                            </p:stCondLst>
                            <p:childTnLst>
                              <p:par>
                                <p:cTn id="38" presetID="31" presetClass="entr" presetSubtype="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1000" fill="hold"/>
                                        <p:tgtEl>
                                          <p:spTgt spid="30"/>
                                        </p:tgtEl>
                                        <p:attrNameLst>
                                          <p:attrName>ppt_w</p:attrName>
                                        </p:attrNameLst>
                                      </p:cBhvr>
                                      <p:tavLst>
                                        <p:tav tm="0">
                                          <p:val>
                                            <p:fltVal val="0"/>
                                          </p:val>
                                        </p:tav>
                                        <p:tav tm="100000">
                                          <p:val>
                                            <p:strVal val="#ppt_w"/>
                                          </p:val>
                                        </p:tav>
                                      </p:tavLst>
                                    </p:anim>
                                    <p:anim calcmode="lin" valueType="num">
                                      <p:cBhvr>
                                        <p:cTn id="41" dur="1000" fill="hold"/>
                                        <p:tgtEl>
                                          <p:spTgt spid="30"/>
                                        </p:tgtEl>
                                        <p:attrNameLst>
                                          <p:attrName>ppt_h</p:attrName>
                                        </p:attrNameLst>
                                      </p:cBhvr>
                                      <p:tavLst>
                                        <p:tav tm="0">
                                          <p:val>
                                            <p:fltVal val="0"/>
                                          </p:val>
                                        </p:tav>
                                        <p:tav tm="100000">
                                          <p:val>
                                            <p:strVal val="#ppt_h"/>
                                          </p:val>
                                        </p:tav>
                                      </p:tavLst>
                                    </p:anim>
                                    <p:anim calcmode="lin" valueType="num">
                                      <p:cBhvr>
                                        <p:cTn id="42" dur="1000" fill="hold"/>
                                        <p:tgtEl>
                                          <p:spTgt spid="30"/>
                                        </p:tgtEl>
                                        <p:attrNameLst>
                                          <p:attrName>style.rotation</p:attrName>
                                        </p:attrNameLst>
                                      </p:cBhvr>
                                      <p:tavLst>
                                        <p:tav tm="0">
                                          <p:val>
                                            <p:fltVal val="90"/>
                                          </p:val>
                                        </p:tav>
                                        <p:tav tm="100000">
                                          <p:val>
                                            <p:fltVal val="0"/>
                                          </p:val>
                                        </p:tav>
                                      </p:tavLst>
                                    </p:anim>
                                    <p:animEffect transition="in" filter="fade">
                                      <p:cBhvr>
                                        <p:cTn id="43" dur="1000"/>
                                        <p:tgtEl>
                                          <p:spTgt spid="30"/>
                                        </p:tgtEl>
                                      </p:cBhvr>
                                    </p:animEffect>
                                  </p:childTnLst>
                                </p:cTn>
                              </p:par>
                            </p:childTnLst>
                          </p:cTn>
                        </p:par>
                        <p:par>
                          <p:cTn id="44" fill="hold">
                            <p:stCondLst>
                              <p:cond delay="4500"/>
                            </p:stCondLst>
                            <p:childTnLst>
                              <p:par>
                                <p:cTn id="45" presetID="31" presetClass="entr" presetSubtype="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1000" fill="hold"/>
                                        <p:tgtEl>
                                          <p:spTgt spid="31"/>
                                        </p:tgtEl>
                                        <p:attrNameLst>
                                          <p:attrName>ppt_w</p:attrName>
                                        </p:attrNameLst>
                                      </p:cBhvr>
                                      <p:tavLst>
                                        <p:tav tm="0">
                                          <p:val>
                                            <p:fltVal val="0"/>
                                          </p:val>
                                        </p:tav>
                                        <p:tav tm="100000">
                                          <p:val>
                                            <p:strVal val="#ppt_w"/>
                                          </p:val>
                                        </p:tav>
                                      </p:tavLst>
                                    </p:anim>
                                    <p:anim calcmode="lin" valueType="num">
                                      <p:cBhvr>
                                        <p:cTn id="48" dur="1000" fill="hold"/>
                                        <p:tgtEl>
                                          <p:spTgt spid="31"/>
                                        </p:tgtEl>
                                        <p:attrNameLst>
                                          <p:attrName>ppt_h</p:attrName>
                                        </p:attrNameLst>
                                      </p:cBhvr>
                                      <p:tavLst>
                                        <p:tav tm="0">
                                          <p:val>
                                            <p:fltVal val="0"/>
                                          </p:val>
                                        </p:tav>
                                        <p:tav tm="100000">
                                          <p:val>
                                            <p:strVal val="#ppt_h"/>
                                          </p:val>
                                        </p:tav>
                                      </p:tavLst>
                                    </p:anim>
                                    <p:anim calcmode="lin" valueType="num">
                                      <p:cBhvr>
                                        <p:cTn id="49" dur="1000" fill="hold"/>
                                        <p:tgtEl>
                                          <p:spTgt spid="31"/>
                                        </p:tgtEl>
                                        <p:attrNameLst>
                                          <p:attrName>style.rotation</p:attrName>
                                        </p:attrNameLst>
                                      </p:cBhvr>
                                      <p:tavLst>
                                        <p:tav tm="0">
                                          <p:val>
                                            <p:fltVal val="90"/>
                                          </p:val>
                                        </p:tav>
                                        <p:tav tm="100000">
                                          <p:val>
                                            <p:fltVal val="0"/>
                                          </p:val>
                                        </p:tav>
                                      </p:tavLst>
                                    </p:anim>
                                    <p:animEffect transition="in" filter="fade">
                                      <p:cBhvr>
                                        <p:cTn id="50" dur="1000"/>
                                        <p:tgtEl>
                                          <p:spTgt spid="31"/>
                                        </p:tgtEl>
                                      </p:cBhvr>
                                    </p:animEffect>
                                  </p:childTnLst>
                                </p:cTn>
                              </p:par>
                            </p:childTnLst>
                          </p:cTn>
                        </p:par>
                        <p:par>
                          <p:cTn id="51" fill="hold">
                            <p:stCondLst>
                              <p:cond delay="5500"/>
                            </p:stCondLst>
                            <p:childTnLst>
                              <p:par>
                                <p:cTn id="52" presetID="31"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p:cTn id="54" dur="1000" fill="hold"/>
                                        <p:tgtEl>
                                          <p:spTgt spid="32"/>
                                        </p:tgtEl>
                                        <p:attrNameLst>
                                          <p:attrName>ppt_w</p:attrName>
                                        </p:attrNameLst>
                                      </p:cBhvr>
                                      <p:tavLst>
                                        <p:tav tm="0">
                                          <p:val>
                                            <p:fltVal val="0"/>
                                          </p:val>
                                        </p:tav>
                                        <p:tav tm="100000">
                                          <p:val>
                                            <p:strVal val="#ppt_w"/>
                                          </p:val>
                                        </p:tav>
                                      </p:tavLst>
                                    </p:anim>
                                    <p:anim calcmode="lin" valueType="num">
                                      <p:cBhvr>
                                        <p:cTn id="55" dur="1000" fill="hold"/>
                                        <p:tgtEl>
                                          <p:spTgt spid="32"/>
                                        </p:tgtEl>
                                        <p:attrNameLst>
                                          <p:attrName>ppt_h</p:attrName>
                                        </p:attrNameLst>
                                      </p:cBhvr>
                                      <p:tavLst>
                                        <p:tav tm="0">
                                          <p:val>
                                            <p:fltVal val="0"/>
                                          </p:val>
                                        </p:tav>
                                        <p:tav tm="100000">
                                          <p:val>
                                            <p:strVal val="#ppt_h"/>
                                          </p:val>
                                        </p:tav>
                                      </p:tavLst>
                                    </p:anim>
                                    <p:anim calcmode="lin" valueType="num">
                                      <p:cBhvr>
                                        <p:cTn id="56" dur="1000" fill="hold"/>
                                        <p:tgtEl>
                                          <p:spTgt spid="32"/>
                                        </p:tgtEl>
                                        <p:attrNameLst>
                                          <p:attrName>style.rotation</p:attrName>
                                        </p:attrNameLst>
                                      </p:cBhvr>
                                      <p:tavLst>
                                        <p:tav tm="0">
                                          <p:val>
                                            <p:fltVal val="90"/>
                                          </p:val>
                                        </p:tav>
                                        <p:tav tm="100000">
                                          <p:val>
                                            <p:fltVal val="0"/>
                                          </p:val>
                                        </p:tav>
                                      </p:tavLst>
                                    </p:anim>
                                    <p:animEffect transition="in" filter="fade">
                                      <p:cBhvr>
                                        <p:cTn id="5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00" y="4629501"/>
            <a:ext cx="9042400" cy="2634231"/>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360" y="875585"/>
            <a:ext cx="347939" cy="4032929"/>
          </a:xfrm>
          <a:prstGeom prst="rect">
            <a:avLst/>
          </a:prstGeom>
        </p:spPr>
      </p:pic>
      <p:grpSp>
        <p:nvGrpSpPr>
          <p:cNvPr id="4" name="组合 3"/>
          <p:cNvGrpSpPr/>
          <p:nvPr/>
        </p:nvGrpSpPr>
        <p:grpSpPr>
          <a:xfrm>
            <a:off x="1045223" y="853002"/>
            <a:ext cx="4560398" cy="800815"/>
            <a:chOff x="1155700" y="875585"/>
            <a:chExt cx="4560398" cy="800815"/>
          </a:xfrm>
        </p:grpSpPr>
        <p:grpSp>
          <p:nvGrpSpPr>
            <p:cNvPr id="2" name="组合 1"/>
            <p:cNvGrpSpPr/>
            <p:nvPr/>
          </p:nvGrpSpPr>
          <p:grpSpPr>
            <a:xfrm>
              <a:off x="1155700" y="875585"/>
              <a:ext cx="800815" cy="800815"/>
              <a:chOff x="1155700" y="875585"/>
              <a:chExt cx="800815" cy="800815"/>
            </a:xfrm>
          </p:grpSpPr>
          <p:sp>
            <p:nvSpPr>
              <p:cNvPr id="12" name="椭圆 11"/>
              <p:cNvSpPr/>
              <p:nvPr/>
            </p:nvSpPr>
            <p:spPr>
              <a:xfrm>
                <a:off x="1155700" y="875585"/>
                <a:ext cx="800815" cy="800815"/>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266515" y="1014382"/>
                <a:ext cx="543739" cy="523220"/>
              </a:xfrm>
              <a:prstGeom prst="rect">
                <a:avLst/>
              </a:prstGeom>
              <a:noFill/>
            </p:spPr>
            <p:txBody>
              <a:bodyPr wrap="none" rtlCol="0">
                <a:spAutoFit/>
              </a:bodyPr>
              <a:lstStyle/>
              <a:p>
                <a:r>
                  <a:rPr lang="zh-CN" altLang="en-US" sz="2800" dirty="0">
                    <a:solidFill>
                      <a:srgbClr val="BBAB9B"/>
                    </a:solidFill>
                    <a:latin typeface="思源黑体 CN Regular" panose="020B0500000000000000" pitchFamily="34" charset="-122"/>
                    <a:ea typeface="思源黑体 CN Regular" panose="020B0500000000000000" pitchFamily="34" charset="-122"/>
                  </a:rPr>
                  <a:t>壹</a:t>
                </a:r>
              </a:p>
            </p:txBody>
          </p:sp>
        </p:grpSp>
        <p:sp>
          <p:nvSpPr>
            <p:cNvPr id="30" name="文本框 29"/>
            <p:cNvSpPr txBox="1"/>
            <p:nvPr/>
          </p:nvSpPr>
          <p:spPr>
            <a:xfrm flipH="1">
              <a:off x="2155300" y="875585"/>
              <a:ext cx="3560798" cy="646331"/>
            </a:xfrm>
            <a:prstGeom prst="rect">
              <a:avLst/>
            </a:prstGeom>
            <a:noFill/>
          </p:spPr>
          <p:txBody>
            <a:bodyPr wrap="square" rtlCol="0">
              <a:spAutoFit/>
            </a:bodyPr>
            <a:lstStyle/>
            <a:p>
              <a:r>
                <a:rPr lang="zh-CN" altLang="zh-CN" dirty="0">
                  <a:solidFill>
                    <a:srgbClr val="BBAB9B"/>
                  </a:solidFill>
                  <a:ea typeface="思源黑体 CN Regular" panose="020B0500000000000000" pitchFamily="34" charset="-122"/>
                </a:rPr>
                <a:t>对民族过去的自信，对未来的期许</a:t>
              </a:r>
              <a:r>
                <a:rPr lang="zh-CN" altLang="en-US" dirty="0">
                  <a:solidFill>
                    <a:srgbClr val="BBAB9B"/>
                  </a:solidFill>
                  <a:ea typeface="思源黑体 CN Regular" panose="020B0500000000000000" pitchFamily="34" charset="-122"/>
                </a:rPr>
                <a:t>。</a:t>
              </a:r>
            </a:p>
          </p:txBody>
        </p:sp>
      </p:grpSp>
      <p:grpSp>
        <p:nvGrpSpPr>
          <p:cNvPr id="5" name="组合 4"/>
          <p:cNvGrpSpPr/>
          <p:nvPr/>
        </p:nvGrpSpPr>
        <p:grpSpPr>
          <a:xfrm>
            <a:off x="1045223" y="2183842"/>
            <a:ext cx="4424441" cy="800815"/>
            <a:chOff x="1137976" y="2183615"/>
            <a:chExt cx="4424441" cy="800815"/>
          </a:xfrm>
        </p:grpSpPr>
        <p:grpSp>
          <p:nvGrpSpPr>
            <p:cNvPr id="14" name="组合 13"/>
            <p:cNvGrpSpPr/>
            <p:nvPr/>
          </p:nvGrpSpPr>
          <p:grpSpPr>
            <a:xfrm>
              <a:off x="1137976" y="2183615"/>
              <a:ext cx="800815" cy="800815"/>
              <a:chOff x="1155700" y="875585"/>
              <a:chExt cx="800815" cy="800815"/>
            </a:xfrm>
          </p:grpSpPr>
          <p:sp>
            <p:nvSpPr>
              <p:cNvPr id="16" name="椭圆 15"/>
              <p:cNvSpPr/>
              <p:nvPr/>
            </p:nvSpPr>
            <p:spPr>
              <a:xfrm>
                <a:off x="1155700" y="875585"/>
                <a:ext cx="800815" cy="800815"/>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266515" y="1014382"/>
                <a:ext cx="543739" cy="523220"/>
              </a:xfrm>
              <a:prstGeom prst="rect">
                <a:avLst/>
              </a:prstGeom>
              <a:noFill/>
            </p:spPr>
            <p:txBody>
              <a:bodyPr wrap="none" rtlCol="0">
                <a:spAutoFit/>
              </a:bodyPr>
              <a:lstStyle/>
              <a:p>
                <a:r>
                  <a:rPr lang="zh-CN" altLang="en-US" sz="2800" dirty="0">
                    <a:solidFill>
                      <a:srgbClr val="BBAB9B"/>
                    </a:solidFill>
                    <a:latin typeface="思源黑体 CN Regular" panose="020B0500000000000000" pitchFamily="34" charset="-122"/>
                    <a:ea typeface="思源黑体 CN Regular" panose="020B0500000000000000" pitchFamily="34" charset="-122"/>
                  </a:rPr>
                  <a:t>贰</a:t>
                </a:r>
              </a:p>
            </p:txBody>
          </p:sp>
        </p:grpSp>
        <p:sp>
          <p:nvSpPr>
            <p:cNvPr id="31" name="文本框 30"/>
            <p:cNvSpPr txBox="1"/>
            <p:nvPr/>
          </p:nvSpPr>
          <p:spPr>
            <a:xfrm flipH="1">
              <a:off x="2137118" y="2278641"/>
              <a:ext cx="3425299" cy="369332"/>
            </a:xfrm>
            <a:prstGeom prst="rect">
              <a:avLst/>
            </a:prstGeom>
            <a:noFill/>
          </p:spPr>
          <p:txBody>
            <a:bodyPr wrap="square" rtlCol="0">
              <a:spAutoFit/>
            </a:bodyPr>
            <a:lstStyle/>
            <a:p>
              <a:r>
                <a:rPr lang="zh-CN" altLang="zh-CN" dirty="0">
                  <a:solidFill>
                    <a:srgbClr val="BBAB9B"/>
                  </a:solidFill>
                  <a:ea typeface="思源黑体 CN Regular" panose="020B0500000000000000" pitchFamily="34" charset="-122"/>
                </a:rPr>
                <a:t>创造民族新生的坚定信念</a:t>
              </a:r>
              <a:r>
                <a:rPr lang="zh-CN" altLang="en-US" sz="1400" dirty="0">
                  <a:solidFill>
                    <a:srgbClr val="9A826A"/>
                  </a:solidFill>
                  <a:latin typeface="思源黑体 CN Light" panose="020B0300000000000000" pitchFamily="34" charset="-122"/>
                  <a:ea typeface="思源黑体 CN Light" panose="020B0300000000000000" pitchFamily="34" charset="-122"/>
                </a:rPr>
                <a:t>。</a:t>
              </a:r>
            </a:p>
          </p:txBody>
        </p:sp>
      </p:grpSp>
      <p:grpSp>
        <p:nvGrpSpPr>
          <p:cNvPr id="6" name="组合 5"/>
          <p:cNvGrpSpPr/>
          <p:nvPr/>
        </p:nvGrpSpPr>
        <p:grpSpPr>
          <a:xfrm>
            <a:off x="1045223" y="3702788"/>
            <a:ext cx="4406716" cy="800815"/>
            <a:chOff x="1155700" y="3572285"/>
            <a:chExt cx="4406716" cy="800815"/>
          </a:xfrm>
        </p:grpSpPr>
        <p:grpSp>
          <p:nvGrpSpPr>
            <p:cNvPr id="18" name="组合 17"/>
            <p:cNvGrpSpPr/>
            <p:nvPr/>
          </p:nvGrpSpPr>
          <p:grpSpPr>
            <a:xfrm>
              <a:off x="1155700" y="3572285"/>
              <a:ext cx="800815" cy="800815"/>
              <a:chOff x="1155700" y="875585"/>
              <a:chExt cx="800815" cy="800815"/>
            </a:xfrm>
          </p:grpSpPr>
          <p:sp>
            <p:nvSpPr>
              <p:cNvPr id="19" name="椭圆 18"/>
              <p:cNvSpPr/>
              <p:nvPr/>
            </p:nvSpPr>
            <p:spPr>
              <a:xfrm>
                <a:off x="1155700" y="875585"/>
                <a:ext cx="800815" cy="800815"/>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66515" y="1014382"/>
                <a:ext cx="543739" cy="523220"/>
              </a:xfrm>
              <a:prstGeom prst="rect">
                <a:avLst/>
              </a:prstGeom>
              <a:noFill/>
            </p:spPr>
            <p:txBody>
              <a:bodyPr wrap="none" rtlCol="0">
                <a:spAutoFit/>
              </a:bodyPr>
              <a:lstStyle/>
              <a:p>
                <a:r>
                  <a:rPr lang="zh-CN" altLang="en-US" sz="2800" dirty="0">
                    <a:solidFill>
                      <a:srgbClr val="BBAB9B"/>
                    </a:solidFill>
                    <a:latin typeface="思源黑体 CN Regular" panose="020B0500000000000000" pitchFamily="34" charset="-122"/>
                    <a:ea typeface="思源黑体 CN Regular" panose="020B0500000000000000" pitchFamily="34" charset="-122"/>
                  </a:rPr>
                  <a:t>叁</a:t>
                </a:r>
              </a:p>
            </p:txBody>
          </p:sp>
        </p:grpSp>
        <p:sp>
          <p:nvSpPr>
            <p:cNvPr id="32" name="文本框 31"/>
            <p:cNvSpPr txBox="1"/>
            <p:nvPr/>
          </p:nvSpPr>
          <p:spPr>
            <a:xfrm flipH="1">
              <a:off x="1792530" y="3742840"/>
              <a:ext cx="3769886" cy="369332"/>
            </a:xfrm>
            <a:prstGeom prst="rect">
              <a:avLst/>
            </a:prstGeom>
            <a:noFill/>
          </p:spPr>
          <p:txBody>
            <a:bodyPr wrap="square" rtlCol="0">
              <a:spAutoFit/>
            </a:bodyPr>
            <a:lstStyle/>
            <a:p>
              <a:pPr marL="228600" indent="266700"/>
              <a:r>
                <a:rPr lang="zh-CN" altLang="zh-CN" dirty="0">
                  <a:solidFill>
                    <a:srgbClr val="BBAB9B"/>
                  </a:solidFill>
                  <a:ea typeface="思源黑体 CN Regular" panose="020B0500000000000000" pitchFamily="34" charset="-122"/>
                </a:rPr>
                <a:t>成仁取义的铮铮铁骨</a:t>
              </a:r>
            </a:p>
          </p:txBody>
        </p:sp>
      </p:grpSp>
      <p:grpSp>
        <p:nvGrpSpPr>
          <p:cNvPr id="36" name="组合 35"/>
          <p:cNvGrpSpPr/>
          <p:nvPr/>
        </p:nvGrpSpPr>
        <p:grpSpPr>
          <a:xfrm>
            <a:off x="6645451" y="1629092"/>
            <a:ext cx="4449172" cy="800815"/>
            <a:chOff x="6620720" y="1618241"/>
            <a:chExt cx="4449172" cy="800815"/>
          </a:xfrm>
        </p:grpSpPr>
        <p:grpSp>
          <p:nvGrpSpPr>
            <p:cNvPr id="21" name="组合 20"/>
            <p:cNvGrpSpPr/>
            <p:nvPr/>
          </p:nvGrpSpPr>
          <p:grpSpPr>
            <a:xfrm>
              <a:off x="10269077" y="1618241"/>
              <a:ext cx="800815" cy="800815"/>
              <a:chOff x="1171568" y="1618241"/>
              <a:chExt cx="800815" cy="800815"/>
            </a:xfrm>
          </p:grpSpPr>
          <p:sp>
            <p:nvSpPr>
              <p:cNvPr id="22" name="椭圆 21"/>
              <p:cNvSpPr/>
              <p:nvPr/>
            </p:nvSpPr>
            <p:spPr>
              <a:xfrm>
                <a:off x="1171568" y="1618241"/>
                <a:ext cx="800815" cy="800815"/>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5205" y="1718631"/>
                <a:ext cx="478147" cy="539226"/>
              </a:xfrm>
              <a:prstGeom prst="rect">
                <a:avLst/>
              </a:prstGeom>
              <a:noFill/>
            </p:spPr>
            <p:txBody>
              <a:bodyPr wrap="square" rtlCol="0">
                <a:spAutoFit/>
              </a:bodyPr>
              <a:lstStyle/>
              <a:p>
                <a:r>
                  <a:rPr lang="zh-CN" altLang="en-US" sz="2800" dirty="0">
                    <a:solidFill>
                      <a:srgbClr val="BBAB9B"/>
                    </a:solidFill>
                    <a:latin typeface="思源黑体 CN Regular" panose="020B0500000000000000" pitchFamily="34" charset="-122"/>
                    <a:ea typeface="思源黑体 CN Regular" panose="020B0500000000000000" pitchFamily="34" charset="-122"/>
                  </a:rPr>
                  <a:t>肆</a:t>
                </a:r>
              </a:p>
            </p:txBody>
          </p:sp>
        </p:grpSp>
        <p:sp>
          <p:nvSpPr>
            <p:cNvPr id="33" name="文本框 32"/>
            <p:cNvSpPr txBox="1"/>
            <p:nvPr/>
          </p:nvSpPr>
          <p:spPr>
            <a:xfrm flipH="1">
              <a:off x="6620720" y="1711955"/>
              <a:ext cx="3425299" cy="369332"/>
            </a:xfrm>
            <a:prstGeom prst="rect">
              <a:avLst/>
            </a:prstGeom>
            <a:noFill/>
          </p:spPr>
          <p:txBody>
            <a:bodyPr wrap="square" rtlCol="0">
              <a:spAutoFit/>
            </a:bodyPr>
            <a:lstStyle/>
            <a:p>
              <a:pPr indent="381000" algn="l"/>
              <a:r>
                <a:rPr lang="zh-CN" altLang="zh-CN" dirty="0">
                  <a:solidFill>
                    <a:srgbClr val="BBAB9B"/>
                  </a:solidFill>
                  <a:ea typeface="思源黑体 CN Regular" panose="020B0500000000000000" pitchFamily="34" charset="-122"/>
                </a:rPr>
                <a:t>信仰为舟，淡薄致远</a:t>
              </a:r>
            </a:p>
          </p:txBody>
        </p:sp>
      </p:grpSp>
      <p:grpSp>
        <p:nvGrpSpPr>
          <p:cNvPr id="37" name="组合 36"/>
          <p:cNvGrpSpPr/>
          <p:nvPr/>
        </p:nvGrpSpPr>
        <p:grpSpPr>
          <a:xfrm>
            <a:off x="6967415" y="3191672"/>
            <a:ext cx="4102477" cy="800815"/>
            <a:chOff x="6967415" y="3191672"/>
            <a:chExt cx="4102477" cy="800815"/>
          </a:xfrm>
        </p:grpSpPr>
        <p:grpSp>
          <p:nvGrpSpPr>
            <p:cNvPr id="24" name="组合 23"/>
            <p:cNvGrpSpPr/>
            <p:nvPr/>
          </p:nvGrpSpPr>
          <p:grpSpPr>
            <a:xfrm>
              <a:off x="10269077" y="3191672"/>
              <a:ext cx="800815" cy="800815"/>
              <a:chOff x="1189292" y="1883642"/>
              <a:chExt cx="800815" cy="800815"/>
            </a:xfrm>
          </p:grpSpPr>
          <p:sp>
            <p:nvSpPr>
              <p:cNvPr id="25" name="椭圆 24"/>
              <p:cNvSpPr/>
              <p:nvPr/>
            </p:nvSpPr>
            <p:spPr>
              <a:xfrm>
                <a:off x="1189292" y="1883642"/>
                <a:ext cx="800815" cy="800815"/>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284239" y="1976476"/>
                <a:ext cx="543739" cy="523220"/>
              </a:xfrm>
              <a:prstGeom prst="rect">
                <a:avLst/>
              </a:prstGeom>
              <a:noFill/>
            </p:spPr>
            <p:txBody>
              <a:bodyPr wrap="none" rtlCol="0">
                <a:spAutoFit/>
              </a:bodyPr>
              <a:lstStyle/>
              <a:p>
                <a:r>
                  <a:rPr lang="zh-CN" altLang="en-US" sz="2800" dirty="0">
                    <a:solidFill>
                      <a:srgbClr val="BBAB9B"/>
                    </a:solidFill>
                    <a:latin typeface="思源黑体 CN Regular" panose="020B0500000000000000" pitchFamily="34" charset="-122"/>
                    <a:ea typeface="思源黑体 CN Regular" panose="020B0500000000000000" pitchFamily="34" charset="-122"/>
                  </a:rPr>
                  <a:t>伍</a:t>
                </a:r>
              </a:p>
            </p:txBody>
          </p:sp>
        </p:grpSp>
        <p:sp>
          <p:nvSpPr>
            <p:cNvPr id="34" name="文本框 33"/>
            <p:cNvSpPr txBox="1"/>
            <p:nvPr/>
          </p:nvSpPr>
          <p:spPr>
            <a:xfrm flipH="1">
              <a:off x="6967415" y="3407413"/>
              <a:ext cx="3425299" cy="369332"/>
            </a:xfrm>
            <a:prstGeom prst="rect">
              <a:avLst/>
            </a:prstGeom>
            <a:noFill/>
          </p:spPr>
          <p:txBody>
            <a:bodyPr wrap="square" rtlCol="0">
              <a:spAutoFit/>
            </a:bodyPr>
            <a:lstStyle/>
            <a:p>
              <a:r>
                <a:rPr lang="zh-CN" altLang="zh-CN" dirty="0">
                  <a:solidFill>
                    <a:srgbClr val="BBAB9B"/>
                  </a:solidFill>
                  <a:ea typeface="思源黑体 CN Regular" panose="020B0500000000000000" pitchFamily="34" charset="-122"/>
                </a:rPr>
                <a:t>心系人民，不懈奋斗</a:t>
              </a:r>
              <a:endParaRPr lang="zh-CN" altLang="en-US" dirty="0">
                <a:solidFill>
                  <a:srgbClr val="BBAB9B"/>
                </a:solidFill>
                <a:ea typeface="思源黑体 CN Regular" panose="020B05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10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par>
                          <p:cTn id="35" fill="hold">
                            <p:stCondLst>
                              <p:cond delay="4000"/>
                            </p:stCondLst>
                            <p:childTnLst>
                              <p:par>
                                <p:cTn id="36" presetID="10" presetClass="entr" presetSubtype="0"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303247" y="353991"/>
            <a:ext cx="6922840" cy="584775"/>
          </a:xfrm>
          <a:prstGeom prst="rect">
            <a:avLst/>
          </a:prstGeom>
          <a:noFill/>
        </p:spPr>
        <p:txBody>
          <a:bodyPr wrap="square" rtlCol="0">
            <a:spAutoFit/>
          </a:bodyPr>
          <a:lstStyle/>
          <a:p>
            <a:pPr marL="342900" lvl="0" indent="-342900" algn="l">
              <a:buFont typeface="+mj-lt"/>
              <a:buAutoNum type="arabicPeriod"/>
            </a:pPr>
            <a:r>
              <a:rPr lang="zh-CN" altLang="zh-CN" sz="3200" dirty="0">
                <a:solidFill>
                  <a:srgbClr val="9A826A"/>
                </a:solidFill>
                <a:ea typeface="思源黑体 CN Light" panose="020B0300000000000000" pitchFamily="34" charset="-122"/>
              </a:rPr>
              <a:t>对民族过去的自信，对未来的期许</a:t>
            </a:r>
          </a:p>
        </p:txBody>
      </p:sp>
      <p:grpSp>
        <p:nvGrpSpPr>
          <p:cNvPr id="37" name="组合 36"/>
          <p:cNvGrpSpPr/>
          <p:nvPr/>
        </p:nvGrpSpPr>
        <p:grpSpPr>
          <a:xfrm>
            <a:off x="400351" y="1668164"/>
            <a:ext cx="5695649" cy="4238826"/>
            <a:chOff x="-2208616" y="835958"/>
            <a:chExt cx="6153913" cy="4238826"/>
          </a:xfrm>
        </p:grpSpPr>
        <p:sp>
          <p:nvSpPr>
            <p:cNvPr id="38" name="椭圆 37"/>
            <p:cNvSpPr/>
            <p:nvPr/>
          </p:nvSpPr>
          <p:spPr>
            <a:xfrm>
              <a:off x="-2208616" y="835958"/>
              <a:ext cx="6153913" cy="3461368"/>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38" idx="4"/>
            </p:cNvCxnSpPr>
            <p:nvPr/>
          </p:nvCxnSpPr>
          <p:spPr>
            <a:xfrm flipH="1">
              <a:off x="675373" y="4297326"/>
              <a:ext cx="192968" cy="777458"/>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460837" y="1433026"/>
              <a:ext cx="4460033" cy="1754326"/>
            </a:xfrm>
            <a:prstGeom prst="rect">
              <a:avLst/>
            </a:prstGeom>
            <a:noFill/>
          </p:spPr>
          <p:txBody>
            <a:bodyPr wrap="square" rtlCol="0">
              <a:spAutoFit/>
            </a:bodyPr>
            <a:lstStyle/>
            <a:p>
              <a:pPr algn="ctr"/>
              <a:r>
                <a:rPr lang="zh-CN" altLang="zh-CN" sz="1800" kern="0" dirty="0">
                  <a:solidFill>
                    <a:srgbClr val="967758"/>
                  </a:solidFill>
                  <a:effectLst/>
                  <a:ea typeface="宋体" panose="02010600030101010101" pitchFamily="2" charset="-122"/>
                  <a:cs typeface="宋体" panose="02010600030101010101" pitchFamily="2" charset="-122"/>
                </a:rPr>
                <a:t>《可爱的中国》中方志敏感叹道这个国家过去就有了“造起了一座万里长城和开凿了几千里的运河”的创造力，而现在在马克思主义的指引下，将能“斩去了帝国主义的锁链，肃清自己阵线内的汉奸卖国贼，得到了自由与解放”</a:t>
              </a:r>
              <a:endParaRPr lang="zh-CN" altLang="en-US" sz="1200" dirty="0">
                <a:solidFill>
                  <a:srgbClr val="967758"/>
                </a:solidFill>
                <a:latin typeface="思源黑体 CN Light" panose="020B0300000000000000" pitchFamily="34" charset="-122"/>
                <a:ea typeface="思源黑体 CN Light" panose="020B0300000000000000" pitchFamily="34" charset="-122"/>
              </a:endParaRPr>
            </a:p>
          </p:txBody>
        </p:sp>
      </p:grpSp>
      <p:grpSp>
        <p:nvGrpSpPr>
          <p:cNvPr id="41" name="组合 40"/>
          <p:cNvGrpSpPr/>
          <p:nvPr/>
        </p:nvGrpSpPr>
        <p:grpSpPr>
          <a:xfrm>
            <a:off x="6523893" y="405107"/>
            <a:ext cx="5503266" cy="4543525"/>
            <a:chOff x="461363" y="1694313"/>
            <a:chExt cx="5503266" cy="4452487"/>
          </a:xfrm>
        </p:grpSpPr>
        <p:sp>
          <p:nvSpPr>
            <p:cNvPr id="42" name="椭圆 41"/>
            <p:cNvSpPr/>
            <p:nvPr/>
          </p:nvSpPr>
          <p:spPr>
            <a:xfrm>
              <a:off x="461363" y="1694313"/>
              <a:ext cx="5503266" cy="3247016"/>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连接符 42"/>
            <p:cNvCxnSpPr>
              <a:stCxn id="42" idx="4"/>
            </p:cNvCxnSpPr>
            <p:nvPr/>
          </p:nvCxnSpPr>
          <p:spPr>
            <a:xfrm flipH="1">
              <a:off x="2019300" y="4941329"/>
              <a:ext cx="1193696" cy="1205471"/>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992098" y="2471981"/>
              <a:ext cx="4310058" cy="1477328"/>
            </a:xfrm>
            <a:prstGeom prst="rect">
              <a:avLst/>
            </a:prstGeom>
            <a:noFill/>
          </p:spPr>
          <p:txBody>
            <a:bodyPr wrap="square" rtlCol="0">
              <a:spAutoFit/>
            </a:bodyPr>
            <a:lstStyle/>
            <a:p>
              <a:pPr marL="228600" indent="266700" algn="l"/>
              <a:r>
                <a:rPr lang="zh-CN" altLang="en-US"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而对于</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民族的未来</a:t>
              </a:r>
              <a:r>
                <a:rPr lang="zh-CN" altLang="en-US"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，方志敏认为</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将会“欢歌将代替了悲叹，笑脸将代替了哭脸，富裕将代替了贫穷，康健将代替了疾病，智慧将代替了愚昧，友爱将代替了仇恨”</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p:txBody>
        </p:sp>
      </p:gr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grpSp>
        <p:nvGrpSpPr>
          <p:cNvPr id="31" name="组合 30"/>
          <p:cNvGrpSpPr/>
          <p:nvPr/>
        </p:nvGrpSpPr>
        <p:grpSpPr>
          <a:xfrm>
            <a:off x="7019971" y="4226767"/>
            <a:ext cx="4344715" cy="2717836"/>
            <a:chOff x="461363" y="1694313"/>
            <a:chExt cx="5503266" cy="4452487"/>
          </a:xfrm>
        </p:grpSpPr>
        <p:sp>
          <p:nvSpPr>
            <p:cNvPr id="32" name="椭圆 31"/>
            <p:cNvSpPr/>
            <p:nvPr/>
          </p:nvSpPr>
          <p:spPr>
            <a:xfrm>
              <a:off x="461363" y="1694313"/>
              <a:ext cx="5503266" cy="3247016"/>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3" name="直接连接符 32"/>
            <p:cNvCxnSpPr>
              <a:stCxn id="32" idx="4"/>
            </p:cNvCxnSpPr>
            <p:nvPr/>
          </p:nvCxnSpPr>
          <p:spPr>
            <a:xfrm flipH="1">
              <a:off x="2019300" y="4941329"/>
              <a:ext cx="1193696" cy="1205471"/>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9366" y="2161729"/>
              <a:ext cx="4310058" cy="2874020"/>
            </a:xfrm>
            <a:prstGeom prst="rect">
              <a:avLst/>
            </a:prstGeom>
            <a:noFill/>
          </p:spPr>
          <p:txBody>
            <a:bodyPr wrap="square" rtlCol="0">
              <a:spAutoFit/>
            </a:bodyPr>
            <a:lstStyle/>
            <a:p>
              <a:pPr marL="228600" indent="266700"/>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“不错，目前的中国，固然是江山破碎，国弊民穷，但谁能断言，中国没有一个光明的前途呢？不，决不会的”这句更是荡气回肠</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a:p>
              <a:pPr marL="228600" indent="266700" algn="l"/>
              <a:endParaRPr lang="zh-CN" altLang="zh-CN" sz="1800" kern="100" dirty="0">
                <a:effectLst/>
                <a:latin typeface="等线" panose="02010600030101010101" charset="-122"/>
                <a:ea typeface="等线" panose="02010600030101010101"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303247" y="353991"/>
            <a:ext cx="7515806" cy="584775"/>
          </a:xfrm>
          <a:prstGeom prst="rect">
            <a:avLst/>
          </a:prstGeom>
          <a:noFill/>
        </p:spPr>
        <p:txBody>
          <a:bodyPr wrap="square" rtlCol="0">
            <a:spAutoFit/>
          </a:bodyPr>
          <a:lstStyle/>
          <a:p>
            <a:pPr lvl="0" algn="l"/>
            <a:r>
              <a:rPr lang="en-US" altLang="zh-CN" sz="3200" dirty="0">
                <a:solidFill>
                  <a:srgbClr val="9A826A"/>
                </a:solidFill>
                <a:ea typeface="思源黑体 CN Light" panose="020B0300000000000000" pitchFamily="34" charset="-122"/>
              </a:rPr>
              <a:t>2</a:t>
            </a:r>
            <a:r>
              <a:rPr lang="zh-CN" altLang="en-US" sz="3200" dirty="0">
                <a:solidFill>
                  <a:srgbClr val="9A826A"/>
                </a:solidFill>
                <a:ea typeface="思源黑体 CN Light" panose="020B0300000000000000" pitchFamily="34" charset="-122"/>
              </a:rPr>
              <a:t>。</a:t>
            </a:r>
            <a:r>
              <a:rPr lang="zh-CN" altLang="zh-CN" sz="3200" dirty="0">
                <a:solidFill>
                  <a:srgbClr val="9A826A"/>
                </a:solidFill>
                <a:ea typeface="思源黑体 CN Light" panose="020B0300000000000000" pitchFamily="34" charset="-122"/>
              </a:rPr>
              <a:t>“为有牺牲多壮志，敢叫日月换新天”</a:t>
            </a:r>
          </a:p>
        </p:txBody>
      </p:sp>
      <p:grpSp>
        <p:nvGrpSpPr>
          <p:cNvPr id="37" name="组合 36"/>
          <p:cNvGrpSpPr/>
          <p:nvPr/>
        </p:nvGrpSpPr>
        <p:grpSpPr>
          <a:xfrm>
            <a:off x="651399" y="862766"/>
            <a:ext cx="5695649" cy="4959535"/>
            <a:chOff x="-2208616" y="835958"/>
            <a:chExt cx="6153913" cy="4238826"/>
          </a:xfrm>
        </p:grpSpPr>
        <p:sp>
          <p:nvSpPr>
            <p:cNvPr id="38" name="椭圆 37"/>
            <p:cNvSpPr/>
            <p:nvPr/>
          </p:nvSpPr>
          <p:spPr>
            <a:xfrm>
              <a:off x="-2208616" y="835958"/>
              <a:ext cx="6153913" cy="2855746"/>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38" idx="4"/>
            </p:cNvCxnSpPr>
            <p:nvPr/>
          </p:nvCxnSpPr>
          <p:spPr>
            <a:xfrm flipH="1">
              <a:off x="675373" y="3691704"/>
              <a:ext cx="192968" cy="1383080"/>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460837" y="1433026"/>
              <a:ext cx="4460033" cy="1262646"/>
            </a:xfrm>
            <a:prstGeom prst="rect">
              <a:avLst/>
            </a:prstGeom>
            <a:noFill/>
          </p:spPr>
          <p:txBody>
            <a:bodyPr wrap="square" rtlCol="0">
              <a:spAutoFit/>
            </a:bodyPr>
            <a:lstStyle/>
            <a:p>
              <a:pPr algn="ctr"/>
              <a:r>
                <a:rPr lang="zh-CN" altLang="zh-CN" sz="1800" kern="0" dirty="0">
                  <a:solidFill>
                    <a:srgbClr val="967758"/>
                  </a:solidFill>
                  <a:effectLst/>
                  <a:ea typeface="宋体" panose="02010600030101010101" pitchFamily="2" charset="-122"/>
                  <a:cs typeface="宋体" panose="02010600030101010101" pitchFamily="2" charset="-122"/>
                </a:rPr>
                <a:t>“屈辱、痛苦，一切难于忍受的生活，我都能忍受下去</a:t>
              </a:r>
              <a:r>
                <a:rPr lang="en-US" altLang="zh-CN" sz="1800" kern="0" dirty="0">
                  <a:solidFill>
                    <a:srgbClr val="967758"/>
                  </a:solidFill>
                  <a:effectLst/>
                  <a:ea typeface="宋体" panose="02010600030101010101" pitchFamily="2" charset="-122"/>
                  <a:cs typeface="宋体" panose="02010600030101010101" pitchFamily="2" charset="-122"/>
                </a:rPr>
                <a:t>!</a:t>
              </a:r>
              <a:r>
                <a:rPr lang="zh-CN" altLang="zh-CN" sz="1800" kern="0" dirty="0">
                  <a:solidFill>
                    <a:srgbClr val="967758"/>
                  </a:solidFill>
                  <a:effectLst/>
                  <a:ea typeface="宋体" panose="02010600030101010101" pitchFamily="2" charset="-122"/>
                  <a:cs typeface="宋体" panose="02010600030101010101" pitchFamily="2" charset="-122"/>
                </a:rPr>
                <a:t>这些都不能丝毫动摇我的决心，相反的，是更加磨炼我的意志</a:t>
              </a:r>
              <a:r>
                <a:rPr lang="en-US" altLang="zh-CN" sz="1800" kern="0" dirty="0">
                  <a:solidFill>
                    <a:srgbClr val="967758"/>
                  </a:solidFill>
                  <a:effectLst/>
                  <a:ea typeface="宋体" panose="02010600030101010101" pitchFamily="2" charset="-122"/>
                  <a:cs typeface="宋体" panose="02010600030101010101" pitchFamily="2" charset="-122"/>
                </a:rPr>
                <a:t>!</a:t>
              </a:r>
              <a:r>
                <a:rPr lang="zh-CN" altLang="zh-CN" sz="1800" kern="0" dirty="0">
                  <a:solidFill>
                    <a:srgbClr val="967758"/>
                  </a:solidFill>
                  <a:effectLst/>
                  <a:ea typeface="宋体" panose="02010600030101010101" pitchFamily="2" charset="-122"/>
                  <a:cs typeface="宋体" panose="02010600030101010101" pitchFamily="2" charset="-122"/>
                </a:rPr>
                <a:t>我能舍弃一切，但是不能舍弃党，舍弃阶级，舍弃革命事业。”</a:t>
              </a:r>
              <a:endParaRPr lang="zh-CN" altLang="en-US" sz="1200" dirty="0">
                <a:solidFill>
                  <a:srgbClr val="967758"/>
                </a:solidFill>
                <a:latin typeface="思源黑体 CN Light" panose="020B0300000000000000" pitchFamily="34" charset="-122"/>
                <a:ea typeface="思源黑体 CN Light" panose="020B0300000000000000" pitchFamily="34" charset="-122"/>
              </a:endParaRPr>
            </a:p>
          </p:txBody>
        </p:sp>
      </p:grpSp>
      <p:grpSp>
        <p:nvGrpSpPr>
          <p:cNvPr id="41" name="组合 40"/>
          <p:cNvGrpSpPr/>
          <p:nvPr/>
        </p:nvGrpSpPr>
        <p:grpSpPr>
          <a:xfrm>
            <a:off x="6523893" y="405107"/>
            <a:ext cx="5503266" cy="4932003"/>
            <a:chOff x="461363" y="1694313"/>
            <a:chExt cx="5503266" cy="4452487"/>
          </a:xfrm>
        </p:grpSpPr>
        <p:sp>
          <p:nvSpPr>
            <p:cNvPr id="42" name="椭圆 41"/>
            <p:cNvSpPr/>
            <p:nvPr/>
          </p:nvSpPr>
          <p:spPr>
            <a:xfrm>
              <a:off x="461363" y="1694313"/>
              <a:ext cx="5503266" cy="3247016"/>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连接符 42"/>
            <p:cNvCxnSpPr>
              <a:stCxn id="42" idx="4"/>
            </p:cNvCxnSpPr>
            <p:nvPr/>
          </p:nvCxnSpPr>
          <p:spPr>
            <a:xfrm flipH="1">
              <a:off x="2019300" y="4941329"/>
              <a:ext cx="1193696" cy="1205471"/>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992098" y="2471981"/>
              <a:ext cx="4310058" cy="1333694"/>
            </a:xfrm>
            <a:prstGeom prst="rect">
              <a:avLst/>
            </a:prstGeom>
            <a:noFill/>
          </p:spPr>
          <p:txBody>
            <a:bodyPr wrap="square" rtlCol="0">
              <a:spAutoFit/>
            </a:bodyPr>
            <a:lstStyle/>
            <a:p>
              <a:pPr marL="228600" indent="266700" algn="l"/>
              <a:r>
                <a:rPr lang="zh-CN" altLang="zh-CN" sz="1800" kern="0" dirty="0">
                  <a:solidFill>
                    <a:srgbClr val="967758"/>
                  </a:solidFill>
                  <a:effectLst/>
                  <a:ea typeface="宋体" panose="02010600030101010101" pitchFamily="2" charset="-122"/>
                  <a:cs typeface="宋体" panose="02010600030101010101" pitchFamily="2" charset="-122"/>
                </a:rPr>
                <a:t>面对死亡，他慷慨陈词：“我们是共产党员，为革命而死，毫无所怨，更无所惧。”为了革命的事业，方志敏有着冲决桎梏、涤荡积秽、新造民族之生命的气魄。</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p:txBody>
        </p:sp>
      </p:gr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grpSp>
        <p:nvGrpSpPr>
          <p:cNvPr id="31" name="组合 30"/>
          <p:cNvGrpSpPr/>
          <p:nvPr/>
        </p:nvGrpSpPr>
        <p:grpSpPr>
          <a:xfrm>
            <a:off x="1903445" y="4226767"/>
            <a:ext cx="9461241" cy="2717836"/>
            <a:chOff x="461363" y="1694313"/>
            <a:chExt cx="5503266" cy="4452487"/>
          </a:xfrm>
        </p:grpSpPr>
        <p:sp>
          <p:nvSpPr>
            <p:cNvPr id="32" name="椭圆 31"/>
            <p:cNvSpPr/>
            <p:nvPr/>
          </p:nvSpPr>
          <p:spPr>
            <a:xfrm>
              <a:off x="461363" y="1694313"/>
              <a:ext cx="5503266" cy="3247016"/>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3" name="直接连接符 32"/>
            <p:cNvCxnSpPr>
              <a:stCxn id="32" idx="4"/>
            </p:cNvCxnSpPr>
            <p:nvPr/>
          </p:nvCxnSpPr>
          <p:spPr>
            <a:xfrm flipH="1">
              <a:off x="2019300" y="4941329"/>
              <a:ext cx="1193696" cy="1205471"/>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93884" y="2584564"/>
              <a:ext cx="4310058" cy="1512643"/>
            </a:xfrm>
            <a:prstGeom prst="rect">
              <a:avLst/>
            </a:prstGeom>
            <a:noFill/>
          </p:spPr>
          <p:txBody>
            <a:bodyPr wrap="square" rtlCol="0">
              <a:spAutoFit/>
            </a:bodyPr>
            <a:lstStyle/>
            <a:p>
              <a:pPr marL="228600" indent="266700"/>
              <a:r>
                <a:rPr lang="zh-CN" altLang="zh-CN" sz="1800" kern="0" dirty="0">
                  <a:solidFill>
                    <a:srgbClr val="967758"/>
                  </a:solidFill>
                  <a:effectLst/>
                  <a:ea typeface="宋体" panose="02010600030101010101" pitchFamily="2" charset="-122"/>
                  <a:cs typeface="宋体" panose="02010600030101010101" pitchFamily="2" charset="-122"/>
                </a:rPr>
                <a:t>在方志敏的眼里，共产党人随时准备为人民牺牲一切，团结带领人民在斗争中发展、在斗争中壮大，人民的事业、正义的事业必胜</a:t>
              </a:r>
              <a:r>
                <a:rPr lang="en-US" altLang="zh-CN" sz="1800" kern="0" dirty="0">
                  <a:solidFill>
                    <a:srgbClr val="967758"/>
                  </a:solidFill>
                  <a:effectLst/>
                  <a:ea typeface="宋体" panose="02010600030101010101" pitchFamily="2" charset="-122"/>
                  <a:cs typeface="宋体" panose="02010600030101010101" pitchFamily="2" charset="-122"/>
                </a:rPr>
                <a:t>!</a:t>
              </a:r>
              <a:r>
                <a:rPr lang="zh-CN" altLang="zh-CN" sz="1800" kern="0" dirty="0">
                  <a:solidFill>
                    <a:srgbClr val="967758"/>
                  </a:solidFill>
                  <a:effectLst/>
                  <a:ea typeface="宋体" panose="02010600030101010101" pitchFamily="2" charset="-122"/>
                  <a:cs typeface="宋体" panose="02010600030101010101" pitchFamily="2" charset="-122"/>
                </a:rPr>
                <a:t>他顽强地领导狱中斗争</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450820" y="436803"/>
            <a:ext cx="6922840" cy="584775"/>
          </a:xfrm>
          <a:prstGeom prst="rect">
            <a:avLst/>
          </a:prstGeom>
          <a:noFill/>
        </p:spPr>
        <p:txBody>
          <a:bodyPr wrap="square" rtlCol="0">
            <a:spAutoFit/>
          </a:bodyPr>
          <a:lstStyle/>
          <a:p>
            <a:pPr lvl="0" algn="l"/>
            <a:r>
              <a:rPr lang="en-US" altLang="zh-CN" sz="3200" dirty="0">
                <a:solidFill>
                  <a:srgbClr val="967758"/>
                </a:solidFill>
                <a:ea typeface="思源黑体 CN Light" panose="020B0300000000000000" pitchFamily="34" charset="-122"/>
              </a:rPr>
              <a:t>3</a:t>
            </a:r>
            <a:r>
              <a:rPr lang="en-US" altLang="zh-CN" sz="3200" dirty="0">
                <a:solidFill>
                  <a:srgbClr val="9A826A"/>
                </a:solidFill>
                <a:ea typeface="思源黑体 CN Light" panose="020B0300000000000000" pitchFamily="34" charset="-122"/>
              </a:rPr>
              <a:t>.</a:t>
            </a:r>
            <a:r>
              <a:rPr lang="zh-CN" altLang="zh-CN" sz="3200" dirty="0">
                <a:solidFill>
                  <a:srgbClr val="9A826A"/>
                </a:solidFill>
                <a:ea typeface="思源黑体 CN Light" panose="020B0300000000000000" pitchFamily="34" charset="-122"/>
              </a:rPr>
              <a:t>成仁取义，大义凛然的铮铮铁骨</a:t>
            </a:r>
          </a:p>
        </p:txBody>
      </p:sp>
      <p:grpSp>
        <p:nvGrpSpPr>
          <p:cNvPr id="37" name="组合 36"/>
          <p:cNvGrpSpPr/>
          <p:nvPr/>
        </p:nvGrpSpPr>
        <p:grpSpPr>
          <a:xfrm>
            <a:off x="400351" y="1668163"/>
            <a:ext cx="11113625" cy="4844603"/>
            <a:chOff x="-2208616" y="835958"/>
            <a:chExt cx="6153913" cy="4238826"/>
          </a:xfrm>
        </p:grpSpPr>
        <p:sp>
          <p:nvSpPr>
            <p:cNvPr id="38" name="椭圆 37"/>
            <p:cNvSpPr/>
            <p:nvPr/>
          </p:nvSpPr>
          <p:spPr>
            <a:xfrm>
              <a:off x="-2208616" y="835958"/>
              <a:ext cx="6153913" cy="3461368"/>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38" idx="4"/>
            </p:cNvCxnSpPr>
            <p:nvPr/>
          </p:nvCxnSpPr>
          <p:spPr>
            <a:xfrm flipH="1">
              <a:off x="675373" y="4297326"/>
              <a:ext cx="192968" cy="777458"/>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460837" y="1433026"/>
              <a:ext cx="4460033" cy="1534962"/>
            </a:xfrm>
            <a:prstGeom prst="rect">
              <a:avLst/>
            </a:prstGeom>
            <a:noFill/>
          </p:spPr>
          <p:txBody>
            <a:bodyPr wrap="square" rtlCol="0">
              <a:spAutoFit/>
            </a:bodyPr>
            <a:lstStyle/>
            <a:p>
              <a:pPr indent="381000" algn="l"/>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“共产党人信仰共产主义，功名利禄视为粪土。革命者宁可被敌人残杀，决不投降敌人要我屈膝投降，休想！</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a:p>
              <a:pPr indent="381000" algn="l"/>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“我们共产党员，为革命而死，毫无所怨，更无所畏惧” 《死——共产主义的殉道者的记述》中，祥松对于所长的威逼利诱，毫不屈服，寸步不让“希望死后能送给党”“不管怎样，祥松还是天天在暗中努力着”这些更展现了革命党人的舍生忘死，成仁取义的精神。</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p:txBody>
        </p:sp>
      </p:gr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84853"/>
            <a:ext cx="12190476" cy="13841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167" y="219319"/>
            <a:ext cx="6983056" cy="2850502"/>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sp>
        <p:nvSpPr>
          <p:cNvPr id="20" name="文本框 19"/>
          <p:cNvSpPr txBox="1"/>
          <p:nvPr/>
        </p:nvSpPr>
        <p:spPr>
          <a:xfrm>
            <a:off x="1841175" y="2926405"/>
            <a:ext cx="8260738" cy="1723549"/>
          </a:xfrm>
          <a:prstGeom prst="rect">
            <a:avLst/>
          </a:prstGeom>
          <a:noFill/>
        </p:spPr>
        <p:txBody>
          <a:bodyPr wrap="square" rtlCol="0">
            <a:spAutoFit/>
          </a:bodyPr>
          <a:lstStyle/>
          <a:p>
            <a:r>
              <a:rPr lang="zh-CN" altLang="zh-CN" dirty="0">
                <a:solidFill>
                  <a:srgbClr val="967758"/>
                </a:solidFill>
              </a:rPr>
              <a:t>面对法西斯国民党的种种威迫利用的可耻手段的诱降，他们对此只有谩骂“你国民党是什么东西！</a:t>
            </a:r>
            <a:r>
              <a:rPr lang="en-US" altLang="zh-CN" dirty="0">
                <a:solidFill>
                  <a:srgbClr val="967758"/>
                </a:solidFill>
              </a:rPr>
              <a:t>——</a:t>
            </a:r>
            <a:r>
              <a:rPr lang="zh-CN" altLang="zh-CN" dirty="0">
                <a:solidFill>
                  <a:srgbClr val="967758"/>
                </a:solidFill>
              </a:rPr>
              <a:t>一伙凶恶的强盗，一伙无耻的卖国汉奸！一伙屠杀工农的刽子手！我们与你们反革命国民党是势不两立的，你法西斯匪徒只能砍下我们的头颅，决不能丝毫动摇我们的信仰！我们的信仰是铁一般的坚硬的。”在斗争的道路上没有停止，从不服软，从</a:t>
            </a:r>
            <a:r>
              <a:rPr lang="zh-CN" altLang="en-US" dirty="0">
                <a:solidFill>
                  <a:srgbClr val="967758"/>
                </a:solidFill>
              </a:rPr>
              <a:t>不</a:t>
            </a:r>
            <a:r>
              <a:rPr lang="zh-CN" altLang="zh-CN" dirty="0">
                <a:solidFill>
                  <a:srgbClr val="967758"/>
                </a:solidFill>
              </a:rPr>
              <a:t>投降。</a:t>
            </a:r>
            <a:r>
              <a:rPr lang="zh-CN" altLang="en-US" dirty="0">
                <a:solidFill>
                  <a:srgbClr val="967758"/>
                </a:solidFill>
              </a:rPr>
              <a:t>“方志敏也身体力行的做到了这点。</a:t>
            </a:r>
            <a:endParaRPr lang="zh-CN" altLang="zh-CN" dirty="0">
              <a:solidFill>
                <a:srgbClr val="967758"/>
              </a:solidFill>
            </a:endParaRPr>
          </a:p>
          <a:p>
            <a:endParaRPr lang="zh-CN" altLang="en-US" sz="1600" dirty="0">
              <a:solidFill>
                <a:srgbClr val="9A826A"/>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303247" y="353991"/>
            <a:ext cx="6922840" cy="1077218"/>
          </a:xfrm>
          <a:prstGeom prst="rect">
            <a:avLst/>
          </a:prstGeom>
          <a:noFill/>
        </p:spPr>
        <p:txBody>
          <a:bodyPr wrap="square" rtlCol="0">
            <a:spAutoFit/>
          </a:bodyPr>
          <a:lstStyle/>
          <a:p>
            <a:r>
              <a:rPr lang="en-US" altLang="zh-CN" sz="3200" dirty="0">
                <a:solidFill>
                  <a:srgbClr val="9A826A"/>
                </a:solidFill>
                <a:ea typeface="思源黑体 CN Light" panose="020B0300000000000000" pitchFamily="34" charset="-122"/>
              </a:rPr>
              <a:t>4.</a:t>
            </a:r>
            <a:r>
              <a:rPr lang="zh-CN" altLang="zh-CN" sz="3200" dirty="0">
                <a:solidFill>
                  <a:srgbClr val="9A826A"/>
                </a:solidFill>
                <a:ea typeface="思源黑体 CN Light" panose="020B0300000000000000" pitchFamily="34" charset="-122"/>
              </a:rPr>
              <a:t>信仰为舟，淡薄致远</a:t>
            </a:r>
          </a:p>
          <a:p>
            <a:pPr marL="342900" lvl="0" indent="-342900" algn="l">
              <a:buFont typeface="+mj-lt"/>
              <a:buAutoNum type="arabicPeriod"/>
            </a:pPr>
            <a:endParaRPr lang="zh-CN" altLang="zh-CN" sz="3200" dirty="0">
              <a:solidFill>
                <a:srgbClr val="9A826A"/>
              </a:solidFill>
              <a:ea typeface="思源黑体 CN Light" panose="020B0300000000000000" pitchFamily="34" charset="-122"/>
            </a:endParaRPr>
          </a:p>
        </p:txBody>
      </p:sp>
      <p:grpSp>
        <p:nvGrpSpPr>
          <p:cNvPr id="37" name="组合 36"/>
          <p:cNvGrpSpPr/>
          <p:nvPr/>
        </p:nvGrpSpPr>
        <p:grpSpPr>
          <a:xfrm>
            <a:off x="1240972" y="1296955"/>
            <a:ext cx="8873412" cy="4693932"/>
            <a:chOff x="-2208616" y="835958"/>
            <a:chExt cx="6153913" cy="4238826"/>
          </a:xfrm>
        </p:grpSpPr>
        <p:sp>
          <p:nvSpPr>
            <p:cNvPr id="38" name="椭圆 37"/>
            <p:cNvSpPr/>
            <p:nvPr/>
          </p:nvSpPr>
          <p:spPr>
            <a:xfrm>
              <a:off x="-2208616" y="835958"/>
              <a:ext cx="6153913" cy="3461368"/>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38" idx="4"/>
            </p:cNvCxnSpPr>
            <p:nvPr/>
          </p:nvCxnSpPr>
          <p:spPr>
            <a:xfrm flipH="1">
              <a:off x="675373" y="4297326"/>
              <a:ext cx="192968" cy="777458"/>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460837" y="1433026"/>
              <a:ext cx="4460033" cy="3139321"/>
            </a:xfrm>
            <a:prstGeom prst="rect">
              <a:avLst/>
            </a:prstGeom>
            <a:noFill/>
          </p:spPr>
          <p:txBody>
            <a:bodyPr wrap="square" rtlCol="0">
              <a:spAutoFit/>
            </a:bodyPr>
            <a:lstStyle/>
            <a:p>
              <a:pPr algn="ctr"/>
              <a:r>
                <a:rPr lang="zh-CN" altLang="zh-CN" sz="1800" kern="0" dirty="0">
                  <a:solidFill>
                    <a:srgbClr val="967758"/>
                  </a:solidFill>
                  <a:effectLst/>
                  <a:ea typeface="宋体" panose="02010600030101010101" pitchFamily="2" charset="-122"/>
                  <a:cs typeface="宋体" panose="02010600030101010101" pitchFamily="2" charset="-122"/>
                </a:rPr>
                <a:t>在《记胡海、娄梦侠、谢名仁三同志的死》一文中，敌人尝试用优渥的条件去引诱他们，方志敏在“优待号”的日子“条件不错，但很寂寞，时常想念战友”未敢有半分忘忧国。而对于狱中难得分了一只鸡</a:t>
              </a:r>
              <a:r>
                <a:rPr lang="en-US" altLang="zh-CN" sz="1800" kern="0" dirty="0">
                  <a:solidFill>
                    <a:srgbClr val="967758"/>
                  </a:solidFill>
                  <a:effectLst/>
                  <a:ea typeface="宋体" panose="02010600030101010101" pitchFamily="2" charset="-122"/>
                  <a:cs typeface="宋体" panose="02010600030101010101" pitchFamily="2" charset="-122"/>
                </a:rPr>
                <a:t>“</a:t>
              </a:r>
              <a:r>
                <a:rPr lang="zh-CN" altLang="zh-CN" sz="1800" kern="0" dirty="0">
                  <a:solidFill>
                    <a:srgbClr val="967758"/>
                  </a:solidFill>
                  <a:effectLst/>
                  <a:ea typeface="宋体" panose="02010600030101010101" pitchFamily="2" charset="-122"/>
                  <a:cs typeface="宋体" panose="02010600030101010101" pitchFamily="2" charset="-122"/>
                </a:rPr>
                <a:t>同志，你吃了吧！</a:t>
              </a:r>
              <a:r>
                <a:rPr lang="en-US" altLang="zh-CN" sz="1800" kern="0" dirty="0">
                  <a:solidFill>
                    <a:srgbClr val="967758"/>
                  </a:solidFill>
                  <a:effectLst/>
                  <a:ea typeface="宋体" panose="02010600030101010101" pitchFamily="2" charset="-122"/>
                  <a:cs typeface="宋体" panose="02010600030101010101" pitchFamily="2" charset="-122"/>
                </a:rPr>
                <a:t>”</a:t>
              </a:r>
              <a:r>
                <a:rPr lang="zh-CN" altLang="zh-CN" sz="1800" kern="0" dirty="0">
                  <a:solidFill>
                    <a:srgbClr val="967758"/>
                  </a:solidFill>
                  <a:effectLst/>
                  <a:ea typeface="宋体" panose="02010600030101010101" pitchFamily="2" charset="-122"/>
                  <a:cs typeface="宋体" panose="02010600030101010101" pitchFamily="2" charset="-122"/>
                </a:rPr>
                <a:t>我知道，敌人对于我们做保卫局工作的同志，是杀无赦的。经我手送给他的一块鸡，怕算是最后一次了。一只鸡对于这些黄瘦的人无疑是好的，而对于这种烈士就义前的推诿，却有一种悲壮的气氛在。</a:t>
              </a:r>
              <a:endParaRPr lang="zh-CN" altLang="en-US" sz="1200" dirty="0">
                <a:solidFill>
                  <a:srgbClr val="967758"/>
                </a:solidFill>
                <a:latin typeface="思源黑体 CN Light" panose="020B0300000000000000" pitchFamily="34" charset="-122"/>
                <a:ea typeface="思源黑体 CN Light" panose="020B0300000000000000" pitchFamily="34" charset="-122"/>
              </a:endParaRPr>
            </a:p>
          </p:txBody>
        </p:sp>
      </p:gr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28" y="280955"/>
            <a:ext cx="10806144" cy="3148045"/>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sp>
        <p:nvSpPr>
          <p:cNvPr id="20" name="文本框 19"/>
          <p:cNvSpPr txBox="1"/>
          <p:nvPr/>
        </p:nvSpPr>
        <p:spPr>
          <a:xfrm>
            <a:off x="1803852" y="3461024"/>
            <a:ext cx="8260738" cy="1200329"/>
          </a:xfrm>
          <a:prstGeom prst="rect">
            <a:avLst/>
          </a:prstGeom>
          <a:noFill/>
        </p:spPr>
        <p:txBody>
          <a:bodyPr wrap="square" rtlCol="0">
            <a:spAutoFit/>
          </a:bodyPr>
          <a:lstStyle/>
          <a:p>
            <a:r>
              <a:rPr lang="zh-CN" altLang="zh-CN" dirty="0">
                <a:solidFill>
                  <a:srgbClr val="967758"/>
                </a:solidFill>
              </a:rPr>
              <a:t>而《记胡海、娄梦侠、谢名仁三同志的死》</a:t>
            </a:r>
            <a:r>
              <a:rPr lang="zh-CN" altLang="en-US" dirty="0">
                <a:solidFill>
                  <a:srgbClr val="967758"/>
                </a:solidFill>
              </a:rPr>
              <a:t>中</a:t>
            </a:r>
            <a:r>
              <a:rPr lang="zh-CN" altLang="zh-CN" dirty="0">
                <a:solidFill>
                  <a:srgbClr val="967758"/>
                </a:solidFill>
              </a:rPr>
              <a:t>三名烈士就义时，他们都黄瘦的不成人形，生命即将结束，却都从容的走出去方志敏感叹道：</a:t>
            </a:r>
            <a:r>
              <a:rPr lang="en-US" altLang="zh-CN" dirty="0">
                <a:solidFill>
                  <a:srgbClr val="967758"/>
                </a:solidFill>
              </a:rPr>
              <a:t>“</a:t>
            </a:r>
            <a:r>
              <a:rPr lang="zh-CN" altLang="zh-CN" dirty="0">
                <a:solidFill>
                  <a:srgbClr val="967758"/>
                </a:solidFill>
              </a:rPr>
              <a:t>他们临难不屈，悲壮就死，不愧为无产阶级的先锋队。</a:t>
            </a:r>
            <a:r>
              <a:rPr lang="en-US" altLang="zh-CN" dirty="0">
                <a:solidFill>
                  <a:srgbClr val="967758"/>
                </a:solidFill>
              </a:rPr>
              <a:t>”</a:t>
            </a:r>
            <a:r>
              <a:rPr lang="zh-CN" altLang="zh-CN" dirty="0">
                <a:solidFill>
                  <a:srgbClr val="967758"/>
                </a:solidFill>
              </a:rPr>
              <a:t>确实如此，不是树立了坚定的信仰，谁能这样心中泰然，毫无所惧，视死如归呢？</a:t>
            </a:r>
            <a:endParaRPr lang="zh-CN" altLang="en-US" sz="1600" dirty="0">
              <a:solidFill>
                <a:srgbClr val="967758"/>
              </a:solidFill>
              <a:latin typeface="思源黑体 CN Light" panose="020B0300000000000000" pitchFamily="34" charset="-122"/>
              <a:ea typeface="思源黑体 CN Light" panose="020B03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303247" y="353991"/>
            <a:ext cx="6922840" cy="584775"/>
          </a:xfrm>
          <a:prstGeom prst="rect">
            <a:avLst/>
          </a:prstGeom>
          <a:noFill/>
        </p:spPr>
        <p:txBody>
          <a:bodyPr wrap="square" rtlCol="0">
            <a:spAutoFit/>
          </a:bodyPr>
          <a:lstStyle/>
          <a:p>
            <a:pPr lvl="0" algn="l"/>
            <a:r>
              <a:rPr lang="en-US" altLang="zh-CN" sz="3200" dirty="0">
                <a:solidFill>
                  <a:srgbClr val="9A826A"/>
                </a:solidFill>
                <a:ea typeface="思源黑体 CN Light" panose="020B0300000000000000" pitchFamily="34" charset="-122"/>
              </a:rPr>
              <a:t>5.</a:t>
            </a:r>
            <a:r>
              <a:rPr lang="zh-CN" altLang="zh-CN" sz="3200" dirty="0">
                <a:solidFill>
                  <a:srgbClr val="9A826A"/>
                </a:solidFill>
                <a:ea typeface="思源黑体 CN Light" panose="020B0300000000000000" pitchFamily="34" charset="-122"/>
              </a:rPr>
              <a:t>心系人民，不懈奋斗</a:t>
            </a:r>
          </a:p>
        </p:txBody>
      </p:sp>
      <p:grpSp>
        <p:nvGrpSpPr>
          <p:cNvPr id="37" name="组合 36"/>
          <p:cNvGrpSpPr/>
          <p:nvPr/>
        </p:nvGrpSpPr>
        <p:grpSpPr>
          <a:xfrm>
            <a:off x="400351" y="1054067"/>
            <a:ext cx="5695649" cy="4968224"/>
            <a:chOff x="-2208616" y="835958"/>
            <a:chExt cx="6153913" cy="4238826"/>
          </a:xfrm>
        </p:grpSpPr>
        <p:sp>
          <p:nvSpPr>
            <p:cNvPr id="38" name="椭圆 37"/>
            <p:cNvSpPr/>
            <p:nvPr/>
          </p:nvSpPr>
          <p:spPr>
            <a:xfrm>
              <a:off x="-2208616" y="835958"/>
              <a:ext cx="6153913" cy="3461368"/>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38" idx="4"/>
            </p:cNvCxnSpPr>
            <p:nvPr/>
          </p:nvCxnSpPr>
          <p:spPr>
            <a:xfrm flipH="1">
              <a:off x="675373" y="4297326"/>
              <a:ext cx="192968" cy="777458"/>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460837" y="1433026"/>
              <a:ext cx="4460033" cy="2442097"/>
            </a:xfrm>
            <a:prstGeom prst="rect">
              <a:avLst/>
            </a:prstGeom>
            <a:noFill/>
          </p:spPr>
          <p:txBody>
            <a:bodyPr wrap="square" rtlCol="0">
              <a:spAutoFit/>
            </a:bodyPr>
            <a:lstStyle/>
            <a:p>
              <a:pPr algn="ct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方志敏除了进行革命武装斗争之外十分关心群众疾苦。他在《我从事革命斗争的略述》章节中既赞美了家乡湖塘村的亮丽风景，又指出了该村道路凹凸不平、柴屑粪渣塞路、蚊虫爬动，农民</a:t>
              </a:r>
              <a:r>
                <a:rPr lang="en-US"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 “</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打皮寒</a:t>
              </a:r>
              <a:r>
                <a:rPr lang="en-US"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（疟疾）、烂脚的特别多等落后的面貌。他为此感到十分痛心难过，希望通过革命方式改变这种贫穷和不卫生的现象，为人民群众谋幸福。</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a:p>
              <a:pPr algn="ctr"/>
              <a:r>
                <a:rPr lang="zh-CN" altLang="zh-CN" sz="1800" kern="0" dirty="0">
                  <a:solidFill>
                    <a:srgbClr val="967758"/>
                  </a:solidFill>
                  <a:effectLst/>
                  <a:ea typeface="宋体" panose="02010600030101010101" pitchFamily="2" charset="-122"/>
                  <a:cs typeface="宋体" panose="02010600030101010101" pitchFamily="2" charset="-122"/>
                </a:rPr>
                <a:t>”</a:t>
              </a:r>
              <a:endParaRPr lang="zh-CN" altLang="en-US" sz="1200" dirty="0">
                <a:solidFill>
                  <a:srgbClr val="967758"/>
                </a:solidFill>
                <a:latin typeface="思源黑体 CN Light" panose="020B0300000000000000" pitchFamily="34" charset="-122"/>
                <a:ea typeface="思源黑体 CN Light" panose="020B0300000000000000" pitchFamily="34" charset="-122"/>
              </a:endParaRPr>
            </a:p>
          </p:txBody>
        </p:sp>
      </p:grpSp>
      <p:grpSp>
        <p:nvGrpSpPr>
          <p:cNvPr id="41" name="组合 40"/>
          <p:cNvGrpSpPr/>
          <p:nvPr/>
        </p:nvGrpSpPr>
        <p:grpSpPr>
          <a:xfrm>
            <a:off x="6316230" y="938766"/>
            <a:ext cx="5720260" cy="5220347"/>
            <a:chOff x="244369" y="1694312"/>
            <a:chExt cx="5720260" cy="4452488"/>
          </a:xfrm>
        </p:grpSpPr>
        <p:sp>
          <p:nvSpPr>
            <p:cNvPr id="42" name="椭圆 41"/>
            <p:cNvSpPr/>
            <p:nvPr/>
          </p:nvSpPr>
          <p:spPr>
            <a:xfrm>
              <a:off x="244369" y="1694312"/>
              <a:ext cx="5720260" cy="3582638"/>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连接符 42"/>
            <p:cNvCxnSpPr>
              <a:stCxn id="42" idx="4"/>
            </p:cNvCxnSpPr>
            <p:nvPr/>
          </p:nvCxnSpPr>
          <p:spPr>
            <a:xfrm flipH="1">
              <a:off x="2019300" y="5276950"/>
              <a:ext cx="1085199" cy="869850"/>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020090" y="2389528"/>
              <a:ext cx="4310058" cy="2441304"/>
            </a:xfrm>
            <a:prstGeom prst="rect">
              <a:avLst/>
            </a:prstGeom>
            <a:noFill/>
          </p:spPr>
          <p:txBody>
            <a:bodyPr wrap="square" rtlCol="0">
              <a:spAutoFit/>
            </a:bodyPr>
            <a:lstStyle/>
            <a:p>
              <a:pPr algn="l"/>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而在看到“锄头挂上壁，马上没饭吃</a:t>
              </a:r>
              <a:r>
                <a:rPr lang="en-US"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，终年辛苦种田，弄得自己挨饿冻，不能得到最低程度的温饱，这种情形，能够永久继续下去吗？能够永久压制他们不起来反抗吗？能够永久压制他们不起来要求土</a:t>
              </a:r>
              <a:r>
                <a:rPr lang="en-US"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 </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地吗？这是做不到的，这是谁也做不到的。方志敏、邵式平、黄道等为了解救农民的痛苦，因势利导，发动了弋横起义，创建了</a:t>
              </a:r>
              <a:r>
                <a:rPr lang="en-US"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方志敏式</a:t>
              </a:r>
              <a:r>
                <a:rPr lang="en-US"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的赣东北革命根据地，在群众工作方面颇具成绩和特色。</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p:txBody>
        </p:sp>
      </p:gr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grpSp>
        <p:nvGrpSpPr>
          <p:cNvPr id="18" name="组合 17"/>
          <p:cNvGrpSpPr/>
          <p:nvPr/>
        </p:nvGrpSpPr>
        <p:grpSpPr>
          <a:xfrm>
            <a:off x="-121298" y="5316007"/>
            <a:ext cx="12310188" cy="995505"/>
            <a:chOff x="244369" y="1694312"/>
            <a:chExt cx="5720260" cy="4452488"/>
          </a:xfrm>
        </p:grpSpPr>
        <p:sp>
          <p:nvSpPr>
            <p:cNvPr id="19" name="椭圆 18"/>
            <p:cNvSpPr/>
            <p:nvPr/>
          </p:nvSpPr>
          <p:spPr>
            <a:xfrm>
              <a:off x="244369" y="1694312"/>
              <a:ext cx="5720260" cy="3582638"/>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0" name="直接连接符 19"/>
            <p:cNvCxnSpPr>
              <a:stCxn id="19" idx="4"/>
            </p:cNvCxnSpPr>
            <p:nvPr/>
          </p:nvCxnSpPr>
          <p:spPr>
            <a:xfrm flipH="1">
              <a:off x="2019300" y="5276950"/>
              <a:ext cx="1085199" cy="869850"/>
            </a:xfrm>
            <a:prstGeom prst="line">
              <a:avLst/>
            </a:prstGeom>
            <a:ln w="28575">
              <a:solidFill>
                <a:srgbClr val="BBAB9B"/>
              </a:solidFill>
              <a:prstDash val="lgDashDot"/>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2277" y="2389527"/>
              <a:ext cx="4842999" cy="1651871"/>
            </a:xfrm>
            <a:prstGeom prst="rect">
              <a:avLst/>
            </a:prstGeom>
            <a:noFill/>
          </p:spPr>
          <p:txBody>
            <a:bodyPr wrap="square" rtlCol="0">
              <a:spAutoFit/>
            </a:bodyPr>
            <a:lstStyle/>
            <a:p>
              <a:pPr algn="l"/>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“不去团结群众，斗争是不会成功的</a:t>
              </a:r>
              <a:r>
                <a:rPr lang="en-US"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a:t>
              </a:r>
              <a:r>
                <a:rPr lang="zh-CN" altLang="zh-CN" sz="1800" kern="0" dirty="0">
                  <a:solidFill>
                    <a:srgbClr val="967758"/>
                  </a:solidFill>
                  <a:effectLst/>
                  <a:latin typeface="等线" panose="02010600030101010101" charset="-122"/>
                  <a:ea typeface="宋体" panose="02010600030101010101" pitchFamily="2" charset="-122"/>
                  <a:cs typeface="宋体" panose="02010600030101010101" pitchFamily="2" charset="-122"/>
                </a:rPr>
                <a:t>方志敏说的这句话也很好的反映了当时中国无产阶级的斗争道路</a:t>
              </a:r>
              <a:endParaRPr lang="zh-CN" altLang="zh-CN" sz="1800" kern="100" dirty="0">
                <a:solidFill>
                  <a:srgbClr val="967758"/>
                </a:solidFill>
                <a:effectLst/>
                <a:latin typeface="等线" panose="02010600030101010101" charset="-122"/>
                <a:ea typeface="等线" panose="02010600030101010101"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456" y="3530601"/>
            <a:ext cx="7854283" cy="22881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0" y="1647825"/>
            <a:ext cx="12192000" cy="3124199"/>
          </a:xfrm>
          <a:prstGeom prst="rect">
            <a:avLst/>
          </a:prstGeom>
        </p:spPr>
      </p:pic>
      <p:grpSp>
        <p:nvGrpSpPr>
          <p:cNvPr id="14" name="组合 13"/>
          <p:cNvGrpSpPr/>
          <p:nvPr/>
        </p:nvGrpSpPr>
        <p:grpSpPr>
          <a:xfrm>
            <a:off x="863600" y="2568070"/>
            <a:ext cx="1086462" cy="1086462"/>
            <a:chOff x="6096000" y="2873531"/>
            <a:chExt cx="1086462" cy="1086462"/>
          </a:xfrm>
        </p:grpSpPr>
        <p:sp>
          <p:nvSpPr>
            <p:cNvPr id="6" name="椭圆 5"/>
            <p:cNvSpPr/>
            <p:nvPr/>
          </p:nvSpPr>
          <p:spPr>
            <a:xfrm>
              <a:off x="6096000" y="2873531"/>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239121" y="3001263"/>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第</a:t>
              </a:r>
            </a:p>
          </p:txBody>
        </p:sp>
      </p:grpSp>
      <p:grpSp>
        <p:nvGrpSpPr>
          <p:cNvPr id="16" name="组合 15"/>
          <p:cNvGrpSpPr/>
          <p:nvPr/>
        </p:nvGrpSpPr>
        <p:grpSpPr>
          <a:xfrm>
            <a:off x="4163852" y="2568070"/>
            <a:ext cx="1086462" cy="1086462"/>
            <a:chOff x="9396252" y="2873531"/>
            <a:chExt cx="1086462" cy="1086462"/>
          </a:xfrm>
        </p:grpSpPr>
        <p:sp>
          <p:nvSpPr>
            <p:cNvPr id="8" name="椭圆 7"/>
            <p:cNvSpPr/>
            <p:nvPr/>
          </p:nvSpPr>
          <p:spPr>
            <a:xfrm>
              <a:off x="9396252" y="2873531"/>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539373" y="3046752"/>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章</a:t>
              </a:r>
            </a:p>
          </p:txBody>
        </p:sp>
      </p:grpSp>
      <p:grpSp>
        <p:nvGrpSpPr>
          <p:cNvPr id="15" name="组合 14"/>
          <p:cNvGrpSpPr/>
          <p:nvPr/>
        </p:nvGrpSpPr>
        <p:grpSpPr>
          <a:xfrm>
            <a:off x="2513726" y="2580308"/>
            <a:ext cx="1086462" cy="1086462"/>
            <a:chOff x="7746126" y="2885769"/>
            <a:chExt cx="1086462" cy="1086462"/>
          </a:xfrm>
        </p:grpSpPr>
        <p:sp>
          <p:nvSpPr>
            <p:cNvPr id="7" name="椭圆 6"/>
            <p:cNvSpPr/>
            <p:nvPr/>
          </p:nvSpPr>
          <p:spPr>
            <a:xfrm>
              <a:off x="7746126" y="2885769"/>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873977" y="3028266"/>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肆</a:t>
              </a:r>
            </a:p>
          </p:txBody>
        </p:sp>
      </p:gr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4598" y="927100"/>
            <a:ext cx="209550" cy="2428875"/>
          </a:xfrm>
          <a:prstGeom prst="rect">
            <a:avLst/>
          </a:prstGeom>
        </p:spPr>
      </p:pic>
      <p:sp>
        <p:nvSpPr>
          <p:cNvPr id="13" name="文本框 12"/>
          <p:cNvSpPr txBox="1"/>
          <p:nvPr/>
        </p:nvSpPr>
        <p:spPr>
          <a:xfrm>
            <a:off x="1806305" y="4123448"/>
            <a:ext cx="2578196" cy="583565"/>
          </a:xfrm>
          <a:prstGeom prst="rect">
            <a:avLst/>
          </a:prstGeom>
          <a:noFill/>
        </p:spPr>
        <p:txBody>
          <a:bodyPr wrap="square" rtlCol="0">
            <a:spAutoFit/>
          </a:bodyPr>
          <a:lstStyle/>
          <a:p>
            <a:pPr algn="ctr"/>
            <a:r>
              <a:rPr lang="zh-CN" altLang="en-US" sz="3200" dirty="0">
                <a:solidFill>
                  <a:srgbClr val="9A826A"/>
                </a:solidFill>
                <a:latin typeface="思源黑体 CN Light" panose="020B0300000000000000" pitchFamily="34" charset="-122"/>
                <a:ea typeface="思源黑体 CN Light" panose="020B0300000000000000" pitchFamily="34" charset="-122"/>
              </a:rPr>
              <a:t>心得体会</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2000"/>
                            </p:stCondLst>
                            <p:childTnLst>
                              <p:par>
                                <p:cTn id="18" presetID="31"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fltVal val="0"/>
                                          </p:val>
                                        </p:tav>
                                        <p:tav tm="100000">
                                          <p:val>
                                            <p:strVal val="#ppt_w"/>
                                          </p:val>
                                        </p:tav>
                                      </p:tavLst>
                                    </p:anim>
                                    <p:anim calcmode="lin" valueType="num">
                                      <p:cBhvr>
                                        <p:cTn id="21" dur="1000" fill="hold"/>
                                        <p:tgtEl>
                                          <p:spTgt spid="14"/>
                                        </p:tgtEl>
                                        <p:attrNameLst>
                                          <p:attrName>ppt_h</p:attrName>
                                        </p:attrNameLst>
                                      </p:cBhvr>
                                      <p:tavLst>
                                        <p:tav tm="0">
                                          <p:val>
                                            <p:fltVal val="0"/>
                                          </p:val>
                                        </p:tav>
                                        <p:tav tm="100000">
                                          <p:val>
                                            <p:strVal val="#ppt_h"/>
                                          </p:val>
                                        </p:tav>
                                      </p:tavLst>
                                    </p:anim>
                                    <p:anim calcmode="lin" valueType="num">
                                      <p:cBhvr>
                                        <p:cTn id="22" dur="1000" fill="hold"/>
                                        <p:tgtEl>
                                          <p:spTgt spid="14"/>
                                        </p:tgtEl>
                                        <p:attrNameLst>
                                          <p:attrName>style.rotation</p:attrName>
                                        </p:attrNameLst>
                                      </p:cBhvr>
                                      <p:tavLst>
                                        <p:tav tm="0">
                                          <p:val>
                                            <p:fltVal val="90"/>
                                          </p:val>
                                        </p:tav>
                                        <p:tav tm="100000">
                                          <p:val>
                                            <p:fltVal val="0"/>
                                          </p:val>
                                        </p:tav>
                                      </p:tavLst>
                                    </p:anim>
                                    <p:animEffect transition="in" filter="fade">
                                      <p:cBhvr>
                                        <p:cTn id="23" dur="1000"/>
                                        <p:tgtEl>
                                          <p:spTgt spid="14"/>
                                        </p:tgtEl>
                                      </p:cBhvr>
                                    </p:animEffect>
                                  </p:childTnLst>
                                </p:cTn>
                              </p:par>
                            </p:childTnLst>
                          </p:cTn>
                        </p:par>
                        <p:par>
                          <p:cTn id="24" fill="hold">
                            <p:stCondLst>
                              <p:cond delay="3000"/>
                            </p:stCondLst>
                            <p:childTnLst>
                              <p:par>
                                <p:cTn id="25" presetID="31"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 calcmode="lin" valueType="num">
                                      <p:cBhvr>
                                        <p:cTn id="29" dur="1000" fill="hold"/>
                                        <p:tgtEl>
                                          <p:spTgt spid="15"/>
                                        </p:tgtEl>
                                        <p:attrNameLst>
                                          <p:attrName>style.rotation</p:attrName>
                                        </p:attrNameLst>
                                      </p:cBhvr>
                                      <p:tavLst>
                                        <p:tav tm="0">
                                          <p:val>
                                            <p:fltVal val="90"/>
                                          </p:val>
                                        </p:tav>
                                        <p:tav tm="100000">
                                          <p:val>
                                            <p:fltVal val="0"/>
                                          </p:val>
                                        </p:tav>
                                      </p:tavLst>
                                    </p:anim>
                                    <p:animEffect transition="in" filter="fade">
                                      <p:cBhvr>
                                        <p:cTn id="30" dur="1000"/>
                                        <p:tgtEl>
                                          <p:spTgt spid="15"/>
                                        </p:tgtEl>
                                      </p:cBhvr>
                                    </p:animEffect>
                                  </p:childTnLst>
                                </p:cTn>
                              </p:par>
                            </p:childTnLst>
                          </p:cTn>
                        </p:par>
                        <p:par>
                          <p:cTn id="31" fill="hold">
                            <p:stCondLst>
                              <p:cond delay="4000"/>
                            </p:stCondLst>
                            <p:childTnLst>
                              <p:par>
                                <p:cTn id="32" presetID="3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ppt_w</p:attrName>
                                        </p:attrNameLst>
                                      </p:cBhvr>
                                      <p:tavLst>
                                        <p:tav tm="0">
                                          <p:val>
                                            <p:fltVal val="0"/>
                                          </p:val>
                                        </p:tav>
                                        <p:tav tm="100000">
                                          <p:val>
                                            <p:strVal val="#ppt_w"/>
                                          </p:val>
                                        </p:tav>
                                      </p:tavLst>
                                    </p:anim>
                                    <p:anim calcmode="lin" valueType="num">
                                      <p:cBhvr>
                                        <p:cTn id="35" dur="1000" fill="hold"/>
                                        <p:tgtEl>
                                          <p:spTgt spid="16"/>
                                        </p:tgtEl>
                                        <p:attrNameLst>
                                          <p:attrName>ppt_h</p:attrName>
                                        </p:attrNameLst>
                                      </p:cBhvr>
                                      <p:tavLst>
                                        <p:tav tm="0">
                                          <p:val>
                                            <p:fltVal val="0"/>
                                          </p:val>
                                        </p:tav>
                                        <p:tav tm="100000">
                                          <p:val>
                                            <p:strVal val="#ppt_h"/>
                                          </p:val>
                                        </p:tav>
                                      </p:tavLst>
                                    </p:anim>
                                    <p:anim calcmode="lin" valueType="num">
                                      <p:cBhvr>
                                        <p:cTn id="36" dur="1000" fill="hold"/>
                                        <p:tgtEl>
                                          <p:spTgt spid="16"/>
                                        </p:tgtEl>
                                        <p:attrNameLst>
                                          <p:attrName>style.rotation</p:attrName>
                                        </p:attrNameLst>
                                      </p:cBhvr>
                                      <p:tavLst>
                                        <p:tav tm="0">
                                          <p:val>
                                            <p:fltVal val="90"/>
                                          </p:val>
                                        </p:tav>
                                        <p:tav tm="100000">
                                          <p:val>
                                            <p:fltVal val="0"/>
                                          </p:val>
                                        </p:tav>
                                      </p:tavLst>
                                    </p:anim>
                                    <p:animEffect transition="in" filter="fade">
                                      <p:cBhvr>
                                        <p:cTn id="37" dur="1000"/>
                                        <p:tgtEl>
                                          <p:spTgt spid="16"/>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5437" y="1006409"/>
            <a:ext cx="9226553" cy="927169"/>
            <a:chOff x="3409949" y="1250685"/>
            <a:chExt cx="9226553" cy="927169"/>
          </a:xfrm>
        </p:grpSpPr>
        <p:sp>
          <p:nvSpPr>
            <p:cNvPr id="23" name="矩形: 圆顶角 22"/>
            <p:cNvSpPr/>
            <p:nvPr/>
          </p:nvSpPr>
          <p:spPr>
            <a:xfrm rot="16200000">
              <a:off x="7559641" y="-2899007"/>
              <a:ext cx="927169" cy="9226553"/>
            </a:xfrm>
            <a:prstGeom prst="round2SameRect">
              <a:avLst>
                <a:gd name="adj1" fmla="val 50000"/>
                <a:gd name="adj2" fmla="val 0"/>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694196" y="1346971"/>
              <a:ext cx="646331" cy="646331"/>
            </a:xfrm>
            <a:prstGeom prst="rect">
              <a:avLst/>
            </a:prstGeom>
            <a:noFill/>
          </p:spPr>
          <p:txBody>
            <a:bodyPr wrap="none" rtlCol="0">
              <a:spAutoFit/>
            </a:bodyPr>
            <a:lstStyle/>
            <a:p>
              <a:r>
                <a:rPr lang="zh-CN" altLang="en-US" sz="3600" dirty="0">
                  <a:solidFill>
                    <a:srgbClr val="BBAB9B"/>
                  </a:solidFill>
                  <a:latin typeface="思源黑体 CN Regular" panose="020B0500000000000000" pitchFamily="34" charset="-122"/>
                  <a:ea typeface="思源黑体 CN Regular" panose="020B0500000000000000" pitchFamily="34" charset="-122"/>
                </a:rPr>
                <a:t>壹</a:t>
              </a:r>
            </a:p>
          </p:txBody>
        </p:sp>
        <p:sp>
          <p:nvSpPr>
            <p:cNvPr id="25" name="文本框 24"/>
            <p:cNvSpPr txBox="1"/>
            <p:nvPr/>
          </p:nvSpPr>
          <p:spPr>
            <a:xfrm>
              <a:off x="4778889" y="1417070"/>
              <a:ext cx="5214160" cy="460382"/>
            </a:xfrm>
            <a:prstGeom prst="rect">
              <a:avLst/>
            </a:prstGeom>
            <a:noFill/>
          </p:spPr>
          <p:txBody>
            <a:bodyPr wrap="square" rtlCol="0">
              <a:spAutoFit/>
            </a:bodyPr>
            <a:lstStyle/>
            <a:p>
              <a:pPr marL="342900" lvl="0" indent="-342900" algn="just">
                <a:lnSpc>
                  <a:spcPct val="150000"/>
                </a:lnSpc>
                <a:buFont typeface="+mj-lt"/>
                <a:buAutoNum type="arabicPeriod"/>
                <a:tabLst>
                  <a:tab pos="5067300" algn="r"/>
                </a:tabLst>
              </a:pPr>
              <a:r>
                <a:rPr lang="zh-CN" altLang="zh-CN" sz="1800" kern="1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弘扬方志敏精神</a:t>
              </a:r>
            </a:p>
          </p:txBody>
        </p:sp>
      </p:grpSp>
      <p:grpSp>
        <p:nvGrpSpPr>
          <p:cNvPr id="26" name="组合 25"/>
          <p:cNvGrpSpPr/>
          <p:nvPr/>
        </p:nvGrpSpPr>
        <p:grpSpPr>
          <a:xfrm>
            <a:off x="1465323" y="2604829"/>
            <a:ext cx="9226553" cy="927169"/>
            <a:chOff x="2963923" y="2718560"/>
            <a:chExt cx="9226553" cy="927169"/>
          </a:xfrm>
        </p:grpSpPr>
        <p:sp>
          <p:nvSpPr>
            <p:cNvPr id="27" name="矩形: 圆顶角 26"/>
            <p:cNvSpPr/>
            <p:nvPr/>
          </p:nvSpPr>
          <p:spPr>
            <a:xfrm rot="16200000">
              <a:off x="7113615" y="-1431132"/>
              <a:ext cx="927169" cy="9226553"/>
            </a:xfrm>
            <a:prstGeom prst="round2SameRect">
              <a:avLst>
                <a:gd name="adj1" fmla="val 50000"/>
                <a:gd name="adj2" fmla="val 0"/>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086783" y="2881968"/>
              <a:ext cx="646331" cy="646331"/>
            </a:xfrm>
            <a:prstGeom prst="rect">
              <a:avLst/>
            </a:prstGeom>
            <a:noFill/>
          </p:spPr>
          <p:txBody>
            <a:bodyPr wrap="none" rtlCol="0">
              <a:spAutoFit/>
            </a:bodyPr>
            <a:lstStyle/>
            <a:p>
              <a:r>
                <a:rPr lang="zh-CN" altLang="en-US" sz="3600" dirty="0">
                  <a:solidFill>
                    <a:srgbClr val="BBAB9B"/>
                  </a:solidFill>
                  <a:latin typeface="思源黑体 CN Regular" panose="020B0500000000000000" pitchFamily="34" charset="-122"/>
                  <a:ea typeface="思源黑体 CN Regular" panose="020B0500000000000000" pitchFamily="34" charset="-122"/>
                </a:rPr>
                <a:t>贰</a:t>
              </a:r>
            </a:p>
          </p:txBody>
        </p:sp>
        <p:sp>
          <p:nvSpPr>
            <p:cNvPr id="29" name="文本框 28"/>
            <p:cNvSpPr txBox="1"/>
            <p:nvPr/>
          </p:nvSpPr>
          <p:spPr>
            <a:xfrm>
              <a:off x="4228695" y="2920534"/>
              <a:ext cx="5214160" cy="460382"/>
            </a:xfrm>
            <a:prstGeom prst="rect">
              <a:avLst/>
            </a:prstGeom>
            <a:noFill/>
          </p:spPr>
          <p:txBody>
            <a:bodyPr wrap="square" rtlCol="0">
              <a:spAutoFit/>
            </a:bodyPr>
            <a:lstStyle/>
            <a:p>
              <a:pPr lvl="0" algn="just">
                <a:lnSpc>
                  <a:spcPct val="150000"/>
                </a:lnSpc>
                <a:tabLst>
                  <a:tab pos="5067300" algn="r"/>
                </a:tabLst>
              </a:pPr>
              <a:r>
                <a:rPr lang="en-US" altLang="zh-CN" sz="1800" kern="1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立大志</a:t>
              </a:r>
            </a:p>
          </p:txBody>
        </p:sp>
      </p:grpSp>
      <p:grpSp>
        <p:nvGrpSpPr>
          <p:cNvPr id="30" name="组合 29"/>
          <p:cNvGrpSpPr/>
          <p:nvPr/>
        </p:nvGrpSpPr>
        <p:grpSpPr>
          <a:xfrm>
            <a:off x="723899" y="4026004"/>
            <a:ext cx="9226553" cy="927169"/>
            <a:chOff x="2222499" y="4139735"/>
            <a:chExt cx="9226553" cy="927169"/>
          </a:xfrm>
        </p:grpSpPr>
        <p:sp>
          <p:nvSpPr>
            <p:cNvPr id="31" name="矩形: 圆顶角 30"/>
            <p:cNvSpPr/>
            <p:nvPr/>
          </p:nvSpPr>
          <p:spPr>
            <a:xfrm rot="16200000">
              <a:off x="6372191" y="-9957"/>
              <a:ext cx="927169" cy="9226553"/>
            </a:xfrm>
            <a:prstGeom prst="round2SameRect">
              <a:avLst>
                <a:gd name="adj1" fmla="val 50000"/>
                <a:gd name="adj2" fmla="val 0"/>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2452466" y="4280153"/>
              <a:ext cx="646331" cy="646331"/>
            </a:xfrm>
            <a:prstGeom prst="rect">
              <a:avLst/>
            </a:prstGeom>
            <a:noFill/>
          </p:spPr>
          <p:txBody>
            <a:bodyPr wrap="none" rtlCol="0">
              <a:spAutoFit/>
            </a:bodyPr>
            <a:lstStyle/>
            <a:p>
              <a:r>
                <a:rPr lang="zh-CN" altLang="en-US" sz="3600" dirty="0">
                  <a:solidFill>
                    <a:srgbClr val="BBAB9B"/>
                  </a:solidFill>
                  <a:latin typeface="思源黑体 CN Regular" panose="020B0500000000000000" pitchFamily="34" charset="-122"/>
                  <a:ea typeface="思源黑体 CN Regular" panose="020B0500000000000000" pitchFamily="34" charset="-122"/>
                </a:rPr>
                <a:t>叁</a:t>
              </a:r>
            </a:p>
          </p:txBody>
        </p:sp>
        <p:sp>
          <p:nvSpPr>
            <p:cNvPr id="33" name="文本框 32"/>
            <p:cNvSpPr txBox="1"/>
            <p:nvPr/>
          </p:nvSpPr>
          <p:spPr>
            <a:xfrm>
              <a:off x="3409948" y="4338709"/>
              <a:ext cx="5214160" cy="369332"/>
            </a:xfrm>
            <a:prstGeom prst="rect">
              <a:avLst/>
            </a:prstGeom>
            <a:noFill/>
          </p:spPr>
          <p:txBody>
            <a:bodyPr wrap="square" rtlCol="0">
              <a:spAutoFit/>
            </a:bodyPr>
            <a:lstStyle/>
            <a:p>
              <a:r>
                <a:rPr lang="en-US" altLang="zh-CN" sz="1800" dirty="0">
                  <a:solidFill>
                    <a:srgbClr val="967758"/>
                  </a:solidFill>
                  <a:effectLst/>
                  <a:ea typeface="宋体" panose="02010600030101010101" pitchFamily="2" charset="-122"/>
                  <a:cs typeface="Times New Roman" panose="02020603050405020304" pitchFamily="18" charset="0"/>
                </a:rPr>
                <a:t>3.</a:t>
              </a:r>
              <a:r>
                <a:rPr lang="zh-CN" altLang="zh-CN" sz="1800" dirty="0">
                  <a:solidFill>
                    <a:srgbClr val="967758"/>
                  </a:solidFill>
                  <a:effectLst/>
                  <a:ea typeface="宋体" panose="02010600030101010101" pitchFamily="2" charset="-122"/>
                  <a:cs typeface="Times New Roman" panose="02020603050405020304" pitchFamily="18" charset="0"/>
                </a:rPr>
                <a:t>明事理</a:t>
              </a:r>
              <a:endParaRPr lang="zh-CN" altLang="en-US" sz="1400" dirty="0">
                <a:solidFill>
                  <a:srgbClr val="967758"/>
                </a:solidFill>
                <a:latin typeface="思源黑体 CN Light" panose="020B0300000000000000" pitchFamily="34" charset="-122"/>
                <a:ea typeface="思源黑体 CN Light" panose="020B0300000000000000" pitchFamily="34" charset="-122"/>
              </a:endParaRPr>
            </a:p>
          </p:txBody>
        </p:sp>
      </p:gr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6340" y="783344"/>
            <a:ext cx="2734157" cy="5497308"/>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7878" y="4502501"/>
            <a:ext cx="9042400" cy="26342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6" presetClass="entr" presetSubtype="21"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childTnLst>
                          </p:cTn>
                        </p:par>
                        <p:par>
                          <p:cTn id="21" fill="hold">
                            <p:stCondLst>
                              <p:cond delay="2000"/>
                            </p:stCondLst>
                            <p:childTnLst>
                              <p:par>
                                <p:cTn id="22" presetID="16" presetClass="entr" presetSubtype="2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arn(inVertical)">
                                      <p:cBhvr>
                                        <p:cTn id="24" dur="500"/>
                                        <p:tgtEl>
                                          <p:spTgt spid="26"/>
                                        </p:tgtEl>
                                      </p:cBhvr>
                                    </p:animEffect>
                                  </p:childTnLst>
                                </p:cTn>
                              </p:par>
                            </p:childTnLst>
                          </p:cTn>
                        </p:par>
                        <p:par>
                          <p:cTn id="25" fill="hold">
                            <p:stCondLst>
                              <p:cond delay="2500"/>
                            </p:stCondLst>
                            <p:childTnLst>
                              <p:par>
                                <p:cTn id="26" presetID="16" presetClass="entr" presetSubtype="21"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9601"/>
            <a:ext cx="11684000" cy="6119575"/>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5837"/>
          <a:stretch>
            <a:fillRect/>
          </a:stretch>
        </p:blipFill>
        <p:spPr>
          <a:xfrm>
            <a:off x="3149600" y="5473873"/>
            <a:ext cx="9040876" cy="1384127"/>
          </a:xfrm>
          <a:prstGeom prst="rect">
            <a:avLst/>
          </a:prstGeom>
        </p:spPr>
      </p:pic>
      <p:sp>
        <p:nvSpPr>
          <p:cNvPr id="14" name="文本框 13"/>
          <p:cNvSpPr txBox="1"/>
          <p:nvPr/>
        </p:nvSpPr>
        <p:spPr>
          <a:xfrm>
            <a:off x="4777740" y="2180590"/>
            <a:ext cx="5009515" cy="2922905"/>
          </a:xfrm>
          <a:prstGeom prst="rect">
            <a:avLst/>
          </a:prstGeom>
          <a:noFill/>
        </p:spPr>
        <p:txBody>
          <a:bodyPr wrap="square" rtlCol="0">
            <a:spAutoFit/>
          </a:bodyPr>
          <a:lstStyle/>
          <a:p>
            <a:r>
              <a:rPr lang="zh-CN" altLang="en-US" sz="4800">
                <a:latin typeface="黑体" panose="02010609060101010101" charset="-122"/>
                <a:ea typeface="黑体" panose="02010609060101010101" charset="-122"/>
                <a:sym typeface="+mn-ea"/>
              </a:rPr>
              <a:t>可爱的中国</a:t>
            </a:r>
          </a:p>
          <a:p>
            <a:r>
              <a:rPr lang="zh-CN" altLang="en-US" sz="2800">
                <a:latin typeface="黑体" panose="02010609060101010101" charset="-122"/>
                <a:ea typeface="黑体" panose="02010609060101010101" charset="-122"/>
                <a:sym typeface="+mn-ea"/>
              </a:rPr>
              <a:t>           作者：方志敏</a:t>
            </a:r>
            <a:endParaRPr lang="zh-CN" altLang="en-US" sz="3600">
              <a:latin typeface="黑体" panose="02010609060101010101" charset="-122"/>
              <a:ea typeface="黑体" panose="02010609060101010101" charset="-122"/>
            </a:endParaRPr>
          </a:p>
          <a:p>
            <a:r>
              <a:rPr lang="zh-CN" altLang="en-US" sz="3600">
                <a:latin typeface="黑体" panose="02010609060101010101" charset="-122"/>
                <a:ea typeface="黑体" panose="02010609060101010101" charset="-122"/>
                <a:sym typeface="+mn-ea"/>
              </a:rPr>
              <a:t>      </a:t>
            </a:r>
            <a:endParaRPr lang="zh-CN" altLang="en-US" sz="3600">
              <a:latin typeface="黑体" panose="02010609060101010101" charset="-122"/>
              <a:ea typeface="黑体" panose="02010609060101010101" charset="-122"/>
            </a:endParaRPr>
          </a:p>
          <a:p>
            <a:endParaRPr lang="zh-CN" altLang="en-US" sz="3600"/>
          </a:p>
          <a:p>
            <a:endParaRPr lang="zh-CN" altLang="en-US" sz="36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5621414"/>
            <a:ext cx="12190476" cy="1384127"/>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5151" y="3629025"/>
            <a:ext cx="7935826" cy="1711254"/>
          </a:xfrm>
          <a:prstGeom prst="rect">
            <a:avLst/>
          </a:prstGeom>
        </p:spPr>
      </p:pic>
      <p:pic>
        <p:nvPicPr>
          <p:cNvPr id="3" name="图片 2"/>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1622483" y="3014627"/>
            <a:ext cx="3211591" cy="2239927"/>
          </a:xfrm>
          <a:prstGeom prst="rect">
            <a:avLst/>
          </a:prstGeom>
        </p:spPr>
      </p:pic>
      <p:grpSp>
        <p:nvGrpSpPr>
          <p:cNvPr id="12" name="组合 11"/>
          <p:cNvGrpSpPr/>
          <p:nvPr/>
        </p:nvGrpSpPr>
        <p:grpSpPr>
          <a:xfrm>
            <a:off x="5572125" y="295275"/>
            <a:ext cx="5727246" cy="6238875"/>
            <a:chOff x="7112000" y="1022281"/>
            <a:chExt cx="2717800" cy="4533900"/>
          </a:xfrm>
        </p:grpSpPr>
        <p:sp>
          <p:nvSpPr>
            <p:cNvPr id="13" name="矩形: 圆顶角 12"/>
            <p:cNvSpPr/>
            <p:nvPr/>
          </p:nvSpPr>
          <p:spPr>
            <a:xfrm>
              <a:off x="7112000" y="1022281"/>
              <a:ext cx="2528451"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7112000" y="1834482"/>
              <a:ext cx="27178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301349" y="1285824"/>
              <a:ext cx="2339102" cy="830997"/>
            </a:xfrm>
            <a:prstGeom prst="rect">
              <a:avLst/>
            </a:prstGeom>
            <a:noFill/>
          </p:spPr>
          <p:txBody>
            <a:bodyPr vert="horz" wrap="none" rtlCol="0">
              <a:spAutoFit/>
            </a:bodyPr>
            <a:lstStyle/>
            <a:p>
              <a:r>
                <a:rPr lang="zh-CN" altLang="zh-CN" sz="2400" dirty="0">
                  <a:solidFill>
                    <a:srgbClr val="9A826A"/>
                  </a:solidFill>
                  <a:ea typeface="思源黑体 CN Light" panose="020B0300000000000000" pitchFamily="34" charset="-122"/>
                </a:rPr>
                <a:t>弘扬方志敏精神</a:t>
              </a:r>
            </a:p>
            <a:p>
              <a:endParaRPr lang="zh-CN" altLang="en-US" sz="2400" dirty="0">
                <a:solidFill>
                  <a:srgbClr val="9A826A"/>
                </a:solidFill>
                <a:ea typeface="思源黑体 CN Light" panose="020B0300000000000000" pitchFamily="34" charset="-122"/>
              </a:endParaRPr>
            </a:p>
          </p:txBody>
        </p:sp>
        <p:sp>
          <p:nvSpPr>
            <p:cNvPr id="17" name="文本框 16"/>
            <p:cNvSpPr txBox="1"/>
            <p:nvPr/>
          </p:nvSpPr>
          <p:spPr>
            <a:xfrm>
              <a:off x="7426762" y="2043821"/>
              <a:ext cx="1916448" cy="2746906"/>
            </a:xfrm>
            <a:prstGeom prst="rect">
              <a:avLst/>
            </a:prstGeom>
            <a:noFill/>
          </p:spPr>
          <p:txBody>
            <a:bodyPr wrap="square" rtlCol="0">
              <a:spAutoFit/>
            </a:bodyPr>
            <a:lstStyle/>
            <a:p>
              <a:pPr>
                <a:lnSpc>
                  <a:spcPct val="150000"/>
                </a:lnSpc>
              </a:pPr>
              <a:r>
                <a:rPr lang="zh-CN" altLang="zh-CN" sz="18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艰苦奋斗、勤政为民。方志敏的一生是始终保持艰苦奋斗、勤政为民作风的一生。通过弘扬方志敏精神，使全体党员干部牢记</a:t>
              </a:r>
              <a:r>
                <a:rPr lang="en-US" altLang="zh-CN" sz="18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两个务必</a:t>
              </a:r>
              <a:r>
                <a:rPr lang="en-US" altLang="zh-CN" sz="18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，吃苦在前，享受在后，不奢侈浪费，不骄奢淫逸，清正廉洁、清贫朴素，让党放心，让群众信任，让大家认同，始终保持革命本色，真正做到权为民所用、情为民所系、利为民所谋，为祖国铁路建设做出新贡献</a:t>
              </a:r>
              <a:endParaRPr lang="zh-CN" altLang="en-US" sz="1400" dirty="0">
                <a:solidFill>
                  <a:srgbClr val="967758"/>
                </a:solidFill>
                <a:latin typeface="思源黑体 CN Light" panose="020B0300000000000000" pitchFamily="34" charset="-122"/>
                <a:ea typeface="思源黑体 CN Light" panose="020B03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91" y="5417577"/>
            <a:ext cx="12190476" cy="1384127"/>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124" y="2152878"/>
            <a:ext cx="9867827" cy="2759663"/>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9256" y="2316449"/>
            <a:ext cx="4702629" cy="2937558"/>
          </a:xfrm>
          <a:prstGeom prst="rect">
            <a:avLst/>
          </a:prstGeom>
        </p:spPr>
      </p:pic>
      <p:grpSp>
        <p:nvGrpSpPr>
          <p:cNvPr id="19" name="组合 18"/>
          <p:cNvGrpSpPr/>
          <p:nvPr/>
        </p:nvGrpSpPr>
        <p:grpSpPr>
          <a:xfrm>
            <a:off x="531846" y="219319"/>
            <a:ext cx="5327778" cy="6419362"/>
            <a:chOff x="7112000" y="1022281"/>
            <a:chExt cx="2717800" cy="5753857"/>
          </a:xfrm>
        </p:grpSpPr>
        <p:sp>
          <p:nvSpPr>
            <p:cNvPr id="20" name="矩形: 圆顶角 19"/>
            <p:cNvSpPr/>
            <p:nvPr/>
          </p:nvSpPr>
          <p:spPr>
            <a:xfrm>
              <a:off x="7112000" y="1022281"/>
              <a:ext cx="2717800"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7112000" y="1834482"/>
              <a:ext cx="27178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301349" y="1265564"/>
              <a:ext cx="1107996" cy="461665"/>
            </a:xfrm>
            <a:prstGeom prst="rect">
              <a:avLst/>
            </a:prstGeom>
            <a:noFill/>
          </p:spPr>
          <p:txBody>
            <a:bodyPr vert="horz" wrap="none" rtlCol="0">
              <a:spAutoFit/>
            </a:bodyPr>
            <a:lstStyle/>
            <a:p>
              <a:r>
                <a:rPr lang="zh-CN" altLang="en-US" sz="2400" dirty="0">
                  <a:solidFill>
                    <a:srgbClr val="9A826A"/>
                  </a:solidFill>
                  <a:latin typeface="思源黑体 CN Light" panose="020B0300000000000000" pitchFamily="34" charset="-122"/>
                  <a:ea typeface="思源黑体 CN Light" panose="020B0300000000000000" pitchFamily="34" charset="-122"/>
                </a:rPr>
                <a:t>立大志</a:t>
              </a:r>
            </a:p>
          </p:txBody>
        </p:sp>
        <p:sp>
          <p:nvSpPr>
            <p:cNvPr id="36" name="文本框 35"/>
            <p:cNvSpPr txBox="1"/>
            <p:nvPr/>
          </p:nvSpPr>
          <p:spPr>
            <a:xfrm>
              <a:off x="7112000" y="2023491"/>
              <a:ext cx="2578196" cy="4752647"/>
            </a:xfrm>
            <a:prstGeom prst="rect">
              <a:avLst/>
            </a:prstGeom>
            <a:noFill/>
          </p:spPr>
          <p:txBody>
            <a:bodyPr wrap="square" rtlCol="0">
              <a:spAutoFit/>
            </a:bodyPr>
            <a:lstStyle/>
            <a:p>
              <a:pPr marL="532765" indent="266700" algn="just">
                <a:lnSpc>
                  <a:spcPct val="150000"/>
                </a:lnSpc>
                <a:tabLst>
                  <a:tab pos="5067300" algn="r"/>
                </a:tabLst>
              </a:pPr>
              <a:r>
                <a:rPr lang="zh-CN" altLang="zh-CN" kern="100" dirty="0">
                  <a:solidFill>
                    <a:srgbClr val="967758"/>
                  </a:solidFill>
                  <a:effectLst/>
                  <a:latin typeface="Calibri" panose="020F0502020204030204" pitchFamily="34" charset="0"/>
                  <a:ea typeface="宋体" panose="02010600030101010101" pitchFamily="2" charset="-122"/>
                  <a:cs typeface="Times New Roman" panose="02020603050405020304" pitchFamily="18" charset="0"/>
                </a:rPr>
                <a:t>古之立大事者，不惟有超世之才，亦必有坚忍不拔之志。”一个人要做出一番成就，就要有自己的人生志向。志向不明，方向不定，行动就会迟滞，发展就会受阻。我们只有以我们的志向为引，才能照亮我们前行的道路。生活在中国特色社会主义新时代，我们首先应把自己的人生志向与国家前途同向，与民族命运同行，与时代脉搏同频，立志为建设社会主义现代化强国而矢志奋斗。积极向党组织靠拢，积极投身党组织，为共产主义事业做出自己贡献。</a:t>
              </a:r>
            </a:p>
            <a:p>
              <a:pPr>
                <a:lnSpc>
                  <a:spcPct val="150000"/>
                </a:lnSpc>
              </a:pPr>
              <a:endParaRPr lang="zh-CN" altLang="en-US" sz="1100" dirty="0">
                <a:solidFill>
                  <a:srgbClr val="967758"/>
                </a:solidFill>
                <a:latin typeface="思源黑体 CN Light" panose="020B0300000000000000" pitchFamily="34" charset="-122"/>
                <a:ea typeface="思源黑体 CN Light" panose="020B03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35" y="5906621"/>
            <a:ext cx="12190476" cy="1384127"/>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4747" y="1627134"/>
            <a:ext cx="10542280" cy="3071176"/>
          </a:xfrm>
          <a:prstGeom prst="rect">
            <a:avLst/>
          </a:prstGeom>
        </p:spPr>
      </p:pic>
      <p:grpSp>
        <p:nvGrpSpPr>
          <p:cNvPr id="19" name="组合 18"/>
          <p:cNvGrpSpPr/>
          <p:nvPr/>
        </p:nvGrpSpPr>
        <p:grpSpPr>
          <a:xfrm>
            <a:off x="531846" y="219318"/>
            <a:ext cx="5564154" cy="7211815"/>
            <a:chOff x="7112000" y="1022281"/>
            <a:chExt cx="2717800" cy="5346101"/>
          </a:xfrm>
        </p:grpSpPr>
        <p:sp>
          <p:nvSpPr>
            <p:cNvPr id="20" name="矩形: 圆顶角 19"/>
            <p:cNvSpPr/>
            <p:nvPr/>
          </p:nvSpPr>
          <p:spPr>
            <a:xfrm>
              <a:off x="7112000" y="1022281"/>
              <a:ext cx="2717800"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7112000" y="1834482"/>
              <a:ext cx="27178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258737" y="1265564"/>
              <a:ext cx="565210" cy="744846"/>
            </a:xfrm>
            <a:prstGeom prst="rect">
              <a:avLst/>
            </a:prstGeom>
            <a:noFill/>
          </p:spPr>
          <p:txBody>
            <a:bodyPr vert="horz" wrap="none" rtlCol="0">
              <a:spAutoFit/>
            </a:bodyPr>
            <a:lstStyle/>
            <a:p>
              <a:r>
                <a:rPr lang="zh-CN" altLang="zh-CN" sz="2400" dirty="0">
                  <a:solidFill>
                    <a:srgbClr val="9A826A"/>
                  </a:solidFill>
                  <a:ea typeface="思源黑体 CN Light" panose="020B0300000000000000" pitchFamily="34" charset="-122"/>
                </a:rPr>
                <a:t>明事理</a:t>
              </a:r>
            </a:p>
            <a:p>
              <a:endParaRPr lang="zh-CN" altLang="en-US" sz="2400" dirty="0">
                <a:solidFill>
                  <a:srgbClr val="9A826A"/>
                </a:solidFill>
                <a:latin typeface="思源黑体 CN Light" panose="020B0300000000000000" pitchFamily="34" charset="-122"/>
                <a:ea typeface="思源黑体 CN Light" panose="020B0300000000000000" pitchFamily="34" charset="-122"/>
              </a:endParaRPr>
            </a:p>
          </p:txBody>
        </p:sp>
        <p:sp>
          <p:nvSpPr>
            <p:cNvPr id="36" name="文本框 35"/>
            <p:cNvSpPr txBox="1"/>
            <p:nvPr/>
          </p:nvSpPr>
          <p:spPr>
            <a:xfrm>
              <a:off x="7181803" y="1924417"/>
              <a:ext cx="2586122" cy="4443965"/>
            </a:xfrm>
            <a:prstGeom prst="rect">
              <a:avLst/>
            </a:prstGeom>
            <a:noFill/>
          </p:spPr>
          <p:txBody>
            <a:bodyPr wrap="square" rtlCol="0">
              <a:spAutoFit/>
            </a:bodyPr>
            <a:lstStyle/>
            <a:p>
              <a:pPr algn="just">
                <a:lnSpc>
                  <a:spcPct val="150000"/>
                </a:lnSpc>
              </a:pPr>
              <a:r>
                <a:rPr lang="zh-CN" altLang="zh-CN" kern="100" dirty="0">
                  <a:solidFill>
                    <a:srgbClr val="967758"/>
                  </a:solidFill>
                  <a:latin typeface="Calibri" panose="020F0502020204030204" pitchFamily="34" charset="0"/>
                  <a:ea typeface="宋体" panose="02010600030101010101" pitchFamily="2" charset="-122"/>
                  <a:cs typeface="Times New Roman" panose="02020603050405020304" pitchFamily="18" charset="0"/>
                </a:rPr>
                <a:t>我们要清楚认识到中国共产党是真正为人民服务的组织，真心实意为百姓办实事，是值得信任，并加入的先进组织。如在《给某夫妇的信中》，方志敏同志对同在狱中的狱友指出中国国民党的邪恶面孔，批判了国民党的强盗本质，是罪恶的根源。而在《可爱的中国》开头也描述囚室的恶劣环境与受刑的囚犯的描写，也显示出国民政府的残暴、黑暗</a:t>
              </a:r>
            </a:p>
            <a:p>
              <a:pPr algn="just">
                <a:lnSpc>
                  <a:spcPct val="150000"/>
                </a:lnSpc>
              </a:pPr>
              <a:r>
                <a:rPr lang="zh-CN" altLang="zh-CN" kern="100" dirty="0">
                  <a:solidFill>
                    <a:srgbClr val="967758"/>
                  </a:solidFill>
                  <a:latin typeface="Calibri" panose="020F0502020204030204" pitchFamily="34" charset="0"/>
                  <a:ea typeface="宋体" panose="02010600030101010101" pitchFamily="2" charset="-122"/>
                  <a:cs typeface="Times New Roman" panose="02020603050405020304" pitchFamily="18" charset="0"/>
                </a:rPr>
                <a:t>方志敏同志清醒地认识到并告诉狱友，如果现在选择屈服于国民党，会得到暂时的安稳，但这种安稳随时会被打破。虽然现在投身于中国共产党，站在共产主义方面会暂时受着统治阶级的迫害，但最后的胜利一定是属于我们的。</a:t>
              </a:r>
            </a:p>
            <a:p>
              <a:pPr algn="just"/>
              <a:endParaRPr lang="zh-CN" altLang="zh-CN" kern="100" dirty="0">
                <a:solidFill>
                  <a:srgbClr val="967758"/>
                </a:solidFill>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endParaRPr lang="zh-CN" altLang="en-US" sz="1100" dirty="0">
                <a:solidFill>
                  <a:srgbClr val="967758"/>
                </a:solidFill>
                <a:latin typeface="思源黑体 CN Light" panose="020B0300000000000000" pitchFamily="34" charset="-122"/>
                <a:ea typeface="思源黑体 CN Light" panose="020B0300000000000000" pitchFamily="34" charset="-122"/>
              </a:endParaRPr>
            </a:p>
          </p:txBody>
        </p:sp>
      </p:gr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4747" y="2859687"/>
            <a:ext cx="10806144" cy="3148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2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571" y="-23864"/>
            <a:ext cx="4539926" cy="2017166"/>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25" y="5972260"/>
            <a:ext cx="12190476" cy="1384127"/>
          </a:xfrm>
          <a:prstGeom prst="rect">
            <a:avLst/>
          </a:prstGeom>
          <a:effectLst>
            <a:outerShdw blurRad="101600" dist="50800" dir="5400000" algn="ctr" rotWithShape="0">
              <a:srgbClr val="000000">
                <a:alpha val="0"/>
              </a:srgbClr>
            </a:outerShdw>
          </a:effectLst>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7662" y="749299"/>
            <a:ext cx="1209675" cy="1076325"/>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68945"/>
            <a:ext cx="3187565" cy="1631284"/>
          </a:xfrm>
          <a:prstGeom prst="rect">
            <a:avLst/>
          </a:prstGeom>
        </p:spPr>
      </p:pic>
      <p:sp>
        <p:nvSpPr>
          <p:cNvPr id="5" name="文本框 4"/>
          <p:cNvSpPr txBox="1"/>
          <p:nvPr/>
        </p:nvSpPr>
        <p:spPr>
          <a:xfrm>
            <a:off x="703392" y="1825624"/>
            <a:ext cx="9667874" cy="3785652"/>
          </a:xfrm>
          <a:prstGeom prst="rect">
            <a:avLst/>
          </a:prstGeom>
          <a:noFill/>
        </p:spPr>
        <p:txBody>
          <a:bodyPr wrap="square" rtlCol="0">
            <a:spAutoFit/>
          </a:bodyPr>
          <a:lstStyle/>
          <a:p>
            <a:r>
              <a:rPr lang="zh-CN" altLang="zh-CN" sz="2000" dirty="0">
                <a:solidFill>
                  <a:srgbClr val="967758"/>
                </a:solidFill>
              </a:rPr>
              <a:t>方志敏是一位伟人，是中华民族历史中一位伟大的英雄。他的精神已经并将激励着无数的中华儿女为建设可爱的中国而艰苦奋斗！</a:t>
            </a:r>
            <a:br>
              <a:rPr lang="en-US" altLang="zh-CN" sz="2000" dirty="0">
                <a:solidFill>
                  <a:srgbClr val="967758"/>
                </a:solidFill>
              </a:rPr>
            </a:br>
            <a:r>
              <a:rPr lang="zh-CN" altLang="zh-CN" sz="2000" dirty="0">
                <a:solidFill>
                  <a:srgbClr val="967758"/>
                </a:solidFill>
              </a:rPr>
              <a:t>这本狱中手稿是沉甸甸，看了之后可以令人眼泪夺眶而出。但我们不能哭泣，真正看懂了这本书的人，真正领悟方志敏精神的人，是不会哭泣的。我们只有怀着深深地敬仰之心，继承革命先烈纯粹的共产主义精神，艰苦奋斗，开创未来，这样才是对先烈们最好的缅怀。</a:t>
            </a:r>
            <a:br>
              <a:rPr lang="en-US" altLang="zh-CN" sz="2000" dirty="0">
                <a:solidFill>
                  <a:srgbClr val="967758"/>
                </a:solidFill>
              </a:rPr>
            </a:br>
            <a:r>
              <a:rPr lang="en-US" altLang="zh-CN" sz="2000" dirty="0">
                <a:solidFill>
                  <a:srgbClr val="967758"/>
                </a:solidFill>
              </a:rPr>
              <a:t>    </a:t>
            </a:r>
            <a:r>
              <a:rPr lang="zh-CN" altLang="zh-CN" sz="2000" dirty="0">
                <a:solidFill>
                  <a:srgbClr val="967758"/>
                </a:solidFill>
              </a:rPr>
              <a:t>能看到方志敏同志写的每一个字，是非常不容易的。他在监狱里艰苦的条件下，在生命的最后时候，将自己的精神化为文字，以助力中国伟大的革命。虽然他无法在</a:t>
            </a:r>
            <a:r>
              <a:rPr lang="en-US" altLang="zh-CN" sz="2000" dirty="0">
                <a:solidFill>
                  <a:srgbClr val="967758"/>
                </a:solidFill>
              </a:rPr>
              <a:t>1935</a:t>
            </a:r>
            <a:r>
              <a:rPr lang="zh-CN" altLang="zh-CN" sz="2000" dirty="0">
                <a:solidFill>
                  <a:srgbClr val="967758"/>
                </a:solidFill>
              </a:rPr>
              <a:t>年以后用身体助力中国革命，但他却用精神支持着中国革命。一个方志敏倒下了，千千万万的方志敏却站起来了。可爱的中国正在变成现实，以前现在和未来无数的方志敏将努力为中华民族伟大复兴而奋斗，愿伟人方志敏含笑九泉。</a:t>
            </a:r>
            <a:br>
              <a:rPr lang="en-US" altLang="zh-CN" sz="2000" dirty="0">
                <a:solidFill>
                  <a:srgbClr val="967758"/>
                </a:solidFill>
              </a:rPr>
            </a:br>
            <a:r>
              <a:rPr lang="en-US" altLang="zh-CN" sz="2000" dirty="0">
                <a:solidFill>
                  <a:srgbClr val="967758"/>
                </a:solidFill>
              </a:rPr>
              <a:t>    </a:t>
            </a:r>
            <a:r>
              <a:rPr lang="zh-CN" altLang="zh-CN" sz="2000" dirty="0">
                <a:solidFill>
                  <a:srgbClr val="967758"/>
                </a:solidFill>
              </a:rPr>
              <a:t>我们当怀着深深地敬意感谢先辈们用鲜血和生命换来的新中国</a:t>
            </a:r>
            <a:endParaRPr lang="zh-CN" altLang="en-US" sz="2000" dirty="0">
              <a:solidFill>
                <a:srgbClr val="967758"/>
              </a:solidFill>
              <a:latin typeface="思源黑体 CN Medium" panose="020B0600000000000000" pitchFamily="34" charset="-122"/>
              <a:ea typeface="思源黑体 CN Medium" panose="020B0600000000000000" pitchFamily="34" charset="-122"/>
            </a:endParaRPr>
          </a:p>
        </p:txBody>
      </p:sp>
      <p:sp>
        <p:nvSpPr>
          <p:cNvPr id="2" name="文本框 1"/>
          <p:cNvSpPr txBox="1"/>
          <p:nvPr/>
        </p:nvSpPr>
        <p:spPr>
          <a:xfrm>
            <a:off x="2257481" y="173356"/>
            <a:ext cx="2526673" cy="830997"/>
          </a:xfrm>
          <a:prstGeom prst="rect">
            <a:avLst/>
          </a:prstGeom>
          <a:noFill/>
        </p:spPr>
        <p:txBody>
          <a:bodyPr wrap="square" rtlCol="0">
            <a:spAutoFit/>
          </a:bodyPr>
          <a:lstStyle/>
          <a:p>
            <a:r>
              <a:rPr lang="zh-CN" altLang="en-US" sz="4800" b="1" dirty="0">
                <a:solidFill>
                  <a:srgbClr val="967758"/>
                </a:solidFill>
                <a:latin typeface="华文楷体" panose="02010600040101010101" pitchFamily="2" charset="-122"/>
                <a:ea typeface="华文楷体" panose="02010600040101010101" pitchFamily="2" charset="-122"/>
              </a:rPr>
              <a:t>总结</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64698"/>
            <a:ext cx="12190476" cy="1384127"/>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662" y="749299"/>
            <a:ext cx="1209675" cy="107632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434" y="362019"/>
            <a:ext cx="3187565" cy="1631284"/>
          </a:xfrm>
          <a:prstGeom prst="rect">
            <a:avLst/>
          </a:prstGeom>
        </p:spPr>
      </p:pic>
      <p:sp>
        <p:nvSpPr>
          <p:cNvPr id="3" name="文本框 2"/>
          <p:cNvSpPr txBox="1"/>
          <p:nvPr/>
        </p:nvSpPr>
        <p:spPr>
          <a:xfrm>
            <a:off x="2044766" y="2238070"/>
            <a:ext cx="850900" cy="1569660"/>
          </a:xfrm>
          <a:prstGeom prst="rect">
            <a:avLst/>
          </a:prstGeom>
          <a:noFill/>
        </p:spPr>
        <p:txBody>
          <a:bodyPr wrap="square" rtlCol="0">
            <a:spAutoFit/>
          </a:bodyPr>
          <a:lstStyle/>
          <a:p>
            <a:r>
              <a:rPr lang="zh-CN" altLang="en-US" sz="4800" u="sng" dirty="0">
                <a:solidFill>
                  <a:srgbClr val="BBAB9B"/>
                </a:solidFill>
                <a:latin typeface="思源黑体 CN Medium" panose="020B0600000000000000" pitchFamily="34" charset="-122"/>
                <a:ea typeface="思源黑体 CN Medium" panose="020B0600000000000000" pitchFamily="34" charset="-122"/>
              </a:rPr>
              <a:t>目录</a:t>
            </a:r>
          </a:p>
        </p:txBody>
      </p:sp>
      <p:grpSp>
        <p:nvGrpSpPr>
          <p:cNvPr id="9" name="组合 8"/>
          <p:cNvGrpSpPr/>
          <p:nvPr/>
        </p:nvGrpSpPr>
        <p:grpSpPr>
          <a:xfrm>
            <a:off x="3619500" y="1181101"/>
            <a:ext cx="850900" cy="4533900"/>
            <a:chOff x="3619500" y="1181101"/>
            <a:chExt cx="850900" cy="4533900"/>
          </a:xfrm>
        </p:grpSpPr>
        <p:sp>
          <p:nvSpPr>
            <p:cNvPr id="2" name="矩形: 圆顶角 1"/>
            <p:cNvSpPr/>
            <p:nvPr/>
          </p:nvSpPr>
          <p:spPr>
            <a:xfrm>
              <a:off x="3619500" y="1181101"/>
              <a:ext cx="850900"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694196" y="1346971"/>
              <a:ext cx="646331" cy="646331"/>
            </a:xfrm>
            <a:prstGeom prst="rect">
              <a:avLst/>
            </a:prstGeom>
            <a:noFill/>
          </p:spPr>
          <p:txBody>
            <a:bodyPr wrap="none" rtlCol="0">
              <a:spAutoFit/>
            </a:bodyPr>
            <a:lstStyle/>
            <a:p>
              <a:r>
                <a:rPr lang="zh-CN" altLang="en-US" sz="3600" dirty="0">
                  <a:solidFill>
                    <a:srgbClr val="BBAB9B"/>
                  </a:solidFill>
                  <a:latin typeface="思源黑体 CN Regular" panose="020B0500000000000000" pitchFamily="34" charset="-122"/>
                  <a:ea typeface="思源黑体 CN Regular" panose="020B0500000000000000" pitchFamily="34" charset="-122"/>
                </a:rPr>
                <a:t>壹</a:t>
              </a:r>
            </a:p>
          </p:txBody>
        </p:sp>
        <p:sp>
          <p:nvSpPr>
            <p:cNvPr id="6" name="文本框 5"/>
            <p:cNvSpPr txBox="1"/>
            <p:nvPr/>
          </p:nvSpPr>
          <p:spPr>
            <a:xfrm>
              <a:off x="3785567" y="2272393"/>
              <a:ext cx="490220" cy="1107440"/>
            </a:xfrm>
            <a:prstGeom prst="rect">
              <a:avLst/>
            </a:prstGeom>
            <a:noFill/>
          </p:spPr>
          <p:txBody>
            <a:bodyPr vert="eaVert" wrap="none" rtlCol="0">
              <a:spAutoFit/>
            </a:bodyPr>
            <a:lstStyle/>
            <a:p>
              <a:r>
                <a:rPr lang="zh-CN" altLang="en-US" sz="2000" dirty="0">
                  <a:solidFill>
                    <a:srgbClr val="9A826A"/>
                  </a:solidFill>
                  <a:latin typeface="思源黑体 CN Light" panose="020B0300000000000000" pitchFamily="34" charset="-122"/>
                  <a:ea typeface="思源黑体 CN Light" panose="020B0300000000000000" pitchFamily="34" charset="-122"/>
                </a:rPr>
                <a:t>背景介绍</a:t>
              </a:r>
            </a:p>
          </p:txBody>
        </p:sp>
        <p:cxnSp>
          <p:nvCxnSpPr>
            <p:cNvPr id="8" name="直接连接符 7"/>
            <p:cNvCxnSpPr/>
            <p:nvPr/>
          </p:nvCxnSpPr>
          <p:spPr>
            <a:xfrm>
              <a:off x="3619500" y="1993302"/>
              <a:ext cx="8509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836475" y="1663872"/>
            <a:ext cx="850900" cy="4533900"/>
            <a:chOff x="3619500" y="1181101"/>
            <a:chExt cx="850900" cy="4533900"/>
          </a:xfrm>
        </p:grpSpPr>
        <p:sp>
          <p:nvSpPr>
            <p:cNvPr id="31" name="矩形: 圆顶角 30"/>
            <p:cNvSpPr/>
            <p:nvPr/>
          </p:nvSpPr>
          <p:spPr>
            <a:xfrm>
              <a:off x="3619500" y="1181101"/>
              <a:ext cx="850900"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3721784" y="1346971"/>
              <a:ext cx="646331" cy="646331"/>
            </a:xfrm>
            <a:prstGeom prst="rect">
              <a:avLst/>
            </a:prstGeom>
            <a:noFill/>
          </p:spPr>
          <p:txBody>
            <a:bodyPr wrap="none" rtlCol="0">
              <a:spAutoFit/>
            </a:bodyPr>
            <a:lstStyle/>
            <a:p>
              <a:r>
                <a:rPr lang="zh-CN" altLang="en-US" sz="3600" dirty="0">
                  <a:solidFill>
                    <a:srgbClr val="BBAB9B"/>
                  </a:solidFill>
                  <a:latin typeface="思源黑体 CN Regular" panose="020B0500000000000000" pitchFamily="34" charset="-122"/>
                  <a:ea typeface="思源黑体 CN Regular" panose="020B0500000000000000" pitchFamily="34" charset="-122"/>
                </a:rPr>
                <a:t>贰</a:t>
              </a:r>
            </a:p>
          </p:txBody>
        </p:sp>
        <p:sp>
          <p:nvSpPr>
            <p:cNvPr id="33" name="文本框 32"/>
            <p:cNvSpPr txBox="1"/>
            <p:nvPr/>
          </p:nvSpPr>
          <p:spPr>
            <a:xfrm>
              <a:off x="3785567" y="2272393"/>
              <a:ext cx="490220" cy="1107440"/>
            </a:xfrm>
            <a:prstGeom prst="rect">
              <a:avLst/>
            </a:prstGeom>
            <a:noFill/>
          </p:spPr>
          <p:txBody>
            <a:bodyPr vert="eaVert" wrap="none" rtlCol="0">
              <a:spAutoFit/>
            </a:bodyPr>
            <a:lstStyle/>
            <a:p>
              <a:r>
                <a:rPr lang="zh-CN" altLang="en-US" sz="2000" dirty="0">
                  <a:solidFill>
                    <a:srgbClr val="9A826A"/>
                  </a:solidFill>
                  <a:latin typeface="思源黑体 CN Light" panose="020B0300000000000000" pitchFamily="34" charset="-122"/>
                  <a:ea typeface="思源黑体 CN Light" panose="020B0300000000000000" pitchFamily="34" charset="-122"/>
                </a:rPr>
                <a:t>内容摘要</a:t>
              </a:r>
            </a:p>
          </p:txBody>
        </p:sp>
        <p:cxnSp>
          <p:nvCxnSpPr>
            <p:cNvPr id="34" name="直接连接符 33"/>
            <p:cNvCxnSpPr/>
            <p:nvPr/>
          </p:nvCxnSpPr>
          <p:spPr>
            <a:xfrm>
              <a:off x="3619500" y="1993302"/>
              <a:ext cx="8509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7883241" y="997335"/>
            <a:ext cx="850900" cy="4533900"/>
            <a:chOff x="3619500" y="1181101"/>
            <a:chExt cx="850900" cy="4533900"/>
          </a:xfrm>
        </p:grpSpPr>
        <p:sp>
          <p:nvSpPr>
            <p:cNvPr id="36" name="矩形: 圆顶角 35"/>
            <p:cNvSpPr/>
            <p:nvPr/>
          </p:nvSpPr>
          <p:spPr>
            <a:xfrm>
              <a:off x="3619500" y="1181101"/>
              <a:ext cx="850900"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694196" y="1346971"/>
              <a:ext cx="646331" cy="646331"/>
            </a:xfrm>
            <a:prstGeom prst="rect">
              <a:avLst/>
            </a:prstGeom>
            <a:noFill/>
          </p:spPr>
          <p:txBody>
            <a:bodyPr wrap="none" rtlCol="0">
              <a:spAutoFit/>
            </a:bodyPr>
            <a:lstStyle/>
            <a:p>
              <a:r>
                <a:rPr lang="zh-CN" altLang="en-US" sz="3600" dirty="0">
                  <a:solidFill>
                    <a:srgbClr val="BBAB9B"/>
                  </a:solidFill>
                  <a:latin typeface="思源黑体 CN Regular" panose="020B0500000000000000" pitchFamily="34" charset="-122"/>
                  <a:ea typeface="思源黑体 CN Regular" panose="020B0500000000000000" pitchFamily="34" charset="-122"/>
                </a:rPr>
                <a:t>叁</a:t>
              </a:r>
            </a:p>
          </p:txBody>
        </p:sp>
        <p:sp>
          <p:nvSpPr>
            <p:cNvPr id="38" name="文本框 37"/>
            <p:cNvSpPr txBox="1"/>
            <p:nvPr/>
          </p:nvSpPr>
          <p:spPr>
            <a:xfrm>
              <a:off x="3785567" y="2272393"/>
              <a:ext cx="490220" cy="1107440"/>
            </a:xfrm>
            <a:prstGeom prst="rect">
              <a:avLst/>
            </a:prstGeom>
            <a:noFill/>
          </p:spPr>
          <p:txBody>
            <a:bodyPr vert="eaVert" wrap="none" rtlCol="0">
              <a:spAutoFit/>
            </a:bodyPr>
            <a:lstStyle/>
            <a:p>
              <a:r>
                <a:rPr lang="zh-CN" altLang="en-US" sz="2000" dirty="0">
                  <a:solidFill>
                    <a:srgbClr val="9A826A"/>
                  </a:solidFill>
                  <a:latin typeface="思源黑体 CN Light" panose="020B0300000000000000" pitchFamily="34" charset="-122"/>
                  <a:ea typeface="思源黑体 CN Light" panose="020B0300000000000000" pitchFamily="34" charset="-122"/>
                </a:rPr>
                <a:t>研读赏析</a:t>
              </a:r>
            </a:p>
          </p:txBody>
        </p:sp>
        <p:cxnSp>
          <p:nvCxnSpPr>
            <p:cNvPr id="39" name="直接连接符 38"/>
            <p:cNvCxnSpPr/>
            <p:nvPr/>
          </p:nvCxnSpPr>
          <p:spPr>
            <a:xfrm>
              <a:off x="3619500" y="1993302"/>
              <a:ext cx="8509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9970343" y="1460372"/>
            <a:ext cx="850900" cy="4533900"/>
            <a:chOff x="3619500" y="1181101"/>
            <a:chExt cx="850900" cy="4533900"/>
          </a:xfrm>
        </p:grpSpPr>
        <p:sp>
          <p:nvSpPr>
            <p:cNvPr id="41" name="矩形: 圆顶角 40"/>
            <p:cNvSpPr/>
            <p:nvPr/>
          </p:nvSpPr>
          <p:spPr>
            <a:xfrm>
              <a:off x="3619500" y="1181101"/>
              <a:ext cx="850900"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694196" y="1346971"/>
              <a:ext cx="646331" cy="646331"/>
            </a:xfrm>
            <a:prstGeom prst="rect">
              <a:avLst/>
            </a:prstGeom>
            <a:noFill/>
          </p:spPr>
          <p:txBody>
            <a:bodyPr wrap="none" rtlCol="0">
              <a:spAutoFit/>
            </a:bodyPr>
            <a:lstStyle/>
            <a:p>
              <a:r>
                <a:rPr lang="zh-CN" altLang="en-US" sz="3600" dirty="0">
                  <a:solidFill>
                    <a:srgbClr val="BBAB9B"/>
                  </a:solidFill>
                  <a:latin typeface="思源黑体 CN Regular" panose="020B0500000000000000" pitchFamily="34" charset="-122"/>
                  <a:ea typeface="思源黑体 CN Regular" panose="020B0500000000000000" pitchFamily="34" charset="-122"/>
                </a:rPr>
                <a:t>肆</a:t>
              </a:r>
            </a:p>
          </p:txBody>
        </p:sp>
        <p:sp>
          <p:nvSpPr>
            <p:cNvPr id="43" name="文本框 42"/>
            <p:cNvSpPr txBox="1"/>
            <p:nvPr/>
          </p:nvSpPr>
          <p:spPr>
            <a:xfrm>
              <a:off x="3785567" y="2272393"/>
              <a:ext cx="490220" cy="1107440"/>
            </a:xfrm>
            <a:prstGeom prst="rect">
              <a:avLst/>
            </a:prstGeom>
            <a:noFill/>
          </p:spPr>
          <p:txBody>
            <a:bodyPr vert="eaVert" wrap="none" rtlCol="0">
              <a:spAutoFit/>
            </a:bodyPr>
            <a:lstStyle/>
            <a:p>
              <a:r>
                <a:rPr lang="zh-CN" altLang="en-US" sz="2000" dirty="0">
                  <a:solidFill>
                    <a:srgbClr val="9A826A"/>
                  </a:solidFill>
                  <a:latin typeface="思源黑体 CN Light" panose="020B0300000000000000" pitchFamily="34" charset="-122"/>
                  <a:ea typeface="思源黑体 CN Light" panose="020B0300000000000000" pitchFamily="34" charset="-122"/>
                </a:rPr>
                <a:t>心得体会</a:t>
              </a:r>
            </a:p>
          </p:txBody>
        </p:sp>
        <p:cxnSp>
          <p:nvCxnSpPr>
            <p:cNvPr id="44" name="直接连接符 43"/>
            <p:cNvCxnSpPr/>
            <p:nvPr/>
          </p:nvCxnSpPr>
          <p:spPr>
            <a:xfrm>
              <a:off x="3619500" y="1993302"/>
              <a:ext cx="8509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down)">
                                      <p:cBhvr>
                                        <p:cTn id="38" dur="500"/>
                                        <p:tgtEl>
                                          <p:spTgt spid="35"/>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483" y="3355975"/>
            <a:ext cx="7854283" cy="22881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7825"/>
            <a:ext cx="12192000" cy="3124200"/>
          </a:xfrm>
          <a:prstGeom prst="rect">
            <a:avLst/>
          </a:prstGeom>
        </p:spPr>
      </p:pic>
      <p:grpSp>
        <p:nvGrpSpPr>
          <p:cNvPr id="14" name="组合 13"/>
          <p:cNvGrpSpPr/>
          <p:nvPr/>
        </p:nvGrpSpPr>
        <p:grpSpPr>
          <a:xfrm>
            <a:off x="6096000" y="2873531"/>
            <a:ext cx="1086462" cy="1086462"/>
            <a:chOff x="6096000" y="2873531"/>
            <a:chExt cx="1086462" cy="1086462"/>
          </a:xfrm>
        </p:grpSpPr>
        <p:sp>
          <p:nvSpPr>
            <p:cNvPr id="6" name="椭圆 5"/>
            <p:cNvSpPr/>
            <p:nvPr/>
          </p:nvSpPr>
          <p:spPr>
            <a:xfrm>
              <a:off x="6096000" y="2873531"/>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239121" y="3001263"/>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第</a:t>
              </a:r>
            </a:p>
          </p:txBody>
        </p:sp>
      </p:grpSp>
      <p:grpSp>
        <p:nvGrpSpPr>
          <p:cNvPr id="16" name="组合 15"/>
          <p:cNvGrpSpPr/>
          <p:nvPr/>
        </p:nvGrpSpPr>
        <p:grpSpPr>
          <a:xfrm>
            <a:off x="9396252" y="2873531"/>
            <a:ext cx="1086462" cy="1086462"/>
            <a:chOff x="9396252" y="2873531"/>
            <a:chExt cx="1086462" cy="1086462"/>
          </a:xfrm>
        </p:grpSpPr>
        <p:sp>
          <p:nvSpPr>
            <p:cNvPr id="8" name="椭圆 7"/>
            <p:cNvSpPr/>
            <p:nvPr/>
          </p:nvSpPr>
          <p:spPr>
            <a:xfrm>
              <a:off x="9396252" y="2873531"/>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539373" y="3046752"/>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章</a:t>
              </a:r>
            </a:p>
          </p:txBody>
        </p:sp>
      </p:grpSp>
      <p:grpSp>
        <p:nvGrpSpPr>
          <p:cNvPr id="15" name="组合 14"/>
          <p:cNvGrpSpPr/>
          <p:nvPr/>
        </p:nvGrpSpPr>
        <p:grpSpPr>
          <a:xfrm>
            <a:off x="7746126" y="2885769"/>
            <a:ext cx="1086462" cy="1086462"/>
            <a:chOff x="7746126" y="2885769"/>
            <a:chExt cx="1086462" cy="1086462"/>
          </a:xfrm>
        </p:grpSpPr>
        <p:sp>
          <p:nvSpPr>
            <p:cNvPr id="7" name="椭圆 6"/>
            <p:cNvSpPr/>
            <p:nvPr/>
          </p:nvSpPr>
          <p:spPr>
            <a:xfrm>
              <a:off x="7746126" y="2885769"/>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873977" y="3028266"/>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壹</a:t>
              </a:r>
            </a:p>
          </p:txBody>
        </p:sp>
      </p:gr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7038" y="1185341"/>
            <a:ext cx="209550" cy="2428875"/>
          </a:xfrm>
          <a:prstGeom prst="rect">
            <a:avLst/>
          </a:prstGeom>
        </p:spPr>
      </p:pic>
      <p:sp>
        <p:nvSpPr>
          <p:cNvPr id="13" name="文本框 12"/>
          <p:cNvSpPr txBox="1"/>
          <p:nvPr/>
        </p:nvSpPr>
        <p:spPr>
          <a:xfrm>
            <a:off x="7038705" y="4467009"/>
            <a:ext cx="2578196" cy="583565"/>
          </a:xfrm>
          <a:prstGeom prst="rect">
            <a:avLst/>
          </a:prstGeom>
          <a:noFill/>
        </p:spPr>
        <p:txBody>
          <a:bodyPr wrap="square" rtlCol="0">
            <a:spAutoFit/>
          </a:bodyPr>
          <a:lstStyle/>
          <a:p>
            <a:pPr algn="ctr"/>
            <a:r>
              <a:rPr lang="zh-CN" altLang="en-US" sz="3200" dirty="0">
                <a:solidFill>
                  <a:srgbClr val="9A826A"/>
                </a:solidFill>
                <a:latin typeface="思源黑体 CN Light" panose="020B0300000000000000" pitchFamily="34" charset="-122"/>
                <a:ea typeface="思源黑体 CN Light" panose="020B0300000000000000" pitchFamily="34" charset="-122"/>
              </a:rPr>
              <a:t>背景介绍</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2000"/>
                            </p:stCondLst>
                            <p:childTnLst>
                              <p:par>
                                <p:cTn id="18" presetID="31"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fltVal val="0"/>
                                          </p:val>
                                        </p:tav>
                                        <p:tav tm="100000">
                                          <p:val>
                                            <p:strVal val="#ppt_w"/>
                                          </p:val>
                                        </p:tav>
                                      </p:tavLst>
                                    </p:anim>
                                    <p:anim calcmode="lin" valueType="num">
                                      <p:cBhvr>
                                        <p:cTn id="21" dur="1000" fill="hold"/>
                                        <p:tgtEl>
                                          <p:spTgt spid="14"/>
                                        </p:tgtEl>
                                        <p:attrNameLst>
                                          <p:attrName>ppt_h</p:attrName>
                                        </p:attrNameLst>
                                      </p:cBhvr>
                                      <p:tavLst>
                                        <p:tav tm="0">
                                          <p:val>
                                            <p:fltVal val="0"/>
                                          </p:val>
                                        </p:tav>
                                        <p:tav tm="100000">
                                          <p:val>
                                            <p:strVal val="#ppt_h"/>
                                          </p:val>
                                        </p:tav>
                                      </p:tavLst>
                                    </p:anim>
                                    <p:anim calcmode="lin" valueType="num">
                                      <p:cBhvr>
                                        <p:cTn id="22" dur="1000" fill="hold"/>
                                        <p:tgtEl>
                                          <p:spTgt spid="14"/>
                                        </p:tgtEl>
                                        <p:attrNameLst>
                                          <p:attrName>style.rotation</p:attrName>
                                        </p:attrNameLst>
                                      </p:cBhvr>
                                      <p:tavLst>
                                        <p:tav tm="0">
                                          <p:val>
                                            <p:fltVal val="90"/>
                                          </p:val>
                                        </p:tav>
                                        <p:tav tm="100000">
                                          <p:val>
                                            <p:fltVal val="0"/>
                                          </p:val>
                                        </p:tav>
                                      </p:tavLst>
                                    </p:anim>
                                    <p:animEffect transition="in" filter="fade">
                                      <p:cBhvr>
                                        <p:cTn id="23" dur="1000"/>
                                        <p:tgtEl>
                                          <p:spTgt spid="14"/>
                                        </p:tgtEl>
                                      </p:cBhvr>
                                    </p:animEffect>
                                  </p:childTnLst>
                                </p:cTn>
                              </p:par>
                            </p:childTnLst>
                          </p:cTn>
                        </p:par>
                        <p:par>
                          <p:cTn id="24" fill="hold">
                            <p:stCondLst>
                              <p:cond delay="3000"/>
                            </p:stCondLst>
                            <p:childTnLst>
                              <p:par>
                                <p:cTn id="25" presetID="31"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 calcmode="lin" valueType="num">
                                      <p:cBhvr>
                                        <p:cTn id="29" dur="1000" fill="hold"/>
                                        <p:tgtEl>
                                          <p:spTgt spid="15"/>
                                        </p:tgtEl>
                                        <p:attrNameLst>
                                          <p:attrName>style.rotation</p:attrName>
                                        </p:attrNameLst>
                                      </p:cBhvr>
                                      <p:tavLst>
                                        <p:tav tm="0">
                                          <p:val>
                                            <p:fltVal val="90"/>
                                          </p:val>
                                        </p:tav>
                                        <p:tav tm="100000">
                                          <p:val>
                                            <p:fltVal val="0"/>
                                          </p:val>
                                        </p:tav>
                                      </p:tavLst>
                                    </p:anim>
                                    <p:animEffect transition="in" filter="fade">
                                      <p:cBhvr>
                                        <p:cTn id="30" dur="1000"/>
                                        <p:tgtEl>
                                          <p:spTgt spid="15"/>
                                        </p:tgtEl>
                                      </p:cBhvr>
                                    </p:animEffect>
                                  </p:childTnLst>
                                </p:cTn>
                              </p:par>
                            </p:childTnLst>
                          </p:cTn>
                        </p:par>
                        <p:par>
                          <p:cTn id="31" fill="hold">
                            <p:stCondLst>
                              <p:cond delay="4000"/>
                            </p:stCondLst>
                            <p:childTnLst>
                              <p:par>
                                <p:cTn id="32" presetID="3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ppt_w</p:attrName>
                                        </p:attrNameLst>
                                      </p:cBhvr>
                                      <p:tavLst>
                                        <p:tav tm="0">
                                          <p:val>
                                            <p:fltVal val="0"/>
                                          </p:val>
                                        </p:tav>
                                        <p:tav tm="100000">
                                          <p:val>
                                            <p:strVal val="#ppt_w"/>
                                          </p:val>
                                        </p:tav>
                                      </p:tavLst>
                                    </p:anim>
                                    <p:anim calcmode="lin" valueType="num">
                                      <p:cBhvr>
                                        <p:cTn id="35" dur="1000" fill="hold"/>
                                        <p:tgtEl>
                                          <p:spTgt spid="16"/>
                                        </p:tgtEl>
                                        <p:attrNameLst>
                                          <p:attrName>ppt_h</p:attrName>
                                        </p:attrNameLst>
                                      </p:cBhvr>
                                      <p:tavLst>
                                        <p:tav tm="0">
                                          <p:val>
                                            <p:fltVal val="0"/>
                                          </p:val>
                                        </p:tav>
                                        <p:tav tm="100000">
                                          <p:val>
                                            <p:strVal val="#ppt_h"/>
                                          </p:val>
                                        </p:tav>
                                      </p:tavLst>
                                    </p:anim>
                                    <p:anim calcmode="lin" valueType="num">
                                      <p:cBhvr>
                                        <p:cTn id="36" dur="1000" fill="hold"/>
                                        <p:tgtEl>
                                          <p:spTgt spid="16"/>
                                        </p:tgtEl>
                                        <p:attrNameLst>
                                          <p:attrName>style.rotation</p:attrName>
                                        </p:attrNameLst>
                                      </p:cBhvr>
                                      <p:tavLst>
                                        <p:tav tm="0">
                                          <p:val>
                                            <p:fltVal val="90"/>
                                          </p:val>
                                        </p:tav>
                                        <p:tav tm="100000">
                                          <p:val>
                                            <p:fltVal val="0"/>
                                          </p:val>
                                        </p:tav>
                                      </p:tavLst>
                                    </p:anim>
                                    <p:animEffect transition="in" filter="fade">
                                      <p:cBhvr>
                                        <p:cTn id="37" dur="1000"/>
                                        <p:tgtEl>
                                          <p:spTgt spid="16"/>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8156"/>
            <a:ext cx="12190476" cy="1384127"/>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662" y="749299"/>
            <a:ext cx="1209675" cy="107632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434" y="362019"/>
            <a:ext cx="3187565" cy="1631284"/>
          </a:xfrm>
          <a:prstGeom prst="rect">
            <a:avLst/>
          </a:prstGeom>
        </p:spPr>
      </p:pic>
      <p:grpSp>
        <p:nvGrpSpPr>
          <p:cNvPr id="10" name="组合 9"/>
          <p:cNvGrpSpPr/>
          <p:nvPr/>
        </p:nvGrpSpPr>
        <p:grpSpPr>
          <a:xfrm>
            <a:off x="2247900" y="1340416"/>
            <a:ext cx="2717800" cy="4781852"/>
            <a:chOff x="2247900" y="1962081"/>
            <a:chExt cx="2717800" cy="4781852"/>
          </a:xfrm>
        </p:grpSpPr>
        <p:sp>
          <p:nvSpPr>
            <p:cNvPr id="26" name="矩形: 圆顶角 25"/>
            <p:cNvSpPr/>
            <p:nvPr/>
          </p:nvSpPr>
          <p:spPr>
            <a:xfrm>
              <a:off x="2247900" y="1962081"/>
              <a:ext cx="2717800"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2247900" y="2774282"/>
              <a:ext cx="27178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905879" y="2153858"/>
              <a:ext cx="1402080" cy="460375"/>
            </a:xfrm>
            <a:prstGeom prst="rect">
              <a:avLst/>
            </a:prstGeom>
            <a:noFill/>
          </p:spPr>
          <p:txBody>
            <a:bodyPr vert="horz" wrap="none" rtlCol="0">
              <a:spAutoFit/>
            </a:bodyPr>
            <a:lstStyle/>
            <a:p>
              <a:r>
                <a:rPr lang="zh-CN" altLang="en-US" sz="2400" dirty="0">
                  <a:solidFill>
                    <a:srgbClr val="9A826A"/>
                  </a:solidFill>
                  <a:latin typeface="思源黑体 CN Light" panose="020B0300000000000000" pitchFamily="34" charset="-122"/>
                  <a:ea typeface="思源黑体 CN Light" panose="020B0300000000000000" pitchFamily="34" charset="-122"/>
                </a:rPr>
                <a:t>作者生平</a:t>
              </a:r>
            </a:p>
          </p:txBody>
        </p:sp>
        <p:sp>
          <p:nvSpPr>
            <p:cNvPr id="49" name="文本框 48"/>
            <p:cNvSpPr txBox="1"/>
            <p:nvPr/>
          </p:nvSpPr>
          <p:spPr>
            <a:xfrm>
              <a:off x="2317702" y="2774548"/>
              <a:ext cx="2578196" cy="3969385"/>
            </a:xfrm>
            <a:prstGeom prst="rect">
              <a:avLst/>
            </a:prstGeom>
            <a:noFill/>
          </p:spPr>
          <p:txBody>
            <a:bodyPr wrap="square" rtlCol="0">
              <a:spAutoFit/>
            </a:bodyPr>
            <a:lstStyle/>
            <a:p>
              <a:pPr>
                <a:lnSpc>
                  <a:spcPct val="150000"/>
                </a:lnSpc>
              </a:pPr>
              <a:r>
                <a:rPr lang="zh-CN" altLang="en-US" sz="1400" dirty="0">
                  <a:solidFill>
                    <a:srgbClr val="9A826A"/>
                  </a:solidFill>
                  <a:latin typeface="思源黑体 CN Light" panose="020B0300000000000000" pitchFamily="34" charset="-122"/>
                  <a:ea typeface="思源黑体 CN Light" panose="020B0300000000000000" pitchFamily="34" charset="-122"/>
                </a:rPr>
                <a:t>方志敏（1899年8月21日－1935年8月6日），原名方远镇，乳名正鹄，号慧生，江西弋阳人。方志敏早年在江西从事农民运动，领导弋横暴动。先后任中华苏维埃共和国赣东北省和闽浙赣省苏维埃政府主席，红十军、红十一军政治委员，中共闽浙赣省委书记，红十军团军政委员会主席。1935年在怀玉山之战中被俘，后被国民政府枪决。</a:t>
              </a:r>
            </a:p>
          </p:txBody>
        </p:sp>
      </p:grpSp>
      <p:grpSp>
        <p:nvGrpSpPr>
          <p:cNvPr id="12" name="组合 11"/>
          <p:cNvGrpSpPr/>
          <p:nvPr/>
        </p:nvGrpSpPr>
        <p:grpSpPr>
          <a:xfrm>
            <a:off x="7122160" y="263456"/>
            <a:ext cx="2717800" cy="6172571"/>
            <a:chOff x="7112000" y="1022281"/>
            <a:chExt cx="2717800" cy="6172571"/>
          </a:xfrm>
        </p:grpSpPr>
        <p:sp>
          <p:nvSpPr>
            <p:cNvPr id="45" name="矩形: 圆顶角 44"/>
            <p:cNvSpPr/>
            <p:nvPr/>
          </p:nvSpPr>
          <p:spPr>
            <a:xfrm>
              <a:off x="7112000" y="1022281"/>
              <a:ext cx="2717800" cy="4533900"/>
            </a:xfrm>
            <a:prstGeom prst="round2SameRect">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7112000" y="1834482"/>
              <a:ext cx="2717800" cy="0"/>
            </a:xfrm>
            <a:prstGeom prst="line">
              <a:avLst/>
            </a:prstGeom>
            <a:ln>
              <a:solidFill>
                <a:srgbClr val="9A826A"/>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7769979" y="1235084"/>
              <a:ext cx="1402080" cy="460375"/>
            </a:xfrm>
            <a:prstGeom prst="rect">
              <a:avLst/>
            </a:prstGeom>
            <a:noFill/>
          </p:spPr>
          <p:txBody>
            <a:bodyPr vert="horz" wrap="none" rtlCol="0">
              <a:spAutoFit/>
            </a:bodyPr>
            <a:lstStyle/>
            <a:p>
              <a:r>
                <a:rPr lang="zh-CN" altLang="en-US" sz="2400" dirty="0">
                  <a:solidFill>
                    <a:srgbClr val="9A826A"/>
                  </a:solidFill>
                  <a:latin typeface="思源黑体 CN Light" panose="020B0300000000000000" pitchFamily="34" charset="-122"/>
                  <a:ea typeface="思源黑体 CN Light" panose="020B0300000000000000" pitchFamily="34" charset="-122"/>
                </a:rPr>
                <a:t>创作背景</a:t>
              </a:r>
            </a:p>
          </p:txBody>
        </p:sp>
        <p:sp>
          <p:nvSpPr>
            <p:cNvPr id="50" name="文本框 49"/>
            <p:cNvSpPr txBox="1"/>
            <p:nvPr/>
          </p:nvSpPr>
          <p:spPr>
            <a:xfrm>
              <a:off x="7251604" y="1932607"/>
              <a:ext cx="2578196" cy="5262245"/>
            </a:xfrm>
            <a:prstGeom prst="rect">
              <a:avLst/>
            </a:prstGeom>
            <a:noFill/>
          </p:spPr>
          <p:txBody>
            <a:bodyPr wrap="square" rtlCol="0">
              <a:spAutoFit/>
            </a:bodyPr>
            <a:lstStyle/>
            <a:p>
              <a:pPr>
                <a:lnSpc>
                  <a:spcPct val="150000"/>
                </a:lnSpc>
              </a:pPr>
              <a:r>
                <a:rPr lang="zh-CN" altLang="en-US" sz="1400" dirty="0">
                  <a:solidFill>
                    <a:srgbClr val="9A826A"/>
                  </a:solidFill>
                  <a:latin typeface="思源黑体 CN Light" panose="020B0300000000000000" pitchFamily="34" charset="-122"/>
                  <a:ea typeface="思源黑体 CN Light" panose="020B0300000000000000" pitchFamily="34" charset="-122"/>
                </a:rPr>
                <a:t>在1927年至1937年第一次国共内战期间方志敏于怀玉山之战被捕入狱后创作的十六篇遗稿之一。方志敏被国民政府处决前后，此批文稿交予胡罟人保存。胡某将遗稿送致上海，由胡子婴接收。1936年11月，丈夫章乃器被捕后，胡子婴委托章乃器弟弟、中共党员章秋阳将《可爱的中国》移交给宋庆龄。宋庆龄交托冯雪峰。其后，包括《可爱的中国》在内，方志敏遗稿在上海有过多次出版。中华人民共和国建国后，《可爱的中国》手稿被收藏于中国革命博物馆。</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par>
                          <p:cTn id="20" fill="hold">
                            <p:stCondLst>
                              <p:cond delay="2500"/>
                            </p:stCondLst>
                            <p:childTnLst>
                              <p:par>
                                <p:cTn id="21" presetID="1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up)">
                                      <p:cBhvr>
                                        <p:cTn id="24" dur="500"/>
                                        <p:tgtEl>
                                          <p:spTgt spid="10"/>
                                        </p:tgtEl>
                                      </p:cBhvr>
                                    </p:animEffect>
                                  </p:childTnLst>
                                </p:cTn>
                              </p:par>
                            </p:childTnLst>
                          </p:cTn>
                        </p:par>
                        <p:par>
                          <p:cTn id="25" fill="hold">
                            <p:stCondLst>
                              <p:cond delay="3000"/>
                            </p:stCondLst>
                            <p:childTnLst>
                              <p:par>
                                <p:cTn id="26" presetID="12" presetClass="entr" presetSubtype="4"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ppt_y</p:attrName>
                                        </p:attrNameLst>
                                      </p:cBhvr>
                                      <p:tavLst>
                                        <p:tav tm="0">
                                          <p:val>
                                            <p:strVal val="#ppt_y+#ppt_h*1.125000"/>
                                          </p:val>
                                        </p:tav>
                                        <p:tav tm="100000">
                                          <p:val>
                                            <p:strVal val="#ppt_y"/>
                                          </p:val>
                                        </p:tav>
                                      </p:tavLst>
                                    </p:anim>
                                    <p:animEffect transition="in" filter="wipe(up)">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456" y="3530601"/>
            <a:ext cx="7854283" cy="22881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0" y="1647825"/>
            <a:ext cx="12192000" cy="3124199"/>
          </a:xfrm>
          <a:prstGeom prst="rect">
            <a:avLst/>
          </a:prstGeom>
        </p:spPr>
      </p:pic>
      <p:grpSp>
        <p:nvGrpSpPr>
          <p:cNvPr id="14" name="组合 13"/>
          <p:cNvGrpSpPr/>
          <p:nvPr/>
        </p:nvGrpSpPr>
        <p:grpSpPr>
          <a:xfrm>
            <a:off x="863600" y="2568070"/>
            <a:ext cx="1086462" cy="1086462"/>
            <a:chOff x="6096000" y="2873531"/>
            <a:chExt cx="1086462" cy="1086462"/>
          </a:xfrm>
        </p:grpSpPr>
        <p:sp>
          <p:nvSpPr>
            <p:cNvPr id="6" name="椭圆 5"/>
            <p:cNvSpPr/>
            <p:nvPr/>
          </p:nvSpPr>
          <p:spPr>
            <a:xfrm>
              <a:off x="6096000" y="2873531"/>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239121" y="3001263"/>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第</a:t>
              </a:r>
            </a:p>
          </p:txBody>
        </p:sp>
      </p:grpSp>
      <p:grpSp>
        <p:nvGrpSpPr>
          <p:cNvPr id="16" name="组合 15"/>
          <p:cNvGrpSpPr/>
          <p:nvPr/>
        </p:nvGrpSpPr>
        <p:grpSpPr>
          <a:xfrm>
            <a:off x="4163852" y="2568070"/>
            <a:ext cx="1086462" cy="1086462"/>
            <a:chOff x="9396252" y="2873531"/>
            <a:chExt cx="1086462" cy="1086462"/>
          </a:xfrm>
        </p:grpSpPr>
        <p:sp>
          <p:nvSpPr>
            <p:cNvPr id="8" name="椭圆 7"/>
            <p:cNvSpPr/>
            <p:nvPr/>
          </p:nvSpPr>
          <p:spPr>
            <a:xfrm>
              <a:off x="9396252" y="2873531"/>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539373" y="3046752"/>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章</a:t>
              </a:r>
            </a:p>
          </p:txBody>
        </p:sp>
      </p:grpSp>
      <p:grpSp>
        <p:nvGrpSpPr>
          <p:cNvPr id="15" name="组合 14"/>
          <p:cNvGrpSpPr/>
          <p:nvPr/>
        </p:nvGrpSpPr>
        <p:grpSpPr>
          <a:xfrm>
            <a:off x="2513726" y="2580308"/>
            <a:ext cx="1086462" cy="1086462"/>
            <a:chOff x="7746126" y="2885769"/>
            <a:chExt cx="1086462" cy="1086462"/>
          </a:xfrm>
        </p:grpSpPr>
        <p:sp>
          <p:nvSpPr>
            <p:cNvPr id="7" name="椭圆 6"/>
            <p:cNvSpPr/>
            <p:nvPr/>
          </p:nvSpPr>
          <p:spPr>
            <a:xfrm>
              <a:off x="7746126" y="2885769"/>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873977" y="3028266"/>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贰</a:t>
              </a:r>
            </a:p>
          </p:txBody>
        </p:sp>
      </p:gr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4598" y="927100"/>
            <a:ext cx="209550" cy="2428875"/>
          </a:xfrm>
          <a:prstGeom prst="rect">
            <a:avLst/>
          </a:prstGeom>
        </p:spPr>
      </p:pic>
      <p:sp>
        <p:nvSpPr>
          <p:cNvPr id="13" name="文本框 12"/>
          <p:cNvSpPr txBox="1"/>
          <p:nvPr/>
        </p:nvSpPr>
        <p:spPr>
          <a:xfrm>
            <a:off x="1806305" y="4052963"/>
            <a:ext cx="2578196" cy="583565"/>
          </a:xfrm>
          <a:prstGeom prst="rect">
            <a:avLst/>
          </a:prstGeom>
          <a:noFill/>
        </p:spPr>
        <p:txBody>
          <a:bodyPr wrap="square" rtlCol="0">
            <a:spAutoFit/>
          </a:bodyPr>
          <a:lstStyle/>
          <a:p>
            <a:pPr algn="ctr"/>
            <a:r>
              <a:rPr lang="zh-CN" altLang="en-US" sz="3200" dirty="0">
                <a:solidFill>
                  <a:srgbClr val="9A826A"/>
                </a:solidFill>
                <a:latin typeface="思源黑体 CN Light" panose="020B0300000000000000" pitchFamily="34" charset="-122"/>
                <a:ea typeface="思源黑体 CN Light" panose="020B0300000000000000" pitchFamily="34" charset="-122"/>
              </a:rPr>
              <a:t>内容摘要</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2000"/>
                            </p:stCondLst>
                            <p:childTnLst>
                              <p:par>
                                <p:cTn id="18" presetID="31"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fltVal val="0"/>
                                          </p:val>
                                        </p:tav>
                                        <p:tav tm="100000">
                                          <p:val>
                                            <p:strVal val="#ppt_w"/>
                                          </p:val>
                                        </p:tav>
                                      </p:tavLst>
                                    </p:anim>
                                    <p:anim calcmode="lin" valueType="num">
                                      <p:cBhvr>
                                        <p:cTn id="21" dur="1000" fill="hold"/>
                                        <p:tgtEl>
                                          <p:spTgt spid="14"/>
                                        </p:tgtEl>
                                        <p:attrNameLst>
                                          <p:attrName>ppt_h</p:attrName>
                                        </p:attrNameLst>
                                      </p:cBhvr>
                                      <p:tavLst>
                                        <p:tav tm="0">
                                          <p:val>
                                            <p:fltVal val="0"/>
                                          </p:val>
                                        </p:tav>
                                        <p:tav tm="100000">
                                          <p:val>
                                            <p:strVal val="#ppt_h"/>
                                          </p:val>
                                        </p:tav>
                                      </p:tavLst>
                                    </p:anim>
                                    <p:anim calcmode="lin" valueType="num">
                                      <p:cBhvr>
                                        <p:cTn id="22" dur="1000" fill="hold"/>
                                        <p:tgtEl>
                                          <p:spTgt spid="14"/>
                                        </p:tgtEl>
                                        <p:attrNameLst>
                                          <p:attrName>style.rotation</p:attrName>
                                        </p:attrNameLst>
                                      </p:cBhvr>
                                      <p:tavLst>
                                        <p:tav tm="0">
                                          <p:val>
                                            <p:fltVal val="90"/>
                                          </p:val>
                                        </p:tav>
                                        <p:tav tm="100000">
                                          <p:val>
                                            <p:fltVal val="0"/>
                                          </p:val>
                                        </p:tav>
                                      </p:tavLst>
                                    </p:anim>
                                    <p:animEffect transition="in" filter="fade">
                                      <p:cBhvr>
                                        <p:cTn id="23" dur="1000"/>
                                        <p:tgtEl>
                                          <p:spTgt spid="14"/>
                                        </p:tgtEl>
                                      </p:cBhvr>
                                    </p:animEffect>
                                  </p:childTnLst>
                                </p:cTn>
                              </p:par>
                            </p:childTnLst>
                          </p:cTn>
                        </p:par>
                        <p:par>
                          <p:cTn id="24" fill="hold">
                            <p:stCondLst>
                              <p:cond delay="3000"/>
                            </p:stCondLst>
                            <p:childTnLst>
                              <p:par>
                                <p:cTn id="25" presetID="31"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 calcmode="lin" valueType="num">
                                      <p:cBhvr>
                                        <p:cTn id="29" dur="1000" fill="hold"/>
                                        <p:tgtEl>
                                          <p:spTgt spid="15"/>
                                        </p:tgtEl>
                                        <p:attrNameLst>
                                          <p:attrName>style.rotation</p:attrName>
                                        </p:attrNameLst>
                                      </p:cBhvr>
                                      <p:tavLst>
                                        <p:tav tm="0">
                                          <p:val>
                                            <p:fltVal val="90"/>
                                          </p:val>
                                        </p:tav>
                                        <p:tav tm="100000">
                                          <p:val>
                                            <p:fltVal val="0"/>
                                          </p:val>
                                        </p:tav>
                                      </p:tavLst>
                                    </p:anim>
                                    <p:animEffect transition="in" filter="fade">
                                      <p:cBhvr>
                                        <p:cTn id="30" dur="1000"/>
                                        <p:tgtEl>
                                          <p:spTgt spid="15"/>
                                        </p:tgtEl>
                                      </p:cBhvr>
                                    </p:animEffect>
                                  </p:childTnLst>
                                </p:cTn>
                              </p:par>
                            </p:childTnLst>
                          </p:cTn>
                        </p:par>
                        <p:par>
                          <p:cTn id="31" fill="hold">
                            <p:stCondLst>
                              <p:cond delay="4000"/>
                            </p:stCondLst>
                            <p:childTnLst>
                              <p:par>
                                <p:cTn id="32" presetID="3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ppt_w</p:attrName>
                                        </p:attrNameLst>
                                      </p:cBhvr>
                                      <p:tavLst>
                                        <p:tav tm="0">
                                          <p:val>
                                            <p:fltVal val="0"/>
                                          </p:val>
                                        </p:tav>
                                        <p:tav tm="100000">
                                          <p:val>
                                            <p:strVal val="#ppt_w"/>
                                          </p:val>
                                        </p:tav>
                                      </p:tavLst>
                                    </p:anim>
                                    <p:anim calcmode="lin" valueType="num">
                                      <p:cBhvr>
                                        <p:cTn id="35" dur="1000" fill="hold"/>
                                        <p:tgtEl>
                                          <p:spTgt spid="16"/>
                                        </p:tgtEl>
                                        <p:attrNameLst>
                                          <p:attrName>ppt_h</p:attrName>
                                        </p:attrNameLst>
                                      </p:cBhvr>
                                      <p:tavLst>
                                        <p:tav tm="0">
                                          <p:val>
                                            <p:fltVal val="0"/>
                                          </p:val>
                                        </p:tav>
                                        <p:tav tm="100000">
                                          <p:val>
                                            <p:strVal val="#ppt_h"/>
                                          </p:val>
                                        </p:tav>
                                      </p:tavLst>
                                    </p:anim>
                                    <p:anim calcmode="lin" valueType="num">
                                      <p:cBhvr>
                                        <p:cTn id="36" dur="1000" fill="hold"/>
                                        <p:tgtEl>
                                          <p:spTgt spid="16"/>
                                        </p:tgtEl>
                                        <p:attrNameLst>
                                          <p:attrName>style.rotation</p:attrName>
                                        </p:attrNameLst>
                                      </p:cBhvr>
                                      <p:tavLst>
                                        <p:tav tm="0">
                                          <p:val>
                                            <p:fltVal val="90"/>
                                          </p:val>
                                        </p:tav>
                                        <p:tav tm="100000">
                                          <p:val>
                                            <p:fltVal val="0"/>
                                          </p:val>
                                        </p:tav>
                                      </p:tavLst>
                                    </p:anim>
                                    <p:animEffect transition="in" filter="fade">
                                      <p:cBhvr>
                                        <p:cTn id="37" dur="1000"/>
                                        <p:tgtEl>
                                          <p:spTgt spid="16"/>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5264714"/>
            <a:ext cx="12190476" cy="1384127"/>
          </a:xfrm>
          <a:prstGeom prst="rect">
            <a:avLst/>
          </a:prstGeom>
        </p:spPr>
      </p:pic>
      <p:grpSp>
        <p:nvGrpSpPr>
          <p:cNvPr id="11" name="组合 10"/>
          <p:cNvGrpSpPr/>
          <p:nvPr/>
        </p:nvGrpSpPr>
        <p:grpSpPr>
          <a:xfrm>
            <a:off x="86375" y="227964"/>
            <a:ext cx="2497505" cy="2692624"/>
            <a:chOff x="4847247" y="1292859"/>
            <a:chExt cx="2497505" cy="2692624"/>
          </a:xfrm>
        </p:grpSpPr>
        <p:grpSp>
          <p:nvGrpSpPr>
            <p:cNvPr id="6" name="组合 5"/>
            <p:cNvGrpSpPr/>
            <p:nvPr/>
          </p:nvGrpSpPr>
          <p:grpSpPr>
            <a:xfrm>
              <a:off x="4847247" y="1292859"/>
              <a:ext cx="2497505" cy="2692624"/>
              <a:chOff x="1750207" y="736376"/>
              <a:chExt cx="2497505" cy="2692624"/>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207" y="736376"/>
                <a:ext cx="2497505" cy="2692624"/>
              </a:xfrm>
              <a:prstGeom prst="rect">
                <a:avLst/>
              </a:prstGeom>
            </p:spPr>
          </p:pic>
          <p:sp>
            <p:nvSpPr>
              <p:cNvPr id="18" name="椭圆 17"/>
              <p:cNvSpPr/>
              <p:nvPr/>
            </p:nvSpPr>
            <p:spPr>
              <a:xfrm>
                <a:off x="2133599" y="1115344"/>
                <a:ext cx="1705703" cy="1705703"/>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5460905" y="2263750"/>
              <a:ext cx="1245169" cy="521970"/>
            </a:xfrm>
            <a:prstGeom prst="rect">
              <a:avLst/>
            </a:prstGeom>
            <a:noFill/>
          </p:spPr>
          <p:txBody>
            <a:bodyPr vert="horz" wrap="square" rtlCol="0">
              <a:spAutoFit/>
            </a:bodyPr>
            <a:lstStyle/>
            <a:p>
              <a:pPr algn="ctr"/>
              <a:r>
                <a:rPr lang="zh-CN" altLang="en-US" sz="2800" dirty="0">
                  <a:solidFill>
                    <a:srgbClr val="9A826A"/>
                  </a:solidFill>
                  <a:latin typeface="思源黑体 CN Light" panose="020B0300000000000000" pitchFamily="34" charset="-122"/>
                  <a:ea typeface="思源黑体 CN Light" panose="020B0300000000000000" pitchFamily="34" charset="-122"/>
                </a:rPr>
                <a:t>书目</a:t>
              </a:r>
            </a:p>
          </p:txBody>
        </p:sp>
      </p:grpSp>
      <p:grpSp>
        <p:nvGrpSpPr>
          <p:cNvPr id="12" name="组合 11"/>
          <p:cNvGrpSpPr/>
          <p:nvPr/>
        </p:nvGrpSpPr>
        <p:grpSpPr>
          <a:xfrm>
            <a:off x="3724274" y="2070100"/>
            <a:ext cx="7130416" cy="368300"/>
            <a:chOff x="1255143" y="2360124"/>
            <a:chExt cx="3947506" cy="368355"/>
          </a:xfrm>
        </p:grpSpPr>
        <p:sp>
          <p:nvSpPr>
            <p:cNvPr id="21" name="文本框 20"/>
            <p:cNvSpPr txBox="1"/>
            <p:nvPr/>
          </p:nvSpPr>
          <p:spPr>
            <a:xfrm>
              <a:off x="1255143" y="2360124"/>
              <a:ext cx="774103" cy="368355"/>
            </a:xfrm>
            <a:prstGeom prst="rect">
              <a:avLst/>
            </a:prstGeom>
            <a:noFill/>
          </p:spPr>
          <p:txBody>
            <a:bodyPr vert="horz" wrap="square" rtlCol="0">
              <a:spAutoFit/>
            </a:bodyPr>
            <a:lstStyle/>
            <a:p>
              <a:pPr algn="ctr"/>
              <a:r>
                <a:rPr lang="en-US" altLang="zh-CN" dirty="0">
                  <a:solidFill>
                    <a:srgbClr val="9A826A"/>
                  </a:solidFill>
                  <a:latin typeface="思源黑体 CN Light" panose="020B0300000000000000" pitchFamily="34" charset="-122"/>
                  <a:ea typeface="思源黑体 CN Light" panose="020B0300000000000000" pitchFamily="34" charset="-122"/>
                </a:rPr>
                <a:t>3.</a:t>
              </a:r>
              <a:r>
                <a:rPr lang="zh-CN" altLang="en-US" dirty="0">
                  <a:solidFill>
                    <a:srgbClr val="9A826A"/>
                  </a:solidFill>
                  <a:latin typeface="思源黑体 CN Light" panose="020B0300000000000000" pitchFamily="34" charset="-122"/>
                  <a:ea typeface="思源黑体 CN Light" panose="020B0300000000000000" pitchFamily="34" charset="-122"/>
                </a:rPr>
                <a:t>狱中纪实</a:t>
              </a:r>
            </a:p>
          </p:txBody>
        </p:sp>
        <p:sp>
          <p:nvSpPr>
            <p:cNvPr id="34" name="文本框 33"/>
            <p:cNvSpPr txBox="1"/>
            <p:nvPr/>
          </p:nvSpPr>
          <p:spPr>
            <a:xfrm>
              <a:off x="3334536" y="2360124"/>
              <a:ext cx="1868113" cy="368355"/>
            </a:xfrm>
            <a:prstGeom prst="rect">
              <a:avLst/>
            </a:prstGeom>
            <a:noFill/>
          </p:spPr>
          <p:txBody>
            <a:bodyPr wrap="square" rtlCol="0">
              <a:spAutoFit/>
            </a:bodyPr>
            <a:lstStyle/>
            <a:p>
              <a:pPr algn="ctr"/>
              <a:r>
                <a:rPr lang="en-US" altLang="zh-CN" dirty="0">
                  <a:solidFill>
                    <a:srgbClr val="9A826A"/>
                  </a:solidFill>
                  <a:latin typeface="思源黑体 CN Light" panose="020B0300000000000000" pitchFamily="34" charset="-122"/>
                  <a:ea typeface="思源黑体 CN Light" panose="020B0300000000000000" pitchFamily="34" charset="-122"/>
                </a:rPr>
                <a:t>4.</a:t>
              </a:r>
              <a:r>
                <a:rPr lang="zh-CN" altLang="en-US" dirty="0">
                  <a:solidFill>
                    <a:srgbClr val="9A826A"/>
                  </a:solidFill>
                  <a:latin typeface="思源黑体 CN Light" panose="020B0300000000000000" pitchFamily="34" charset="-122"/>
                  <a:ea typeface="思源黑体 CN Light" panose="020B0300000000000000" pitchFamily="34" charset="-122"/>
                </a:rPr>
                <a:t>我从事革命斗争的略述</a:t>
              </a:r>
            </a:p>
          </p:txBody>
        </p:sp>
      </p:grpSp>
      <p:grpSp>
        <p:nvGrpSpPr>
          <p:cNvPr id="13" name="组合 12"/>
          <p:cNvGrpSpPr/>
          <p:nvPr/>
        </p:nvGrpSpPr>
        <p:grpSpPr>
          <a:xfrm>
            <a:off x="3663315" y="974090"/>
            <a:ext cx="5866132" cy="645316"/>
            <a:chOff x="2739409" y="2349942"/>
            <a:chExt cx="2881068" cy="645412"/>
          </a:xfrm>
        </p:grpSpPr>
        <p:sp>
          <p:nvSpPr>
            <p:cNvPr id="24" name="文本框 23"/>
            <p:cNvSpPr txBox="1"/>
            <p:nvPr/>
          </p:nvSpPr>
          <p:spPr>
            <a:xfrm>
              <a:off x="2739409" y="2350098"/>
              <a:ext cx="1245169" cy="645256"/>
            </a:xfrm>
            <a:prstGeom prst="rect">
              <a:avLst/>
            </a:prstGeom>
            <a:noFill/>
          </p:spPr>
          <p:txBody>
            <a:bodyPr vert="horz" wrap="square" rtlCol="0">
              <a:spAutoFit/>
            </a:bodyPr>
            <a:lstStyle/>
            <a:p>
              <a:pPr algn="ctr"/>
              <a:r>
                <a:rPr lang="en-US" altLang="zh-CN" dirty="0">
                  <a:solidFill>
                    <a:srgbClr val="9A826A"/>
                  </a:solidFill>
                  <a:latin typeface="思源黑体 CN Light" panose="020B0300000000000000" pitchFamily="34" charset="-122"/>
                  <a:ea typeface="思源黑体 CN Light" panose="020B0300000000000000" pitchFamily="34" charset="-122"/>
                </a:rPr>
                <a:t>1.</a:t>
              </a:r>
              <a:r>
                <a:rPr lang="zh-CN" altLang="en-US" dirty="0">
                  <a:solidFill>
                    <a:srgbClr val="9A826A"/>
                  </a:solidFill>
                  <a:latin typeface="思源黑体 CN Light" panose="020B0300000000000000" pitchFamily="34" charset="-122"/>
                  <a:ea typeface="思源黑体 CN Light" panose="020B0300000000000000" pitchFamily="34" charset="-122"/>
                </a:rPr>
                <a:t>死</a:t>
              </a:r>
              <a:r>
                <a:rPr lang="en-US" altLang="zh-CN" dirty="0">
                  <a:solidFill>
                    <a:srgbClr val="9A826A"/>
                  </a:solidFill>
                  <a:latin typeface="思源黑体 CN Light" panose="020B0300000000000000" pitchFamily="34" charset="-122"/>
                  <a:ea typeface="思源黑体 CN Light" panose="020B0300000000000000" pitchFamily="34" charset="-122"/>
                </a:rPr>
                <a:t>!——</a:t>
              </a:r>
              <a:r>
                <a:rPr lang="zh-CN" altLang="en-US" dirty="0">
                  <a:solidFill>
                    <a:srgbClr val="9A826A"/>
                  </a:solidFill>
                  <a:latin typeface="思源黑体 CN Light" panose="020B0300000000000000" pitchFamily="34" charset="-122"/>
                  <a:ea typeface="思源黑体 CN Light" panose="020B0300000000000000" pitchFamily="34" charset="-122"/>
                </a:rPr>
                <a:t>共产主义殉道者的记述</a:t>
              </a:r>
            </a:p>
          </p:txBody>
        </p:sp>
        <p:sp>
          <p:nvSpPr>
            <p:cNvPr id="35" name="文本框 34"/>
            <p:cNvSpPr txBox="1"/>
            <p:nvPr/>
          </p:nvSpPr>
          <p:spPr>
            <a:xfrm>
              <a:off x="4375308" y="2349942"/>
              <a:ext cx="1245169" cy="368355"/>
            </a:xfrm>
            <a:prstGeom prst="rect">
              <a:avLst/>
            </a:prstGeom>
            <a:noFill/>
          </p:spPr>
          <p:txBody>
            <a:bodyPr wrap="square" rtlCol="0">
              <a:spAutoFit/>
            </a:bodyPr>
            <a:lstStyle/>
            <a:p>
              <a:pPr algn="ctr"/>
              <a:r>
                <a:rPr lang="en-US" altLang="zh-CN" dirty="0">
                  <a:solidFill>
                    <a:srgbClr val="9A826A"/>
                  </a:solidFill>
                  <a:latin typeface="思源黑体 CN Light" panose="020B0300000000000000" pitchFamily="34" charset="-122"/>
                  <a:ea typeface="思源黑体 CN Light" panose="020B0300000000000000" pitchFamily="34" charset="-122"/>
                </a:rPr>
                <a:t>2.</a:t>
              </a:r>
              <a:r>
                <a:rPr lang="zh-CN" altLang="en-US" dirty="0">
                  <a:solidFill>
                    <a:srgbClr val="9A826A"/>
                  </a:solidFill>
                  <a:latin typeface="思源黑体 CN Light" panose="020B0300000000000000" pitchFamily="34" charset="-122"/>
                  <a:ea typeface="思源黑体 CN Light" panose="020B0300000000000000" pitchFamily="34" charset="-122"/>
                </a:rPr>
                <a:t>清贫</a:t>
              </a:r>
            </a:p>
          </p:txBody>
        </p:sp>
      </p:grpSp>
      <p:grpSp>
        <p:nvGrpSpPr>
          <p:cNvPr id="14" name="组合 13"/>
          <p:cNvGrpSpPr/>
          <p:nvPr/>
        </p:nvGrpSpPr>
        <p:grpSpPr>
          <a:xfrm>
            <a:off x="3644265" y="3030220"/>
            <a:ext cx="6626862" cy="368300"/>
            <a:chOff x="8081188" y="2359674"/>
            <a:chExt cx="2792886" cy="368355"/>
          </a:xfrm>
        </p:grpSpPr>
        <p:sp>
          <p:nvSpPr>
            <p:cNvPr id="26" name="文本框 25"/>
            <p:cNvSpPr txBox="1"/>
            <p:nvPr/>
          </p:nvSpPr>
          <p:spPr>
            <a:xfrm>
              <a:off x="8081188" y="2359674"/>
              <a:ext cx="1076636" cy="368355"/>
            </a:xfrm>
            <a:prstGeom prst="rect">
              <a:avLst/>
            </a:prstGeom>
            <a:noFill/>
          </p:spPr>
          <p:txBody>
            <a:bodyPr vert="horz" wrap="square" rtlCol="0">
              <a:spAutoFit/>
            </a:bodyPr>
            <a:lstStyle/>
            <a:p>
              <a:pPr algn="ctr"/>
              <a:r>
                <a:rPr lang="en-US" altLang="zh-CN" dirty="0">
                  <a:solidFill>
                    <a:srgbClr val="9A826A"/>
                  </a:solidFill>
                  <a:latin typeface="思源黑体 CN Light" panose="020B0300000000000000" pitchFamily="34" charset="-122"/>
                  <a:ea typeface="思源黑体 CN Light" panose="020B0300000000000000" pitchFamily="34" charset="-122"/>
                </a:rPr>
                <a:t>5.</a:t>
              </a:r>
              <a:r>
                <a:rPr lang="zh-CN" altLang="en-US" dirty="0">
                  <a:solidFill>
                    <a:srgbClr val="9A826A"/>
                  </a:solidFill>
                  <a:latin typeface="思源黑体 CN Light" panose="020B0300000000000000" pitchFamily="34" charset="-122"/>
                  <a:ea typeface="思源黑体 CN Light" panose="020B0300000000000000" pitchFamily="34" charset="-122"/>
                </a:rPr>
                <a:t>我们临死以前的话</a:t>
              </a:r>
            </a:p>
          </p:txBody>
        </p:sp>
        <p:sp>
          <p:nvSpPr>
            <p:cNvPr id="46" name="文本框 45"/>
            <p:cNvSpPr txBox="1"/>
            <p:nvPr/>
          </p:nvSpPr>
          <p:spPr>
            <a:xfrm>
              <a:off x="9740167" y="2359674"/>
              <a:ext cx="1133907" cy="368355"/>
            </a:xfrm>
            <a:prstGeom prst="rect">
              <a:avLst/>
            </a:prstGeom>
            <a:noFill/>
          </p:spPr>
          <p:txBody>
            <a:bodyPr wrap="square" rtlCol="0">
              <a:spAutoFit/>
            </a:bodyPr>
            <a:lstStyle/>
            <a:p>
              <a:pPr algn="ctr"/>
              <a:r>
                <a:rPr lang="en-US" altLang="zh-CN" dirty="0">
                  <a:solidFill>
                    <a:srgbClr val="9A826A"/>
                  </a:solidFill>
                  <a:latin typeface="思源黑体 CN Light" panose="020B0300000000000000" pitchFamily="34" charset="-122"/>
                  <a:ea typeface="思源黑体 CN Light" panose="020B0300000000000000" pitchFamily="34" charset="-122"/>
                </a:rPr>
                <a:t>6.</a:t>
              </a:r>
              <a:r>
                <a:rPr lang="zh-CN" altLang="en-US" dirty="0">
                  <a:solidFill>
                    <a:srgbClr val="9A826A"/>
                  </a:solidFill>
                  <a:latin typeface="思源黑体 CN Light" panose="020B0300000000000000" pitchFamily="34" charset="-122"/>
                  <a:ea typeface="思源黑体 CN Light" panose="020B0300000000000000" pitchFamily="34" charset="-122"/>
                </a:rPr>
                <a:t>在狱致全体同志书</a:t>
              </a:r>
            </a:p>
          </p:txBody>
        </p:sp>
      </p:grpSp>
      <p:grpSp>
        <p:nvGrpSpPr>
          <p:cNvPr id="16" name="组合 15"/>
          <p:cNvGrpSpPr/>
          <p:nvPr/>
        </p:nvGrpSpPr>
        <p:grpSpPr>
          <a:xfrm>
            <a:off x="3147695" y="3889375"/>
            <a:ext cx="7842254" cy="645160"/>
            <a:chOff x="10239533" y="2324103"/>
            <a:chExt cx="3042893" cy="645184"/>
          </a:xfrm>
        </p:grpSpPr>
        <p:sp>
          <p:nvSpPr>
            <p:cNvPr id="28" name="文本框 27"/>
            <p:cNvSpPr txBox="1"/>
            <p:nvPr/>
          </p:nvSpPr>
          <p:spPr>
            <a:xfrm>
              <a:off x="10239533" y="2324103"/>
              <a:ext cx="1183894" cy="368314"/>
            </a:xfrm>
            <a:prstGeom prst="rect">
              <a:avLst/>
            </a:prstGeom>
            <a:noFill/>
          </p:spPr>
          <p:txBody>
            <a:bodyPr vert="horz" wrap="square" rtlCol="0">
              <a:spAutoFit/>
            </a:bodyPr>
            <a:lstStyle/>
            <a:p>
              <a:pPr algn="ctr"/>
              <a:r>
                <a:rPr lang="en-US" altLang="zh-CN" dirty="0">
                  <a:solidFill>
                    <a:srgbClr val="9A826A"/>
                  </a:solidFill>
                  <a:latin typeface="思源黑体 CN Light" panose="020B0300000000000000" pitchFamily="34" charset="-122"/>
                  <a:ea typeface="思源黑体 CN Light" panose="020B0300000000000000" pitchFamily="34" charset="-122"/>
                </a:rPr>
                <a:t>7.</a:t>
              </a:r>
              <a:r>
                <a:rPr lang="zh-CN" altLang="en-US" dirty="0">
                  <a:solidFill>
                    <a:srgbClr val="9A826A"/>
                  </a:solidFill>
                  <a:latin typeface="思源黑体 CN Light" panose="020B0300000000000000" pitchFamily="34" charset="-122"/>
                  <a:ea typeface="思源黑体 CN Light" panose="020B0300000000000000" pitchFamily="34" charset="-122"/>
                </a:rPr>
                <a:t>给某夫妇的信</a:t>
              </a:r>
            </a:p>
          </p:txBody>
        </p:sp>
        <p:sp>
          <p:nvSpPr>
            <p:cNvPr id="47" name="文本框 46"/>
            <p:cNvSpPr txBox="1"/>
            <p:nvPr/>
          </p:nvSpPr>
          <p:spPr>
            <a:xfrm>
              <a:off x="12037257" y="2324103"/>
              <a:ext cx="1245169" cy="645184"/>
            </a:xfrm>
            <a:prstGeom prst="rect">
              <a:avLst/>
            </a:prstGeom>
            <a:noFill/>
          </p:spPr>
          <p:txBody>
            <a:bodyPr wrap="square" rtlCol="0">
              <a:spAutoFit/>
            </a:bodyPr>
            <a:lstStyle/>
            <a:p>
              <a:pPr algn="ctr"/>
              <a:r>
                <a:rPr lang="en-US" altLang="zh-CN" dirty="0">
                  <a:solidFill>
                    <a:srgbClr val="9A826A"/>
                  </a:solidFill>
                  <a:latin typeface="思源黑体 CN Light" panose="020B0300000000000000" pitchFamily="34" charset="-122"/>
                  <a:ea typeface="思源黑体 CN Light" panose="020B0300000000000000" pitchFamily="34" charset="-122"/>
                </a:rPr>
                <a:t>8.记胡海、娄梦侠、谢名仁三同志的死</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5254554"/>
            <a:ext cx="12190476" cy="1384127"/>
          </a:xfrm>
          <a:prstGeom prst="rect">
            <a:avLst/>
          </a:prstGeom>
        </p:spPr>
      </p:pic>
      <p:grpSp>
        <p:nvGrpSpPr>
          <p:cNvPr id="29" name="组合 28"/>
          <p:cNvGrpSpPr/>
          <p:nvPr/>
        </p:nvGrpSpPr>
        <p:grpSpPr>
          <a:xfrm flipH="1">
            <a:off x="2803525" y="1253490"/>
            <a:ext cx="9226550" cy="3877945"/>
            <a:chOff x="3409949" y="1250685"/>
            <a:chExt cx="9226553" cy="927169"/>
          </a:xfrm>
        </p:grpSpPr>
        <p:sp>
          <p:nvSpPr>
            <p:cNvPr id="30" name="矩形: 圆顶角 29"/>
            <p:cNvSpPr/>
            <p:nvPr/>
          </p:nvSpPr>
          <p:spPr>
            <a:xfrm rot="16200000">
              <a:off x="7559641" y="-2899007"/>
              <a:ext cx="927169" cy="9226553"/>
            </a:xfrm>
            <a:prstGeom prst="round2SameRect">
              <a:avLst>
                <a:gd name="adj1" fmla="val 50000"/>
                <a:gd name="adj2" fmla="val 0"/>
              </a:avLst>
            </a:prstGeom>
            <a:gradFill flip="none" rotWithShape="1">
              <a:gsLst>
                <a:gs pos="0">
                  <a:schemeClr val="bg1"/>
                </a:gs>
                <a:gs pos="100000">
                  <a:schemeClr val="bg1">
                    <a:alpha val="0"/>
                  </a:schemeClr>
                </a:gs>
              </a:gsLst>
              <a:lin ang="5400000" scaled="1"/>
              <a:tileRect/>
            </a:gradFill>
            <a:ln w="19050">
              <a:gradFill>
                <a:gsLst>
                  <a:gs pos="35000">
                    <a:srgbClr val="D4CAC0"/>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769100" y="1272547"/>
              <a:ext cx="1133475" cy="154250"/>
            </a:xfrm>
            <a:prstGeom prst="rect">
              <a:avLst/>
            </a:prstGeom>
            <a:noFill/>
          </p:spPr>
          <p:txBody>
            <a:bodyPr wrap="square" rtlCol="0">
              <a:spAutoFit/>
            </a:bodyPr>
            <a:lstStyle/>
            <a:p>
              <a:r>
                <a:rPr lang="zh-CN" altLang="en-US" sz="3600" dirty="0">
                  <a:solidFill>
                    <a:srgbClr val="BBAB9B"/>
                  </a:solidFill>
                  <a:latin typeface="思源黑体 CN Regular" panose="020B0500000000000000" pitchFamily="34" charset="-122"/>
                  <a:ea typeface="思源黑体 CN Regular" panose="020B0500000000000000" pitchFamily="34" charset="-122"/>
                </a:rPr>
                <a:t>提要</a:t>
              </a:r>
            </a:p>
          </p:txBody>
        </p:sp>
        <p:sp>
          <p:nvSpPr>
            <p:cNvPr id="33" name="文本框 32"/>
            <p:cNvSpPr txBox="1"/>
            <p:nvPr/>
          </p:nvSpPr>
          <p:spPr>
            <a:xfrm>
              <a:off x="4728724" y="1426786"/>
              <a:ext cx="5214160" cy="750298"/>
            </a:xfrm>
            <a:prstGeom prst="rect">
              <a:avLst/>
            </a:prstGeom>
            <a:noFill/>
          </p:spPr>
          <p:txBody>
            <a:bodyPr wrap="square" rtlCol="0">
              <a:spAutoFit/>
            </a:bodyPr>
            <a:lstStyle/>
            <a:p>
              <a:r>
                <a:rPr lang="zh-CN" altLang="en-US" dirty="0">
                  <a:solidFill>
                    <a:srgbClr val="9A826A"/>
                  </a:solidFill>
                  <a:latin typeface="思源黑体 CN Light" panose="020B0300000000000000" pitchFamily="34" charset="-122"/>
                  <a:ea typeface="思源黑体 CN Light" panose="020B0300000000000000" pitchFamily="34" charset="-122"/>
                </a:rPr>
                <a:t>《可爱的中国》是无产阶级革命家方志敏于1935年5月2日在狱中写下的一篇散文。作者在这篇散文中写的是他求学、被捕、囚禁中的一些见闻、一些事理、一些感悟，并对人生最后一段日子提出了假设。这篇散文主要体现方志敏两个方面的思想感情，首先是针对当时中国的国民党反动派认为中国的共产党人的革命“只顾到工农阶级利益，而忽视了民族利益”这一原则性的问题进行了讨论，并加以回答，打破那些武断者诬蔑的谰言；其次是寄语后人：人一定要有一种自强不息的精神，不要被一时的困难所吓倒。</a:t>
              </a:r>
            </a:p>
          </p:txBody>
        </p:sp>
      </p:gr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409" y="744222"/>
            <a:ext cx="6997700" cy="5894459"/>
          </a:xfrm>
          <a:prstGeom prst="rect">
            <a:avLst/>
          </a:prstGeom>
          <a:effectLst>
            <a:outerShdw blurRad="50800" dist="38100" dir="10800000" algn="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par>
                          <p:cTn id="14" fill="hold">
                            <p:stCondLst>
                              <p:cond delay="3000"/>
                            </p:stCondLst>
                            <p:childTnLst>
                              <p:par>
                                <p:cTn id="15" presetID="16" presetClass="entr" presetSubtype="2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483" y="3355975"/>
            <a:ext cx="7854283" cy="22881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7825"/>
            <a:ext cx="12192000" cy="3124200"/>
          </a:xfrm>
          <a:prstGeom prst="rect">
            <a:avLst/>
          </a:prstGeom>
        </p:spPr>
      </p:pic>
      <p:grpSp>
        <p:nvGrpSpPr>
          <p:cNvPr id="14" name="组合 13"/>
          <p:cNvGrpSpPr/>
          <p:nvPr/>
        </p:nvGrpSpPr>
        <p:grpSpPr>
          <a:xfrm>
            <a:off x="6096000" y="2873531"/>
            <a:ext cx="1086462" cy="1086462"/>
            <a:chOff x="6096000" y="2873531"/>
            <a:chExt cx="1086462" cy="1086462"/>
          </a:xfrm>
        </p:grpSpPr>
        <p:sp>
          <p:nvSpPr>
            <p:cNvPr id="6" name="椭圆 5"/>
            <p:cNvSpPr/>
            <p:nvPr/>
          </p:nvSpPr>
          <p:spPr>
            <a:xfrm>
              <a:off x="6096000" y="2873531"/>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239121" y="3001263"/>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第</a:t>
              </a:r>
            </a:p>
          </p:txBody>
        </p:sp>
      </p:grpSp>
      <p:grpSp>
        <p:nvGrpSpPr>
          <p:cNvPr id="16" name="组合 15"/>
          <p:cNvGrpSpPr/>
          <p:nvPr/>
        </p:nvGrpSpPr>
        <p:grpSpPr>
          <a:xfrm>
            <a:off x="9396252" y="2873531"/>
            <a:ext cx="1086462" cy="1086462"/>
            <a:chOff x="9396252" y="2873531"/>
            <a:chExt cx="1086462" cy="1086462"/>
          </a:xfrm>
        </p:grpSpPr>
        <p:sp>
          <p:nvSpPr>
            <p:cNvPr id="8" name="椭圆 7"/>
            <p:cNvSpPr/>
            <p:nvPr/>
          </p:nvSpPr>
          <p:spPr>
            <a:xfrm>
              <a:off x="9396252" y="2873531"/>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539373" y="3046752"/>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章</a:t>
              </a:r>
            </a:p>
          </p:txBody>
        </p:sp>
      </p:grpSp>
      <p:grpSp>
        <p:nvGrpSpPr>
          <p:cNvPr id="15" name="组合 14"/>
          <p:cNvGrpSpPr/>
          <p:nvPr/>
        </p:nvGrpSpPr>
        <p:grpSpPr>
          <a:xfrm>
            <a:off x="7746126" y="2885769"/>
            <a:ext cx="1086462" cy="1086462"/>
            <a:chOff x="7746126" y="2885769"/>
            <a:chExt cx="1086462" cy="1086462"/>
          </a:xfrm>
        </p:grpSpPr>
        <p:sp>
          <p:nvSpPr>
            <p:cNvPr id="7" name="椭圆 6"/>
            <p:cNvSpPr/>
            <p:nvPr/>
          </p:nvSpPr>
          <p:spPr>
            <a:xfrm>
              <a:off x="7746126" y="2885769"/>
              <a:ext cx="1086462" cy="1086462"/>
            </a:xfrm>
            <a:prstGeom prst="ellipse">
              <a:avLst/>
            </a:prstGeom>
            <a:solidFill>
              <a:schemeClr val="bg1">
                <a:lumMod val="95000"/>
              </a:schemeClr>
            </a:solidFill>
            <a:ln w="76200">
              <a:solidFill>
                <a:srgbClr val="967758">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873977" y="3028266"/>
              <a:ext cx="800219" cy="830997"/>
            </a:xfrm>
            <a:prstGeom prst="rect">
              <a:avLst/>
            </a:prstGeom>
            <a:noFill/>
          </p:spPr>
          <p:txBody>
            <a:bodyPr wrap="none" rtlCol="0">
              <a:spAutoFit/>
            </a:bodyPr>
            <a:lstStyle/>
            <a:p>
              <a:r>
                <a:rPr lang="zh-CN" altLang="en-US" sz="4800" dirty="0">
                  <a:solidFill>
                    <a:srgbClr val="9A826A"/>
                  </a:solidFill>
                  <a:latin typeface="思源黑体 CN Regular" panose="020B0500000000000000" pitchFamily="34" charset="-122"/>
                  <a:ea typeface="思源黑体 CN Regular" panose="020B0500000000000000" pitchFamily="34" charset="-122"/>
                </a:rPr>
                <a:t>叁</a:t>
              </a:r>
            </a:p>
          </p:txBody>
        </p:sp>
      </p:gr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7038" y="1185341"/>
            <a:ext cx="209550" cy="2428875"/>
          </a:xfrm>
          <a:prstGeom prst="rect">
            <a:avLst/>
          </a:prstGeom>
        </p:spPr>
      </p:pic>
      <p:sp>
        <p:nvSpPr>
          <p:cNvPr id="13" name="文本框 12"/>
          <p:cNvSpPr txBox="1"/>
          <p:nvPr/>
        </p:nvSpPr>
        <p:spPr>
          <a:xfrm>
            <a:off x="7038705" y="4449229"/>
            <a:ext cx="2578196" cy="583565"/>
          </a:xfrm>
          <a:prstGeom prst="rect">
            <a:avLst/>
          </a:prstGeom>
          <a:noFill/>
        </p:spPr>
        <p:txBody>
          <a:bodyPr wrap="square" rtlCol="0">
            <a:spAutoFit/>
          </a:bodyPr>
          <a:lstStyle/>
          <a:p>
            <a:pPr algn="ctr"/>
            <a:r>
              <a:rPr lang="zh-CN" altLang="en-US" sz="3200" dirty="0">
                <a:solidFill>
                  <a:srgbClr val="9A826A"/>
                </a:solidFill>
                <a:latin typeface="思源黑体 CN Light" panose="020B0300000000000000" pitchFamily="34" charset="-122"/>
                <a:ea typeface="思源黑体 CN Light" panose="020B0300000000000000" pitchFamily="34" charset="-122"/>
              </a:rPr>
              <a:t>研读赏析</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2000"/>
                            </p:stCondLst>
                            <p:childTnLst>
                              <p:par>
                                <p:cTn id="18" presetID="31"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fltVal val="0"/>
                                          </p:val>
                                        </p:tav>
                                        <p:tav tm="100000">
                                          <p:val>
                                            <p:strVal val="#ppt_w"/>
                                          </p:val>
                                        </p:tav>
                                      </p:tavLst>
                                    </p:anim>
                                    <p:anim calcmode="lin" valueType="num">
                                      <p:cBhvr>
                                        <p:cTn id="21" dur="1000" fill="hold"/>
                                        <p:tgtEl>
                                          <p:spTgt spid="14"/>
                                        </p:tgtEl>
                                        <p:attrNameLst>
                                          <p:attrName>ppt_h</p:attrName>
                                        </p:attrNameLst>
                                      </p:cBhvr>
                                      <p:tavLst>
                                        <p:tav tm="0">
                                          <p:val>
                                            <p:fltVal val="0"/>
                                          </p:val>
                                        </p:tav>
                                        <p:tav tm="100000">
                                          <p:val>
                                            <p:strVal val="#ppt_h"/>
                                          </p:val>
                                        </p:tav>
                                      </p:tavLst>
                                    </p:anim>
                                    <p:anim calcmode="lin" valueType="num">
                                      <p:cBhvr>
                                        <p:cTn id="22" dur="1000" fill="hold"/>
                                        <p:tgtEl>
                                          <p:spTgt spid="14"/>
                                        </p:tgtEl>
                                        <p:attrNameLst>
                                          <p:attrName>style.rotation</p:attrName>
                                        </p:attrNameLst>
                                      </p:cBhvr>
                                      <p:tavLst>
                                        <p:tav tm="0">
                                          <p:val>
                                            <p:fltVal val="90"/>
                                          </p:val>
                                        </p:tav>
                                        <p:tav tm="100000">
                                          <p:val>
                                            <p:fltVal val="0"/>
                                          </p:val>
                                        </p:tav>
                                      </p:tavLst>
                                    </p:anim>
                                    <p:animEffect transition="in" filter="fade">
                                      <p:cBhvr>
                                        <p:cTn id="23" dur="1000"/>
                                        <p:tgtEl>
                                          <p:spTgt spid="14"/>
                                        </p:tgtEl>
                                      </p:cBhvr>
                                    </p:animEffect>
                                  </p:childTnLst>
                                </p:cTn>
                              </p:par>
                            </p:childTnLst>
                          </p:cTn>
                        </p:par>
                        <p:par>
                          <p:cTn id="24" fill="hold">
                            <p:stCondLst>
                              <p:cond delay="3000"/>
                            </p:stCondLst>
                            <p:childTnLst>
                              <p:par>
                                <p:cTn id="25" presetID="31"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 calcmode="lin" valueType="num">
                                      <p:cBhvr>
                                        <p:cTn id="29" dur="1000" fill="hold"/>
                                        <p:tgtEl>
                                          <p:spTgt spid="15"/>
                                        </p:tgtEl>
                                        <p:attrNameLst>
                                          <p:attrName>style.rotation</p:attrName>
                                        </p:attrNameLst>
                                      </p:cBhvr>
                                      <p:tavLst>
                                        <p:tav tm="0">
                                          <p:val>
                                            <p:fltVal val="90"/>
                                          </p:val>
                                        </p:tav>
                                        <p:tav tm="100000">
                                          <p:val>
                                            <p:fltVal val="0"/>
                                          </p:val>
                                        </p:tav>
                                      </p:tavLst>
                                    </p:anim>
                                    <p:animEffect transition="in" filter="fade">
                                      <p:cBhvr>
                                        <p:cTn id="30" dur="1000"/>
                                        <p:tgtEl>
                                          <p:spTgt spid="15"/>
                                        </p:tgtEl>
                                      </p:cBhvr>
                                    </p:animEffect>
                                  </p:childTnLst>
                                </p:cTn>
                              </p:par>
                            </p:childTnLst>
                          </p:cTn>
                        </p:par>
                        <p:par>
                          <p:cTn id="31" fill="hold">
                            <p:stCondLst>
                              <p:cond delay="4000"/>
                            </p:stCondLst>
                            <p:childTnLst>
                              <p:par>
                                <p:cTn id="32" presetID="3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ppt_w</p:attrName>
                                        </p:attrNameLst>
                                      </p:cBhvr>
                                      <p:tavLst>
                                        <p:tav tm="0">
                                          <p:val>
                                            <p:fltVal val="0"/>
                                          </p:val>
                                        </p:tav>
                                        <p:tav tm="100000">
                                          <p:val>
                                            <p:strVal val="#ppt_w"/>
                                          </p:val>
                                        </p:tav>
                                      </p:tavLst>
                                    </p:anim>
                                    <p:anim calcmode="lin" valueType="num">
                                      <p:cBhvr>
                                        <p:cTn id="35" dur="1000" fill="hold"/>
                                        <p:tgtEl>
                                          <p:spTgt spid="16"/>
                                        </p:tgtEl>
                                        <p:attrNameLst>
                                          <p:attrName>ppt_h</p:attrName>
                                        </p:attrNameLst>
                                      </p:cBhvr>
                                      <p:tavLst>
                                        <p:tav tm="0">
                                          <p:val>
                                            <p:fltVal val="0"/>
                                          </p:val>
                                        </p:tav>
                                        <p:tav tm="100000">
                                          <p:val>
                                            <p:strVal val="#ppt_h"/>
                                          </p:val>
                                        </p:tav>
                                      </p:tavLst>
                                    </p:anim>
                                    <p:anim calcmode="lin" valueType="num">
                                      <p:cBhvr>
                                        <p:cTn id="36" dur="1000" fill="hold"/>
                                        <p:tgtEl>
                                          <p:spTgt spid="16"/>
                                        </p:tgtEl>
                                        <p:attrNameLst>
                                          <p:attrName>style.rotation</p:attrName>
                                        </p:attrNameLst>
                                      </p:cBhvr>
                                      <p:tavLst>
                                        <p:tav tm="0">
                                          <p:val>
                                            <p:fltVal val="90"/>
                                          </p:val>
                                        </p:tav>
                                        <p:tav tm="100000">
                                          <p:val>
                                            <p:fltVal val="0"/>
                                          </p:val>
                                        </p:tav>
                                      </p:tavLst>
                                    </p:anim>
                                    <p:animEffect transition="in" filter="fade">
                                      <p:cBhvr>
                                        <p:cTn id="37" dur="1000"/>
                                        <p:tgtEl>
                                          <p:spTgt spid="16"/>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2111</Words>
  <Application>Microsoft Office PowerPoint</Application>
  <PresentationFormat>宽屏</PresentationFormat>
  <Paragraphs>119</Paragraphs>
  <Slides>23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等线 Light</vt:lpstr>
      <vt:lpstr>黑体</vt:lpstr>
      <vt:lpstr>华文楷体</vt:lpstr>
      <vt:lpstr>华文行楷</vt:lpstr>
      <vt:lpstr>思源黑体 CN Light</vt:lpstr>
      <vt:lpstr>思源黑体 CN Medium</vt:lpstr>
      <vt:lpstr>思源黑体 CN Regular</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丁 新亮</cp:lastModifiedBy>
  <cp:revision>25</cp:revision>
  <dcterms:created xsi:type="dcterms:W3CDTF">2019-09-21T04:57:00Z</dcterms:created>
  <dcterms:modified xsi:type="dcterms:W3CDTF">2022-05-08T04:25:42Z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