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2"/>
  </p:notesMasterIdLst>
  <p:sldIdLst>
    <p:sldId id="256" r:id="rId2"/>
    <p:sldId id="667" r:id="rId3"/>
    <p:sldId id="681" r:id="rId4"/>
    <p:sldId id="682" r:id="rId5"/>
    <p:sldId id="683" r:id="rId6"/>
    <p:sldId id="684" r:id="rId7"/>
    <p:sldId id="685" r:id="rId8"/>
    <p:sldId id="686" r:id="rId9"/>
    <p:sldId id="680" r:id="rId10"/>
    <p:sldId id="618" r:id="rId1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56" d="100"/>
          <a:sy n="56" d="100"/>
        </p:scale>
        <p:origin x="1508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0352AC7-C676-4112-A897-F765B585C77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>
                <a:latin typeface="Arial" pitchFamily="34" charset="0"/>
              </a:rPr>
              <a:t>不能把父类对象引用赋给子类对象引用变量。例：</a:t>
            </a:r>
            <a:r>
              <a:rPr lang="en-US" altLang="zh-CN" smtClean="0">
                <a:latin typeface="Arial" pitchFamily="34" charset="0"/>
              </a:rPr>
              <a:t>Teacher teacher=new person ();</a:t>
            </a:r>
            <a:r>
              <a:rPr lang="zh-CN" altLang="en-US" smtClean="0">
                <a:latin typeface="Arial" pitchFamily="34" charset="0"/>
              </a:rPr>
              <a:t>会出错。在</a:t>
            </a:r>
            <a:r>
              <a:rPr lang="en-US" altLang="zh-CN" smtClean="0">
                <a:latin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</a:rPr>
              <a:t>里面，向上转型是自动进行的，但是向下转型却不是，需要我们自己定义强制进行。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05BE6AC-52E4-4C23-B0AE-2633E988B96F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5BECAEE-E4E5-4028-900F-BB26B1067FA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多态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李玮玮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多态的概念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多态的实现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多态：发送消息给某个对象，让该对象自行决定响应何种行为。</a:t>
            </a:r>
            <a:endParaRPr lang="en-US" altLang="zh-CN" dirty="0" smtClean="0"/>
          </a:p>
          <a:p>
            <a:r>
              <a:rPr lang="zh-CN" altLang="en-US" dirty="0" smtClean="0"/>
              <a:t>多态是通过方法的重载、重写实现的，要了解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中的多态必须先了解“向上转型”。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定义了一个子类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Teacher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= new Teacher()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Person p= new Teacher();</a:t>
            </a:r>
            <a:r>
              <a:rPr lang="zh-CN" altLang="en-US" dirty="0" smtClean="0"/>
              <a:t>表示定义了一个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类型的引用，指向新建的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类型的对象，这就称为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既可以使用子类强大的功能，又可以抽取父类的共性。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349375" y="2133600"/>
            <a:ext cx="5976938" cy="45910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Person{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private String name;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 void display() {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Teacher extends Person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void display()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void </a:t>
            </a:r>
            <a:r>
              <a:rPr lang="en-US" altLang="zh-CN" sz="1800" kern="0" dirty="0" err="1" smtClean="0"/>
              <a:t>displayEx</a:t>
            </a:r>
            <a:r>
              <a:rPr lang="en-US" altLang="zh-CN" sz="1800" kern="0" dirty="0" smtClean="0"/>
              <a:t>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Extend from Person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051050" y="2679208"/>
            <a:ext cx="6049963" cy="259238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public class Test{</a:t>
            </a: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    public static void main(String[] </a:t>
            </a:r>
            <a:r>
              <a:rPr lang="en-US" altLang="zh-CN" sz="2000" kern="0" dirty="0" err="1" smtClean="0">
                <a:ea typeface="宋体" pitchFamily="2" charset="-122"/>
              </a:rPr>
              <a:t>args</a:t>
            </a:r>
            <a:r>
              <a:rPr lang="en-US" altLang="zh-CN" sz="2000" kern="0" dirty="0" smtClean="0">
                <a:ea typeface="宋体" pitchFamily="2" charset="-122"/>
              </a:rPr>
              <a:t>){</a:t>
            </a: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        Person </a:t>
            </a:r>
            <a:r>
              <a:rPr lang="en-US" altLang="zh-CN" sz="2000" kern="0" dirty="0" err="1" smtClean="0">
                <a:ea typeface="宋体" pitchFamily="2" charset="-122"/>
              </a:rPr>
              <a:t>person</a:t>
            </a:r>
            <a:r>
              <a:rPr lang="en-US" altLang="zh-CN" sz="2000" kern="0" dirty="0" smtClean="0">
                <a:ea typeface="宋体" pitchFamily="2" charset="-122"/>
              </a:rPr>
              <a:t> = new Teacher(); //</a:t>
            </a:r>
            <a:r>
              <a:rPr lang="zh-CN" altLang="en-US" sz="2000" kern="0" dirty="0" smtClean="0">
                <a:ea typeface="宋体" pitchFamily="2" charset="-122"/>
              </a:rPr>
              <a:t>向上转型</a:t>
            </a:r>
            <a:endParaRPr lang="en-US" altLang="zh-CN" sz="2000" kern="0" dirty="0" smtClean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        </a:t>
            </a:r>
            <a:r>
              <a:rPr lang="en-US" altLang="zh-CN" sz="2000" kern="0" dirty="0" err="1" smtClean="0">
                <a:ea typeface="宋体" pitchFamily="2" charset="-122"/>
              </a:rPr>
              <a:t>person.display</a:t>
            </a:r>
            <a:r>
              <a:rPr lang="en-US" altLang="zh-CN" sz="2000" kern="0" dirty="0" smtClean="0">
                <a:ea typeface="宋体" pitchFamily="2" charset="-122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        </a:t>
            </a:r>
            <a:r>
              <a:rPr lang="en-US" altLang="zh-CN" sz="2000" kern="0" dirty="0" err="1" smtClean="0">
                <a:ea typeface="宋体" pitchFamily="2" charset="-122"/>
              </a:rPr>
              <a:t>person.displayEx</a:t>
            </a:r>
            <a:r>
              <a:rPr lang="en-US" altLang="zh-CN" sz="2000" kern="0" dirty="0" smtClean="0">
                <a:ea typeface="宋体" pitchFamily="2" charset="-122"/>
              </a:rPr>
              <a:t>();</a:t>
            </a:r>
            <a:r>
              <a:rPr lang="en-US" altLang="zh-CN" sz="2000" kern="0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2000" kern="0" dirty="0" smtClean="0">
                <a:solidFill>
                  <a:srgbClr val="FF0000"/>
                </a:solidFill>
                <a:ea typeface="宋体" pitchFamily="2" charset="-122"/>
              </a:rPr>
              <a:t>编译错误</a:t>
            </a:r>
            <a:endParaRPr lang="en-US" altLang="zh-CN" sz="2000" kern="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kern="0" dirty="0" smtClean="0">
                <a:ea typeface="宋体" pitchFamily="2" charset="-122"/>
              </a:rPr>
              <a:t>}</a:t>
            </a:r>
            <a:endParaRPr lang="en-US" altLang="zh-CN" sz="2000" kern="0" dirty="0">
              <a:ea typeface="宋体" pitchFamily="2" charset="-122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53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通过将子类对象引用赋值给超类对象引用变量来实现动态方法调用。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思考：为什么子类的类型的对象实例可以赋给父类引用？</a:t>
            </a:r>
            <a:endParaRPr lang="en-US" altLang="zh-CN" smtClean="0"/>
          </a:p>
          <a:p>
            <a:pPr lvl="1"/>
            <a:r>
              <a:rPr lang="zh-CN" altLang="en-US" smtClean="0"/>
              <a:t>自动实现向上转型。通过</a:t>
            </a:r>
            <a:r>
              <a:rPr lang="en-US" altLang="zh-CN" smtClean="0"/>
              <a:t>Person person = new Teacher();</a:t>
            </a:r>
            <a:r>
              <a:rPr lang="zh-CN" altLang="en-US" smtClean="0"/>
              <a:t>语句，编译器自动将子类实例向上移动，成为通用类型</a:t>
            </a:r>
            <a:r>
              <a:rPr lang="en-US" altLang="zh-CN" smtClean="0"/>
              <a:t>Person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思考： </a:t>
            </a:r>
            <a:r>
              <a:rPr lang="en-US" altLang="zh-CN" smtClean="0"/>
              <a:t>person.display();</a:t>
            </a:r>
            <a:r>
              <a:rPr lang="zh-CN" altLang="en-US" smtClean="0"/>
              <a:t>将执行子类还是父类定义的方法？ </a:t>
            </a:r>
            <a:endParaRPr lang="en-US" altLang="zh-CN" smtClean="0"/>
          </a:p>
          <a:p>
            <a:pPr lvl="1"/>
            <a:r>
              <a:rPr lang="zh-CN" altLang="en-US" smtClean="0"/>
              <a:t>子类的。在运行时期，将根据</a:t>
            </a:r>
            <a:r>
              <a:rPr lang="en-US" altLang="zh-CN" smtClean="0"/>
              <a:t>person</a:t>
            </a:r>
            <a:r>
              <a:rPr lang="zh-CN" altLang="en-US" smtClean="0"/>
              <a:t>这个对象引用实际的类型来获取对应的方法。所以才有多态性。一个基类的对象引用，被赋予不同的子类对象引用，执行该方法时，将表现出不同的行为。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对于父类中定义的方法，如果子类中重写了该方法，那么父类类型的引用将会调用子类中的定义的这个方法，这就是动态链接。</a:t>
            </a:r>
            <a:endParaRPr lang="en-US" altLang="zh-CN" dirty="0" smtClean="0"/>
          </a:p>
          <a:p>
            <a:r>
              <a:rPr lang="zh-CN" altLang="en-US" dirty="0" smtClean="0"/>
              <a:t>父类中的一个</a:t>
            </a:r>
            <a:r>
              <a:rPr lang="zh-CN" altLang="en-US" smtClean="0"/>
              <a:t>方法只有在</a:t>
            </a:r>
            <a:r>
              <a:rPr lang="zh-CN" altLang="en-US" dirty="0" smtClean="0"/>
              <a:t>父类中定义而在子类中没有重写的情况下，才可以被父类类型的引用调用。</a:t>
            </a:r>
            <a:endParaRPr lang="en-US" altLang="zh-CN" dirty="0" smtClean="0"/>
          </a:p>
          <a:p>
            <a:r>
              <a:rPr lang="zh-CN" altLang="en-US" dirty="0" smtClean="0"/>
              <a:t>对于子类中定义而父类中没有的方法，它是无可奈何的。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9" name="Rectangle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24838" y="1052736"/>
            <a:ext cx="5083175" cy="51845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400" kern="0" dirty="0"/>
              <a:t>class </a:t>
            </a:r>
            <a:r>
              <a:rPr lang="en-US" altLang="zh-CN" sz="1400" kern="0" dirty="0" smtClean="0"/>
              <a:t>Person {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private String name;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public  void display</a:t>
            </a:r>
            <a:r>
              <a:rPr lang="en-US" altLang="zh-CN" sz="1400" kern="0" dirty="0" smtClean="0"/>
              <a:t>() { 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    </a:t>
            </a:r>
            <a:r>
              <a:rPr lang="en-US" altLang="zh-CN" sz="1400" kern="0" dirty="0" err="1" smtClean="0"/>
              <a:t>System.out.println</a:t>
            </a:r>
            <a:r>
              <a:rPr lang="en-US" altLang="zh-CN" sz="1400" kern="0" dirty="0" smtClean="0"/>
              <a:t>(</a:t>
            </a:r>
            <a:r>
              <a:rPr lang="en-US" altLang="zh-CN" sz="1400" dirty="0"/>
              <a:t>"</a:t>
            </a:r>
            <a:r>
              <a:rPr lang="en-US" altLang="zh-CN" sz="1400" kern="0" dirty="0" smtClean="0"/>
              <a:t>Person display</a:t>
            </a:r>
            <a:r>
              <a:rPr lang="en-US" altLang="zh-CN" sz="1400" dirty="0"/>
              <a:t>"</a:t>
            </a:r>
            <a:r>
              <a:rPr lang="en-US" altLang="zh-CN" sz="1400" kern="0" dirty="0" smtClean="0"/>
              <a:t>);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4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400" kern="0" dirty="0"/>
              <a:t>class Teacher extends </a:t>
            </a:r>
            <a:r>
              <a:rPr lang="en-US" altLang="zh-CN" sz="1400" kern="0" dirty="0" smtClean="0"/>
              <a:t>Person {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public void display</a:t>
            </a:r>
            <a:r>
              <a:rPr lang="en-US" altLang="zh-CN" sz="1400" kern="0" dirty="0" smtClean="0"/>
              <a:t>() {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    </a:t>
            </a:r>
            <a:r>
              <a:rPr lang="en-US" altLang="zh-CN" sz="1400" kern="0" dirty="0" err="1" smtClean="0"/>
              <a:t>System.out.println</a:t>
            </a:r>
            <a:r>
              <a:rPr lang="en-US" altLang="zh-CN" sz="1400" kern="0" dirty="0" smtClean="0"/>
              <a:t>(</a:t>
            </a:r>
            <a:r>
              <a:rPr lang="en-US" altLang="zh-CN" sz="1400" dirty="0"/>
              <a:t>"</a:t>
            </a:r>
            <a:r>
              <a:rPr lang="en-US" altLang="zh-CN" sz="1400" kern="0" dirty="0" smtClean="0"/>
              <a:t>Teacher display</a:t>
            </a:r>
            <a:r>
              <a:rPr lang="en-US" altLang="zh-CN" sz="1400" dirty="0"/>
              <a:t>"</a:t>
            </a:r>
            <a:r>
              <a:rPr lang="en-US" altLang="zh-CN" sz="1400" kern="0" dirty="0" smtClean="0"/>
              <a:t>);</a:t>
            </a:r>
            <a:endParaRPr lang="en-US" altLang="zh-CN" sz="1400" kern="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kern="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400" kern="0" smtClean="0"/>
              <a:t>}</a:t>
            </a:r>
            <a:endParaRPr lang="en-US" altLang="zh-CN" sz="1400" kern="0" dirty="0"/>
          </a:p>
          <a:p>
            <a:pPr marL="0" indent="0">
              <a:buFontTx/>
              <a:buNone/>
              <a:defRPr/>
            </a:pPr>
            <a:r>
              <a:rPr lang="en-US" altLang="zh-CN" sz="1400" dirty="0"/>
              <a:t>class </a:t>
            </a:r>
            <a:r>
              <a:rPr lang="en-US" altLang="zh-CN" sz="1400" dirty="0">
                <a:ea typeface="宋体" pitchFamily="2" charset="-122"/>
              </a:rPr>
              <a:t>Student </a:t>
            </a:r>
            <a:r>
              <a:rPr lang="en-US" altLang="zh-CN" sz="1400" dirty="0"/>
              <a:t>extends Person{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public void display(){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ea typeface="宋体" pitchFamily="2" charset="-122"/>
              </a:rPr>
              <a:t>Student </a:t>
            </a:r>
            <a:r>
              <a:rPr lang="en-US" altLang="zh-CN" sz="1400" dirty="0" smtClean="0"/>
              <a:t>display</a:t>
            </a:r>
            <a:r>
              <a:rPr lang="en-US" altLang="zh-CN" sz="1400" dirty="0"/>
              <a:t>"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public void </a:t>
            </a:r>
            <a:r>
              <a:rPr lang="en-US" altLang="zh-CN" sz="1400" dirty="0" err="1"/>
              <a:t>displayEx</a:t>
            </a:r>
            <a:r>
              <a:rPr lang="en-US" altLang="zh-CN" sz="1400" dirty="0"/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"</a:t>
            </a:r>
            <a:r>
              <a:rPr lang="en-US" altLang="zh-CN" sz="1400" dirty="0" smtClean="0"/>
              <a:t>Extend </a:t>
            </a:r>
            <a:r>
              <a:rPr lang="en-US" altLang="zh-CN" sz="1400" dirty="0"/>
              <a:t>from </a:t>
            </a:r>
            <a:r>
              <a:rPr lang="en-US" altLang="zh-CN" sz="1400" dirty="0" smtClean="0"/>
              <a:t>Person</a:t>
            </a:r>
            <a:r>
              <a:rPr lang="en-US" altLang="zh-CN" sz="1400" dirty="0"/>
              <a:t>"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pPr marL="457200" lvl="1" indent="0">
              <a:buFontTx/>
              <a:buNone/>
              <a:defRPr/>
            </a:pPr>
            <a:r>
              <a:rPr lang="en-US" altLang="zh-CN" sz="14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4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866321" y="4247273"/>
            <a:ext cx="1947862" cy="5842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Teacher display</a:t>
            </a:r>
          </a:p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Student display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788024" y="1055926"/>
            <a:ext cx="4104456" cy="23042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public class Test{</a:t>
            </a:r>
          </a:p>
          <a:p>
            <a:pPr marL="0" indent="0">
              <a:buNone/>
            </a:pPr>
            <a:r>
              <a:rPr lang="en-US" altLang="zh-CN" sz="1600"/>
              <a:t>    public static void main(String[] args){</a:t>
            </a:r>
          </a:p>
          <a:p>
            <a:pPr marL="0" indent="0">
              <a:buNone/>
            </a:pPr>
            <a:r>
              <a:rPr lang="en-US" altLang="zh-CN" sz="1600"/>
              <a:t>        Person p1 = new Teacher();</a:t>
            </a:r>
          </a:p>
          <a:p>
            <a:pPr marL="0" indent="0">
              <a:buNone/>
            </a:pPr>
            <a:r>
              <a:rPr lang="en-US" altLang="zh-CN" sz="1600"/>
              <a:t>        Person p2 = new Student();</a:t>
            </a:r>
          </a:p>
          <a:p>
            <a:pPr marL="0" indent="0">
              <a:buNone/>
            </a:pPr>
            <a:r>
              <a:rPr lang="en-US" altLang="zh-CN" sz="1600"/>
              <a:t>        p1.display();</a:t>
            </a:r>
          </a:p>
          <a:p>
            <a:pPr marL="0" indent="0">
              <a:buNone/>
            </a:pPr>
            <a:r>
              <a:rPr lang="en-US" altLang="zh-CN" sz="1600"/>
              <a:t>        p2.display();</a:t>
            </a:r>
          </a:p>
          <a:p>
            <a:pPr marL="0" indent="0">
              <a:buNone/>
            </a:pPr>
            <a:r>
              <a:rPr lang="en-US" altLang="zh-CN" sz="1600"/>
              <a:t>    }</a:t>
            </a:r>
          </a:p>
          <a:p>
            <a:pPr marL="0" indent="0">
              <a:buNone/>
            </a:pPr>
            <a:r>
              <a:rPr lang="en-US" altLang="zh-CN" sz="1600"/>
              <a:t>}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zh-CN" altLang="en-US" dirty="0" smtClean="0"/>
              <a:t>的总结</a:t>
            </a:r>
            <a:endParaRPr lang="zh-CN" altLang="en-US" dirty="0" smtClean="0"/>
          </a:p>
        </p:txBody>
      </p:sp>
      <p:sp>
        <p:nvSpPr>
          <p:cNvPr id="9" name="Rectangle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方法重写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类的向上转型</a:t>
            </a:r>
            <a:r>
              <a:rPr lang="en-US" altLang="zh-CN" dirty="0" smtClean="0"/>
              <a:t>					 		      </a:t>
            </a:r>
            <a:r>
              <a:rPr lang="zh-CN" altLang="en-US" dirty="0" smtClean="0"/>
              <a:t>动态多态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方法重载</a:t>
            </a:r>
            <a:r>
              <a:rPr lang="en-US" altLang="zh-CN" dirty="0" smtClean="0"/>
              <a:t>	                                </a:t>
            </a:r>
            <a:r>
              <a:rPr lang="zh-CN" altLang="en-US" dirty="0" smtClean="0"/>
              <a:t>静态多态</a:t>
            </a:r>
            <a:endParaRPr lang="en-US" altLang="zh-CN" dirty="0" smtClean="0"/>
          </a:p>
          <a:p>
            <a:r>
              <a:rPr lang="zh-CN" altLang="en-US" dirty="0"/>
              <a:t>向上</a:t>
            </a:r>
            <a:r>
              <a:rPr lang="zh-CN" altLang="en-US" dirty="0" smtClean="0"/>
              <a:t>转型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类的引用指向派生类的对象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提取基类与派生类的共性</a:t>
            </a:r>
            <a:endParaRPr lang="en-US" altLang="zh-CN" dirty="0" smtClean="0"/>
          </a:p>
          <a:p>
            <a:r>
              <a:rPr lang="zh-CN" altLang="en-US" smtClean="0"/>
              <a:t>向下转型  （一般不允许）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  <a:endParaRPr lang="en-US" altLang="zh-CN" smtClean="0"/>
          </a:p>
          <a:p>
            <a:r>
              <a:rPr lang="zh-CN" altLang="en-US" smtClean="0"/>
              <a:t>多态的实现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631</Words>
  <Application>Microsoft Office PowerPoint</Application>
  <PresentationFormat>全屏显示(4:3)</PresentationFormat>
  <Paragraphs>93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宋体</vt:lpstr>
      <vt:lpstr>微软雅黑</vt:lpstr>
      <vt:lpstr>Arial</vt:lpstr>
      <vt:lpstr>3_Default Design</vt:lpstr>
      <vt:lpstr>多态 </vt:lpstr>
      <vt:lpstr>讲授思路　　　　　　　　　</vt:lpstr>
      <vt:lpstr>多态的概念</vt:lpstr>
      <vt:lpstr>多态的实现</vt:lpstr>
      <vt:lpstr>多态的实现</vt:lpstr>
      <vt:lpstr>多态的实现</vt:lpstr>
      <vt:lpstr>多态的实现</vt:lpstr>
      <vt:lpstr>多态的总结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62</cp:revision>
  <dcterms:modified xsi:type="dcterms:W3CDTF">2017-03-17T03:29:17Z</dcterms:modified>
</cp:coreProperties>
</file>