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8"/>
  </p:notesMasterIdLst>
  <p:handoutMasterIdLst>
    <p:handoutMasterId r:id="rId19"/>
  </p:handoutMasterIdLst>
  <p:sldIdLst>
    <p:sldId id="256" r:id="rId2"/>
    <p:sldId id="375" r:id="rId3"/>
    <p:sldId id="446" r:id="rId4"/>
    <p:sldId id="453" r:id="rId5"/>
    <p:sldId id="443" r:id="rId6"/>
    <p:sldId id="455" r:id="rId7"/>
    <p:sldId id="478" r:id="rId8"/>
    <p:sldId id="479" r:id="rId9"/>
    <p:sldId id="480" r:id="rId10"/>
    <p:sldId id="482" r:id="rId11"/>
    <p:sldId id="483" r:id="rId12"/>
    <p:sldId id="481" r:id="rId13"/>
    <p:sldId id="448" r:id="rId14"/>
    <p:sldId id="467" r:id="rId15"/>
    <p:sldId id="441" r:id="rId16"/>
    <p:sldId id="440" r:id="rId17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81144" autoAdjust="0"/>
  </p:normalViewPr>
  <p:slideViewPr>
    <p:cSldViewPr>
      <p:cViewPr varScale="1">
        <p:scale>
          <a:sx n="53" d="100"/>
          <a:sy n="53" d="100"/>
        </p:scale>
        <p:origin x="162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7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Click to edit Master text styles</a:t>
            </a:r>
          </a:p>
          <a:p>
            <a:pPr lvl="1"/>
            <a:r>
              <a:rPr lang="pt-PT" noProof="0" smtClean="0"/>
              <a:t>Second level</a:t>
            </a:r>
          </a:p>
          <a:p>
            <a:pPr lvl="2"/>
            <a:r>
              <a:rPr lang="pt-PT" noProof="0" smtClean="0"/>
              <a:t>Third level</a:t>
            </a:r>
          </a:p>
          <a:p>
            <a:pPr lvl="3"/>
            <a:r>
              <a:rPr lang="pt-PT" noProof="0" smtClean="0"/>
              <a:t>Fourth level</a:t>
            </a:r>
          </a:p>
          <a:p>
            <a:pPr lvl="4"/>
            <a:r>
              <a:rPr lang="pt-PT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item/Java%E8%AF%AD%E8%A8%80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JDBC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 Data Base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Connectivity,java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数据库连接）是一种用于执行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语句的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 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，可以为多种关系数据库提供统一访问，它由一组用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/>
              </a:rPr>
              <a:t>Java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/>
              </a:rPr>
              <a:t>语言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编写的类和接口组成。</a:t>
            </a:r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192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JDBC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DataBase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Connectivity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的简称，意为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数据库连接技术，是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存取数据库系统的解决方案，是由一组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语言编写的类和接口组成，是一种用于执行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语句的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API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实际上数据库存取是一个非常复杂的问题，在本章中我们主要学习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JDBC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的基本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API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的概念和使用。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实际上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程序员所写的程序是调用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JDBC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的驱动程序间接操作了数据库，直接操作数据库的是各个厂商提供的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JDBC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的驱动程序。如果要更换数据库基本上只要更换驱动程序，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程序重新加载驱动程序即可。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3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582739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JDBC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DataBase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Connectivity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的简称，意为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数据库连接技术，是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存取数据库系统的解决方案，是由一组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语言编写的类和接口组成，是一种用于执行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语句的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API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实际上数据库存取是一个非常复杂的问题，在本章中我们主要学习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JDBC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的基本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API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的概念和使用。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实际上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程序员所写的程序是调用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JDBC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的驱动程序间接操作了数据库，直接操作数据库的是各个厂商提供的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JDBC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的驱动程序。如果要更换数据库基本上只要更换驱动程序，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程序重新加载驱动程序即可。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4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584739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191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803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1.PreparedStatement</a:t>
            </a:r>
            <a:r>
              <a:rPr lang="zh-CN" altLang="en-US" dirty="0" smtClean="0"/>
              <a:t>是预编译的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对于批量处理可以大大提高效率</a:t>
            </a:r>
            <a:r>
              <a:rPr lang="en-US" altLang="zh-CN" dirty="0" smtClean="0"/>
              <a:t>.</a:t>
            </a:r>
            <a:r>
              <a:rPr lang="zh-CN" altLang="en-US" dirty="0" smtClean="0"/>
              <a:t>也叫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存储过程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使用 </a:t>
            </a:r>
            <a:r>
              <a:rPr lang="en-US" altLang="zh-CN" dirty="0" smtClean="0"/>
              <a:t>Statement </a:t>
            </a:r>
            <a:r>
              <a:rPr lang="zh-CN" altLang="en-US" dirty="0" smtClean="0"/>
              <a:t>对象。在对数据库只执行一次性存取的时侯，用 </a:t>
            </a:r>
            <a:r>
              <a:rPr lang="en-US" altLang="zh-CN" dirty="0" smtClean="0"/>
              <a:t>Statement </a:t>
            </a:r>
            <a:r>
              <a:rPr lang="zh-CN" altLang="en-US" dirty="0" smtClean="0"/>
              <a:t>对象进行处理。</a:t>
            </a:r>
            <a:r>
              <a:rPr lang="en-US" altLang="zh-CN" dirty="0" err="1" smtClean="0"/>
              <a:t>PreparedStatement</a:t>
            </a:r>
            <a:r>
              <a:rPr lang="zh-CN" altLang="en-US" dirty="0" smtClean="0"/>
              <a:t>对象的开销比</a:t>
            </a:r>
            <a:r>
              <a:rPr lang="en-US" altLang="zh-CN" dirty="0" smtClean="0"/>
              <a:t>Statement</a:t>
            </a:r>
            <a:r>
              <a:rPr lang="zh-CN" altLang="en-US" dirty="0" smtClean="0"/>
              <a:t>大，对于一次性操作并不会带来额外的好处。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3.statement</a:t>
            </a:r>
            <a:r>
              <a:rPr lang="zh-CN" altLang="en-US" dirty="0" smtClean="0"/>
              <a:t>每次执行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语句，相关数据库都要执行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语句的编译，</a:t>
            </a:r>
            <a:r>
              <a:rPr lang="en-US" altLang="zh-CN" dirty="0" err="1" smtClean="0"/>
              <a:t>preparedstatement</a:t>
            </a:r>
            <a:r>
              <a:rPr lang="zh-CN" altLang="en-US" dirty="0" smtClean="0"/>
              <a:t>是预编译得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preparedstatement</a:t>
            </a:r>
            <a:r>
              <a:rPr lang="zh-CN" altLang="en-US" smtClean="0"/>
              <a:t>支持批处理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8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60005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dirty="0" smtClean="0"/>
              <a:t>，与</a:t>
            </a:r>
            <a:r>
              <a:rPr lang="en-US" altLang="zh-CN" dirty="0" smtClean="0"/>
              <a:t>Statement</a:t>
            </a:r>
            <a:r>
              <a:rPr lang="zh-CN" altLang="zh-CN" dirty="0" smtClean="0"/>
              <a:t>不同之处在于</a:t>
            </a:r>
            <a:r>
              <a:rPr lang="en-US" altLang="zh-CN" dirty="0" err="1" smtClean="0"/>
              <a:t>PreparedStatement</a:t>
            </a:r>
            <a:r>
              <a:rPr lang="zh-CN" altLang="zh-CN" dirty="0" smtClean="0"/>
              <a:t>对象会将传入的</a:t>
            </a:r>
            <a:r>
              <a:rPr lang="en-US" altLang="zh-CN" dirty="0" smtClean="0"/>
              <a:t>SQL</a:t>
            </a:r>
            <a:r>
              <a:rPr lang="zh-CN" altLang="zh-CN" dirty="0" smtClean="0"/>
              <a:t>命令有限编译好等待使用，当有单一的</a:t>
            </a:r>
            <a:r>
              <a:rPr lang="en-US" altLang="zh-CN" dirty="0" smtClean="0"/>
              <a:t>SQL</a:t>
            </a:r>
            <a:r>
              <a:rPr lang="zh-CN" altLang="zh-CN" dirty="0" smtClean="0"/>
              <a:t>命令多次执行时，</a:t>
            </a:r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8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en-US" altLang="zh-CN" dirty="0" smtClean="0"/>
              <a:t>public </a:t>
            </a:r>
            <a:r>
              <a:rPr lang="en-US" altLang="zh-CN" dirty="0" err="1" smtClean="0"/>
              <a:t>ResultSetMetaData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getMetaData</a:t>
            </a:r>
            <a:r>
              <a:rPr lang="en-US" altLang="zh-CN" dirty="0" smtClean="0"/>
              <a:t>()</a:t>
            </a:r>
            <a:r>
              <a:rPr lang="zh-CN" altLang="zh-CN" dirty="0" smtClean="0"/>
              <a:t>：获取包含有关 </a:t>
            </a:r>
            <a:r>
              <a:rPr lang="en-US" altLang="zh-CN" dirty="0" err="1" smtClean="0"/>
              <a:t>ResultSet</a:t>
            </a:r>
            <a:r>
              <a:rPr lang="en-US" altLang="zh-CN" dirty="0" smtClean="0"/>
              <a:t> </a:t>
            </a:r>
            <a:r>
              <a:rPr lang="zh-CN" altLang="zh-CN" dirty="0" smtClean="0"/>
              <a:t>对象列信息的 </a:t>
            </a:r>
            <a:r>
              <a:rPr lang="en-US" altLang="zh-CN" dirty="0" err="1" smtClean="0"/>
              <a:t>ResultSetMetaData</a:t>
            </a:r>
            <a:r>
              <a:rPr lang="en-US" altLang="zh-CN" dirty="0" smtClean="0"/>
              <a:t> </a:t>
            </a:r>
            <a:r>
              <a:rPr lang="zh-CN" altLang="zh-CN" dirty="0" smtClean="0"/>
              <a:t>对象，</a:t>
            </a:r>
            <a:r>
              <a:rPr lang="en-US" altLang="zh-CN" dirty="0" err="1" smtClean="0"/>
              <a:t>ResultSet</a:t>
            </a:r>
            <a:r>
              <a:rPr lang="en-US" altLang="zh-CN" dirty="0" smtClean="0"/>
              <a:t> </a:t>
            </a:r>
            <a:r>
              <a:rPr lang="zh-CN" altLang="zh-CN" dirty="0" smtClean="0"/>
              <a:t>对象将在执行此 </a:t>
            </a:r>
            <a:r>
              <a:rPr lang="en-US" altLang="zh-CN" dirty="0" err="1" smtClean="0"/>
              <a:t>PreparedStatement</a:t>
            </a:r>
            <a:r>
              <a:rPr lang="en-US" altLang="zh-CN" dirty="0" smtClean="0"/>
              <a:t> </a:t>
            </a:r>
            <a:r>
              <a:rPr lang="zh-CN" altLang="zh-CN" dirty="0" smtClean="0"/>
              <a:t>对象时返回。</a:t>
            </a:r>
            <a:endParaRPr lang="zh-CN" altLang="zh-CN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745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211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00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724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092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220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10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079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tech/index-jsp-136101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JDBC</a:t>
            </a:r>
            <a:r>
              <a:rPr lang="zh-CN" altLang="en-US" smtClean="0"/>
              <a:t>数据库连接技术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李玮玮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PreparedStatement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　　　　　　　　　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PreparedStatement</a:t>
            </a:r>
            <a:r>
              <a:rPr lang="zh-CN" altLang="zh-CN" dirty="0" smtClean="0"/>
              <a:t>类：是</a:t>
            </a:r>
            <a:r>
              <a:rPr lang="en-US" altLang="zh-CN" dirty="0"/>
              <a:t>Statement</a:t>
            </a:r>
            <a:r>
              <a:rPr lang="zh-CN" altLang="zh-CN" dirty="0"/>
              <a:t>的子</a:t>
            </a:r>
            <a:r>
              <a:rPr lang="zh-CN" altLang="zh-CN" dirty="0" smtClean="0"/>
              <a:t>接口</a:t>
            </a:r>
            <a:endParaRPr lang="en-US" altLang="zh-CN" dirty="0" smtClean="0"/>
          </a:p>
          <a:p>
            <a:r>
              <a:rPr lang="zh-CN" altLang="zh-CN" dirty="0" smtClean="0"/>
              <a:t>用</a:t>
            </a:r>
            <a:r>
              <a:rPr lang="en-US" altLang="zh-CN" dirty="0" err="1"/>
              <a:t>PreparedStatement</a:t>
            </a:r>
            <a:r>
              <a:rPr lang="zh-CN" altLang="zh-CN" dirty="0"/>
              <a:t>类效率会更高。使用</a:t>
            </a:r>
            <a:r>
              <a:rPr lang="en-US" altLang="zh-CN" dirty="0" err="1"/>
              <a:t>PreparedStatement</a:t>
            </a:r>
            <a:r>
              <a:rPr lang="zh-CN" altLang="zh-CN" dirty="0"/>
              <a:t>有很多优势，总结如下：</a:t>
            </a:r>
          </a:p>
          <a:p>
            <a:pPr lvl="1"/>
            <a:r>
              <a:rPr lang="zh-CN" altLang="zh-CN" dirty="0" smtClean="0"/>
              <a:t>防止</a:t>
            </a:r>
            <a:r>
              <a:rPr lang="en-US" altLang="zh-CN" dirty="0"/>
              <a:t>SQL</a:t>
            </a:r>
            <a:r>
              <a:rPr lang="zh-CN" altLang="zh-CN" dirty="0"/>
              <a:t>注入攻击</a:t>
            </a:r>
            <a:r>
              <a:rPr lang="en-US" altLang="zh-CN" dirty="0"/>
              <a:t>(</a:t>
            </a:r>
            <a:r>
              <a:rPr lang="zh-CN" altLang="zh-CN" dirty="0"/>
              <a:t>使用占位符“</a:t>
            </a:r>
            <a:r>
              <a:rPr lang="en-US" altLang="zh-CN" dirty="0"/>
              <a:t>?</a:t>
            </a:r>
            <a:r>
              <a:rPr lang="zh-CN" altLang="zh-CN" dirty="0"/>
              <a:t>”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</a:p>
          <a:p>
            <a:pPr lvl="1"/>
            <a:r>
              <a:rPr lang="zh-CN" altLang="zh-CN" dirty="0" smtClean="0"/>
              <a:t>提高</a:t>
            </a:r>
            <a:r>
              <a:rPr lang="en-US" altLang="zh-CN" dirty="0"/>
              <a:t>SQL</a:t>
            </a:r>
            <a:r>
              <a:rPr lang="zh-CN" altLang="zh-CN" dirty="0"/>
              <a:t>的执行性能</a:t>
            </a:r>
            <a:r>
              <a:rPr lang="en-US" altLang="zh-CN" dirty="0"/>
              <a:t>(</a:t>
            </a:r>
            <a:r>
              <a:rPr lang="zh-CN" altLang="zh-CN" dirty="0"/>
              <a:t>在执行之前有预处理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</a:p>
          <a:p>
            <a:pPr lvl="1"/>
            <a:r>
              <a:rPr lang="zh-CN" altLang="zh-CN" dirty="0" smtClean="0"/>
              <a:t>避免</a:t>
            </a:r>
            <a:r>
              <a:rPr lang="zh-CN" altLang="zh-CN" dirty="0"/>
              <a:t>使用</a:t>
            </a:r>
            <a:r>
              <a:rPr lang="en-US" altLang="zh-CN" dirty="0"/>
              <a:t>SQL</a:t>
            </a:r>
            <a:r>
              <a:rPr lang="zh-CN" altLang="zh-CN" dirty="0"/>
              <a:t>方言提高</a:t>
            </a:r>
            <a:r>
              <a:rPr lang="en-US" altLang="zh-CN" dirty="0"/>
              <a:t>JDBC</a:t>
            </a:r>
            <a:r>
              <a:rPr lang="zh-CN" altLang="zh-CN" dirty="0"/>
              <a:t>中有关</a:t>
            </a:r>
            <a:r>
              <a:rPr lang="en-US" altLang="zh-CN" dirty="0"/>
              <a:t>SQL</a:t>
            </a:r>
            <a:r>
              <a:rPr lang="zh-CN" altLang="zh-CN" dirty="0"/>
              <a:t>代码的可读性。</a:t>
            </a:r>
          </a:p>
          <a:p>
            <a:r>
              <a:rPr lang="en-US" altLang="zh-CN" dirty="0" err="1"/>
              <a:t>PreparedStatement</a:t>
            </a:r>
            <a:r>
              <a:rPr lang="zh-CN" altLang="zh-CN" dirty="0"/>
              <a:t>实例要通过</a:t>
            </a:r>
            <a:r>
              <a:rPr lang="en-US" altLang="zh-CN" dirty="0"/>
              <a:t>Connection</a:t>
            </a:r>
            <a:r>
              <a:rPr lang="zh-CN" altLang="zh-CN" dirty="0"/>
              <a:t>对象调用</a:t>
            </a:r>
            <a:r>
              <a:rPr lang="en-US" altLang="zh-CN" dirty="0" err="1"/>
              <a:t>prepareStatement</a:t>
            </a:r>
            <a:r>
              <a:rPr lang="en-US" altLang="zh-CN" dirty="0"/>
              <a:t>(String </a:t>
            </a:r>
            <a:r>
              <a:rPr lang="en-US" altLang="zh-CN" dirty="0" err="1"/>
              <a:t>sql</a:t>
            </a:r>
            <a:r>
              <a:rPr lang="en-US" altLang="zh-CN" dirty="0"/>
              <a:t>)</a:t>
            </a:r>
            <a:r>
              <a:rPr lang="zh-CN" altLang="zh-CN" dirty="0"/>
              <a:t>方法</a:t>
            </a:r>
            <a:r>
              <a:rPr lang="zh-CN" altLang="zh-CN" dirty="0" smtClean="0"/>
              <a:t>获得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8976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/>
              <a:t>PreparedStatement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　　　　　　　　　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PreparedStateme</a:t>
            </a:r>
            <a:r>
              <a:rPr lang="zh-CN" altLang="zh-CN" dirty="0"/>
              <a:t>中常用的一些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：</a:t>
            </a:r>
            <a:endParaRPr lang="zh-CN" altLang="zh-CN" dirty="0"/>
          </a:p>
          <a:p>
            <a:pPr lvl="1"/>
            <a:r>
              <a:rPr lang="en-US" altLang="zh-CN" dirty="0"/>
              <a:t>public </a:t>
            </a:r>
            <a:r>
              <a:rPr lang="en-US" altLang="zh-CN" dirty="0" err="1"/>
              <a:t>ResultSetMetaData</a:t>
            </a:r>
            <a:r>
              <a:rPr lang="en-US" altLang="zh-CN" dirty="0"/>
              <a:t> </a:t>
            </a:r>
            <a:r>
              <a:rPr lang="en-US" altLang="zh-CN" dirty="0" err="1"/>
              <a:t>getMetaData</a:t>
            </a:r>
            <a:r>
              <a:rPr lang="en-US" altLang="zh-CN" dirty="0" smtClean="0"/>
              <a:t>()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public void </a:t>
            </a:r>
            <a:r>
              <a:rPr lang="en-US" altLang="zh-CN" dirty="0" err="1" smtClean="0"/>
              <a:t>setInt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parameterIndex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x)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public </a:t>
            </a:r>
            <a:r>
              <a:rPr lang="en-US" altLang="zh-CN" dirty="0"/>
              <a:t>void </a:t>
            </a:r>
            <a:r>
              <a:rPr lang="en-US" altLang="zh-CN" dirty="0" err="1"/>
              <a:t>setFloat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parameterIndex</a:t>
            </a:r>
            <a:r>
              <a:rPr lang="en-US" altLang="zh-CN" dirty="0"/>
              <a:t>, float </a:t>
            </a:r>
            <a:r>
              <a:rPr lang="en-US" altLang="zh-CN" dirty="0" smtClean="0"/>
              <a:t>x)</a:t>
            </a:r>
            <a:endParaRPr lang="zh-CN" altLang="zh-CN" dirty="0"/>
          </a:p>
          <a:p>
            <a:pPr lvl="1"/>
            <a:r>
              <a:rPr lang="en-US" altLang="zh-CN" dirty="0"/>
              <a:t>public void </a:t>
            </a:r>
            <a:r>
              <a:rPr lang="en-US" altLang="zh-CN" dirty="0" err="1"/>
              <a:t>setString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parameterIndex</a:t>
            </a:r>
            <a:r>
              <a:rPr lang="en-US" altLang="zh-CN" dirty="0"/>
              <a:t>, String x</a:t>
            </a:r>
            <a:r>
              <a:rPr lang="en-US" altLang="zh-CN" dirty="0" smtClean="0"/>
              <a:t>)</a:t>
            </a:r>
            <a:endParaRPr lang="zh-CN" altLang="zh-CN" dirty="0"/>
          </a:p>
          <a:p>
            <a:pPr lvl="1"/>
            <a:r>
              <a:rPr lang="en-US" altLang="zh-CN" dirty="0"/>
              <a:t>public void </a:t>
            </a:r>
            <a:r>
              <a:rPr lang="en-US" altLang="zh-CN" dirty="0" err="1"/>
              <a:t>setDate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parameterIndex</a:t>
            </a:r>
            <a:r>
              <a:rPr lang="en-US" altLang="zh-CN" dirty="0"/>
              <a:t>, Date x</a:t>
            </a:r>
            <a:r>
              <a:rPr lang="en-US" altLang="zh-CN" dirty="0" smtClean="0"/>
              <a:t>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13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ResultSet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ResultSet</a:t>
            </a:r>
            <a:r>
              <a:rPr lang="zh-CN" altLang="en-US" dirty="0"/>
              <a:t>表示数据库结果集的数据表，通常通过执行查询数据库的语句</a:t>
            </a:r>
            <a:r>
              <a:rPr lang="zh-CN" altLang="en-US" dirty="0" smtClean="0"/>
              <a:t>生成</a:t>
            </a:r>
            <a:endParaRPr lang="en-US" altLang="zh-CN" dirty="0" smtClean="0"/>
          </a:p>
          <a:p>
            <a:pPr lvl="1"/>
            <a:endParaRPr lang="zh-CN" altLang="en-US" sz="2000" dirty="0" smtClean="0">
              <a:cs typeface="+mn-cs"/>
            </a:endParaRPr>
          </a:p>
          <a:p>
            <a:r>
              <a:rPr lang="en-US" altLang="zh-CN" dirty="0" err="1" smtClean="0"/>
              <a:t>ResultSet</a:t>
            </a:r>
            <a:r>
              <a:rPr lang="en-US" altLang="zh-CN" dirty="0" smtClean="0"/>
              <a:t> </a:t>
            </a:r>
            <a:r>
              <a:rPr lang="zh-CN" altLang="en-US" dirty="0"/>
              <a:t>对象具有指向其当前数据行的</a:t>
            </a:r>
            <a:r>
              <a:rPr lang="zh-CN" altLang="en-US" dirty="0" smtClean="0"/>
              <a:t>光标</a:t>
            </a:r>
            <a:endParaRPr lang="en-US" altLang="zh-CN" dirty="0" smtClean="0"/>
          </a:p>
          <a:p>
            <a:pPr lvl="1"/>
            <a:endParaRPr lang="zh-CN" altLang="en-US" sz="2000" dirty="0">
              <a:cs typeface="+mn-cs"/>
            </a:endParaRPr>
          </a:p>
          <a:p>
            <a:r>
              <a:rPr lang="en-US" altLang="zh-CN" dirty="0" err="1"/>
              <a:t>ResultSet</a:t>
            </a:r>
            <a:r>
              <a:rPr lang="zh-CN" altLang="en-US" dirty="0"/>
              <a:t>类型和特性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420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JDBC</a:t>
            </a:r>
            <a:r>
              <a:rPr lang="zh-CN" altLang="en-US" dirty="0"/>
              <a:t>进行数据库连接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从数据库中查询出员工的信息，并打印到控制台上。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183373"/>
            <a:ext cx="8274496" cy="3477875"/>
          </a:xfrm>
          <a:prstGeom prst="rect">
            <a:avLst/>
          </a:prstGeom>
          <a:solidFill>
            <a:srgbClr val="FFCC66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lvl="2">
              <a:defRPr/>
            </a:pP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Class.</a:t>
            </a:r>
            <a:r>
              <a:rPr lang="en-US" altLang="zh-CN" sz="2000" i="1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forName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("</a:t>
            </a: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com.mysql.jdbc.Driver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");</a:t>
            </a:r>
          </a:p>
          <a:p>
            <a:pPr lvl="2"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String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url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= "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jdbc:mysql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://127.0.0.1:3306/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em?useUnicode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=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true&amp;characterEncoding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=UTF-8";</a:t>
            </a:r>
          </a:p>
          <a:p>
            <a:pPr lvl="2"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Connection 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conn = </a:t>
            </a: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DriverManager.</a:t>
            </a:r>
            <a:r>
              <a:rPr lang="en-US" altLang="zh-CN" sz="2000" i="1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getConnection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url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, "root", "");</a:t>
            </a:r>
          </a:p>
          <a:p>
            <a:pPr lvl="2">
              <a:defRPr/>
            </a:pP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Statement stmt = </a:t>
            </a: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conn.createStatement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();</a:t>
            </a:r>
          </a:p>
          <a:p>
            <a:pPr lvl="2">
              <a:defRPr/>
            </a:pP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ResultSet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rs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= </a:t>
            </a: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stmt.executeQuery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("select * from employees");</a:t>
            </a:r>
          </a:p>
          <a:p>
            <a:pPr lvl="2">
              <a:defRPr/>
            </a:pP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while (</a:t>
            </a: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rs.next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()) {</a:t>
            </a:r>
            <a:b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</a:b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System.</a:t>
            </a:r>
            <a:r>
              <a:rPr lang="en-US" altLang="zh-CN" sz="2000" i="1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out</a:t>
            </a: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.println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rs.getString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(“name”));</a:t>
            </a:r>
            <a:b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</a:b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}</a:t>
            </a:r>
          </a:p>
          <a:p>
            <a:pPr lvl="2">
              <a:defRPr/>
            </a:pPr>
            <a:r>
              <a:rPr lang="en-US" altLang="zh-CN" sz="20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conn.close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();</a:t>
            </a:r>
            <a:endParaRPr lang="zh-CN" altLang="en-US" sz="2000" dirty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866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应用的步骤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加载数据库的</a:t>
            </a:r>
            <a:r>
              <a:rPr lang="zh-CN" altLang="en-US" dirty="0" smtClean="0"/>
              <a:t>驱动程序（前提首先引入数据库驱动的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包）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en-US" altLang="zh-CN" dirty="0" err="1"/>
              <a:t>Class.forName</a:t>
            </a:r>
            <a:r>
              <a:rPr lang="en-US" altLang="zh-CN" dirty="0"/>
              <a:t>(“</a:t>
            </a:r>
            <a:r>
              <a:rPr lang="en-US" altLang="zh-CN" dirty="0" err="1"/>
              <a:t>driverName</a:t>
            </a:r>
            <a:r>
              <a:rPr lang="en-US" altLang="zh-CN" dirty="0"/>
              <a:t>”);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建立数据库连接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String </a:t>
            </a:r>
            <a:r>
              <a:rPr lang="en-US" altLang="zh-CN" dirty="0" err="1"/>
              <a:t>connStr</a:t>
            </a:r>
            <a:r>
              <a:rPr lang="en-US" altLang="zh-CN" dirty="0"/>
              <a:t> = “</a:t>
            </a:r>
            <a:r>
              <a:rPr lang="en-US" altLang="zh-CN" dirty="0" err="1"/>
              <a:t>jdbc</a:t>
            </a:r>
            <a:r>
              <a:rPr lang="en-US" altLang="zh-CN" dirty="0"/>
              <a:t>:&lt;JDBC</a:t>
            </a:r>
            <a:r>
              <a:rPr lang="zh-CN" altLang="en-US" dirty="0"/>
              <a:t>驱动程序名：端口号</a:t>
            </a:r>
            <a:r>
              <a:rPr lang="en-US" altLang="zh-CN" dirty="0"/>
              <a:t>&gt;:</a:t>
            </a:r>
            <a:r>
              <a:rPr lang="zh-CN" altLang="en-US" dirty="0"/>
              <a:t>数据源”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Connection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/>
              <a:t>		conn=</a:t>
            </a:r>
            <a:r>
              <a:rPr lang="en-US" altLang="zh-CN" dirty="0" err="1"/>
              <a:t>DriverManager.getConnection</a:t>
            </a:r>
            <a:r>
              <a:rPr lang="zh-CN" altLang="en-US" dirty="0"/>
              <a:t>（</a:t>
            </a:r>
            <a:r>
              <a:rPr lang="en-US" altLang="zh-CN" dirty="0" err="1"/>
              <a:t>connStr</a:t>
            </a:r>
            <a:r>
              <a:rPr lang="zh-CN" altLang="en-US" dirty="0"/>
              <a:t>）</a:t>
            </a:r>
            <a:r>
              <a:rPr lang="en-US" altLang="zh-CN" dirty="0"/>
              <a:t>;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执行数据库操作</a:t>
            </a:r>
            <a:r>
              <a:rPr lang="en-US" altLang="zh-CN" dirty="0"/>
              <a:t>SQL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Statement </a:t>
            </a:r>
            <a:r>
              <a:rPr lang="en-US" altLang="zh-CN" dirty="0" err="1"/>
              <a:t>stmt</a:t>
            </a:r>
            <a:r>
              <a:rPr lang="en-US" altLang="zh-CN" dirty="0"/>
              <a:t> = </a:t>
            </a:r>
            <a:r>
              <a:rPr lang="en-US" altLang="zh-CN" dirty="0" err="1"/>
              <a:t>conn.createStatement</a:t>
            </a:r>
            <a:r>
              <a:rPr lang="en-US" altLang="zh-CN" dirty="0"/>
              <a:t>();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/>
              <a:t>ResultSet</a:t>
            </a:r>
            <a:r>
              <a:rPr lang="en-US" altLang="zh-CN" dirty="0"/>
              <a:t> </a:t>
            </a:r>
            <a:r>
              <a:rPr lang="en-US" altLang="zh-CN" dirty="0" err="1"/>
              <a:t>rs</a:t>
            </a:r>
            <a:r>
              <a:rPr lang="en-US" altLang="zh-CN" dirty="0"/>
              <a:t> = </a:t>
            </a:r>
            <a:r>
              <a:rPr lang="en-US" altLang="zh-CN" dirty="0" err="1"/>
              <a:t>stmt.executeQuery</a:t>
            </a:r>
            <a:r>
              <a:rPr lang="en-US" altLang="zh-CN" dirty="0"/>
              <a:t>(</a:t>
            </a:r>
            <a:r>
              <a:rPr lang="en-US" altLang="zh-CN" dirty="0" err="1"/>
              <a:t>sql</a:t>
            </a:r>
            <a:r>
              <a:rPr lang="en-US" altLang="zh-CN" dirty="0"/>
              <a:t>);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4.</a:t>
            </a:r>
            <a:r>
              <a:rPr lang="zh-CN" altLang="en-US" dirty="0"/>
              <a:t>关闭数据库连接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 err="1"/>
              <a:t>conn.close</a:t>
            </a:r>
            <a:r>
              <a:rPr lang="en-US" altLang="zh-CN" dirty="0"/>
              <a:t>();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797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总结　　　　　　　　　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JDBC</a:t>
            </a:r>
            <a:r>
              <a:rPr lang="zh-CN" altLang="en-US" dirty="0" smtClean="0"/>
              <a:t>的概念和类型</a:t>
            </a:r>
            <a:endParaRPr lang="en-US" altLang="zh-CN" dirty="0" smtClean="0"/>
          </a:p>
          <a:p>
            <a:r>
              <a:rPr lang="en-US" altLang="zh-CN" dirty="0" smtClean="0"/>
              <a:t>JDBC</a:t>
            </a:r>
            <a:r>
              <a:rPr lang="zh-CN" altLang="en-US" dirty="0" smtClean="0"/>
              <a:t>中主要的类和接口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进行数据库连接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5016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971600" y="3140968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 smtClean="0">
                <a:solidFill>
                  <a:srgbClr val="C00000"/>
                </a:solidFill>
              </a:rPr>
              <a:t>Thank You</a:t>
            </a:r>
            <a:endParaRPr lang="zh-CN" altLang="zh-CN" sz="54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讲授思路　　　　　　　　　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JDBC</a:t>
            </a:r>
            <a:r>
              <a:rPr lang="zh-CN" altLang="en-US" dirty="0" smtClean="0"/>
              <a:t>的概念和类型</a:t>
            </a:r>
            <a:endParaRPr lang="en-US" altLang="zh-CN" dirty="0" smtClean="0"/>
          </a:p>
          <a:p>
            <a:r>
              <a:rPr lang="en-US" altLang="zh-CN" dirty="0" smtClean="0"/>
              <a:t>JDBC</a:t>
            </a:r>
            <a:r>
              <a:rPr lang="zh-CN" altLang="en-US" dirty="0" smtClean="0"/>
              <a:t>中主要的类和接口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进行数据库连接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JDBC</a:t>
            </a:r>
            <a:r>
              <a:rPr lang="zh-CN" altLang="en-US" dirty="0"/>
              <a:t>的概念和类型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JDBC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 </a:t>
            </a:r>
            <a:r>
              <a:rPr lang="en-US" altLang="zh-CN" dirty="0"/>
              <a:t>Database </a:t>
            </a:r>
            <a:r>
              <a:rPr lang="en-US" altLang="zh-CN" dirty="0" smtClean="0"/>
              <a:t>Connectivity</a:t>
            </a:r>
            <a:r>
              <a:rPr lang="zh-CN" altLang="en-US" dirty="0" smtClean="0"/>
              <a:t>的简称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是由一组</a:t>
            </a:r>
            <a:r>
              <a:rPr lang="en-US" altLang="zh-CN" dirty="0"/>
              <a:t>Java</a:t>
            </a:r>
            <a:r>
              <a:rPr lang="zh-CN" altLang="en-US" dirty="0"/>
              <a:t>语言编写的类和接口组成，是一种用于执行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  <a:r>
              <a:rPr lang="zh-CN" altLang="en-US" dirty="0" smtClean="0"/>
              <a:t>的规范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官方网址：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www.oracle.com/technetwork/java/javase/tech/index-jsp-136101.html</a:t>
            </a:r>
            <a:endParaRPr lang="en-US" altLang="zh-CN" dirty="0" smtClean="0"/>
          </a:p>
          <a:p>
            <a:pPr eaLnBrk="1" hangingPunct="1"/>
            <a:r>
              <a:rPr lang="en-US" altLang="zh-CN" dirty="0"/>
              <a:t>JDBC API </a:t>
            </a:r>
            <a:r>
              <a:rPr lang="zh-CN" altLang="en-US" dirty="0"/>
              <a:t>提供两类主要接口：</a:t>
            </a:r>
          </a:p>
          <a:p>
            <a:pPr lvl="1" eaLnBrk="1" hangingPunct="1"/>
            <a:r>
              <a:rPr lang="zh-CN" altLang="en-US" dirty="0"/>
              <a:t>一是面向开发人员的</a:t>
            </a:r>
            <a:r>
              <a:rPr lang="en-US" altLang="zh-CN" dirty="0" err="1"/>
              <a:t>java.sql</a:t>
            </a:r>
            <a:r>
              <a:rPr lang="zh-CN" altLang="en-US" dirty="0"/>
              <a:t>程序包，使得</a:t>
            </a:r>
            <a:r>
              <a:rPr lang="en-US" altLang="zh-CN" dirty="0"/>
              <a:t>Java</a:t>
            </a:r>
            <a:r>
              <a:rPr lang="zh-CN" altLang="en-US" dirty="0"/>
              <a:t>程序员能够进行数据库连接，执行</a:t>
            </a:r>
            <a:r>
              <a:rPr lang="en-US" altLang="zh-CN" dirty="0"/>
              <a:t>SQL</a:t>
            </a:r>
            <a:r>
              <a:rPr lang="zh-CN" altLang="en-US" dirty="0"/>
              <a:t>查询，并得到结果</a:t>
            </a:r>
            <a:r>
              <a:rPr lang="zh-CN" altLang="en-US" dirty="0" smtClean="0"/>
              <a:t>集合。</a:t>
            </a:r>
            <a:endParaRPr lang="zh-CN" altLang="en-US" dirty="0"/>
          </a:p>
          <a:p>
            <a:pPr lvl="1" eaLnBrk="1" hangingPunct="1"/>
            <a:r>
              <a:rPr lang="zh-CN" altLang="en-US" dirty="0" smtClean="0"/>
              <a:t>一</a:t>
            </a:r>
            <a:r>
              <a:rPr lang="zh-CN" altLang="en-US" dirty="0"/>
              <a:t>是面向底层数据库厂商的</a:t>
            </a:r>
            <a:r>
              <a:rPr lang="en-US" altLang="zh-CN" dirty="0"/>
              <a:t>JDBC </a:t>
            </a:r>
            <a:r>
              <a:rPr lang="en-US" altLang="zh-CN" dirty="0" smtClean="0"/>
              <a:t>Drivers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408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JDBC</a:t>
            </a:r>
            <a:r>
              <a:rPr lang="zh-CN" altLang="en-US" dirty="0"/>
              <a:t>的概念和类型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JDBC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 </a:t>
            </a:r>
            <a:r>
              <a:rPr lang="en-US" altLang="zh-CN" dirty="0"/>
              <a:t>Database </a:t>
            </a:r>
            <a:r>
              <a:rPr lang="en-US" altLang="zh-CN" dirty="0" smtClean="0"/>
              <a:t>Connectivity</a:t>
            </a:r>
            <a:r>
              <a:rPr lang="zh-CN" altLang="en-US" dirty="0" smtClean="0"/>
              <a:t>的简称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是由一组</a:t>
            </a:r>
            <a:r>
              <a:rPr lang="en-US" altLang="zh-CN" dirty="0"/>
              <a:t>Java</a:t>
            </a:r>
            <a:r>
              <a:rPr lang="zh-CN" altLang="en-US" dirty="0"/>
              <a:t>语言编写的类和接口组成，是一种用于执行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  <a:r>
              <a:rPr lang="zh-CN" altLang="en-US" dirty="0" smtClean="0"/>
              <a:t>的规范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636912"/>
            <a:ext cx="5760640" cy="37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1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JDBC</a:t>
            </a:r>
            <a:r>
              <a:rPr lang="zh-CN" altLang="en-US" dirty="0"/>
              <a:t>中主要的类和接口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　　　　　　　　　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Driver</a:t>
            </a:r>
            <a:r>
              <a:rPr lang="zh-CN" altLang="zh-CN" dirty="0" smtClean="0"/>
              <a:t>接口</a:t>
            </a:r>
            <a:endParaRPr lang="en-US" altLang="zh-CN" dirty="0" smtClean="0"/>
          </a:p>
          <a:p>
            <a:r>
              <a:rPr lang="en-US" altLang="zh-CN" dirty="0" err="1" smtClean="0"/>
              <a:t>DriverManager</a:t>
            </a:r>
            <a:r>
              <a:rPr lang="zh-CN" altLang="zh-CN" dirty="0" smtClean="0"/>
              <a:t>类</a:t>
            </a:r>
            <a:endParaRPr lang="en-US" altLang="zh-CN" dirty="0" smtClean="0"/>
          </a:p>
          <a:p>
            <a:r>
              <a:rPr lang="en-US" altLang="zh-CN" dirty="0" smtClean="0"/>
              <a:t>Connection</a:t>
            </a:r>
            <a:r>
              <a:rPr lang="zh-CN" altLang="zh-CN" dirty="0" smtClean="0"/>
              <a:t>类</a:t>
            </a:r>
            <a:endParaRPr lang="en-US" altLang="zh-CN" dirty="0" smtClean="0"/>
          </a:p>
          <a:p>
            <a:r>
              <a:rPr lang="en-US" altLang="zh-CN" dirty="0" smtClean="0"/>
              <a:t>Statement</a:t>
            </a:r>
            <a:r>
              <a:rPr lang="zh-CN" altLang="zh-CN" dirty="0" smtClean="0"/>
              <a:t>类</a:t>
            </a:r>
            <a:endParaRPr lang="en-US" altLang="zh-CN" dirty="0"/>
          </a:p>
          <a:p>
            <a:r>
              <a:rPr lang="en-US" altLang="zh-CN" dirty="0" err="1" smtClean="0"/>
              <a:t>PreparedStatement</a:t>
            </a:r>
            <a:r>
              <a:rPr lang="zh-CN" altLang="zh-CN" dirty="0" smtClean="0"/>
              <a:t>类</a:t>
            </a:r>
            <a:endParaRPr lang="en-US" altLang="zh-CN" dirty="0"/>
          </a:p>
          <a:p>
            <a:r>
              <a:rPr lang="en-US" altLang="zh-CN" dirty="0" err="1" smtClean="0"/>
              <a:t>ResultSet</a:t>
            </a:r>
            <a:r>
              <a:rPr lang="zh-CN" altLang="zh-CN" dirty="0" smtClean="0"/>
              <a:t>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2166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Driver</a:t>
            </a:r>
            <a:br>
              <a:rPr lang="en-US" altLang="zh-CN" dirty="0"/>
            </a:br>
            <a:r>
              <a:rPr lang="zh-CN" altLang="en-US" dirty="0" smtClean="0"/>
              <a:t>　　　　　　　　　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Driver</a:t>
            </a:r>
            <a:r>
              <a:rPr lang="zh-CN" altLang="zh-CN" dirty="0" smtClean="0"/>
              <a:t>接口：每个</a:t>
            </a:r>
            <a:r>
              <a:rPr lang="en-US" altLang="zh-CN" dirty="0"/>
              <a:t>JDBC</a:t>
            </a:r>
            <a:r>
              <a:rPr lang="zh-CN" altLang="zh-CN" dirty="0"/>
              <a:t>数据库驱动程序</a:t>
            </a:r>
            <a:r>
              <a:rPr lang="zh-CN" altLang="zh-CN" dirty="0" smtClean="0"/>
              <a:t>都会</a:t>
            </a:r>
            <a:r>
              <a:rPr lang="zh-CN" altLang="en-US" dirty="0"/>
              <a:t>提供</a:t>
            </a:r>
            <a:r>
              <a:rPr lang="en-US" altLang="zh-CN" dirty="0" smtClean="0"/>
              <a:t>Driver</a:t>
            </a:r>
            <a:r>
              <a:rPr lang="zh-CN" altLang="zh-CN" dirty="0"/>
              <a:t>接口的具体</a:t>
            </a:r>
            <a:r>
              <a:rPr lang="zh-CN" altLang="zh-CN" dirty="0" smtClean="0"/>
              <a:t>实现</a:t>
            </a:r>
            <a:endParaRPr lang="en-US" altLang="zh-CN" dirty="0" smtClean="0"/>
          </a:p>
          <a:p>
            <a:r>
              <a:rPr lang="zh-CN" altLang="zh-CN" dirty="0" smtClean="0"/>
              <a:t>如果</a:t>
            </a:r>
            <a:r>
              <a:rPr lang="zh-CN" altLang="zh-CN" dirty="0"/>
              <a:t>想连接数据库，必须先加载数据库厂商提供的数据库</a:t>
            </a:r>
            <a:r>
              <a:rPr lang="zh-CN" altLang="zh-CN" dirty="0" smtClean="0"/>
              <a:t>驱动程序</a:t>
            </a:r>
            <a:endParaRPr lang="en-US" altLang="zh-CN" dirty="0" smtClean="0"/>
          </a:p>
          <a:p>
            <a:r>
              <a:rPr lang="zh-CN" altLang="zh-CN" dirty="0" smtClean="0"/>
              <a:t>不同</a:t>
            </a:r>
            <a:r>
              <a:rPr lang="zh-CN" altLang="zh-CN" dirty="0"/>
              <a:t>类型的</a:t>
            </a:r>
            <a:r>
              <a:rPr lang="en-US" altLang="zh-CN" dirty="0"/>
              <a:t>JDBC</a:t>
            </a:r>
            <a:r>
              <a:rPr lang="zh-CN" altLang="zh-CN" dirty="0"/>
              <a:t>数据库驱动程序在编程时的加载方法也不同。</a:t>
            </a:r>
          </a:p>
          <a:p>
            <a:r>
              <a:rPr lang="en-US" altLang="zh-CN" dirty="0"/>
              <a:t>JDBC</a:t>
            </a:r>
            <a:r>
              <a:rPr lang="zh-CN" altLang="zh-CN" dirty="0"/>
              <a:t>驱动程序加载方法：</a:t>
            </a:r>
          </a:p>
          <a:p>
            <a:pPr lvl="1"/>
            <a:r>
              <a:rPr lang="en-US" altLang="zh-CN" dirty="0" err="1"/>
              <a:t>Class.forName</a:t>
            </a:r>
            <a:r>
              <a:rPr lang="en-US" altLang="zh-CN" dirty="0"/>
              <a:t>(“</a:t>
            </a:r>
            <a:r>
              <a:rPr lang="en-US" altLang="zh-CN" dirty="0" err="1"/>
              <a:t>jdbcdriver_classname</a:t>
            </a:r>
            <a:r>
              <a:rPr lang="en-US" altLang="zh-CN" dirty="0"/>
              <a:t>”).</a:t>
            </a:r>
            <a:r>
              <a:rPr lang="en-US" altLang="zh-CN" dirty="0" err="1"/>
              <a:t>newInstance</a:t>
            </a:r>
            <a:r>
              <a:rPr lang="en-US" altLang="zh-CN" dirty="0" smtClean="0"/>
              <a:t>();</a:t>
            </a:r>
          </a:p>
          <a:p>
            <a:pPr lvl="1"/>
            <a:r>
              <a:rPr lang="zh-CN" altLang="zh-CN" dirty="0" smtClean="0"/>
              <a:t>对于</a:t>
            </a:r>
            <a:r>
              <a:rPr lang="en-US" altLang="zh-CN" dirty="0" err="1"/>
              <a:t>MySql</a:t>
            </a:r>
            <a:r>
              <a:rPr lang="zh-CN" altLang="zh-CN" dirty="0" smtClean="0"/>
              <a:t>数据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jdbcdriver_classname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com.mysq.jdbc.Driver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8080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DriverManager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DriverManager</a:t>
            </a:r>
            <a:r>
              <a:rPr lang="zh-CN" altLang="en-US" dirty="0"/>
              <a:t>是 </a:t>
            </a:r>
            <a:r>
              <a:rPr lang="en-US" altLang="zh-CN" dirty="0"/>
              <a:t>JDBC </a:t>
            </a:r>
            <a:r>
              <a:rPr lang="zh-CN" altLang="en-US" dirty="0"/>
              <a:t>的管理</a:t>
            </a:r>
            <a:r>
              <a:rPr lang="zh-CN" altLang="en-US" dirty="0" smtClean="0"/>
              <a:t>层</a:t>
            </a:r>
            <a:r>
              <a:rPr lang="zh-CN" altLang="en-US" dirty="0"/>
              <a:t>，</a:t>
            </a:r>
            <a:r>
              <a:rPr lang="zh-CN" altLang="en-US" dirty="0" smtClean="0"/>
              <a:t>管理</a:t>
            </a:r>
            <a:r>
              <a:rPr lang="zh-CN" altLang="en-US" dirty="0"/>
              <a:t>一组</a:t>
            </a:r>
            <a:r>
              <a:rPr lang="en-US" altLang="zh-CN" dirty="0"/>
              <a:t>JDBC</a:t>
            </a:r>
            <a:r>
              <a:rPr lang="zh-CN" altLang="en-US" dirty="0"/>
              <a:t>驱动程序的基本</a:t>
            </a:r>
            <a:r>
              <a:rPr lang="zh-CN" altLang="en-US" dirty="0" smtClean="0"/>
              <a:t>服务。</a:t>
            </a:r>
            <a:endParaRPr lang="en-US" altLang="zh-CN" dirty="0" smtClean="0"/>
          </a:p>
          <a:p>
            <a:r>
              <a:rPr lang="en-US" altLang="zh-CN" dirty="0" err="1" smtClean="0"/>
              <a:t>DriverManager</a:t>
            </a:r>
            <a:r>
              <a:rPr lang="zh-CN" altLang="en-US" dirty="0" smtClean="0"/>
              <a:t>类的主要作用是跟踪</a:t>
            </a:r>
            <a:r>
              <a:rPr lang="zh-CN" altLang="en-US" dirty="0"/>
              <a:t>可用的驱动程序，并在数据库和相应驱动程序之间建立</a:t>
            </a:r>
            <a:r>
              <a:rPr lang="zh-CN" altLang="en-US" dirty="0" smtClean="0"/>
              <a:t>连接。</a:t>
            </a:r>
            <a:endParaRPr lang="en-US" altLang="zh-CN" dirty="0" smtClean="0"/>
          </a:p>
          <a:p>
            <a:r>
              <a:rPr lang="zh-CN" altLang="en-US" dirty="0" smtClean="0"/>
              <a:t>调用</a:t>
            </a:r>
            <a:r>
              <a:rPr lang="en-US" altLang="zh-CN" dirty="0" err="1" smtClean="0"/>
              <a:t>Class.forName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方法将</a:t>
            </a:r>
            <a:r>
              <a:rPr lang="zh-CN" altLang="en-US" dirty="0"/>
              <a:t>显式地加载驱动程序</a:t>
            </a:r>
            <a:r>
              <a:rPr lang="zh-CN" altLang="en-US" dirty="0" smtClean="0"/>
              <a:t>类。</a:t>
            </a:r>
            <a:endParaRPr lang="en-US" altLang="zh-CN" dirty="0" smtClean="0"/>
          </a:p>
          <a:p>
            <a:r>
              <a:rPr lang="zh-CN" altLang="en-US" dirty="0" smtClean="0"/>
              <a:t>调用</a:t>
            </a:r>
            <a:r>
              <a:rPr lang="en-US" altLang="zh-CN" dirty="0" err="1" smtClean="0"/>
              <a:t>DriverManager.getConnection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r>
              <a:rPr lang="zh-CN" altLang="en-US" smtClean="0"/>
              <a:t>将建立与数据库</a:t>
            </a:r>
            <a:r>
              <a:rPr lang="zh-CN" altLang="en-US" dirty="0" smtClean="0"/>
              <a:t>的连接，得到与数据库连接的</a:t>
            </a:r>
            <a:r>
              <a:rPr lang="en-US" altLang="zh-CN" dirty="0" smtClean="0"/>
              <a:t>Connection</a:t>
            </a:r>
            <a:r>
              <a:rPr lang="zh-CN" altLang="en-US" dirty="0" smtClean="0"/>
              <a:t>对象。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93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Connection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507288" cy="4965415"/>
          </a:xfrm>
        </p:spPr>
        <p:txBody>
          <a:bodyPr/>
          <a:lstStyle/>
          <a:p>
            <a:r>
              <a:rPr lang="en-US" altLang="zh-CN" dirty="0" smtClean="0"/>
              <a:t>Connection</a:t>
            </a:r>
            <a:r>
              <a:rPr lang="zh-CN" altLang="en-US" dirty="0" smtClean="0"/>
              <a:t>类是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规范中的最核心的类。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Statement</a:t>
            </a:r>
            <a:r>
              <a:rPr lang="zh-CN" altLang="en-US" dirty="0"/>
              <a:t>对象和</a:t>
            </a:r>
            <a:r>
              <a:rPr lang="en-US" altLang="zh-CN" dirty="0" err="1"/>
              <a:t>ResultSet</a:t>
            </a:r>
            <a:r>
              <a:rPr lang="zh-CN" altLang="en-US" dirty="0"/>
              <a:t>对象等都直接或者间接的来源于它</a:t>
            </a:r>
          </a:p>
          <a:p>
            <a:r>
              <a:rPr lang="en-US" altLang="zh-CN" dirty="0"/>
              <a:t>Connection</a:t>
            </a:r>
            <a:r>
              <a:rPr lang="zh-CN" altLang="en-US" dirty="0" smtClean="0"/>
              <a:t>对象表示与</a:t>
            </a:r>
            <a:r>
              <a:rPr lang="zh-CN" altLang="en-US" dirty="0"/>
              <a:t>特定数据库的连接</a:t>
            </a:r>
            <a:r>
              <a:rPr lang="en-US" altLang="zh-CN" dirty="0"/>
              <a:t>(</a:t>
            </a:r>
            <a:r>
              <a:rPr lang="zh-CN" altLang="en-US" dirty="0"/>
              <a:t>会话</a:t>
            </a:r>
            <a:r>
              <a:rPr lang="en-US" altLang="zh-CN" dirty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得到</a:t>
            </a:r>
            <a:r>
              <a:rPr lang="en-US" altLang="zh-CN" dirty="0" smtClean="0"/>
              <a:t>Statement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createStatement</a:t>
            </a:r>
            <a:r>
              <a:rPr lang="en-US" altLang="zh-CN" dirty="0" smtClean="0"/>
              <a:t>()</a:t>
            </a:r>
          </a:p>
          <a:p>
            <a:pPr lvl="2"/>
            <a:r>
              <a:rPr lang="en-US" altLang="zh-CN" dirty="0" err="1" smtClean="0"/>
              <a:t>prepareStatement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2"/>
            <a:r>
              <a:rPr lang="en-US" altLang="zh-CN" dirty="0" err="1" smtClean="0"/>
              <a:t>prepareCall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为了保证数据库事务的原子性，</a:t>
            </a:r>
            <a:r>
              <a:rPr lang="en-US" altLang="zh-CN" dirty="0" smtClean="0"/>
              <a:t>Connection</a:t>
            </a:r>
            <a:r>
              <a:rPr lang="zh-CN" altLang="en-US" dirty="0" smtClean="0"/>
              <a:t>可以设置手动提交事务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4221088"/>
            <a:ext cx="5688632" cy="2554545"/>
          </a:xfrm>
          <a:prstGeom prst="rect">
            <a:avLst/>
          </a:prstGeom>
          <a:solidFill>
            <a:srgbClr val="FFCC66"/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altLang="zh-CN" dirty="0" err="1">
                <a:solidFill>
                  <a:schemeClr val="tx1"/>
                </a:solidFill>
              </a:rPr>
              <a:t>conn.setAutoCommit</a:t>
            </a:r>
            <a:r>
              <a:rPr lang="en-US" altLang="zh-CN" dirty="0">
                <a:solidFill>
                  <a:schemeClr val="tx1"/>
                </a:solidFill>
              </a:rPr>
              <a:t>(false);</a:t>
            </a:r>
          </a:p>
          <a:p>
            <a:pPr lvl="1">
              <a:buFontTx/>
              <a:buNone/>
            </a:pPr>
            <a:r>
              <a:rPr lang="en-US" altLang="zh-CN" dirty="0">
                <a:solidFill>
                  <a:schemeClr val="tx1"/>
                </a:solidFill>
              </a:rPr>
              <a:t>  try {</a:t>
            </a:r>
          </a:p>
          <a:p>
            <a:pPr lvl="1">
              <a:buFontTx/>
              <a:buNone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Statement </a:t>
            </a:r>
            <a:r>
              <a:rPr lang="en-US" altLang="zh-CN" dirty="0" err="1">
                <a:solidFill>
                  <a:schemeClr val="tx1"/>
                </a:solidFill>
              </a:rPr>
              <a:t>stmt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err="1">
                <a:solidFill>
                  <a:schemeClr val="tx1"/>
                </a:solidFill>
              </a:rPr>
              <a:t>conn.createStatement</a:t>
            </a:r>
            <a:r>
              <a:rPr lang="en-US" altLang="zh-CN" dirty="0">
                <a:solidFill>
                  <a:schemeClr val="tx1"/>
                </a:solidFill>
              </a:rPr>
              <a:t>();</a:t>
            </a:r>
          </a:p>
          <a:p>
            <a:pPr lvl="1">
              <a:buFontTx/>
              <a:buNone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err="1" smtClean="0">
                <a:solidFill>
                  <a:schemeClr val="tx1"/>
                </a:solidFill>
              </a:rPr>
              <a:t>stmt.execute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sql</a:t>
            </a:r>
            <a:r>
              <a:rPr lang="en-US" altLang="zh-CN" dirty="0">
                <a:solidFill>
                  <a:schemeClr val="tx1"/>
                </a:solidFill>
              </a:rPr>
              <a:t>);</a:t>
            </a:r>
          </a:p>
          <a:p>
            <a:pPr lvl="1">
              <a:buFontTx/>
              <a:buNone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err="1" smtClean="0">
                <a:solidFill>
                  <a:schemeClr val="tx1"/>
                </a:solidFill>
              </a:rPr>
              <a:t>conn.commit</a:t>
            </a:r>
            <a:r>
              <a:rPr lang="en-US" altLang="zh-CN" dirty="0">
                <a:solidFill>
                  <a:schemeClr val="tx1"/>
                </a:solidFill>
              </a:rPr>
              <a:t>();</a:t>
            </a:r>
          </a:p>
          <a:p>
            <a:pPr lvl="1">
              <a:buFontTx/>
              <a:buNone/>
            </a:pPr>
            <a:r>
              <a:rPr lang="en-US" altLang="zh-CN" dirty="0">
                <a:solidFill>
                  <a:schemeClr val="tx1"/>
                </a:solidFill>
              </a:rPr>
              <a:t>	} catch (</a:t>
            </a:r>
            <a:r>
              <a:rPr lang="en-US" altLang="zh-CN" dirty="0" err="1">
                <a:solidFill>
                  <a:schemeClr val="tx1"/>
                </a:solidFill>
              </a:rPr>
              <a:t>SQLException</a:t>
            </a:r>
            <a:r>
              <a:rPr lang="en-US" altLang="zh-CN" dirty="0">
                <a:solidFill>
                  <a:schemeClr val="tx1"/>
                </a:solidFill>
              </a:rPr>
              <a:t> e1) {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err="1">
                <a:solidFill>
                  <a:schemeClr val="tx1"/>
                </a:solidFill>
              </a:rPr>
              <a:t>conn.rollback</a:t>
            </a:r>
            <a:r>
              <a:rPr lang="en-US" altLang="zh-CN" dirty="0">
                <a:solidFill>
                  <a:schemeClr val="tx1"/>
                </a:solidFill>
              </a:rPr>
              <a:t>();//</a:t>
            </a:r>
            <a:r>
              <a:rPr lang="zh-CN" altLang="en-US" dirty="0">
                <a:solidFill>
                  <a:schemeClr val="tx1"/>
                </a:solidFill>
              </a:rPr>
              <a:t>事务回滚</a:t>
            </a: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}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29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Statement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smtClean="0"/>
              <a:t>Statement</a:t>
            </a:r>
            <a:r>
              <a:rPr lang="zh-CN" altLang="en-US" smtClean="0"/>
              <a:t>是向数据库提交</a:t>
            </a:r>
            <a:r>
              <a:rPr lang="en-US" altLang="zh-CN" smtClean="0"/>
              <a:t>SQL</a:t>
            </a:r>
            <a:r>
              <a:rPr lang="zh-CN" altLang="en-US" smtClean="0"/>
              <a:t>语句并返回相应结果的工具。语句可以是</a:t>
            </a:r>
            <a:r>
              <a:rPr lang="en-US" altLang="zh-CN" smtClean="0"/>
              <a:t>SQL</a:t>
            </a:r>
            <a:r>
              <a:rPr lang="zh-CN" altLang="en-US" smtClean="0"/>
              <a:t>查询、修改、插入或者删除</a:t>
            </a:r>
          </a:p>
          <a:p>
            <a:pPr lvl="1"/>
            <a:r>
              <a:rPr lang="en-US" altLang="zh-CN" smtClean="0"/>
              <a:t>PreparedStatement</a:t>
            </a:r>
            <a:r>
              <a:rPr lang="zh-CN" altLang="en-US" smtClean="0"/>
              <a:t>接口</a:t>
            </a:r>
            <a:endParaRPr lang="en-US" altLang="zh-CN" smtClean="0"/>
          </a:p>
          <a:p>
            <a:pPr lvl="2"/>
            <a:r>
              <a:rPr lang="zh-CN" altLang="en-US" smtClean="0"/>
              <a:t>防止</a:t>
            </a:r>
            <a:r>
              <a:rPr lang="en-US" altLang="zh-CN" smtClean="0"/>
              <a:t>SQL</a:t>
            </a:r>
            <a:r>
              <a:rPr lang="zh-CN" altLang="en-US" smtClean="0"/>
              <a:t>注入攻击</a:t>
            </a:r>
            <a:r>
              <a:rPr lang="en-US" altLang="zh-CN" smtClean="0"/>
              <a:t>(</a:t>
            </a:r>
            <a:r>
              <a:rPr lang="zh-CN" altLang="en-US" smtClean="0"/>
              <a:t>使用占位符“</a:t>
            </a:r>
            <a:r>
              <a:rPr lang="en-US" altLang="zh-CN" smtClean="0"/>
              <a:t>?”)</a:t>
            </a:r>
          </a:p>
          <a:p>
            <a:pPr lvl="2"/>
            <a:r>
              <a:rPr lang="zh-CN" altLang="en-US" smtClean="0"/>
              <a:t>提高</a:t>
            </a:r>
            <a:r>
              <a:rPr lang="en-US" altLang="zh-CN" smtClean="0"/>
              <a:t>SQL</a:t>
            </a:r>
            <a:r>
              <a:rPr lang="zh-CN" altLang="en-US" smtClean="0"/>
              <a:t>的执行性能</a:t>
            </a:r>
            <a:r>
              <a:rPr lang="en-US" altLang="zh-CN" smtClean="0"/>
              <a:t>(</a:t>
            </a:r>
            <a:r>
              <a:rPr lang="zh-CN" altLang="en-US" smtClean="0"/>
              <a:t>在执行之前有预处理</a:t>
            </a:r>
            <a:r>
              <a:rPr lang="en-US" altLang="zh-CN" smtClean="0"/>
              <a:t>)</a:t>
            </a:r>
          </a:p>
          <a:p>
            <a:pPr lvl="2"/>
            <a:r>
              <a:rPr lang="zh-CN" altLang="en-US" smtClean="0"/>
              <a:t>避免使用</a:t>
            </a:r>
            <a:r>
              <a:rPr lang="en-US" altLang="zh-CN" smtClean="0"/>
              <a:t>SQL</a:t>
            </a:r>
            <a:r>
              <a:rPr lang="zh-CN" altLang="en-US" smtClean="0"/>
              <a:t>方言</a:t>
            </a:r>
          </a:p>
          <a:p>
            <a:pPr lvl="2"/>
            <a:r>
              <a:rPr lang="zh-CN" altLang="en-US" smtClean="0"/>
              <a:t>提高</a:t>
            </a:r>
            <a:r>
              <a:rPr lang="en-US" altLang="zh-CN" smtClean="0"/>
              <a:t>JDBC</a:t>
            </a:r>
            <a:r>
              <a:rPr lang="zh-CN" altLang="en-US" smtClean="0"/>
              <a:t>中有关</a:t>
            </a:r>
            <a:r>
              <a:rPr lang="en-US" altLang="zh-CN" smtClean="0"/>
              <a:t>SQL</a:t>
            </a:r>
            <a:r>
              <a:rPr lang="zh-CN" altLang="en-US" smtClean="0"/>
              <a:t>代码的可读性</a:t>
            </a:r>
            <a:endParaRPr lang="en-US" altLang="zh-CN" smtClean="0"/>
          </a:p>
          <a:p>
            <a:pPr lvl="1"/>
            <a:r>
              <a:rPr lang="en-US" altLang="zh-CN" smtClean="0"/>
              <a:t>CallableStatement</a:t>
            </a:r>
            <a:r>
              <a:rPr lang="zh-CN" altLang="en-US" smtClean="0"/>
              <a:t>接口用于执行 </a:t>
            </a:r>
            <a:r>
              <a:rPr lang="en-US" altLang="zh-CN" smtClean="0"/>
              <a:t>SQL </a:t>
            </a:r>
            <a:r>
              <a:rPr lang="zh-CN" altLang="en-US" smtClean="0"/>
              <a:t>存储过程的接口</a:t>
            </a:r>
          </a:p>
          <a:p>
            <a:pPr lvl="1"/>
            <a:endParaRPr lang="zh-CN" altLang="en-US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91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10271</TotalTime>
  <Words>1144</Words>
  <Application>Microsoft Office PowerPoint</Application>
  <PresentationFormat>全屏显示(4:3)</PresentationFormat>
  <Paragraphs>128</Paragraphs>
  <Slides>16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华文新魏</vt:lpstr>
      <vt:lpstr>宋体</vt:lpstr>
      <vt:lpstr>微软雅黑</vt:lpstr>
      <vt:lpstr>Arial</vt:lpstr>
      <vt:lpstr>2_Default Design</vt:lpstr>
      <vt:lpstr>JDBC数据库连接技术</vt:lpstr>
      <vt:lpstr>讲授思路　　　　　　　　　</vt:lpstr>
      <vt:lpstr>JDBC的概念和类型</vt:lpstr>
      <vt:lpstr>JDBC的概念和类型</vt:lpstr>
      <vt:lpstr>JDBC中主要的类和接口 　　　　　　　　　</vt:lpstr>
      <vt:lpstr>Driver 　　　　　　　　　</vt:lpstr>
      <vt:lpstr>DriverManager</vt:lpstr>
      <vt:lpstr>Connection</vt:lpstr>
      <vt:lpstr>Statement</vt:lpstr>
      <vt:lpstr>PreparedStatement 　　　　　　　　　</vt:lpstr>
      <vt:lpstr>PreparedStatement 　　　　　　　　　</vt:lpstr>
      <vt:lpstr>ResultSet</vt:lpstr>
      <vt:lpstr>用JDBC进行数据库连接</vt:lpstr>
      <vt:lpstr>创建JDBC应用的步骤</vt:lpstr>
      <vt:lpstr>总结　　　　　　　　　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李玮玮</cp:lastModifiedBy>
  <cp:revision>687</cp:revision>
  <dcterms:created xsi:type="dcterms:W3CDTF">2006-10-06T15:46:57Z</dcterms:created>
  <dcterms:modified xsi:type="dcterms:W3CDTF">2017-05-31T01:30:05Z</dcterms:modified>
</cp:coreProperties>
</file>