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2015/4/8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transmart.host.com/transma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1556792"/>
            <a:ext cx="7024064" cy="1828800"/>
          </a:xfrm>
        </p:spPr>
        <p:txBody>
          <a:bodyPr/>
          <a:lstStyle/>
          <a:p>
            <a:r>
              <a:rPr lang="en-US" altLang="zh-CN" dirty="0" err="1" smtClean="0"/>
              <a:t>tranSMART</a:t>
            </a:r>
            <a:r>
              <a:rPr lang="zh-CN" altLang="en-US" dirty="0" smtClean="0"/>
              <a:t>入门指南</a:t>
            </a:r>
            <a:br>
              <a:rPr lang="zh-CN" altLang="en-US" dirty="0" smtClean="0"/>
            </a:br>
            <a:endParaRPr lang="zh-CN" altLang="en-US" dirty="0"/>
          </a:p>
        </p:txBody>
      </p:sp>
      <p:sp>
        <p:nvSpPr>
          <p:cNvPr id="3" name="副标题 2"/>
          <p:cNvSpPr>
            <a:spLocks noGrp="1"/>
          </p:cNvSpPr>
          <p:nvPr>
            <p:ph type="subTitle" idx="1"/>
          </p:nvPr>
        </p:nvSpPr>
        <p:spPr>
          <a:xfrm>
            <a:off x="755576" y="3789040"/>
            <a:ext cx="7854696" cy="1752600"/>
          </a:xfrm>
        </p:spPr>
        <p:txBody>
          <a:bodyPr/>
          <a:lstStyle/>
          <a:p>
            <a:r>
              <a:rPr lang="en-US" altLang="zh-CN" dirty="0" smtClean="0"/>
              <a:t>--</a:t>
            </a:r>
            <a:r>
              <a:rPr lang="zh-CN" altLang="en-US" dirty="0" smtClean="0"/>
              <a:t>数字所健康大数据</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792088"/>
          </a:xfrm>
        </p:spPr>
        <p:txBody>
          <a:bodyPr>
            <a:normAutofit fontScale="90000"/>
          </a:bodyPr>
          <a:lstStyle/>
          <a:p>
            <a:r>
              <a:rPr lang="en-US" altLang="zh-CN" dirty="0" smtClean="0"/>
              <a:t>3.1</a:t>
            </a:r>
            <a:r>
              <a:rPr lang="zh-CN" altLang="en-US" dirty="0" smtClean="0"/>
              <a:t>选择数据集</a:t>
            </a:r>
            <a:endParaRPr lang="zh-CN" altLang="en-US" dirty="0"/>
          </a:p>
        </p:txBody>
      </p:sp>
      <p:sp>
        <p:nvSpPr>
          <p:cNvPr id="3" name="内容占位符 2"/>
          <p:cNvSpPr>
            <a:spLocks noGrp="1"/>
          </p:cNvSpPr>
          <p:nvPr>
            <p:ph idx="1"/>
          </p:nvPr>
        </p:nvSpPr>
        <p:spPr>
          <a:xfrm>
            <a:off x="457200" y="1124744"/>
            <a:ext cx="8229600" cy="5199856"/>
          </a:xfrm>
        </p:spPr>
        <p:txBody>
          <a:bodyPr/>
          <a:lstStyle/>
          <a:p>
            <a:r>
              <a:rPr lang="zh-CN" altLang="en-US" sz="1800" dirty="0" smtClean="0"/>
              <a:t>在数据集管理器的左窗格选择案例。</a:t>
            </a:r>
            <a:endParaRPr lang="en-US" altLang="zh-CN" sz="1800" dirty="0" smtClean="0"/>
          </a:p>
          <a:p>
            <a:r>
              <a:rPr lang="zh-CN" altLang="en-US" sz="1800" dirty="0" smtClean="0"/>
              <a:t>用导航树可以浏览在导航树上的所有案例，来选择和打开您想要的案例。</a:t>
            </a:r>
            <a:endParaRPr lang="en-US" altLang="zh-CN" sz="1800" dirty="0" smtClean="0"/>
          </a:p>
          <a:p>
            <a:endParaRPr lang="en-US" altLang="zh-CN" dirty="0" smtClean="0"/>
          </a:p>
        </p:txBody>
      </p:sp>
      <p:pic>
        <p:nvPicPr>
          <p:cNvPr id="5" name="图片 4" descr="Navigate1.png"/>
          <p:cNvPicPr>
            <a:picLocks noChangeAspect="1"/>
          </p:cNvPicPr>
          <p:nvPr/>
        </p:nvPicPr>
        <p:blipFill>
          <a:blip r:embed="rId2" cstate="print"/>
          <a:stretch>
            <a:fillRect/>
          </a:stretch>
        </p:blipFill>
        <p:spPr>
          <a:xfrm>
            <a:off x="899592" y="1916832"/>
            <a:ext cx="6068650" cy="49411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229600" cy="938368"/>
          </a:xfrm>
        </p:spPr>
        <p:txBody>
          <a:bodyPr/>
          <a:lstStyle/>
          <a:p>
            <a:r>
              <a:rPr lang="en-US" altLang="zh-CN" dirty="0" smtClean="0"/>
              <a:t>3.2</a:t>
            </a:r>
            <a:r>
              <a:rPr lang="zh-CN" altLang="en-US" dirty="0" smtClean="0"/>
              <a:t>统计总结</a:t>
            </a:r>
            <a:endParaRPr lang="zh-CN" altLang="en-US" dirty="0"/>
          </a:p>
        </p:txBody>
      </p:sp>
      <p:sp>
        <p:nvSpPr>
          <p:cNvPr id="3" name="内容占位符 2"/>
          <p:cNvSpPr>
            <a:spLocks noGrp="1"/>
          </p:cNvSpPr>
          <p:nvPr>
            <p:ph idx="1"/>
          </p:nvPr>
        </p:nvSpPr>
        <p:spPr>
          <a:xfrm>
            <a:off x="467544" y="1628800"/>
            <a:ext cx="8229600" cy="4623792"/>
          </a:xfrm>
        </p:spPr>
        <p:txBody>
          <a:bodyPr/>
          <a:lstStyle/>
          <a:p>
            <a:r>
              <a:rPr lang="zh-CN" altLang="en-US" sz="2400" dirty="0" smtClean="0"/>
              <a:t>当您指定完组之间比较的条件，也就是子集，点击统计总结按钮。</a:t>
            </a:r>
            <a:endParaRPr lang="en-US" altLang="zh-CN" sz="2400" dirty="0" smtClean="0"/>
          </a:p>
          <a:p>
            <a:endParaRPr lang="zh-CN" altLang="en-US" dirty="0"/>
          </a:p>
        </p:txBody>
      </p:sp>
      <p:pic>
        <p:nvPicPr>
          <p:cNvPr id="4" name="图片 3" descr="summary1.png"/>
          <p:cNvPicPr>
            <a:picLocks noChangeAspect="1"/>
          </p:cNvPicPr>
          <p:nvPr/>
        </p:nvPicPr>
        <p:blipFill>
          <a:blip r:embed="rId2" cstate="print"/>
          <a:stretch>
            <a:fillRect/>
          </a:stretch>
        </p:blipFill>
        <p:spPr>
          <a:xfrm>
            <a:off x="467544" y="2924944"/>
            <a:ext cx="8157551" cy="26848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373616" cy="5919936"/>
          </a:xfrm>
        </p:spPr>
        <p:txBody>
          <a:bodyPr/>
          <a:lstStyle/>
          <a:p>
            <a:r>
              <a:rPr lang="en-US" altLang="zh-CN" sz="1800" dirty="0" err="1" smtClean="0"/>
              <a:t>tranSMART</a:t>
            </a:r>
            <a:r>
              <a:rPr lang="zh-CN" altLang="en-US" sz="1800" dirty="0" smtClean="0"/>
              <a:t>用表格和图表来显示描述子集的信息。这些信息在下面用结果、分析的角度来显示。</a:t>
            </a:r>
            <a:endParaRPr lang="en-US" altLang="zh-CN" sz="1800" dirty="0" smtClean="0"/>
          </a:p>
          <a:p>
            <a:r>
              <a:rPr lang="zh-CN" altLang="en-US" sz="1800" dirty="0" smtClean="0"/>
              <a:t>用于定义比较子集条件的总结，例如：</a:t>
            </a:r>
            <a:endParaRPr lang="en-US" altLang="zh-CN" sz="1800" dirty="0" smtClean="0"/>
          </a:p>
          <a:p>
            <a:endParaRPr lang="en-US" altLang="zh-CN" dirty="0" smtClean="0"/>
          </a:p>
          <a:p>
            <a:endParaRPr lang="en-US" altLang="zh-CN" dirty="0" smtClean="0"/>
          </a:p>
          <a:p>
            <a:endParaRPr lang="en-US" altLang="zh-CN" dirty="0" smtClean="0"/>
          </a:p>
          <a:p>
            <a:r>
              <a:rPr lang="zh-CN" altLang="en-US" sz="1800" dirty="0" smtClean="0"/>
              <a:t>一个表格显示符合子集条件的每个子集中的受试者数目，例如：</a:t>
            </a:r>
          </a:p>
          <a:p>
            <a:endParaRPr lang="en-US" altLang="zh-CN" sz="1800" dirty="0" smtClean="0"/>
          </a:p>
          <a:p>
            <a:r>
              <a:rPr lang="zh-CN" altLang="en-US" sz="1800" dirty="0" smtClean="0"/>
              <a:t>表格和图表显示了符合条件的受试者在年龄、性别和种族方面的情况，例如（仅显示年龄的部分）：</a:t>
            </a:r>
            <a:endParaRPr lang="en-US" altLang="zh-CN" sz="1800" dirty="0" smtClean="0"/>
          </a:p>
          <a:p>
            <a:endParaRPr lang="zh-CN" altLang="en-US" dirty="0"/>
          </a:p>
        </p:txBody>
      </p:sp>
      <p:pic>
        <p:nvPicPr>
          <p:cNvPr id="4" name="图片 3" descr="summary2.png"/>
          <p:cNvPicPr>
            <a:picLocks noChangeAspect="1"/>
          </p:cNvPicPr>
          <p:nvPr/>
        </p:nvPicPr>
        <p:blipFill>
          <a:blip r:embed="rId2" cstate="print"/>
          <a:stretch>
            <a:fillRect/>
          </a:stretch>
        </p:blipFill>
        <p:spPr>
          <a:xfrm>
            <a:off x="395536" y="1700808"/>
            <a:ext cx="8297376" cy="943485"/>
          </a:xfrm>
          <a:prstGeom prst="rect">
            <a:avLst/>
          </a:prstGeom>
        </p:spPr>
      </p:pic>
      <p:pic>
        <p:nvPicPr>
          <p:cNvPr id="5" name="图片 4" descr="summary3.png"/>
          <p:cNvPicPr>
            <a:picLocks noChangeAspect="1"/>
          </p:cNvPicPr>
          <p:nvPr/>
        </p:nvPicPr>
        <p:blipFill>
          <a:blip r:embed="rId3" cstate="print"/>
          <a:stretch>
            <a:fillRect/>
          </a:stretch>
        </p:blipFill>
        <p:spPr>
          <a:xfrm>
            <a:off x="6972571" y="2780928"/>
            <a:ext cx="2171429" cy="761905"/>
          </a:xfrm>
          <a:prstGeom prst="rect">
            <a:avLst/>
          </a:prstGeom>
        </p:spPr>
      </p:pic>
      <p:pic>
        <p:nvPicPr>
          <p:cNvPr id="6" name="图片 5" descr="summary4.png"/>
          <p:cNvPicPr>
            <a:picLocks noChangeAspect="1"/>
          </p:cNvPicPr>
          <p:nvPr/>
        </p:nvPicPr>
        <p:blipFill>
          <a:blip r:embed="rId4" cstate="print"/>
          <a:stretch>
            <a:fillRect/>
          </a:stretch>
        </p:blipFill>
        <p:spPr>
          <a:xfrm>
            <a:off x="683568" y="4221088"/>
            <a:ext cx="6564023" cy="23686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3.3</a:t>
            </a:r>
            <a:r>
              <a:rPr lang="zh-CN" altLang="en-US" b="1" dirty="0" smtClean="0"/>
              <a:t>网格视图</a:t>
            </a:r>
            <a:br>
              <a:rPr lang="zh-CN" altLang="en-US" b="1" dirty="0" smtClean="0"/>
            </a:br>
            <a:endParaRPr lang="zh-CN" altLang="en-US" dirty="0"/>
          </a:p>
        </p:txBody>
      </p:sp>
      <p:sp>
        <p:nvSpPr>
          <p:cNvPr id="3" name="内容占位符 2"/>
          <p:cNvSpPr>
            <a:spLocks noGrp="1"/>
          </p:cNvSpPr>
          <p:nvPr>
            <p:ph idx="1"/>
          </p:nvPr>
        </p:nvSpPr>
        <p:spPr>
          <a:xfrm>
            <a:off x="457200" y="1268760"/>
            <a:ext cx="8229600" cy="5055840"/>
          </a:xfrm>
        </p:spPr>
        <p:txBody>
          <a:bodyPr/>
          <a:lstStyle/>
          <a:p>
            <a:r>
              <a:rPr lang="zh-CN" altLang="en-US" sz="1800" dirty="0" smtClean="0"/>
              <a:t>用网格的格式显示比较和分析的数据。如可以查看患者的年龄，性别，种族等。统计总结完后，点击网格视图：</a:t>
            </a:r>
            <a:endParaRPr lang="en-US" altLang="zh-CN" sz="1800" dirty="0" smtClean="0"/>
          </a:p>
          <a:p>
            <a:endParaRPr lang="en-US" altLang="zh-CN" dirty="0" smtClean="0"/>
          </a:p>
          <a:p>
            <a:endParaRPr lang="zh-CN" altLang="en-US" dirty="0"/>
          </a:p>
        </p:txBody>
      </p:sp>
      <p:pic>
        <p:nvPicPr>
          <p:cNvPr id="4" name="图片 3" descr="gridView2.png"/>
          <p:cNvPicPr>
            <a:picLocks noChangeAspect="1"/>
          </p:cNvPicPr>
          <p:nvPr/>
        </p:nvPicPr>
        <p:blipFill>
          <a:blip r:embed="rId2" cstate="print"/>
          <a:stretch>
            <a:fillRect/>
          </a:stretch>
        </p:blipFill>
        <p:spPr>
          <a:xfrm>
            <a:off x="611560" y="1988840"/>
            <a:ext cx="7668344" cy="45397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6120680"/>
          </a:xfrm>
        </p:spPr>
        <p:txBody>
          <a:bodyPr>
            <a:normAutofit/>
          </a:bodyPr>
          <a:lstStyle/>
          <a:p>
            <a:r>
              <a:rPr lang="zh-CN" altLang="en-US" sz="2000" dirty="0" smtClean="0"/>
              <a:t>点击</a:t>
            </a:r>
            <a:r>
              <a:rPr lang="en-US" altLang="zh-CN" sz="2000" dirty="0" smtClean="0"/>
              <a:t>'Subject'</a:t>
            </a:r>
            <a:r>
              <a:rPr lang="zh-CN" altLang="en-US" sz="2000" dirty="0" smtClean="0"/>
              <a:t>列标题可以为表中的数据排序。可以拖动</a:t>
            </a:r>
            <a:r>
              <a:rPr lang="en-US" altLang="zh-CN" sz="2000" dirty="0" smtClean="0"/>
              <a:t>'Age'</a:t>
            </a:r>
            <a:r>
              <a:rPr lang="zh-CN" altLang="en-US" sz="2000" dirty="0" smtClean="0"/>
              <a:t>标签到</a:t>
            </a:r>
            <a:r>
              <a:rPr lang="en-US" altLang="zh-CN" sz="2000" dirty="0" smtClean="0"/>
              <a:t>'Sex'</a:t>
            </a:r>
            <a:r>
              <a:rPr lang="zh-CN" altLang="en-US" sz="2000" dirty="0" smtClean="0"/>
              <a:t>标签前面以改变参数出现的顺序。</a:t>
            </a:r>
            <a:endParaRPr lang="en-US" altLang="zh-CN" sz="2000" dirty="0" smtClean="0"/>
          </a:p>
          <a:p>
            <a:endParaRPr lang="zh-CN" altLang="en-US" sz="1800" dirty="0"/>
          </a:p>
        </p:txBody>
      </p:sp>
      <p:pic>
        <p:nvPicPr>
          <p:cNvPr id="4" name="图片 3" descr="gridView4.png"/>
          <p:cNvPicPr>
            <a:picLocks noChangeAspect="1"/>
          </p:cNvPicPr>
          <p:nvPr/>
        </p:nvPicPr>
        <p:blipFill>
          <a:blip r:embed="rId2" cstate="print"/>
          <a:stretch>
            <a:fillRect/>
          </a:stretch>
        </p:blipFill>
        <p:spPr>
          <a:xfrm>
            <a:off x="179512" y="1241376"/>
            <a:ext cx="8964488" cy="56166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3.4</a:t>
            </a:r>
            <a:r>
              <a:rPr lang="zh-CN" altLang="en-US" b="1" dirty="0" smtClean="0"/>
              <a:t>高级工作流</a:t>
            </a:r>
            <a:br>
              <a:rPr lang="zh-CN" altLang="en-US" b="1" dirty="0" smtClean="0"/>
            </a:br>
            <a:endParaRPr lang="zh-CN" altLang="en-US" dirty="0"/>
          </a:p>
        </p:txBody>
      </p:sp>
      <p:sp>
        <p:nvSpPr>
          <p:cNvPr id="3" name="内容占位符 2"/>
          <p:cNvSpPr>
            <a:spLocks noGrp="1"/>
          </p:cNvSpPr>
          <p:nvPr>
            <p:ph idx="1"/>
          </p:nvPr>
        </p:nvSpPr>
        <p:spPr>
          <a:xfrm>
            <a:off x="457200" y="1268760"/>
            <a:ext cx="8229600" cy="5328592"/>
          </a:xfrm>
        </p:spPr>
        <p:txBody>
          <a:bodyPr>
            <a:normAutofit fontScale="70000" lnSpcReduction="20000"/>
          </a:bodyPr>
          <a:lstStyle/>
          <a:p>
            <a:r>
              <a:rPr lang="en-US" altLang="zh-CN" dirty="0" err="1" smtClean="0"/>
              <a:t>tranSMART</a:t>
            </a:r>
            <a:r>
              <a:rPr lang="en-US" altLang="zh-CN" dirty="0" smtClean="0"/>
              <a:t> </a:t>
            </a:r>
            <a:r>
              <a:rPr lang="zh-CN" altLang="en-US" dirty="0" smtClean="0"/>
              <a:t>提供了数据高级的分析和可视化，允许用户进行如下的数据集管理：</a:t>
            </a:r>
          </a:p>
          <a:p>
            <a:pPr lvl="2">
              <a:buFont typeface="Wingdings" pitchFamily="2" charset="2"/>
              <a:buChar char="l"/>
            </a:pPr>
            <a:r>
              <a:rPr lang="en-US" altLang="zh-CN" dirty="0" err="1" smtClean="0"/>
              <a:t>aCGH</a:t>
            </a:r>
            <a:r>
              <a:rPr lang="zh-CN" altLang="en-US" dirty="0" smtClean="0"/>
              <a:t>生存分析</a:t>
            </a:r>
          </a:p>
          <a:p>
            <a:pPr lvl="2">
              <a:buFont typeface="Wingdings" pitchFamily="2" charset="2"/>
              <a:buChar char="l"/>
            </a:pPr>
            <a:r>
              <a:rPr lang="en-US" altLang="zh-CN" dirty="0" smtClean="0"/>
              <a:t>ANOVA</a:t>
            </a:r>
            <a:r>
              <a:rPr lang="zh-CN" altLang="en-US" dirty="0" smtClean="0"/>
              <a:t>箱图</a:t>
            </a:r>
            <a:r>
              <a:rPr lang="en-US" altLang="zh-CN" dirty="0" smtClean="0"/>
              <a:t>(Box Plot with ANOVA)</a:t>
            </a:r>
          </a:p>
          <a:p>
            <a:pPr lvl="2">
              <a:buFont typeface="Wingdings" pitchFamily="2" charset="2"/>
              <a:buChar char="l"/>
            </a:pPr>
            <a:r>
              <a:rPr lang="zh-CN" altLang="en-US" dirty="0" smtClean="0"/>
              <a:t>关联性分析</a:t>
            </a:r>
          </a:p>
          <a:p>
            <a:pPr lvl="2">
              <a:buFont typeface="Wingdings" pitchFamily="2" charset="2"/>
              <a:buChar char="l"/>
            </a:pPr>
            <a:r>
              <a:rPr lang="en-US" altLang="zh-CN" dirty="0" err="1" smtClean="0"/>
              <a:t>aCGH</a:t>
            </a:r>
            <a:r>
              <a:rPr lang="zh-CN" altLang="en-US" dirty="0" smtClean="0"/>
              <a:t>频率图</a:t>
            </a:r>
          </a:p>
          <a:p>
            <a:pPr lvl="2">
              <a:buFont typeface="Wingdings" pitchFamily="2" charset="2"/>
              <a:buChar char="l"/>
            </a:pPr>
            <a:r>
              <a:rPr lang="en-US" altLang="zh-CN" dirty="0" err="1" smtClean="0"/>
              <a:t>aCGH</a:t>
            </a:r>
            <a:r>
              <a:rPr lang="zh-CN" altLang="en-US" dirty="0" smtClean="0"/>
              <a:t>组测试</a:t>
            </a:r>
          </a:p>
          <a:p>
            <a:pPr lvl="2">
              <a:buFont typeface="Wingdings" pitchFamily="2" charset="2"/>
              <a:buChar char="l"/>
            </a:pPr>
            <a:r>
              <a:rPr lang="en-US" altLang="zh-CN" dirty="0" smtClean="0"/>
              <a:t>RNA</a:t>
            </a:r>
            <a:r>
              <a:rPr lang="zh-CN" altLang="en-US" dirty="0" smtClean="0"/>
              <a:t>序列组测试</a:t>
            </a:r>
          </a:p>
          <a:p>
            <a:pPr lvl="2">
              <a:buFont typeface="Wingdings" pitchFamily="2" charset="2"/>
              <a:buChar char="l"/>
            </a:pPr>
            <a:r>
              <a:rPr lang="zh-CN" altLang="en-US" dirty="0" smtClean="0"/>
              <a:t>热图</a:t>
            </a:r>
            <a:r>
              <a:rPr lang="en-US" altLang="zh-CN" dirty="0" smtClean="0"/>
              <a:t>(</a:t>
            </a:r>
            <a:r>
              <a:rPr lang="en-US" altLang="zh-CN" dirty="0" err="1" smtClean="0"/>
              <a:t>Heatmap</a:t>
            </a:r>
            <a:r>
              <a:rPr lang="en-US" altLang="zh-CN" dirty="0" smtClean="0"/>
              <a:t>)</a:t>
            </a:r>
          </a:p>
          <a:p>
            <a:pPr lvl="2">
              <a:buFont typeface="Wingdings" pitchFamily="2" charset="2"/>
              <a:buChar char="l"/>
            </a:pPr>
            <a:r>
              <a:rPr lang="zh-CN" altLang="en-US" dirty="0" smtClean="0"/>
              <a:t>层次聚类</a:t>
            </a:r>
          </a:p>
          <a:p>
            <a:pPr lvl="2">
              <a:buFont typeface="Wingdings" pitchFamily="2" charset="2"/>
              <a:buChar char="l"/>
            </a:pPr>
            <a:r>
              <a:rPr lang="en-US" altLang="zh-CN" dirty="0" smtClean="0"/>
              <a:t>IC50</a:t>
            </a:r>
          </a:p>
          <a:p>
            <a:pPr lvl="2">
              <a:buFont typeface="Wingdings" pitchFamily="2" charset="2"/>
              <a:buChar char="l"/>
            </a:pPr>
            <a:r>
              <a:rPr lang="en-US" altLang="zh-CN" dirty="0" smtClean="0"/>
              <a:t>K-</a:t>
            </a:r>
            <a:r>
              <a:rPr lang="zh-CN" altLang="en-US" dirty="0" smtClean="0"/>
              <a:t>均值聚类</a:t>
            </a:r>
          </a:p>
          <a:p>
            <a:pPr lvl="2">
              <a:buFont typeface="Wingdings" pitchFamily="2" charset="2"/>
              <a:buChar char="l"/>
            </a:pPr>
            <a:r>
              <a:rPr lang="zh-CN" altLang="en-US" dirty="0" smtClean="0"/>
              <a:t>线图</a:t>
            </a:r>
          </a:p>
          <a:p>
            <a:pPr lvl="2">
              <a:buFont typeface="Wingdings" pitchFamily="2" charset="2"/>
              <a:buChar char="l"/>
            </a:pPr>
            <a:r>
              <a:rPr lang="zh-CN" altLang="en-US" dirty="0" smtClean="0"/>
              <a:t>逻辑回归</a:t>
            </a:r>
          </a:p>
          <a:p>
            <a:pPr lvl="2">
              <a:buFont typeface="Wingdings" pitchFamily="2" charset="2"/>
              <a:buChar char="l"/>
            </a:pPr>
            <a:r>
              <a:rPr lang="zh-CN" altLang="en-US" dirty="0" smtClean="0"/>
              <a:t>标志物选择</a:t>
            </a:r>
            <a:r>
              <a:rPr lang="en-US" altLang="zh-CN" dirty="0" smtClean="0"/>
              <a:t>(Marker Selection)</a:t>
            </a:r>
          </a:p>
          <a:p>
            <a:pPr lvl="2">
              <a:buFont typeface="Wingdings" pitchFamily="2" charset="2"/>
              <a:buChar char="l"/>
            </a:pPr>
            <a:r>
              <a:rPr lang="zh-CN" altLang="en-US" dirty="0" smtClean="0"/>
              <a:t>主成分分析</a:t>
            </a:r>
          </a:p>
          <a:p>
            <a:pPr lvl="2">
              <a:buFont typeface="Wingdings" pitchFamily="2" charset="2"/>
              <a:buChar char="l"/>
            </a:pPr>
            <a:r>
              <a:rPr lang="zh-CN" altLang="en-US" dirty="0" smtClean="0"/>
              <a:t>线性回归后的散布图</a:t>
            </a:r>
          </a:p>
          <a:p>
            <a:pPr lvl="2">
              <a:buFont typeface="Wingdings" pitchFamily="2" charset="2"/>
              <a:buChar char="l"/>
            </a:pPr>
            <a:r>
              <a:rPr lang="zh-CN" altLang="en-US" dirty="0" smtClean="0"/>
              <a:t>生存分析</a:t>
            </a:r>
          </a:p>
          <a:p>
            <a:pPr lvl="2">
              <a:buFont typeface="Wingdings" pitchFamily="2" charset="2"/>
              <a:buChar char="l"/>
            </a:pPr>
            <a:r>
              <a:rPr lang="zh-CN" altLang="en-US" dirty="0" smtClean="0"/>
              <a:t>费歇尔检验表</a:t>
            </a:r>
            <a:r>
              <a:rPr lang="en-US" altLang="zh-CN" dirty="0" smtClean="0"/>
              <a:t>(Table with Fisher Test)</a:t>
            </a:r>
          </a:p>
          <a:p>
            <a:pPr lvl="2">
              <a:buFont typeface="Wingdings" pitchFamily="2" charset="2"/>
              <a:buChar char="l"/>
            </a:pPr>
            <a:r>
              <a:rPr lang="zh-CN" altLang="en-US" dirty="0" smtClean="0"/>
              <a:t>瀑布图</a:t>
            </a:r>
            <a:endParaRPr lang="en-US" altLang="zh-CN" dirty="0" smtClean="0"/>
          </a:p>
          <a:p>
            <a:endParaRPr lang="zh-CN" altLang="en-US" dirty="0" smtClean="0"/>
          </a:p>
          <a:p>
            <a:r>
              <a:rPr lang="zh-CN" altLang="en-US" dirty="0" smtClean="0"/>
              <a:t>下面以热图为例。</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866360"/>
          </a:xfrm>
        </p:spPr>
        <p:txBody>
          <a:bodyPr/>
          <a:lstStyle/>
          <a:p>
            <a:r>
              <a:rPr lang="zh-CN" altLang="en-US" dirty="0" smtClean="0"/>
              <a:t>热图</a:t>
            </a:r>
            <a:endParaRPr lang="zh-CN" altLang="en-US" dirty="0"/>
          </a:p>
        </p:txBody>
      </p:sp>
      <p:sp>
        <p:nvSpPr>
          <p:cNvPr id="3" name="内容占位符 2"/>
          <p:cNvSpPr>
            <a:spLocks noGrp="1"/>
          </p:cNvSpPr>
          <p:nvPr>
            <p:ph idx="1"/>
          </p:nvPr>
        </p:nvSpPr>
        <p:spPr>
          <a:xfrm>
            <a:off x="457200" y="1340768"/>
            <a:ext cx="8229600" cy="4983832"/>
          </a:xfrm>
        </p:spPr>
        <p:txBody>
          <a:bodyPr/>
          <a:lstStyle/>
          <a:p>
            <a:r>
              <a:rPr lang="zh-CN" altLang="en-US" sz="1800" dirty="0" smtClean="0"/>
              <a:t>生成一个热图步骤如下：</a:t>
            </a:r>
          </a:p>
          <a:p>
            <a:r>
              <a:rPr lang="en-US" altLang="zh-CN" sz="1800" dirty="0" smtClean="0"/>
              <a:t>1.</a:t>
            </a:r>
            <a:r>
              <a:rPr lang="zh-CN" altLang="en-US" sz="1800" dirty="0" smtClean="0"/>
              <a:t>进入</a:t>
            </a:r>
            <a:r>
              <a:rPr lang="en-US" altLang="zh-CN" sz="1800" dirty="0" smtClean="0"/>
              <a:t>'</a:t>
            </a:r>
            <a:r>
              <a:rPr lang="zh-CN" altLang="en-US" sz="1800" dirty="0" smtClean="0"/>
              <a:t>分析</a:t>
            </a:r>
            <a:r>
              <a:rPr lang="en-US" altLang="zh-CN" sz="1800" dirty="0" smtClean="0"/>
              <a:t>'</a:t>
            </a:r>
            <a:r>
              <a:rPr lang="zh-CN" altLang="en-US" sz="1800" dirty="0" smtClean="0"/>
              <a:t>标签，拖动</a:t>
            </a:r>
            <a:r>
              <a:rPr lang="en-US" altLang="zh-CN" sz="1800" dirty="0" smtClean="0"/>
              <a:t>'female'</a:t>
            </a:r>
            <a:r>
              <a:rPr lang="zh-CN" altLang="en-US" sz="1800" dirty="0" smtClean="0"/>
              <a:t>节点到子集</a:t>
            </a:r>
            <a:r>
              <a:rPr lang="en-US" altLang="zh-CN" sz="1800" dirty="0" smtClean="0"/>
              <a:t>1</a:t>
            </a:r>
            <a:r>
              <a:rPr lang="zh-CN" altLang="en-US" sz="1800" dirty="0" smtClean="0"/>
              <a:t>中，然后拖动</a:t>
            </a:r>
            <a:r>
              <a:rPr lang="en-US" altLang="zh-CN" sz="1800" dirty="0" smtClean="0"/>
              <a:t>'male'</a:t>
            </a:r>
            <a:r>
              <a:rPr lang="zh-CN" altLang="en-US" sz="1800" dirty="0" smtClean="0"/>
              <a:t>节点到子集</a:t>
            </a:r>
            <a:r>
              <a:rPr lang="en-US" altLang="zh-CN" sz="1800" dirty="0" smtClean="0"/>
              <a:t>2</a:t>
            </a:r>
            <a:r>
              <a:rPr lang="zh-CN" altLang="en-US" sz="1800" dirty="0" smtClean="0"/>
              <a:t>中。</a:t>
            </a:r>
          </a:p>
          <a:p>
            <a:r>
              <a:rPr lang="en-US" altLang="zh-CN" sz="1800" dirty="0" smtClean="0"/>
              <a:t>2.</a:t>
            </a:r>
            <a:r>
              <a:rPr lang="zh-CN" altLang="en-US" sz="1800" dirty="0" smtClean="0"/>
              <a:t>进入</a:t>
            </a:r>
            <a:r>
              <a:rPr lang="en-US" altLang="zh-CN" sz="1800" dirty="0" smtClean="0"/>
              <a:t>'</a:t>
            </a:r>
            <a:r>
              <a:rPr lang="zh-CN" altLang="en-US" sz="1800" dirty="0" smtClean="0"/>
              <a:t>高级工作流</a:t>
            </a:r>
            <a:r>
              <a:rPr lang="en-US" altLang="zh-CN" sz="1800" dirty="0" smtClean="0"/>
              <a:t>'</a:t>
            </a:r>
            <a:r>
              <a:rPr lang="zh-CN" altLang="en-US" sz="1800" dirty="0" smtClean="0"/>
              <a:t>标签，点击</a:t>
            </a:r>
            <a:r>
              <a:rPr lang="en-US" altLang="zh-CN" sz="1800" dirty="0" smtClean="0"/>
              <a:t>'</a:t>
            </a:r>
            <a:r>
              <a:rPr lang="zh-CN" altLang="en-US" sz="1800" dirty="0" smtClean="0"/>
              <a:t>分析</a:t>
            </a:r>
            <a:r>
              <a:rPr lang="en-US" altLang="zh-CN" sz="1800" dirty="0" smtClean="0"/>
              <a:t>'</a:t>
            </a:r>
            <a:r>
              <a:rPr lang="zh-CN" altLang="en-US" sz="1800" dirty="0" smtClean="0"/>
              <a:t>选择按钮，选择</a:t>
            </a:r>
            <a:r>
              <a:rPr lang="en-US" altLang="zh-CN" sz="1800" dirty="0" smtClean="0"/>
              <a:t>'</a:t>
            </a:r>
            <a:r>
              <a:rPr lang="zh-CN" altLang="en-US" sz="1800" dirty="0" smtClean="0"/>
              <a:t>热图</a:t>
            </a:r>
            <a:r>
              <a:rPr lang="en-US" altLang="zh-CN" sz="1800" dirty="0" smtClean="0"/>
              <a:t>'</a:t>
            </a:r>
            <a:r>
              <a:rPr lang="zh-CN" altLang="en-US" sz="1800" dirty="0" smtClean="0"/>
              <a:t>分析。</a:t>
            </a:r>
          </a:p>
          <a:p>
            <a:endParaRPr lang="zh-CN" altLang="en-US" dirty="0"/>
          </a:p>
        </p:txBody>
      </p:sp>
      <p:pic>
        <p:nvPicPr>
          <p:cNvPr id="5" name="图片 4" descr="QQ图片20150404114405.png"/>
          <p:cNvPicPr>
            <a:picLocks noChangeAspect="1"/>
          </p:cNvPicPr>
          <p:nvPr/>
        </p:nvPicPr>
        <p:blipFill>
          <a:blip r:embed="rId2" cstate="print"/>
          <a:stretch>
            <a:fillRect/>
          </a:stretch>
        </p:blipFill>
        <p:spPr>
          <a:xfrm>
            <a:off x="1095809" y="2492896"/>
            <a:ext cx="6952381" cy="42484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59896"/>
          </a:xfrm>
        </p:spPr>
        <p:txBody>
          <a:bodyPr>
            <a:normAutofit/>
          </a:bodyPr>
          <a:lstStyle/>
          <a:p>
            <a:r>
              <a:rPr lang="en-US" altLang="zh-CN" sz="1800" dirty="0" smtClean="0"/>
              <a:t>3.</a:t>
            </a:r>
            <a:r>
              <a:rPr lang="zh-CN" altLang="en-US" sz="1800" dirty="0" smtClean="0"/>
              <a:t>在变量选择框中拖入一个高维的数据节点，如</a:t>
            </a:r>
            <a:r>
              <a:rPr lang="en-US" altLang="zh-CN" sz="1800" dirty="0" smtClean="0"/>
              <a:t>'Lung'</a:t>
            </a:r>
            <a:r>
              <a:rPr lang="zh-CN" altLang="en-US" sz="1800" dirty="0" smtClean="0"/>
              <a:t>节点。点击</a:t>
            </a:r>
            <a:r>
              <a:rPr lang="en-US" altLang="zh-CN" sz="1800" dirty="0" smtClean="0"/>
              <a:t>'</a:t>
            </a:r>
            <a:r>
              <a:rPr lang="zh-CN" altLang="en-US" sz="1800" dirty="0" smtClean="0"/>
              <a:t>高维数据</a:t>
            </a:r>
            <a:r>
              <a:rPr lang="en-US" altLang="zh-CN" sz="1800" dirty="0" smtClean="0"/>
              <a:t>'</a:t>
            </a:r>
            <a:r>
              <a:rPr lang="zh-CN" altLang="en-US" sz="1800" dirty="0" smtClean="0"/>
              <a:t>按钮，在选择一个基因中中输入</a:t>
            </a:r>
            <a:r>
              <a:rPr lang="en-US" altLang="zh-CN" sz="1800" dirty="0" smtClean="0"/>
              <a:t>'Gene'</a:t>
            </a:r>
            <a:r>
              <a:rPr lang="zh-CN" altLang="en-US" sz="1800" dirty="0" smtClean="0"/>
              <a:t>，在弹出的选择项中选择一个您感兴趣的基因，最后点击应用选择。</a:t>
            </a:r>
            <a:endParaRPr lang="en-US" altLang="zh-CN" sz="1800" dirty="0" smtClean="0"/>
          </a:p>
          <a:p>
            <a:endParaRPr lang="zh-CN" altLang="en-US" sz="1800" dirty="0"/>
          </a:p>
        </p:txBody>
      </p:sp>
      <p:pic>
        <p:nvPicPr>
          <p:cNvPr id="4" name="图片 3" descr="advanceAnalyses1.png"/>
          <p:cNvPicPr>
            <a:picLocks noChangeAspect="1"/>
          </p:cNvPicPr>
          <p:nvPr/>
        </p:nvPicPr>
        <p:blipFill>
          <a:blip r:embed="rId2" cstate="print"/>
          <a:stretch>
            <a:fillRect/>
          </a:stretch>
        </p:blipFill>
        <p:spPr>
          <a:xfrm>
            <a:off x="395536" y="1767134"/>
            <a:ext cx="8460432" cy="50908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59896"/>
          </a:xfrm>
        </p:spPr>
        <p:txBody>
          <a:bodyPr/>
          <a:lstStyle/>
          <a:p>
            <a:r>
              <a:rPr lang="en-US" altLang="zh-CN" sz="1800" dirty="0" smtClean="0"/>
              <a:t>4.</a:t>
            </a:r>
            <a:r>
              <a:rPr lang="zh-CN" altLang="en-US" sz="1800" dirty="0" smtClean="0"/>
              <a:t>点击</a:t>
            </a:r>
            <a:r>
              <a:rPr lang="en-US" altLang="zh-CN" sz="1800" dirty="0" smtClean="0"/>
              <a:t>'</a:t>
            </a:r>
            <a:r>
              <a:rPr lang="zh-CN" altLang="en-US" sz="1800" dirty="0" smtClean="0"/>
              <a:t>运行</a:t>
            </a:r>
            <a:r>
              <a:rPr lang="en-US" altLang="zh-CN" sz="1800" dirty="0" smtClean="0"/>
              <a:t>'</a:t>
            </a:r>
            <a:r>
              <a:rPr lang="zh-CN" altLang="en-US" sz="1800" dirty="0" smtClean="0"/>
              <a:t>按钮，生成热图。</a:t>
            </a:r>
            <a:endParaRPr lang="en-US" altLang="zh-CN" sz="1800" dirty="0" smtClean="0"/>
          </a:p>
          <a:p>
            <a:endParaRPr lang="zh-CN" altLang="en-US" dirty="0"/>
          </a:p>
        </p:txBody>
      </p:sp>
      <p:pic>
        <p:nvPicPr>
          <p:cNvPr id="4" name="图片 3" descr="advanceAnalyses2.png"/>
          <p:cNvPicPr>
            <a:picLocks noChangeAspect="1"/>
          </p:cNvPicPr>
          <p:nvPr/>
        </p:nvPicPr>
        <p:blipFill>
          <a:blip r:embed="rId2" cstate="print"/>
          <a:stretch>
            <a:fillRect/>
          </a:stretch>
        </p:blipFill>
        <p:spPr>
          <a:xfrm>
            <a:off x="107504" y="1196752"/>
            <a:ext cx="9036496" cy="546925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924712"/>
          </a:xfrm>
        </p:spPr>
        <p:txBody>
          <a:bodyPr>
            <a:normAutofit fontScale="90000"/>
          </a:bodyPr>
          <a:lstStyle/>
          <a:p>
            <a:r>
              <a:rPr lang="en-US" altLang="zh-CN" dirty="0" smtClean="0"/>
              <a:t>3.5</a:t>
            </a:r>
            <a:r>
              <a:rPr lang="zh-CN" altLang="en-US" b="1" dirty="0" smtClean="0"/>
              <a:t>数据导出</a:t>
            </a:r>
            <a:br>
              <a:rPr lang="zh-CN" altLang="en-US" b="1" dirty="0" smtClean="0"/>
            </a:br>
            <a:endParaRPr lang="zh-CN" altLang="en-US" dirty="0"/>
          </a:p>
        </p:txBody>
      </p:sp>
      <p:sp>
        <p:nvSpPr>
          <p:cNvPr id="3" name="内容占位符 2"/>
          <p:cNvSpPr>
            <a:spLocks noGrp="1"/>
          </p:cNvSpPr>
          <p:nvPr>
            <p:ph idx="1"/>
          </p:nvPr>
        </p:nvSpPr>
        <p:spPr>
          <a:xfrm>
            <a:off x="457200" y="1340768"/>
            <a:ext cx="8229600" cy="4983832"/>
          </a:xfrm>
        </p:spPr>
        <p:txBody>
          <a:bodyPr/>
          <a:lstStyle/>
          <a:p>
            <a:r>
              <a:rPr lang="en-US" altLang="zh-CN" sz="2800" dirty="0" smtClean="0"/>
              <a:t>'</a:t>
            </a:r>
            <a:r>
              <a:rPr lang="zh-CN" altLang="en-US" sz="2800" dirty="0" smtClean="0"/>
              <a:t>数据导出</a:t>
            </a:r>
            <a:r>
              <a:rPr lang="en-US" altLang="zh-CN" sz="2800" dirty="0" smtClean="0"/>
              <a:t>'</a:t>
            </a:r>
            <a:r>
              <a:rPr lang="zh-CN" altLang="en-US" sz="2800" dirty="0" smtClean="0"/>
              <a:t>标签允许您以几种不同的格式导出本地数据，以作进一步的分析。</a:t>
            </a:r>
            <a:endParaRPr lang="en-US" altLang="zh-CN" sz="2800" dirty="0" smtClean="0"/>
          </a:p>
          <a:p>
            <a:endParaRPr lang="zh-CN" altLang="en-US" dirty="0" smtClean="0"/>
          </a:p>
          <a:p>
            <a:r>
              <a:rPr lang="zh-CN" altLang="en-US" sz="2400" dirty="0" smtClean="0"/>
              <a:t>支持的文件格式包括：</a:t>
            </a:r>
          </a:p>
          <a:p>
            <a:pPr lvl="1">
              <a:buFont typeface="Wingdings" pitchFamily="2" charset="2"/>
              <a:buChar char="l"/>
            </a:pPr>
            <a:r>
              <a:rPr lang="zh-CN" altLang="en-US" dirty="0" smtClean="0"/>
              <a:t>临床和低维的生物标志数据</a:t>
            </a:r>
          </a:p>
          <a:p>
            <a:pPr lvl="1">
              <a:buFont typeface="Wingdings" pitchFamily="2" charset="2"/>
              <a:buChar char="l"/>
            </a:pPr>
            <a:r>
              <a:rPr lang="zh-CN" altLang="en-US" dirty="0" smtClean="0"/>
              <a:t>基因表达数据</a:t>
            </a:r>
          </a:p>
          <a:p>
            <a:pPr lvl="1">
              <a:buFont typeface="Wingdings" pitchFamily="2" charset="2"/>
              <a:buChar char="l"/>
            </a:pPr>
            <a:r>
              <a:rPr lang="en-US" altLang="zh-CN" dirty="0" smtClean="0"/>
              <a:t>SNP </a:t>
            </a:r>
            <a:r>
              <a:rPr lang="zh-CN" altLang="en-US" dirty="0" smtClean="0"/>
              <a:t>数据</a:t>
            </a:r>
          </a:p>
          <a:p>
            <a:pPr lvl="1">
              <a:buFont typeface="Wingdings" pitchFamily="2" charset="2"/>
              <a:buChar char="l"/>
            </a:pPr>
            <a:r>
              <a:rPr lang="zh-CN" altLang="en-US" dirty="0" smtClean="0"/>
              <a:t>基因集合富集分析</a:t>
            </a:r>
            <a:r>
              <a:rPr lang="en-US" altLang="zh-CN" dirty="0" smtClean="0"/>
              <a:t>(GSEA)</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err="1" smtClean="0"/>
              <a:t>tranSMART</a:t>
            </a:r>
            <a:r>
              <a:rPr lang="zh-CN" altLang="en-US" b="1" dirty="0" smtClean="0"/>
              <a:t>入门指南</a:t>
            </a:r>
            <a:br>
              <a:rPr lang="zh-CN" altLang="en-US" b="1" dirty="0" smtClean="0"/>
            </a:br>
            <a:endParaRPr lang="zh-CN" altLang="en-US" dirty="0"/>
          </a:p>
        </p:txBody>
      </p:sp>
      <p:sp>
        <p:nvSpPr>
          <p:cNvPr id="3" name="内容占位符 2"/>
          <p:cNvSpPr>
            <a:spLocks noGrp="1"/>
          </p:cNvSpPr>
          <p:nvPr>
            <p:ph idx="1"/>
          </p:nvPr>
        </p:nvSpPr>
        <p:spPr>
          <a:xfrm>
            <a:off x="457200" y="1484784"/>
            <a:ext cx="8229600" cy="4839816"/>
          </a:xfrm>
        </p:spPr>
        <p:txBody>
          <a:bodyPr/>
          <a:lstStyle/>
          <a:p>
            <a:r>
              <a:rPr lang="en-US" altLang="zh-CN" sz="2400" dirty="0" err="1" smtClean="0"/>
              <a:t>tranSMART</a:t>
            </a:r>
            <a:r>
              <a:rPr lang="en-US" altLang="zh-CN" sz="2400" dirty="0" smtClean="0"/>
              <a:t> </a:t>
            </a:r>
            <a:r>
              <a:rPr lang="zh-CN" altLang="en-US" sz="2400" dirty="0" smtClean="0"/>
              <a:t>应用程序反映了不同消息群体用一个数据仓库整合来自内在和外在数据资源的尝试，而且提供了系统的工具来搜索、查看和分析仓库里的数据。</a:t>
            </a:r>
            <a:endParaRPr lang="en-US" altLang="zh-CN" sz="2400" dirty="0" smtClean="0"/>
          </a:p>
          <a:p>
            <a:endParaRPr lang="en-US" altLang="zh-CN" sz="2400" dirty="0" smtClean="0"/>
          </a:p>
          <a:p>
            <a:r>
              <a:rPr lang="en-US" altLang="zh-CN" sz="2400" dirty="0" err="1" smtClean="0"/>
              <a:t>tranSMART</a:t>
            </a:r>
            <a:r>
              <a:rPr lang="en-US" altLang="zh-CN" sz="2400" dirty="0" smtClean="0"/>
              <a:t> </a:t>
            </a:r>
            <a:r>
              <a:rPr lang="zh-CN" altLang="en-US" sz="2400" dirty="0" smtClean="0"/>
              <a:t>包含以下主要特点：</a:t>
            </a:r>
          </a:p>
          <a:p>
            <a:pPr lvl="1">
              <a:buFont typeface="Wingdings" pitchFamily="2" charset="2"/>
              <a:buChar char="l"/>
            </a:pPr>
            <a:r>
              <a:rPr lang="zh-CN" altLang="en-US" sz="2200" dirty="0" smtClean="0"/>
              <a:t>搜索工具</a:t>
            </a:r>
          </a:p>
          <a:p>
            <a:pPr lvl="1">
              <a:buFont typeface="Wingdings" pitchFamily="2" charset="2"/>
              <a:buChar char="l"/>
            </a:pPr>
            <a:r>
              <a:rPr lang="zh-CN" altLang="en-US" sz="2200" dirty="0" smtClean="0"/>
              <a:t>数据集管理器</a:t>
            </a:r>
          </a:p>
          <a:p>
            <a:pPr lvl="1">
              <a:buFont typeface="Wingdings" pitchFamily="2" charset="2"/>
              <a:buChar char="l"/>
            </a:pPr>
            <a:r>
              <a:rPr lang="zh-CN" altLang="en-US" sz="2200" dirty="0" smtClean="0"/>
              <a:t>基因印记向导</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908050"/>
            <a:ext cx="8229600" cy="5416550"/>
          </a:xfrm>
        </p:spPr>
        <p:txBody>
          <a:bodyPr>
            <a:normAutofit fontScale="92500"/>
          </a:bodyPr>
          <a:lstStyle/>
          <a:p>
            <a:r>
              <a:rPr lang="zh-CN" altLang="en-US" dirty="0" smtClean="0"/>
              <a:t>导出数据集管理器的数据的步骤如下：</a:t>
            </a:r>
          </a:p>
          <a:p>
            <a:r>
              <a:rPr lang="en-US" altLang="zh-CN" dirty="0" smtClean="0"/>
              <a:t>1.</a:t>
            </a:r>
            <a:r>
              <a:rPr lang="zh-CN" altLang="en-US" dirty="0" smtClean="0"/>
              <a:t>点击</a:t>
            </a:r>
            <a:r>
              <a:rPr lang="en-US" altLang="zh-CN" dirty="0" smtClean="0"/>
              <a:t>'</a:t>
            </a:r>
            <a:r>
              <a:rPr lang="zh-CN" altLang="en-US" dirty="0" smtClean="0"/>
              <a:t>分析</a:t>
            </a:r>
            <a:r>
              <a:rPr lang="en-US" altLang="zh-CN" dirty="0" smtClean="0"/>
              <a:t>'</a:t>
            </a:r>
            <a:r>
              <a:rPr lang="zh-CN" altLang="en-US" dirty="0" smtClean="0"/>
              <a:t>标签，拖动需要导出的数据节点到子集框中。</a:t>
            </a:r>
          </a:p>
          <a:p>
            <a:r>
              <a:rPr lang="en-US" altLang="zh-CN" dirty="0" smtClean="0"/>
              <a:t>2.</a:t>
            </a:r>
            <a:r>
              <a:rPr lang="zh-CN" altLang="en-US" dirty="0" smtClean="0"/>
              <a:t>点击</a:t>
            </a:r>
            <a:r>
              <a:rPr lang="en-US" altLang="zh-CN" dirty="0" smtClean="0"/>
              <a:t>'</a:t>
            </a:r>
            <a:r>
              <a:rPr lang="zh-CN" altLang="en-US" dirty="0" smtClean="0"/>
              <a:t>数据导出</a:t>
            </a:r>
            <a:r>
              <a:rPr lang="en-US" altLang="zh-CN" dirty="0" smtClean="0"/>
              <a:t>'</a:t>
            </a:r>
            <a:r>
              <a:rPr lang="zh-CN" altLang="en-US" dirty="0" smtClean="0"/>
              <a:t>标签，选中期望导出的数据类型和文件格式的复选框。</a:t>
            </a:r>
            <a:endParaRPr lang="en-US" altLang="zh-CN" dirty="0" smtClean="0"/>
          </a:p>
          <a:p>
            <a:r>
              <a:rPr lang="en-US" altLang="zh-CN" dirty="0" smtClean="0"/>
              <a:t>3.</a:t>
            </a:r>
            <a:r>
              <a:rPr lang="zh-CN" altLang="en-US" dirty="0" smtClean="0"/>
              <a:t>点击</a:t>
            </a:r>
            <a:r>
              <a:rPr lang="en-US" altLang="zh-CN" dirty="0" smtClean="0"/>
              <a:t>'</a:t>
            </a:r>
            <a:r>
              <a:rPr lang="zh-CN" altLang="en-US" dirty="0" smtClean="0"/>
              <a:t>数据导出</a:t>
            </a:r>
            <a:r>
              <a:rPr lang="en-US" altLang="zh-CN" dirty="0" smtClean="0"/>
              <a:t>'</a:t>
            </a:r>
            <a:r>
              <a:rPr lang="zh-CN" altLang="en-US" dirty="0" smtClean="0"/>
              <a:t>按钮，数据导出命令将会开始工作。您可以选择在后台运行数据导出工作，以便能够继续其他的分析和队列的选择。这项工作可能需要几分钟，这取</a:t>
            </a:r>
            <a:endParaRPr lang="en-US" altLang="zh-CN" dirty="0" smtClean="0"/>
          </a:p>
          <a:p>
            <a:r>
              <a:rPr lang="en-US" altLang="zh-CN" dirty="0" smtClean="0"/>
              <a:t>4.</a:t>
            </a:r>
            <a:r>
              <a:rPr lang="zh-CN" altLang="en-US" dirty="0" smtClean="0"/>
              <a:t>点击</a:t>
            </a:r>
            <a:r>
              <a:rPr lang="en-US" altLang="zh-CN" dirty="0" smtClean="0"/>
              <a:t>'</a:t>
            </a:r>
            <a:r>
              <a:rPr lang="zh-CN" altLang="en-US" dirty="0" smtClean="0"/>
              <a:t>导出工作</a:t>
            </a:r>
            <a:r>
              <a:rPr lang="en-US" altLang="zh-CN" dirty="0" smtClean="0"/>
              <a:t>'</a:t>
            </a:r>
            <a:r>
              <a:rPr lang="zh-CN" altLang="en-US" dirty="0" smtClean="0"/>
              <a:t>标签可以查看完成的工作或检查在等待的工作的状态决于您的选择的数据量。</a:t>
            </a:r>
            <a:endParaRPr lang="en-US" altLang="zh-CN" dirty="0" smtClean="0"/>
          </a:p>
          <a:p>
            <a:r>
              <a:rPr lang="en-US" altLang="zh-CN" dirty="0" smtClean="0"/>
              <a:t>5.</a:t>
            </a:r>
            <a:r>
              <a:rPr lang="zh-CN" altLang="en-US" dirty="0" smtClean="0"/>
              <a:t>点击您正在处理的工作的名称，就会出现打开文件对话框：</a:t>
            </a:r>
          </a:p>
          <a:p>
            <a:r>
              <a:rPr lang="en-US" altLang="zh-CN" dirty="0" smtClean="0"/>
              <a:t>6.</a:t>
            </a:r>
            <a:r>
              <a:rPr lang="zh-CN" altLang="en-US" dirty="0" smtClean="0"/>
              <a:t>选择保存文件，然后点击</a:t>
            </a:r>
            <a:r>
              <a:rPr lang="en-US" altLang="zh-CN" dirty="0" smtClean="0"/>
              <a:t>'</a:t>
            </a:r>
            <a:r>
              <a:rPr lang="zh-CN" altLang="en-US" dirty="0" smtClean="0"/>
              <a:t>确定</a:t>
            </a:r>
            <a:r>
              <a:rPr lang="en-US" altLang="zh-CN" dirty="0" smtClean="0"/>
              <a:t>'</a:t>
            </a:r>
            <a:r>
              <a:rPr lang="zh-CN" altLang="en-US" dirty="0" smtClean="0"/>
              <a:t>按钮</a:t>
            </a:r>
            <a:r>
              <a:rPr lang="en-US" altLang="zh-CN" dirty="0" smtClean="0"/>
              <a:t>.</a:t>
            </a:r>
            <a:r>
              <a:rPr lang="zh-CN" altLang="en-US" dirty="0" smtClean="0"/>
              <a:t>您的文件将会以</a:t>
            </a:r>
            <a:r>
              <a:rPr lang="en-US" altLang="zh-CN" dirty="0" smtClean="0"/>
              <a:t>".zip"</a:t>
            </a:r>
            <a:r>
              <a:rPr lang="zh-CN" altLang="en-US" dirty="0" smtClean="0"/>
              <a:t>文件格式发送到您本地机器的下载的文件夹中。</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xportData1.png"/>
          <p:cNvPicPr>
            <a:picLocks noGrp="1" noChangeAspect="1"/>
          </p:cNvPicPr>
          <p:nvPr>
            <p:ph idx="1"/>
          </p:nvPr>
        </p:nvPicPr>
        <p:blipFill>
          <a:blip r:embed="rId2" cstate="print"/>
          <a:stretch>
            <a:fillRect/>
          </a:stretch>
        </p:blipFill>
        <p:spPr>
          <a:xfrm>
            <a:off x="611560" y="548680"/>
            <a:ext cx="7704856" cy="604867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xportData3.png"/>
          <p:cNvPicPr>
            <a:picLocks noGrp="1" noChangeAspect="1"/>
          </p:cNvPicPr>
          <p:nvPr>
            <p:ph idx="1"/>
          </p:nvPr>
        </p:nvPicPr>
        <p:blipFill>
          <a:blip r:embed="rId2" cstate="print"/>
          <a:stretch>
            <a:fillRect/>
          </a:stretch>
        </p:blipFill>
        <p:spPr>
          <a:xfrm>
            <a:off x="539552" y="980728"/>
            <a:ext cx="8229600" cy="56087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搜索工具</a:t>
            </a:r>
            <a:br>
              <a:rPr lang="zh-CN" altLang="en-US" b="1" dirty="0" smtClean="0"/>
            </a:br>
            <a:endParaRPr lang="zh-CN" altLang="en-US" dirty="0"/>
          </a:p>
        </p:txBody>
      </p:sp>
      <p:sp>
        <p:nvSpPr>
          <p:cNvPr id="3" name="内容占位符 2"/>
          <p:cNvSpPr>
            <a:spLocks noGrp="1"/>
          </p:cNvSpPr>
          <p:nvPr>
            <p:ph idx="1"/>
          </p:nvPr>
        </p:nvSpPr>
        <p:spPr>
          <a:xfrm>
            <a:off x="457200" y="1700808"/>
            <a:ext cx="8229600" cy="4623792"/>
          </a:xfrm>
        </p:spPr>
        <p:txBody>
          <a:bodyPr>
            <a:normAutofit fontScale="92500" lnSpcReduction="10000"/>
          </a:bodyPr>
          <a:lstStyle/>
          <a:p>
            <a:r>
              <a:rPr lang="en-US" altLang="zh-CN" dirty="0" err="1" smtClean="0"/>
              <a:t>tranSMART</a:t>
            </a:r>
            <a:r>
              <a:rPr lang="en-US" altLang="zh-CN" dirty="0" smtClean="0"/>
              <a:t> </a:t>
            </a:r>
            <a:r>
              <a:rPr lang="zh-CN" altLang="en-US" dirty="0" smtClean="0"/>
              <a:t>提供了类似谷歌的搜索工具，让您可以搜索您感兴趣的多重资源信息，例如生物标记、疾病、基因和基因印记。</a:t>
            </a:r>
          </a:p>
          <a:p>
            <a:pPr>
              <a:buNone/>
            </a:pPr>
            <a:r>
              <a:rPr lang="en-US" altLang="zh-CN" dirty="0" smtClean="0"/>
              <a:t>	</a:t>
            </a:r>
            <a:r>
              <a:rPr lang="zh-CN" altLang="en-US" dirty="0" smtClean="0"/>
              <a:t>搜索的范围可以包括临床研究，外部进行试验和体内</a:t>
            </a:r>
            <a:r>
              <a:rPr lang="en-US" altLang="zh-CN" dirty="0" smtClean="0"/>
              <a:t>/</a:t>
            </a:r>
            <a:r>
              <a:rPr lang="zh-CN" altLang="en-US" dirty="0" smtClean="0"/>
              <a:t>体外实验。</a:t>
            </a:r>
            <a:endParaRPr lang="en-US" altLang="zh-CN" dirty="0" smtClean="0"/>
          </a:p>
          <a:p>
            <a:pPr>
              <a:buNone/>
            </a:pPr>
            <a:endParaRPr lang="zh-CN" altLang="en-US" dirty="0" smtClean="0"/>
          </a:p>
          <a:p>
            <a:r>
              <a:rPr lang="zh-CN" altLang="en-US" dirty="0" smtClean="0"/>
              <a:t>搜索工具的功能包括</a:t>
            </a:r>
            <a:r>
              <a:rPr lang="en-US" altLang="zh-CN" dirty="0" smtClean="0"/>
              <a:t>:</a:t>
            </a:r>
          </a:p>
          <a:p>
            <a:pPr lvl="1">
              <a:buFont typeface="Wingdings" pitchFamily="2" charset="2"/>
              <a:buChar char="l"/>
            </a:pPr>
            <a:r>
              <a:rPr lang="zh-CN" altLang="en-US" dirty="0" smtClean="0"/>
              <a:t>搜索一个独特的种类，例如疾病、基因或者路径，或者搜索所有的种类</a:t>
            </a:r>
          </a:p>
          <a:p>
            <a:pPr lvl="1">
              <a:buFont typeface="Wingdings" pitchFamily="2" charset="2"/>
              <a:buChar char="l"/>
            </a:pPr>
            <a:r>
              <a:rPr lang="zh-CN" altLang="en-US" dirty="0" smtClean="0"/>
              <a:t>建立复杂的搜索条件，让您精确的定义要搜索的东西</a:t>
            </a:r>
          </a:p>
          <a:p>
            <a:pPr lvl="1">
              <a:buFont typeface="Wingdings" pitchFamily="2" charset="2"/>
              <a:buChar char="l"/>
            </a:pPr>
            <a:r>
              <a:rPr lang="zh-CN" altLang="en-US" dirty="0" smtClean="0"/>
              <a:t>保存搜索的条件，可以很容易的回顾和重新执行</a:t>
            </a:r>
          </a:p>
          <a:p>
            <a:pPr lvl="1">
              <a:buFont typeface="Wingdings" pitchFamily="2" charset="2"/>
              <a:buChar char="l"/>
            </a:pPr>
            <a:r>
              <a:rPr lang="zh-CN" altLang="en-US" dirty="0" smtClean="0"/>
              <a:t>发送搜索条件给您的同事</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数据集管理器</a:t>
            </a:r>
            <a:br>
              <a:rPr lang="zh-CN" altLang="en-US" b="1" dirty="0" smtClean="0"/>
            </a:br>
            <a:endParaRPr lang="zh-CN" altLang="en-US" dirty="0"/>
          </a:p>
        </p:txBody>
      </p:sp>
      <p:sp>
        <p:nvSpPr>
          <p:cNvPr id="3" name="内容占位符 2"/>
          <p:cNvSpPr>
            <a:spLocks noGrp="1"/>
          </p:cNvSpPr>
          <p:nvPr>
            <p:ph idx="1"/>
          </p:nvPr>
        </p:nvSpPr>
        <p:spPr>
          <a:xfrm>
            <a:off x="457200" y="1700808"/>
            <a:ext cx="8229600" cy="4623792"/>
          </a:xfrm>
        </p:spPr>
        <p:txBody>
          <a:bodyPr>
            <a:normAutofit fontScale="77500" lnSpcReduction="20000"/>
          </a:bodyPr>
          <a:lstStyle/>
          <a:p>
            <a:r>
              <a:rPr lang="zh-CN" altLang="en-US" dirty="0" smtClean="0"/>
              <a:t>数据集管理器，一般是以</a:t>
            </a:r>
            <a:r>
              <a:rPr lang="en-US" altLang="zh-CN" dirty="0" smtClean="0"/>
              <a:t>i2b2</a:t>
            </a:r>
            <a:r>
              <a:rPr lang="zh-CN" altLang="en-US" dirty="0" smtClean="0"/>
              <a:t>设计为基础，在一个或多个比较点的基础上让您比较研究群体的两个子集。您可以定义条件，植入案例组和不同案例组之间比较的点。</a:t>
            </a:r>
          </a:p>
          <a:p>
            <a:r>
              <a:rPr lang="zh-CN" altLang="en-US" dirty="0" smtClean="0"/>
              <a:t>数据集管理器用一个标准的导航树界面来展示来自临床试验的数据，也使用一个直观上的拖放功能来帮助您建立填充案例组和添加比较的条件。</a:t>
            </a:r>
            <a:endParaRPr lang="en-US" altLang="zh-CN" dirty="0" smtClean="0"/>
          </a:p>
          <a:p>
            <a:endParaRPr lang="zh-CN" altLang="en-US" dirty="0" smtClean="0"/>
          </a:p>
          <a:p>
            <a:r>
              <a:rPr lang="zh-CN" altLang="en-US" dirty="0" smtClean="0"/>
              <a:t>数据集管理器的功能包括：</a:t>
            </a:r>
          </a:p>
          <a:p>
            <a:pPr lvl="1">
              <a:buFont typeface="Wingdings" pitchFamily="2" charset="2"/>
              <a:buChar char="l"/>
            </a:pPr>
            <a:r>
              <a:rPr lang="zh-CN" altLang="en-US" dirty="0" smtClean="0"/>
              <a:t>保存用于填充案例组的条件；</a:t>
            </a:r>
          </a:p>
          <a:p>
            <a:pPr lvl="1">
              <a:buFont typeface="Wingdings" pitchFamily="2" charset="2"/>
              <a:buChar char="l"/>
            </a:pPr>
            <a:r>
              <a:rPr lang="zh-CN" altLang="en-US" dirty="0" smtClean="0"/>
              <a:t>把案例组的条件发邮件给您的同事；</a:t>
            </a:r>
          </a:p>
          <a:p>
            <a:pPr lvl="1">
              <a:buFont typeface="Wingdings" pitchFamily="2" charset="2"/>
              <a:buChar char="l"/>
            </a:pPr>
            <a:r>
              <a:rPr lang="zh-CN" altLang="en-US" dirty="0" smtClean="0"/>
              <a:t>用一个热图可视化某种特别蛋白质从一个样本到另一个样本的改变；</a:t>
            </a:r>
          </a:p>
          <a:p>
            <a:pPr lvl="1">
              <a:buFont typeface="Wingdings" pitchFamily="2" charset="2"/>
              <a:buChar char="l"/>
            </a:pPr>
            <a:r>
              <a:rPr lang="zh-CN" altLang="en-US" dirty="0" smtClean="0"/>
              <a:t>用主成分分析来减少数据集的维数并且在数据集中定义一个新的，有意义的变量；</a:t>
            </a:r>
          </a:p>
          <a:p>
            <a:pPr lvl="1">
              <a:buFont typeface="Wingdings" pitchFamily="2" charset="2"/>
              <a:buChar char="l"/>
            </a:pPr>
            <a:r>
              <a:rPr lang="zh-CN" altLang="en-US" dirty="0" smtClean="0"/>
              <a:t>执行高级的分析并用不同的形式展示结果（用线性回归的散布图、用方差分析的盒型图）；</a:t>
            </a:r>
          </a:p>
          <a:p>
            <a:pPr lvl="1">
              <a:buFont typeface="Wingdings" pitchFamily="2" charset="2"/>
              <a:buChar char="l"/>
            </a:pPr>
            <a:r>
              <a:rPr lang="zh-CN" altLang="en-US" dirty="0" smtClean="0"/>
              <a:t>输出一个案例或者案例的子集用额外的工具来分析。</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基因印记向导</a:t>
            </a:r>
            <a:br>
              <a:rPr lang="zh-CN" altLang="en-US" b="1" dirty="0" smtClean="0"/>
            </a:br>
            <a:endParaRPr lang="zh-CN" altLang="en-US" dirty="0"/>
          </a:p>
        </p:txBody>
      </p:sp>
      <p:sp>
        <p:nvSpPr>
          <p:cNvPr id="3" name="内容占位符 2"/>
          <p:cNvSpPr>
            <a:spLocks noGrp="1"/>
          </p:cNvSpPr>
          <p:nvPr>
            <p:ph idx="1"/>
          </p:nvPr>
        </p:nvSpPr>
        <p:spPr>
          <a:xfrm>
            <a:off x="457200" y="1556792"/>
            <a:ext cx="8229600" cy="4767808"/>
          </a:xfrm>
        </p:spPr>
        <p:txBody>
          <a:bodyPr>
            <a:normAutofit fontScale="92500"/>
          </a:bodyPr>
          <a:lstStyle/>
          <a:p>
            <a:r>
              <a:rPr lang="en-US" altLang="zh-CN" dirty="0" err="1" smtClean="0"/>
              <a:t>tranSMART</a:t>
            </a:r>
            <a:r>
              <a:rPr lang="zh-CN" altLang="en-US" dirty="0" smtClean="0"/>
              <a:t>提供了一个向导来帮助您创建和定义基因印记和基因列表。 您可以用您的基因印记和基因列表在</a:t>
            </a:r>
            <a:r>
              <a:rPr lang="en-US" altLang="zh-CN" dirty="0" err="1" smtClean="0"/>
              <a:t>tranSMART</a:t>
            </a:r>
            <a:r>
              <a:rPr lang="zh-CN" altLang="en-US" dirty="0" smtClean="0"/>
              <a:t>的搜索里发现匹配您的基因印记或者列表的差异调节基因的案例。</a:t>
            </a:r>
          </a:p>
          <a:p>
            <a:r>
              <a:rPr lang="zh-CN" altLang="en-US" dirty="0" smtClean="0"/>
              <a:t>保存的基因印记页也可以被用在数据集管理器的分析功能。</a:t>
            </a:r>
            <a:endParaRPr lang="en-US" altLang="zh-CN" dirty="0" smtClean="0"/>
          </a:p>
          <a:p>
            <a:endParaRPr lang="zh-CN" altLang="en-US" dirty="0" smtClean="0"/>
          </a:p>
          <a:p>
            <a:r>
              <a:rPr lang="zh-CN" altLang="en-US" dirty="0" smtClean="0"/>
              <a:t>基因印记向导的功能包括：</a:t>
            </a:r>
          </a:p>
          <a:p>
            <a:pPr lvl="1">
              <a:buFont typeface="Wingdings" pitchFamily="2" charset="2"/>
              <a:buChar char="l"/>
            </a:pPr>
            <a:r>
              <a:rPr lang="zh-CN" altLang="en-US" dirty="0" smtClean="0"/>
              <a:t>私有的保存基因印记或者列表，这样只有您可以访问和在搜索里使用，或者使它对所有的</a:t>
            </a:r>
            <a:r>
              <a:rPr lang="en-US" altLang="zh-CN" dirty="0" err="1" smtClean="0"/>
              <a:t>tranSMART</a:t>
            </a:r>
            <a:r>
              <a:rPr lang="en-US" altLang="zh-CN" dirty="0" smtClean="0"/>
              <a:t> </a:t>
            </a:r>
            <a:r>
              <a:rPr lang="zh-CN" altLang="en-US" dirty="0" smtClean="0"/>
              <a:t>用户公共可利用；</a:t>
            </a:r>
          </a:p>
          <a:p>
            <a:pPr lvl="1">
              <a:buFont typeface="Wingdings" pitchFamily="2" charset="2"/>
              <a:buChar char="l"/>
            </a:pPr>
            <a:r>
              <a:rPr lang="zh-CN" altLang="en-US" dirty="0" smtClean="0"/>
              <a:t>克隆一个存在的基因印记或者列表</a:t>
            </a:r>
            <a:r>
              <a:rPr lang="en-US" altLang="zh-CN" dirty="0" smtClean="0"/>
              <a:t>-</a:t>
            </a:r>
            <a:r>
              <a:rPr lang="zh-CN" altLang="en-US" dirty="0" smtClean="0"/>
              <a:t>无论您的还是公共的</a:t>
            </a:r>
            <a:r>
              <a:rPr lang="en-US" altLang="zh-CN" dirty="0" smtClean="0"/>
              <a:t>-</a:t>
            </a:r>
            <a:r>
              <a:rPr lang="zh-CN" altLang="en-US" dirty="0" smtClean="0"/>
              <a:t>作为一个开始的点来创建和定义新的基因印记或者列表；</a:t>
            </a:r>
          </a:p>
          <a:p>
            <a:pPr lvl="1">
              <a:buFont typeface="Wingdings" pitchFamily="2" charset="2"/>
              <a:buChar char="l"/>
            </a:pPr>
            <a:r>
              <a:rPr lang="zh-CN" altLang="en-US" dirty="0" smtClean="0"/>
              <a:t>把基因印记和列表的详情输出到</a:t>
            </a:r>
            <a:r>
              <a:rPr lang="en-US" altLang="zh-CN" dirty="0" smtClean="0"/>
              <a:t>excel</a:t>
            </a:r>
            <a:r>
              <a:rPr lang="zh-CN" altLang="en-US" dirty="0" smtClean="0"/>
              <a:t>文件。</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936104"/>
          </a:xfrm>
        </p:spPr>
        <p:txBody>
          <a:bodyPr/>
          <a:lstStyle/>
          <a:p>
            <a:r>
              <a:rPr lang="en-US" altLang="zh-CN" dirty="0" smtClean="0"/>
              <a:t>1.</a:t>
            </a:r>
            <a:r>
              <a:rPr lang="zh-CN" altLang="en-US" dirty="0" smtClean="0"/>
              <a:t>用户登录</a:t>
            </a:r>
            <a:endParaRPr lang="zh-CN" altLang="en-US" dirty="0"/>
          </a:p>
        </p:txBody>
      </p:sp>
      <p:sp>
        <p:nvSpPr>
          <p:cNvPr id="3" name="内容占位符 2"/>
          <p:cNvSpPr>
            <a:spLocks noGrp="1"/>
          </p:cNvSpPr>
          <p:nvPr>
            <p:ph idx="1"/>
          </p:nvPr>
        </p:nvSpPr>
        <p:spPr>
          <a:xfrm>
            <a:off x="457200" y="1700808"/>
            <a:ext cx="8229600" cy="4623792"/>
          </a:xfrm>
        </p:spPr>
        <p:txBody>
          <a:bodyPr>
            <a:normAutofit lnSpcReduction="10000"/>
          </a:bodyPr>
          <a:lstStyle/>
          <a:p>
            <a:r>
              <a:rPr lang="en-US" altLang="zh-CN" dirty="0" smtClean="0"/>
              <a:t>1.</a:t>
            </a:r>
            <a:r>
              <a:rPr lang="zh-CN" altLang="en-US" dirty="0" smtClean="0"/>
              <a:t>输入</a:t>
            </a:r>
            <a:r>
              <a:rPr lang="en-US" altLang="zh-CN" dirty="0" err="1" smtClean="0"/>
              <a:t>tranSMART</a:t>
            </a:r>
            <a:r>
              <a:rPr lang="zh-CN" altLang="en-US" dirty="0" smtClean="0"/>
              <a:t>软件的地址到您的浏览器地址栏</a:t>
            </a:r>
            <a:r>
              <a:rPr lang="en-US" altLang="zh-CN" dirty="0" smtClean="0"/>
              <a:t>:</a:t>
            </a:r>
            <a:r>
              <a:rPr lang="en-US" altLang="zh-CN" dirty="0" smtClean="0">
                <a:hlinkClick r:id="rId2"/>
              </a:rPr>
              <a:t>http://</a:t>
            </a:r>
            <a:r>
              <a:rPr lang="en-US" altLang="zh-CN" dirty="0" err="1" smtClean="0">
                <a:hlinkClick r:id="rId2"/>
              </a:rPr>
              <a:t>transmart.host.com/transmart</a:t>
            </a:r>
            <a:endParaRPr lang="en-US" altLang="zh-CN" dirty="0" smtClean="0"/>
          </a:p>
          <a:p>
            <a:r>
              <a:rPr lang="zh-CN" altLang="en-US" dirty="0" smtClean="0"/>
              <a:t>登陆的界面就出现了：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2.</a:t>
            </a:r>
            <a:r>
              <a:rPr lang="zh-CN" altLang="en-US" dirty="0" smtClean="0"/>
              <a:t>输入您的</a:t>
            </a:r>
            <a:r>
              <a:rPr lang="en-US" altLang="zh-CN" dirty="0" err="1" smtClean="0"/>
              <a:t>tranSMART</a:t>
            </a:r>
            <a:r>
              <a:rPr lang="zh-CN" altLang="en-US" dirty="0" smtClean="0"/>
              <a:t>账号，点击登录。</a:t>
            </a:r>
            <a:endParaRPr lang="zh-CN" altLang="en-US" dirty="0"/>
          </a:p>
        </p:txBody>
      </p:sp>
      <p:pic>
        <p:nvPicPr>
          <p:cNvPr id="5" name="图片 4" descr="login.png"/>
          <p:cNvPicPr>
            <a:picLocks noChangeAspect="1"/>
          </p:cNvPicPr>
          <p:nvPr/>
        </p:nvPicPr>
        <p:blipFill>
          <a:blip r:embed="rId3" cstate="print"/>
          <a:stretch>
            <a:fillRect/>
          </a:stretch>
        </p:blipFill>
        <p:spPr>
          <a:xfrm>
            <a:off x="1428728" y="3000372"/>
            <a:ext cx="4392488" cy="25828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924712"/>
          </a:xfrm>
        </p:spPr>
        <p:txBody>
          <a:bodyPr/>
          <a:lstStyle/>
          <a:p>
            <a:r>
              <a:rPr lang="en-US" altLang="zh-CN" dirty="0" smtClean="0"/>
              <a:t>2.</a:t>
            </a:r>
            <a:r>
              <a:rPr lang="zh-CN" altLang="en-US" dirty="0" smtClean="0"/>
              <a:t>操作环境介绍</a:t>
            </a:r>
            <a:endParaRPr lang="zh-CN" altLang="en-US" dirty="0"/>
          </a:p>
        </p:txBody>
      </p:sp>
      <p:sp>
        <p:nvSpPr>
          <p:cNvPr id="3" name="内容占位符 2"/>
          <p:cNvSpPr>
            <a:spLocks noGrp="1"/>
          </p:cNvSpPr>
          <p:nvPr>
            <p:ph idx="1"/>
          </p:nvPr>
        </p:nvSpPr>
        <p:spPr>
          <a:xfrm>
            <a:off x="457200" y="1700808"/>
            <a:ext cx="8229600" cy="4623792"/>
          </a:xfrm>
        </p:spPr>
        <p:txBody>
          <a:bodyPr>
            <a:normAutofit/>
          </a:bodyPr>
          <a:lstStyle/>
          <a:p>
            <a:r>
              <a:rPr lang="zh-CN" altLang="en-US" dirty="0" smtClean="0"/>
              <a:t>下面的图显示了数据库管理界面。</a:t>
            </a:r>
            <a:endParaRPr lang="en-US" altLang="zh-CN" dirty="0" smtClean="0"/>
          </a:p>
          <a:p>
            <a:r>
              <a:rPr lang="zh-CN" altLang="en-US" dirty="0" smtClean="0"/>
              <a:t>它分为两个窗格：</a:t>
            </a:r>
            <a:endParaRPr lang="en-US" altLang="zh-CN" dirty="0" smtClean="0"/>
          </a:p>
          <a:p>
            <a:r>
              <a:rPr lang="zh-CN" altLang="en-US" b="1" dirty="0" smtClean="0"/>
              <a:t>左窗格</a:t>
            </a:r>
            <a:endParaRPr lang="en-US" altLang="zh-CN" b="1" dirty="0" smtClean="0"/>
          </a:p>
          <a:p>
            <a:pPr lvl="1">
              <a:buFont typeface="Wingdings" pitchFamily="2" charset="2"/>
              <a:buChar char="l"/>
            </a:pPr>
            <a:r>
              <a:rPr lang="zh-CN" altLang="en-US" dirty="0" smtClean="0"/>
              <a:t>让您选择感兴趣的案例。</a:t>
            </a:r>
            <a:endParaRPr lang="en-US" altLang="zh-CN" dirty="0" smtClean="0"/>
          </a:p>
          <a:p>
            <a:pPr lvl="1">
              <a:buFont typeface="Wingdings" pitchFamily="2" charset="2"/>
              <a:buChar char="l"/>
            </a:pPr>
            <a:r>
              <a:rPr lang="zh-CN" altLang="en-US" dirty="0" smtClean="0"/>
              <a:t>提供一种导航树，在这里您可以选择一定条件的案例组成员与案例组之间的比较点。</a:t>
            </a:r>
            <a:endParaRPr lang="en-US" altLang="zh-CN" dirty="0" smtClean="0"/>
          </a:p>
          <a:p>
            <a:r>
              <a:rPr lang="zh-CN" altLang="en-US" b="1" dirty="0" smtClean="0"/>
              <a:t>右窗格</a:t>
            </a:r>
            <a:endParaRPr lang="en-US" altLang="zh-CN" b="1" dirty="0" smtClean="0"/>
          </a:p>
          <a:p>
            <a:pPr lvl="1">
              <a:buFont typeface="Wingdings" pitchFamily="2" charset="2"/>
              <a:buChar char="l"/>
            </a:pPr>
            <a:r>
              <a:rPr lang="zh-CN" altLang="en-US" dirty="0" smtClean="0"/>
              <a:t>让您定义受试者必须满足成为其中两组对比成员的标准。每一个组被称为子集，因为它代表性地仅包含参与案例的真实案例组中的一部分受试者。</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panel.png"/>
          <p:cNvPicPr>
            <a:picLocks noGrp="1" noChangeAspect="1"/>
          </p:cNvPicPr>
          <p:nvPr>
            <p:ph idx="1"/>
          </p:nvPr>
        </p:nvPicPr>
        <p:blipFill>
          <a:blip r:embed="rId2" cstate="print"/>
          <a:stretch>
            <a:fillRect/>
          </a:stretch>
        </p:blipFill>
        <p:spPr>
          <a:xfrm>
            <a:off x="827584" y="1124744"/>
            <a:ext cx="7694145" cy="542868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分析操作说明</a:t>
            </a:r>
            <a:endParaRPr lang="zh-CN" altLang="en-US" dirty="0"/>
          </a:p>
        </p:txBody>
      </p:sp>
      <p:sp>
        <p:nvSpPr>
          <p:cNvPr id="3" name="内容占位符 2"/>
          <p:cNvSpPr>
            <a:spLocks noGrp="1"/>
          </p:cNvSpPr>
          <p:nvPr>
            <p:ph idx="1"/>
          </p:nvPr>
        </p:nvSpPr>
        <p:spPr/>
        <p:txBody>
          <a:bodyPr/>
          <a:lstStyle/>
          <a:p>
            <a:r>
              <a:rPr lang="zh-CN" altLang="en-US" dirty="0" smtClean="0"/>
              <a:t>使用数据集管理器有四个基本的任务：</a:t>
            </a:r>
          </a:p>
          <a:p>
            <a:pPr lvl="1">
              <a:buFont typeface="Wingdings" pitchFamily="2" charset="2"/>
              <a:buChar char="l"/>
            </a:pPr>
            <a:r>
              <a:rPr lang="zh-CN" altLang="en-US" dirty="0" smtClean="0"/>
              <a:t>选择用于比较的案例（临床试验或实验）。</a:t>
            </a:r>
          </a:p>
          <a:p>
            <a:pPr lvl="1">
              <a:buFont typeface="Wingdings" pitchFamily="2" charset="2"/>
              <a:buChar char="l"/>
            </a:pPr>
            <a:r>
              <a:rPr lang="zh-CN" altLang="en-US" dirty="0" smtClean="0"/>
              <a:t> 指定两个案例组的标准。记录仅考虑一个组的标准的一些分析。</a:t>
            </a:r>
          </a:p>
          <a:p>
            <a:pPr lvl="1">
              <a:buFont typeface="Wingdings" pitchFamily="2" charset="2"/>
              <a:buChar char="l"/>
            </a:pPr>
            <a:r>
              <a:rPr lang="zh-CN" altLang="en-US" dirty="0" smtClean="0"/>
              <a:t> 生成两个组的概括统计量。</a:t>
            </a:r>
          </a:p>
          <a:p>
            <a:pPr lvl="1">
              <a:buFont typeface="Wingdings" pitchFamily="2" charset="2"/>
              <a:buChar char="l"/>
            </a:pPr>
            <a:r>
              <a:rPr lang="zh-CN" altLang="en-US" dirty="0" smtClean="0"/>
              <a:t>指定比较的点应用于案例组上。</a:t>
            </a: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TotalTime>
  <Words>1310</Words>
  <Application>Microsoft Office PowerPoint</Application>
  <PresentationFormat>全屏显示(4:3)</PresentationFormat>
  <Paragraphs>120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流畅</vt:lpstr>
      <vt:lpstr>tranSMART入门指南 </vt:lpstr>
      <vt:lpstr>tranSMART入门指南 </vt:lpstr>
      <vt:lpstr>搜索工具 </vt:lpstr>
      <vt:lpstr>数据集管理器 </vt:lpstr>
      <vt:lpstr>基因印记向导 </vt:lpstr>
      <vt:lpstr>1.用户登录</vt:lpstr>
      <vt:lpstr>2.操作环境介绍</vt:lpstr>
      <vt:lpstr>幻灯片 8</vt:lpstr>
      <vt:lpstr>3.分析操作说明</vt:lpstr>
      <vt:lpstr>3.1选择数据集</vt:lpstr>
      <vt:lpstr>3.2统计总结</vt:lpstr>
      <vt:lpstr>幻灯片 12</vt:lpstr>
      <vt:lpstr>3.3网格视图 </vt:lpstr>
      <vt:lpstr>幻灯片 14</vt:lpstr>
      <vt:lpstr>3.4高级工作流 </vt:lpstr>
      <vt:lpstr>热图</vt:lpstr>
      <vt:lpstr>幻灯片 17</vt:lpstr>
      <vt:lpstr>幻灯片 18</vt:lpstr>
      <vt:lpstr>3.5数据导出 </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tranSMART入门指南 </dc:title>
  <cp:lastModifiedBy>Amy</cp:lastModifiedBy>
  <cp:revision>13</cp:revision>
  <dcterms:modified xsi:type="dcterms:W3CDTF">2015-04-08T02:11:08Z</dcterms:modified>
</cp:coreProperties>
</file>