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2" r:id="rId4"/>
    <p:sldId id="282" r:id="rId5"/>
    <p:sldId id="272" r:id="rId6"/>
    <p:sldId id="283" r:id="rId7"/>
    <p:sldId id="281" r:id="rId8"/>
    <p:sldId id="264" r:id="rId9"/>
    <p:sldId id="265" r:id="rId10"/>
    <p:sldId id="261" r:id="rId11"/>
    <p:sldId id="271" r:id="rId12"/>
    <p:sldId id="266" r:id="rId13"/>
    <p:sldId id="277" r:id="rId14"/>
    <p:sldId id="270" r:id="rId15"/>
    <p:sldId id="284" r:id="rId16"/>
    <p:sldId id="285" r:id="rId17"/>
    <p:sldId id="28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0"/>
    <p:restoredTop sz="94648"/>
  </p:normalViewPr>
  <p:slideViewPr>
    <p:cSldViewPr snapToGrid="0" snapToObjects="1">
      <p:cViewPr varScale="1">
        <p:scale>
          <a:sx n="81" d="100"/>
          <a:sy n="81" d="100"/>
        </p:scale>
        <p:origin x="7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1862" b="0" i="0" u="none" strike="noStrike" baseline="0">
                <a:solidFill>
                  <a:schemeClr val="bg1"/>
                </a:solidFill>
                <a:effectLst/>
                <a:latin typeface="微软雅黑" panose="020B0503020204020204" pitchFamily="34" charset="-122"/>
                <a:ea typeface="微软雅黑" panose="020B0503020204020204" pitchFamily="34" charset="-122"/>
              </a:rPr>
              <a:t>商户自助平台</a:t>
            </a:r>
            <a:r>
              <a:rPr lang="en-US" altLang="zh-CN" sz="1862" b="0" i="0" u="none" strike="noStrike" baseline="0">
                <a:solidFill>
                  <a:schemeClr val="bg1"/>
                </a:solidFill>
                <a:effectLst/>
                <a:latin typeface="微软雅黑" panose="020B0503020204020204" pitchFamily="34" charset="-122"/>
                <a:ea typeface="微软雅黑" panose="020B0503020204020204" pitchFamily="34" charset="-122"/>
              </a:rPr>
              <a:t>12</a:t>
            </a:r>
            <a:r>
              <a:rPr lang="zh-CN" altLang="en-US" sz="1862" b="0" i="0" u="none" strike="noStrike" baseline="0">
                <a:solidFill>
                  <a:schemeClr val="bg1"/>
                </a:solidFill>
                <a:effectLst/>
                <a:latin typeface="微软雅黑" panose="020B0503020204020204" pitchFamily="34" charset="-122"/>
                <a:ea typeface="微软雅黑" panose="020B0503020204020204" pitchFamily="34" charset="-122"/>
              </a:rPr>
              <a:t>月份调用量统计图</a:t>
            </a:r>
            <a:r>
              <a:rPr lang="zh-CN" altLang="en-US" sz="1862" b="0" i="0" u="none" strike="noStrike" baseline="0">
                <a:solidFill>
                  <a:schemeClr val="bg1"/>
                </a:solidFill>
                <a:latin typeface="微软雅黑" panose="020B0503020204020204" pitchFamily="34" charset="-122"/>
                <a:ea typeface="微软雅黑" panose="020B0503020204020204" pitchFamily="34" charset="-122"/>
              </a:rPr>
              <a:t> </a:t>
            </a:r>
            <a:endParaRPr lang="zh-CN" altLang="en-US">
              <a:solidFill>
                <a:schemeClr val="bg1"/>
              </a:solidFill>
              <a:latin typeface="微软雅黑" panose="020B0503020204020204" pitchFamily="34" charset="-122"/>
              <a:ea typeface="微软雅黑" panose="020B0503020204020204" pitchFamily="34" charset="-122"/>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登录</c:v>
                </c:pt>
              </c:strCache>
            </c:strRef>
          </c:tx>
          <c:spPr>
            <a:ln w="28575" cap="rnd">
              <a:solidFill>
                <a:schemeClr val="accent1"/>
              </a:solidFill>
              <a:round/>
            </a:ln>
            <a:effectLst/>
          </c:spPr>
          <c:marker>
            <c:symbol val="none"/>
          </c:marker>
          <c:cat>
            <c:numRef>
              <c:f>Sheet1!$A$2:$A$28</c:f>
              <c:numCache>
                <c:formatCode>General</c:formatCode>
                <c:ptCount val="2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numCache>
            </c:numRef>
          </c:cat>
          <c:val>
            <c:numRef>
              <c:f>Sheet1!$B$2:$B$28</c:f>
              <c:numCache>
                <c:formatCode>General</c:formatCode>
                <c:ptCount val="27"/>
                <c:pt idx="0">
                  <c:v>1</c:v>
                </c:pt>
                <c:pt idx="1">
                  <c:v>1</c:v>
                </c:pt>
                <c:pt idx="2">
                  <c:v>5</c:v>
                </c:pt>
                <c:pt idx="3">
                  <c:v>1</c:v>
                </c:pt>
                <c:pt idx="4">
                  <c:v>0</c:v>
                </c:pt>
                <c:pt idx="5">
                  <c:v>0</c:v>
                </c:pt>
                <c:pt idx="6">
                  <c:v>1</c:v>
                </c:pt>
                <c:pt idx="7">
                  <c:v>3</c:v>
                </c:pt>
                <c:pt idx="8">
                  <c:v>9</c:v>
                </c:pt>
                <c:pt idx="9">
                  <c:v>4</c:v>
                </c:pt>
                <c:pt idx="10">
                  <c:v>1</c:v>
                </c:pt>
                <c:pt idx="11">
                  <c:v>1</c:v>
                </c:pt>
                <c:pt idx="12">
                  <c:v>0</c:v>
                </c:pt>
                <c:pt idx="13">
                  <c:v>2</c:v>
                </c:pt>
                <c:pt idx="14">
                  <c:v>9</c:v>
                </c:pt>
                <c:pt idx="15">
                  <c:v>4</c:v>
                </c:pt>
                <c:pt idx="16">
                  <c:v>1</c:v>
                </c:pt>
                <c:pt idx="17">
                  <c:v>3</c:v>
                </c:pt>
                <c:pt idx="18">
                  <c:v>0</c:v>
                </c:pt>
                <c:pt idx="19">
                  <c:v>2</c:v>
                </c:pt>
                <c:pt idx="20">
                  <c:v>2</c:v>
                </c:pt>
                <c:pt idx="21">
                  <c:v>1</c:v>
                </c:pt>
                <c:pt idx="22">
                  <c:v>7</c:v>
                </c:pt>
                <c:pt idx="23">
                  <c:v>6</c:v>
                </c:pt>
                <c:pt idx="24">
                  <c:v>3</c:v>
                </c:pt>
                <c:pt idx="25">
                  <c:v>1</c:v>
                </c:pt>
                <c:pt idx="26">
                  <c:v>0</c:v>
                </c:pt>
              </c:numCache>
            </c:numRef>
          </c:val>
          <c:smooth val="0"/>
          <c:extLst>
            <c:ext xmlns:c16="http://schemas.microsoft.com/office/drawing/2014/chart" uri="{C3380CC4-5D6E-409C-BE32-E72D297353CC}">
              <c16:uniqueId val="{00000000-99D8-4EF4-8363-68782C639EC4}"/>
            </c:ext>
          </c:extLst>
        </c:ser>
        <c:ser>
          <c:idx val="1"/>
          <c:order val="1"/>
          <c:tx>
            <c:strRef>
              <c:f>Sheet1!$C$1</c:f>
              <c:strCache>
                <c:ptCount val="1"/>
                <c:pt idx="0">
                  <c:v>授权查询量</c:v>
                </c:pt>
              </c:strCache>
            </c:strRef>
          </c:tx>
          <c:spPr>
            <a:ln w="28575" cap="rnd">
              <a:solidFill>
                <a:schemeClr val="accent2"/>
              </a:solidFill>
              <a:round/>
            </a:ln>
            <a:effectLst/>
          </c:spPr>
          <c:marker>
            <c:symbol val="none"/>
          </c:marker>
          <c:cat>
            <c:numRef>
              <c:f>Sheet1!$A$2:$A$28</c:f>
              <c:numCache>
                <c:formatCode>General</c:formatCode>
                <c:ptCount val="2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numCache>
            </c:numRef>
          </c:cat>
          <c:val>
            <c:numRef>
              <c:f>Sheet1!$C$2:$C$28</c:f>
              <c:numCache>
                <c:formatCode>General</c:formatCode>
                <c:ptCount val="27"/>
                <c:pt idx="0">
                  <c:v>18</c:v>
                </c:pt>
                <c:pt idx="1">
                  <c:v>12</c:v>
                </c:pt>
                <c:pt idx="2">
                  <c:v>47</c:v>
                </c:pt>
                <c:pt idx="3">
                  <c:v>5</c:v>
                </c:pt>
                <c:pt idx="4">
                  <c:v>0</c:v>
                </c:pt>
                <c:pt idx="5">
                  <c:v>0</c:v>
                </c:pt>
                <c:pt idx="6">
                  <c:v>10</c:v>
                </c:pt>
                <c:pt idx="7">
                  <c:v>37</c:v>
                </c:pt>
                <c:pt idx="8">
                  <c:v>57</c:v>
                </c:pt>
                <c:pt idx="9">
                  <c:v>50</c:v>
                </c:pt>
                <c:pt idx="10">
                  <c:v>54</c:v>
                </c:pt>
                <c:pt idx="11">
                  <c:v>1</c:v>
                </c:pt>
                <c:pt idx="12">
                  <c:v>0</c:v>
                </c:pt>
                <c:pt idx="13">
                  <c:v>24</c:v>
                </c:pt>
                <c:pt idx="14">
                  <c:v>242</c:v>
                </c:pt>
                <c:pt idx="15">
                  <c:v>67</c:v>
                </c:pt>
                <c:pt idx="16">
                  <c:v>19</c:v>
                </c:pt>
                <c:pt idx="17">
                  <c:v>13</c:v>
                </c:pt>
                <c:pt idx="18">
                  <c:v>0</c:v>
                </c:pt>
                <c:pt idx="19">
                  <c:v>2</c:v>
                </c:pt>
                <c:pt idx="20">
                  <c:v>2</c:v>
                </c:pt>
                <c:pt idx="21">
                  <c:v>1</c:v>
                </c:pt>
                <c:pt idx="22">
                  <c:v>141</c:v>
                </c:pt>
                <c:pt idx="23">
                  <c:v>40</c:v>
                </c:pt>
                <c:pt idx="24">
                  <c:v>26</c:v>
                </c:pt>
                <c:pt idx="25">
                  <c:v>9</c:v>
                </c:pt>
                <c:pt idx="26">
                  <c:v>0</c:v>
                </c:pt>
              </c:numCache>
            </c:numRef>
          </c:val>
          <c:smooth val="0"/>
          <c:extLst>
            <c:ext xmlns:c16="http://schemas.microsoft.com/office/drawing/2014/chart" uri="{C3380CC4-5D6E-409C-BE32-E72D297353CC}">
              <c16:uniqueId val="{00000001-99D8-4EF4-8363-68782C639EC4}"/>
            </c:ext>
          </c:extLst>
        </c:ser>
        <c:ser>
          <c:idx val="2"/>
          <c:order val="2"/>
          <c:tx>
            <c:strRef>
              <c:f>Sheet1!$D$1</c:f>
              <c:strCache>
                <c:ptCount val="1"/>
                <c:pt idx="0">
                  <c:v>在线文档浏览量</c:v>
                </c:pt>
              </c:strCache>
            </c:strRef>
          </c:tx>
          <c:spPr>
            <a:ln w="28575" cap="rnd">
              <a:solidFill>
                <a:schemeClr val="accent3"/>
              </a:solidFill>
              <a:round/>
            </a:ln>
            <a:effectLst/>
          </c:spPr>
          <c:marker>
            <c:symbol val="none"/>
          </c:marker>
          <c:cat>
            <c:numRef>
              <c:f>Sheet1!$A$2:$A$28</c:f>
              <c:numCache>
                <c:formatCode>General</c:formatCode>
                <c:ptCount val="2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numCache>
            </c:numRef>
          </c:cat>
          <c:val>
            <c:numRef>
              <c:f>Sheet1!$D$2:$D$28</c:f>
              <c:numCache>
                <c:formatCode>General</c:formatCode>
                <c:ptCount val="27"/>
                <c:pt idx="0">
                  <c:v>1</c:v>
                </c:pt>
                <c:pt idx="1">
                  <c:v>4</c:v>
                </c:pt>
                <c:pt idx="2">
                  <c:v>20</c:v>
                </c:pt>
                <c:pt idx="3">
                  <c:v>17</c:v>
                </c:pt>
                <c:pt idx="4">
                  <c:v>0</c:v>
                </c:pt>
                <c:pt idx="5">
                  <c:v>1</c:v>
                </c:pt>
                <c:pt idx="6">
                  <c:v>10</c:v>
                </c:pt>
                <c:pt idx="7">
                  <c:v>28</c:v>
                </c:pt>
                <c:pt idx="8">
                  <c:v>14</c:v>
                </c:pt>
                <c:pt idx="9">
                  <c:v>4</c:v>
                </c:pt>
                <c:pt idx="10">
                  <c:v>2</c:v>
                </c:pt>
                <c:pt idx="11">
                  <c:v>6</c:v>
                </c:pt>
                <c:pt idx="12">
                  <c:v>3</c:v>
                </c:pt>
                <c:pt idx="13">
                  <c:v>11</c:v>
                </c:pt>
                <c:pt idx="14">
                  <c:v>4</c:v>
                </c:pt>
                <c:pt idx="15">
                  <c:v>10</c:v>
                </c:pt>
                <c:pt idx="16">
                  <c:v>7</c:v>
                </c:pt>
                <c:pt idx="17">
                  <c:v>16</c:v>
                </c:pt>
                <c:pt idx="18">
                  <c:v>0</c:v>
                </c:pt>
                <c:pt idx="19">
                  <c:v>0</c:v>
                </c:pt>
                <c:pt idx="20">
                  <c:v>7</c:v>
                </c:pt>
                <c:pt idx="21">
                  <c:v>7</c:v>
                </c:pt>
                <c:pt idx="22">
                  <c:v>16</c:v>
                </c:pt>
                <c:pt idx="23">
                  <c:v>11</c:v>
                </c:pt>
                <c:pt idx="24">
                  <c:v>2</c:v>
                </c:pt>
                <c:pt idx="25">
                  <c:v>0</c:v>
                </c:pt>
                <c:pt idx="26">
                  <c:v>0</c:v>
                </c:pt>
              </c:numCache>
            </c:numRef>
          </c:val>
          <c:smooth val="0"/>
          <c:extLst>
            <c:ext xmlns:c16="http://schemas.microsoft.com/office/drawing/2014/chart" uri="{C3380CC4-5D6E-409C-BE32-E72D297353CC}">
              <c16:uniqueId val="{00000002-99D8-4EF4-8363-68782C639EC4}"/>
            </c:ext>
          </c:extLst>
        </c:ser>
        <c:dLbls>
          <c:showLegendKey val="0"/>
          <c:showVal val="0"/>
          <c:showCatName val="0"/>
          <c:showSerName val="0"/>
          <c:showPercent val="0"/>
          <c:showBubbleSize val="0"/>
        </c:dLbls>
        <c:smooth val="0"/>
        <c:axId val="838742928"/>
        <c:axId val="838741944"/>
      </c:lineChart>
      <c:catAx>
        <c:axId val="83874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838741944"/>
        <c:crosses val="autoZero"/>
        <c:auto val="1"/>
        <c:lblAlgn val="ctr"/>
        <c:lblOffset val="100"/>
        <c:noMultiLvlLbl val="0"/>
      </c:catAx>
      <c:valAx>
        <c:axId val="83874194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838742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0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Tree>
    <p:extLst>
      <p:ext uri="{BB962C8B-B14F-4D97-AF65-F5344CB8AC3E}">
        <p14:creationId xmlns:p14="http://schemas.microsoft.com/office/powerpoint/2010/main" val="84693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8"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8705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92818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31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a:t>LOGO&amp;PIC</a:t>
            </a:r>
            <a:r>
              <a:rPr kumimoji="1" lang="zh-CN" altLang="en-US" sz="1600" b="1"/>
              <a:t> </a:t>
            </a:r>
            <a:r>
              <a:rPr kumimoji="1" lang="en-US" altLang="zh-CN" sz="1600" b="1"/>
              <a:t>HERE</a:t>
            </a:r>
            <a:endParaRPr kumimoji="1" lang="zh-CN" altLang="en-US"/>
          </a:p>
        </p:txBody>
      </p:sp>
    </p:spTree>
    <p:extLst>
      <p:ext uri="{BB962C8B-B14F-4D97-AF65-F5344CB8AC3E}">
        <p14:creationId xmlns:p14="http://schemas.microsoft.com/office/powerpoint/2010/main" val="53049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7">
                <a:solidFill>
                  <a:srgbClr val="000000"/>
                </a:solidFill>
                <a:latin typeface="Segoe UI Light"/>
                <a:ea typeface="微软雅黑"/>
                <a:cs typeface="Segoe UI Light"/>
              </a:rPr>
              <a:t>背景图片素材</a:t>
            </a: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7">
                <a:solidFill>
                  <a:srgbClr val="000000"/>
                </a:solidFill>
                <a:latin typeface="Segoe UI Light"/>
                <a:cs typeface="Segoe UI Light"/>
              </a:rPr>
              <a:t>OfficePLUS</a:t>
            </a:r>
            <a:endParaRPr lang="zh-CN" altLang="en-US" sz="1067">
              <a:solidFill>
                <a:srgbClr val="000000"/>
              </a:solidFill>
              <a:latin typeface="Segoe UI Light"/>
              <a:cs typeface="Segoe UI Light"/>
            </a:endParaRPr>
          </a:p>
        </p:txBody>
      </p:sp>
    </p:spTree>
    <p:extLst>
      <p:ext uri="{BB962C8B-B14F-4D97-AF65-F5344CB8AC3E}">
        <p14:creationId xmlns:p14="http://schemas.microsoft.com/office/powerpoint/2010/main" val="3748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a:solidFill>
                  <a:srgbClr val="FFFFFF"/>
                </a:solidFill>
                <a:latin typeface="Segoe UI Light"/>
                <a:ea typeface="微软雅黑"/>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a:solidFill>
                  <a:srgbClr val="FFFFFF"/>
                </a:solidFill>
                <a:latin typeface="Segoe UI Light"/>
                <a:ea typeface="微软雅黑"/>
                <a:cs typeface="Segoe UI Light"/>
              </a:rPr>
              <a:t>字体使用 </a:t>
            </a:r>
            <a:endParaRPr lang="en-US" altLang="zh-CN" sz="1333">
              <a:solidFill>
                <a:srgbClr val="FFFFFF"/>
              </a:solidFill>
              <a:latin typeface="Segoe UI Light"/>
              <a:ea typeface="微软雅黑"/>
              <a:cs typeface="Segoe UI Light"/>
            </a:endParaRP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r>
              <a:rPr lang="zh-CN" altLang="en-US" sz="1333">
                <a:solidFill>
                  <a:srgbClr val="FFFFFF"/>
                </a:solidFill>
                <a:latin typeface="Segoe UI Light"/>
                <a:ea typeface="微软雅黑"/>
                <a:cs typeface="Segoe UI Light"/>
              </a:rPr>
              <a:t>行距</a:t>
            </a:r>
            <a:endParaRPr lang="en-US" altLang="zh-CN" sz="1333">
              <a:solidFill>
                <a:srgbClr val="FFFFFF"/>
              </a:solidFill>
              <a:latin typeface="Segoe UI Light"/>
              <a:ea typeface="微软雅黑"/>
              <a:cs typeface="Segoe UI Light"/>
            </a:endParaRP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r>
              <a:rPr lang="zh-CN" altLang="en-US" sz="1333">
                <a:solidFill>
                  <a:srgbClr val="FFFFFF"/>
                </a:solidFill>
                <a:latin typeface="Segoe UI Light"/>
                <a:ea typeface="微软雅黑"/>
                <a:cs typeface="Segoe UI Light"/>
              </a:rPr>
              <a:t>背景图片出处</a:t>
            </a:r>
          </a:p>
          <a:p>
            <a:pPr defTabSz="609585">
              <a:lnSpc>
                <a:spcPct val="130000"/>
              </a:lnSpc>
            </a:pPr>
            <a:endParaRPr lang="zh-CN" altLang="en-US" sz="1333">
              <a:solidFill>
                <a:srgbClr val="FFFFFF"/>
              </a:solidFill>
              <a:latin typeface="Segoe UI Light"/>
              <a:ea typeface="微软雅黑"/>
              <a:cs typeface="Segoe UI Light"/>
            </a:endParaRPr>
          </a:p>
          <a:p>
            <a:pPr defTabSz="609585">
              <a:lnSpc>
                <a:spcPct val="130000"/>
              </a:lnSpc>
            </a:pPr>
            <a:endParaRPr lang="zh-CN" altLang="en-US" sz="1333">
              <a:solidFill>
                <a:srgbClr val="FFFFFF"/>
              </a:solidFill>
              <a:latin typeface="Segoe UI Light"/>
              <a:ea typeface="微软雅黑"/>
              <a:cs typeface="Segoe UI Light"/>
            </a:endParaRPr>
          </a:p>
          <a:p>
            <a:pPr defTabSz="609585">
              <a:lnSpc>
                <a:spcPct val="130000"/>
              </a:lnSpc>
            </a:pPr>
            <a:r>
              <a:rPr lang="zh-CN" altLang="en-US" sz="1333">
                <a:solidFill>
                  <a:srgbClr val="FFFFFF"/>
                </a:solidFill>
                <a:latin typeface="Segoe UI Light"/>
                <a:ea typeface="微软雅黑"/>
                <a:cs typeface="Segoe UI Light"/>
              </a:rPr>
              <a:t>声明</a:t>
            </a:r>
            <a:endParaRPr lang="en-US" altLang="zh-CN" sz="1333">
              <a:solidFill>
                <a:srgbClr val="FFFFFF"/>
              </a:solidFill>
              <a:latin typeface="Segoe UI Light"/>
              <a:ea typeface="微软雅黑"/>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a:solidFill>
                  <a:srgbClr val="FFFFFF"/>
                </a:solidFill>
                <a:latin typeface="Segoe UI Light"/>
                <a:ea typeface="微软雅黑"/>
                <a:cs typeface="Segoe UI Light"/>
              </a:rPr>
              <a:t>英文 </a:t>
            </a:r>
            <a:r>
              <a:rPr lang="en-US" altLang="zh-CN" sz="1333">
                <a:solidFill>
                  <a:srgbClr val="FFFFFF"/>
                </a:solidFill>
                <a:latin typeface="Segoe UI Light"/>
                <a:ea typeface="微软雅黑" charset="0"/>
                <a:cs typeface="Segoe UI Light"/>
              </a:rPr>
              <a:t>Century Gothic</a:t>
            </a: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r>
              <a:rPr lang="zh-CN" altLang="en-US" sz="1333">
                <a:solidFill>
                  <a:srgbClr val="FFFFFF"/>
                </a:solidFill>
                <a:latin typeface="Segoe UI Light"/>
                <a:ea typeface="微软雅黑"/>
                <a:cs typeface="Segoe UI Light"/>
              </a:rPr>
              <a:t>中文 微软雅黑</a:t>
            </a:r>
            <a:endParaRPr lang="en-US" altLang="zh-CN" sz="1333">
              <a:solidFill>
                <a:srgbClr val="FFFFFF"/>
              </a:solidFill>
              <a:latin typeface="Segoe UI Light"/>
              <a:ea typeface="微软雅黑"/>
              <a:cs typeface="Segoe UI Light"/>
            </a:endParaRP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r>
              <a:rPr lang="zh-CN" altLang="en-US" sz="1333">
                <a:solidFill>
                  <a:srgbClr val="FFFFFF"/>
                </a:solidFill>
                <a:latin typeface="Segoe UI Light"/>
                <a:ea typeface="微软雅黑"/>
                <a:cs typeface="Segoe UI Light"/>
              </a:rPr>
              <a:t>正文 </a:t>
            </a:r>
            <a:r>
              <a:rPr lang="en-US" altLang="zh-CN" sz="1333">
                <a:solidFill>
                  <a:srgbClr val="FFFFFF"/>
                </a:solidFill>
                <a:latin typeface="Segoe UI Light"/>
                <a:ea typeface="微软雅黑"/>
                <a:cs typeface="Segoe UI Light"/>
              </a:rPr>
              <a:t>1.3</a:t>
            </a: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endParaRPr lang="en-US" altLang="zh-CN" sz="1333">
              <a:solidFill>
                <a:srgbClr val="FFFFFF"/>
              </a:solidFill>
              <a:latin typeface="Segoe UI Light"/>
              <a:ea typeface="微软雅黑"/>
              <a:cs typeface="Segoe UI Light"/>
            </a:endParaRPr>
          </a:p>
          <a:p>
            <a:pPr defTabSz="609585">
              <a:lnSpc>
                <a:spcPct val="130000"/>
              </a:lnSpc>
            </a:pPr>
            <a:r>
              <a:rPr lang="en-US" altLang="zh-CN" sz="1333" err="1">
                <a:solidFill>
                  <a:srgbClr val="FFFFFF"/>
                </a:solidFill>
                <a:latin typeface="Segoe UI Light"/>
                <a:ea typeface="微软雅黑"/>
                <a:cs typeface="Segoe UI Light"/>
              </a:rPr>
              <a:t>cn.bing.com</a:t>
            </a:r>
            <a:endParaRPr lang="zh-CN" altLang="en-US" sz="1333">
              <a:solidFill>
                <a:srgbClr val="FFFFFF"/>
              </a:solidFill>
              <a:latin typeface="Segoe UI Light"/>
              <a:ea typeface="微软雅黑"/>
              <a:cs typeface="Segoe UI Light"/>
            </a:endParaRPr>
          </a:p>
          <a:p>
            <a:pPr defTabSz="609585">
              <a:lnSpc>
                <a:spcPct val="130000"/>
              </a:lnSpc>
            </a:pPr>
            <a:endParaRPr lang="zh-CN" altLang="en-US" sz="1333">
              <a:solidFill>
                <a:srgbClr val="FFFFFF"/>
              </a:solidFill>
              <a:latin typeface="Segoe UI Light"/>
              <a:ea typeface="微软雅黑"/>
              <a:cs typeface="Segoe UI Light"/>
            </a:endParaRPr>
          </a:p>
          <a:p>
            <a:pPr defTabSz="609585">
              <a:lnSpc>
                <a:spcPct val="130000"/>
              </a:lnSpc>
            </a:pPr>
            <a:endParaRPr lang="zh-CN" altLang="en-US" sz="1333">
              <a:solidFill>
                <a:srgbClr val="FFFFFF"/>
              </a:solidFill>
              <a:latin typeface="Segoe UI Light"/>
              <a:ea typeface="微软雅黑"/>
              <a:cs typeface="Segoe UI Light"/>
            </a:endParaRPr>
          </a:p>
          <a:p>
            <a:pPr defTabSz="609585">
              <a:lnSpc>
                <a:spcPct val="130000"/>
              </a:lnSpc>
            </a:pPr>
            <a:r>
              <a:rPr lang="zh-CN" altLang="en-US" sz="1333">
                <a:solidFill>
                  <a:prstClr val="white"/>
                </a:solidFill>
                <a:latin typeface="Century Gothic"/>
                <a:ea typeface="微软雅黑" charset="0"/>
              </a:rPr>
              <a:t>互联网是一个开放共享的平台</a:t>
            </a:r>
          </a:p>
          <a:p>
            <a:pPr defTabSz="609585">
              <a:lnSpc>
                <a:spcPct val="130000"/>
              </a:lnSpc>
            </a:pPr>
            <a:r>
              <a:rPr kumimoji="1" lang="en-US" altLang="zh-CN" sz="1333">
                <a:solidFill>
                  <a:prstClr val="white"/>
                </a:solidFill>
                <a:latin typeface="Segoe UI Light"/>
                <a:ea typeface="微软雅黑" charset="0"/>
                <a:cs typeface="Segoe UI Light"/>
              </a:rPr>
              <a:t>OfficePLUS</a:t>
            </a:r>
            <a:r>
              <a:rPr lang="zh-CN" altLang="en-US" sz="1333">
                <a:solidFill>
                  <a:prstClr val="white"/>
                </a:solidFill>
                <a:latin typeface="Century Gothic"/>
                <a:ea typeface="微软雅黑" charset="0"/>
              </a:rPr>
              <a:t> 部分设计灵感与元素来源于网络</a:t>
            </a:r>
          </a:p>
          <a:p>
            <a:pPr defTabSz="609585">
              <a:lnSpc>
                <a:spcPct val="130000"/>
              </a:lnSpc>
            </a:pPr>
            <a:r>
              <a:rPr lang="zh-CN" altLang="en-US" sz="1333">
                <a:solidFill>
                  <a:prstClr val="white"/>
                </a:solidFill>
                <a:latin typeface="Century Gothic"/>
                <a:ea typeface="微软雅黑" charset="0"/>
              </a:rPr>
              <a:t>如有建议请联系 </a:t>
            </a:r>
            <a:r>
              <a:rPr lang="zh-CN" altLang="en-US" sz="1333">
                <a:solidFill>
                  <a:prstClr val="white"/>
                </a:solidFill>
                <a:latin typeface="Segoe UI Light" charset="0"/>
                <a:ea typeface="Segoe UI Light" charset="0"/>
                <a:cs typeface="Segoe UI Light" charset="0"/>
              </a:rPr>
              <a:t>officeplus@microsoft.com</a:t>
            </a:r>
            <a:endParaRPr lang="en-US" altLang="zh-CN" sz="1333">
              <a:solidFill>
                <a:srgbClr val="FFFFFF"/>
              </a:solidFill>
              <a:latin typeface="Segoe UI Light"/>
              <a:ea typeface="微软雅黑"/>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a:solidFill>
                  <a:prstClr val="white"/>
                </a:solidFill>
                <a:latin typeface="Segoe UI Light"/>
                <a:ea typeface="微软雅黑" charset="0"/>
                <a:cs typeface="Segoe UI Light"/>
              </a:rPr>
              <a:t>OfficePLUS</a:t>
            </a:r>
            <a:endParaRPr lang="zh-CN" altLang="en-US" sz="1067">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23205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a:solidFill>
                  <a:srgbClr val="000000"/>
                </a:solidFill>
                <a:latin typeface="Century Gothic"/>
                <a:ea typeface="微软雅黑" charset="0"/>
              </a:rPr>
              <a:t>点击</a:t>
            </a:r>
            <a:r>
              <a:rPr kumimoji="1" lang="en-US" altLang="zh-CN" sz="1333">
                <a:solidFill>
                  <a:srgbClr val="000000"/>
                </a:solidFill>
                <a:latin typeface="Segoe UI Light" charset="0"/>
                <a:ea typeface="Segoe UI Light" charset="0"/>
                <a:cs typeface="Segoe UI Light" charset="0"/>
              </a:rPr>
              <a:t>Logo</a:t>
            </a:r>
            <a:r>
              <a:rPr kumimoji="1" lang="zh-CN" altLang="en-US" sz="1333">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25130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6" r:id="rId3"/>
    <p:sldLayoutId id="2147483657" r:id="rId4"/>
    <p:sldLayoutId id="2147483655" r:id="rId5"/>
    <p:sldLayoutId id="2147483651" r:id="rId6"/>
    <p:sldLayoutId id="2147483652" r:id="rId7"/>
    <p:sldLayoutId id="2147483653" r:id="rId8"/>
    <p:sldLayoutId id="214748365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文本框 115"/>
          <p:cNvSpPr txBox="1"/>
          <p:nvPr/>
        </p:nvSpPr>
        <p:spPr>
          <a:xfrm>
            <a:off x="4101566" y="1457644"/>
            <a:ext cx="4041471" cy="1200329"/>
          </a:xfrm>
          <a:prstGeom prst="rect">
            <a:avLst/>
          </a:prstGeom>
          <a:noFill/>
          <a:ln>
            <a:noFill/>
          </a:ln>
        </p:spPr>
        <p:txBody>
          <a:bodyPr wrap="square" rtlCol="0">
            <a:spAutoFit/>
          </a:bodyPr>
          <a:lstStyle/>
          <a:p>
            <a:pPr algn="ctr"/>
            <a:r>
              <a:rPr kumimoji="1" lang="en-US" altLang="zh-CN" sz="7200" b="1" err="1">
                <a:solidFill>
                  <a:schemeClr val="bg1"/>
                </a:solidFill>
                <a:latin typeface="微软雅黑" panose="020B0503020204020204" pitchFamily="34" charset="-122"/>
                <a:ea typeface="微软雅黑" panose="020B0503020204020204" pitchFamily="34" charset="-122"/>
              </a:rPr>
              <a:t>wecash</a:t>
            </a:r>
            <a:endParaRPr kumimoji="1" lang="en-US" altLang="zh-CN" sz="7200" b="1">
              <a:solidFill>
                <a:schemeClr val="bg1"/>
              </a:solidFill>
              <a:latin typeface="微软雅黑" panose="020B0503020204020204" pitchFamily="34" charset="-122"/>
              <a:ea typeface="微软雅黑" panose="020B0503020204020204" pitchFamily="34" charset="-122"/>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1" name="文本框 130"/>
          <p:cNvSpPr txBox="1"/>
          <p:nvPr/>
        </p:nvSpPr>
        <p:spPr>
          <a:xfrm>
            <a:off x="4121478" y="4070641"/>
            <a:ext cx="4041471" cy="1200329"/>
          </a:xfrm>
          <a:prstGeom prst="rect">
            <a:avLst/>
          </a:prstGeom>
          <a:noFill/>
          <a:ln>
            <a:noFill/>
          </a:ln>
        </p:spPr>
        <p:txBody>
          <a:bodyPr wrap="square" rtlCol="0">
            <a:spAutoFit/>
          </a:bodyPr>
          <a:lstStyle/>
          <a:p>
            <a:pPr algn="ctr"/>
            <a:r>
              <a:rPr kumimoji="1" lang="zh-CN" altLang="en-US" sz="7200" b="1">
                <a:solidFill>
                  <a:schemeClr val="bg1"/>
                </a:solidFill>
                <a:latin typeface="Microsoft YaHei" charset="0"/>
                <a:ea typeface="Microsoft YaHei" charset="0"/>
                <a:cs typeface="Microsoft YaHei" charset="0"/>
              </a:rPr>
              <a:t>年终总结</a:t>
            </a: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0" name="文本框 129"/>
          <p:cNvSpPr txBox="1"/>
          <p:nvPr/>
        </p:nvSpPr>
        <p:spPr>
          <a:xfrm>
            <a:off x="4421633" y="6197708"/>
            <a:ext cx="3348733" cy="369332"/>
          </a:xfrm>
          <a:prstGeom prst="rect">
            <a:avLst/>
          </a:prstGeom>
          <a:noFill/>
        </p:spPr>
        <p:txBody>
          <a:bodyPr wrap="square" rtlCol="0">
            <a:spAutoFit/>
          </a:bodyPr>
          <a:lstStyle/>
          <a:p>
            <a:r>
              <a:rPr kumimoji="1" lang="en-US" altLang="zh-CN">
                <a:solidFill>
                  <a:schemeClr val="bg1"/>
                </a:solidFill>
              </a:rPr>
              <a:t>www.wecash.net</a:t>
            </a:r>
            <a:endParaRPr kumimoji="1" lang="zh-CN" altLang="en-US">
              <a:solidFill>
                <a:schemeClr val="bg1"/>
              </a:solidFill>
            </a:endParaRPr>
          </a:p>
        </p:txBody>
      </p:sp>
      <p:sp>
        <p:nvSpPr>
          <p:cNvPr id="19" name="文本框 18">
            <a:extLst>
              <a:ext uri="{FF2B5EF4-FFF2-40B4-BE49-F238E27FC236}">
                <a16:creationId xmlns:a16="http://schemas.microsoft.com/office/drawing/2014/main" id="{0A7F36D1-5C48-4DC4-91ED-57F2A7DD5C49}"/>
              </a:ext>
            </a:extLst>
          </p:cNvPr>
          <p:cNvSpPr txBox="1"/>
          <p:nvPr/>
        </p:nvSpPr>
        <p:spPr>
          <a:xfrm>
            <a:off x="8571336" y="5881280"/>
            <a:ext cx="3275858" cy="707886"/>
          </a:xfrm>
          <a:prstGeom prst="rect">
            <a:avLst/>
          </a:prstGeom>
          <a:no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rPr>
              <a:t>部门：数据运营</a:t>
            </a:r>
            <a:r>
              <a:rPr lang="en-US" altLang="zh-CN" sz="2000">
                <a:solidFill>
                  <a:schemeClr val="bg1"/>
                </a:solidFill>
                <a:latin typeface="微软雅黑" panose="020B0503020204020204" pitchFamily="34" charset="-122"/>
                <a:ea typeface="微软雅黑" panose="020B0503020204020204" pitchFamily="34" charset="-122"/>
              </a:rPr>
              <a:t>/</a:t>
            </a:r>
            <a:r>
              <a:rPr lang="zh-CN" altLang="en-US" sz="2000">
                <a:solidFill>
                  <a:schemeClr val="bg1"/>
                </a:solidFill>
                <a:latin typeface="微软雅黑" panose="020B0503020204020204" pitchFamily="34" charset="-122"/>
                <a:ea typeface="微软雅黑" panose="020B0503020204020204" pitchFamily="34" charset="-122"/>
              </a:rPr>
              <a:t>开放平台</a:t>
            </a:r>
            <a:endParaRPr lang="en-US" altLang="zh-CN" sz="2000">
              <a:solidFill>
                <a:schemeClr val="bg1"/>
              </a:solidFill>
              <a:latin typeface="微软雅黑" panose="020B0503020204020204" pitchFamily="34" charset="-122"/>
              <a:ea typeface="微软雅黑" panose="020B0503020204020204" pitchFamily="34" charset="-122"/>
            </a:endParaRPr>
          </a:p>
          <a:p>
            <a:r>
              <a:rPr lang="zh-CN" altLang="en-US" sz="2000">
                <a:solidFill>
                  <a:schemeClr val="bg1"/>
                </a:solidFill>
                <a:latin typeface="微软雅黑" panose="020B0503020204020204" pitchFamily="34" charset="-122"/>
                <a:ea typeface="微软雅黑" panose="020B0503020204020204" pitchFamily="34" charset="-122"/>
              </a:rPr>
              <a:t>姓名：丁亚宾</a:t>
            </a:r>
          </a:p>
        </p:txBody>
      </p:sp>
      <p:sp>
        <p:nvSpPr>
          <p:cNvPr id="21" name="矩形 20">
            <a:extLst>
              <a:ext uri="{FF2B5EF4-FFF2-40B4-BE49-F238E27FC236}">
                <a16:creationId xmlns:a16="http://schemas.microsoft.com/office/drawing/2014/main" id="{D92E1DE2-AA23-4902-98F2-F83161D0D805}"/>
              </a:ext>
            </a:extLst>
          </p:cNvPr>
          <p:cNvSpPr/>
          <p:nvPr/>
        </p:nvSpPr>
        <p:spPr>
          <a:xfrm>
            <a:off x="4912232" y="2908423"/>
            <a:ext cx="2082621" cy="1015663"/>
          </a:xfrm>
          <a:prstGeom prst="rect">
            <a:avLst/>
          </a:prstGeom>
          <a:noFill/>
        </p:spPr>
        <p:txBody>
          <a:bodyPr wrap="none" lIns="91440" tIns="45720" rIns="91440" bIns="45720">
            <a:spAutoFit/>
          </a:bodyPr>
          <a:lstStyle/>
          <a:p>
            <a:pPr algn="ctr"/>
            <a:r>
              <a:rPr lang="en-US" altLang="zh-CN" sz="6000" b="1" cap="none" spc="0">
                <a:ln w="0"/>
                <a:solidFill>
                  <a:schemeClr val="bg1"/>
                </a:solidFill>
                <a:effectLst/>
                <a:latin typeface="微软雅黑" panose="020B0503020204020204" pitchFamily="34" charset="-122"/>
                <a:ea typeface="微软雅黑" panose="020B0503020204020204" pitchFamily="34" charset="-122"/>
              </a:rPr>
              <a:t>2017</a:t>
            </a:r>
            <a:endParaRPr lang="zh-CN" altLang="en-US" sz="6000" b="1" cap="none" spc="0">
              <a:ln w="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911069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t>PART</a:t>
            </a:r>
            <a:r>
              <a:rPr kumimoji="1" lang="zh-CN" altLang="en-US"/>
              <a:t> </a:t>
            </a:r>
            <a:r>
              <a:rPr kumimoji="1" lang="en-US" altLang="zh-CN"/>
              <a:t>TWO</a:t>
            </a:r>
            <a:r>
              <a:rPr kumimoji="1" lang="zh-CN" altLang="en-US"/>
              <a:t> </a:t>
            </a:r>
            <a:r>
              <a:rPr kumimoji="1" lang="zh-CN" altLang="en-US">
                <a:latin typeface="Microsoft YaHei" charset="0"/>
                <a:ea typeface="Microsoft YaHei" charset="0"/>
                <a:cs typeface="Microsoft YaHei" charset="0"/>
              </a:rPr>
              <a:t>心得体会</a:t>
            </a:r>
          </a:p>
        </p:txBody>
      </p:sp>
      <p:sp>
        <p:nvSpPr>
          <p:cNvPr id="5" name="任意形状 4"/>
          <p:cNvSpPr/>
          <p:nvPr/>
        </p:nvSpPr>
        <p:spPr>
          <a:xfrm flipH="1">
            <a:off x="474783" y="1899138"/>
            <a:ext cx="2725617" cy="4026876"/>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p:cNvSpPr/>
          <p:nvPr/>
        </p:nvSpPr>
        <p:spPr>
          <a:xfrm>
            <a:off x="4337611" y="1899138"/>
            <a:ext cx="2725617" cy="4026876"/>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p:cNvSpPr/>
          <p:nvPr/>
        </p:nvSpPr>
        <p:spPr>
          <a:xfrm flipH="1">
            <a:off x="8228120" y="1899138"/>
            <a:ext cx="2725617" cy="4026876"/>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441585" y="3959888"/>
            <a:ext cx="2517668"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a:solidFill>
                  <a:schemeClr val="bg1"/>
                </a:solidFill>
                <a:latin typeface="Microsoft YaHei" charset="0"/>
                <a:ea typeface="Microsoft YaHei" charset="0"/>
                <a:cs typeface="Microsoft YaHei" charset="0"/>
              </a:rPr>
              <a:t>    自己能力方面还存在一些欠缺，仍有许多以前没有接触到的新技术需要自己去学习和掌握，在工作中和生活中都不能放下学习。</a:t>
            </a:r>
          </a:p>
        </p:txBody>
      </p:sp>
      <p:sp>
        <p:nvSpPr>
          <p:cNvPr id="13" name="文本框 12"/>
          <p:cNvSpPr txBox="1"/>
          <p:nvPr/>
        </p:nvSpPr>
        <p:spPr>
          <a:xfrm>
            <a:off x="523843" y="3844521"/>
            <a:ext cx="2517668"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a:solidFill>
                  <a:schemeClr val="bg1"/>
                </a:solidFill>
                <a:latin typeface="Microsoft YaHei" charset="0"/>
                <a:ea typeface="Microsoft YaHei" charset="0"/>
                <a:cs typeface="Microsoft YaHei" charset="0"/>
              </a:rPr>
              <a:t>     在平台自己的业务需求开发中以及与爬虫及</a:t>
            </a:r>
            <a:r>
              <a:rPr lang="en-US" altLang="zh-CN" sz="1200">
                <a:solidFill>
                  <a:schemeClr val="bg1"/>
                </a:solidFill>
                <a:latin typeface="Microsoft YaHei" charset="0"/>
                <a:ea typeface="Microsoft YaHei" charset="0"/>
                <a:cs typeface="Microsoft YaHei" charset="0"/>
              </a:rPr>
              <a:t>C</a:t>
            </a:r>
            <a:r>
              <a:rPr lang="zh-CN" altLang="en-US" sz="1200">
                <a:solidFill>
                  <a:schemeClr val="bg1"/>
                </a:solidFill>
                <a:latin typeface="Microsoft YaHei" charset="0"/>
                <a:ea typeface="Microsoft YaHei" charset="0"/>
                <a:cs typeface="Microsoft YaHei" charset="0"/>
              </a:rPr>
              <a:t>端的对接中增加了自己在技术上的储备以及对业务的理解，对接过程也变得越来越顺利，希望在新的一年中各部门之间的配合能更默契</a:t>
            </a:r>
            <a:r>
              <a:rPr lang="en-US" altLang="zh-CN" sz="1200">
                <a:solidFill>
                  <a:schemeClr val="bg1"/>
                </a:solidFill>
                <a:latin typeface="Microsoft YaHei" charset="0"/>
                <a:ea typeface="Microsoft YaHei" charset="0"/>
                <a:cs typeface="Microsoft YaHei" charset="0"/>
              </a:rPr>
              <a:t>!</a:t>
            </a:r>
            <a:endParaRPr lang="zh-CN" altLang="en-US" sz="1200">
              <a:solidFill>
                <a:schemeClr val="bg1"/>
              </a:solidFill>
              <a:latin typeface="Microsoft YaHei" charset="0"/>
              <a:ea typeface="Microsoft YaHei" charset="0"/>
              <a:cs typeface="Microsoft YaHei" charset="0"/>
            </a:endParaRPr>
          </a:p>
        </p:txBody>
      </p:sp>
      <p:sp>
        <p:nvSpPr>
          <p:cNvPr id="16" name="文本框 15"/>
          <p:cNvSpPr txBox="1"/>
          <p:nvPr/>
        </p:nvSpPr>
        <p:spPr>
          <a:xfrm>
            <a:off x="8332094" y="3959888"/>
            <a:ext cx="2517668" cy="2031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a:solidFill>
                  <a:schemeClr val="bg1"/>
                </a:solidFill>
                <a:latin typeface="Microsoft YaHei" charset="0"/>
                <a:ea typeface="Microsoft YaHei" charset="0"/>
                <a:cs typeface="Microsoft YaHei" charset="0"/>
              </a:rPr>
              <a:t>      日常工作中要制定详细的工作计划，确保自己每天或每个阶段的任务能按时完成。工作中和同事保持融洽的关系，互相分享自己在技术或者业务等方面的心得，虚心请教。</a:t>
            </a:r>
          </a:p>
          <a:p>
            <a:pPr>
              <a:lnSpc>
                <a:spcPct val="150000"/>
              </a:lnSpc>
            </a:pPr>
            <a:endParaRPr lang="zh-CN" altLang="en-US" sz="1200">
              <a:solidFill>
                <a:schemeClr val="bg1"/>
              </a:solidFill>
              <a:latin typeface="Microsoft YaHei" charset="0"/>
              <a:ea typeface="Microsoft YaHei" charset="0"/>
              <a:cs typeface="Microsoft YaHei" charset="0"/>
            </a:endParaRPr>
          </a:p>
        </p:txBody>
      </p:sp>
      <p:pic>
        <p:nvPicPr>
          <p:cNvPr id="21" name="图片 20"/>
          <p:cNvPicPr>
            <a:picLocks noChangeAspect="1"/>
          </p:cNvPicPr>
          <p:nvPr/>
        </p:nvPicPr>
        <p:blipFill>
          <a:blip r:embed="rId2"/>
          <a:stretch>
            <a:fillRect/>
          </a:stretch>
        </p:blipFill>
        <p:spPr>
          <a:xfrm>
            <a:off x="978256" y="2130273"/>
            <a:ext cx="1697029" cy="15273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5" name="组 34"/>
          <p:cNvGrpSpPr/>
          <p:nvPr/>
        </p:nvGrpSpPr>
        <p:grpSpPr>
          <a:xfrm>
            <a:off x="474783" y="1425496"/>
            <a:ext cx="1178334" cy="452432"/>
            <a:chOff x="474783" y="1425496"/>
            <a:chExt cx="1178334" cy="452432"/>
          </a:xfrm>
        </p:grpSpPr>
        <p:sp>
          <p:nvSpPr>
            <p:cNvPr id="27" name="矩形 26"/>
            <p:cNvSpPr/>
            <p:nvPr/>
          </p:nvSpPr>
          <p:spPr>
            <a:xfrm>
              <a:off x="545121" y="1425496"/>
              <a:ext cx="1107996" cy="452432"/>
            </a:xfrm>
            <a:prstGeom prst="rect">
              <a:avLst/>
            </a:prstGeom>
          </p:spPr>
          <p:txBody>
            <a:bodyPr wrap="none">
              <a:spAutoFit/>
            </a:bodyPr>
            <a:lstStyle/>
            <a:p>
              <a:pPr lvl="0">
                <a:lnSpc>
                  <a:spcPct val="130000"/>
                </a:lnSpc>
              </a:pPr>
              <a:r>
                <a:rPr lang="zh-CN" altLang="en-US" b="1">
                  <a:solidFill>
                    <a:schemeClr val="accent1"/>
                  </a:solidFill>
                  <a:latin typeface="+mj-lt"/>
                  <a:ea typeface="Microsoft YaHei" charset="0"/>
                  <a:cs typeface="Microsoft YaHei" charset="0"/>
                </a:rPr>
                <a:t>有了成长</a:t>
              </a:r>
              <a:endParaRPr lang="en-US" altLang="zh-CN" b="1">
                <a:solidFill>
                  <a:schemeClr val="accent1"/>
                </a:solidFill>
                <a:latin typeface="+mj-lt"/>
                <a:ea typeface="Microsoft YaHei" charset="0"/>
                <a:cs typeface="Microsoft YaHei" charset="0"/>
              </a:endParaRPr>
            </a:p>
          </p:txBody>
        </p:sp>
        <p:sp>
          <p:nvSpPr>
            <p:cNvPr id="31" name="矩形 30"/>
            <p:cNvSpPr/>
            <p:nvPr/>
          </p:nvSpPr>
          <p:spPr>
            <a:xfrm>
              <a:off x="474783" y="1536840"/>
              <a:ext cx="45719" cy="234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6" name="组 35"/>
          <p:cNvGrpSpPr/>
          <p:nvPr/>
        </p:nvGrpSpPr>
        <p:grpSpPr>
          <a:xfrm>
            <a:off x="4337611" y="1425496"/>
            <a:ext cx="1178334" cy="452432"/>
            <a:chOff x="3335214" y="1425496"/>
            <a:chExt cx="1178334" cy="452432"/>
          </a:xfrm>
        </p:grpSpPr>
        <p:sp>
          <p:nvSpPr>
            <p:cNvPr id="28" name="矩形 27"/>
            <p:cNvSpPr/>
            <p:nvPr/>
          </p:nvSpPr>
          <p:spPr>
            <a:xfrm>
              <a:off x="3405552" y="1425496"/>
              <a:ext cx="1107996" cy="452432"/>
            </a:xfrm>
            <a:prstGeom prst="rect">
              <a:avLst/>
            </a:prstGeom>
          </p:spPr>
          <p:txBody>
            <a:bodyPr wrap="none">
              <a:spAutoFit/>
            </a:bodyPr>
            <a:lstStyle/>
            <a:p>
              <a:pPr lvl="0">
                <a:lnSpc>
                  <a:spcPct val="130000"/>
                </a:lnSpc>
              </a:pPr>
              <a:r>
                <a:rPr lang="zh-CN" altLang="en-US" b="1">
                  <a:solidFill>
                    <a:schemeClr val="accent2"/>
                  </a:solidFill>
                  <a:latin typeface="+mj-lt"/>
                  <a:ea typeface="Microsoft YaHei" charset="0"/>
                  <a:cs typeface="Microsoft YaHei" charset="0"/>
                </a:rPr>
                <a:t>还有欠缺</a:t>
              </a:r>
              <a:endParaRPr lang="en-US" altLang="zh-CN" b="1">
                <a:solidFill>
                  <a:schemeClr val="accent2"/>
                </a:solidFill>
                <a:latin typeface="+mj-lt"/>
                <a:ea typeface="Microsoft YaHei" charset="0"/>
                <a:cs typeface="Microsoft YaHei" charset="0"/>
              </a:endParaRPr>
            </a:p>
          </p:txBody>
        </p:sp>
        <p:sp>
          <p:nvSpPr>
            <p:cNvPr id="32" name="矩形 31"/>
            <p:cNvSpPr/>
            <p:nvPr/>
          </p:nvSpPr>
          <p:spPr>
            <a:xfrm>
              <a:off x="3335214" y="1536840"/>
              <a:ext cx="45719" cy="234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7" name="组 36"/>
          <p:cNvGrpSpPr/>
          <p:nvPr/>
        </p:nvGrpSpPr>
        <p:grpSpPr>
          <a:xfrm>
            <a:off x="8228120" y="1425496"/>
            <a:ext cx="1178334" cy="416461"/>
            <a:chOff x="6195645" y="1425496"/>
            <a:chExt cx="1178334" cy="416461"/>
          </a:xfrm>
        </p:grpSpPr>
        <p:sp>
          <p:nvSpPr>
            <p:cNvPr id="29" name="矩形 28"/>
            <p:cNvSpPr/>
            <p:nvPr/>
          </p:nvSpPr>
          <p:spPr>
            <a:xfrm>
              <a:off x="6265983" y="1425496"/>
              <a:ext cx="1107996" cy="416461"/>
            </a:xfrm>
            <a:prstGeom prst="rect">
              <a:avLst/>
            </a:prstGeom>
          </p:spPr>
          <p:txBody>
            <a:bodyPr wrap="none">
              <a:spAutoFit/>
            </a:bodyPr>
            <a:lstStyle/>
            <a:p>
              <a:pPr lvl="0">
                <a:lnSpc>
                  <a:spcPct val="130000"/>
                </a:lnSpc>
              </a:pPr>
              <a:r>
                <a:rPr lang="zh-CN" altLang="en-US" b="1">
                  <a:solidFill>
                    <a:schemeClr val="accent3"/>
                  </a:solidFill>
                  <a:latin typeface="+mj-lt"/>
                  <a:ea typeface="Microsoft YaHei" charset="0"/>
                  <a:cs typeface="Microsoft YaHei" charset="0"/>
                </a:rPr>
                <a:t>提升自己</a:t>
              </a:r>
              <a:endParaRPr lang="en-US" altLang="zh-CN" b="1">
                <a:solidFill>
                  <a:schemeClr val="accent3"/>
                </a:solidFill>
                <a:latin typeface="+mj-lt"/>
                <a:ea typeface="Microsoft YaHei" charset="0"/>
                <a:cs typeface="Microsoft YaHei" charset="0"/>
              </a:endParaRPr>
            </a:p>
          </p:txBody>
        </p:sp>
        <p:sp>
          <p:nvSpPr>
            <p:cNvPr id="33" name="矩形 32"/>
            <p:cNvSpPr/>
            <p:nvPr/>
          </p:nvSpPr>
          <p:spPr>
            <a:xfrm>
              <a:off x="6195645" y="1536840"/>
              <a:ext cx="45719" cy="2344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40" name="图片 39">
            <a:extLst>
              <a:ext uri="{FF2B5EF4-FFF2-40B4-BE49-F238E27FC236}">
                <a16:creationId xmlns:a16="http://schemas.microsoft.com/office/drawing/2014/main" id="{5216A21D-77DD-4CB6-A07B-E49880FB4A8C}"/>
              </a:ext>
            </a:extLst>
          </p:cNvPr>
          <p:cNvPicPr>
            <a:picLocks noChangeAspect="1"/>
          </p:cNvPicPr>
          <p:nvPr/>
        </p:nvPicPr>
        <p:blipFill>
          <a:blip r:embed="rId2"/>
          <a:stretch>
            <a:fillRect/>
          </a:stretch>
        </p:blipFill>
        <p:spPr>
          <a:xfrm>
            <a:off x="4851904" y="2165850"/>
            <a:ext cx="1697029" cy="15273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1" name="图片 40">
            <a:extLst>
              <a:ext uri="{FF2B5EF4-FFF2-40B4-BE49-F238E27FC236}">
                <a16:creationId xmlns:a16="http://schemas.microsoft.com/office/drawing/2014/main" id="{4B501EB7-A712-42FA-BA2A-43F165C7AF37}"/>
              </a:ext>
            </a:extLst>
          </p:cNvPr>
          <p:cNvPicPr>
            <a:picLocks noChangeAspect="1"/>
          </p:cNvPicPr>
          <p:nvPr/>
        </p:nvPicPr>
        <p:blipFill>
          <a:blip r:embed="rId2"/>
          <a:stretch>
            <a:fillRect/>
          </a:stretch>
        </p:blipFill>
        <p:spPr>
          <a:xfrm>
            <a:off x="8742413" y="2163627"/>
            <a:ext cx="1697029" cy="15273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8954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110" y="2137583"/>
            <a:ext cx="4329684" cy="1038313"/>
            <a:chOff x="3957460" y="1328691"/>
            <a:chExt cx="4329684"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957460" y="1328691"/>
              <a:ext cx="4329684" cy="1015663"/>
            </a:xfrm>
            <a:prstGeom prst="rect">
              <a:avLst/>
            </a:prstGeom>
            <a:noFill/>
            <a:ln>
              <a:noFill/>
            </a:ln>
          </p:spPr>
          <p:txBody>
            <a:bodyPr wrap="square" rtlCol="0">
              <a:spAutoFit/>
            </a:bodyPr>
            <a:lstStyle/>
            <a:p>
              <a:pPr algn="ctr"/>
              <a:r>
                <a:rPr kumimoji="1" lang="en-US" altLang="zh-CN" sz="6000" b="1">
                  <a:solidFill>
                    <a:schemeClr val="bg1"/>
                  </a:solidFill>
                </a:rPr>
                <a:t>PART</a:t>
              </a:r>
              <a:r>
                <a:rPr kumimoji="1" lang="zh-CN" altLang="en-US" sz="6000" b="1">
                  <a:solidFill>
                    <a:schemeClr val="bg1"/>
                  </a:solidFill>
                </a:rPr>
                <a:t> </a:t>
              </a:r>
              <a:r>
                <a:rPr kumimoji="1" lang="en-US" altLang="zh-CN" sz="6000" b="1">
                  <a:solidFill>
                    <a:schemeClr val="bg1"/>
                  </a:solidFill>
                </a:rPr>
                <a:t>THREE</a:t>
              </a:r>
              <a:endParaRPr kumimoji="1" lang="zh-CN" altLang="en-US" sz="6000" b="1">
                <a:solidFill>
                  <a:schemeClr val="bg1"/>
                </a:solidFill>
              </a:endParaRPr>
            </a:p>
          </p:txBody>
        </p:sp>
      </p:grpSp>
      <p:sp>
        <p:nvSpPr>
          <p:cNvPr id="5" name="文本框 4"/>
          <p:cNvSpPr txBox="1"/>
          <p:nvPr/>
        </p:nvSpPr>
        <p:spPr>
          <a:xfrm>
            <a:off x="3931207" y="3340019"/>
            <a:ext cx="4329586" cy="1323439"/>
          </a:xfrm>
          <a:prstGeom prst="rect">
            <a:avLst/>
          </a:prstGeom>
          <a:noFill/>
          <a:ln>
            <a:noFill/>
          </a:ln>
        </p:spPr>
        <p:txBody>
          <a:bodyPr wrap="square" rtlCol="0">
            <a:spAutoFit/>
          </a:bodyPr>
          <a:lstStyle/>
          <a:p>
            <a:pPr algn="ctr"/>
            <a:r>
              <a:rPr kumimoji="1" lang="zh-CN" altLang="en-US" sz="8000" b="1">
                <a:solidFill>
                  <a:schemeClr val="bg1"/>
                </a:solidFill>
                <a:latin typeface="Microsoft YaHei" charset="0"/>
                <a:ea typeface="Microsoft YaHei" charset="0"/>
                <a:cs typeface="Microsoft YaHei" charset="0"/>
              </a:rPr>
              <a:t>经验教训</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968217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t>PART</a:t>
            </a:r>
            <a:r>
              <a:rPr kumimoji="1" lang="zh-CN" altLang="en-US"/>
              <a:t> </a:t>
            </a:r>
            <a:r>
              <a:rPr kumimoji="1" lang="en-US" altLang="zh-CN"/>
              <a:t>TWO</a:t>
            </a:r>
            <a:r>
              <a:rPr kumimoji="1" lang="zh-CN" altLang="en-US"/>
              <a:t> </a:t>
            </a:r>
            <a:r>
              <a:rPr kumimoji="1" lang="zh-CN" altLang="en-US">
                <a:latin typeface="微软雅黑" panose="020B0503020204020204" pitchFamily="34" charset="-122"/>
                <a:ea typeface="微软雅黑" panose="020B0503020204020204" pitchFamily="34" charset="-122"/>
              </a:rPr>
              <a:t>经验教训</a:t>
            </a:r>
            <a:endParaRPr kumimoji="1" lang="zh-CN" altLang="en-US">
              <a:latin typeface="微软雅黑" panose="020B0503020204020204" pitchFamily="34" charset="-122"/>
              <a:ea typeface="微软雅黑" panose="020B0503020204020204" pitchFamily="34" charset="-122"/>
              <a:cs typeface="Microsoft YaHei" charset="0"/>
            </a:endParaRPr>
          </a:p>
        </p:txBody>
      </p:sp>
      <p:grpSp>
        <p:nvGrpSpPr>
          <p:cNvPr id="35" name="组 34"/>
          <p:cNvGrpSpPr/>
          <p:nvPr/>
        </p:nvGrpSpPr>
        <p:grpSpPr>
          <a:xfrm>
            <a:off x="939888" y="4063879"/>
            <a:ext cx="2409126" cy="1805504"/>
            <a:chOff x="1070031" y="3864587"/>
            <a:chExt cx="2409126" cy="1805504"/>
          </a:xfrm>
        </p:grpSpPr>
        <p:sp>
          <p:nvSpPr>
            <p:cNvPr id="41" name="文本框 40"/>
            <p:cNvSpPr txBox="1"/>
            <p:nvPr/>
          </p:nvSpPr>
          <p:spPr>
            <a:xfrm>
              <a:off x="1140889" y="4377429"/>
              <a:ext cx="2267411"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a:solidFill>
                    <a:schemeClr val="bg1"/>
                  </a:solidFill>
                  <a:latin typeface="Microsoft YaHei" charset="0"/>
                  <a:ea typeface="Microsoft YaHei" charset="0"/>
                  <a:cs typeface="Microsoft YaHei" charset="0"/>
                </a:rPr>
                <a:t>    提高工作效率和质量，减少</a:t>
              </a:r>
              <a:r>
                <a:rPr lang="en-US" altLang="zh-CN" sz="1200">
                  <a:solidFill>
                    <a:schemeClr val="bg1"/>
                  </a:solidFill>
                  <a:latin typeface="Microsoft YaHei" charset="0"/>
                  <a:ea typeface="Microsoft YaHei" charset="0"/>
                  <a:cs typeface="Microsoft YaHei" charset="0"/>
                </a:rPr>
                <a:t>bug</a:t>
              </a:r>
              <a:r>
                <a:rPr lang="zh-CN" altLang="en-US" sz="1200">
                  <a:solidFill>
                    <a:schemeClr val="bg1"/>
                  </a:solidFill>
                  <a:latin typeface="Microsoft YaHei" charset="0"/>
                  <a:ea typeface="Microsoft YaHei" charset="0"/>
                  <a:cs typeface="Microsoft YaHei" charset="0"/>
                </a:rPr>
                <a:t>率，在有效的时间内用最有效的方式工作，同时不懂的地方要更多地请教，细心查阅资料，保证工作的顺利进行。</a:t>
              </a:r>
            </a:p>
          </p:txBody>
        </p:sp>
        <p:sp>
          <p:nvSpPr>
            <p:cNvPr id="42" name="矩形 41"/>
            <p:cNvSpPr/>
            <p:nvPr/>
          </p:nvSpPr>
          <p:spPr>
            <a:xfrm>
              <a:off x="1070031" y="3864587"/>
              <a:ext cx="2409126" cy="452432"/>
            </a:xfrm>
            <a:prstGeom prst="rect">
              <a:avLst/>
            </a:prstGeom>
          </p:spPr>
          <p:txBody>
            <a:bodyPr wrap="square">
              <a:spAutoFit/>
            </a:bodyPr>
            <a:lstStyle/>
            <a:p>
              <a:pPr lvl="0" algn="ctr">
                <a:lnSpc>
                  <a:spcPct val="130000"/>
                </a:lnSpc>
              </a:pPr>
              <a:r>
                <a:rPr lang="zh-CN" altLang="en-US" sz="2000" b="1">
                  <a:solidFill>
                    <a:schemeClr val="accent1"/>
                  </a:solidFill>
                  <a:latin typeface="+mj-lt"/>
                  <a:ea typeface="Microsoft YaHei" charset="0"/>
                  <a:cs typeface="Microsoft YaHei" charset="0"/>
                </a:rPr>
                <a:t>工作质量需要提高</a:t>
              </a:r>
            </a:p>
          </p:txBody>
        </p:sp>
      </p:grpSp>
      <p:grpSp>
        <p:nvGrpSpPr>
          <p:cNvPr id="44" name="组 43"/>
          <p:cNvGrpSpPr/>
          <p:nvPr/>
        </p:nvGrpSpPr>
        <p:grpSpPr>
          <a:xfrm>
            <a:off x="4621581" y="4043874"/>
            <a:ext cx="2303156" cy="2065574"/>
            <a:chOff x="1105144" y="3844582"/>
            <a:chExt cx="2303156" cy="2065574"/>
          </a:xfrm>
        </p:grpSpPr>
        <p:sp>
          <p:nvSpPr>
            <p:cNvPr id="45" name="文本框 44"/>
            <p:cNvSpPr txBox="1"/>
            <p:nvPr/>
          </p:nvSpPr>
          <p:spPr>
            <a:xfrm>
              <a:off x="1140889" y="4377429"/>
              <a:ext cx="2267411"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a:solidFill>
                    <a:schemeClr val="bg1"/>
                  </a:solidFill>
                  <a:latin typeface="Microsoft YaHei" charset="0"/>
                  <a:ea typeface="Microsoft YaHei" charset="0"/>
                  <a:cs typeface="Microsoft YaHei" charset="0"/>
                </a:rPr>
                <a:t>      在进行每一项工作之前，要认真分析工作内容，以及为什么这么做，对于工作中可能出现的一些疑问，要先做好应对措施。另外对于工作中出现的问题要及时总结。</a:t>
              </a:r>
            </a:p>
          </p:txBody>
        </p:sp>
        <p:sp>
          <p:nvSpPr>
            <p:cNvPr id="46" name="矩形 45"/>
            <p:cNvSpPr/>
            <p:nvPr/>
          </p:nvSpPr>
          <p:spPr>
            <a:xfrm>
              <a:off x="1105144" y="3844582"/>
              <a:ext cx="2303156" cy="892552"/>
            </a:xfrm>
            <a:prstGeom prst="rect">
              <a:avLst/>
            </a:prstGeom>
          </p:spPr>
          <p:txBody>
            <a:bodyPr wrap="square">
              <a:spAutoFit/>
            </a:bodyPr>
            <a:lstStyle/>
            <a:p>
              <a:pPr algn="ctr">
                <a:lnSpc>
                  <a:spcPct val="130000"/>
                </a:lnSpc>
              </a:pPr>
              <a:r>
                <a:rPr lang="zh-CN" altLang="en-US" sz="2000" b="1">
                  <a:solidFill>
                    <a:schemeClr val="accent2"/>
                  </a:solidFill>
                  <a:latin typeface="+mj-lt"/>
                  <a:ea typeface="Microsoft YaHei" charset="0"/>
                  <a:cs typeface="Microsoft YaHei" charset="0"/>
                </a:rPr>
                <a:t>对于工作</a:t>
              </a:r>
              <a:r>
                <a:rPr lang="zh-CN" altLang="en-US" sz="2000" b="1">
                  <a:solidFill>
                    <a:schemeClr val="accent2"/>
                  </a:solidFill>
                  <a:ea typeface="Microsoft YaHei" charset="0"/>
                  <a:cs typeface="Microsoft YaHei" charset="0"/>
                </a:rPr>
                <a:t>思考不足</a:t>
              </a:r>
            </a:p>
            <a:p>
              <a:pPr lvl="0" algn="ctr">
                <a:lnSpc>
                  <a:spcPct val="130000"/>
                </a:lnSpc>
              </a:pPr>
              <a:r>
                <a:rPr lang="en-US" altLang="zh-CN" sz="2000" b="1">
                  <a:solidFill>
                    <a:schemeClr val="accent2"/>
                  </a:solidFill>
                  <a:latin typeface="+mj-lt"/>
                  <a:ea typeface="Microsoft YaHei" charset="0"/>
                  <a:cs typeface="Microsoft YaHei" charset="0"/>
                </a:rPr>
                <a:t> </a:t>
              </a:r>
              <a:endParaRPr lang="zh-CN" altLang="en-US" sz="2000" b="1">
                <a:solidFill>
                  <a:schemeClr val="accent2"/>
                </a:solidFill>
                <a:latin typeface="+mj-lt"/>
                <a:ea typeface="Microsoft YaHei" charset="0"/>
                <a:cs typeface="Microsoft YaHei" charset="0"/>
              </a:endParaRPr>
            </a:p>
          </p:txBody>
        </p:sp>
      </p:grpSp>
      <p:grpSp>
        <p:nvGrpSpPr>
          <p:cNvPr id="47" name="组 46"/>
          <p:cNvGrpSpPr/>
          <p:nvPr/>
        </p:nvGrpSpPr>
        <p:grpSpPr>
          <a:xfrm>
            <a:off x="8077664" y="4043884"/>
            <a:ext cx="2267411" cy="1878522"/>
            <a:chOff x="1140889" y="3844582"/>
            <a:chExt cx="2267411" cy="1708540"/>
          </a:xfrm>
        </p:grpSpPr>
        <p:sp>
          <p:nvSpPr>
            <p:cNvPr id="48" name="文本框 47"/>
            <p:cNvSpPr txBox="1"/>
            <p:nvPr/>
          </p:nvSpPr>
          <p:spPr>
            <a:xfrm>
              <a:off x="1140889" y="4377429"/>
              <a:ext cx="2267411" cy="11756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a:solidFill>
                    <a:schemeClr val="bg1"/>
                  </a:solidFill>
                  <a:latin typeface="Microsoft YaHei" charset="0"/>
                  <a:ea typeface="Microsoft YaHei" charset="0"/>
                  <a:cs typeface="Microsoft YaHei" charset="0"/>
                </a:rPr>
                <a:t>      除了积极主动地完成需求，还应该主动去思考有无改进的空间，并提出改进方案，多同产品进行沟通交流，确保每个需求都得到最优解。</a:t>
              </a:r>
            </a:p>
          </p:txBody>
        </p:sp>
        <p:sp>
          <p:nvSpPr>
            <p:cNvPr id="49" name="矩形 48"/>
            <p:cNvSpPr/>
            <p:nvPr/>
          </p:nvSpPr>
          <p:spPr>
            <a:xfrm>
              <a:off x="1233384" y="3844582"/>
              <a:ext cx="1980029" cy="492443"/>
            </a:xfrm>
            <a:prstGeom prst="rect">
              <a:avLst/>
            </a:prstGeom>
          </p:spPr>
          <p:txBody>
            <a:bodyPr wrap="none">
              <a:spAutoFit/>
            </a:bodyPr>
            <a:lstStyle/>
            <a:p>
              <a:pPr lvl="0" algn="ctr">
                <a:lnSpc>
                  <a:spcPct val="130000"/>
                </a:lnSpc>
              </a:pPr>
              <a:r>
                <a:rPr lang="zh-CN" altLang="en-US" sz="2000" b="1">
                  <a:solidFill>
                    <a:schemeClr val="accent3"/>
                  </a:solidFill>
                  <a:latin typeface="+mj-lt"/>
                  <a:ea typeface="Microsoft YaHei" charset="0"/>
                  <a:cs typeface="Microsoft YaHei" charset="0"/>
                </a:rPr>
                <a:t>主动性还需提高</a:t>
              </a:r>
            </a:p>
          </p:txBody>
        </p:sp>
      </p:grpSp>
      <p:grpSp>
        <p:nvGrpSpPr>
          <p:cNvPr id="36" name="组 35"/>
          <p:cNvGrpSpPr/>
          <p:nvPr/>
        </p:nvGrpSpPr>
        <p:grpSpPr>
          <a:xfrm>
            <a:off x="8207809" y="1697368"/>
            <a:ext cx="2007124" cy="2007124"/>
            <a:chOff x="6379006" y="1697368"/>
            <a:chExt cx="2007124" cy="2007124"/>
          </a:xfrm>
        </p:grpSpPr>
        <p:grpSp>
          <p:nvGrpSpPr>
            <p:cNvPr id="8" name="组 7"/>
            <p:cNvGrpSpPr/>
            <p:nvPr/>
          </p:nvGrpSpPr>
          <p:grpSpPr>
            <a:xfrm>
              <a:off x="6379006" y="1697368"/>
              <a:ext cx="2007124" cy="2007124"/>
              <a:chOff x="6379006" y="1580137"/>
              <a:chExt cx="2007124" cy="2007124"/>
            </a:xfrm>
          </p:grpSpPr>
          <p:sp>
            <p:nvSpPr>
              <p:cNvPr id="12" name="椭圆 11"/>
              <p:cNvSpPr/>
              <p:nvPr/>
            </p:nvSpPr>
            <p:spPr>
              <a:xfrm>
                <a:off x="6379006" y="1580137"/>
                <a:ext cx="2007124" cy="200712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solidFill>
                    <a:schemeClr val="bg1"/>
                  </a:solidFill>
                </a:endParaRPr>
              </a:p>
            </p:txBody>
          </p:sp>
          <p:sp>
            <p:nvSpPr>
              <p:cNvPr id="31" name="椭圆 30"/>
              <p:cNvSpPr/>
              <p:nvPr/>
            </p:nvSpPr>
            <p:spPr>
              <a:xfrm>
                <a:off x="6457178" y="1658309"/>
                <a:ext cx="1850780" cy="185078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solidFill>
                    <a:schemeClr val="bg1"/>
                  </a:solidFill>
                </a:endParaRPr>
              </a:p>
            </p:txBody>
          </p:sp>
        </p:grpSp>
        <p:sp>
          <p:nvSpPr>
            <p:cNvPr id="56" name="Freeform 463"/>
            <p:cNvSpPr>
              <a:spLocks noEditPoints="1"/>
            </p:cNvSpPr>
            <p:nvPr/>
          </p:nvSpPr>
          <p:spPr bwMode="auto">
            <a:xfrm>
              <a:off x="6920141" y="2443420"/>
              <a:ext cx="949391" cy="538766"/>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 2"/>
          <p:cNvGrpSpPr/>
          <p:nvPr/>
        </p:nvGrpSpPr>
        <p:grpSpPr>
          <a:xfrm>
            <a:off x="1140890" y="1697368"/>
            <a:ext cx="2007124" cy="2007124"/>
            <a:chOff x="1140890" y="1697368"/>
            <a:chExt cx="2007124" cy="2007124"/>
          </a:xfrm>
        </p:grpSpPr>
        <p:grpSp>
          <p:nvGrpSpPr>
            <p:cNvPr id="4" name="组 3"/>
            <p:cNvGrpSpPr/>
            <p:nvPr/>
          </p:nvGrpSpPr>
          <p:grpSpPr>
            <a:xfrm>
              <a:off x="1140890" y="1697368"/>
              <a:ext cx="2007124" cy="2007124"/>
              <a:chOff x="1140890" y="1580137"/>
              <a:chExt cx="2007124" cy="2007124"/>
            </a:xfrm>
          </p:grpSpPr>
          <p:sp>
            <p:nvSpPr>
              <p:cNvPr id="10" name="椭圆 9"/>
              <p:cNvSpPr/>
              <p:nvPr/>
            </p:nvSpPr>
            <p:spPr>
              <a:xfrm>
                <a:off x="1140890" y="1580137"/>
                <a:ext cx="2007124" cy="20071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solidFill>
                    <a:schemeClr val="bg1"/>
                  </a:solidFill>
                </a:endParaRPr>
              </a:p>
            </p:txBody>
          </p:sp>
          <p:sp>
            <p:nvSpPr>
              <p:cNvPr id="29" name="椭圆 28"/>
              <p:cNvSpPr/>
              <p:nvPr/>
            </p:nvSpPr>
            <p:spPr>
              <a:xfrm>
                <a:off x="1219062" y="1658309"/>
                <a:ext cx="1850780" cy="185078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solidFill>
                    <a:schemeClr val="bg1"/>
                  </a:solidFill>
                </a:endParaRPr>
              </a:p>
            </p:txBody>
          </p:sp>
        </p:grpSp>
        <p:sp>
          <p:nvSpPr>
            <p:cNvPr id="57" name="Freeform 345"/>
            <p:cNvSpPr>
              <a:spLocks noEditPoints="1"/>
            </p:cNvSpPr>
            <p:nvPr/>
          </p:nvSpPr>
          <p:spPr bwMode="auto">
            <a:xfrm>
              <a:off x="1895091" y="2265114"/>
              <a:ext cx="567886" cy="803779"/>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 13"/>
          <p:cNvGrpSpPr/>
          <p:nvPr/>
        </p:nvGrpSpPr>
        <p:grpSpPr>
          <a:xfrm>
            <a:off x="4787470" y="1697368"/>
            <a:ext cx="2007124" cy="2007124"/>
            <a:chOff x="3759948" y="1697368"/>
            <a:chExt cx="2007124" cy="2007124"/>
          </a:xfrm>
        </p:grpSpPr>
        <p:grpSp>
          <p:nvGrpSpPr>
            <p:cNvPr id="6" name="组 5"/>
            <p:cNvGrpSpPr/>
            <p:nvPr/>
          </p:nvGrpSpPr>
          <p:grpSpPr>
            <a:xfrm>
              <a:off x="3759948" y="1697368"/>
              <a:ext cx="2007124" cy="2007124"/>
              <a:chOff x="3759948" y="1580137"/>
              <a:chExt cx="2007124" cy="2007124"/>
            </a:xfrm>
          </p:grpSpPr>
          <p:sp>
            <p:nvSpPr>
              <p:cNvPr id="11" name="椭圆 10"/>
              <p:cNvSpPr/>
              <p:nvPr/>
            </p:nvSpPr>
            <p:spPr>
              <a:xfrm>
                <a:off x="3759948" y="1580137"/>
                <a:ext cx="2007124" cy="20071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solidFill>
                    <a:schemeClr val="bg1"/>
                  </a:solidFill>
                </a:endParaRPr>
              </a:p>
            </p:txBody>
          </p:sp>
          <p:sp>
            <p:nvSpPr>
              <p:cNvPr id="30" name="椭圆 29"/>
              <p:cNvSpPr/>
              <p:nvPr/>
            </p:nvSpPr>
            <p:spPr>
              <a:xfrm>
                <a:off x="3838120" y="1658309"/>
                <a:ext cx="1850780" cy="185078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a:solidFill>
                    <a:schemeClr val="bg1"/>
                  </a:solidFill>
                </a:endParaRPr>
              </a:p>
            </p:txBody>
          </p:sp>
        </p:grpSp>
        <p:sp>
          <p:nvSpPr>
            <p:cNvPr id="58" name="Freeform 387"/>
            <p:cNvSpPr>
              <a:spLocks noEditPoints="1"/>
            </p:cNvSpPr>
            <p:nvPr/>
          </p:nvSpPr>
          <p:spPr bwMode="auto">
            <a:xfrm>
              <a:off x="4444619" y="2244728"/>
              <a:ext cx="637780" cy="844550"/>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104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853755" y="2137583"/>
            <a:ext cx="4484394" cy="1038313"/>
            <a:chOff x="3880105" y="1328691"/>
            <a:chExt cx="4484394"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880105" y="1328691"/>
              <a:ext cx="4484394" cy="1015663"/>
            </a:xfrm>
            <a:prstGeom prst="rect">
              <a:avLst/>
            </a:prstGeom>
            <a:noFill/>
            <a:ln>
              <a:noFill/>
            </a:ln>
          </p:spPr>
          <p:txBody>
            <a:bodyPr wrap="square" rtlCol="0">
              <a:spAutoFit/>
            </a:bodyPr>
            <a:lstStyle/>
            <a:p>
              <a:pPr algn="ctr"/>
              <a:r>
                <a:rPr kumimoji="1" lang="en-US" altLang="zh-CN" sz="6000" b="1">
                  <a:solidFill>
                    <a:schemeClr val="bg1"/>
                  </a:solidFill>
                </a:rPr>
                <a:t>PART</a:t>
              </a:r>
              <a:r>
                <a:rPr kumimoji="1" lang="zh-CN" altLang="en-US" sz="6000" b="1">
                  <a:solidFill>
                    <a:schemeClr val="bg1"/>
                  </a:solidFill>
                </a:rPr>
                <a:t> </a:t>
              </a:r>
              <a:r>
                <a:rPr kumimoji="1" lang="en-US" altLang="zh-CN" sz="6000" b="1">
                  <a:solidFill>
                    <a:schemeClr val="bg1"/>
                  </a:solidFill>
                </a:rPr>
                <a:t>FOUR</a:t>
              </a:r>
              <a:endParaRPr kumimoji="1" lang="zh-CN" altLang="en-US" sz="6000" b="1">
                <a:solidFill>
                  <a:schemeClr val="bg1"/>
                </a:solidFill>
              </a:endParaRPr>
            </a:p>
          </p:txBody>
        </p:sp>
      </p:grpSp>
      <p:sp>
        <p:nvSpPr>
          <p:cNvPr id="5" name="文本框 4"/>
          <p:cNvSpPr txBox="1"/>
          <p:nvPr/>
        </p:nvSpPr>
        <p:spPr>
          <a:xfrm>
            <a:off x="3931207" y="3340019"/>
            <a:ext cx="4329586" cy="1323439"/>
          </a:xfrm>
          <a:prstGeom prst="rect">
            <a:avLst/>
          </a:prstGeom>
          <a:noFill/>
          <a:ln>
            <a:noFill/>
          </a:ln>
        </p:spPr>
        <p:txBody>
          <a:bodyPr wrap="square" rtlCol="0">
            <a:spAutoFit/>
          </a:bodyPr>
          <a:lstStyle/>
          <a:p>
            <a:pPr algn="ctr"/>
            <a:r>
              <a:rPr kumimoji="1" lang="zh-CN" altLang="en-US" sz="8000" b="1">
                <a:solidFill>
                  <a:schemeClr val="bg1"/>
                </a:solidFill>
                <a:latin typeface="Microsoft YaHei" charset="0"/>
                <a:ea typeface="Microsoft YaHei" charset="0"/>
                <a:cs typeface="Microsoft YaHei" charset="0"/>
              </a:rPr>
              <a:t>新年计划</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8232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917" y="260400"/>
            <a:ext cx="4066033" cy="529569"/>
          </a:xfrm>
        </p:spPr>
        <p:txBody>
          <a:bodyPr/>
          <a:lstStyle/>
          <a:p>
            <a:r>
              <a:rPr kumimoji="1" lang="en-US" altLang="zh-CN"/>
              <a:t>PART</a:t>
            </a:r>
            <a:r>
              <a:rPr kumimoji="1" lang="zh-CN" altLang="en-US"/>
              <a:t> </a:t>
            </a:r>
            <a:r>
              <a:rPr kumimoji="1" lang="en-US" altLang="zh-CN"/>
              <a:t>FOUR</a:t>
            </a:r>
            <a:r>
              <a:rPr kumimoji="1" lang="zh-CN" altLang="en-US">
                <a:latin typeface="Microsoft YaHei" charset="0"/>
                <a:ea typeface="Microsoft YaHei" charset="0"/>
                <a:cs typeface="Microsoft YaHei" charset="0"/>
              </a:rPr>
              <a:t>新年工作计划</a:t>
            </a:r>
          </a:p>
        </p:txBody>
      </p:sp>
      <p:grpSp>
        <p:nvGrpSpPr>
          <p:cNvPr id="7" name="组 6"/>
          <p:cNvGrpSpPr/>
          <p:nvPr/>
        </p:nvGrpSpPr>
        <p:grpSpPr>
          <a:xfrm>
            <a:off x="1316018" y="3851742"/>
            <a:ext cx="4754582" cy="2197100"/>
            <a:chOff x="6170732" y="3795629"/>
            <a:chExt cx="4754582" cy="2197100"/>
          </a:xfrm>
        </p:grpSpPr>
        <p:grpSp>
          <p:nvGrpSpPr>
            <p:cNvPr id="50" name="组 49"/>
            <p:cNvGrpSpPr/>
            <p:nvPr/>
          </p:nvGrpSpPr>
          <p:grpSpPr>
            <a:xfrm>
              <a:off x="6170732" y="3795629"/>
              <a:ext cx="4754582" cy="2197100"/>
              <a:chOff x="769918" y="1435100"/>
              <a:chExt cx="4754582" cy="2197100"/>
            </a:xfrm>
          </p:grpSpPr>
          <p:sp>
            <p:nvSpPr>
              <p:cNvPr id="55" name="矩形 54"/>
              <p:cNvSpPr/>
              <p:nvPr/>
            </p:nvSpPr>
            <p:spPr>
              <a:xfrm>
                <a:off x="769918" y="1435100"/>
                <a:ext cx="4754582" cy="2197100"/>
              </a:xfrm>
              <a:prstGeom prst="rect">
                <a:avLst/>
              </a:prstGeom>
              <a:solidFill>
                <a:schemeClr val="accent4">
                  <a:lumMod val="75000"/>
                  <a:lumOff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文本框 55"/>
              <p:cNvSpPr txBox="1"/>
              <p:nvPr/>
            </p:nvSpPr>
            <p:spPr>
              <a:xfrm>
                <a:off x="1030655" y="2542931"/>
                <a:ext cx="4189045"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a:solidFill>
                      <a:schemeClr val="bg1"/>
                    </a:solidFill>
                    <a:latin typeface="Microsoft YaHei" charset="0"/>
                    <a:ea typeface="Microsoft YaHei" charset="0"/>
                    <a:cs typeface="Microsoft YaHei" charset="0"/>
                  </a:rPr>
                  <a:t>    AI</a:t>
                </a:r>
                <a:r>
                  <a:rPr lang="zh-CN" altLang="en-US" sz="1200">
                    <a:solidFill>
                      <a:schemeClr val="bg1"/>
                    </a:solidFill>
                    <a:latin typeface="Microsoft YaHei" charset="0"/>
                    <a:ea typeface="Microsoft YaHei" charset="0"/>
                    <a:cs typeface="Microsoft YaHei" charset="0"/>
                  </a:rPr>
                  <a:t>时代已经来临，人工智能开始涉及到各个行业，对于闪银，对于数据运营，对于开放平台，人工智能都是一件利器，试着去了解、学习人工智能，让我们的服务更加智能更加高效。</a:t>
                </a:r>
              </a:p>
            </p:txBody>
          </p:sp>
          <p:sp>
            <p:nvSpPr>
              <p:cNvPr id="57" name="矩形 56"/>
              <p:cNvSpPr/>
              <p:nvPr/>
            </p:nvSpPr>
            <p:spPr>
              <a:xfrm>
                <a:off x="1030656" y="2145812"/>
                <a:ext cx="1620957" cy="381258"/>
              </a:xfrm>
              <a:prstGeom prst="rect">
                <a:avLst/>
              </a:prstGeom>
            </p:spPr>
            <p:txBody>
              <a:bodyPr wrap="none">
                <a:spAutoFit/>
              </a:bodyPr>
              <a:lstStyle/>
              <a:p>
                <a:pPr lvl="0">
                  <a:lnSpc>
                    <a:spcPct val="130000"/>
                  </a:lnSpc>
                </a:pPr>
                <a:r>
                  <a:rPr lang="zh-CN" altLang="en-US" sz="1600" b="1">
                    <a:solidFill>
                      <a:schemeClr val="bg1"/>
                    </a:solidFill>
                    <a:latin typeface="Microsoft YaHei" charset="0"/>
                    <a:ea typeface="Microsoft YaHei" charset="0"/>
                    <a:cs typeface="Microsoft YaHei" charset="0"/>
                  </a:rPr>
                  <a:t>去学习人工智能</a:t>
                </a:r>
                <a:endParaRPr lang="en-US" altLang="zh-CN" sz="1600" b="1">
                  <a:solidFill>
                    <a:schemeClr val="bg1"/>
                  </a:solidFill>
                  <a:latin typeface="Microsoft YaHei" charset="0"/>
                  <a:ea typeface="Microsoft YaHei" charset="0"/>
                  <a:cs typeface="Microsoft YaHei" charset="0"/>
                </a:endParaRPr>
              </a:p>
            </p:txBody>
          </p:sp>
        </p:grpSp>
        <p:sp>
          <p:nvSpPr>
            <p:cNvPr id="75" name="Freeform 363"/>
            <p:cNvSpPr>
              <a:spLocks noEditPoints="1"/>
            </p:cNvSpPr>
            <p:nvPr/>
          </p:nvSpPr>
          <p:spPr bwMode="auto">
            <a:xfrm>
              <a:off x="6489953" y="4007822"/>
              <a:ext cx="444247" cy="442626"/>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 2"/>
          <p:cNvGrpSpPr/>
          <p:nvPr/>
        </p:nvGrpSpPr>
        <p:grpSpPr>
          <a:xfrm>
            <a:off x="1316018" y="1478149"/>
            <a:ext cx="4754582" cy="2197100"/>
            <a:chOff x="1316018" y="1478149"/>
            <a:chExt cx="4754582" cy="2197100"/>
          </a:xfrm>
        </p:grpSpPr>
        <p:sp>
          <p:nvSpPr>
            <p:cNvPr id="6" name="矩形 5"/>
            <p:cNvSpPr/>
            <p:nvPr/>
          </p:nvSpPr>
          <p:spPr>
            <a:xfrm>
              <a:off x="1316018" y="1478149"/>
              <a:ext cx="4754582" cy="21971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1576755" y="2585980"/>
              <a:ext cx="4189045"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a:solidFill>
                    <a:schemeClr val="bg1"/>
                  </a:solidFill>
                  <a:latin typeface="Microsoft YaHei" charset="0"/>
                  <a:ea typeface="Microsoft YaHei" charset="0"/>
                  <a:cs typeface="Microsoft YaHei" charset="0"/>
                </a:rPr>
                <a:t>     平台的业务越来越多，越来越复杂，势必对现有的技术架构及代码迭代提出越来越苛刻的要求，新的一年首先要做好本职工作，继续优化平时暴露出来的问题，为客户提供更快更好的服务。</a:t>
              </a:r>
            </a:p>
          </p:txBody>
        </p:sp>
        <p:sp>
          <p:nvSpPr>
            <p:cNvPr id="27" name="矩形 26"/>
            <p:cNvSpPr/>
            <p:nvPr/>
          </p:nvSpPr>
          <p:spPr>
            <a:xfrm>
              <a:off x="1576756" y="2188861"/>
              <a:ext cx="1826141" cy="732508"/>
            </a:xfrm>
            <a:prstGeom prst="rect">
              <a:avLst/>
            </a:prstGeom>
          </p:spPr>
          <p:txBody>
            <a:bodyPr wrap="none">
              <a:spAutoFit/>
            </a:bodyPr>
            <a:lstStyle/>
            <a:p>
              <a:pPr>
                <a:lnSpc>
                  <a:spcPct val="130000"/>
                </a:lnSpc>
              </a:pPr>
              <a:r>
                <a:rPr lang="zh-CN" altLang="en-US" sz="1600" b="1">
                  <a:solidFill>
                    <a:schemeClr val="bg1"/>
                  </a:solidFill>
                  <a:latin typeface="Microsoft YaHei" charset="0"/>
                  <a:ea typeface="Microsoft YaHei" charset="0"/>
                  <a:cs typeface="Microsoft YaHei" charset="0"/>
                </a:rPr>
                <a:t>优化平台现有业务</a:t>
              </a:r>
              <a:endParaRPr lang="en-US" altLang="zh-CN" sz="1600" b="1">
                <a:solidFill>
                  <a:schemeClr val="bg1"/>
                </a:solidFill>
                <a:latin typeface="Microsoft YaHei" charset="0"/>
                <a:ea typeface="Microsoft YaHei" charset="0"/>
                <a:cs typeface="Microsoft YaHei" charset="0"/>
              </a:endParaRPr>
            </a:p>
            <a:p>
              <a:pPr lvl="0">
                <a:lnSpc>
                  <a:spcPct val="130000"/>
                </a:lnSpc>
              </a:pPr>
              <a:r>
                <a:rPr lang="en-US" altLang="zh-CN" sz="1600" b="1">
                  <a:solidFill>
                    <a:schemeClr val="bg1"/>
                  </a:solidFill>
                  <a:latin typeface="Microsoft YaHei" charset="0"/>
                  <a:ea typeface="Microsoft YaHei" charset="0"/>
                  <a:cs typeface="Microsoft YaHei" charset="0"/>
                </a:rPr>
                <a:t>   </a:t>
              </a:r>
            </a:p>
          </p:txBody>
        </p:sp>
        <p:sp>
          <p:nvSpPr>
            <p:cNvPr id="76" name="Freeform 345"/>
            <p:cNvSpPr>
              <a:spLocks noEditPoints="1"/>
            </p:cNvSpPr>
            <p:nvPr/>
          </p:nvSpPr>
          <p:spPr bwMode="auto">
            <a:xfrm>
              <a:off x="1628559" y="1622763"/>
              <a:ext cx="382013" cy="540697"/>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 3"/>
          <p:cNvGrpSpPr/>
          <p:nvPr/>
        </p:nvGrpSpPr>
        <p:grpSpPr>
          <a:xfrm>
            <a:off x="6174448" y="3851742"/>
            <a:ext cx="4754582" cy="2197100"/>
            <a:chOff x="6176231" y="1471569"/>
            <a:chExt cx="4754582" cy="2197100"/>
          </a:xfrm>
        </p:grpSpPr>
        <p:grpSp>
          <p:nvGrpSpPr>
            <p:cNvPr id="29" name="组 28"/>
            <p:cNvGrpSpPr/>
            <p:nvPr/>
          </p:nvGrpSpPr>
          <p:grpSpPr>
            <a:xfrm>
              <a:off x="6176231" y="1471569"/>
              <a:ext cx="4754582" cy="2197100"/>
              <a:chOff x="775417" y="1428520"/>
              <a:chExt cx="4754582" cy="2197100"/>
            </a:xfrm>
          </p:grpSpPr>
          <p:sp>
            <p:nvSpPr>
              <p:cNvPr id="31" name="矩形 30"/>
              <p:cNvSpPr/>
              <p:nvPr/>
            </p:nvSpPr>
            <p:spPr>
              <a:xfrm>
                <a:off x="775417" y="1428520"/>
                <a:ext cx="4754582" cy="21971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p:cNvSpPr txBox="1"/>
              <p:nvPr/>
            </p:nvSpPr>
            <p:spPr>
              <a:xfrm>
                <a:off x="1030655" y="2542931"/>
                <a:ext cx="4189045"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a:solidFill>
                      <a:schemeClr val="bg1"/>
                    </a:solidFill>
                    <a:latin typeface="Microsoft YaHei" charset="0"/>
                    <a:ea typeface="Microsoft YaHei" charset="0"/>
                    <a:cs typeface="Microsoft YaHei" charset="0"/>
                  </a:rPr>
                  <a:t>      Phython</a:t>
                </a:r>
                <a:r>
                  <a:rPr lang="zh-CN" altLang="en-US" sz="1200">
                    <a:solidFill>
                      <a:schemeClr val="bg1"/>
                    </a:solidFill>
                    <a:latin typeface="Microsoft YaHei" charset="0"/>
                    <a:ea typeface="Microsoft YaHei" charset="0"/>
                    <a:cs typeface="Microsoft YaHei" charset="0"/>
                  </a:rPr>
                  <a:t>语言对于机器学习和爬虫技术有着先天的技术优势，所以想尝试着去学习一门新的语言，扩宽自己的眼界，而不是固守着某一门语言。</a:t>
                </a:r>
              </a:p>
            </p:txBody>
          </p:sp>
          <p:sp>
            <p:nvSpPr>
              <p:cNvPr id="34" name="矩形 33"/>
              <p:cNvSpPr/>
              <p:nvPr/>
            </p:nvSpPr>
            <p:spPr>
              <a:xfrm>
                <a:off x="1030656" y="2145812"/>
                <a:ext cx="1334404" cy="412421"/>
              </a:xfrm>
              <a:prstGeom prst="rect">
                <a:avLst/>
              </a:prstGeom>
            </p:spPr>
            <p:txBody>
              <a:bodyPr wrap="none">
                <a:spAutoFit/>
              </a:bodyPr>
              <a:lstStyle/>
              <a:p>
                <a:pPr lvl="0">
                  <a:lnSpc>
                    <a:spcPct val="130000"/>
                  </a:lnSpc>
                </a:pPr>
                <a:r>
                  <a:rPr lang="zh-CN" altLang="en-US" sz="1600" b="1">
                    <a:solidFill>
                      <a:schemeClr val="bg1"/>
                    </a:solidFill>
                    <a:latin typeface="Microsoft YaHei" charset="0"/>
                    <a:ea typeface="Microsoft YaHei" charset="0"/>
                    <a:cs typeface="Microsoft YaHei" charset="0"/>
                  </a:rPr>
                  <a:t>学习</a:t>
                </a:r>
                <a:r>
                  <a:rPr lang="en-US" altLang="zh-CN" sz="1600" b="1">
                    <a:solidFill>
                      <a:schemeClr val="bg1"/>
                    </a:solidFill>
                    <a:latin typeface="Microsoft YaHei" charset="0"/>
                    <a:ea typeface="Microsoft YaHei" charset="0"/>
                    <a:cs typeface="Microsoft YaHei" charset="0"/>
                  </a:rPr>
                  <a:t>Python</a:t>
                </a:r>
              </a:p>
            </p:txBody>
          </p:sp>
        </p:grpSp>
        <p:sp>
          <p:nvSpPr>
            <p:cNvPr id="77" name="Freeform 387"/>
            <p:cNvSpPr>
              <a:spLocks noEditPoints="1"/>
            </p:cNvSpPr>
            <p:nvPr/>
          </p:nvSpPr>
          <p:spPr bwMode="auto">
            <a:xfrm>
              <a:off x="6489954" y="1600466"/>
              <a:ext cx="429030" cy="568123"/>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 4"/>
          <p:cNvGrpSpPr/>
          <p:nvPr/>
        </p:nvGrpSpPr>
        <p:grpSpPr>
          <a:xfrm>
            <a:off x="6170732" y="1478149"/>
            <a:ext cx="4754582" cy="2197100"/>
            <a:chOff x="1316018" y="3795629"/>
            <a:chExt cx="4754582" cy="2197100"/>
          </a:xfrm>
        </p:grpSpPr>
        <p:sp>
          <p:nvSpPr>
            <p:cNvPr id="45" name="矩形 44"/>
            <p:cNvSpPr/>
            <p:nvPr/>
          </p:nvSpPr>
          <p:spPr>
            <a:xfrm>
              <a:off x="1316018" y="3795629"/>
              <a:ext cx="4754582" cy="2197100"/>
            </a:xfrm>
            <a:prstGeom prst="rect">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p:cNvSpPr txBox="1"/>
            <p:nvPr/>
          </p:nvSpPr>
          <p:spPr>
            <a:xfrm>
              <a:off x="1576755" y="4903460"/>
              <a:ext cx="4189045"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a:solidFill>
                    <a:schemeClr val="bg1"/>
                  </a:solidFill>
                  <a:latin typeface="Microsoft YaHei" charset="0"/>
                  <a:ea typeface="Microsoft YaHei" charset="0"/>
                  <a:cs typeface="Microsoft YaHei" charset="0"/>
                </a:rPr>
                <a:t>     平台与爬虫的交互越来越多，平台本身对爬虫技术的需求也越来越强烈，新的一年要学习爬虫技术，既能为平台增加技术储备，减轻平台对爬虫部门的依赖，也能让平台的服务更加稳定。</a:t>
              </a:r>
            </a:p>
          </p:txBody>
        </p:sp>
        <p:sp>
          <p:nvSpPr>
            <p:cNvPr id="47" name="矩形 46"/>
            <p:cNvSpPr/>
            <p:nvPr/>
          </p:nvSpPr>
          <p:spPr>
            <a:xfrm>
              <a:off x="1576756" y="4506341"/>
              <a:ext cx="1826141" cy="412421"/>
            </a:xfrm>
            <a:prstGeom prst="rect">
              <a:avLst/>
            </a:prstGeom>
          </p:spPr>
          <p:txBody>
            <a:bodyPr wrap="none">
              <a:spAutoFit/>
            </a:bodyPr>
            <a:lstStyle/>
            <a:p>
              <a:pPr lvl="0">
                <a:lnSpc>
                  <a:spcPct val="130000"/>
                </a:lnSpc>
              </a:pPr>
              <a:r>
                <a:rPr lang="zh-CN" altLang="en-US" sz="1600" b="1">
                  <a:solidFill>
                    <a:schemeClr val="bg1"/>
                  </a:solidFill>
                  <a:latin typeface="Microsoft YaHei" charset="0"/>
                  <a:ea typeface="Microsoft YaHei" charset="0"/>
                  <a:cs typeface="Microsoft YaHei" charset="0"/>
                </a:rPr>
                <a:t>了解学习爬虫技术</a:t>
              </a:r>
              <a:endParaRPr lang="en-US" altLang="zh-CN" sz="1600" b="1">
                <a:solidFill>
                  <a:schemeClr val="bg1"/>
                </a:solidFill>
                <a:latin typeface="Microsoft YaHei" charset="0"/>
                <a:ea typeface="Microsoft YaHei" charset="0"/>
                <a:cs typeface="Microsoft YaHei" charset="0"/>
              </a:endParaRPr>
            </a:p>
          </p:txBody>
        </p:sp>
        <p:sp>
          <p:nvSpPr>
            <p:cNvPr id="78" name="Freeform 463"/>
            <p:cNvSpPr>
              <a:spLocks noEditPoints="1"/>
            </p:cNvSpPr>
            <p:nvPr/>
          </p:nvSpPr>
          <p:spPr bwMode="auto">
            <a:xfrm>
              <a:off x="1628559" y="4058327"/>
              <a:ext cx="638649" cy="362424"/>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8357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853755" y="2137583"/>
            <a:ext cx="4484394" cy="1038313"/>
            <a:chOff x="3880105" y="1328691"/>
            <a:chExt cx="4484394"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880105" y="1328691"/>
              <a:ext cx="4484394" cy="1015663"/>
            </a:xfrm>
            <a:prstGeom prst="rect">
              <a:avLst/>
            </a:prstGeom>
            <a:noFill/>
            <a:ln>
              <a:noFill/>
            </a:ln>
          </p:spPr>
          <p:txBody>
            <a:bodyPr wrap="square" rtlCol="0">
              <a:spAutoFit/>
            </a:bodyPr>
            <a:lstStyle/>
            <a:p>
              <a:pPr algn="ctr"/>
              <a:r>
                <a:rPr kumimoji="1" lang="en-US" altLang="zh-CN" sz="6000" b="1">
                  <a:solidFill>
                    <a:schemeClr val="bg1"/>
                  </a:solidFill>
                </a:rPr>
                <a:t>PART</a:t>
              </a:r>
              <a:r>
                <a:rPr kumimoji="1" lang="zh-CN" altLang="en-US" sz="6000" b="1">
                  <a:solidFill>
                    <a:schemeClr val="bg1"/>
                  </a:solidFill>
                </a:rPr>
                <a:t> </a:t>
              </a:r>
              <a:r>
                <a:rPr kumimoji="1" lang="en-US" altLang="zh-CN" sz="6000" b="1">
                  <a:solidFill>
                    <a:schemeClr val="bg1"/>
                  </a:solidFill>
                </a:rPr>
                <a:t>Five</a:t>
              </a:r>
              <a:endParaRPr kumimoji="1" lang="zh-CN" altLang="en-US" sz="6000" b="1">
                <a:solidFill>
                  <a:schemeClr val="bg1"/>
                </a:solidFill>
              </a:endParaRPr>
            </a:p>
          </p:txBody>
        </p:sp>
      </p:grpSp>
      <p:sp>
        <p:nvSpPr>
          <p:cNvPr id="5" name="文本框 4"/>
          <p:cNvSpPr txBox="1"/>
          <p:nvPr/>
        </p:nvSpPr>
        <p:spPr>
          <a:xfrm>
            <a:off x="3397142" y="3323220"/>
            <a:ext cx="5397619" cy="1323439"/>
          </a:xfrm>
          <a:prstGeom prst="rect">
            <a:avLst/>
          </a:prstGeom>
          <a:noFill/>
          <a:ln>
            <a:noFill/>
          </a:ln>
        </p:spPr>
        <p:txBody>
          <a:bodyPr wrap="square" rtlCol="0">
            <a:spAutoFit/>
          </a:bodyPr>
          <a:lstStyle/>
          <a:p>
            <a:pPr algn="ctr"/>
            <a:r>
              <a:rPr kumimoji="1" lang="zh-CN" altLang="en-US" sz="8000" b="1">
                <a:solidFill>
                  <a:schemeClr val="bg1"/>
                </a:solidFill>
                <a:latin typeface="Microsoft YaHei" charset="0"/>
                <a:ea typeface="Microsoft YaHei" charset="0"/>
                <a:cs typeface="Microsoft YaHei" charset="0"/>
              </a:rPr>
              <a:t>意见及建议</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817955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t>PART</a:t>
            </a:r>
            <a:r>
              <a:rPr kumimoji="1" lang="zh-CN" altLang="en-US"/>
              <a:t> </a:t>
            </a:r>
            <a:r>
              <a:rPr kumimoji="1" lang="en-US" altLang="zh-CN"/>
              <a:t>Five</a:t>
            </a:r>
            <a:r>
              <a:rPr kumimoji="1" lang="zh-CN" altLang="en-US"/>
              <a:t> </a:t>
            </a:r>
            <a:r>
              <a:rPr kumimoji="1" lang="zh-CN" altLang="en-US">
                <a:latin typeface="Microsoft YaHei" charset="0"/>
                <a:ea typeface="Microsoft YaHei" charset="0"/>
              </a:rPr>
              <a:t>意见及建议</a:t>
            </a:r>
            <a:endParaRPr kumimoji="1" lang="zh-CN" altLang="en-US" dirty="0">
              <a:latin typeface="Microsoft YaHei" charset="0"/>
              <a:ea typeface="Microsoft YaHei" charset="0"/>
              <a:cs typeface="Microsoft YaHei" charset="0"/>
            </a:endParaRPr>
          </a:p>
        </p:txBody>
      </p:sp>
      <p:sp>
        <p:nvSpPr>
          <p:cNvPr id="6" name="矩形 5"/>
          <p:cNvSpPr/>
          <p:nvPr/>
        </p:nvSpPr>
        <p:spPr>
          <a:xfrm>
            <a:off x="0" y="5156200"/>
            <a:ext cx="12192000" cy="1701800"/>
          </a:xfrm>
          <a:prstGeom prst="rect">
            <a:avLst/>
          </a:prstGeom>
          <a:solidFill>
            <a:schemeClr val="accent4">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3032054" y="4997820"/>
            <a:ext cx="336550" cy="3365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0"/>
          <p:cNvCxnSpPr/>
          <p:nvPr/>
        </p:nvCxnSpPr>
        <p:spPr>
          <a:xfrm flipV="1">
            <a:off x="3200329" y="2661474"/>
            <a:ext cx="0" cy="2336346"/>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8" name="组 17"/>
          <p:cNvGrpSpPr/>
          <p:nvPr/>
        </p:nvGrpSpPr>
        <p:grpSpPr>
          <a:xfrm>
            <a:off x="1523940" y="1423446"/>
            <a:ext cx="3491469" cy="1509902"/>
            <a:chOff x="348425" y="1519789"/>
            <a:chExt cx="2382900" cy="1233944"/>
          </a:xfrm>
        </p:grpSpPr>
        <p:sp>
          <p:nvSpPr>
            <p:cNvPr id="14" name="圆角矩形 13"/>
            <p:cNvSpPr/>
            <p:nvPr/>
          </p:nvSpPr>
          <p:spPr>
            <a:xfrm>
              <a:off x="348425" y="1519789"/>
              <a:ext cx="2382900" cy="1233944"/>
            </a:xfrm>
            <a:prstGeom prst="roundRect">
              <a:avLst>
                <a:gd name="adj" fmla="val 50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 33"/>
            <p:cNvGrpSpPr/>
            <p:nvPr/>
          </p:nvGrpSpPr>
          <p:grpSpPr>
            <a:xfrm>
              <a:off x="443428" y="1561024"/>
              <a:ext cx="2192894" cy="997971"/>
              <a:chOff x="1314237" y="2353326"/>
              <a:chExt cx="2192894" cy="997971"/>
            </a:xfrm>
          </p:grpSpPr>
          <p:sp>
            <p:nvSpPr>
              <p:cNvPr id="35" name="文本框 34"/>
              <p:cNvSpPr txBox="1"/>
              <p:nvPr/>
            </p:nvSpPr>
            <p:spPr>
              <a:xfrm>
                <a:off x="1314237" y="2611497"/>
                <a:ext cx="2192894" cy="7398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a:solidFill>
                      <a:schemeClr val="bg1"/>
                    </a:solidFill>
                    <a:latin typeface="Microsoft YaHei" charset="0"/>
                    <a:ea typeface="Microsoft YaHei" charset="0"/>
                  </a:rPr>
                  <a:t>   2017</a:t>
                </a:r>
                <a:r>
                  <a:rPr lang="zh-CN" altLang="en-US" sz="1400">
                    <a:solidFill>
                      <a:schemeClr val="bg1"/>
                    </a:solidFill>
                    <a:latin typeface="Microsoft YaHei" charset="0"/>
                    <a:ea typeface="Microsoft YaHei" charset="0"/>
                  </a:rPr>
                  <a:t>年发生过两次邮箱被黑，收到钓鱼邮件的事件，希望新的一年里安全部门在这方面加大监控和打击力度。</a:t>
                </a:r>
                <a:endParaRPr lang="zh-CN" altLang="en-US" sz="1400" dirty="0">
                  <a:solidFill>
                    <a:schemeClr val="bg1"/>
                  </a:solidFill>
                  <a:latin typeface="Microsoft YaHei" charset="0"/>
                  <a:ea typeface="Microsoft YaHei" charset="0"/>
                </a:endParaRPr>
              </a:p>
            </p:txBody>
          </p:sp>
          <p:sp>
            <p:nvSpPr>
              <p:cNvPr id="36" name="矩形 35"/>
              <p:cNvSpPr/>
              <p:nvPr/>
            </p:nvSpPr>
            <p:spPr>
              <a:xfrm>
                <a:off x="2123633" y="2353326"/>
                <a:ext cx="574102" cy="284501"/>
              </a:xfrm>
              <a:prstGeom prst="rect">
                <a:avLst/>
              </a:prstGeom>
            </p:spPr>
            <p:txBody>
              <a:bodyPr wrap="none">
                <a:spAutoFit/>
              </a:bodyPr>
              <a:lstStyle/>
              <a:p>
                <a:pPr lvl="0" algn="ctr">
                  <a:lnSpc>
                    <a:spcPct val="130000"/>
                  </a:lnSpc>
                </a:pPr>
                <a:r>
                  <a:rPr lang="zh-CN" altLang="en-US" sz="1200" b="1">
                    <a:solidFill>
                      <a:schemeClr val="bg1"/>
                    </a:solidFill>
                    <a:latin typeface="Microsoft YaHei" charset="0"/>
                    <a:ea typeface="Microsoft YaHei" charset="0"/>
                    <a:cs typeface="Microsoft YaHei" charset="0"/>
                  </a:rPr>
                  <a:t>安全方面</a:t>
                </a:r>
                <a:endParaRPr lang="en-US" altLang="zh-CN" sz="1200" b="1" dirty="0">
                  <a:solidFill>
                    <a:schemeClr val="bg1"/>
                  </a:solidFill>
                  <a:latin typeface="Microsoft YaHei" charset="0"/>
                  <a:ea typeface="Microsoft YaHei" charset="0"/>
                  <a:cs typeface="Microsoft YaHei" charset="0"/>
                </a:endParaRPr>
              </a:p>
            </p:txBody>
          </p:sp>
        </p:grpSp>
      </p:grpSp>
      <p:sp>
        <p:nvSpPr>
          <p:cNvPr id="37" name="椭圆 36"/>
          <p:cNvSpPr/>
          <p:nvPr/>
        </p:nvSpPr>
        <p:spPr>
          <a:xfrm>
            <a:off x="3093391" y="2808513"/>
            <a:ext cx="204308" cy="2043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椭圆 97"/>
          <p:cNvSpPr/>
          <p:nvPr/>
        </p:nvSpPr>
        <p:spPr>
          <a:xfrm>
            <a:off x="8612764" y="4997820"/>
            <a:ext cx="336550" cy="3365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9" name="直线连接符 98"/>
          <p:cNvCxnSpPr/>
          <p:nvPr/>
        </p:nvCxnSpPr>
        <p:spPr>
          <a:xfrm flipV="1">
            <a:off x="8781039" y="2661474"/>
            <a:ext cx="0" cy="2336346"/>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0" name="组 99"/>
          <p:cNvGrpSpPr/>
          <p:nvPr/>
        </p:nvGrpSpPr>
        <p:grpSpPr>
          <a:xfrm>
            <a:off x="7107810" y="1423446"/>
            <a:ext cx="3321436" cy="1509902"/>
            <a:chOff x="348425" y="1519789"/>
            <a:chExt cx="2382900" cy="1233944"/>
          </a:xfrm>
        </p:grpSpPr>
        <p:sp>
          <p:nvSpPr>
            <p:cNvPr id="103" name="圆角矩形 102"/>
            <p:cNvSpPr/>
            <p:nvPr/>
          </p:nvSpPr>
          <p:spPr>
            <a:xfrm>
              <a:off x="348425" y="1519789"/>
              <a:ext cx="2382900" cy="1233944"/>
            </a:xfrm>
            <a:prstGeom prst="roundRect">
              <a:avLst>
                <a:gd name="adj" fmla="val 505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04" name="组 103"/>
            <p:cNvGrpSpPr/>
            <p:nvPr/>
          </p:nvGrpSpPr>
          <p:grpSpPr>
            <a:xfrm>
              <a:off x="443428" y="1548096"/>
              <a:ext cx="2192894" cy="1073196"/>
              <a:chOff x="1314237" y="2340398"/>
              <a:chExt cx="2192894" cy="1073196"/>
            </a:xfrm>
          </p:grpSpPr>
          <p:sp>
            <p:nvSpPr>
              <p:cNvPr id="105" name="文本框 104"/>
              <p:cNvSpPr txBox="1"/>
              <p:nvPr/>
            </p:nvSpPr>
            <p:spPr>
              <a:xfrm>
                <a:off x="1314237" y="2580106"/>
                <a:ext cx="2192894" cy="8334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a:solidFill>
                      <a:schemeClr val="bg1"/>
                    </a:solidFill>
                    <a:latin typeface="Microsoft YaHei" charset="0"/>
                    <a:ea typeface="Microsoft YaHei" charset="0"/>
                    <a:cs typeface="Microsoft YaHei" charset="0"/>
                  </a:rPr>
                  <a:t>     之前实行的晚餐制度因种种原因搁置了，希望在新的一年里晚餐制度能重新回归！</a:t>
                </a:r>
                <a:endParaRPr lang="zh-CN" altLang="en-US" sz="1400" dirty="0">
                  <a:solidFill>
                    <a:schemeClr val="bg1"/>
                  </a:solidFill>
                  <a:latin typeface="Microsoft YaHei" charset="0"/>
                  <a:ea typeface="Microsoft YaHei" charset="0"/>
                  <a:cs typeface="Microsoft YaHei" charset="0"/>
                </a:endParaRPr>
              </a:p>
            </p:txBody>
          </p:sp>
          <p:sp>
            <p:nvSpPr>
              <p:cNvPr id="106" name="矩形 105"/>
              <p:cNvSpPr/>
              <p:nvPr/>
            </p:nvSpPr>
            <p:spPr>
              <a:xfrm>
                <a:off x="2123634" y="2340398"/>
                <a:ext cx="574102" cy="306049"/>
              </a:xfrm>
              <a:prstGeom prst="rect">
                <a:avLst/>
              </a:prstGeom>
            </p:spPr>
            <p:txBody>
              <a:bodyPr wrap="none">
                <a:spAutoFit/>
              </a:bodyPr>
              <a:lstStyle/>
              <a:p>
                <a:pPr lvl="0" algn="ctr">
                  <a:lnSpc>
                    <a:spcPct val="130000"/>
                  </a:lnSpc>
                </a:pPr>
                <a:r>
                  <a:rPr lang="zh-CN" altLang="en-US" sz="1200" b="1">
                    <a:solidFill>
                      <a:schemeClr val="bg1"/>
                    </a:solidFill>
                    <a:latin typeface="Microsoft YaHei" charset="0"/>
                    <a:ea typeface="Microsoft YaHei" charset="0"/>
                    <a:cs typeface="Microsoft YaHei" charset="0"/>
                  </a:rPr>
                  <a:t>工作方面</a:t>
                </a:r>
                <a:endParaRPr lang="en-US" altLang="zh-CN" sz="1200" b="1" dirty="0">
                  <a:solidFill>
                    <a:schemeClr val="bg1"/>
                  </a:solidFill>
                  <a:latin typeface="Microsoft YaHei" charset="0"/>
                  <a:ea typeface="Microsoft YaHei" charset="0"/>
                  <a:cs typeface="Microsoft YaHei" charset="0"/>
                </a:endParaRPr>
              </a:p>
            </p:txBody>
          </p:sp>
        </p:grpSp>
      </p:grpSp>
      <p:sp>
        <p:nvSpPr>
          <p:cNvPr id="101" name="椭圆 100"/>
          <p:cNvSpPr/>
          <p:nvPr/>
        </p:nvSpPr>
        <p:spPr>
          <a:xfrm>
            <a:off x="8678885" y="2771288"/>
            <a:ext cx="204308" cy="20430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9377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文本框 115"/>
          <p:cNvSpPr txBox="1"/>
          <p:nvPr/>
        </p:nvSpPr>
        <p:spPr>
          <a:xfrm>
            <a:off x="4101566" y="1457644"/>
            <a:ext cx="4041471" cy="2462213"/>
          </a:xfrm>
          <a:prstGeom prst="rect">
            <a:avLst/>
          </a:prstGeom>
          <a:noFill/>
          <a:ln>
            <a:noFill/>
          </a:ln>
        </p:spPr>
        <p:txBody>
          <a:bodyPr wrap="square" rtlCol="0">
            <a:spAutoFit/>
          </a:bodyPr>
          <a:lstStyle/>
          <a:p>
            <a:pPr algn="ctr"/>
            <a:r>
              <a:rPr kumimoji="1" lang="en-US" altLang="zh-CN" sz="5200" b="1">
                <a:solidFill>
                  <a:schemeClr val="bg1"/>
                </a:solidFill>
              </a:rPr>
              <a:t>THANK</a:t>
            </a:r>
            <a:r>
              <a:rPr kumimoji="1" lang="zh-CN" altLang="en-US" sz="5200" b="1">
                <a:solidFill>
                  <a:schemeClr val="bg1"/>
                </a:solidFill>
              </a:rPr>
              <a:t> </a:t>
            </a:r>
            <a:r>
              <a:rPr kumimoji="1" lang="en-US" altLang="zh-CN" sz="5200" b="1">
                <a:solidFill>
                  <a:schemeClr val="bg1"/>
                </a:solidFill>
              </a:rPr>
              <a:t>YOU</a:t>
            </a:r>
          </a:p>
          <a:p>
            <a:pPr algn="ctr"/>
            <a:r>
              <a:rPr kumimoji="1" lang="en-US" altLang="zh-CN" sz="4800" b="1">
                <a:solidFill>
                  <a:schemeClr val="bg1"/>
                </a:solidFill>
              </a:rPr>
              <a:t>FOR</a:t>
            </a:r>
          </a:p>
          <a:p>
            <a:pPr algn="ctr"/>
            <a:r>
              <a:rPr kumimoji="1" lang="en-US" altLang="zh-CN" sz="5400" b="1">
                <a:solidFill>
                  <a:schemeClr val="bg1"/>
                </a:solidFill>
              </a:rPr>
              <a:t>WATCHING</a:t>
            </a:r>
            <a:endParaRPr kumimoji="1" lang="zh-CN" altLang="en-US" sz="5400" b="1">
              <a:solidFill>
                <a:schemeClr val="bg1"/>
              </a:solidFill>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1" name="文本框 130"/>
          <p:cNvSpPr txBox="1"/>
          <p:nvPr/>
        </p:nvSpPr>
        <p:spPr>
          <a:xfrm>
            <a:off x="4101566" y="4148809"/>
            <a:ext cx="4041471" cy="1200329"/>
          </a:xfrm>
          <a:prstGeom prst="rect">
            <a:avLst/>
          </a:prstGeom>
          <a:noFill/>
          <a:ln>
            <a:noFill/>
          </a:ln>
        </p:spPr>
        <p:txBody>
          <a:bodyPr wrap="square" rtlCol="0">
            <a:spAutoFit/>
          </a:bodyPr>
          <a:lstStyle/>
          <a:p>
            <a:pPr algn="ctr"/>
            <a:r>
              <a:rPr kumimoji="1" lang="zh-CN" altLang="en-US" sz="7200" b="1">
                <a:solidFill>
                  <a:schemeClr val="bg1"/>
                </a:solidFill>
                <a:latin typeface="Microsoft YaHei" charset="0"/>
                <a:ea typeface="Microsoft YaHei" charset="0"/>
                <a:cs typeface="Microsoft YaHei" charset="0"/>
              </a:rPr>
              <a:t>感谢聆听</a:t>
            </a: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96069711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3931207" y="578414"/>
            <a:ext cx="4329586" cy="1038313"/>
            <a:chOff x="3957557" y="1328691"/>
            <a:chExt cx="4329586" cy="1038313"/>
          </a:xfrm>
        </p:grpSpPr>
        <p:sp>
          <p:nvSpPr>
            <p:cNvPr id="7" name="矩形 6"/>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a:solidFill>
                    <a:schemeClr val="bg1"/>
                  </a:solidFill>
                </a:rPr>
                <a:t>CONTENTS</a:t>
              </a:r>
              <a:endParaRPr kumimoji="1" lang="zh-CN" altLang="en-US" sz="6000" b="1">
                <a:solidFill>
                  <a:schemeClr val="bg1"/>
                </a:solidFill>
              </a:endParaRPr>
            </a:p>
          </p:txBody>
        </p:sp>
      </p:grpSp>
      <p:grpSp>
        <p:nvGrpSpPr>
          <p:cNvPr id="10" name="组 9"/>
          <p:cNvGrpSpPr/>
          <p:nvPr/>
        </p:nvGrpSpPr>
        <p:grpSpPr>
          <a:xfrm rot="19416438">
            <a:off x="3263195" y="3983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rot="8798391">
            <a:off x="7173354" y="66508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0" name="文本框 19"/>
          <p:cNvSpPr txBox="1"/>
          <p:nvPr/>
        </p:nvSpPr>
        <p:spPr>
          <a:xfrm>
            <a:off x="5279520" y="2319379"/>
            <a:ext cx="2428016" cy="584775"/>
          </a:xfrm>
          <a:prstGeom prst="rect">
            <a:avLst/>
          </a:prstGeom>
          <a:noFill/>
          <a:ln>
            <a:noFill/>
          </a:ln>
        </p:spPr>
        <p:txBody>
          <a:bodyPr wrap="square" rtlCol="0">
            <a:spAutoFit/>
          </a:bodyPr>
          <a:lstStyle/>
          <a:p>
            <a:r>
              <a:rPr kumimoji="1" lang="zh-CN" altLang="en-US" sz="3200" b="1">
                <a:solidFill>
                  <a:schemeClr val="bg1"/>
                </a:solidFill>
                <a:latin typeface="Microsoft YaHei" charset="0"/>
                <a:ea typeface="Microsoft YaHei" charset="0"/>
                <a:cs typeface="Microsoft YaHei" charset="0"/>
              </a:rPr>
              <a:t>工作回顾</a:t>
            </a:r>
          </a:p>
        </p:txBody>
      </p:sp>
      <p:sp>
        <p:nvSpPr>
          <p:cNvPr id="21" name="文本框 20"/>
          <p:cNvSpPr txBox="1"/>
          <p:nvPr/>
        </p:nvSpPr>
        <p:spPr>
          <a:xfrm>
            <a:off x="5279520" y="3127911"/>
            <a:ext cx="2428016" cy="584775"/>
          </a:xfrm>
          <a:prstGeom prst="rect">
            <a:avLst/>
          </a:prstGeom>
          <a:noFill/>
          <a:ln>
            <a:noFill/>
          </a:ln>
        </p:spPr>
        <p:txBody>
          <a:bodyPr wrap="square" rtlCol="0">
            <a:spAutoFit/>
          </a:bodyPr>
          <a:lstStyle/>
          <a:p>
            <a:r>
              <a:rPr kumimoji="1" lang="zh-CN" altLang="en-US" sz="3200" b="1">
                <a:solidFill>
                  <a:schemeClr val="bg1"/>
                </a:solidFill>
                <a:latin typeface="Microsoft YaHei" charset="0"/>
                <a:ea typeface="Microsoft YaHei" charset="0"/>
                <a:cs typeface="Microsoft YaHei" charset="0"/>
              </a:rPr>
              <a:t>心得体会</a:t>
            </a:r>
          </a:p>
        </p:txBody>
      </p:sp>
      <p:sp>
        <p:nvSpPr>
          <p:cNvPr id="22" name="文本框 21"/>
          <p:cNvSpPr txBox="1"/>
          <p:nvPr/>
        </p:nvSpPr>
        <p:spPr>
          <a:xfrm>
            <a:off x="5279520" y="3936443"/>
            <a:ext cx="2428016" cy="584775"/>
          </a:xfrm>
          <a:prstGeom prst="rect">
            <a:avLst/>
          </a:prstGeom>
          <a:noFill/>
          <a:ln>
            <a:noFill/>
          </a:ln>
        </p:spPr>
        <p:txBody>
          <a:bodyPr wrap="square" rtlCol="0">
            <a:spAutoFit/>
          </a:bodyPr>
          <a:lstStyle/>
          <a:p>
            <a:r>
              <a:rPr kumimoji="1" lang="zh-CN" altLang="en-US" sz="3200" b="1">
                <a:solidFill>
                  <a:schemeClr val="bg1"/>
                </a:solidFill>
                <a:latin typeface="Microsoft YaHei" charset="0"/>
                <a:ea typeface="Microsoft YaHei" charset="0"/>
                <a:cs typeface="Microsoft YaHei" charset="0"/>
              </a:rPr>
              <a:t>经验教训</a:t>
            </a:r>
          </a:p>
        </p:txBody>
      </p:sp>
      <p:sp>
        <p:nvSpPr>
          <p:cNvPr id="23" name="文本框 22"/>
          <p:cNvSpPr txBox="1"/>
          <p:nvPr/>
        </p:nvSpPr>
        <p:spPr>
          <a:xfrm>
            <a:off x="5279520" y="4744974"/>
            <a:ext cx="2428016" cy="584775"/>
          </a:xfrm>
          <a:prstGeom prst="rect">
            <a:avLst/>
          </a:prstGeom>
          <a:noFill/>
          <a:ln>
            <a:noFill/>
          </a:ln>
        </p:spPr>
        <p:txBody>
          <a:bodyPr wrap="square" rtlCol="0">
            <a:spAutoFit/>
          </a:bodyPr>
          <a:lstStyle/>
          <a:p>
            <a:r>
              <a:rPr kumimoji="1" lang="zh-CN" altLang="en-US" sz="3200" b="1">
                <a:solidFill>
                  <a:schemeClr val="bg1"/>
                </a:solidFill>
                <a:latin typeface="Microsoft YaHei" charset="0"/>
                <a:ea typeface="Microsoft YaHei" charset="0"/>
                <a:cs typeface="Microsoft YaHei" charset="0"/>
              </a:rPr>
              <a:t>新年计划</a:t>
            </a:r>
          </a:p>
        </p:txBody>
      </p:sp>
      <p:sp>
        <p:nvSpPr>
          <p:cNvPr id="24" name="椭圆 23"/>
          <p:cNvSpPr/>
          <p:nvPr/>
        </p:nvSpPr>
        <p:spPr>
          <a:xfrm>
            <a:off x="4402462" y="2298842"/>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1</a:t>
            </a:r>
            <a:endParaRPr kumimoji="1" lang="zh-CN" altLang="en-US" sz="2800" b="1">
              <a:solidFill>
                <a:schemeClr val="bg1"/>
              </a:solidFill>
            </a:endParaRPr>
          </a:p>
        </p:txBody>
      </p:sp>
      <p:sp>
        <p:nvSpPr>
          <p:cNvPr id="25" name="椭圆 24"/>
          <p:cNvSpPr/>
          <p:nvPr/>
        </p:nvSpPr>
        <p:spPr>
          <a:xfrm>
            <a:off x="4393452" y="3130452"/>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2</a:t>
            </a:r>
            <a:endParaRPr kumimoji="1" lang="zh-CN" altLang="en-US" sz="2800" b="1">
              <a:solidFill>
                <a:schemeClr val="bg1"/>
              </a:solidFill>
            </a:endParaRPr>
          </a:p>
        </p:txBody>
      </p:sp>
      <p:sp>
        <p:nvSpPr>
          <p:cNvPr id="26" name="椭圆 25"/>
          <p:cNvSpPr/>
          <p:nvPr/>
        </p:nvSpPr>
        <p:spPr>
          <a:xfrm>
            <a:off x="4393451" y="3957827"/>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3</a:t>
            </a:r>
            <a:endParaRPr kumimoji="1" lang="zh-CN" altLang="en-US" sz="2800" b="1">
              <a:solidFill>
                <a:schemeClr val="bg1"/>
              </a:solidFill>
            </a:endParaRPr>
          </a:p>
        </p:txBody>
      </p:sp>
      <p:sp>
        <p:nvSpPr>
          <p:cNvPr id="27" name="椭圆 26"/>
          <p:cNvSpPr/>
          <p:nvPr/>
        </p:nvSpPr>
        <p:spPr>
          <a:xfrm>
            <a:off x="4393451" y="4750057"/>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4</a:t>
            </a:r>
            <a:endParaRPr kumimoji="1" lang="zh-CN" altLang="en-US" sz="2800" b="1">
              <a:solidFill>
                <a:schemeClr val="bg1"/>
              </a:solidFill>
            </a:endParaRPr>
          </a:p>
        </p:txBody>
      </p:sp>
      <p:sp>
        <p:nvSpPr>
          <p:cNvPr id="29" name="椭圆 28">
            <a:extLst>
              <a:ext uri="{FF2B5EF4-FFF2-40B4-BE49-F238E27FC236}">
                <a16:creationId xmlns:a16="http://schemas.microsoft.com/office/drawing/2014/main" id="{E9DF9A4A-0CC8-4342-AF02-344D99987FD8}"/>
              </a:ext>
            </a:extLst>
          </p:cNvPr>
          <p:cNvSpPr/>
          <p:nvPr/>
        </p:nvSpPr>
        <p:spPr>
          <a:xfrm>
            <a:off x="4396980" y="5597366"/>
            <a:ext cx="579692" cy="57969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5</a:t>
            </a:r>
            <a:endParaRPr kumimoji="1" lang="zh-CN" altLang="en-US" sz="2800" b="1">
              <a:solidFill>
                <a:schemeClr val="bg1"/>
              </a:solidFill>
            </a:endParaRPr>
          </a:p>
        </p:txBody>
      </p:sp>
      <p:sp>
        <p:nvSpPr>
          <p:cNvPr id="30" name="文本框 29">
            <a:extLst>
              <a:ext uri="{FF2B5EF4-FFF2-40B4-BE49-F238E27FC236}">
                <a16:creationId xmlns:a16="http://schemas.microsoft.com/office/drawing/2014/main" id="{3F9711AE-9F1E-4047-8C8F-F4F3738C7835}"/>
              </a:ext>
            </a:extLst>
          </p:cNvPr>
          <p:cNvSpPr txBox="1"/>
          <p:nvPr/>
        </p:nvSpPr>
        <p:spPr>
          <a:xfrm>
            <a:off x="5257304" y="5597366"/>
            <a:ext cx="2428016" cy="584775"/>
          </a:xfrm>
          <a:prstGeom prst="rect">
            <a:avLst/>
          </a:prstGeom>
          <a:noFill/>
          <a:ln>
            <a:noFill/>
          </a:ln>
        </p:spPr>
        <p:txBody>
          <a:bodyPr wrap="square" rtlCol="0">
            <a:spAutoFit/>
          </a:bodyPr>
          <a:lstStyle/>
          <a:p>
            <a:r>
              <a:rPr kumimoji="1" lang="zh-CN" altLang="en-US" sz="3200" b="1">
                <a:solidFill>
                  <a:schemeClr val="bg1"/>
                </a:solidFill>
                <a:latin typeface="Microsoft YaHei" charset="0"/>
                <a:ea typeface="Microsoft YaHei" charset="0"/>
                <a:cs typeface="Microsoft YaHei" charset="0"/>
              </a:rPr>
              <a:t>意见及建议</a:t>
            </a:r>
          </a:p>
        </p:txBody>
      </p:sp>
    </p:spTree>
    <p:extLst>
      <p:ext uri="{BB962C8B-B14F-4D97-AF65-F5344CB8AC3E}">
        <p14:creationId xmlns:p14="http://schemas.microsoft.com/office/powerpoint/2010/main" val="16339387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207" y="2137583"/>
            <a:ext cx="4329586" cy="1038313"/>
            <a:chOff x="3957557" y="1328691"/>
            <a:chExt cx="4329586"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a:solidFill>
                    <a:schemeClr val="bg1"/>
                  </a:solidFill>
                </a:rPr>
                <a:t>PART</a:t>
              </a:r>
              <a:r>
                <a:rPr kumimoji="1" lang="zh-CN" altLang="en-US" sz="6000" b="1">
                  <a:solidFill>
                    <a:schemeClr val="bg1"/>
                  </a:solidFill>
                </a:rPr>
                <a:t> </a:t>
              </a:r>
              <a:r>
                <a:rPr kumimoji="1" lang="en-US" altLang="zh-CN" sz="6000" b="1">
                  <a:solidFill>
                    <a:schemeClr val="bg1"/>
                  </a:solidFill>
                </a:rPr>
                <a:t>ONE</a:t>
              </a:r>
              <a:endParaRPr kumimoji="1" lang="zh-CN" altLang="en-US" sz="6000" b="1">
                <a:solidFill>
                  <a:schemeClr val="bg1"/>
                </a:solidFill>
              </a:endParaRPr>
            </a:p>
          </p:txBody>
        </p:sp>
      </p:grpSp>
      <p:sp>
        <p:nvSpPr>
          <p:cNvPr id="5" name="文本框 4"/>
          <p:cNvSpPr txBox="1"/>
          <p:nvPr/>
        </p:nvSpPr>
        <p:spPr>
          <a:xfrm>
            <a:off x="3931207" y="3340019"/>
            <a:ext cx="4329586" cy="1323439"/>
          </a:xfrm>
          <a:prstGeom prst="rect">
            <a:avLst/>
          </a:prstGeom>
          <a:noFill/>
          <a:ln>
            <a:noFill/>
          </a:ln>
        </p:spPr>
        <p:txBody>
          <a:bodyPr wrap="square" rtlCol="0">
            <a:spAutoFit/>
          </a:bodyPr>
          <a:lstStyle/>
          <a:p>
            <a:pPr algn="ctr"/>
            <a:r>
              <a:rPr kumimoji="1" lang="zh-CN" altLang="en-US" sz="8000" b="1">
                <a:solidFill>
                  <a:schemeClr val="bg1"/>
                </a:solidFill>
                <a:latin typeface="Microsoft YaHei" charset="0"/>
                <a:ea typeface="Microsoft YaHei" charset="0"/>
                <a:cs typeface="Microsoft YaHei" charset="0"/>
              </a:rPr>
              <a:t>工作回顾</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94709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t>PART</a:t>
            </a:r>
            <a:r>
              <a:rPr kumimoji="1" lang="zh-CN" altLang="en-US"/>
              <a:t> </a:t>
            </a:r>
            <a:r>
              <a:rPr kumimoji="1" lang="en-US" altLang="zh-CN"/>
              <a:t>ONE</a:t>
            </a:r>
            <a:r>
              <a:rPr kumimoji="1" lang="zh-CN" altLang="en-US"/>
              <a:t> </a:t>
            </a:r>
            <a:r>
              <a:rPr kumimoji="1" lang="zh-CN" altLang="en-US">
                <a:latin typeface="Microsoft YaHei" charset="0"/>
                <a:ea typeface="Microsoft YaHei" charset="0"/>
                <a:cs typeface="Microsoft YaHei" charset="0"/>
              </a:rPr>
              <a:t>工作回顾</a:t>
            </a:r>
          </a:p>
        </p:txBody>
      </p:sp>
      <p:grpSp>
        <p:nvGrpSpPr>
          <p:cNvPr id="14" name="组 13"/>
          <p:cNvGrpSpPr/>
          <p:nvPr/>
        </p:nvGrpSpPr>
        <p:grpSpPr>
          <a:xfrm>
            <a:off x="7892253" y="3294812"/>
            <a:ext cx="3498496" cy="1140077"/>
            <a:chOff x="8199418" y="2422525"/>
            <a:chExt cx="3365500" cy="1096737"/>
          </a:xfrm>
        </p:grpSpPr>
        <p:grpSp>
          <p:nvGrpSpPr>
            <p:cNvPr id="11" name="组 10"/>
            <p:cNvGrpSpPr/>
            <p:nvPr/>
          </p:nvGrpSpPr>
          <p:grpSpPr>
            <a:xfrm>
              <a:off x="8199418" y="2422525"/>
              <a:ext cx="3365500" cy="1096737"/>
              <a:chOff x="769918" y="2422525"/>
              <a:chExt cx="3365500" cy="1096737"/>
            </a:xfrm>
          </p:grpSpPr>
          <p:grpSp>
            <p:nvGrpSpPr>
              <p:cNvPr id="9" name="组 8"/>
              <p:cNvGrpSpPr/>
              <p:nvPr/>
            </p:nvGrpSpPr>
            <p:grpSpPr>
              <a:xfrm>
                <a:off x="769918" y="2422525"/>
                <a:ext cx="3365500" cy="1096737"/>
                <a:chOff x="-512538" y="2714625"/>
                <a:chExt cx="4515861" cy="1471612"/>
              </a:xfrm>
            </p:grpSpPr>
            <p:grpSp>
              <p:nvGrpSpPr>
                <p:cNvPr id="15" name="组 14"/>
                <p:cNvGrpSpPr/>
                <p:nvPr/>
              </p:nvGrpSpPr>
              <p:grpSpPr>
                <a:xfrm>
                  <a:off x="1128412" y="2714625"/>
                  <a:ext cx="2874911" cy="1471612"/>
                  <a:chOff x="1000930" y="2714625"/>
                  <a:chExt cx="2874911" cy="1471612"/>
                </a:xfrm>
                <a:solidFill>
                  <a:schemeClr val="accent4"/>
                </a:solidFill>
              </p:grpSpPr>
              <p:sp>
                <p:nvSpPr>
                  <p:cNvPr id="16" name="矩形 15"/>
                  <p:cNvSpPr/>
                  <p:nvPr/>
                </p:nvSpPr>
                <p:spPr>
                  <a:xfrm>
                    <a:off x="1000930" y="2714625"/>
                    <a:ext cx="2354618" cy="1471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rot="18900000">
                    <a:off x="2835254" y="2930137"/>
                    <a:ext cx="1040587" cy="10405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 name="组 6"/>
                <p:cNvGrpSpPr/>
                <p:nvPr/>
              </p:nvGrpSpPr>
              <p:grpSpPr>
                <a:xfrm>
                  <a:off x="-512538" y="2714625"/>
                  <a:ext cx="4388379" cy="1471612"/>
                  <a:chOff x="-512538" y="2714625"/>
                  <a:chExt cx="4388379" cy="1471612"/>
                </a:xfrm>
              </p:grpSpPr>
              <p:sp>
                <p:nvSpPr>
                  <p:cNvPr id="4" name="矩形 3"/>
                  <p:cNvSpPr/>
                  <p:nvPr/>
                </p:nvSpPr>
                <p:spPr>
                  <a:xfrm>
                    <a:off x="-512538" y="2714625"/>
                    <a:ext cx="3868087" cy="1471612"/>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8900000">
                    <a:off x="2835254" y="2930137"/>
                    <a:ext cx="1040587" cy="1040587"/>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2" name="矩形 11"/>
                <p:cNvSpPr/>
                <p:nvPr/>
              </p:nvSpPr>
              <p:spPr>
                <a:xfrm rot="18900000">
                  <a:off x="2897795" y="2992678"/>
                  <a:ext cx="915504" cy="915504"/>
                </a:xfrm>
                <a:prstGeom prst="rect">
                  <a:avLst/>
                </a:prstGeom>
                <a:noFill/>
                <a:ln w="508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矩形 9"/>
              <p:cNvSpPr/>
              <p:nvPr/>
            </p:nvSpPr>
            <p:spPr>
              <a:xfrm>
                <a:off x="3387197" y="2740059"/>
                <a:ext cx="530916" cy="461665"/>
              </a:xfrm>
              <a:prstGeom prst="rect">
                <a:avLst/>
              </a:prstGeom>
            </p:spPr>
            <p:txBody>
              <a:bodyPr wrap="none">
                <a:spAutoFit/>
              </a:bodyPr>
              <a:lstStyle/>
              <a:p>
                <a:pPr algn="ctr"/>
                <a:r>
                  <a:rPr kumimoji="1" lang="en-US" altLang="zh-CN" sz="2400" b="1">
                    <a:solidFill>
                      <a:srgbClr val="FFFFFF"/>
                    </a:solidFill>
                  </a:rPr>
                  <a:t>04</a:t>
                </a:r>
                <a:endParaRPr lang="zh-CN" altLang="en-US"/>
              </a:p>
            </p:txBody>
          </p:sp>
        </p:grpSp>
        <p:sp>
          <p:nvSpPr>
            <p:cNvPr id="92" name="矩形 91"/>
            <p:cNvSpPr/>
            <p:nvPr/>
          </p:nvSpPr>
          <p:spPr>
            <a:xfrm>
              <a:off x="9400108" y="2768347"/>
              <a:ext cx="1041202" cy="296077"/>
            </a:xfrm>
            <a:prstGeom prst="rect">
              <a:avLst/>
            </a:prstGeom>
          </p:spPr>
          <p:txBody>
            <a:bodyPr wrap="none">
              <a:spAutoFit/>
            </a:bodyPr>
            <a:lstStyle/>
            <a:p>
              <a:pPr algn="ctr" eaLnBrk="0" hangingPunct="0"/>
              <a:r>
                <a:rPr lang="zh-CN" altLang="en-US" sz="1400" b="1">
                  <a:solidFill>
                    <a:srgbClr val="000000"/>
                  </a:solidFill>
                  <a:latin typeface="微软雅黑" panose="020B0503020204020204" pitchFamily="34" charset="-122"/>
                  <a:ea typeface="微软雅黑" panose="020B0503020204020204" pitchFamily="34" charset="-122"/>
                </a:rPr>
                <a:t>微信公众号</a:t>
              </a:r>
              <a:endParaRPr lang="en-US" altLang="zh-CN" sz="1400" b="1">
                <a:solidFill>
                  <a:srgbClr val="000000"/>
                </a:solidFill>
                <a:latin typeface="微软雅黑" panose="020B0503020204020204" pitchFamily="34" charset="-122"/>
                <a:ea typeface="微软雅黑" panose="020B0503020204020204" pitchFamily="34" charset="-122"/>
              </a:endParaRPr>
            </a:p>
          </p:txBody>
        </p:sp>
      </p:grpSp>
      <p:grpSp>
        <p:nvGrpSpPr>
          <p:cNvPr id="18" name="组 17"/>
          <p:cNvGrpSpPr/>
          <p:nvPr/>
        </p:nvGrpSpPr>
        <p:grpSpPr>
          <a:xfrm>
            <a:off x="5365361" y="3294812"/>
            <a:ext cx="3498496" cy="1140077"/>
            <a:chOff x="5768587" y="2422525"/>
            <a:chExt cx="3365500" cy="1096737"/>
          </a:xfrm>
        </p:grpSpPr>
        <p:grpSp>
          <p:nvGrpSpPr>
            <p:cNvPr id="62" name="组 61"/>
            <p:cNvGrpSpPr/>
            <p:nvPr/>
          </p:nvGrpSpPr>
          <p:grpSpPr>
            <a:xfrm>
              <a:off x="5768587" y="2422525"/>
              <a:ext cx="3365500" cy="1096737"/>
              <a:chOff x="769918" y="2422525"/>
              <a:chExt cx="3365500" cy="1096737"/>
            </a:xfrm>
          </p:grpSpPr>
          <p:grpSp>
            <p:nvGrpSpPr>
              <p:cNvPr id="63" name="组 62"/>
              <p:cNvGrpSpPr/>
              <p:nvPr/>
            </p:nvGrpSpPr>
            <p:grpSpPr>
              <a:xfrm>
                <a:off x="769918" y="2422525"/>
                <a:ext cx="3365500" cy="1096737"/>
                <a:chOff x="-512538" y="2714625"/>
                <a:chExt cx="4515861" cy="1471612"/>
              </a:xfrm>
            </p:grpSpPr>
            <p:grpSp>
              <p:nvGrpSpPr>
                <p:cNvPr id="65" name="组 64"/>
                <p:cNvGrpSpPr/>
                <p:nvPr/>
              </p:nvGrpSpPr>
              <p:grpSpPr>
                <a:xfrm>
                  <a:off x="1128412" y="2714625"/>
                  <a:ext cx="2874911" cy="1471612"/>
                  <a:chOff x="1000930" y="2714625"/>
                  <a:chExt cx="2874911" cy="1471612"/>
                </a:xfrm>
                <a:solidFill>
                  <a:schemeClr val="accent4"/>
                </a:solidFill>
              </p:grpSpPr>
              <p:sp>
                <p:nvSpPr>
                  <p:cNvPr id="70" name="矩形 69"/>
                  <p:cNvSpPr/>
                  <p:nvPr/>
                </p:nvSpPr>
                <p:spPr>
                  <a:xfrm>
                    <a:off x="1000930" y="2714625"/>
                    <a:ext cx="2354618" cy="1471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p:cNvSpPr/>
                  <p:nvPr/>
                </p:nvSpPr>
                <p:spPr>
                  <a:xfrm rot="18900000">
                    <a:off x="2835254" y="2930137"/>
                    <a:ext cx="1040587" cy="10405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6" name="组 65"/>
                <p:cNvGrpSpPr/>
                <p:nvPr/>
              </p:nvGrpSpPr>
              <p:grpSpPr>
                <a:xfrm>
                  <a:off x="-512538" y="2714625"/>
                  <a:ext cx="4388379" cy="1471612"/>
                  <a:chOff x="-512538" y="2714625"/>
                  <a:chExt cx="4388379" cy="1471612"/>
                </a:xfrm>
              </p:grpSpPr>
              <p:sp>
                <p:nvSpPr>
                  <p:cNvPr id="68" name="矩形 67"/>
                  <p:cNvSpPr/>
                  <p:nvPr/>
                </p:nvSpPr>
                <p:spPr>
                  <a:xfrm>
                    <a:off x="-512538" y="2714625"/>
                    <a:ext cx="3868087" cy="14716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rot="18900000">
                    <a:off x="2835254" y="2930137"/>
                    <a:ext cx="1040587" cy="10405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7" name="矩形 66"/>
                <p:cNvSpPr/>
                <p:nvPr/>
              </p:nvSpPr>
              <p:spPr>
                <a:xfrm rot="18900000">
                  <a:off x="2897795" y="2992678"/>
                  <a:ext cx="915504" cy="915504"/>
                </a:xfrm>
                <a:prstGeom prst="rect">
                  <a:avLst/>
                </a:prstGeom>
                <a:noFill/>
                <a:ln w="508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4" name="矩形 63"/>
              <p:cNvSpPr/>
              <p:nvPr/>
            </p:nvSpPr>
            <p:spPr>
              <a:xfrm>
                <a:off x="3387197" y="2740059"/>
                <a:ext cx="530916" cy="461665"/>
              </a:xfrm>
              <a:prstGeom prst="rect">
                <a:avLst/>
              </a:prstGeom>
            </p:spPr>
            <p:txBody>
              <a:bodyPr wrap="none">
                <a:spAutoFit/>
              </a:bodyPr>
              <a:lstStyle/>
              <a:p>
                <a:pPr algn="ctr"/>
                <a:r>
                  <a:rPr kumimoji="1" lang="en-US" altLang="zh-CN" sz="2400" b="1">
                    <a:solidFill>
                      <a:srgbClr val="FFFFFF"/>
                    </a:solidFill>
                  </a:rPr>
                  <a:t>03</a:t>
                </a:r>
                <a:endParaRPr lang="zh-CN" altLang="en-US"/>
              </a:p>
            </p:txBody>
          </p:sp>
        </p:grpSp>
        <p:sp>
          <p:nvSpPr>
            <p:cNvPr id="93" name="矩形 92"/>
            <p:cNvSpPr/>
            <p:nvPr/>
          </p:nvSpPr>
          <p:spPr>
            <a:xfrm>
              <a:off x="6876068" y="2768347"/>
              <a:ext cx="1213913" cy="296077"/>
            </a:xfrm>
            <a:prstGeom prst="rect">
              <a:avLst/>
            </a:prstGeom>
          </p:spPr>
          <p:txBody>
            <a:bodyPr wrap="none">
              <a:spAutoFit/>
            </a:bodyPr>
            <a:lstStyle/>
            <a:p>
              <a:pPr algn="ctr" eaLnBrk="0" hangingPunct="0"/>
              <a:r>
                <a:rPr lang="zh-CN" altLang="en-US" sz="1400" b="1">
                  <a:solidFill>
                    <a:srgbClr val="000000"/>
                  </a:solidFill>
                  <a:latin typeface="微软雅黑" panose="020B0503020204020204" pitchFamily="34" charset="-122"/>
                  <a:ea typeface="微软雅黑" panose="020B0503020204020204" pitchFamily="34" charset="-122"/>
                </a:rPr>
                <a:t>商户自助平台</a:t>
              </a:r>
              <a:endParaRPr lang="en-US" altLang="zh-CN" sz="1400" b="1">
                <a:solidFill>
                  <a:srgbClr val="000000"/>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2937233" y="3294809"/>
            <a:ext cx="3399735" cy="1140077"/>
            <a:chOff x="3432764" y="2422522"/>
            <a:chExt cx="3270493" cy="1096737"/>
          </a:xfrm>
        </p:grpSpPr>
        <p:grpSp>
          <p:nvGrpSpPr>
            <p:cNvPr id="72" name="组 71"/>
            <p:cNvGrpSpPr/>
            <p:nvPr/>
          </p:nvGrpSpPr>
          <p:grpSpPr>
            <a:xfrm>
              <a:off x="3432764" y="2422522"/>
              <a:ext cx="3270493" cy="1096737"/>
              <a:chOff x="864925" y="2422525"/>
              <a:chExt cx="3270493" cy="1096737"/>
            </a:xfrm>
          </p:grpSpPr>
          <p:grpSp>
            <p:nvGrpSpPr>
              <p:cNvPr id="73" name="组 72"/>
              <p:cNvGrpSpPr/>
              <p:nvPr/>
            </p:nvGrpSpPr>
            <p:grpSpPr>
              <a:xfrm>
                <a:off x="864925" y="2422525"/>
                <a:ext cx="3270493" cy="1096737"/>
                <a:chOff x="-385057" y="2714625"/>
                <a:chExt cx="4388380" cy="1471612"/>
              </a:xfrm>
            </p:grpSpPr>
            <p:grpSp>
              <p:nvGrpSpPr>
                <p:cNvPr id="75" name="组 74"/>
                <p:cNvGrpSpPr/>
                <p:nvPr/>
              </p:nvGrpSpPr>
              <p:grpSpPr>
                <a:xfrm>
                  <a:off x="1128412" y="2714625"/>
                  <a:ext cx="2874911" cy="1471612"/>
                  <a:chOff x="1000930" y="2714625"/>
                  <a:chExt cx="2874911" cy="1471612"/>
                </a:xfrm>
                <a:solidFill>
                  <a:schemeClr val="accent4"/>
                </a:solidFill>
              </p:grpSpPr>
              <p:sp>
                <p:nvSpPr>
                  <p:cNvPr id="80" name="矩形 79"/>
                  <p:cNvSpPr/>
                  <p:nvPr/>
                </p:nvSpPr>
                <p:spPr>
                  <a:xfrm>
                    <a:off x="1000930" y="2714625"/>
                    <a:ext cx="2354618" cy="1471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rot="18900000">
                    <a:off x="2835254" y="2930137"/>
                    <a:ext cx="1040587" cy="10405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6" name="组 75"/>
                <p:cNvGrpSpPr/>
                <p:nvPr/>
              </p:nvGrpSpPr>
              <p:grpSpPr>
                <a:xfrm>
                  <a:off x="-385057" y="2714625"/>
                  <a:ext cx="4260898" cy="1471612"/>
                  <a:chOff x="-385057" y="2714625"/>
                  <a:chExt cx="4260898" cy="1471612"/>
                </a:xfrm>
              </p:grpSpPr>
              <p:sp>
                <p:nvSpPr>
                  <p:cNvPr id="78" name="矩形 77"/>
                  <p:cNvSpPr/>
                  <p:nvPr/>
                </p:nvSpPr>
                <p:spPr>
                  <a:xfrm>
                    <a:off x="-385057" y="2714625"/>
                    <a:ext cx="3868087" cy="14716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8"/>
                  <p:cNvSpPr/>
                  <p:nvPr/>
                </p:nvSpPr>
                <p:spPr>
                  <a:xfrm rot="18900000">
                    <a:off x="2835254" y="2930137"/>
                    <a:ext cx="1040587" cy="1040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7" name="矩形 76"/>
                <p:cNvSpPr/>
                <p:nvPr/>
              </p:nvSpPr>
              <p:spPr>
                <a:xfrm rot="18900000">
                  <a:off x="2897795" y="2992678"/>
                  <a:ext cx="915504" cy="915504"/>
                </a:xfrm>
                <a:prstGeom prst="rect">
                  <a:avLst/>
                </a:prstGeom>
                <a:noFill/>
                <a:ln w="508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4" name="矩形 73"/>
              <p:cNvSpPr/>
              <p:nvPr/>
            </p:nvSpPr>
            <p:spPr>
              <a:xfrm>
                <a:off x="3387197" y="2740059"/>
                <a:ext cx="530916" cy="461665"/>
              </a:xfrm>
              <a:prstGeom prst="rect">
                <a:avLst/>
              </a:prstGeom>
            </p:spPr>
            <p:txBody>
              <a:bodyPr wrap="none">
                <a:spAutoFit/>
              </a:bodyPr>
              <a:lstStyle/>
              <a:p>
                <a:pPr algn="ctr"/>
                <a:r>
                  <a:rPr kumimoji="1" lang="en-US" altLang="zh-CN" sz="2400" b="1">
                    <a:solidFill>
                      <a:srgbClr val="FFFFFF"/>
                    </a:solidFill>
                  </a:rPr>
                  <a:t>02</a:t>
                </a:r>
                <a:endParaRPr lang="zh-CN" altLang="en-US"/>
              </a:p>
            </p:txBody>
          </p:sp>
        </p:grpSp>
        <p:sp>
          <p:nvSpPr>
            <p:cNvPr id="95" name="矩形 94"/>
            <p:cNvSpPr/>
            <p:nvPr/>
          </p:nvSpPr>
          <p:spPr>
            <a:xfrm>
              <a:off x="4448359" y="2768347"/>
              <a:ext cx="1213913" cy="503330"/>
            </a:xfrm>
            <a:prstGeom prst="rect">
              <a:avLst/>
            </a:prstGeom>
          </p:spPr>
          <p:txBody>
            <a:bodyPr wrap="none">
              <a:spAutoFit/>
            </a:bodyPr>
            <a:lstStyle/>
            <a:p>
              <a:pPr algn="ctr" eaLnBrk="0" hangingPunct="0"/>
              <a:r>
                <a:rPr lang="zh-CN" altLang="en-US" sz="1400" b="1">
                  <a:solidFill>
                    <a:srgbClr val="000000"/>
                  </a:solidFill>
                  <a:latin typeface="微软雅黑" panose="020B0503020204020204" pitchFamily="34" charset="-122"/>
                  <a:ea typeface="微软雅黑" panose="020B0503020204020204" pitchFamily="34" charset="-122"/>
                </a:rPr>
                <a:t>平台日常维护</a:t>
              </a:r>
              <a:endParaRPr lang="en-US" altLang="zh-CN" sz="1400" b="1">
                <a:solidFill>
                  <a:srgbClr val="000000"/>
                </a:solidFill>
                <a:latin typeface="微软雅黑" panose="020B0503020204020204" pitchFamily="34" charset="-122"/>
                <a:ea typeface="微软雅黑" panose="020B0503020204020204" pitchFamily="34" charset="-122"/>
              </a:endParaRPr>
            </a:p>
            <a:p>
              <a:pPr algn="ctr" eaLnBrk="0" hangingPunct="0"/>
              <a:r>
                <a:rPr lang="zh-CN" altLang="en-US" sz="1400" b="1">
                  <a:solidFill>
                    <a:srgbClr val="000000"/>
                  </a:solidFill>
                  <a:latin typeface="微软雅黑" panose="020B0503020204020204" pitchFamily="34" charset="-122"/>
                  <a:ea typeface="微软雅黑" panose="020B0503020204020204" pitchFamily="34" charset="-122"/>
                </a:rPr>
                <a:t>部门服务对接</a:t>
              </a:r>
              <a:endParaRPr lang="en-US" altLang="zh-CN" sz="1400" b="1">
                <a:solidFill>
                  <a:srgbClr val="000000"/>
                </a:solidFill>
                <a:latin typeface="微软雅黑" panose="020B0503020204020204" pitchFamily="34" charset="-122"/>
                <a:ea typeface="微软雅黑" panose="020B0503020204020204" pitchFamily="34" charset="-122"/>
              </a:endParaRPr>
            </a:p>
          </p:txBody>
        </p:sp>
      </p:grpSp>
      <p:grpSp>
        <p:nvGrpSpPr>
          <p:cNvPr id="60" name="组 59"/>
          <p:cNvGrpSpPr/>
          <p:nvPr/>
        </p:nvGrpSpPr>
        <p:grpSpPr>
          <a:xfrm>
            <a:off x="880107" y="3303227"/>
            <a:ext cx="2929970" cy="1140077"/>
            <a:chOff x="1453841" y="2406186"/>
            <a:chExt cx="2818586" cy="1096737"/>
          </a:xfrm>
        </p:grpSpPr>
        <p:grpSp>
          <p:nvGrpSpPr>
            <p:cNvPr id="82" name="组 81"/>
            <p:cNvGrpSpPr/>
            <p:nvPr/>
          </p:nvGrpSpPr>
          <p:grpSpPr>
            <a:xfrm>
              <a:off x="1453841" y="2406186"/>
              <a:ext cx="2818586" cy="1096737"/>
              <a:chOff x="1316832" y="2422525"/>
              <a:chExt cx="2818586" cy="1096737"/>
            </a:xfrm>
          </p:grpSpPr>
          <p:grpSp>
            <p:nvGrpSpPr>
              <p:cNvPr id="83" name="组 82"/>
              <p:cNvGrpSpPr/>
              <p:nvPr/>
            </p:nvGrpSpPr>
            <p:grpSpPr>
              <a:xfrm>
                <a:off x="1316832" y="2422525"/>
                <a:ext cx="2818586" cy="1096737"/>
                <a:chOff x="221317" y="2714625"/>
                <a:chExt cx="3782006" cy="1471612"/>
              </a:xfrm>
            </p:grpSpPr>
            <p:grpSp>
              <p:nvGrpSpPr>
                <p:cNvPr id="85" name="组 84"/>
                <p:cNvGrpSpPr/>
                <p:nvPr/>
              </p:nvGrpSpPr>
              <p:grpSpPr>
                <a:xfrm>
                  <a:off x="1128412" y="2714625"/>
                  <a:ext cx="2874911" cy="1471612"/>
                  <a:chOff x="1000930" y="2714625"/>
                  <a:chExt cx="2874911" cy="1471612"/>
                </a:xfrm>
                <a:solidFill>
                  <a:schemeClr val="accent4"/>
                </a:solidFill>
              </p:grpSpPr>
              <p:sp>
                <p:nvSpPr>
                  <p:cNvPr id="90" name="矩形 89"/>
                  <p:cNvSpPr/>
                  <p:nvPr/>
                </p:nvSpPr>
                <p:spPr>
                  <a:xfrm>
                    <a:off x="1000930" y="2714625"/>
                    <a:ext cx="2354618" cy="14716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rot="18900000">
                    <a:off x="2835254" y="2930137"/>
                    <a:ext cx="1040587" cy="10405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86" name="组 85"/>
                <p:cNvGrpSpPr/>
                <p:nvPr/>
              </p:nvGrpSpPr>
              <p:grpSpPr>
                <a:xfrm>
                  <a:off x="221317" y="2714625"/>
                  <a:ext cx="3654524" cy="1471612"/>
                  <a:chOff x="221317" y="2714625"/>
                  <a:chExt cx="3654524" cy="1471612"/>
                </a:xfrm>
              </p:grpSpPr>
              <p:sp>
                <p:nvSpPr>
                  <p:cNvPr id="88" name="矩形 87"/>
                  <p:cNvSpPr/>
                  <p:nvPr/>
                </p:nvSpPr>
                <p:spPr>
                  <a:xfrm>
                    <a:off x="221317" y="2714625"/>
                    <a:ext cx="3134232" cy="1471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矩形 88"/>
                  <p:cNvSpPr/>
                  <p:nvPr/>
                </p:nvSpPr>
                <p:spPr>
                  <a:xfrm rot="18900000">
                    <a:off x="2835254" y="2930137"/>
                    <a:ext cx="1040587" cy="1040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7" name="矩形 86"/>
                <p:cNvSpPr/>
                <p:nvPr/>
              </p:nvSpPr>
              <p:spPr>
                <a:xfrm rot="18900000">
                  <a:off x="2897795" y="2992678"/>
                  <a:ext cx="915504" cy="915504"/>
                </a:xfrm>
                <a:prstGeom prst="rect">
                  <a:avLst/>
                </a:prstGeom>
                <a:noFill/>
                <a:ln w="508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4" name="矩形 83"/>
              <p:cNvSpPr/>
              <p:nvPr/>
            </p:nvSpPr>
            <p:spPr>
              <a:xfrm>
                <a:off x="3387197" y="2740059"/>
                <a:ext cx="530916" cy="461665"/>
              </a:xfrm>
              <a:prstGeom prst="rect">
                <a:avLst/>
              </a:prstGeom>
            </p:spPr>
            <p:txBody>
              <a:bodyPr wrap="none">
                <a:spAutoFit/>
              </a:bodyPr>
              <a:lstStyle/>
              <a:p>
                <a:pPr algn="ctr"/>
                <a:r>
                  <a:rPr kumimoji="1" lang="en-US" altLang="zh-CN" sz="2400" b="1">
                    <a:solidFill>
                      <a:srgbClr val="FFFFFF"/>
                    </a:solidFill>
                  </a:rPr>
                  <a:t>01</a:t>
                </a:r>
                <a:endParaRPr lang="zh-CN" altLang="en-US"/>
              </a:p>
            </p:txBody>
          </p:sp>
        </p:grpSp>
        <p:sp>
          <p:nvSpPr>
            <p:cNvPr id="96" name="矩形 95"/>
            <p:cNvSpPr/>
            <p:nvPr/>
          </p:nvSpPr>
          <p:spPr>
            <a:xfrm>
              <a:off x="1950214" y="2768347"/>
              <a:ext cx="1130642" cy="296077"/>
            </a:xfrm>
            <a:prstGeom prst="rect">
              <a:avLst/>
            </a:prstGeom>
          </p:spPr>
          <p:txBody>
            <a:bodyPr wrap="none">
              <a:spAutoFit/>
            </a:bodyPr>
            <a:lstStyle/>
            <a:p>
              <a:pPr algn="ctr" eaLnBrk="0" hangingPunct="0"/>
              <a:r>
                <a:rPr lang="zh-CN" altLang="en-US" sz="1400" b="1">
                  <a:solidFill>
                    <a:srgbClr val="000000"/>
                  </a:solidFill>
                  <a:latin typeface="微软雅黑" panose="020B0503020204020204" pitchFamily="34" charset="-122"/>
                  <a:ea typeface="微软雅黑" panose="020B0503020204020204" pitchFamily="34" charset="-122"/>
                </a:rPr>
                <a:t>开放平台</a:t>
              </a:r>
              <a:r>
                <a:rPr lang="en-US" altLang="zh-CN" sz="1400" b="1">
                  <a:solidFill>
                    <a:srgbClr val="000000"/>
                  </a:solidFill>
                  <a:latin typeface="微软雅黑" panose="020B0503020204020204" pitchFamily="34" charset="-122"/>
                  <a:ea typeface="微软雅黑" panose="020B0503020204020204" pitchFamily="34" charset="-122"/>
                </a:rPr>
                <a:t>2.0</a:t>
              </a:r>
            </a:p>
          </p:txBody>
        </p:sp>
      </p:grpSp>
      <p:sp>
        <p:nvSpPr>
          <p:cNvPr id="3" name="文本框 2">
            <a:extLst>
              <a:ext uri="{FF2B5EF4-FFF2-40B4-BE49-F238E27FC236}">
                <a16:creationId xmlns:a16="http://schemas.microsoft.com/office/drawing/2014/main" id="{3071F118-490D-4510-92DE-BA683CA7A975}"/>
              </a:ext>
            </a:extLst>
          </p:cNvPr>
          <p:cNvSpPr txBox="1"/>
          <p:nvPr/>
        </p:nvSpPr>
        <p:spPr>
          <a:xfrm>
            <a:off x="883954" y="1899639"/>
            <a:ext cx="2925801" cy="369332"/>
          </a:xfrm>
          <a:prstGeom prst="rect">
            <a:avLst/>
          </a:prstGeom>
          <a:noFill/>
        </p:spPr>
        <p:txBody>
          <a:bodyPr wrap="none" rtlCol="0">
            <a:spAutoFit/>
          </a:bodyPr>
          <a:lstStyle/>
          <a:p>
            <a:r>
              <a:rPr lang="en-US" altLang="zh-CN">
                <a:solidFill>
                  <a:schemeClr val="bg1"/>
                </a:solidFill>
                <a:latin typeface="微软雅黑" panose="020B0503020204020204" pitchFamily="34" charset="-122"/>
                <a:ea typeface="微软雅黑" panose="020B0503020204020204" pitchFamily="34" charset="-122"/>
              </a:rPr>
              <a:t>2017</a:t>
            </a:r>
            <a:r>
              <a:rPr lang="zh-CN" altLang="en-US">
                <a:solidFill>
                  <a:schemeClr val="bg1"/>
                </a:solidFill>
                <a:latin typeface="微软雅黑" panose="020B0503020204020204" pitchFamily="34" charset="-122"/>
                <a:ea typeface="微软雅黑" panose="020B0503020204020204" pitchFamily="34" charset="-122"/>
              </a:rPr>
              <a:t>年主要完成以下工作 </a:t>
            </a:r>
            <a:r>
              <a:rPr lang="en-US" altLang="zh-CN">
                <a:solidFill>
                  <a:schemeClr val="bg1"/>
                </a:solidFill>
                <a:latin typeface="微软雅黑" panose="020B0503020204020204" pitchFamily="34" charset="-122"/>
                <a:ea typeface="微软雅黑" panose="020B0503020204020204" pitchFamily="34" charset="-122"/>
              </a:rPr>
              <a:t>:</a:t>
            </a:r>
            <a:endParaRPr lang="zh-CN" altLang="en-US">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894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t>PART</a:t>
            </a:r>
            <a:r>
              <a:rPr kumimoji="1" lang="zh-CN" altLang="en-US"/>
              <a:t> </a:t>
            </a:r>
            <a:r>
              <a:rPr kumimoji="1" lang="en-US" altLang="zh-CN"/>
              <a:t>ONE</a:t>
            </a:r>
            <a:r>
              <a:rPr kumimoji="1" lang="zh-CN" altLang="en-US"/>
              <a:t> </a:t>
            </a:r>
            <a:r>
              <a:rPr kumimoji="1" lang="zh-CN" altLang="en-US">
                <a:latin typeface="Microsoft YaHei" charset="0"/>
                <a:ea typeface="Microsoft YaHei" charset="0"/>
                <a:cs typeface="Microsoft YaHei" charset="0"/>
              </a:rPr>
              <a:t>工作回顾</a:t>
            </a:r>
          </a:p>
        </p:txBody>
      </p:sp>
      <p:sp>
        <p:nvSpPr>
          <p:cNvPr id="12" name="任意形状 11"/>
          <p:cNvSpPr/>
          <p:nvPr/>
        </p:nvSpPr>
        <p:spPr>
          <a:xfrm flipH="1">
            <a:off x="7972953" y="1429761"/>
            <a:ext cx="3593037" cy="5112442"/>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7922521" y="2443127"/>
            <a:ext cx="3593038" cy="36933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200">
                <a:solidFill>
                  <a:schemeClr val="bg1"/>
                </a:solidFill>
                <a:latin typeface="Microsoft YaHei" charset="0"/>
                <a:ea typeface="Microsoft YaHei" charset="0"/>
                <a:cs typeface="Microsoft YaHei" charset="0"/>
              </a:rPr>
              <a:t>     </a:t>
            </a:r>
            <a:r>
              <a:rPr lang="zh-CN" altLang="en-US" sz="1300">
                <a:solidFill>
                  <a:schemeClr val="bg1"/>
                </a:solidFill>
                <a:latin typeface="Microsoft YaHei" charset="0"/>
                <a:ea typeface="Microsoft YaHei" charset="0"/>
                <a:cs typeface="Microsoft YaHei" charset="0"/>
              </a:rPr>
              <a:t>重构了平台老的</a:t>
            </a:r>
            <a:r>
              <a:rPr lang="en-US" altLang="zh-CN" sz="1300">
                <a:solidFill>
                  <a:schemeClr val="bg1"/>
                </a:solidFill>
                <a:latin typeface="Microsoft YaHei" charset="0"/>
                <a:ea typeface="Microsoft YaHei" charset="0"/>
                <a:cs typeface="Microsoft YaHei" charset="0"/>
              </a:rPr>
              <a:t>titan</a:t>
            </a:r>
            <a:r>
              <a:rPr lang="zh-CN" altLang="en-US" sz="1300">
                <a:solidFill>
                  <a:schemeClr val="bg1"/>
                </a:solidFill>
                <a:latin typeface="Microsoft YaHei" charset="0"/>
                <a:ea typeface="Microsoft YaHei" charset="0"/>
                <a:cs typeface="Microsoft YaHei" charset="0"/>
              </a:rPr>
              <a:t>项目，参与了授权模块，资方模块，爬取成功代推等模块的开发。其中着重对授权模块面临的授权量日益增加问题而采用分表的方法，使授权量在新增</a:t>
            </a:r>
            <a:r>
              <a:rPr lang="en-US" altLang="zh-CN" sz="1300">
                <a:solidFill>
                  <a:schemeClr val="bg1"/>
                </a:solidFill>
                <a:latin typeface="Microsoft YaHei" charset="0"/>
                <a:ea typeface="Microsoft YaHei" charset="0"/>
                <a:cs typeface="Microsoft YaHei" charset="0"/>
              </a:rPr>
              <a:t>4kw</a:t>
            </a:r>
            <a:r>
              <a:rPr lang="zh-CN" altLang="en-US" sz="1300">
                <a:solidFill>
                  <a:schemeClr val="bg1"/>
                </a:solidFill>
                <a:latin typeface="Microsoft YaHei" charset="0"/>
                <a:ea typeface="Microsoft YaHei" charset="0"/>
                <a:cs typeface="Microsoft YaHei" charset="0"/>
              </a:rPr>
              <a:t>达到</a:t>
            </a:r>
            <a:r>
              <a:rPr lang="en-US" altLang="zh-CN" sz="1300">
                <a:solidFill>
                  <a:schemeClr val="bg1"/>
                </a:solidFill>
                <a:latin typeface="Microsoft YaHei" charset="0"/>
                <a:ea typeface="Microsoft YaHei" charset="0"/>
                <a:cs typeface="Microsoft YaHei" charset="0"/>
              </a:rPr>
              <a:t>8kw+</a:t>
            </a:r>
            <a:r>
              <a:rPr lang="zh-CN" altLang="en-US" sz="1300">
                <a:solidFill>
                  <a:schemeClr val="bg1"/>
                </a:solidFill>
                <a:latin typeface="Microsoft YaHei" charset="0"/>
                <a:ea typeface="Microsoft YaHei" charset="0"/>
                <a:cs typeface="Microsoft YaHei" charset="0"/>
              </a:rPr>
              <a:t>的基础上仍能维持快速响应；采用了根据渠道号分发队列的方法解决了老平台各个渠道授权量不均而阻塞授权的问题。新增了</a:t>
            </a:r>
            <a:r>
              <a:rPr lang="en-US" altLang="zh-CN" sz="1300">
                <a:solidFill>
                  <a:schemeClr val="bg1"/>
                </a:solidFill>
                <a:latin typeface="Microsoft YaHei" charset="0"/>
                <a:ea typeface="Microsoft YaHei" charset="0"/>
                <a:cs typeface="Microsoft YaHei" charset="0"/>
              </a:rPr>
              <a:t>v2</a:t>
            </a:r>
            <a:r>
              <a:rPr lang="zh-CN" altLang="en-US" sz="1300">
                <a:solidFill>
                  <a:schemeClr val="bg1"/>
                </a:solidFill>
                <a:latin typeface="Microsoft YaHei" charset="0"/>
                <a:ea typeface="Microsoft YaHei" charset="0"/>
                <a:cs typeface="Microsoft YaHei" charset="0"/>
              </a:rPr>
              <a:t>版授权页面和授权过程爬虫推送数据接收模块。</a:t>
            </a:r>
            <a:endParaRPr lang="en-US" altLang="zh-CN" sz="1300">
              <a:solidFill>
                <a:schemeClr val="bg1"/>
              </a:solidFill>
              <a:latin typeface="Microsoft YaHei" charset="0"/>
              <a:ea typeface="Microsoft YaHei" charset="0"/>
              <a:cs typeface="Microsoft YaHei" charset="0"/>
            </a:endParaRPr>
          </a:p>
        </p:txBody>
      </p:sp>
      <p:sp>
        <p:nvSpPr>
          <p:cNvPr id="17" name="矩形 16"/>
          <p:cNvSpPr/>
          <p:nvPr/>
        </p:nvSpPr>
        <p:spPr>
          <a:xfrm>
            <a:off x="8945884" y="836969"/>
            <a:ext cx="1601721" cy="400110"/>
          </a:xfrm>
          <a:prstGeom prst="rect">
            <a:avLst/>
          </a:prstGeom>
        </p:spPr>
        <p:txBody>
          <a:bodyPr wrap="none">
            <a:spAutoFit/>
          </a:bodyPr>
          <a:lstStyle/>
          <a:p>
            <a:pPr algn="ctr" eaLnBrk="0" hangingPunct="0"/>
            <a:r>
              <a:rPr lang="zh-CN" altLang="en-US" sz="2000" b="1">
                <a:solidFill>
                  <a:schemeClr val="bg1"/>
                </a:solidFill>
                <a:latin typeface="微软雅黑" panose="020B0503020204020204" pitchFamily="34" charset="-122"/>
                <a:ea typeface="微软雅黑" panose="020B0503020204020204" pitchFamily="34" charset="-122"/>
              </a:rPr>
              <a:t>开放平台</a:t>
            </a:r>
            <a:r>
              <a:rPr lang="en-US" altLang="zh-CN" sz="2000" b="1">
                <a:solidFill>
                  <a:schemeClr val="bg1"/>
                </a:solidFill>
                <a:latin typeface="微软雅黑" panose="020B0503020204020204" pitchFamily="34" charset="-122"/>
                <a:ea typeface="微软雅黑" panose="020B0503020204020204" pitchFamily="34" charset="-122"/>
              </a:rPr>
              <a:t>2.0</a:t>
            </a:r>
          </a:p>
        </p:txBody>
      </p:sp>
      <p:sp>
        <p:nvSpPr>
          <p:cNvPr id="19" name="矩形 18"/>
          <p:cNvSpPr/>
          <p:nvPr/>
        </p:nvSpPr>
        <p:spPr>
          <a:xfrm>
            <a:off x="7972954" y="1701029"/>
            <a:ext cx="2787943" cy="707886"/>
          </a:xfrm>
          <a:prstGeom prst="rect">
            <a:avLst/>
          </a:prstGeom>
        </p:spPr>
        <p:txBody>
          <a:bodyPr wrap="none">
            <a:spAutoFit/>
          </a:bodyPr>
          <a:lstStyle/>
          <a:p>
            <a:pPr lvl="0" algn="ctr"/>
            <a:r>
              <a:rPr lang="en-US" altLang="zh-CN" sz="4000" b="1">
                <a:solidFill>
                  <a:schemeClr val="bg1"/>
                </a:solidFill>
                <a:latin typeface="+mj-lt"/>
                <a:ea typeface="Microsoft YaHei" charset="0"/>
                <a:cs typeface="Microsoft YaHei" charset="0"/>
              </a:rPr>
              <a:t>83915689</a:t>
            </a:r>
            <a:r>
              <a:rPr lang="zh-CN" altLang="en-US" sz="2400" b="1">
                <a:solidFill>
                  <a:schemeClr val="bg1"/>
                </a:solidFill>
                <a:latin typeface="+mj-lt"/>
                <a:ea typeface="Microsoft YaHei" charset="0"/>
                <a:cs typeface="Microsoft YaHei" charset="0"/>
              </a:rPr>
              <a:t>次</a:t>
            </a:r>
            <a:endParaRPr lang="en-US" altLang="zh-CN" sz="2400" b="1">
              <a:solidFill>
                <a:schemeClr val="bg1"/>
              </a:solidFill>
              <a:latin typeface="+mj-lt"/>
              <a:ea typeface="Microsoft YaHei" charset="0"/>
              <a:cs typeface="Microsoft YaHei" charset="0"/>
            </a:endParaRPr>
          </a:p>
        </p:txBody>
      </p:sp>
      <p:pic>
        <p:nvPicPr>
          <p:cNvPr id="4" name="图片 3">
            <a:extLst>
              <a:ext uri="{FF2B5EF4-FFF2-40B4-BE49-F238E27FC236}">
                <a16:creationId xmlns:a16="http://schemas.microsoft.com/office/drawing/2014/main" id="{FEF72D72-26F5-477A-BC65-2BCE5F2B80FC}"/>
              </a:ext>
            </a:extLst>
          </p:cNvPr>
          <p:cNvPicPr>
            <a:picLocks noChangeAspect="1"/>
          </p:cNvPicPr>
          <p:nvPr/>
        </p:nvPicPr>
        <p:blipFill>
          <a:blip r:embed="rId2"/>
          <a:stretch>
            <a:fillRect/>
          </a:stretch>
        </p:blipFill>
        <p:spPr>
          <a:xfrm>
            <a:off x="676441" y="2066724"/>
            <a:ext cx="6081916" cy="39991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00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t>PART</a:t>
            </a:r>
            <a:r>
              <a:rPr kumimoji="1" lang="zh-CN" altLang="en-US"/>
              <a:t> </a:t>
            </a:r>
            <a:r>
              <a:rPr kumimoji="1" lang="en-US" altLang="zh-CN"/>
              <a:t>ONE</a:t>
            </a:r>
            <a:r>
              <a:rPr kumimoji="1" lang="zh-CN" altLang="en-US"/>
              <a:t> </a:t>
            </a:r>
            <a:r>
              <a:rPr kumimoji="1" lang="zh-CN" altLang="en-US">
                <a:latin typeface="Microsoft YaHei" charset="0"/>
                <a:ea typeface="Microsoft YaHei" charset="0"/>
                <a:cs typeface="Microsoft YaHei" charset="0"/>
              </a:rPr>
              <a:t>工作回顾</a:t>
            </a:r>
          </a:p>
        </p:txBody>
      </p:sp>
      <p:sp>
        <p:nvSpPr>
          <p:cNvPr id="10" name="任意形状 11">
            <a:extLst>
              <a:ext uri="{FF2B5EF4-FFF2-40B4-BE49-F238E27FC236}">
                <a16:creationId xmlns:a16="http://schemas.microsoft.com/office/drawing/2014/main" id="{9E9C5D92-BAE0-449D-9B65-07E55A350955}"/>
              </a:ext>
            </a:extLst>
          </p:cNvPr>
          <p:cNvSpPr/>
          <p:nvPr/>
        </p:nvSpPr>
        <p:spPr>
          <a:xfrm flipH="1">
            <a:off x="8392725" y="1731571"/>
            <a:ext cx="3278236" cy="4870425"/>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zh-CN" altLang="en-US" sz="1300">
                <a:solidFill>
                  <a:schemeClr val="bg1"/>
                </a:solidFill>
                <a:latin typeface="Microsoft YaHei" charset="0"/>
                <a:ea typeface="Microsoft YaHei" charset="0"/>
                <a:cs typeface="Microsoft YaHei" charset="0"/>
              </a:rPr>
              <a:t>      </a:t>
            </a:r>
            <a:endParaRPr kumimoji="1" lang="zh-CN" altLang="en-US" sz="1300"/>
          </a:p>
        </p:txBody>
      </p:sp>
      <p:sp>
        <p:nvSpPr>
          <p:cNvPr id="6" name="文本框 5">
            <a:extLst>
              <a:ext uri="{FF2B5EF4-FFF2-40B4-BE49-F238E27FC236}">
                <a16:creationId xmlns:a16="http://schemas.microsoft.com/office/drawing/2014/main" id="{9BE33CAF-2F42-4F2D-9A3C-691C382197D7}"/>
              </a:ext>
            </a:extLst>
          </p:cNvPr>
          <p:cNvSpPr txBox="1"/>
          <p:nvPr/>
        </p:nvSpPr>
        <p:spPr>
          <a:xfrm>
            <a:off x="8487517" y="2785172"/>
            <a:ext cx="3087756" cy="2893100"/>
          </a:xfrm>
          <a:prstGeom prst="rect">
            <a:avLst/>
          </a:prstGeom>
          <a:noFill/>
        </p:spPr>
        <p:txBody>
          <a:bodyPr wrap="square" rtlCol="0">
            <a:spAutoFit/>
          </a:bodyPr>
          <a:lstStyle/>
          <a:p>
            <a:pPr>
              <a:lnSpc>
                <a:spcPct val="200000"/>
              </a:lnSpc>
            </a:pPr>
            <a:r>
              <a:rPr lang="en-US" altLang="zh-CN" sz="1300">
                <a:solidFill>
                  <a:schemeClr val="bg1"/>
                </a:solidFill>
                <a:latin typeface="Microsoft YaHei" charset="0"/>
                <a:ea typeface="Microsoft YaHei" charset="0"/>
              </a:rPr>
              <a:t> </a:t>
            </a:r>
            <a:r>
              <a:rPr lang="zh-CN" altLang="en-US" sz="1300">
                <a:solidFill>
                  <a:schemeClr val="bg1"/>
                </a:solidFill>
                <a:latin typeface="Microsoft YaHei" charset="0"/>
                <a:ea typeface="Microsoft YaHei" charset="0"/>
              </a:rPr>
              <a:t>     对重构后的平台进行日常维护，大大增加了平台的稳定性，加少了宕机的概率。新增</a:t>
            </a:r>
            <a:r>
              <a:rPr lang="en-US" altLang="zh-CN" sz="1300">
                <a:solidFill>
                  <a:schemeClr val="bg1"/>
                </a:solidFill>
                <a:latin typeface="Microsoft YaHei" charset="0"/>
                <a:ea typeface="Microsoft YaHei" charset="0"/>
              </a:rPr>
              <a:t>90</a:t>
            </a:r>
            <a:r>
              <a:rPr lang="zh-CN" altLang="en-US" sz="1300">
                <a:solidFill>
                  <a:schemeClr val="bg1"/>
                </a:solidFill>
                <a:latin typeface="Microsoft YaHei" charset="0"/>
                <a:ea typeface="Microsoft YaHei" charset="0"/>
              </a:rPr>
              <a:t>余项查询服务，其中授权查询新增</a:t>
            </a:r>
            <a:r>
              <a:rPr lang="en-US" altLang="zh-CN" sz="1300">
                <a:solidFill>
                  <a:schemeClr val="bg1"/>
                </a:solidFill>
                <a:latin typeface="Microsoft YaHei" charset="0"/>
                <a:ea typeface="Microsoft YaHei" charset="0"/>
              </a:rPr>
              <a:t>4</a:t>
            </a:r>
            <a:r>
              <a:rPr lang="zh-CN" altLang="en-US" sz="1300">
                <a:solidFill>
                  <a:schemeClr val="bg1"/>
                </a:solidFill>
                <a:latin typeface="Microsoft YaHei" charset="0"/>
                <a:ea typeface="Microsoft YaHei" charset="0"/>
              </a:rPr>
              <a:t>项，先后同爬虫对接了芝麻信用授权，脉脉授权，短信授权，</a:t>
            </a:r>
            <a:r>
              <a:rPr lang="en-US" altLang="zh-CN" sz="1300">
                <a:solidFill>
                  <a:schemeClr val="bg1"/>
                </a:solidFill>
                <a:latin typeface="Microsoft YaHei" charset="0"/>
                <a:ea typeface="Microsoft YaHei" charset="0"/>
              </a:rPr>
              <a:t>12306</a:t>
            </a:r>
            <a:r>
              <a:rPr lang="zh-CN" altLang="en-US" sz="1300">
                <a:solidFill>
                  <a:schemeClr val="bg1"/>
                </a:solidFill>
                <a:latin typeface="Microsoft YaHei" charset="0"/>
                <a:ea typeface="Microsoft YaHei" charset="0"/>
              </a:rPr>
              <a:t>授权等。配合运营商，公积金，学信网，京东，人行等爬虫进行改版对接。</a:t>
            </a:r>
            <a:endParaRPr lang="zh-CN" altLang="en-US" sz="1300"/>
          </a:p>
        </p:txBody>
      </p:sp>
      <p:sp>
        <p:nvSpPr>
          <p:cNvPr id="7" name="文本框 6">
            <a:extLst>
              <a:ext uri="{FF2B5EF4-FFF2-40B4-BE49-F238E27FC236}">
                <a16:creationId xmlns:a16="http://schemas.microsoft.com/office/drawing/2014/main" id="{02400C18-7328-4D76-9D93-17A2F122F7A9}"/>
              </a:ext>
            </a:extLst>
          </p:cNvPr>
          <p:cNvSpPr txBox="1"/>
          <p:nvPr/>
        </p:nvSpPr>
        <p:spPr>
          <a:xfrm>
            <a:off x="8297037" y="2108821"/>
            <a:ext cx="2759871" cy="830997"/>
          </a:xfrm>
          <a:prstGeom prst="rect">
            <a:avLst/>
          </a:prstGeom>
          <a:noFill/>
        </p:spPr>
        <p:txBody>
          <a:bodyPr wrap="square" rtlCol="0">
            <a:spAutoFit/>
          </a:bodyPr>
          <a:lstStyle/>
          <a:p>
            <a:r>
              <a:rPr lang="en-US" altLang="zh-CN" sz="4800">
                <a:solidFill>
                  <a:schemeClr val="bg1"/>
                </a:solidFill>
                <a:latin typeface="微软雅黑" panose="020B0503020204020204" pitchFamily="34" charset="-122"/>
                <a:ea typeface="微软雅黑" panose="020B0503020204020204" pitchFamily="34" charset="-122"/>
              </a:rPr>
              <a:t>+90</a:t>
            </a:r>
            <a:r>
              <a:rPr lang="zh-CN" altLang="en-US" sz="2000">
                <a:solidFill>
                  <a:schemeClr val="bg1"/>
                </a:solidFill>
                <a:latin typeface="微软雅黑" panose="020B0503020204020204" pitchFamily="34" charset="-122"/>
                <a:ea typeface="微软雅黑" panose="020B0503020204020204" pitchFamily="34" charset="-122"/>
              </a:rPr>
              <a:t>项</a:t>
            </a:r>
          </a:p>
        </p:txBody>
      </p:sp>
      <p:sp>
        <p:nvSpPr>
          <p:cNvPr id="3" name="文本框 2">
            <a:extLst>
              <a:ext uri="{FF2B5EF4-FFF2-40B4-BE49-F238E27FC236}">
                <a16:creationId xmlns:a16="http://schemas.microsoft.com/office/drawing/2014/main" id="{5C9218D3-A21C-405F-A782-F39147499175}"/>
              </a:ext>
            </a:extLst>
          </p:cNvPr>
          <p:cNvSpPr txBox="1"/>
          <p:nvPr/>
        </p:nvSpPr>
        <p:spPr>
          <a:xfrm>
            <a:off x="8340457" y="938119"/>
            <a:ext cx="3382773" cy="923330"/>
          </a:xfrm>
          <a:prstGeom prst="rect">
            <a:avLst/>
          </a:prstGeom>
          <a:noFill/>
        </p:spPr>
        <p:txBody>
          <a:bodyPr wrap="square" rtlCol="0">
            <a:spAutoFit/>
          </a:bodyPr>
          <a:lstStyle/>
          <a:p>
            <a:pPr algn="ctr" eaLnBrk="0" hangingPunct="0"/>
            <a:r>
              <a:rPr lang="zh-CN" altLang="en-US" b="1">
                <a:solidFill>
                  <a:schemeClr val="bg1"/>
                </a:solidFill>
                <a:latin typeface="微软雅黑" panose="020B0503020204020204" pitchFamily="34" charset="-122"/>
                <a:ea typeface="微软雅黑" panose="020B0503020204020204" pitchFamily="34" charset="-122"/>
              </a:rPr>
              <a:t>平台日常维护</a:t>
            </a:r>
            <a:endParaRPr lang="en-US" altLang="zh-CN" b="1">
              <a:solidFill>
                <a:schemeClr val="bg1"/>
              </a:solidFill>
              <a:latin typeface="微软雅黑" panose="020B0503020204020204" pitchFamily="34" charset="-122"/>
              <a:ea typeface="微软雅黑" panose="020B0503020204020204" pitchFamily="34" charset="-122"/>
            </a:endParaRPr>
          </a:p>
          <a:p>
            <a:pPr algn="ctr" eaLnBrk="0" hangingPunct="0"/>
            <a:r>
              <a:rPr lang="zh-CN" altLang="en-US" b="1">
                <a:solidFill>
                  <a:schemeClr val="bg1"/>
                </a:solidFill>
                <a:latin typeface="微软雅黑" panose="020B0503020204020204" pitchFamily="34" charset="-122"/>
                <a:ea typeface="微软雅黑" panose="020B0503020204020204" pitchFamily="34" charset="-122"/>
              </a:rPr>
              <a:t>部门服务对接</a:t>
            </a:r>
            <a:endParaRPr lang="en-US" altLang="zh-CN" b="1">
              <a:solidFill>
                <a:schemeClr val="bg1"/>
              </a:solidFill>
              <a:latin typeface="微软雅黑" panose="020B0503020204020204" pitchFamily="34" charset="-122"/>
              <a:ea typeface="微软雅黑" panose="020B0503020204020204" pitchFamily="34" charset="-122"/>
            </a:endParaRPr>
          </a:p>
          <a:p>
            <a:endParaRPr lang="zh-CN" altLang="en-US"/>
          </a:p>
        </p:txBody>
      </p:sp>
      <p:pic>
        <p:nvPicPr>
          <p:cNvPr id="8" name="图片 7">
            <a:extLst>
              <a:ext uri="{FF2B5EF4-FFF2-40B4-BE49-F238E27FC236}">
                <a16:creationId xmlns:a16="http://schemas.microsoft.com/office/drawing/2014/main" id="{369262CB-8197-4F23-BEA3-D420B8770E66}"/>
              </a:ext>
            </a:extLst>
          </p:cNvPr>
          <p:cNvPicPr>
            <a:picLocks noChangeAspect="1"/>
          </p:cNvPicPr>
          <p:nvPr/>
        </p:nvPicPr>
        <p:blipFill>
          <a:blip r:embed="rId2"/>
          <a:stretch>
            <a:fillRect/>
          </a:stretch>
        </p:blipFill>
        <p:spPr>
          <a:xfrm>
            <a:off x="404036" y="1728338"/>
            <a:ext cx="7374636" cy="4284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255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t>PART</a:t>
            </a:r>
            <a:r>
              <a:rPr kumimoji="1" lang="zh-CN" altLang="en-US"/>
              <a:t> </a:t>
            </a:r>
            <a:r>
              <a:rPr kumimoji="1" lang="en-US" altLang="zh-CN"/>
              <a:t>ONE</a:t>
            </a:r>
            <a:r>
              <a:rPr kumimoji="1" lang="zh-CN" altLang="en-US"/>
              <a:t> </a:t>
            </a:r>
            <a:r>
              <a:rPr kumimoji="1" lang="zh-CN" altLang="en-US">
                <a:latin typeface="Microsoft YaHei" charset="0"/>
                <a:ea typeface="Microsoft YaHei" charset="0"/>
                <a:cs typeface="Microsoft YaHei" charset="0"/>
              </a:rPr>
              <a:t>工作回顾</a:t>
            </a:r>
          </a:p>
        </p:txBody>
      </p:sp>
      <p:sp>
        <p:nvSpPr>
          <p:cNvPr id="12" name="任意形状 11"/>
          <p:cNvSpPr/>
          <p:nvPr/>
        </p:nvSpPr>
        <p:spPr>
          <a:xfrm flipH="1">
            <a:off x="8286687" y="1303927"/>
            <a:ext cx="3499428" cy="5329933"/>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8330155" y="2770084"/>
            <a:ext cx="3499428" cy="27576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300">
                <a:solidFill>
                  <a:schemeClr val="bg1"/>
                </a:solidFill>
                <a:latin typeface="Microsoft YaHei" charset="0"/>
                <a:ea typeface="Microsoft YaHei" charset="0"/>
                <a:cs typeface="Microsoft YaHei" charset="0"/>
              </a:rPr>
              <a:t>      商户自助平台主要包含授权量查询，在线文档查看，运营商转网，运营商通道切换，提示语优化以及后台账号管理等功能。上线以来共接收爬虫推送信息</a:t>
            </a:r>
            <a:r>
              <a:rPr lang="en-US" altLang="zh-CN" sz="1300">
                <a:solidFill>
                  <a:schemeClr val="bg1"/>
                </a:solidFill>
                <a:latin typeface="Microsoft YaHei" charset="0"/>
                <a:ea typeface="Microsoft YaHei" charset="0"/>
                <a:cs typeface="Microsoft YaHei" charset="0"/>
              </a:rPr>
              <a:t>283,664,516 </a:t>
            </a:r>
            <a:r>
              <a:rPr lang="zh-CN" altLang="en-US" sz="1300">
                <a:solidFill>
                  <a:schemeClr val="bg1"/>
                </a:solidFill>
                <a:latin typeface="Microsoft YaHei" charset="0"/>
                <a:ea typeface="Microsoft YaHei" charset="0"/>
                <a:cs typeface="Microsoft YaHei" charset="0"/>
              </a:rPr>
              <a:t>条，这些数据除用于自助平台查询使用外，还用于微信公众号，以及运营商提示语优化的开发，缩短了后面项目的工期。</a:t>
            </a:r>
            <a:endParaRPr lang="en-US" altLang="zh-CN" sz="1300">
              <a:solidFill>
                <a:schemeClr val="bg1"/>
              </a:solidFill>
              <a:latin typeface="Microsoft YaHei" charset="0"/>
              <a:ea typeface="Microsoft YaHei" charset="0"/>
              <a:cs typeface="Microsoft YaHei" charset="0"/>
            </a:endParaRPr>
          </a:p>
          <a:p>
            <a:pPr>
              <a:lnSpc>
                <a:spcPct val="150000"/>
              </a:lnSpc>
            </a:pPr>
            <a:r>
              <a:rPr lang="en-US" altLang="zh-CN" sz="1300">
                <a:solidFill>
                  <a:schemeClr val="bg1"/>
                </a:solidFill>
                <a:latin typeface="Microsoft YaHei" charset="0"/>
                <a:ea typeface="Microsoft YaHei" charset="0"/>
                <a:cs typeface="Microsoft YaHei" charset="0"/>
              </a:rPr>
              <a:t>     12</a:t>
            </a:r>
            <a:r>
              <a:rPr lang="zh-CN" altLang="en-US" sz="1300">
                <a:solidFill>
                  <a:schemeClr val="bg1"/>
                </a:solidFill>
                <a:latin typeface="Microsoft YaHei" charset="0"/>
                <a:ea typeface="Microsoft YaHei" charset="0"/>
                <a:cs typeface="Microsoft YaHei" charset="0"/>
              </a:rPr>
              <a:t>月份，商户自助平台共收到授权结果查询和在线文档访问共计</a:t>
            </a:r>
            <a:r>
              <a:rPr lang="en-US" altLang="zh-CN" sz="1300">
                <a:solidFill>
                  <a:schemeClr val="bg1"/>
                </a:solidFill>
                <a:latin typeface="Microsoft YaHei" charset="0"/>
                <a:ea typeface="Microsoft YaHei" charset="0"/>
                <a:cs typeface="Microsoft YaHei" charset="0"/>
              </a:rPr>
              <a:t>1294</a:t>
            </a:r>
            <a:r>
              <a:rPr lang="zh-CN" altLang="en-US" sz="1300">
                <a:solidFill>
                  <a:schemeClr val="bg1"/>
                </a:solidFill>
                <a:latin typeface="Microsoft YaHei" charset="0"/>
                <a:ea typeface="Microsoft YaHei" charset="0"/>
                <a:cs typeface="Microsoft YaHei" charset="0"/>
              </a:rPr>
              <a:t>次。</a:t>
            </a:r>
          </a:p>
        </p:txBody>
      </p:sp>
      <p:sp>
        <p:nvSpPr>
          <p:cNvPr id="17" name="矩形 16"/>
          <p:cNvSpPr/>
          <p:nvPr/>
        </p:nvSpPr>
        <p:spPr>
          <a:xfrm>
            <a:off x="9143760" y="688284"/>
            <a:ext cx="1723549" cy="452432"/>
          </a:xfrm>
          <a:prstGeom prst="rect">
            <a:avLst/>
          </a:prstGeom>
        </p:spPr>
        <p:txBody>
          <a:bodyPr wrap="none">
            <a:spAutoFit/>
          </a:bodyPr>
          <a:lstStyle/>
          <a:p>
            <a:pPr lvl="0">
              <a:lnSpc>
                <a:spcPct val="130000"/>
              </a:lnSpc>
            </a:pPr>
            <a:r>
              <a:rPr lang="zh-CN" altLang="en-US" sz="2000">
                <a:solidFill>
                  <a:schemeClr val="bg2"/>
                </a:solidFill>
                <a:latin typeface="微软雅黑" panose="020B0503020204020204" pitchFamily="34" charset="-122"/>
                <a:ea typeface="微软雅黑" panose="020B0503020204020204" pitchFamily="34" charset="-122"/>
              </a:rPr>
              <a:t>商户自助平台</a:t>
            </a:r>
            <a:endParaRPr lang="en-US" altLang="zh-CN" sz="2000" b="1">
              <a:solidFill>
                <a:schemeClr val="accent3">
                  <a:lumMod val="75000"/>
                </a:schemeClr>
              </a:solidFill>
              <a:latin typeface="+mj-lt"/>
              <a:ea typeface="Microsoft YaHei" charset="0"/>
              <a:cs typeface="Microsoft YaHei" charset="0"/>
            </a:endParaRPr>
          </a:p>
        </p:txBody>
      </p:sp>
      <p:sp>
        <p:nvSpPr>
          <p:cNvPr id="19" name="矩形 18"/>
          <p:cNvSpPr/>
          <p:nvPr/>
        </p:nvSpPr>
        <p:spPr>
          <a:xfrm>
            <a:off x="8406784" y="1533028"/>
            <a:ext cx="3133444" cy="1384995"/>
          </a:xfrm>
          <a:prstGeom prst="rect">
            <a:avLst/>
          </a:prstGeom>
        </p:spPr>
        <p:txBody>
          <a:bodyPr wrap="square">
            <a:spAutoFit/>
          </a:bodyPr>
          <a:lstStyle/>
          <a:p>
            <a:pPr lvl="0"/>
            <a:r>
              <a:rPr lang="en-US" altLang="zh-CN" sz="4800" b="1">
                <a:solidFill>
                  <a:schemeClr val="bg1"/>
                </a:solidFill>
                <a:latin typeface="+mj-lt"/>
                <a:ea typeface="Microsoft YaHei" charset="0"/>
                <a:cs typeface="Microsoft YaHei" charset="0"/>
              </a:rPr>
              <a:t>1294</a:t>
            </a:r>
            <a:r>
              <a:rPr lang="zh-CN" altLang="en-US" b="1">
                <a:solidFill>
                  <a:schemeClr val="bg1"/>
                </a:solidFill>
                <a:latin typeface="+mj-lt"/>
                <a:ea typeface="Microsoft YaHei" charset="0"/>
                <a:cs typeface="Microsoft YaHei" charset="0"/>
              </a:rPr>
              <a:t>次</a:t>
            </a:r>
            <a:endParaRPr lang="en-US" altLang="zh-CN" b="1">
              <a:solidFill>
                <a:schemeClr val="bg1"/>
              </a:solidFill>
              <a:latin typeface="+mj-lt"/>
              <a:ea typeface="Microsoft YaHei" charset="0"/>
              <a:cs typeface="Microsoft YaHei" charset="0"/>
            </a:endParaRPr>
          </a:p>
          <a:p>
            <a:pPr lvl="0"/>
            <a:r>
              <a:rPr lang="en-US" altLang="zh-CN" sz="2800" b="1">
                <a:solidFill>
                  <a:schemeClr val="bg1"/>
                </a:solidFill>
                <a:ea typeface="Microsoft YaHei" charset="0"/>
                <a:cs typeface="Microsoft YaHei" charset="0"/>
              </a:rPr>
              <a:t> </a:t>
            </a:r>
            <a:r>
              <a:rPr lang="en-US" altLang="zh-CN" sz="3600" b="1">
                <a:solidFill>
                  <a:schemeClr val="bg1"/>
                </a:solidFill>
                <a:ea typeface="Microsoft YaHei" charset="0"/>
                <a:cs typeface="Microsoft YaHei" charset="0"/>
              </a:rPr>
              <a:t>283664516</a:t>
            </a:r>
            <a:r>
              <a:rPr lang="zh-CN" altLang="en-US" b="1">
                <a:solidFill>
                  <a:schemeClr val="bg1"/>
                </a:solidFill>
                <a:ea typeface="Microsoft YaHei" charset="0"/>
                <a:cs typeface="Microsoft YaHei" charset="0"/>
              </a:rPr>
              <a:t>条</a:t>
            </a:r>
            <a:endParaRPr lang="en-US" altLang="zh-CN" sz="2400" b="1">
              <a:solidFill>
                <a:schemeClr val="bg1"/>
              </a:solidFill>
              <a:latin typeface="+mj-lt"/>
              <a:ea typeface="Microsoft YaHei" charset="0"/>
              <a:cs typeface="Microsoft YaHei" charset="0"/>
            </a:endParaRPr>
          </a:p>
        </p:txBody>
      </p:sp>
      <p:graphicFrame>
        <p:nvGraphicFramePr>
          <p:cNvPr id="9" name="图表 8">
            <a:extLst>
              <a:ext uri="{FF2B5EF4-FFF2-40B4-BE49-F238E27FC236}">
                <a16:creationId xmlns:a16="http://schemas.microsoft.com/office/drawing/2014/main" id="{387F8AF4-2296-499C-9996-FC3439BD2C89}"/>
              </a:ext>
            </a:extLst>
          </p:cNvPr>
          <p:cNvGraphicFramePr/>
          <p:nvPr>
            <p:extLst>
              <p:ext uri="{D42A27DB-BD31-4B8C-83A1-F6EECF244321}">
                <p14:modId xmlns:p14="http://schemas.microsoft.com/office/powerpoint/2010/main" val="1637898016"/>
              </p:ext>
            </p:extLst>
          </p:nvPr>
        </p:nvGraphicFramePr>
        <p:xfrm>
          <a:off x="378392" y="1178933"/>
          <a:ext cx="7766367"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192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a:t>PART</a:t>
            </a:r>
            <a:r>
              <a:rPr kumimoji="1" lang="zh-CN" altLang="en-US"/>
              <a:t> </a:t>
            </a:r>
            <a:r>
              <a:rPr kumimoji="1" lang="en-US" altLang="zh-CN"/>
              <a:t>ONE</a:t>
            </a:r>
            <a:r>
              <a:rPr kumimoji="1" lang="zh-CN" altLang="en-US"/>
              <a:t> </a:t>
            </a:r>
            <a:r>
              <a:rPr kumimoji="1" lang="zh-CN" altLang="en-US">
                <a:latin typeface="Microsoft YaHei" charset="0"/>
                <a:ea typeface="Microsoft YaHei" charset="0"/>
                <a:cs typeface="Microsoft YaHei" charset="0"/>
              </a:rPr>
              <a:t>工作回顾</a:t>
            </a:r>
          </a:p>
        </p:txBody>
      </p:sp>
      <p:pic>
        <p:nvPicPr>
          <p:cNvPr id="5" name="图片 4">
            <a:extLst>
              <a:ext uri="{FF2B5EF4-FFF2-40B4-BE49-F238E27FC236}">
                <a16:creationId xmlns:a16="http://schemas.microsoft.com/office/drawing/2014/main" id="{8EA23F86-E977-427E-B4C8-05619A8F5FC5}"/>
              </a:ext>
            </a:extLst>
          </p:cNvPr>
          <p:cNvPicPr>
            <a:picLocks noChangeAspect="1"/>
          </p:cNvPicPr>
          <p:nvPr/>
        </p:nvPicPr>
        <p:blipFill>
          <a:blip r:embed="rId2"/>
          <a:stretch>
            <a:fillRect/>
          </a:stretch>
        </p:blipFill>
        <p:spPr>
          <a:xfrm>
            <a:off x="2160155" y="2398170"/>
            <a:ext cx="3161213" cy="30988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任意形状 11">
            <a:extLst>
              <a:ext uri="{FF2B5EF4-FFF2-40B4-BE49-F238E27FC236}">
                <a16:creationId xmlns:a16="http://schemas.microsoft.com/office/drawing/2014/main" id="{9E9C5D92-BAE0-449D-9B65-07E55A350955}"/>
              </a:ext>
            </a:extLst>
          </p:cNvPr>
          <p:cNvSpPr/>
          <p:nvPr/>
        </p:nvSpPr>
        <p:spPr>
          <a:xfrm flipH="1">
            <a:off x="7957597" y="2077130"/>
            <a:ext cx="3648443" cy="4656179"/>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zh-CN" altLang="en-US" sz="1300">
                <a:solidFill>
                  <a:schemeClr val="bg1"/>
                </a:solidFill>
                <a:latin typeface="Microsoft YaHei" charset="0"/>
                <a:ea typeface="Microsoft YaHei" charset="0"/>
                <a:cs typeface="Microsoft YaHei" charset="0"/>
              </a:rPr>
              <a:t>      </a:t>
            </a:r>
            <a:endParaRPr kumimoji="1" lang="zh-CN" altLang="en-US" sz="1300"/>
          </a:p>
        </p:txBody>
      </p:sp>
      <p:sp>
        <p:nvSpPr>
          <p:cNvPr id="6" name="文本框 5">
            <a:extLst>
              <a:ext uri="{FF2B5EF4-FFF2-40B4-BE49-F238E27FC236}">
                <a16:creationId xmlns:a16="http://schemas.microsoft.com/office/drawing/2014/main" id="{9BE33CAF-2F42-4F2D-9A3C-691C382197D7}"/>
              </a:ext>
            </a:extLst>
          </p:cNvPr>
          <p:cNvSpPr txBox="1"/>
          <p:nvPr/>
        </p:nvSpPr>
        <p:spPr>
          <a:xfrm>
            <a:off x="8099071" y="2776450"/>
            <a:ext cx="3087756" cy="3293209"/>
          </a:xfrm>
          <a:prstGeom prst="rect">
            <a:avLst/>
          </a:prstGeom>
          <a:noFill/>
        </p:spPr>
        <p:txBody>
          <a:bodyPr wrap="square" rtlCol="0">
            <a:spAutoFit/>
          </a:bodyPr>
          <a:lstStyle/>
          <a:p>
            <a:pPr>
              <a:lnSpc>
                <a:spcPct val="200000"/>
              </a:lnSpc>
            </a:pPr>
            <a:r>
              <a:rPr lang="zh-CN" altLang="en-US" sz="1300">
                <a:solidFill>
                  <a:schemeClr val="bg1"/>
                </a:solidFill>
                <a:latin typeface="Microsoft YaHei" charset="0"/>
                <a:ea typeface="Microsoft YaHei" charset="0"/>
                <a:cs typeface="Microsoft YaHei" charset="0"/>
              </a:rPr>
              <a:t>      闪银开放平台微信公众号是简易版的自助平台，方便用户在移动端进行授权查询等操作。主要有团队介绍，商务洽谈，产品体验，自助服务，常见问题查询等功能，用户在自助服务中可以对授权信息按照不同的时间维度进行查看（需要先进行绑定操作），公众号上线以来共收到</a:t>
            </a:r>
            <a:r>
              <a:rPr lang="en-US" altLang="zh-CN" sz="1300">
                <a:solidFill>
                  <a:schemeClr val="bg1"/>
                </a:solidFill>
                <a:latin typeface="Microsoft YaHei" charset="0"/>
                <a:ea typeface="Microsoft YaHei" charset="0"/>
                <a:cs typeface="Microsoft YaHei" charset="0"/>
              </a:rPr>
              <a:t>53</a:t>
            </a:r>
            <a:r>
              <a:rPr lang="zh-CN" altLang="en-US" sz="1300">
                <a:solidFill>
                  <a:schemeClr val="bg1"/>
                </a:solidFill>
                <a:latin typeface="Microsoft YaHei" charset="0"/>
                <a:ea typeface="Microsoft YaHei" charset="0"/>
                <a:cs typeface="Microsoft YaHei" charset="0"/>
              </a:rPr>
              <a:t>次关注。</a:t>
            </a:r>
            <a:endParaRPr lang="zh-CN" altLang="en-US" sz="1300"/>
          </a:p>
        </p:txBody>
      </p:sp>
      <p:sp>
        <p:nvSpPr>
          <p:cNvPr id="7" name="文本框 6">
            <a:extLst>
              <a:ext uri="{FF2B5EF4-FFF2-40B4-BE49-F238E27FC236}">
                <a16:creationId xmlns:a16="http://schemas.microsoft.com/office/drawing/2014/main" id="{02400C18-7328-4D76-9D93-17A2F122F7A9}"/>
              </a:ext>
            </a:extLst>
          </p:cNvPr>
          <p:cNvSpPr txBox="1"/>
          <p:nvPr/>
        </p:nvSpPr>
        <p:spPr>
          <a:xfrm>
            <a:off x="8099071" y="2108821"/>
            <a:ext cx="2759871" cy="830997"/>
          </a:xfrm>
          <a:prstGeom prst="rect">
            <a:avLst/>
          </a:prstGeom>
          <a:noFill/>
        </p:spPr>
        <p:txBody>
          <a:bodyPr wrap="square" rtlCol="0">
            <a:spAutoFit/>
          </a:bodyPr>
          <a:lstStyle/>
          <a:p>
            <a:r>
              <a:rPr lang="en-US" altLang="zh-CN" sz="4800">
                <a:solidFill>
                  <a:schemeClr val="bg1"/>
                </a:solidFill>
                <a:latin typeface="微软雅黑" panose="020B0503020204020204" pitchFamily="34" charset="-122"/>
                <a:ea typeface="微软雅黑" panose="020B0503020204020204" pitchFamily="34" charset="-122"/>
              </a:rPr>
              <a:t>53</a:t>
            </a:r>
            <a:r>
              <a:rPr lang="zh-CN" altLang="en-US" sz="2000">
                <a:solidFill>
                  <a:schemeClr val="bg1"/>
                </a:solidFill>
                <a:latin typeface="微软雅黑" panose="020B0503020204020204" pitchFamily="34" charset="-122"/>
                <a:ea typeface="微软雅黑" panose="020B0503020204020204" pitchFamily="34" charset="-122"/>
              </a:rPr>
              <a:t>次</a:t>
            </a:r>
          </a:p>
        </p:txBody>
      </p:sp>
      <p:sp>
        <p:nvSpPr>
          <p:cNvPr id="3" name="文本框 2">
            <a:extLst>
              <a:ext uri="{FF2B5EF4-FFF2-40B4-BE49-F238E27FC236}">
                <a16:creationId xmlns:a16="http://schemas.microsoft.com/office/drawing/2014/main" id="{18CD3A5C-C8DE-4B81-9329-480C71C78991}"/>
              </a:ext>
            </a:extLst>
          </p:cNvPr>
          <p:cNvSpPr txBox="1"/>
          <p:nvPr/>
        </p:nvSpPr>
        <p:spPr>
          <a:xfrm>
            <a:off x="8257878" y="1576834"/>
            <a:ext cx="3167980" cy="677108"/>
          </a:xfrm>
          <a:prstGeom prst="rect">
            <a:avLst/>
          </a:prstGeom>
          <a:noFill/>
        </p:spPr>
        <p:txBody>
          <a:bodyPr wrap="square" rtlCol="0">
            <a:spAutoFit/>
          </a:bodyPr>
          <a:lstStyle/>
          <a:p>
            <a:r>
              <a:rPr lang="zh-CN" altLang="en-US" sz="2000" b="1">
                <a:solidFill>
                  <a:schemeClr val="bg1"/>
                </a:solidFill>
                <a:ea typeface="Microsoft YaHei" charset="0"/>
                <a:cs typeface="Microsoft YaHei" charset="0"/>
              </a:rPr>
              <a:t>闪银开放平台微信公众号</a:t>
            </a:r>
            <a:endParaRPr lang="en-US" altLang="zh-CN" sz="2000" b="1">
              <a:solidFill>
                <a:schemeClr val="bg1"/>
              </a:solidFill>
              <a:ea typeface="Microsoft YaHei" charset="0"/>
              <a:cs typeface="Microsoft YaHei" charset="0"/>
            </a:endParaRPr>
          </a:p>
          <a:p>
            <a:endParaRPr lang="zh-CN" altLang="en-US"/>
          </a:p>
        </p:txBody>
      </p:sp>
    </p:spTree>
    <p:extLst>
      <p:ext uri="{BB962C8B-B14F-4D97-AF65-F5344CB8AC3E}">
        <p14:creationId xmlns:p14="http://schemas.microsoft.com/office/powerpoint/2010/main" val="181808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207" y="2137583"/>
            <a:ext cx="4329586" cy="1038313"/>
            <a:chOff x="3957557" y="1328691"/>
            <a:chExt cx="4329586"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a:solidFill>
                    <a:schemeClr val="bg1"/>
                  </a:solidFill>
                </a:rPr>
                <a:t>PART</a:t>
              </a:r>
              <a:r>
                <a:rPr kumimoji="1" lang="zh-CN" altLang="en-US" sz="6000" b="1">
                  <a:solidFill>
                    <a:schemeClr val="bg1"/>
                  </a:solidFill>
                </a:rPr>
                <a:t> </a:t>
              </a:r>
              <a:r>
                <a:rPr kumimoji="1" lang="en-US" altLang="zh-CN" sz="6000" b="1">
                  <a:solidFill>
                    <a:schemeClr val="bg1"/>
                  </a:solidFill>
                </a:rPr>
                <a:t>TWO</a:t>
              </a:r>
              <a:endParaRPr kumimoji="1" lang="zh-CN" altLang="en-US" sz="6000" b="1">
                <a:solidFill>
                  <a:schemeClr val="bg1"/>
                </a:solidFill>
              </a:endParaRPr>
            </a:p>
          </p:txBody>
        </p:sp>
      </p:grpSp>
      <p:sp>
        <p:nvSpPr>
          <p:cNvPr id="5" name="文本框 4"/>
          <p:cNvSpPr txBox="1"/>
          <p:nvPr/>
        </p:nvSpPr>
        <p:spPr>
          <a:xfrm>
            <a:off x="3931207" y="3340019"/>
            <a:ext cx="4329586" cy="1323439"/>
          </a:xfrm>
          <a:prstGeom prst="rect">
            <a:avLst/>
          </a:prstGeom>
          <a:noFill/>
          <a:ln>
            <a:noFill/>
          </a:ln>
        </p:spPr>
        <p:txBody>
          <a:bodyPr wrap="square" rtlCol="0">
            <a:spAutoFit/>
          </a:bodyPr>
          <a:lstStyle/>
          <a:p>
            <a:pPr algn="ctr"/>
            <a:r>
              <a:rPr kumimoji="1" lang="zh-CN" altLang="en-US" sz="8000" b="1">
                <a:solidFill>
                  <a:schemeClr val="bg1"/>
                </a:solidFill>
                <a:latin typeface="Microsoft YaHei" charset="0"/>
                <a:ea typeface="Microsoft YaHei" charset="0"/>
                <a:cs typeface="Microsoft YaHei" charset="0"/>
              </a:rPr>
              <a:t>心得体会</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095802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1940</TotalTime>
  <Words>1073</Words>
  <Application>Microsoft Office PowerPoint</Application>
  <PresentationFormat>宽屏</PresentationFormat>
  <Paragraphs>94</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宋体</vt:lpstr>
      <vt:lpstr>Microsoft YaHei</vt:lpstr>
      <vt:lpstr>Microsoft YaHei</vt:lpstr>
      <vt:lpstr>Arial</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刘瑶</dc:creator>
  <cp:lastModifiedBy>yabin ding</cp:lastModifiedBy>
  <cp:revision>278</cp:revision>
  <dcterms:created xsi:type="dcterms:W3CDTF">2015-09-05T08:54:39Z</dcterms:created>
  <dcterms:modified xsi:type="dcterms:W3CDTF">2018-01-05T05:31:51Z</dcterms:modified>
</cp:coreProperties>
</file>