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69" r:id="rId4"/>
    <p:sldId id="258" r:id="rId5"/>
    <p:sldId id="270" r:id="rId6"/>
    <p:sldId id="271" r:id="rId7"/>
    <p:sldId id="259" r:id="rId8"/>
    <p:sldId id="261" r:id="rId9"/>
    <p:sldId id="262" r:id="rId10"/>
    <p:sldId id="272" r:id="rId11"/>
    <p:sldId id="275" r:id="rId12"/>
    <p:sldId id="276" r:id="rId13"/>
    <p:sldId id="273" r:id="rId14"/>
    <p:sldId id="274" r:id="rId15"/>
    <p:sldId id="263" r:id="rId16"/>
    <p:sldId id="265" r:id="rId17"/>
    <p:sldId id="26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0" autoAdjust="0"/>
    <p:restoredTop sz="94660"/>
  </p:normalViewPr>
  <p:slideViewPr>
    <p:cSldViewPr snapToGrid="0">
      <p:cViewPr varScale="1">
        <p:scale>
          <a:sx n="80" d="100"/>
          <a:sy n="80" d="100"/>
        </p:scale>
        <p:origin x="578" y="46"/>
      </p:cViewPr>
      <p:guideLst/>
    </p:cSldViewPr>
  </p:slideViewPr>
  <p:notesTextViewPr>
    <p:cViewPr>
      <p:scale>
        <a:sx n="1" d="1"/>
        <a:sy n="1" d="1"/>
      </p:scale>
      <p:origin x="0" y="0"/>
    </p:cViewPr>
  </p:notesTextViewPr>
  <p:notesViewPr>
    <p:cSldViewPr snapToGrid="0">
      <p:cViewPr varScale="1">
        <p:scale>
          <a:sx n="60" d="100"/>
          <a:sy n="60" d="100"/>
        </p:scale>
        <p:origin x="2930" y="1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C6FE7D-CAC6-40A5-BAC9-75FE3BF07BE1}" type="datetimeFigureOut">
              <a:rPr lang="en-US" smtClean="0"/>
              <a:t>6/6/2021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7C4A61-9C64-4672-8A95-8D62B8A82D0D}" type="slidenum">
              <a:rPr lang="en-US" smtClean="0"/>
              <a:t>‹#›</a:t>
            </a:fld>
            <a:endParaRPr lang="en-US"/>
          </a:p>
        </p:txBody>
      </p:sp>
    </p:spTree>
    <p:extLst>
      <p:ext uri="{BB962C8B-B14F-4D97-AF65-F5344CB8AC3E}">
        <p14:creationId xmlns:p14="http://schemas.microsoft.com/office/powerpoint/2010/main" val="38014431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17C4A61-9C64-4672-8A95-8D62B8A82D0D}" type="slidenum">
              <a:rPr lang="en-US" smtClean="0"/>
              <a:t>1</a:t>
            </a:fld>
            <a:endParaRPr lang="en-US"/>
          </a:p>
        </p:txBody>
      </p:sp>
    </p:spTree>
    <p:extLst>
      <p:ext uri="{BB962C8B-B14F-4D97-AF65-F5344CB8AC3E}">
        <p14:creationId xmlns:p14="http://schemas.microsoft.com/office/powerpoint/2010/main" val="1091363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C59193-4962-42EA-ADA7-BD31D66281C1}" type="datetimeFigureOut">
              <a:rPr lang="en-US" smtClean="0"/>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0AF7A8-96E9-483E-81E0-032C9F6FE7A9}" type="slidenum">
              <a:rPr lang="en-US" smtClean="0"/>
              <a:t>‹#›</a:t>
            </a:fld>
            <a:endParaRPr lang="en-US"/>
          </a:p>
        </p:txBody>
      </p:sp>
    </p:spTree>
    <p:extLst>
      <p:ext uri="{BB962C8B-B14F-4D97-AF65-F5344CB8AC3E}">
        <p14:creationId xmlns:p14="http://schemas.microsoft.com/office/powerpoint/2010/main" val="3954997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C59193-4962-42EA-ADA7-BD31D66281C1}" type="datetimeFigureOut">
              <a:rPr lang="en-US" smtClean="0"/>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0AF7A8-96E9-483E-81E0-032C9F6FE7A9}" type="slidenum">
              <a:rPr lang="en-US" smtClean="0"/>
              <a:t>‹#›</a:t>
            </a:fld>
            <a:endParaRPr lang="en-US"/>
          </a:p>
        </p:txBody>
      </p:sp>
    </p:spTree>
    <p:extLst>
      <p:ext uri="{BB962C8B-B14F-4D97-AF65-F5344CB8AC3E}">
        <p14:creationId xmlns:p14="http://schemas.microsoft.com/office/powerpoint/2010/main" val="191997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C59193-4962-42EA-ADA7-BD31D66281C1}" type="datetimeFigureOut">
              <a:rPr lang="en-US" smtClean="0"/>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0AF7A8-96E9-483E-81E0-032C9F6FE7A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7238890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C59193-4962-42EA-ADA7-BD31D66281C1}" type="datetimeFigureOut">
              <a:rPr lang="en-US" smtClean="0"/>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0AF7A8-96E9-483E-81E0-032C9F6FE7A9}" type="slidenum">
              <a:rPr lang="en-US" smtClean="0"/>
              <a:t>‹#›</a:t>
            </a:fld>
            <a:endParaRPr lang="en-US"/>
          </a:p>
        </p:txBody>
      </p:sp>
    </p:spTree>
    <p:extLst>
      <p:ext uri="{BB962C8B-B14F-4D97-AF65-F5344CB8AC3E}">
        <p14:creationId xmlns:p14="http://schemas.microsoft.com/office/powerpoint/2010/main" val="3864283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C59193-4962-42EA-ADA7-BD31D66281C1}" type="datetimeFigureOut">
              <a:rPr lang="en-US" smtClean="0"/>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0AF7A8-96E9-483E-81E0-032C9F6FE7A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467945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C59193-4962-42EA-ADA7-BD31D66281C1}" type="datetimeFigureOut">
              <a:rPr lang="en-US" smtClean="0"/>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0AF7A8-96E9-483E-81E0-032C9F6FE7A9}" type="slidenum">
              <a:rPr lang="en-US" smtClean="0"/>
              <a:t>‹#›</a:t>
            </a:fld>
            <a:endParaRPr lang="en-US"/>
          </a:p>
        </p:txBody>
      </p:sp>
    </p:spTree>
    <p:extLst>
      <p:ext uri="{BB962C8B-B14F-4D97-AF65-F5344CB8AC3E}">
        <p14:creationId xmlns:p14="http://schemas.microsoft.com/office/powerpoint/2010/main" val="8844453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C59193-4962-42EA-ADA7-BD31D66281C1}" type="datetimeFigureOut">
              <a:rPr lang="en-US" smtClean="0"/>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0AF7A8-96E9-483E-81E0-032C9F6FE7A9}" type="slidenum">
              <a:rPr lang="en-US" smtClean="0"/>
              <a:t>‹#›</a:t>
            </a:fld>
            <a:endParaRPr lang="en-US"/>
          </a:p>
        </p:txBody>
      </p:sp>
    </p:spTree>
    <p:extLst>
      <p:ext uri="{BB962C8B-B14F-4D97-AF65-F5344CB8AC3E}">
        <p14:creationId xmlns:p14="http://schemas.microsoft.com/office/powerpoint/2010/main" val="3245633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C59193-4962-42EA-ADA7-BD31D66281C1}" type="datetimeFigureOut">
              <a:rPr lang="en-US" smtClean="0"/>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0AF7A8-96E9-483E-81E0-032C9F6FE7A9}" type="slidenum">
              <a:rPr lang="en-US" smtClean="0"/>
              <a:t>‹#›</a:t>
            </a:fld>
            <a:endParaRPr lang="en-US"/>
          </a:p>
        </p:txBody>
      </p:sp>
    </p:spTree>
    <p:extLst>
      <p:ext uri="{BB962C8B-B14F-4D97-AF65-F5344CB8AC3E}">
        <p14:creationId xmlns:p14="http://schemas.microsoft.com/office/powerpoint/2010/main" val="1271983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C59193-4962-42EA-ADA7-BD31D66281C1}" type="datetimeFigureOut">
              <a:rPr lang="en-US" smtClean="0"/>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0AF7A8-96E9-483E-81E0-032C9F6FE7A9}" type="slidenum">
              <a:rPr lang="en-US" smtClean="0"/>
              <a:t>‹#›</a:t>
            </a:fld>
            <a:endParaRPr lang="en-US"/>
          </a:p>
        </p:txBody>
      </p:sp>
    </p:spTree>
    <p:extLst>
      <p:ext uri="{BB962C8B-B14F-4D97-AF65-F5344CB8AC3E}">
        <p14:creationId xmlns:p14="http://schemas.microsoft.com/office/powerpoint/2010/main" val="705558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C59193-4962-42EA-ADA7-BD31D66281C1}" type="datetimeFigureOut">
              <a:rPr lang="en-US" smtClean="0"/>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0AF7A8-96E9-483E-81E0-032C9F6FE7A9}" type="slidenum">
              <a:rPr lang="en-US" smtClean="0"/>
              <a:t>‹#›</a:t>
            </a:fld>
            <a:endParaRPr lang="en-US"/>
          </a:p>
        </p:txBody>
      </p:sp>
    </p:spTree>
    <p:extLst>
      <p:ext uri="{BB962C8B-B14F-4D97-AF65-F5344CB8AC3E}">
        <p14:creationId xmlns:p14="http://schemas.microsoft.com/office/powerpoint/2010/main" val="604438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C59193-4962-42EA-ADA7-BD31D66281C1}" type="datetimeFigureOut">
              <a:rPr lang="en-US" smtClean="0"/>
              <a:t>6/6/2021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0AF7A8-96E9-483E-81E0-032C9F6FE7A9}" type="slidenum">
              <a:rPr lang="en-US" smtClean="0"/>
              <a:t>‹#›</a:t>
            </a:fld>
            <a:endParaRPr lang="en-US"/>
          </a:p>
        </p:txBody>
      </p:sp>
    </p:spTree>
    <p:extLst>
      <p:ext uri="{BB962C8B-B14F-4D97-AF65-F5344CB8AC3E}">
        <p14:creationId xmlns:p14="http://schemas.microsoft.com/office/powerpoint/2010/main" val="3522659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C59193-4962-42EA-ADA7-BD31D66281C1}" type="datetimeFigureOut">
              <a:rPr lang="en-US" smtClean="0"/>
              <a:t>6/6/2021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0AF7A8-96E9-483E-81E0-032C9F6FE7A9}" type="slidenum">
              <a:rPr lang="en-US" smtClean="0"/>
              <a:t>‹#›</a:t>
            </a:fld>
            <a:endParaRPr lang="en-US"/>
          </a:p>
        </p:txBody>
      </p:sp>
    </p:spTree>
    <p:extLst>
      <p:ext uri="{BB962C8B-B14F-4D97-AF65-F5344CB8AC3E}">
        <p14:creationId xmlns:p14="http://schemas.microsoft.com/office/powerpoint/2010/main" val="4110674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C59193-4962-42EA-ADA7-BD31D66281C1}" type="datetimeFigureOut">
              <a:rPr lang="en-US" smtClean="0"/>
              <a:t>6/6/2021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0AF7A8-96E9-483E-81E0-032C9F6FE7A9}" type="slidenum">
              <a:rPr lang="en-US" smtClean="0"/>
              <a:t>‹#›</a:t>
            </a:fld>
            <a:endParaRPr lang="en-US"/>
          </a:p>
        </p:txBody>
      </p:sp>
    </p:spTree>
    <p:extLst>
      <p:ext uri="{BB962C8B-B14F-4D97-AF65-F5344CB8AC3E}">
        <p14:creationId xmlns:p14="http://schemas.microsoft.com/office/powerpoint/2010/main" val="2695339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C59193-4962-42EA-ADA7-BD31D66281C1}" type="datetimeFigureOut">
              <a:rPr lang="en-US" smtClean="0"/>
              <a:t>6/6/2021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0AF7A8-96E9-483E-81E0-032C9F6FE7A9}" type="slidenum">
              <a:rPr lang="en-US" smtClean="0"/>
              <a:t>‹#›</a:t>
            </a:fld>
            <a:endParaRPr lang="en-US"/>
          </a:p>
        </p:txBody>
      </p:sp>
    </p:spTree>
    <p:extLst>
      <p:ext uri="{BB962C8B-B14F-4D97-AF65-F5344CB8AC3E}">
        <p14:creationId xmlns:p14="http://schemas.microsoft.com/office/powerpoint/2010/main" val="2156350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C59193-4962-42EA-ADA7-BD31D66281C1}" type="datetimeFigureOut">
              <a:rPr lang="en-US" smtClean="0"/>
              <a:t>6/6/2021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0AF7A8-96E9-483E-81E0-032C9F6FE7A9}" type="slidenum">
              <a:rPr lang="en-US" smtClean="0"/>
              <a:t>‹#›</a:t>
            </a:fld>
            <a:endParaRPr lang="en-US"/>
          </a:p>
        </p:txBody>
      </p:sp>
    </p:spTree>
    <p:extLst>
      <p:ext uri="{BB962C8B-B14F-4D97-AF65-F5344CB8AC3E}">
        <p14:creationId xmlns:p14="http://schemas.microsoft.com/office/powerpoint/2010/main" val="1615364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C59193-4962-42EA-ADA7-BD31D66281C1}" type="datetimeFigureOut">
              <a:rPr lang="en-US" smtClean="0"/>
              <a:t>6/6/2021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0AF7A8-96E9-483E-81E0-032C9F6FE7A9}" type="slidenum">
              <a:rPr lang="en-US" smtClean="0"/>
              <a:t>‹#›</a:t>
            </a:fld>
            <a:endParaRPr lang="en-US"/>
          </a:p>
        </p:txBody>
      </p:sp>
    </p:spTree>
    <p:extLst>
      <p:ext uri="{BB962C8B-B14F-4D97-AF65-F5344CB8AC3E}">
        <p14:creationId xmlns:p14="http://schemas.microsoft.com/office/powerpoint/2010/main" val="1407109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FC59193-4962-42EA-ADA7-BD31D66281C1}" type="datetimeFigureOut">
              <a:rPr lang="en-US" smtClean="0"/>
              <a:t>6/6/2021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40AF7A8-96E9-483E-81E0-032C9F6FE7A9}" type="slidenum">
              <a:rPr lang="en-US" smtClean="0"/>
              <a:t>‹#›</a:t>
            </a:fld>
            <a:endParaRPr lang="en-US"/>
          </a:p>
        </p:txBody>
      </p:sp>
    </p:spTree>
    <p:extLst>
      <p:ext uri="{BB962C8B-B14F-4D97-AF65-F5344CB8AC3E}">
        <p14:creationId xmlns:p14="http://schemas.microsoft.com/office/powerpoint/2010/main" val="27449576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0D9E7-D370-48B8-91DD-E9B5E733A9B0}"/>
              </a:ext>
            </a:extLst>
          </p:cNvPr>
          <p:cNvSpPr>
            <a:spLocks noGrp="1"/>
          </p:cNvSpPr>
          <p:nvPr>
            <p:ph type="ctrTitle"/>
          </p:nvPr>
        </p:nvSpPr>
        <p:spPr>
          <a:xfrm>
            <a:off x="1507067" y="1280935"/>
            <a:ext cx="7766936" cy="1783886"/>
          </a:xfrm>
        </p:spPr>
        <p:txBody>
          <a:bodyPr/>
          <a:lstStyle/>
          <a:p>
            <a:pPr algn="ctr"/>
            <a:r>
              <a:rPr lang="en-US" sz="4000" b="1" dirty="0"/>
              <a:t>Maintenance Cost Reduction Prediction Project</a:t>
            </a:r>
            <a:endParaRPr lang="en-US" sz="4000" dirty="0"/>
          </a:p>
        </p:txBody>
      </p:sp>
      <p:sp>
        <p:nvSpPr>
          <p:cNvPr id="3" name="Subtitle 2">
            <a:extLst>
              <a:ext uri="{FF2B5EF4-FFF2-40B4-BE49-F238E27FC236}">
                <a16:creationId xmlns:a16="http://schemas.microsoft.com/office/drawing/2014/main" id="{0CDD949C-6193-424A-8DF0-DD26EB2E7E7B}"/>
              </a:ext>
            </a:extLst>
          </p:cNvPr>
          <p:cNvSpPr>
            <a:spLocks noGrp="1"/>
          </p:cNvSpPr>
          <p:nvPr>
            <p:ph type="subTitle" idx="1"/>
          </p:nvPr>
        </p:nvSpPr>
        <p:spPr>
          <a:xfrm>
            <a:off x="1507067" y="4685122"/>
            <a:ext cx="7766936" cy="462610"/>
          </a:xfrm>
        </p:spPr>
        <p:txBody>
          <a:bodyPr>
            <a:normAutofit/>
          </a:bodyPr>
          <a:lstStyle/>
          <a:p>
            <a:pPr algn="ctr"/>
            <a:r>
              <a:rPr lang="en-US" sz="2000" b="1" dirty="0"/>
              <a:t>Evelyn Ding Ph.D.</a:t>
            </a:r>
          </a:p>
        </p:txBody>
      </p:sp>
    </p:spTree>
    <p:extLst>
      <p:ext uri="{BB962C8B-B14F-4D97-AF65-F5344CB8AC3E}">
        <p14:creationId xmlns:p14="http://schemas.microsoft.com/office/powerpoint/2010/main" val="20908264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BC2BC-6FF9-43CC-B4B8-8AB4BA809625}"/>
              </a:ext>
            </a:extLst>
          </p:cNvPr>
          <p:cNvSpPr>
            <a:spLocks noGrp="1"/>
          </p:cNvSpPr>
          <p:nvPr>
            <p:ph type="title"/>
          </p:nvPr>
        </p:nvSpPr>
        <p:spPr/>
        <p:txBody>
          <a:bodyPr/>
          <a:lstStyle/>
          <a:p>
            <a:r>
              <a:rPr lang="en-US" dirty="0"/>
              <a:t>Model 2: SVM</a:t>
            </a:r>
          </a:p>
        </p:txBody>
      </p:sp>
      <p:sp>
        <p:nvSpPr>
          <p:cNvPr id="3" name="Content Placeholder 2">
            <a:extLst>
              <a:ext uri="{FF2B5EF4-FFF2-40B4-BE49-F238E27FC236}">
                <a16:creationId xmlns:a16="http://schemas.microsoft.com/office/drawing/2014/main" id="{F334D048-A3DA-46C4-BE43-CD006246171D}"/>
              </a:ext>
            </a:extLst>
          </p:cNvPr>
          <p:cNvSpPr>
            <a:spLocks noGrp="1"/>
          </p:cNvSpPr>
          <p:nvPr>
            <p:ph idx="1"/>
          </p:nvPr>
        </p:nvSpPr>
        <p:spPr>
          <a:xfrm>
            <a:off x="677334" y="2160589"/>
            <a:ext cx="8596668" cy="3880773"/>
          </a:xfrm>
        </p:spPr>
        <p:txBody>
          <a:bodyPr/>
          <a:lstStyle/>
          <a:p>
            <a:pPr marL="0" lvl="0" indent="0">
              <a:buNone/>
            </a:pPr>
            <a:endParaRPr lang="en-US" b="1" dirty="0"/>
          </a:p>
          <a:p>
            <a:pPr marL="0" lvl="0" indent="0">
              <a:buNone/>
            </a:pPr>
            <a:endParaRPr lang="en-US" b="1" dirty="0"/>
          </a:p>
          <a:p>
            <a:pPr marL="0" indent="0">
              <a:buNone/>
            </a:pPr>
            <a:endParaRPr lang="en-US" dirty="0"/>
          </a:p>
        </p:txBody>
      </p:sp>
      <p:pic>
        <p:nvPicPr>
          <p:cNvPr id="5" name="Picture 4">
            <a:extLst>
              <a:ext uri="{FF2B5EF4-FFF2-40B4-BE49-F238E27FC236}">
                <a16:creationId xmlns:a16="http://schemas.microsoft.com/office/drawing/2014/main" id="{AA7E5F39-C731-4E31-B8B9-A83566922EC1}"/>
              </a:ext>
            </a:extLst>
          </p:cNvPr>
          <p:cNvPicPr>
            <a:picLocks noChangeAspect="1"/>
          </p:cNvPicPr>
          <p:nvPr/>
        </p:nvPicPr>
        <p:blipFill>
          <a:blip r:embed="rId2"/>
          <a:stretch>
            <a:fillRect/>
          </a:stretch>
        </p:blipFill>
        <p:spPr>
          <a:xfrm>
            <a:off x="2471189" y="1466973"/>
            <a:ext cx="5319221" cy="4480948"/>
          </a:xfrm>
          <a:prstGeom prst="rect">
            <a:avLst/>
          </a:prstGeom>
        </p:spPr>
      </p:pic>
    </p:spTree>
    <p:extLst>
      <p:ext uri="{BB962C8B-B14F-4D97-AF65-F5344CB8AC3E}">
        <p14:creationId xmlns:p14="http://schemas.microsoft.com/office/powerpoint/2010/main" val="875082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BC2BC-6FF9-43CC-B4B8-8AB4BA809625}"/>
              </a:ext>
            </a:extLst>
          </p:cNvPr>
          <p:cNvSpPr>
            <a:spLocks noGrp="1"/>
          </p:cNvSpPr>
          <p:nvPr>
            <p:ph type="title"/>
          </p:nvPr>
        </p:nvSpPr>
        <p:spPr/>
        <p:txBody>
          <a:bodyPr/>
          <a:lstStyle/>
          <a:p>
            <a:r>
              <a:rPr lang="en-US" dirty="0"/>
              <a:t>Model 3: Random Forest </a:t>
            </a:r>
          </a:p>
        </p:txBody>
      </p:sp>
      <p:sp>
        <p:nvSpPr>
          <p:cNvPr id="3" name="Content Placeholder 2">
            <a:extLst>
              <a:ext uri="{FF2B5EF4-FFF2-40B4-BE49-F238E27FC236}">
                <a16:creationId xmlns:a16="http://schemas.microsoft.com/office/drawing/2014/main" id="{F334D048-A3DA-46C4-BE43-CD006246171D}"/>
              </a:ext>
            </a:extLst>
          </p:cNvPr>
          <p:cNvSpPr>
            <a:spLocks noGrp="1"/>
          </p:cNvSpPr>
          <p:nvPr>
            <p:ph idx="1"/>
          </p:nvPr>
        </p:nvSpPr>
        <p:spPr>
          <a:xfrm>
            <a:off x="677334" y="2160589"/>
            <a:ext cx="8596668" cy="3880773"/>
          </a:xfrm>
        </p:spPr>
        <p:txBody>
          <a:bodyPr/>
          <a:lstStyle/>
          <a:p>
            <a:pPr marL="0" lvl="0" indent="0">
              <a:buNone/>
            </a:pPr>
            <a:endParaRPr lang="en-US" b="1" dirty="0"/>
          </a:p>
          <a:p>
            <a:pPr marL="0" lvl="0" indent="0">
              <a:buNone/>
            </a:pPr>
            <a:endParaRPr lang="en-US" b="1" dirty="0"/>
          </a:p>
          <a:p>
            <a:pPr marL="0" indent="0">
              <a:buNone/>
            </a:pPr>
            <a:endParaRPr lang="en-US" dirty="0"/>
          </a:p>
        </p:txBody>
      </p:sp>
      <p:pic>
        <p:nvPicPr>
          <p:cNvPr id="4" name="Picture 3">
            <a:extLst>
              <a:ext uri="{FF2B5EF4-FFF2-40B4-BE49-F238E27FC236}">
                <a16:creationId xmlns:a16="http://schemas.microsoft.com/office/drawing/2014/main" id="{06693FF4-9AF2-4876-87F5-563FEE272CAF}"/>
              </a:ext>
            </a:extLst>
          </p:cNvPr>
          <p:cNvPicPr>
            <a:picLocks noChangeAspect="1"/>
          </p:cNvPicPr>
          <p:nvPr/>
        </p:nvPicPr>
        <p:blipFill>
          <a:blip r:embed="rId2"/>
          <a:stretch>
            <a:fillRect/>
          </a:stretch>
        </p:blipFill>
        <p:spPr>
          <a:xfrm>
            <a:off x="2398786" y="1343461"/>
            <a:ext cx="5616427" cy="4583827"/>
          </a:xfrm>
          <a:prstGeom prst="rect">
            <a:avLst/>
          </a:prstGeom>
        </p:spPr>
      </p:pic>
    </p:spTree>
    <p:extLst>
      <p:ext uri="{BB962C8B-B14F-4D97-AF65-F5344CB8AC3E}">
        <p14:creationId xmlns:p14="http://schemas.microsoft.com/office/powerpoint/2010/main" val="2824309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BC2BC-6FF9-43CC-B4B8-8AB4BA809625}"/>
              </a:ext>
            </a:extLst>
          </p:cNvPr>
          <p:cNvSpPr>
            <a:spLocks noGrp="1"/>
          </p:cNvSpPr>
          <p:nvPr>
            <p:ph type="title"/>
          </p:nvPr>
        </p:nvSpPr>
        <p:spPr>
          <a:xfrm>
            <a:off x="677333" y="609600"/>
            <a:ext cx="9481079" cy="1320800"/>
          </a:xfrm>
        </p:spPr>
        <p:txBody>
          <a:bodyPr/>
          <a:lstStyle/>
          <a:p>
            <a:r>
              <a:rPr lang="en-US" dirty="0"/>
              <a:t>Model 3: Random Forest – Feature Ranking</a:t>
            </a:r>
          </a:p>
        </p:txBody>
      </p:sp>
      <p:sp>
        <p:nvSpPr>
          <p:cNvPr id="3" name="Content Placeholder 2">
            <a:extLst>
              <a:ext uri="{FF2B5EF4-FFF2-40B4-BE49-F238E27FC236}">
                <a16:creationId xmlns:a16="http://schemas.microsoft.com/office/drawing/2014/main" id="{F334D048-A3DA-46C4-BE43-CD006246171D}"/>
              </a:ext>
            </a:extLst>
          </p:cNvPr>
          <p:cNvSpPr>
            <a:spLocks noGrp="1"/>
          </p:cNvSpPr>
          <p:nvPr>
            <p:ph idx="1"/>
          </p:nvPr>
        </p:nvSpPr>
        <p:spPr>
          <a:xfrm>
            <a:off x="677334" y="2160589"/>
            <a:ext cx="8596668" cy="3880773"/>
          </a:xfrm>
        </p:spPr>
        <p:txBody>
          <a:bodyPr/>
          <a:lstStyle/>
          <a:p>
            <a:pPr marL="0" lvl="0" indent="0">
              <a:buNone/>
            </a:pPr>
            <a:endParaRPr lang="en-US" b="1" dirty="0"/>
          </a:p>
          <a:p>
            <a:pPr marL="0" lvl="0" indent="0">
              <a:buNone/>
            </a:pPr>
            <a:endParaRPr lang="en-US" b="1" dirty="0"/>
          </a:p>
          <a:p>
            <a:pPr marL="0" indent="0">
              <a:buNone/>
            </a:pPr>
            <a:endParaRPr lang="en-US" dirty="0"/>
          </a:p>
        </p:txBody>
      </p:sp>
      <p:pic>
        <p:nvPicPr>
          <p:cNvPr id="5" name="Picture 4">
            <a:extLst>
              <a:ext uri="{FF2B5EF4-FFF2-40B4-BE49-F238E27FC236}">
                <a16:creationId xmlns:a16="http://schemas.microsoft.com/office/drawing/2014/main" id="{B5ABAB68-D54A-44FB-9F9A-530BCF4474F7}"/>
              </a:ext>
            </a:extLst>
          </p:cNvPr>
          <p:cNvPicPr>
            <a:picLocks noChangeAspect="1"/>
          </p:cNvPicPr>
          <p:nvPr/>
        </p:nvPicPr>
        <p:blipFill>
          <a:blip r:embed="rId2"/>
          <a:stretch>
            <a:fillRect/>
          </a:stretch>
        </p:blipFill>
        <p:spPr>
          <a:xfrm>
            <a:off x="2834640" y="1270000"/>
            <a:ext cx="5840380" cy="5025365"/>
          </a:xfrm>
          <a:prstGeom prst="rect">
            <a:avLst/>
          </a:prstGeom>
        </p:spPr>
      </p:pic>
    </p:spTree>
    <p:extLst>
      <p:ext uri="{BB962C8B-B14F-4D97-AF65-F5344CB8AC3E}">
        <p14:creationId xmlns:p14="http://schemas.microsoft.com/office/powerpoint/2010/main" val="13997364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BC2BC-6FF9-43CC-B4B8-8AB4BA809625}"/>
              </a:ext>
            </a:extLst>
          </p:cNvPr>
          <p:cNvSpPr>
            <a:spLocks noGrp="1"/>
          </p:cNvSpPr>
          <p:nvPr>
            <p:ph type="title"/>
          </p:nvPr>
        </p:nvSpPr>
        <p:spPr/>
        <p:txBody>
          <a:bodyPr/>
          <a:lstStyle/>
          <a:p>
            <a:r>
              <a:rPr lang="en-US" dirty="0"/>
              <a:t>Model 4: Decision Tree</a:t>
            </a:r>
          </a:p>
        </p:txBody>
      </p:sp>
      <p:sp>
        <p:nvSpPr>
          <p:cNvPr id="3" name="Content Placeholder 2">
            <a:extLst>
              <a:ext uri="{FF2B5EF4-FFF2-40B4-BE49-F238E27FC236}">
                <a16:creationId xmlns:a16="http://schemas.microsoft.com/office/drawing/2014/main" id="{F334D048-A3DA-46C4-BE43-CD006246171D}"/>
              </a:ext>
            </a:extLst>
          </p:cNvPr>
          <p:cNvSpPr>
            <a:spLocks noGrp="1"/>
          </p:cNvSpPr>
          <p:nvPr>
            <p:ph idx="1"/>
          </p:nvPr>
        </p:nvSpPr>
        <p:spPr>
          <a:xfrm>
            <a:off x="677334" y="2160589"/>
            <a:ext cx="8596668" cy="3880773"/>
          </a:xfrm>
        </p:spPr>
        <p:txBody>
          <a:bodyPr/>
          <a:lstStyle/>
          <a:p>
            <a:pPr marL="0" lvl="0" indent="0">
              <a:buNone/>
            </a:pPr>
            <a:endParaRPr lang="en-US" b="1" dirty="0"/>
          </a:p>
          <a:p>
            <a:pPr marL="0" lvl="0" indent="0">
              <a:buNone/>
            </a:pPr>
            <a:endParaRPr lang="en-US" b="1" dirty="0"/>
          </a:p>
          <a:p>
            <a:pPr marL="0" indent="0">
              <a:buNone/>
            </a:pPr>
            <a:endParaRPr lang="en-US" dirty="0"/>
          </a:p>
        </p:txBody>
      </p:sp>
      <p:pic>
        <p:nvPicPr>
          <p:cNvPr id="4" name="Picture 3">
            <a:extLst>
              <a:ext uri="{FF2B5EF4-FFF2-40B4-BE49-F238E27FC236}">
                <a16:creationId xmlns:a16="http://schemas.microsoft.com/office/drawing/2014/main" id="{BFD71D9D-B968-4A2C-9E73-782FF3745569}"/>
              </a:ext>
            </a:extLst>
          </p:cNvPr>
          <p:cNvPicPr>
            <a:picLocks noChangeAspect="1"/>
          </p:cNvPicPr>
          <p:nvPr/>
        </p:nvPicPr>
        <p:blipFill>
          <a:blip r:embed="rId2"/>
          <a:stretch>
            <a:fillRect/>
          </a:stretch>
        </p:blipFill>
        <p:spPr>
          <a:xfrm>
            <a:off x="2307663" y="1474038"/>
            <a:ext cx="5616427" cy="4663844"/>
          </a:xfrm>
          <a:prstGeom prst="rect">
            <a:avLst/>
          </a:prstGeom>
        </p:spPr>
      </p:pic>
    </p:spTree>
    <p:extLst>
      <p:ext uri="{BB962C8B-B14F-4D97-AF65-F5344CB8AC3E}">
        <p14:creationId xmlns:p14="http://schemas.microsoft.com/office/powerpoint/2010/main" val="1695286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BC2BC-6FF9-43CC-B4B8-8AB4BA809625}"/>
              </a:ext>
            </a:extLst>
          </p:cNvPr>
          <p:cNvSpPr>
            <a:spLocks noGrp="1"/>
          </p:cNvSpPr>
          <p:nvPr>
            <p:ph type="title"/>
          </p:nvPr>
        </p:nvSpPr>
        <p:spPr/>
        <p:txBody>
          <a:bodyPr/>
          <a:lstStyle/>
          <a:p>
            <a:r>
              <a:rPr lang="en-US" dirty="0"/>
              <a:t>Model 5: Deep Learning - MLP</a:t>
            </a:r>
          </a:p>
        </p:txBody>
      </p:sp>
      <p:sp>
        <p:nvSpPr>
          <p:cNvPr id="3" name="Content Placeholder 2">
            <a:extLst>
              <a:ext uri="{FF2B5EF4-FFF2-40B4-BE49-F238E27FC236}">
                <a16:creationId xmlns:a16="http://schemas.microsoft.com/office/drawing/2014/main" id="{F334D048-A3DA-46C4-BE43-CD006246171D}"/>
              </a:ext>
            </a:extLst>
          </p:cNvPr>
          <p:cNvSpPr>
            <a:spLocks noGrp="1"/>
          </p:cNvSpPr>
          <p:nvPr>
            <p:ph idx="1"/>
          </p:nvPr>
        </p:nvSpPr>
        <p:spPr>
          <a:xfrm>
            <a:off x="677334" y="2160589"/>
            <a:ext cx="8596668" cy="3880773"/>
          </a:xfrm>
        </p:spPr>
        <p:txBody>
          <a:bodyPr/>
          <a:lstStyle/>
          <a:p>
            <a:pPr marL="0" lvl="0" indent="0">
              <a:buNone/>
            </a:pPr>
            <a:endParaRPr lang="en-US" b="1" dirty="0"/>
          </a:p>
          <a:p>
            <a:pPr marL="0" lvl="0" indent="0">
              <a:buNone/>
            </a:pPr>
            <a:endParaRPr lang="en-US" b="1" dirty="0"/>
          </a:p>
          <a:p>
            <a:pPr marL="0" indent="0">
              <a:buNone/>
            </a:pPr>
            <a:endParaRPr lang="en-US" dirty="0"/>
          </a:p>
        </p:txBody>
      </p:sp>
      <p:pic>
        <p:nvPicPr>
          <p:cNvPr id="4" name="Picture 3">
            <a:extLst>
              <a:ext uri="{FF2B5EF4-FFF2-40B4-BE49-F238E27FC236}">
                <a16:creationId xmlns:a16="http://schemas.microsoft.com/office/drawing/2014/main" id="{BA0CE8B1-4AC7-4B1B-A22F-5A1D45670AE7}"/>
              </a:ext>
            </a:extLst>
          </p:cNvPr>
          <p:cNvPicPr>
            <a:picLocks noChangeAspect="1"/>
          </p:cNvPicPr>
          <p:nvPr/>
        </p:nvPicPr>
        <p:blipFill>
          <a:blip r:embed="rId2"/>
          <a:stretch>
            <a:fillRect/>
          </a:stretch>
        </p:blipFill>
        <p:spPr>
          <a:xfrm>
            <a:off x="2048269" y="1381328"/>
            <a:ext cx="5555461" cy="4660034"/>
          </a:xfrm>
          <a:prstGeom prst="rect">
            <a:avLst/>
          </a:prstGeom>
        </p:spPr>
      </p:pic>
    </p:spTree>
    <p:extLst>
      <p:ext uri="{BB962C8B-B14F-4D97-AF65-F5344CB8AC3E}">
        <p14:creationId xmlns:p14="http://schemas.microsoft.com/office/powerpoint/2010/main" val="2877802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BC2BC-6FF9-43CC-B4B8-8AB4BA809625}"/>
              </a:ext>
            </a:extLst>
          </p:cNvPr>
          <p:cNvSpPr>
            <a:spLocks noGrp="1"/>
          </p:cNvSpPr>
          <p:nvPr>
            <p:ph type="title"/>
          </p:nvPr>
        </p:nvSpPr>
        <p:spPr/>
        <p:txBody>
          <a:bodyPr/>
          <a:lstStyle/>
          <a:p>
            <a:r>
              <a:rPr lang="en-US" dirty="0"/>
              <a:t>Model Comparison: </a:t>
            </a:r>
          </a:p>
        </p:txBody>
      </p:sp>
      <p:sp>
        <p:nvSpPr>
          <p:cNvPr id="3" name="Content Placeholder 2">
            <a:extLst>
              <a:ext uri="{FF2B5EF4-FFF2-40B4-BE49-F238E27FC236}">
                <a16:creationId xmlns:a16="http://schemas.microsoft.com/office/drawing/2014/main" id="{F334D048-A3DA-46C4-BE43-CD006246171D}"/>
              </a:ext>
            </a:extLst>
          </p:cNvPr>
          <p:cNvSpPr>
            <a:spLocks noGrp="1"/>
          </p:cNvSpPr>
          <p:nvPr>
            <p:ph idx="1"/>
          </p:nvPr>
        </p:nvSpPr>
        <p:spPr>
          <a:xfrm>
            <a:off x="752748" y="1682685"/>
            <a:ext cx="9065268" cy="5048053"/>
          </a:xfrm>
        </p:spPr>
        <p:txBody>
          <a:bodyPr>
            <a:normAutofit/>
          </a:bodyPr>
          <a:lstStyle/>
          <a:p>
            <a:pPr marL="0" lvl="0" indent="0">
              <a:buNone/>
            </a:pPr>
            <a:endParaRPr lang="en-US" b="1" dirty="0"/>
          </a:p>
          <a:p>
            <a:pPr marL="0" lvl="0" indent="0">
              <a:buNone/>
            </a:pPr>
            <a:endParaRPr lang="en-US" b="1" dirty="0"/>
          </a:p>
          <a:p>
            <a:pPr marL="0" indent="0">
              <a:buNone/>
            </a:pPr>
            <a:endParaRPr lang="en-US" dirty="0"/>
          </a:p>
        </p:txBody>
      </p:sp>
      <p:pic>
        <p:nvPicPr>
          <p:cNvPr id="4" name="Picture 3">
            <a:extLst>
              <a:ext uri="{FF2B5EF4-FFF2-40B4-BE49-F238E27FC236}">
                <a16:creationId xmlns:a16="http://schemas.microsoft.com/office/drawing/2014/main" id="{CD18FEFF-88D0-480E-8889-184F52C56B62}"/>
              </a:ext>
            </a:extLst>
          </p:cNvPr>
          <p:cNvPicPr>
            <a:picLocks noChangeAspect="1"/>
          </p:cNvPicPr>
          <p:nvPr/>
        </p:nvPicPr>
        <p:blipFill>
          <a:blip r:embed="rId2"/>
          <a:stretch>
            <a:fillRect/>
          </a:stretch>
        </p:blipFill>
        <p:spPr>
          <a:xfrm>
            <a:off x="873760" y="1629865"/>
            <a:ext cx="7839339" cy="4054157"/>
          </a:xfrm>
          <a:prstGeom prst="rect">
            <a:avLst/>
          </a:prstGeom>
        </p:spPr>
      </p:pic>
    </p:spTree>
    <p:extLst>
      <p:ext uri="{BB962C8B-B14F-4D97-AF65-F5344CB8AC3E}">
        <p14:creationId xmlns:p14="http://schemas.microsoft.com/office/powerpoint/2010/main" val="2045224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BC2BC-6FF9-43CC-B4B8-8AB4BA809625}"/>
              </a:ext>
            </a:extLst>
          </p:cNvPr>
          <p:cNvSpPr>
            <a:spLocks noGrp="1"/>
          </p:cNvSpPr>
          <p:nvPr>
            <p:ph type="title"/>
          </p:nvPr>
        </p:nvSpPr>
        <p:spPr/>
        <p:txBody>
          <a:bodyPr/>
          <a:lstStyle/>
          <a:p>
            <a:r>
              <a:rPr lang="en-US" dirty="0"/>
              <a:t>Summary and Conclusion:</a:t>
            </a:r>
          </a:p>
        </p:txBody>
      </p:sp>
      <p:sp>
        <p:nvSpPr>
          <p:cNvPr id="3" name="Content Placeholder 2">
            <a:extLst>
              <a:ext uri="{FF2B5EF4-FFF2-40B4-BE49-F238E27FC236}">
                <a16:creationId xmlns:a16="http://schemas.microsoft.com/office/drawing/2014/main" id="{F334D048-A3DA-46C4-BE43-CD006246171D}"/>
              </a:ext>
            </a:extLst>
          </p:cNvPr>
          <p:cNvSpPr>
            <a:spLocks noGrp="1"/>
          </p:cNvSpPr>
          <p:nvPr>
            <p:ph idx="1"/>
          </p:nvPr>
        </p:nvSpPr>
        <p:spPr>
          <a:xfrm>
            <a:off x="752748" y="1682685"/>
            <a:ext cx="9065268" cy="5048053"/>
          </a:xfrm>
        </p:spPr>
        <p:txBody>
          <a:bodyPr>
            <a:normAutofit lnSpcReduction="10000"/>
          </a:bodyPr>
          <a:lstStyle/>
          <a:p>
            <a:pPr marL="0" indent="0" algn="just">
              <a:buNone/>
            </a:pPr>
            <a:r>
              <a:rPr lang="en-US" dirty="0">
                <a:latin typeface="+mj-lt"/>
              </a:rPr>
              <a:t>SMOTE </a:t>
            </a:r>
            <a:r>
              <a:rPr lang="en-US" dirty="0" err="1">
                <a:latin typeface="+mj-lt"/>
              </a:rPr>
              <a:t>upsampling</a:t>
            </a:r>
            <a:r>
              <a:rPr lang="en-US" dirty="0">
                <a:latin typeface="+mj-lt"/>
              </a:rPr>
              <a:t> based on each device with failure history is an effective way to improve the performance of all the machine learning models as well as </a:t>
            </a:r>
            <a:r>
              <a:rPr lang="en-US" dirty="0" err="1">
                <a:latin typeface="+mj-lt"/>
              </a:rPr>
              <a:t>GroupShuffleSplit</a:t>
            </a:r>
            <a:r>
              <a:rPr lang="en-US" dirty="0">
                <a:latin typeface="+mj-lt"/>
              </a:rPr>
              <a:t> method. </a:t>
            </a:r>
          </a:p>
          <a:p>
            <a:pPr marL="0" indent="0" algn="just">
              <a:buNone/>
            </a:pPr>
            <a:endParaRPr lang="en-US" dirty="0">
              <a:latin typeface="+mj-lt"/>
            </a:endParaRPr>
          </a:p>
          <a:p>
            <a:pPr marL="0" indent="0" algn="just">
              <a:buNone/>
            </a:pPr>
            <a:r>
              <a:rPr lang="en-US" dirty="0">
                <a:latin typeface="+mj-lt"/>
              </a:rPr>
              <a:t>Learning from the history data of each device, the standard </a:t>
            </a:r>
            <a:r>
              <a:rPr lang="en-US" dirty="0" err="1">
                <a:latin typeface="+mj-lt"/>
              </a:rPr>
              <a:t>deviaion</a:t>
            </a:r>
            <a:r>
              <a:rPr lang="en-US" dirty="0">
                <a:latin typeface="+mj-lt"/>
              </a:rPr>
              <a:t> and percentage change are good indicators to represent the abnormal performance before each failure. Before failure, there is always unusual reading from some metrics. Having new features created as these indicators improves the performance of models significantly.</a:t>
            </a:r>
          </a:p>
          <a:p>
            <a:pPr marL="0" indent="0" algn="just">
              <a:buNone/>
            </a:pPr>
            <a:endParaRPr lang="en-US" dirty="0">
              <a:latin typeface="+mj-lt"/>
            </a:endParaRPr>
          </a:p>
          <a:p>
            <a:pPr marL="0" indent="0" algn="just">
              <a:buNone/>
            </a:pPr>
            <a:r>
              <a:rPr lang="en-US" dirty="0">
                <a:latin typeface="+mj-lt"/>
              </a:rPr>
              <a:t>Based on the importance/criteria of this project to minimize </a:t>
            </a:r>
            <a:r>
              <a:rPr lang="en-US" dirty="0" err="1">
                <a:latin typeface="+mj-lt"/>
              </a:rPr>
              <a:t>falsepositives</a:t>
            </a:r>
            <a:r>
              <a:rPr lang="en-US" dirty="0">
                <a:latin typeface="+mj-lt"/>
              </a:rPr>
              <a:t> and false negatives, the recommended models are </a:t>
            </a:r>
            <a:r>
              <a:rPr lang="en-US" dirty="0" err="1">
                <a:latin typeface="+mj-lt"/>
              </a:rPr>
              <a:t>determinedbased</a:t>
            </a:r>
            <a:r>
              <a:rPr lang="en-US" dirty="0">
                <a:latin typeface="+mj-lt"/>
              </a:rPr>
              <a:t> on the ranking column as above. It shows the Decision Tree is </a:t>
            </a:r>
            <a:r>
              <a:rPr lang="en-US" dirty="0" err="1">
                <a:latin typeface="+mj-lt"/>
              </a:rPr>
              <a:t>bestmodel</a:t>
            </a:r>
            <a:r>
              <a:rPr lang="en-US" dirty="0">
                <a:latin typeface="+mj-lt"/>
              </a:rPr>
              <a:t> with both Precision\_1/Recall\_1 with the highest scores as well as AUC\_</a:t>
            </a:r>
            <a:r>
              <a:rPr lang="en-US" dirty="0" err="1">
                <a:latin typeface="+mj-lt"/>
              </a:rPr>
              <a:t>pr</a:t>
            </a:r>
            <a:r>
              <a:rPr lang="en-US" dirty="0">
                <a:latin typeface="+mj-lt"/>
              </a:rPr>
              <a:t> score. The 2nd and 3rd best models are the Random Forest and the Voting Classifier(Soft). I would recommend to use the Decision Tree as the final model with the best prediction performance designed for this project.</a:t>
            </a:r>
          </a:p>
          <a:p>
            <a:pPr marL="0" lvl="0" indent="0">
              <a:buNone/>
            </a:pPr>
            <a:endParaRPr lang="en-US" b="1" dirty="0"/>
          </a:p>
          <a:p>
            <a:pPr marL="0" indent="0">
              <a:buNone/>
            </a:pPr>
            <a:endParaRPr lang="en-US" dirty="0"/>
          </a:p>
        </p:txBody>
      </p:sp>
      <p:sp>
        <p:nvSpPr>
          <p:cNvPr id="6" name="Content Placeholder 2">
            <a:extLst>
              <a:ext uri="{FF2B5EF4-FFF2-40B4-BE49-F238E27FC236}">
                <a16:creationId xmlns:a16="http://schemas.microsoft.com/office/drawing/2014/main" id="{BDCF76EA-EABE-4139-92F3-388518106A8D}"/>
              </a:ext>
            </a:extLst>
          </p:cNvPr>
          <p:cNvSpPr txBox="1">
            <a:spLocks/>
          </p:cNvSpPr>
          <p:nvPr/>
        </p:nvSpPr>
        <p:spPr>
          <a:xfrm>
            <a:off x="556181" y="1682685"/>
            <a:ext cx="10534454" cy="504805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endParaRPr lang="en-US" dirty="0"/>
          </a:p>
          <a:p>
            <a:pPr marL="0" indent="0">
              <a:buFont typeface="Wingdings 3" charset="2"/>
              <a:buNone/>
            </a:pPr>
            <a:endParaRPr lang="en-US" b="1" dirty="0"/>
          </a:p>
        </p:txBody>
      </p:sp>
    </p:spTree>
    <p:extLst>
      <p:ext uri="{BB962C8B-B14F-4D97-AF65-F5344CB8AC3E}">
        <p14:creationId xmlns:p14="http://schemas.microsoft.com/office/powerpoint/2010/main" val="27863311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65ABE-1BA8-4338-A90E-D7E2D6DAE009}"/>
              </a:ext>
            </a:extLst>
          </p:cNvPr>
          <p:cNvSpPr>
            <a:spLocks noGrp="1"/>
          </p:cNvSpPr>
          <p:nvPr>
            <p:ph type="title"/>
          </p:nvPr>
        </p:nvSpPr>
        <p:spPr>
          <a:xfrm>
            <a:off x="526505" y="2546808"/>
            <a:ext cx="8596668" cy="1320800"/>
          </a:xfrm>
        </p:spPr>
        <p:txBody>
          <a:bodyPr/>
          <a:lstStyle/>
          <a:p>
            <a:pPr algn="ctr"/>
            <a:r>
              <a:rPr lang="en-US" dirty="0"/>
              <a:t>Thank You</a:t>
            </a:r>
          </a:p>
        </p:txBody>
      </p:sp>
    </p:spTree>
    <p:extLst>
      <p:ext uri="{BB962C8B-B14F-4D97-AF65-F5344CB8AC3E}">
        <p14:creationId xmlns:p14="http://schemas.microsoft.com/office/powerpoint/2010/main" val="2462605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F4470-78AB-42C2-9D1A-B5594049D831}"/>
              </a:ext>
            </a:extLst>
          </p:cNvPr>
          <p:cNvSpPr>
            <a:spLocks noGrp="1"/>
          </p:cNvSpPr>
          <p:nvPr>
            <p:ph type="title"/>
          </p:nvPr>
        </p:nvSpPr>
        <p:spPr/>
        <p:txBody>
          <a:bodyPr/>
          <a:lstStyle/>
          <a:p>
            <a:r>
              <a:rPr lang="en-US" dirty="0"/>
              <a:t>Background &amp; Targets</a:t>
            </a:r>
          </a:p>
        </p:txBody>
      </p:sp>
      <p:sp>
        <p:nvSpPr>
          <p:cNvPr id="3" name="Content Placeholder 2">
            <a:extLst>
              <a:ext uri="{FF2B5EF4-FFF2-40B4-BE49-F238E27FC236}">
                <a16:creationId xmlns:a16="http://schemas.microsoft.com/office/drawing/2014/main" id="{982A510A-C203-47C6-A0E4-D6A23F002F07}"/>
              </a:ext>
            </a:extLst>
          </p:cNvPr>
          <p:cNvSpPr>
            <a:spLocks noGrp="1"/>
          </p:cNvSpPr>
          <p:nvPr>
            <p:ph idx="1"/>
          </p:nvPr>
        </p:nvSpPr>
        <p:spPr>
          <a:xfrm>
            <a:off x="677334" y="1824039"/>
            <a:ext cx="9357254" cy="4217324"/>
          </a:xfrm>
        </p:spPr>
        <p:txBody>
          <a:bodyPr>
            <a:normAutofit/>
          </a:bodyPr>
          <a:lstStyle/>
          <a:p>
            <a:pPr marL="0" indent="0" algn="just">
              <a:buNone/>
            </a:pPr>
            <a:r>
              <a:rPr lang="en-US" sz="2000" dirty="0"/>
              <a:t>A company has a fleet of devices transmitting daily telemetry readings. They would like to create a predictive maintenance solution to proactively identify when maintenance should be performed. This approach promises cost savings over routine or time-based preventive maintenance, because tasks are performed only when warranted.</a:t>
            </a:r>
          </a:p>
          <a:p>
            <a:pPr marL="0" indent="0" algn="just">
              <a:buNone/>
            </a:pPr>
            <a:endParaRPr lang="en-US" sz="2000" dirty="0"/>
          </a:p>
          <a:p>
            <a:pPr marL="0" indent="0" algn="just">
              <a:buNone/>
            </a:pPr>
            <a:r>
              <a:rPr lang="en-US" sz="2000" dirty="0"/>
              <a:t>The goal of this project is to predict when/which devices potentially are going to fail next. Seven predictive models have been developed as comparison and the best model is recommended after comprehensive comparison. Data has been detailed exploratory and additional features are created as essential indication to improve the performance.</a:t>
            </a:r>
            <a:endParaRPr lang="en-US" dirty="0"/>
          </a:p>
        </p:txBody>
      </p:sp>
    </p:spTree>
    <p:extLst>
      <p:ext uri="{BB962C8B-B14F-4D97-AF65-F5344CB8AC3E}">
        <p14:creationId xmlns:p14="http://schemas.microsoft.com/office/powerpoint/2010/main" val="36378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F4470-78AB-42C2-9D1A-B5594049D831}"/>
              </a:ext>
            </a:extLst>
          </p:cNvPr>
          <p:cNvSpPr>
            <a:spLocks noGrp="1"/>
          </p:cNvSpPr>
          <p:nvPr>
            <p:ph type="title"/>
          </p:nvPr>
        </p:nvSpPr>
        <p:spPr/>
        <p:txBody>
          <a:bodyPr/>
          <a:lstStyle/>
          <a:p>
            <a:r>
              <a:rPr lang="en-US" dirty="0"/>
              <a:t>Raw Dataset Sample</a:t>
            </a:r>
          </a:p>
        </p:txBody>
      </p:sp>
      <p:pic>
        <p:nvPicPr>
          <p:cNvPr id="6" name="Content Placeholder 5">
            <a:extLst>
              <a:ext uri="{FF2B5EF4-FFF2-40B4-BE49-F238E27FC236}">
                <a16:creationId xmlns:a16="http://schemas.microsoft.com/office/drawing/2014/main" id="{6D4F5675-7E10-4AB2-8EB6-C5CCEFC57707}"/>
              </a:ext>
            </a:extLst>
          </p:cNvPr>
          <p:cNvPicPr>
            <a:picLocks noGrp="1" noChangeAspect="1"/>
          </p:cNvPicPr>
          <p:nvPr>
            <p:ph idx="1"/>
          </p:nvPr>
        </p:nvPicPr>
        <p:blipFill>
          <a:blip r:embed="rId2"/>
          <a:stretch>
            <a:fillRect/>
          </a:stretch>
        </p:blipFill>
        <p:spPr>
          <a:xfrm>
            <a:off x="562611" y="1760883"/>
            <a:ext cx="10765790" cy="2605301"/>
          </a:xfrm>
          <a:prstGeom prst="rect">
            <a:avLst/>
          </a:prstGeom>
        </p:spPr>
      </p:pic>
    </p:spTree>
    <p:extLst>
      <p:ext uri="{BB962C8B-B14F-4D97-AF65-F5344CB8AC3E}">
        <p14:creationId xmlns:p14="http://schemas.microsoft.com/office/powerpoint/2010/main" val="430451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32AB7-27ED-4F2A-812F-3C3C17E0075C}"/>
              </a:ext>
            </a:extLst>
          </p:cNvPr>
          <p:cNvSpPr>
            <a:spLocks noGrp="1"/>
          </p:cNvSpPr>
          <p:nvPr>
            <p:ph type="title"/>
          </p:nvPr>
        </p:nvSpPr>
        <p:spPr/>
        <p:txBody>
          <a:bodyPr/>
          <a:lstStyle/>
          <a:p>
            <a:r>
              <a:rPr lang="en-US" dirty="0"/>
              <a:t>EDA – Date Feature</a:t>
            </a:r>
          </a:p>
        </p:txBody>
      </p:sp>
      <p:pic>
        <p:nvPicPr>
          <p:cNvPr id="6" name="Content Placeholder 5">
            <a:extLst>
              <a:ext uri="{FF2B5EF4-FFF2-40B4-BE49-F238E27FC236}">
                <a16:creationId xmlns:a16="http://schemas.microsoft.com/office/drawing/2014/main" id="{44175B7D-729D-4263-A540-6492E3476B6F}"/>
              </a:ext>
            </a:extLst>
          </p:cNvPr>
          <p:cNvPicPr>
            <a:picLocks noGrp="1" noChangeAspect="1"/>
          </p:cNvPicPr>
          <p:nvPr>
            <p:ph idx="1"/>
          </p:nvPr>
        </p:nvPicPr>
        <p:blipFill>
          <a:blip r:embed="rId2"/>
          <a:stretch>
            <a:fillRect/>
          </a:stretch>
        </p:blipFill>
        <p:spPr>
          <a:xfrm>
            <a:off x="677334" y="1980446"/>
            <a:ext cx="3665538" cy="2743438"/>
          </a:xfrm>
          <a:prstGeom prst="rect">
            <a:avLst/>
          </a:prstGeom>
        </p:spPr>
      </p:pic>
      <p:pic>
        <p:nvPicPr>
          <p:cNvPr id="8" name="Picture 7">
            <a:extLst>
              <a:ext uri="{FF2B5EF4-FFF2-40B4-BE49-F238E27FC236}">
                <a16:creationId xmlns:a16="http://schemas.microsoft.com/office/drawing/2014/main" id="{B2C45566-F9E3-4A7C-B9A9-757D256C481D}"/>
              </a:ext>
            </a:extLst>
          </p:cNvPr>
          <p:cNvPicPr>
            <a:picLocks noChangeAspect="1"/>
          </p:cNvPicPr>
          <p:nvPr/>
        </p:nvPicPr>
        <p:blipFill>
          <a:blip r:embed="rId3"/>
          <a:stretch>
            <a:fillRect/>
          </a:stretch>
        </p:blipFill>
        <p:spPr>
          <a:xfrm>
            <a:off x="5147734" y="2070617"/>
            <a:ext cx="3589331" cy="2716765"/>
          </a:xfrm>
          <a:prstGeom prst="rect">
            <a:avLst/>
          </a:prstGeom>
        </p:spPr>
      </p:pic>
    </p:spTree>
    <p:extLst>
      <p:ext uri="{BB962C8B-B14F-4D97-AF65-F5344CB8AC3E}">
        <p14:creationId xmlns:p14="http://schemas.microsoft.com/office/powerpoint/2010/main" val="478821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32AB7-27ED-4F2A-812F-3C3C17E0075C}"/>
              </a:ext>
            </a:extLst>
          </p:cNvPr>
          <p:cNvSpPr>
            <a:spLocks noGrp="1"/>
          </p:cNvSpPr>
          <p:nvPr>
            <p:ph type="title"/>
          </p:nvPr>
        </p:nvSpPr>
        <p:spPr/>
        <p:txBody>
          <a:bodyPr/>
          <a:lstStyle/>
          <a:p>
            <a:r>
              <a:rPr lang="en-US" dirty="0"/>
              <a:t>EDA – Date Feature</a:t>
            </a:r>
          </a:p>
        </p:txBody>
      </p:sp>
      <p:pic>
        <p:nvPicPr>
          <p:cNvPr id="9" name="Picture 8">
            <a:extLst>
              <a:ext uri="{FF2B5EF4-FFF2-40B4-BE49-F238E27FC236}">
                <a16:creationId xmlns:a16="http://schemas.microsoft.com/office/drawing/2014/main" id="{54A74D95-1A7C-46E3-A87F-E3E521AAF16A}"/>
              </a:ext>
            </a:extLst>
          </p:cNvPr>
          <p:cNvPicPr>
            <a:picLocks noChangeAspect="1"/>
          </p:cNvPicPr>
          <p:nvPr/>
        </p:nvPicPr>
        <p:blipFill>
          <a:blip r:embed="rId2"/>
          <a:stretch>
            <a:fillRect/>
          </a:stretch>
        </p:blipFill>
        <p:spPr>
          <a:xfrm>
            <a:off x="521522" y="1335062"/>
            <a:ext cx="9379716" cy="2442685"/>
          </a:xfrm>
          <a:prstGeom prst="rect">
            <a:avLst/>
          </a:prstGeom>
        </p:spPr>
      </p:pic>
      <p:pic>
        <p:nvPicPr>
          <p:cNvPr id="5" name="Picture 4">
            <a:extLst>
              <a:ext uri="{FF2B5EF4-FFF2-40B4-BE49-F238E27FC236}">
                <a16:creationId xmlns:a16="http://schemas.microsoft.com/office/drawing/2014/main" id="{EB4F3BD6-FF01-4BB5-A1A7-A2B87283CA2A}"/>
              </a:ext>
            </a:extLst>
          </p:cNvPr>
          <p:cNvPicPr>
            <a:picLocks noChangeAspect="1"/>
          </p:cNvPicPr>
          <p:nvPr/>
        </p:nvPicPr>
        <p:blipFill>
          <a:blip r:embed="rId3"/>
          <a:stretch>
            <a:fillRect/>
          </a:stretch>
        </p:blipFill>
        <p:spPr>
          <a:xfrm>
            <a:off x="606613" y="3871111"/>
            <a:ext cx="9253667" cy="2764142"/>
          </a:xfrm>
          <a:prstGeom prst="rect">
            <a:avLst/>
          </a:prstGeom>
        </p:spPr>
      </p:pic>
    </p:spTree>
    <p:extLst>
      <p:ext uri="{BB962C8B-B14F-4D97-AF65-F5344CB8AC3E}">
        <p14:creationId xmlns:p14="http://schemas.microsoft.com/office/powerpoint/2010/main" val="4250436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32AB7-27ED-4F2A-812F-3C3C17E0075C}"/>
              </a:ext>
            </a:extLst>
          </p:cNvPr>
          <p:cNvSpPr>
            <a:spLocks noGrp="1"/>
          </p:cNvSpPr>
          <p:nvPr>
            <p:ph type="title"/>
          </p:nvPr>
        </p:nvSpPr>
        <p:spPr/>
        <p:txBody>
          <a:bodyPr/>
          <a:lstStyle/>
          <a:p>
            <a:r>
              <a:rPr lang="en-US" dirty="0"/>
              <a:t>EDA – Date Feature - Summary</a:t>
            </a:r>
          </a:p>
        </p:txBody>
      </p:sp>
      <p:sp>
        <p:nvSpPr>
          <p:cNvPr id="4" name="Content Placeholder 3">
            <a:extLst>
              <a:ext uri="{FF2B5EF4-FFF2-40B4-BE49-F238E27FC236}">
                <a16:creationId xmlns:a16="http://schemas.microsoft.com/office/drawing/2014/main" id="{F8D145B8-2E5F-4AFE-B53C-7830A25DB0AD}"/>
              </a:ext>
            </a:extLst>
          </p:cNvPr>
          <p:cNvSpPr>
            <a:spLocks noGrp="1"/>
          </p:cNvSpPr>
          <p:nvPr>
            <p:ph idx="1"/>
          </p:nvPr>
        </p:nvSpPr>
        <p:spPr/>
        <p:txBody>
          <a:bodyPr/>
          <a:lstStyle/>
          <a:p>
            <a:r>
              <a:rPr lang="en-US" sz="2000" dirty="0"/>
              <a:t>Every Thursday has peak time to have machine failure.</a:t>
            </a:r>
          </a:p>
          <a:p>
            <a:r>
              <a:rPr lang="en-US" sz="2000" dirty="0"/>
              <a:t>Within 2015-01~ 2015-11, there is no regular pattern of failure through each month.</a:t>
            </a:r>
          </a:p>
          <a:p>
            <a:endParaRPr lang="en-US" dirty="0"/>
          </a:p>
        </p:txBody>
      </p:sp>
    </p:spTree>
    <p:extLst>
      <p:ext uri="{BB962C8B-B14F-4D97-AF65-F5344CB8AC3E}">
        <p14:creationId xmlns:p14="http://schemas.microsoft.com/office/powerpoint/2010/main" val="2809038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BC2BC-6FF9-43CC-B4B8-8AB4BA809625}"/>
              </a:ext>
            </a:extLst>
          </p:cNvPr>
          <p:cNvSpPr>
            <a:spLocks noGrp="1"/>
          </p:cNvSpPr>
          <p:nvPr>
            <p:ph type="title"/>
          </p:nvPr>
        </p:nvSpPr>
        <p:spPr/>
        <p:txBody>
          <a:bodyPr/>
          <a:lstStyle/>
          <a:p>
            <a:r>
              <a:rPr lang="en-US" dirty="0"/>
              <a:t>Feature Design</a:t>
            </a:r>
          </a:p>
        </p:txBody>
      </p:sp>
      <p:sp>
        <p:nvSpPr>
          <p:cNvPr id="3" name="Content Placeholder 2">
            <a:extLst>
              <a:ext uri="{FF2B5EF4-FFF2-40B4-BE49-F238E27FC236}">
                <a16:creationId xmlns:a16="http://schemas.microsoft.com/office/drawing/2014/main" id="{F334D048-A3DA-46C4-BE43-CD006246171D}"/>
              </a:ext>
            </a:extLst>
          </p:cNvPr>
          <p:cNvSpPr>
            <a:spLocks noGrp="1"/>
          </p:cNvSpPr>
          <p:nvPr>
            <p:ph idx="1"/>
          </p:nvPr>
        </p:nvSpPr>
        <p:spPr>
          <a:xfrm>
            <a:off x="677334" y="2135189"/>
            <a:ext cx="8596668" cy="3880773"/>
          </a:xfrm>
        </p:spPr>
        <p:txBody>
          <a:bodyPr/>
          <a:lstStyle/>
          <a:p>
            <a:pPr marL="0" lvl="0" indent="0">
              <a:buNone/>
            </a:pPr>
            <a:r>
              <a:rPr lang="en-US" sz="2000" b="1" dirty="0"/>
              <a:t>8 New Features:</a:t>
            </a:r>
          </a:p>
          <a:p>
            <a:pPr marL="0" lvl="0" indent="0">
              <a:buNone/>
            </a:pPr>
            <a:endParaRPr lang="en-US" sz="2000" b="1" dirty="0"/>
          </a:p>
          <a:p>
            <a:pPr marL="0" lvl="0" indent="0">
              <a:buNone/>
            </a:pPr>
            <a:endParaRPr lang="en-US" dirty="0"/>
          </a:p>
          <a:p>
            <a:endParaRPr lang="en-US" dirty="0"/>
          </a:p>
        </p:txBody>
      </p:sp>
      <p:pic>
        <p:nvPicPr>
          <p:cNvPr id="5" name="Picture 4">
            <a:extLst>
              <a:ext uri="{FF2B5EF4-FFF2-40B4-BE49-F238E27FC236}">
                <a16:creationId xmlns:a16="http://schemas.microsoft.com/office/drawing/2014/main" id="{1F3D32A9-D2C5-4DC5-99FD-F94FF20674E0}"/>
              </a:ext>
            </a:extLst>
          </p:cNvPr>
          <p:cNvPicPr>
            <a:picLocks noChangeAspect="1"/>
          </p:cNvPicPr>
          <p:nvPr/>
        </p:nvPicPr>
        <p:blipFill>
          <a:blip r:embed="rId2"/>
          <a:stretch>
            <a:fillRect/>
          </a:stretch>
        </p:blipFill>
        <p:spPr>
          <a:xfrm>
            <a:off x="903297" y="2917742"/>
            <a:ext cx="10231820" cy="2756618"/>
          </a:xfrm>
          <a:prstGeom prst="rect">
            <a:avLst/>
          </a:prstGeom>
        </p:spPr>
      </p:pic>
    </p:spTree>
    <p:extLst>
      <p:ext uri="{BB962C8B-B14F-4D97-AF65-F5344CB8AC3E}">
        <p14:creationId xmlns:p14="http://schemas.microsoft.com/office/powerpoint/2010/main" val="611310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BC2BC-6FF9-43CC-B4B8-8AB4BA809625}"/>
              </a:ext>
            </a:extLst>
          </p:cNvPr>
          <p:cNvSpPr>
            <a:spLocks noGrp="1"/>
          </p:cNvSpPr>
          <p:nvPr>
            <p:ph type="title"/>
          </p:nvPr>
        </p:nvSpPr>
        <p:spPr/>
        <p:txBody>
          <a:bodyPr/>
          <a:lstStyle/>
          <a:p>
            <a:r>
              <a:rPr lang="en-US" dirty="0"/>
              <a:t>Imbalance Processing:</a:t>
            </a:r>
          </a:p>
        </p:txBody>
      </p:sp>
      <p:sp>
        <p:nvSpPr>
          <p:cNvPr id="3" name="Content Placeholder 2">
            <a:extLst>
              <a:ext uri="{FF2B5EF4-FFF2-40B4-BE49-F238E27FC236}">
                <a16:creationId xmlns:a16="http://schemas.microsoft.com/office/drawing/2014/main" id="{F334D048-A3DA-46C4-BE43-CD006246171D}"/>
              </a:ext>
            </a:extLst>
          </p:cNvPr>
          <p:cNvSpPr>
            <a:spLocks noGrp="1"/>
          </p:cNvSpPr>
          <p:nvPr>
            <p:ph idx="1"/>
          </p:nvPr>
        </p:nvSpPr>
        <p:spPr>
          <a:xfrm>
            <a:off x="677334" y="2160589"/>
            <a:ext cx="8596668" cy="3880773"/>
          </a:xfrm>
        </p:spPr>
        <p:txBody>
          <a:bodyPr/>
          <a:lstStyle/>
          <a:p>
            <a:pPr marL="0" lvl="0" indent="0">
              <a:buNone/>
            </a:pPr>
            <a:r>
              <a:rPr lang="en-US" sz="2000" b="1" dirty="0"/>
              <a:t>Method 1: </a:t>
            </a:r>
            <a:r>
              <a:rPr lang="en-US" sz="2000" b="1" dirty="0" err="1"/>
              <a:t>Upsampling</a:t>
            </a:r>
            <a:r>
              <a:rPr lang="en-US" sz="2000" b="1" dirty="0"/>
              <a:t> random</a:t>
            </a:r>
          </a:p>
          <a:p>
            <a:pPr marL="0" lvl="0" indent="0">
              <a:buNone/>
            </a:pPr>
            <a:endParaRPr lang="en-US" sz="2000" b="1" dirty="0"/>
          </a:p>
          <a:p>
            <a:pPr marL="0" lvl="0" indent="0">
              <a:buNone/>
            </a:pPr>
            <a:r>
              <a:rPr lang="en-US" sz="2000" b="1" dirty="0"/>
              <a:t>Method 2: Smote </a:t>
            </a:r>
            <a:r>
              <a:rPr lang="en-US" sz="2000" b="1" dirty="0" err="1"/>
              <a:t>upsampling</a:t>
            </a:r>
            <a:endParaRPr lang="en-US" sz="2000" b="1" dirty="0"/>
          </a:p>
          <a:p>
            <a:pPr marL="0" lvl="0" indent="0">
              <a:buNone/>
            </a:pPr>
            <a:endParaRPr lang="en-US" sz="2000" b="1" dirty="0"/>
          </a:p>
          <a:p>
            <a:pPr marL="0" lvl="0" indent="0">
              <a:buNone/>
            </a:pPr>
            <a:r>
              <a:rPr lang="en-US" sz="2000" b="1" dirty="0"/>
              <a:t>Method 3: </a:t>
            </a:r>
            <a:r>
              <a:rPr lang="en-US" sz="2000" b="1" dirty="0" err="1"/>
              <a:t>Upsampling</a:t>
            </a:r>
            <a:r>
              <a:rPr lang="en-US" sz="2000" b="1" dirty="0"/>
              <a:t> the machines with failure history</a:t>
            </a:r>
          </a:p>
          <a:p>
            <a:pPr marL="0" lvl="0" indent="0">
              <a:buNone/>
            </a:pPr>
            <a:endParaRPr lang="en-US" b="1" dirty="0"/>
          </a:p>
          <a:p>
            <a:pPr marL="0" lvl="0" indent="0">
              <a:buNone/>
            </a:pPr>
            <a:endParaRPr lang="en-US" b="1" dirty="0"/>
          </a:p>
          <a:p>
            <a:pPr marL="0" indent="0">
              <a:buNone/>
            </a:pPr>
            <a:endParaRPr lang="en-US" dirty="0"/>
          </a:p>
        </p:txBody>
      </p:sp>
    </p:spTree>
    <p:extLst>
      <p:ext uri="{BB962C8B-B14F-4D97-AF65-F5344CB8AC3E}">
        <p14:creationId xmlns:p14="http://schemas.microsoft.com/office/powerpoint/2010/main" val="4189755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BC2BC-6FF9-43CC-B4B8-8AB4BA809625}"/>
              </a:ext>
            </a:extLst>
          </p:cNvPr>
          <p:cNvSpPr>
            <a:spLocks noGrp="1"/>
          </p:cNvSpPr>
          <p:nvPr>
            <p:ph type="title"/>
          </p:nvPr>
        </p:nvSpPr>
        <p:spPr/>
        <p:txBody>
          <a:bodyPr/>
          <a:lstStyle/>
          <a:p>
            <a:r>
              <a:rPr lang="en-US" dirty="0"/>
              <a:t>Model 1: Logistic Regression</a:t>
            </a:r>
          </a:p>
        </p:txBody>
      </p:sp>
      <p:sp>
        <p:nvSpPr>
          <p:cNvPr id="3" name="Content Placeholder 2">
            <a:extLst>
              <a:ext uri="{FF2B5EF4-FFF2-40B4-BE49-F238E27FC236}">
                <a16:creationId xmlns:a16="http://schemas.microsoft.com/office/drawing/2014/main" id="{F334D048-A3DA-46C4-BE43-CD006246171D}"/>
              </a:ext>
            </a:extLst>
          </p:cNvPr>
          <p:cNvSpPr>
            <a:spLocks noGrp="1"/>
          </p:cNvSpPr>
          <p:nvPr>
            <p:ph idx="1"/>
          </p:nvPr>
        </p:nvSpPr>
        <p:spPr>
          <a:xfrm>
            <a:off x="677334" y="2160589"/>
            <a:ext cx="8596668" cy="3880773"/>
          </a:xfrm>
        </p:spPr>
        <p:txBody>
          <a:bodyPr/>
          <a:lstStyle/>
          <a:p>
            <a:pPr marL="0" lvl="0" indent="0">
              <a:buNone/>
            </a:pPr>
            <a:endParaRPr lang="en-US" b="1" dirty="0"/>
          </a:p>
          <a:p>
            <a:pPr marL="0" lvl="0" indent="0">
              <a:buNone/>
            </a:pPr>
            <a:endParaRPr lang="en-US" b="1" dirty="0"/>
          </a:p>
          <a:p>
            <a:pPr marL="0" indent="0">
              <a:buNone/>
            </a:pPr>
            <a:endParaRPr lang="en-US" dirty="0"/>
          </a:p>
        </p:txBody>
      </p:sp>
      <p:pic>
        <p:nvPicPr>
          <p:cNvPr id="4" name="Picture 3">
            <a:extLst>
              <a:ext uri="{FF2B5EF4-FFF2-40B4-BE49-F238E27FC236}">
                <a16:creationId xmlns:a16="http://schemas.microsoft.com/office/drawing/2014/main" id="{AC60AD77-0650-4707-86C6-D8E3F373C08D}"/>
              </a:ext>
            </a:extLst>
          </p:cNvPr>
          <p:cNvPicPr>
            <a:picLocks noChangeAspect="1"/>
          </p:cNvPicPr>
          <p:nvPr/>
        </p:nvPicPr>
        <p:blipFill>
          <a:blip r:embed="rId2"/>
          <a:stretch>
            <a:fillRect/>
          </a:stretch>
        </p:blipFill>
        <p:spPr>
          <a:xfrm>
            <a:off x="2247438" y="1560414"/>
            <a:ext cx="5669771" cy="4480948"/>
          </a:xfrm>
          <a:prstGeom prst="rect">
            <a:avLst/>
          </a:prstGeom>
        </p:spPr>
      </p:pic>
    </p:spTree>
    <p:extLst>
      <p:ext uri="{BB962C8B-B14F-4D97-AF65-F5344CB8AC3E}">
        <p14:creationId xmlns:p14="http://schemas.microsoft.com/office/powerpoint/2010/main" val="262398940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3753</TotalTime>
  <Words>411</Words>
  <Application>Microsoft Office PowerPoint</Application>
  <PresentationFormat>Widescreen</PresentationFormat>
  <Paragraphs>44</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Trebuchet MS</vt:lpstr>
      <vt:lpstr>Wingdings 3</vt:lpstr>
      <vt:lpstr>Facet</vt:lpstr>
      <vt:lpstr>Maintenance Cost Reduction Prediction Project</vt:lpstr>
      <vt:lpstr>Background &amp; Targets</vt:lpstr>
      <vt:lpstr>Raw Dataset Sample</vt:lpstr>
      <vt:lpstr>EDA – Date Feature</vt:lpstr>
      <vt:lpstr>EDA – Date Feature</vt:lpstr>
      <vt:lpstr>EDA – Date Feature - Summary</vt:lpstr>
      <vt:lpstr>Feature Design</vt:lpstr>
      <vt:lpstr>Imbalance Processing:</vt:lpstr>
      <vt:lpstr>Model 1: Logistic Regression</vt:lpstr>
      <vt:lpstr>Model 2: SVM</vt:lpstr>
      <vt:lpstr>Model 3: Random Forest </vt:lpstr>
      <vt:lpstr>Model 3: Random Forest – Feature Ranking</vt:lpstr>
      <vt:lpstr>Model 4: Decision Tree</vt:lpstr>
      <vt:lpstr>Model 5: Deep Learning - MLP</vt:lpstr>
      <vt:lpstr>Model Comparison: </vt:lpstr>
      <vt:lpstr>Summary and 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Jinzhong Yang</dc:creator>
  <cp:lastModifiedBy>Jinzhong Yang</cp:lastModifiedBy>
  <cp:revision>60</cp:revision>
  <dcterms:created xsi:type="dcterms:W3CDTF">2020-10-10T07:26:45Z</dcterms:created>
  <dcterms:modified xsi:type="dcterms:W3CDTF">2021-06-07T05:17:17Z</dcterms:modified>
</cp:coreProperties>
</file>