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70"/>
  </p:normalViewPr>
  <p:slideViewPr>
    <p:cSldViewPr snapToGrid="0">
      <p:cViewPr>
        <p:scale>
          <a:sx n="141" d="100"/>
          <a:sy n="141" d="100"/>
        </p:scale>
        <p:origin x="800" y="-1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1180" cy="127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1050" dirty="0" err="1"/>
              <a:t>Monalco</a:t>
            </a:r>
            <a:r>
              <a:rPr lang="en-US" sz="1050" dirty="0"/>
              <a:t> Mining is one of the world’s largest iron ore mining </a:t>
            </a:r>
            <a:r>
              <a:rPr lang="en-US" sz="1050" dirty="0" smtClean="0"/>
              <a:t>companies, of which Its </a:t>
            </a:r>
            <a:r>
              <a:rPr lang="en-US" sz="1050" dirty="0"/>
              <a:t>exploration efforts have revealed significant iron resources in the Bass-Shingle Basin in Western Australia. </a:t>
            </a:r>
            <a:r>
              <a:rPr lang="en-US" sz="1050" dirty="0" smtClean="0"/>
              <a:t>The company has </a:t>
            </a:r>
            <a:r>
              <a:rPr lang="en-US" sz="1050" dirty="0"/>
              <a:t>invested heavily in </a:t>
            </a:r>
            <a:r>
              <a:rPr lang="en-US" sz="1050" dirty="0" smtClean="0"/>
              <a:t>ore-crushers to </a:t>
            </a:r>
            <a:r>
              <a:rPr lang="en-US" sz="1050" dirty="0"/>
              <a:t>maximize production of iron </a:t>
            </a:r>
            <a:r>
              <a:rPr lang="en-US" sz="1050" dirty="0" smtClean="0"/>
              <a:t>ore due to peak market price </a:t>
            </a:r>
            <a:r>
              <a:rPr lang="en-US" sz="1050" dirty="0"/>
              <a:t>at </a:t>
            </a:r>
            <a:r>
              <a:rPr lang="en-US" sz="1050" dirty="0"/>
              <a:t>$110 per </a:t>
            </a:r>
            <a:r>
              <a:rPr lang="en-US" sz="1050" dirty="0"/>
              <a:t>ton. </a:t>
            </a:r>
            <a:r>
              <a:rPr lang="en-US" sz="1050" dirty="0"/>
              <a:t>The price shifted downward to $55 now, so management team </a:t>
            </a:r>
            <a:r>
              <a:rPr lang="en-US" sz="1050" dirty="0" smtClean="0"/>
              <a:t>decided to reduce </a:t>
            </a:r>
            <a:r>
              <a:rPr lang="en-US" sz="1050" dirty="0"/>
              <a:t>maintenance expenditure </a:t>
            </a:r>
            <a:r>
              <a:rPr lang="en-US" sz="1050" dirty="0" smtClean="0"/>
              <a:t>20% as a buffer to future downturn in price.</a:t>
            </a:r>
            <a:endParaRPr lang="en-US" sz="1050" dirty="0"/>
          </a:p>
          <a:p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. </a:t>
            </a:r>
            <a:endParaRPr lang="en-US" sz="1100" dirty="0"/>
          </a:p>
          <a:p>
            <a:endParaRPr lang="en-US" sz="1100" dirty="0"/>
          </a:p>
          <a:p>
            <a:r>
              <a:rPr lang="hr-HR" sz="1100" b="1" dirty="0" smtClean="0"/>
              <a:t> </a:t>
            </a:r>
            <a:endParaRPr lang="hr-HR" sz="1100" dirty="0"/>
          </a:p>
          <a:p>
            <a:endParaRPr lang="hr-HR" sz="1100" dirty="0">
              <a:effectLst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Reduce 20% of ‘excess </a:t>
            </a:r>
            <a:r>
              <a:rPr lang="en-US" sz="1100" dirty="0"/>
              <a:t>wear</a:t>
            </a:r>
            <a:r>
              <a:rPr lang="en-US" sz="1100" dirty="0" smtClean="0"/>
              <a:t>’ usage </a:t>
            </a:r>
            <a:r>
              <a:rPr lang="en-US" sz="1100" dirty="0"/>
              <a:t>beyond the limits of the </a:t>
            </a:r>
            <a:r>
              <a:rPr lang="en-US" sz="1100" dirty="0" smtClean="0"/>
              <a:t>ore crushers expected from manufacturer, which contributed at least of 80% of maintenance cost.</a:t>
            </a:r>
            <a:endParaRPr lang="en-US" sz="1100" dirty="0"/>
          </a:p>
          <a:p>
            <a:endParaRPr lang="en-US" sz="1100" dirty="0">
              <a:effectLst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the </a:t>
            </a:r>
            <a:r>
              <a:rPr lang="en-US" dirty="0" smtClean="0"/>
              <a:t>key information, e.g. usage </a:t>
            </a:r>
            <a:r>
              <a:rPr lang="en-US" dirty="0"/>
              <a:t>for the </a:t>
            </a:r>
            <a:r>
              <a:rPr lang="en-US" dirty="0" smtClean="0"/>
              <a:t>equipment from Data Historian, </a:t>
            </a:r>
            <a:r>
              <a:rPr lang="en-US" dirty="0" err="1" smtClean="0"/>
              <a:t>Ellips</a:t>
            </a:r>
            <a:r>
              <a:rPr lang="en-US" dirty="0" smtClean="0"/>
              <a:t>, SAP. 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dirty="0"/>
              <a:t>R</a:t>
            </a:r>
            <a:r>
              <a:rPr lang="en-US" sz="1100" dirty="0" smtClean="0"/>
              <a:t>esistance </a:t>
            </a:r>
            <a:r>
              <a:rPr lang="en-US" sz="1100" dirty="0"/>
              <a:t>from the reliability engineering </a:t>
            </a:r>
            <a:r>
              <a:rPr lang="en-US" sz="1100" dirty="0"/>
              <a:t>team.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smtClean="0"/>
              <a:t>Maintanence </a:t>
            </a:r>
            <a:r>
              <a:rPr lang="en-US" sz="1100" dirty="0"/>
              <a:t>can’t cut more than the recommended OEM limit of one maintenance event at every 50,000 tons of iron ore processed</a:t>
            </a:r>
            <a:r>
              <a:rPr lang="en-US" sz="1100" b="1" dirty="0"/>
              <a:t>. </a:t>
            </a:r>
            <a:endParaRPr lang="en-US" sz="1100" b="1" dirty="0" smtClean="0"/>
          </a:p>
          <a:p>
            <a:pPr marL="171450" indent="-171450">
              <a:buFont typeface="Arial" charset="0"/>
              <a:buChar char="•"/>
            </a:pPr>
            <a:endParaRPr lang="en-US" sz="1100" dirty="0"/>
          </a:p>
          <a:p>
            <a:r>
              <a:rPr lang="en-US" sz="1100" b="1" dirty="0" smtClean="0"/>
              <a:t> </a:t>
            </a:r>
            <a:endParaRPr lang="en-US" sz="1100" dirty="0">
              <a:effectLst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 smtClean="0"/>
              <a:t>Data Historian – tracking how many </a:t>
            </a:r>
            <a:r>
              <a:rPr lang="en-US" sz="1100" dirty="0" err="1" smtClean="0"/>
              <a:t>tonnes</a:t>
            </a:r>
            <a:r>
              <a:rPr lang="en-US" sz="1100" dirty="0" smtClean="0"/>
              <a:t> of Iron Ore we </a:t>
            </a:r>
            <a:r>
              <a:rPr lang="en-US" sz="1100" dirty="0"/>
              <a:t>have processed with the ore crushers. </a:t>
            </a:r>
          </a:p>
          <a:p>
            <a:r>
              <a:rPr lang="en-US" sz="1100" dirty="0" smtClean="0"/>
              <a:t>Ellipse - used to be raised </a:t>
            </a:r>
            <a:r>
              <a:rPr lang="en-US" sz="1100" dirty="0"/>
              <a:t>for our equipment, before our upgrade to SAP. </a:t>
            </a:r>
          </a:p>
          <a:p>
            <a:r>
              <a:rPr lang="en-US" sz="1100" dirty="0" smtClean="0"/>
              <a:t>SAP - up-to-date information source on equipment logs and </a:t>
            </a:r>
            <a:r>
              <a:rPr lang="en-US" sz="1100" dirty="0"/>
              <a:t>work order requests </a:t>
            </a:r>
            <a:r>
              <a:rPr lang="en-US" sz="1100" dirty="0" smtClean="0"/>
              <a:t>raised </a:t>
            </a:r>
            <a:r>
              <a:rPr lang="en-US" sz="1100" dirty="0"/>
              <a:t>for maintenance work for our ore </a:t>
            </a:r>
            <a:r>
              <a:rPr lang="en-US" sz="1100" dirty="0" smtClean="0"/>
              <a:t>crushers</a:t>
            </a:r>
            <a:endParaRPr lang="en-US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Chanel Adams – Reliability Engineer, Jonas Richards – Asset Integrity Manager, Bruce Banner – Maintenance SME, Jane </a:t>
            </a:r>
            <a:r>
              <a:rPr lang="en-US" sz="1100" dirty="0" err="1"/>
              <a:t>Steere</a:t>
            </a:r>
            <a:r>
              <a:rPr lang="en-US" sz="1100" dirty="0"/>
              <a:t> - Principal Maintenance, Fargo Williams – Change Manager, Tara Starr - Maintenance SME </a:t>
            </a:r>
            <a:endParaRPr lang="en-US" sz="1100" dirty="0">
              <a:effectLst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b="1" dirty="0" smtClean="0"/>
              <a:t>What opportunities for </a:t>
            </a:r>
            <a:r>
              <a:rPr lang="en-US" b="1" dirty="0" err="1" smtClean="0"/>
              <a:t>Monalco</a:t>
            </a:r>
            <a:r>
              <a:rPr lang="en-US" b="1" dirty="0" smtClean="0"/>
              <a:t> Mining to reduce maintenance cost 20% costs </a:t>
            </a:r>
            <a:r>
              <a:rPr lang="en-US" b="1" dirty="0"/>
              <a:t>over </a:t>
            </a:r>
            <a:r>
              <a:rPr lang="en-US" b="1" dirty="0" smtClean="0"/>
              <a:t>the next </a:t>
            </a:r>
            <a:r>
              <a:rPr lang="en-US" b="1" dirty="0"/>
              <a:t>year </a:t>
            </a:r>
            <a:r>
              <a:rPr lang="en-US" b="1" dirty="0" smtClean="0"/>
              <a:t>through </a:t>
            </a:r>
            <a:r>
              <a:rPr lang="en-US" b="1" dirty="0"/>
              <a:t>ore crusher </a:t>
            </a:r>
            <a:r>
              <a:rPr lang="en-US" b="1" dirty="0" smtClean="0"/>
              <a:t>maintenance</a:t>
            </a:r>
            <a:r>
              <a:rPr lang="en-US" b="1" dirty="0"/>
              <a:t> </a:t>
            </a:r>
            <a:r>
              <a:rPr lang="en-US" b="1" dirty="0" smtClean="0"/>
              <a:t>to reduce operating cost?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615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Quattrocento Sans</vt:lpstr>
      <vt:lpstr>Arial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Office User</cp:lastModifiedBy>
  <cp:revision>11</cp:revision>
  <dcterms:modified xsi:type="dcterms:W3CDTF">2020-09-02T06:44:16Z</dcterms:modified>
</cp:coreProperties>
</file>