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3" r:id="rId3"/>
    <p:sldId id="260" r:id="rId4"/>
    <p:sldId id="271" r:id="rId5"/>
    <p:sldId id="265" r:id="rId6"/>
    <p:sldId id="269" r:id="rId7"/>
    <p:sldId id="277" r:id="rId8"/>
    <p:sldId id="257" r:id="rId9"/>
    <p:sldId id="278" r:id="rId10"/>
    <p:sldId id="266" r:id="rId11"/>
    <p:sldId id="258" r:id="rId12"/>
    <p:sldId id="259" r:id="rId13"/>
    <p:sldId id="279" r:id="rId14"/>
    <p:sldId id="261" r:id="rId15"/>
    <p:sldId id="280" r:id="rId16"/>
    <p:sldId id="264" r:id="rId17"/>
    <p:sldId id="262" r:id="rId18"/>
    <p:sldId id="281" r:id="rId19"/>
    <p:sldId id="275" r:id="rId20"/>
    <p:sldId id="270" r:id="rId21"/>
    <p:sldId id="268" r:id="rId22"/>
    <p:sldId id="26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52" autoAdjust="0"/>
    <p:restoredTop sz="74669" autoAdjust="0"/>
  </p:normalViewPr>
  <p:slideViewPr>
    <p:cSldViewPr snapToGrid="0">
      <p:cViewPr varScale="1">
        <p:scale>
          <a:sx n="68" d="100"/>
          <a:sy n="68" d="100"/>
        </p:scale>
        <p:origin x="102" y="39"/>
      </p:cViewPr>
      <p:guideLst/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3" Type="http://schemas.openxmlformats.org/officeDocument/2006/relationships/slide" Target="slides/slide3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5" Type="http://schemas.openxmlformats.org/officeDocument/2006/relationships/slide" Target="slides/slide6.xml"/><Relationship Id="rId10" Type="http://schemas.openxmlformats.org/officeDocument/2006/relationships/slide" Target="slides/slide12.xml"/><Relationship Id="rId4" Type="http://schemas.openxmlformats.org/officeDocument/2006/relationships/slide" Target="slides/slide5.xml"/><Relationship Id="rId9" Type="http://schemas.openxmlformats.org/officeDocument/2006/relationships/slide" Target="slides/slide11.xml"/><Relationship Id="rId14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006FF-E3BC-425B-B9B7-2636EF81E02B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BDE65-699F-4121-AC21-FCAC19148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695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DE65-699F-4121-AC21-FCAC19148D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37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DE65-699F-4121-AC21-FCAC19148D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24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微信好友数，均值与中位数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DE65-699F-4121-AC21-FCAC19148D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214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DE65-699F-4121-AC21-FCAC19148D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73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DE65-699F-4121-AC21-FCAC19148DE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697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15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月份的</a:t>
            </a:r>
            <a:r>
              <a:rPr lang="en-US" altLang="zh-CN" dirty="0" err="1"/>
              <a:t>mau</a:t>
            </a:r>
            <a:r>
              <a:rPr lang="zh-CN" altLang="en-US" dirty="0"/>
              <a:t>数据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DE65-699F-4121-AC21-FCAC19148DE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528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这种比较方式最大的问题是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样本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问题，新版本的用户很可能本身就是一群不一样的用户群，特别是新版本发布的初期，使用新版本的用户本身就是一群活跃度较高的用户。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对目标用户在时间维度上进行对照比较，通俗说：用户用了新版本之后活跃度提升了</a:t>
            </a:r>
            <a:r>
              <a:rPr lang="en-US" altLang="zh-CN" dirty="0">
                <a:effectLst/>
              </a:rPr>
              <a:t>X%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。这种比较方式的最大问题是：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本身就是一个非常重要的影响因素。一些常见的影响因素有：节假日、天气、重大事件（如地震、奥运）、宏观经济、学生考试、学生放假等，这些跟时间相关的因素都可能影响到时间维度的对照比较结果。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DE65-699F-4121-AC21-FCAC19148DE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233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虽然已经是大数据时代，但抽样调查是还是一个必备的决策支持工具。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DE65-699F-4121-AC21-FCAC19148DE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72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DE65-699F-4121-AC21-FCAC19148DE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158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1E95-673D-4644-B923-3AF70A0641B4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75D4-CE34-42B2-90AC-9B4FE7FA8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9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1E95-673D-4644-B923-3AF70A0641B4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75D4-CE34-42B2-90AC-9B4FE7FA8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63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1E95-673D-4644-B923-3AF70A0641B4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75D4-CE34-42B2-90AC-9B4FE7FA8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1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1E95-673D-4644-B923-3AF70A0641B4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75D4-CE34-42B2-90AC-9B4FE7FA8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22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1E95-673D-4644-B923-3AF70A0641B4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75D4-CE34-42B2-90AC-9B4FE7FA8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60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1E95-673D-4644-B923-3AF70A0641B4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75D4-CE34-42B2-90AC-9B4FE7FA8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30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1E95-673D-4644-B923-3AF70A0641B4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75D4-CE34-42B2-90AC-9B4FE7FA8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38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1E95-673D-4644-B923-3AF70A0641B4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75D4-CE34-42B2-90AC-9B4FE7FA8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6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1E95-673D-4644-B923-3AF70A0641B4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75D4-CE34-42B2-90AC-9B4FE7FA8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28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1E95-673D-4644-B923-3AF70A0641B4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75D4-CE34-42B2-90AC-9B4FE7FA8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54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1E95-673D-4644-B923-3AF70A0641B4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75D4-CE34-42B2-90AC-9B4FE7FA8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86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91E95-673D-4644-B923-3AF70A0641B4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975D4-CE34-42B2-90AC-9B4FE7FA8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05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必备的概率论与数理统计知识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zh-CN" dirty="0"/>
          </a:p>
          <a:p>
            <a:pPr algn="r"/>
            <a:r>
              <a:rPr lang="en-US" altLang="zh-CN" dirty="0"/>
              <a:t>Ppchen 2015/4/20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005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中心极限定理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设随机变量</a:t>
                </a:r>
                <a:r>
                  <a:rPr lang="en-US" altLang="zh-CN" dirty="0"/>
                  <a:t>x1</a:t>
                </a:r>
                <a:r>
                  <a:rPr lang="zh-CN" altLang="zh-CN" dirty="0"/>
                  <a:t>、</a:t>
                </a:r>
                <a:r>
                  <a:rPr lang="en-US" altLang="zh-CN" dirty="0"/>
                  <a:t>x2</a:t>
                </a:r>
                <a:r>
                  <a:rPr lang="zh-CN" altLang="zh-CN" dirty="0"/>
                  <a:t>、</a:t>
                </a:r>
                <a:r>
                  <a:rPr lang="en-US" altLang="zh-CN" dirty="0"/>
                  <a:t>x3…</a:t>
                </a:r>
                <a:r>
                  <a:rPr lang="en-US" altLang="zh-CN" dirty="0" err="1"/>
                  <a:t>xn</a:t>
                </a:r>
                <a:r>
                  <a:rPr lang="zh-CN" altLang="zh-CN" dirty="0"/>
                  <a:t>相互独立，</a:t>
                </a:r>
                <a:r>
                  <a:rPr lang="zh-CN" altLang="en-US" dirty="0"/>
                  <a:t>服从</a:t>
                </a:r>
                <a:r>
                  <a:rPr lang="zh-CN" altLang="zh-CN" dirty="0"/>
                  <a:t>同一分布且有有限的数学期望</a:t>
                </a:r>
                <a:r>
                  <a:rPr lang="en-US" altLang="zh-CN" dirty="0"/>
                  <a:t>a</a:t>
                </a:r>
                <a:r>
                  <a:rPr lang="zh-CN" altLang="zh-CN" dirty="0"/>
                  <a:t>和</a:t>
                </a:r>
                <a:r>
                  <a:rPr lang="zh-CN" altLang="en-US" dirty="0"/>
                  <a:t>方差</a:t>
                </a:r>
                <a:r>
                  <a:rPr lang="zh-CN" altLang="zh-CN" dirty="0"/>
                  <a:t>σ</a:t>
                </a:r>
                <a:r>
                  <a:rPr lang="en-US" altLang="zh-CN" dirty="0"/>
                  <a:t>^2</a:t>
                </a:r>
                <a:r>
                  <a:rPr lang="zh-CN" altLang="zh-CN" dirty="0"/>
                  <a:t>，</a:t>
                </a:r>
                <a:r>
                  <a:rPr lang="zh-CN" altLang="en-US" dirty="0"/>
                  <a:t>大量独立的</a:t>
                </a:r>
                <a:r>
                  <a:rPr lang="zh-CN" altLang="zh-CN" dirty="0"/>
                  <a:t>随机变量</a:t>
                </a:r>
                <a:r>
                  <a:rPr lang="zh-CN" altLang="en-US" dirty="0"/>
                  <a:t>的均值，趋近于服从期望为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和方差为</a:t>
                </a:r>
                <a:r>
                  <a:rPr lang="zh-CN" altLang="zh-CN" dirty="0"/>
                  <a:t>σ</a:t>
                </a:r>
                <a:r>
                  <a:rPr lang="en-US" altLang="zh-CN" dirty="0"/>
                  <a:t>^2/N</a:t>
                </a:r>
                <a:r>
                  <a:rPr lang="zh-CN" altLang="en-US" dirty="0"/>
                  <a:t>的正态分布。</a:t>
                </a:r>
                <a:endParaRPr lang="en-US" altLang="zh-CN" b="0" dirty="0"/>
              </a:p>
              <a:p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期望值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标准差 </a:t>
                </a:r>
                <a:r>
                  <a:rPr lang="zh-CN" altLang="zh-CN" dirty="0"/>
                  <a:t>σ</a:t>
                </a:r>
                <a:r>
                  <a:rPr lang="en-US" altLang="zh-CN" dirty="0"/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rad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正态分布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461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正态分布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概率密度函数：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el-GR" altLang="zh-CN" dirty="0"/>
              <a:t>σ</a:t>
            </a:r>
            <a:r>
              <a:rPr lang="zh-CN" altLang="en-US" dirty="0"/>
              <a:t>原则：</a:t>
            </a:r>
            <a:endParaRPr lang="en-US" altLang="zh-CN" dirty="0"/>
          </a:p>
          <a:p>
            <a:pPr lvl="1"/>
            <a:r>
              <a:rPr lang="en-US" altLang="zh-CN" dirty="0"/>
              <a:t>P(</a:t>
            </a:r>
            <a:r>
              <a:rPr lang="el-GR" altLang="zh-CN" dirty="0"/>
              <a:t>μ-σ&lt;</a:t>
            </a:r>
            <a:r>
              <a:rPr lang="en-US" altLang="zh-CN" dirty="0"/>
              <a:t>X≤</a:t>
            </a:r>
            <a:r>
              <a:rPr lang="el-GR" altLang="zh-CN" dirty="0"/>
              <a:t>μ+σ</a:t>
            </a:r>
            <a:r>
              <a:rPr lang="en-US" altLang="zh-CN" dirty="0"/>
              <a:t>) </a:t>
            </a:r>
            <a:r>
              <a:rPr lang="el-GR" altLang="zh-CN" dirty="0"/>
              <a:t>=</a:t>
            </a:r>
            <a:r>
              <a:rPr lang="en-US" altLang="zh-CN" dirty="0"/>
              <a:t> </a:t>
            </a:r>
            <a:r>
              <a:rPr lang="el-GR" altLang="zh-CN" dirty="0"/>
              <a:t>68.3%</a:t>
            </a:r>
            <a:endParaRPr lang="en-US" altLang="zh-CN" dirty="0"/>
          </a:p>
          <a:p>
            <a:pPr lvl="1"/>
            <a:r>
              <a:rPr lang="en-US" altLang="zh-CN" dirty="0"/>
              <a:t>P(</a:t>
            </a:r>
            <a:r>
              <a:rPr lang="el-GR" altLang="zh-CN" dirty="0"/>
              <a:t>μ-2σ&lt;</a:t>
            </a:r>
            <a:r>
              <a:rPr lang="en-US" altLang="zh-CN" dirty="0"/>
              <a:t>X≤</a:t>
            </a:r>
            <a:r>
              <a:rPr lang="el-GR" altLang="zh-CN" dirty="0"/>
              <a:t>μ+2σ</a:t>
            </a:r>
            <a:r>
              <a:rPr lang="en-US" altLang="zh-CN" dirty="0"/>
              <a:t>) </a:t>
            </a:r>
            <a:r>
              <a:rPr lang="el-GR" altLang="zh-CN" dirty="0"/>
              <a:t>=</a:t>
            </a:r>
            <a:r>
              <a:rPr lang="en-US" altLang="zh-CN" dirty="0"/>
              <a:t> </a:t>
            </a:r>
            <a:r>
              <a:rPr lang="el-GR" altLang="zh-CN" dirty="0"/>
              <a:t>95.4%</a:t>
            </a:r>
            <a:endParaRPr lang="en-US" altLang="zh-CN" dirty="0"/>
          </a:p>
          <a:p>
            <a:pPr lvl="1"/>
            <a:r>
              <a:rPr lang="en-US" altLang="zh-CN" dirty="0"/>
              <a:t>P(</a:t>
            </a:r>
            <a:r>
              <a:rPr lang="el-GR" altLang="zh-CN" dirty="0"/>
              <a:t>μ-3σ&lt;</a:t>
            </a:r>
            <a:r>
              <a:rPr lang="en-US" altLang="zh-CN" dirty="0"/>
              <a:t>X≤</a:t>
            </a:r>
            <a:r>
              <a:rPr lang="el-GR" altLang="zh-CN" dirty="0"/>
              <a:t>μ+3σ</a:t>
            </a:r>
            <a:r>
              <a:rPr lang="en-US" altLang="zh-CN" dirty="0"/>
              <a:t>) </a:t>
            </a:r>
            <a:r>
              <a:rPr lang="el-GR" altLang="zh-CN" dirty="0"/>
              <a:t>=</a:t>
            </a:r>
            <a:r>
              <a:rPr lang="en-US" altLang="zh-CN" dirty="0"/>
              <a:t> </a:t>
            </a:r>
            <a:r>
              <a:rPr lang="el-GR" altLang="zh-CN" dirty="0"/>
              <a:t>99.7%</a:t>
            </a:r>
            <a:endParaRPr lang="en-US" altLang="zh-CN" dirty="0"/>
          </a:p>
          <a:p>
            <a:pPr lvl="1"/>
            <a:r>
              <a:rPr lang="en-US" altLang="zh-CN" dirty="0"/>
              <a:t>P(</a:t>
            </a:r>
            <a:r>
              <a:rPr lang="el-GR" altLang="zh-CN" dirty="0"/>
              <a:t>μ-</a:t>
            </a:r>
            <a:r>
              <a:rPr lang="en-US" altLang="zh-CN" dirty="0"/>
              <a:t>4</a:t>
            </a:r>
            <a:r>
              <a:rPr lang="el-GR" altLang="zh-CN" dirty="0"/>
              <a:t>σ&lt;</a:t>
            </a:r>
            <a:r>
              <a:rPr lang="en-US" altLang="zh-CN" dirty="0"/>
              <a:t>X≤</a:t>
            </a:r>
            <a:r>
              <a:rPr lang="el-GR" altLang="zh-CN" dirty="0"/>
              <a:t>μ+</a:t>
            </a:r>
            <a:r>
              <a:rPr lang="en-US" altLang="zh-CN" dirty="0"/>
              <a:t>4</a:t>
            </a:r>
            <a:r>
              <a:rPr lang="el-GR" altLang="zh-CN" dirty="0"/>
              <a:t>σ</a:t>
            </a:r>
            <a:r>
              <a:rPr lang="en-US" altLang="zh-CN" dirty="0"/>
              <a:t>) </a:t>
            </a:r>
            <a:r>
              <a:rPr lang="el-GR" altLang="zh-CN" dirty="0"/>
              <a:t>=</a:t>
            </a:r>
            <a:r>
              <a:rPr lang="en-US" altLang="zh-CN" dirty="0"/>
              <a:t> </a:t>
            </a:r>
            <a:r>
              <a:rPr lang="el-GR" altLang="zh-CN" dirty="0"/>
              <a:t>99.</a:t>
            </a:r>
            <a:r>
              <a:rPr lang="en-US" altLang="zh-CN" dirty="0"/>
              <a:t>99</a:t>
            </a:r>
            <a:r>
              <a:rPr lang="el-GR" altLang="zh-CN" dirty="0"/>
              <a:t>%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831" y="1728647"/>
            <a:ext cx="2629031" cy="564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040" y="3361312"/>
            <a:ext cx="4509654" cy="33822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355382"/>
            <a:ext cx="4152900" cy="293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7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二项分布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抛</a:t>
                </a:r>
                <a:r>
                  <a:rPr lang="en-US" altLang="zh-CN" dirty="0"/>
                  <a:t>100</a:t>
                </a:r>
                <a:r>
                  <a:rPr lang="zh-CN" altLang="en-US" dirty="0"/>
                  <a:t>次硬币，出现正面的次数的分布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二项分布的极限是正态分布，近似条件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当</a:t>
                </a:r>
                <a:r>
                  <a:rPr lang="en-US" altLang="zh-CN" dirty="0"/>
                  <a:t>np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n(1 − p)</a:t>
                </a:r>
                <a:r>
                  <a:rPr lang="zh-CN" altLang="en-US" dirty="0"/>
                  <a:t>都大于 </a:t>
                </a:r>
                <a:r>
                  <a:rPr lang="en-US" altLang="zh-CN" dirty="0"/>
                  <a:t>5</a:t>
                </a:r>
              </a:p>
              <a:p>
                <a:pPr lvl="1"/>
                <a:r>
                  <a:rPr lang="zh-CN" altLang="en-US" dirty="0"/>
                  <a:t>均值：</a:t>
                </a:r>
                <a:r>
                  <a:rPr lang="en-US" altLang="zh-CN" dirty="0"/>
                  <a:t>np</a:t>
                </a:r>
              </a:p>
              <a:p>
                <a:pPr lvl="1"/>
                <a:r>
                  <a:rPr lang="zh-CN" altLang="en-US" dirty="0"/>
                  <a:t>标准差：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120" y="2333191"/>
            <a:ext cx="3441989" cy="9033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853" y="2263349"/>
            <a:ext cx="4710545" cy="404855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890166" y="6211669"/>
            <a:ext cx="435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 = 6</a:t>
            </a:r>
            <a:r>
              <a:rPr lang="zh-CN" altLang="en-US" dirty="0"/>
              <a:t>、</a:t>
            </a:r>
            <a:r>
              <a:rPr lang="en-US" altLang="zh-CN" dirty="0"/>
              <a:t>p = 0.5</a:t>
            </a:r>
            <a:r>
              <a:rPr lang="zh-CN" altLang="en-US" dirty="0"/>
              <a:t>时的二项分布以及正态近似 </a:t>
            </a:r>
          </a:p>
        </p:txBody>
      </p:sp>
    </p:spTree>
    <p:extLst>
      <p:ext uri="{BB962C8B-B14F-4D97-AF65-F5344CB8AC3E}">
        <p14:creationId xmlns:p14="http://schemas.microsoft.com/office/powerpoint/2010/main" val="2880839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大医院每天出生</a:t>
            </a:r>
            <a:r>
              <a:rPr lang="en-US" altLang="zh-CN" dirty="0"/>
              <a:t>100</a:t>
            </a:r>
            <a:r>
              <a:rPr lang="zh-CN" altLang="zh-CN" dirty="0"/>
              <a:t>个小孩，小医院</a:t>
            </a:r>
            <a:r>
              <a:rPr lang="en-US" altLang="zh-CN" dirty="0"/>
              <a:t>50</a:t>
            </a:r>
            <a:r>
              <a:rPr lang="zh-CN" altLang="zh-CN" dirty="0"/>
              <a:t>个，哪个医院更容易出现当天男孩比例大于</a:t>
            </a:r>
            <a:r>
              <a:rPr lang="en-US" altLang="zh-CN" dirty="0"/>
              <a:t>60%</a:t>
            </a:r>
            <a:r>
              <a:rPr lang="zh-CN" altLang="en-US" dirty="0"/>
              <a:t>的情况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35003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泊松分布、指数分布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泊松分布：在单位时间内随机事件的个数服从泊松分布。</a:t>
            </a:r>
            <a:endParaRPr lang="en-US" altLang="zh-CN" dirty="0"/>
          </a:p>
          <a:p>
            <a:pPr lvl="1"/>
            <a:r>
              <a:rPr lang="zh-CN" altLang="en-US" dirty="0"/>
              <a:t>两个泊松分布的和还是泊松分布</a:t>
            </a:r>
            <a:endParaRPr lang="en-US" altLang="zh-CN" dirty="0"/>
          </a:p>
          <a:p>
            <a:pPr lvl="1"/>
            <a:r>
              <a:rPr lang="zh-CN" altLang="en-US" dirty="0"/>
              <a:t>泊松分布的极限是正态分布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指数分布：两个随机事件之间的间隔服从指数分布。</a:t>
            </a:r>
            <a:endParaRPr lang="en-US" altLang="zh-CN" dirty="0"/>
          </a:p>
          <a:p>
            <a:pPr lvl="1"/>
            <a:r>
              <a:rPr lang="zh-CN" altLang="en-US" dirty="0"/>
              <a:t>无记忆性，一个用了十年的灯泡的预期寿命如新</a:t>
            </a:r>
            <a:r>
              <a:rPr lang="en-US" altLang="zh-CN" dirty="0"/>
              <a:t>(</a:t>
            </a:r>
            <a:r>
              <a:rPr lang="zh-CN" altLang="en-US" dirty="0"/>
              <a:t>假如灯泡的寿命服从指数分布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指数分布的收敛速度远快过幂律分布。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120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一致性</a:t>
            </a:r>
            <a:r>
              <a:rPr lang="en-US" altLang="zh-CN" dirty="0"/>
              <a:t>hash</a:t>
            </a:r>
            <a:r>
              <a:rPr lang="zh-CN" altLang="en-US" dirty="0"/>
              <a:t>，单机</a:t>
            </a:r>
            <a:r>
              <a:rPr lang="en-US" altLang="zh-CN" dirty="0"/>
              <a:t>500</a:t>
            </a:r>
            <a:r>
              <a:rPr lang="zh-CN" altLang="en-US" dirty="0"/>
              <a:t>个虚结点数，计算负载的离散程度</a:t>
            </a:r>
            <a:r>
              <a:rPr lang="en-US" altLang="zh-CN" dirty="0"/>
              <a:t>(</a:t>
            </a:r>
            <a:r>
              <a:rPr lang="zh-CN" altLang="en-US" dirty="0"/>
              <a:t>偏离均值的程度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47732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幂律分布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P(x) </a:t>
                </a:r>
                <a:r>
                  <a:rPr lang="zh-CN" altLang="zh-CN" dirty="0"/>
                  <a:t>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𝐚</m:t>
                        </m:r>
                      </m:sup>
                    </m:sSup>
                  </m:oMath>
                </a14:m>
                <a:r>
                  <a:rPr lang="zh-CN" altLang="zh-CN" dirty="0"/>
                  <a:t>， 现实中的幂律分布</a:t>
                </a:r>
                <a:r>
                  <a:rPr lang="en-US" altLang="zh-CN" dirty="0"/>
                  <a:t>a</a:t>
                </a:r>
                <a:r>
                  <a:rPr lang="zh-CN" altLang="zh-CN" dirty="0"/>
                  <a:t>通常在</a:t>
                </a:r>
                <a:r>
                  <a:rPr lang="en-US" altLang="zh-CN" dirty="0"/>
                  <a:t>2~3</a:t>
                </a:r>
                <a:r>
                  <a:rPr lang="zh-CN" altLang="zh-CN" dirty="0"/>
                  <a:t>之间。</a:t>
                </a:r>
                <a:endParaRPr lang="en-US" altLang="zh-CN" dirty="0"/>
              </a:p>
              <a:p>
                <a:r>
                  <a:rPr lang="zh-CN" altLang="en-US" dirty="0"/>
                  <a:t>收敛</a:t>
                </a:r>
                <a:r>
                  <a:rPr lang="zh-CN" altLang="en-US"/>
                  <a:t>极慢，无标度。</a:t>
                </a:r>
                <a:endParaRPr lang="en-US" altLang="zh-CN" dirty="0"/>
              </a:p>
              <a:p>
                <a:r>
                  <a:rPr lang="zh-CN" altLang="en-US" dirty="0"/>
                  <a:t>如无必要，不应截断。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127" y="3306080"/>
            <a:ext cx="4413448" cy="28708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890" y="3205851"/>
            <a:ext cx="3957129" cy="297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16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假设检验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新版</a:t>
            </a:r>
            <a:r>
              <a:rPr lang="en-US" altLang="zh-CN" dirty="0"/>
              <a:t>XXX</a:t>
            </a:r>
            <a:r>
              <a:rPr lang="zh-CN" altLang="en-US" dirty="0"/>
              <a:t>功能体验做了优化，活跃度提升了</a:t>
            </a:r>
            <a:r>
              <a:rPr lang="en-US" altLang="zh-CN" dirty="0"/>
              <a:t>X%</a:t>
            </a:r>
            <a:r>
              <a:rPr lang="zh-CN" altLang="en-US" dirty="0"/>
              <a:t>，耶耶耶！</a:t>
            </a:r>
            <a:endParaRPr lang="en-US" altLang="zh-CN" dirty="0"/>
          </a:p>
          <a:p>
            <a:pPr lvl="1"/>
            <a:r>
              <a:rPr lang="zh-CN" altLang="en-US" dirty="0"/>
              <a:t>目标用户和对照用户进行比较，通俗说：新版本用户的活跃度比其它没有用新版本的用户高</a:t>
            </a:r>
            <a:r>
              <a:rPr lang="en-US" altLang="zh-CN" dirty="0"/>
              <a:t>X%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对目标用户在时间维度上进行对照比较，通俗说：用户用了新版本之后活跃度提升了</a:t>
            </a:r>
            <a:r>
              <a:rPr lang="en-US" altLang="zh-CN" dirty="0"/>
              <a:t>X%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经验原则：</a:t>
            </a:r>
            <a:r>
              <a:rPr lang="en-US" altLang="zh-CN" dirty="0"/>
              <a:t>5</a:t>
            </a:r>
            <a:r>
              <a:rPr lang="zh-CN" altLang="en-US"/>
              <a:t>个</a:t>
            </a:r>
            <a:r>
              <a:rPr lang="zh-CN" altLang="en-US" dirty="0"/>
              <a:t>标准差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6054" y="3883286"/>
            <a:ext cx="4318000" cy="215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0817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抽样调查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抽样样本数量</a:t>
            </a:r>
            <a:endParaRPr lang="en-US" altLang="zh-CN" dirty="0"/>
          </a:p>
          <a:p>
            <a:r>
              <a:rPr lang="zh-CN" altLang="en-US" dirty="0"/>
              <a:t>抽样总体</a:t>
            </a:r>
            <a:r>
              <a:rPr lang="en-US" altLang="zh-CN" dirty="0"/>
              <a:t>(</a:t>
            </a:r>
            <a:r>
              <a:rPr lang="zh-CN" altLang="en-US" dirty="0"/>
              <a:t>抽样范围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抽样方法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/>
          </a:p>
          <a:p>
            <a:r>
              <a:rPr lang="zh-CN" altLang="zh-CN"/>
              <a:t>大量</a:t>
            </a:r>
            <a:r>
              <a:rPr lang="zh-CN" altLang="zh-CN" dirty="0"/>
              <a:t>的社会学调查的样本数量是</a:t>
            </a:r>
            <a:r>
              <a:rPr lang="en-US" altLang="zh-CN" dirty="0"/>
              <a:t>200</a:t>
            </a:r>
            <a:r>
              <a:rPr lang="zh-CN" altLang="zh-CN" dirty="0"/>
              <a:t>个。</a:t>
            </a:r>
            <a:endParaRPr lang="en-US" altLang="zh-CN" dirty="0"/>
          </a:p>
          <a:p>
            <a:r>
              <a:rPr lang="zh-CN" altLang="zh-CN" dirty="0"/>
              <a:t>实际上，样本容量为</a:t>
            </a:r>
            <a:r>
              <a:rPr lang="en-US" altLang="zh-CN" dirty="0"/>
              <a:t>30</a:t>
            </a:r>
            <a:r>
              <a:rPr lang="zh-CN" altLang="zh-CN" dirty="0"/>
              <a:t>或更多时，即可假定满足中心极限定理大样本条件。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82" y="374073"/>
            <a:ext cx="5114635" cy="388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7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相关与因果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人类天生有很强的归因冲动。归因是人类的心理需求，并不是自然的。</a:t>
            </a:r>
            <a:endParaRPr lang="en-US" altLang="zh-CN" dirty="0"/>
          </a:p>
          <a:p>
            <a:r>
              <a:rPr lang="zh-CN" altLang="en-US" dirty="0"/>
              <a:t>样本相关系数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sz="2000" dirty="0"/>
              <a:t>|r|&gt;0.95 </a:t>
            </a:r>
            <a:r>
              <a:rPr lang="zh-CN" altLang="en-US" sz="2000" dirty="0"/>
              <a:t>存在显著性相关；</a:t>
            </a:r>
          </a:p>
          <a:p>
            <a:pPr lvl="1"/>
            <a:r>
              <a:rPr lang="en-US" altLang="zh-CN" sz="2000" dirty="0"/>
              <a:t>|r|≥0.8 </a:t>
            </a:r>
            <a:r>
              <a:rPr lang="zh-CN" altLang="en-US" sz="2000" dirty="0"/>
              <a:t>高度相关；</a:t>
            </a:r>
          </a:p>
          <a:p>
            <a:pPr lvl="1"/>
            <a:r>
              <a:rPr lang="en-US" altLang="zh-CN" sz="2000" dirty="0"/>
              <a:t>0.5≤|r|&lt;0.8 </a:t>
            </a:r>
            <a:r>
              <a:rPr lang="zh-CN" altLang="en-US" sz="2000" dirty="0"/>
              <a:t>中度相关；</a:t>
            </a:r>
          </a:p>
          <a:p>
            <a:pPr lvl="1"/>
            <a:r>
              <a:rPr lang="en-US" altLang="zh-CN" sz="2000" dirty="0"/>
              <a:t>0.3≤|r|&lt;0.5 </a:t>
            </a:r>
            <a:r>
              <a:rPr lang="zh-CN" altLang="en-US" sz="2000" dirty="0"/>
              <a:t>低度相关；</a:t>
            </a:r>
          </a:p>
          <a:p>
            <a:pPr lvl="1"/>
            <a:r>
              <a:rPr lang="en-US" altLang="zh-CN" sz="2000" dirty="0"/>
              <a:t>|r|&lt;0.3 </a:t>
            </a:r>
            <a:r>
              <a:rPr lang="zh-CN" altLang="en-US" sz="2000" dirty="0"/>
              <a:t>关系极弱，认为不相关</a:t>
            </a:r>
            <a:endParaRPr lang="en-US" altLang="zh-CN" sz="2000" dirty="0"/>
          </a:p>
          <a:p>
            <a:r>
              <a:rPr lang="zh-CN" altLang="en-US" dirty="0"/>
              <a:t>统计学不解决因果分析问题。</a:t>
            </a:r>
            <a:endParaRPr lang="en-US" altLang="zh-CN" dirty="0"/>
          </a:p>
          <a:p>
            <a:r>
              <a:rPr lang="zh-CN" altLang="en-US" dirty="0"/>
              <a:t>复杂系统，涌现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702" y="3324658"/>
            <a:ext cx="4243098" cy="28523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45" y="2808571"/>
            <a:ext cx="31051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2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altLang="zh-CN" dirty="0"/>
          </a:p>
          <a:p>
            <a:pPr lvl="0"/>
            <a:r>
              <a:rPr lang="en-US" altLang="zh-CN" dirty="0"/>
              <a:t>N</a:t>
            </a:r>
            <a:r>
              <a:rPr lang="zh-CN" altLang="zh-CN" dirty="0"/>
              <a:t>个随机产生</a:t>
            </a:r>
            <a:r>
              <a:rPr lang="zh-CN" altLang="en-US" dirty="0"/>
              <a:t>的</a:t>
            </a:r>
            <a:r>
              <a:rPr lang="en-US" altLang="zh-CN" dirty="0"/>
              <a:t> [1, N]</a:t>
            </a:r>
            <a:r>
              <a:rPr lang="zh-CN" altLang="zh-CN" dirty="0"/>
              <a:t>的随机数，</a:t>
            </a:r>
            <a:r>
              <a:rPr lang="en-US" altLang="zh-CN" dirty="0"/>
              <a:t>distinct</a:t>
            </a:r>
            <a:r>
              <a:rPr lang="zh-CN" altLang="zh-CN" dirty="0"/>
              <a:t>数字个数的期望是多少？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2^32</a:t>
            </a:r>
            <a:r>
              <a:rPr lang="zh-CN" altLang="en-US" dirty="0"/>
              <a:t>个</a:t>
            </a:r>
            <a:r>
              <a:rPr lang="en-US" altLang="zh-CN" dirty="0"/>
              <a:t>64bit</a:t>
            </a:r>
            <a:r>
              <a:rPr lang="zh-CN" altLang="en-US" dirty="0"/>
              <a:t>的随机数，存在冲突的概率是多少？</a:t>
            </a:r>
            <a:endParaRPr lang="en-US" altLang="zh-CN" dirty="0"/>
          </a:p>
          <a:p>
            <a:pPr lvl="0"/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629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不确定性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不确定性的根源是什么</a:t>
            </a:r>
          </a:p>
          <a:p>
            <a:pPr lvl="1"/>
            <a:r>
              <a:rPr lang="zh-CN" altLang="en-US" dirty="0"/>
              <a:t>非线性，预测长期天气是一件不现实的事情。</a:t>
            </a:r>
            <a:endParaRPr lang="en-US" altLang="zh-CN" dirty="0"/>
          </a:p>
          <a:p>
            <a:pPr lvl="1"/>
            <a:r>
              <a:rPr lang="zh-CN" altLang="en-US" dirty="0"/>
              <a:t>测不准（不确定性原理）。</a:t>
            </a:r>
            <a:endParaRPr lang="en-US" altLang="zh-CN" dirty="0"/>
          </a:p>
          <a:p>
            <a:pPr lvl="1"/>
            <a:r>
              <a:rPr lang="zh-CN" altLang="en-US" dirty="0"/>
              <a:t>有可能更根本的原因是：从量子层面看，不确定性是物质的固有属性。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 接受不确定性的好处在于，有利于我们修正错误，从而更好地做出判断和决策。正是因为不确定性，我们才需要保持</a:t>
            </a:r>
            <a:r>
              <a:rPr lang="en-US" altLang="zh-CN" dirty="0"/>
              <a:t>open mind</a:t>
            </a:r>
            <a:r>
              <a:rPr lang="zh-CN" altLang="en-US" dirty="0"/>
              <a:t>，去获取更多的可能性、更多的证据。</a:t>
            </a:r>
            <a:endParaRPr lang="en-US" altLang="zh-CN"/>
          </a:p>
          <a:p>
            <a:endParaRPr lang="en-US" altLang="zh-CN" dirty="0"/>
          </a:p>
          <a:p>
            <a:r>
              <a:rPr lang="zh-CN" altLang="en-US" dirty="0"/>
              <a:t>寻找知识之旅始于承认无知。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184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推荐书目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统计学 基本概念和方法</a:t>
            </a:r>
            <a:r>
              <a:rPr lang="en-US" altLang="zh-CN"/>
              <a:t>》</a:t>
            </a:r>
            <a:r>
              <a:rPr lang="zh-CN" altLang="en-US"/>
              <a:t>吴喜之 译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概率论与数理统计</a:t>
            </a:r>
            <a:r>
              <a:rPr lang="en-US" altLang="zh-CN" dirty="0"/>
              <a:t>》</a:t>
            </a:r>
            <a:r>
              <a:rPr lang="zh-CN" altLang="en-US" dirty="0"/>
              <a:t>陈希孺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社会心理学</a:t>
            </a:r>
            <a:r>
              <a:rPr lang="en-US" altLang="zh-CN" dirty="0"/>
              <a:t>》David </a:t>
            </a:r>
            <a:r>
              <a:rPr lang="en-US" altLang="zh-CN" dirty="0" err="1"/>
              <a:t>G.Myers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快思慢想</a:t>
            </a:r>
            <a:r>
              <a:rPr lang="en-US" altLang="zh-CN" dirty="0"/>
              <a:t>》 Daniel </a:t>
            </a:r>
            <a:r>
              <a:rPr lang="en-US" altLang="zh-CN" dirty="0" err="1"/>
              <a:t>Kahneman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35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837" y="272392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完！</a:t>
            </a:r>
          </a:p>
        </p:txBody>
      </p:sp>
    </p:spTree>
    <p:extLst>
      <p:ext uri="{BB962C8B-B14F-4D97-AF65-F5344CB8AC3E}">
        <p14:creationId xmlns:p14="http://schemas.microsoft.com/office/powerpoint/2010/main" val="328794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2.718281828…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latin typeface="+mn-ea"/>
              </a:rPr>
              <a:t>e = 1/0!+1/1!+1/2!+1/3!+1/4!+1/5!+……</a:t>
            </a:r>
          </a:p>
          <a:p>
            <a:endParaRPr lang="en-US" altLang="zh-CN" dirty="0"/>
          </a:p>
          <a:p>
            <a:r>
              <a:rPr lang="en-US" altLang="zh-CN" dirty="0">
                <a:latin typeface="+mn-ea"/>
              </a:rPr>
              <a:t>So 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</a:rPr>
              <a:t>1.01^100 </a:t>
            </a:r>
            <a:r>
              <a:rPr lang="zh-CN" altLang="en-US" dirty="0">
                <a:latin typeface="宋体" panose="02010600030101010101" pitchFamily="2" charset="-122"/>
              </a:rPr>
              <a:t>≈</a:t>
            </a:r>
            <a:r>
              <a:rPr lang="en-US" altLang="zh-CN" dirty="0">
                <a:latin typeface="宋体" panose="02010600030101010101" pitchFamily="2" charset="-122"/>
              </a:rPr>
              <a:t> 1.001^1000</a:t>
            </a:r>
            <a:r>
              <a:rPr lang="zh-CN" altLang="en-US" dirty="0">
                <a:latin typeface="宋体" panose="02010600030101010101" pitchFamily="2" charset="-122"/>
              </a:rPr>
              <a:t> ≈ </a:t>
            </a:r>
            <a:r>
              <a:rPr lang="en-US" altLang="zh-CN" dirty="0">
                <a:latin typeface="宋体" panose="02010600030101010101" pitchFamily="2" charset="-122"/>
              </a:rPr>
              <a:t>e 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</a:rPr>
              <a:t>0.99^100 </a:t>
            </a:r>
            <a:r>
              <a:rPr lang="zh-CN" altLang="en-US" dirty="0">
                <a:latin typeface="宋体" panose="02010600030101010101" pitchFamily="2" charset="-122"/>
              </a:rPr>
              <a:t>≈ </a:t>
            </a:r>
            <a:r>
              <a:rPr lang="en-US" altLang="zh-CN" dirty="0">
                <a:latin typeface="宋体" panose="02010600030101010101" pitchFamily="2" charset="-122"/>
              </a:rPr>
              <a:t>0.999^1000 </a:t>
            </a:r>
            <a:r>
              <a:rPr lang="zh-CN" altLang="en-US" dirty="0">
                <a:latin typeface="宋体" panose="02010600030101010101" pitchFamily="2" charset="-122"/>
              </a:rPr>
              <a:t>≈ </a:t>
            </a:r>
            <a:r>
              <a:rPr lang="en-US" altLang="zh-CN" dirty="0">
                <a:latin typeface="宋体" panose="02010600030101010101" pitchFamily="2" charset="-122"/>
              </a:rPr>
              <a:t>1/e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</a:rPr>
              <a:t>(1+1/n)^m </a:t>
            </a:r>
            <a:r>
              <a:rPr lang="zh-CN" altLang="en-US" dirty="0">
                <a:latin typeface="宋体" panose="02010600030101010101" pitchFamily="2" charset="-122"/>
              </a:rPr>
              <a:t>≈ </a:t>
            </a:r>
            <a:r>
              <a:rPr lang="en-US" altLang="zh-CN" dirty="0">
                <a:latin typeface="宋体" panose="02010600030101010101" pitchFamily="2" charset="-122"/>
              </a:rPr>
              <a:t>e^(m/n)      </a:t>
            </a:r>
            <a:r>
              <a:rPr lang="zh-CN" altLang="en-US" dirty="0">
                <a:latin typeface="宋体" panose="02010600030101010101" pitchFamily="2" charset="-122"/>
              </a:rPr>
              <a:t>复利</a:t>
            </a:r>
            <a:r>
              <a:rPr lang="en-US" altLang="zh-CN" dirty="0">
                <a:latin typeface="宋体" panose="02010600030101010101" pitchFamily="2" charset="-122"/>
              </a:rPr>
              <a:t>     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</a:rPr>
              <a:t>(1-1/n)^m </a:t>
            </a:r>
            <a:r>
              <a:rPr lang="zh-CN" altLang="en-US" dirty="0">
                <a:latin typeface="宋体" panose="02010600030101010101" pitchFamily="2" charset="-122"/>
              </a:rPr>
              <a:t>≈ </a:t>
            </a:r>
            <a:r>
              <a:rPr lang="en-US" altLang="zh-CN" dirty="0">
                <a:latin typeface="宋体" panose="02010600030101010101" pitchFamily="2" charset="-122"/>
              </a:rPr>
              <a:t>e^(-m/n)     </a:t>
            </a:r>
            <a:r>
              <a:rPr lang="zh-CN" altLang="en-US" dirty="0">
                <a:latin typeface="宋体" panose="02010600030101010101" pitchFamily="2" charset="-122"/>
              </a:rPr>
              <a:t>重复小概率事件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85" y="1825626"/>
            <a:ext cx="2561490" cy="90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3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美国家庭年收入分布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96" y="1533175"/>
            <a:ext cx="7599761" cy="5096589"/>
          </a:xfrm>
        </p:spPr>
      </p:pic>
      <p:sp>
        <p:nvSpPr>
          <p:cNvPr id="3" name="矩形 2"/>
          <p:cNvSpPr/>
          <p:nvPr/>
        </p:nvSpPr>
        <p:spPr>
          <a:xfrm>
            <a:off x="6275734" y="6364906"/>
            <a:ext cx="5824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中国统计局</a:t>
            </a:r>
            <a:r>
              <a:rPr lang="en-US" altLang="zh-CN" b="1" dirty="0"/>
              <a:t>:2014</a:t>
            </a:r>
            <a:r>
              <a:rPr lang="zh-CN" altLang="en-US" b="1" dirty="0"/>
              <a:t>居民人均可支配收入</a:t>
            </a:r>
            <a:r>
              <a:rPr lang="en-US" altLang="zh-CN" b="1" dirty="0"/>
              <a:t>20167</a:t>
            </a:r>
            <a:r>
              <a:rPr lang="zh-CN" altLang="en-US" b="1" dirty="0"/>
              <a:t>元 实际增</a:t>
            </a:r>
            <a:r>
              <a:rPr lang="en-US" altLang="zh-CN" b="1" dirty="0"/>
              <a:t>8%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25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均值、中位数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离散型均值</a:t>
                </a:r>
                <a:endParaRPr lang="en-US" altLang="zh-CN" dirty="0"/>
              </a:p>
              <a:p>
                <a:r>
                  <a:rPr lang="zh-CN" altLang="en-US" dirty="0"/>
                  <a:t>连续型均值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离散型中位数：排好序中间的一个数或中间两个的均值</a:t>
                </a:r>
                <a:endParaRPr lang="en-US" altLang="zh-CN" dirty="0"/>
              </a:p>
              <a:p>
                <a:r>
                  <a:rPr lang="zh-CN" altLang="en-US" dirty="0"/>
                  <a:t>连续型中位数：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0.5 or F(x) = 0.5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均值与中位数的大小关系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对称分布，两者相等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左偏，均</a:t>
                </a:r>
                <a:r>
                  <a:rPr lang="en-US" altLang="zh-CN" dirty="0"/>
                  <a:t>&lt;</a:t>
                </a:r>
                <a:r>
                  <a:rPr lang="zh-CN" altLang="en-US" dirty="0"/>
                  <a:t>中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右偏，均</a:t>
                </a:r>
                <a:r>
                  <a:rPr lang="en-US" altLang="zh-CN" dirty="0"/>
                  <a:t>&gt;</a:t>
                </a:r>
                <a:r>
                  <a:rPr lang="zh-CN" altLang="en-US" dirty="0"/>
                  <a:t>中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收入的分布一般是右偏</a:t>
                </a:r>
                <a:r>
                  <a:rPr lang="zh-CN" altLang="en-US" dirty="0">
                    <a:sym typeface="Wingdings" panose="05000000000000000000" pitchFamily="2" charset="2"/>
                  </a:rPr>
                  <a:t>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083" y="1813351"/>
            <a:ext cx="1721772" cy="5064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723" y="2332028"/>
            <a:ext cx="2187937" cy="5696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942" y="4345318"/>
            <a:ext cx="39433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标准差定义为方差的算术平方根，反映组内个体间的离散程度。</a:t>
            </a:r>
            <a:endParaRPr lang="en-US" altLang="zh-CN" dirty="0"/>
          </a:p>
          <a:p>
            <a:r>
              <a:rPr lang="zh-CN" altLang="en-US" dirty="0"/>
              <a:t>总体的标准差：</a:t>
            </a:r>
            <a:endParaRPr lang="en-US" altLang="zh-CN" dirty="0"/>
          </a:p>
          <a:p>
            <a:r>
              <a:rPr lang="zh-CN" altLang="en-US" dirty="0"/>
              <a:t>样本的标准差：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标准离差率</a:t>
            </a:r>
            <a:r>
              <a:rPr lang="en-US" altLang="zh-CN" dirty="0"/>
              <a:t>(</a:t>
            </a:r>
            <a:r>
              <a:rPr lang="zh-CN" altLang="en-US" dirty="0"/>
              <a:t>标准差系数</a:t>
            </a:r>
            <a:r>
              <a:rPr lang="en-US" altLang="zh-CN" dirty="0"/>
              <a:t>)</a:t>
            </a:r>
            <a:r>
              <a:rPr lang="zh-CN" altLang="en-US" dirty="0"/>
              <a:t>：标准差与均值</a:t>
            </a:r>
            <a:r>
              <a:rPr lang="en-US" altLang="zh-CN" dirty="0"/>
              <a:t>(</a:t>
            </a:r>
            <a:r>
              <a:rPr lang="zh-CN" altLang="en-US" dirty="0"/>
              <a:t>期望值</a:t>
            </a:r>
            <a:r>
              <a:rPr lang="en-US" altLang="zh-CN" dirty="0"/>
              <a:t>)</a:t>
            </a:r>
            <a:r>
              <a:rPr lang="zh-CN" altLang="en-US" dirty="0"/>
              <a:t>的比值。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均值、中位数、标准差是一组数据的</a:t>
            </a:r>
            <a:r>
              <a:rPr lang="en-US" altLang="zh-CN" dirty="0"/>
              <a:t>top3</a:t>
            </a:r>
            <a:r>
              <a:rPr lang="zh-CN" altLang="en-US" dirty="0"/>
              <a:t>的特征指标。</a:t>
            </a:r>
            <a:endParaRPr lang="en-US" altLang="zh-CN" dirty="0"/>
          </a:p>
          <a:p>
            <a:r>
              <a:rPr lang="zh-CN" altLang="en-US" dirty="0"/>
              <a:t>标准差 </a:t>
            </a:r>
            <a:r>
              <a:rPr lang="en-US" altLang="zh-CN" dirty="0"/>
              <a:t>VS </a:t>
            </a:r>
            <a:r>
              <a:rPr lang="zh-CN" altLang="en-US"/>
              <a:t>熵？</a:t>
            </a:r>
            <a:endParaRPr lang="zh-CN" altLang="en-US" dirty="0"/>
          </a:p>
        </p:txBody>
      </p:sp>
      <p:pic>
        <p:nvPicPr>
          <p:cNvPr id="1028" name="Picture 4" descr="&#10;s = \sqrt{\frac{1}{n-1} \sum_{i=1}^n (x_i - \bar{x})^2}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021" y="2941743"/>
            <a:ext cx="19526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835" y="2238887"/>
            <a:ext cx="19335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5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405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习题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16380" y="2933700"/>
            <a:ext cx="8153400" cy="49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zh-CN" sz="1800" dirty="0"/>
              <a:t>解：各组的组中值分别为90，125，175，225，275，所以 </a:t>
            </a:r>
          </a:p>
        </p:txBody>
      </p:sp>
      <p:graphicFrame>
        <p:nvGraphicFramePr>
          <p:cNvPr id="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771265"/>
              </p:ext>
            </p:extLst>
          </p:nvPr>
        </p:nvGraphicFramePr>
        <p:xfrm>
          <a:off x="1914290" y="3258380"/>
          <a:ext cx="7334250" cy="344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公式" r:id="rId3" imgW="4431960" imgH="2387520" progId="Equation.3">
                  <p:embed/>
                </p:oleObj>
              </mc:Choice>
              <mc:Fallback>
                <p:oleObj name="公式" r:id="rId3" imgW="4431960" imgH="2387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290" y="3258380"/>
                        <a:ext cx="7334250" cy="344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99491"/>
              </p:ext>
            </p:extLst>
          </p:nvPr>
        </p:nvGraphicFramePr>
        <p:xfrm>
          <a:off x="1821180" y="2019301"/>
          <a:ext cx="6934200" cy="793115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80~100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100~150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150~200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200~250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250~300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人数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767840" y="1231459"/>
            <a:ext cx="674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某公司职工周工资情况如下（单位：元），求工资的平均差和平均差系数。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06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人们总是相信自己是独特的，这个事件是独特的，其实不然。</a:t>
            </a:r>
            <a:endParaRPr lang="en-US" altLang="zh-CN" dirty="0"/>
          </a:p>
          <a:p>
            <a:r>
              <a:rPr lang="zh-CN" altLang="en-US" dirty="0"/>
              <a:t>贝叶斯学派相信每个样本都是总体的随机一个，每个事件都是总体的随机一个。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有个酒鬼每天有</a:t>
            </a:r>
            <a:r>
              <a:rPr lang="en-US" altLang="zh-CN" dirty="0"/>
              <a:t>90%</a:t>
            </a:r>
            <a:r>
              <a:rPr lang="zh-CN" altLang="en-US" dirty="0"/>
              <a:t>的可能性去酒吧喝酒，该酒鬼每次都是随机去镇上的</a:t>
            </a:r>
            <a:r>
              <a:rPr lang="en-US" altLang="zh-CN" dirty="0"/>
              <a:t>3</a:t>
            </a:r>
            <a:r>
              <a:rPr lang="zh-CN" altLang="en-US" dirty="0"/>
              <a:t>家酒吧之一</a:t>
            </a:r>
            <a:r>
              <a:rPr lang="en-US" altLang="zh-CN" dirty="0"/>
              <a:t>(</a:t>
            </a:r>
            <a:r>
              <a:rPr lang="zh-CN" altLang="en-US" dirty="0"/>
              <a:t>去每一家的概率一样</a:t>
            </a:r>
            <a:r>
              <a:rPr lang="en-US" altLang="zh-CN" dirty="0"/>
              <a:t>)</a:t>
            </a:r>
            <a:r>
              <a:rPr lang="zh-CN" altLang="en-US" dirty="0"/>
              <a:t>，有一天他好友去找他，好友去了第一家酒吧，没找到酒鬼，第二家也没找到，问：在第三家酒吧找到酒鬼的概率是多少。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25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 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一机器在良好状态生产合格产品几率是</a:t>
            </a:r>
            <a:r>
              <a:rPr lang="en-US" altLang="zh-CN" dirty="0"/>
              <a:t>90%</a:t>
            </a:r>
            <a:r>
              <a:rPr lang="zh-CN" altLang="en-US" dirty="0"/>
              <a:t>，在故障状态生产合格产品几率是</a:t>
            </a:r>
            <a:r>
              <a:rPr lang="en-US" altLang="zh-CN" dirty="0"/>
              <a:t>30%</a:t>
            </a:r>
            <a:r>
              <a:rPr lang="zh-CN" altLang="en-US" dirty="0"/>
              <a:t>，机器良好的概率是</a:t>
            </a:r>
            <a:r>
              <a:rPr lang="en-US" altLang="zh-CN" dirty="0"/>
              <a:t>75%</a:t>
            </a:r>
            <a:r>
              <a:rPr lang="zh-CN" altLang="en-US" dirty="0"/>
              <a:t>，若一日第一件产品是合格品，那么此日机器良好的概率是多少。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有一道选择题，有三个选项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。有甲乙两个人分别解答这道题，甲的准确率是</a:t>
            </a:r>
            <a:r>
              <a:rPr lang="en-US" altLang="zh-CN" dirty="0"/>
              <a:t>0.9</a:t>
            </a:r>
            <a:r>
              <a:rPr lang="zh-CN" altLang="en-US" dirty="0"/>
              <a:t>，乙的准确率是</a:t>
            </a:r>
            <a:r>
              <a:rPr lang="en-US" altLang="zh-CN" dirty="0"/>
              <a:t>0.5</a:t>
            </a:r>
            <a:r>
              <a:rPr lang="zh-CN" altLang="en-US" dirty="0"/>
              <a:t>。两人的结果都是选择</a:t>
            </a:r>
            <a:r>
              <a:rPr lang="en-US" altLang="zh-CN" dirty="0"/>
              <a:t>A</a:t>
            </a:r>
            <a:r>
              <a:rPr lang="zh-CN" altLang="en-US" dirty="0"/>
              <a:t>，正确答案为</a:t>
            </a:r>
            <a:r>
              <a:rPr lang="en-US" altLang="zh-CN" dirty="0"/>
              <a:t>A</a:t>
            </a:r>
            <a:r>
              <a:rPr lang="zh-CN" altLang="en-US" dirty="0"/>
              <a:t>的概率是多少？</a:t>
            </a:r>
          </a:p>
        </p:txBody>
      </p:sp>
    </p:spTree>
    <p:extLst>
      <p:ext uri="{BB962C8B-B14F-4D97-AF65-F5344CB8AC3E}">
        <p14:creationId xmlns:p14="http://schemas.microsoft.com/office/powerpoint/2010/main" val="409260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3967</TotalTime>
  <Words>1213</Words>
  <Application>Microsoft Office PowerPoint</Application>
  <PresentationFormat>宽屏</PresentationFormat>
  <Paragraphs>164</Paragraphs>
  <Slides>22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公式</vt:lpstr>
      <vt:lpstr>必备的概率论与数理统计知识</vt:lpstr>
      <vt:lpstr>习题</vt:lpstr>
      <vt:lpstr>e 2.718281828…</vt:lpstr>
      <vt:lpstr>美国家庭年收入分布</vt:lpstr>
      <vt:lpstr>均值、中位数</vt:lpstr>
      <vt:lpstr>标准差</vt:lpstr>
      <vt:lpstr>习题</vt:lpstr>
      <vt:lpstr>贝叶斯</vt:lpstr>
      <vt:lpstr>贝叶斯 习题</vt:lpstr>
      <vt:lpstr>中心极限定理</vt:lpstr>
      <vt:lpstr>正态分布</vt:lpstr>
      <vt:lpstr>二项分布</vt:lpstr>
      <vt:lpstr>习题</vt:lpstr>
      <vt:lpstr>泊松分布、指数分布</vt:lpstr>
      <vt:lpstr>习题</vt:lpstr>
      <vt:lpstr>幂律分布</vt:lpstr>
      <vt:lpstr>假设检验</vt:lpstr>
      <vt:lpstr>抽样调查</vt:lpstr>
      <vt:lpstr>相关与因果</vt:lpstr>
      <vt:lpstr>不确定性</vt:lpstr>
      <vt:lpstr>推荐书目</vt:lpstr>
      <vt:lpstr>完！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常用的概率与数理统计知识点</dc:title>
  <dc:creator>ppchen(陈伟华)</dc:creator>
  <cp:lastModifiedBy>陈伟华</cp:lastModifiedBy>
  <cp:revision>176</cp:revision>
  <dcterms:created xsi:type="dcterms:W3CDTF">2015-04-20T09:07:29Z</dcterms:created>
  <dcterms:modified xsi:type="dcterms:W3CDTF">2016-10-26T05:36:03Z</dcterms:modified>
</cp:coreProperties>
</file>