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8" r:id="rId4"/>
    <p:sldId id="262" r:id="rId5"/>
    <p:sldId id="269" r:id="rId6"/>
    <p:sldId id="263" r:id="rId7"/>
    <p:sldId id="264" r:id="rId8"/>
    <p:sldId id="267" r:id="rId9"/>
    <p:sldId id="265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302" r:id="rId19"/>
    <p:sldId id="277" r:id="rId20"/>
    <p:sldId id="282" r:id="rId21"/>
    <p:sldId id="278" r:id="rId22"/>
    <p:sldId id="279" r:id="rId23"/>
    <p:sldId id="296" r:id="rId24"/>
    <p:sldId id="301" r:id="rId25"/>
    <p:sldId id="298" r:id="rId26"/>
    <p:sldId id="299" r:id="rId27"/>
    <p:sldId id="297" r:id="rId28"/>
    <p:sldId id="280" r:id="rId29"/>
    <p:sldId id="281" r:id="rId30"/>
    <p:sldId id="284" r:id="rId31"/>
    <p:sldId id="283" r:id="rId32"/>
    <p:sldId id="261" r:id="rId33"/>
    <p:sldId id="287" r:id="rId34"/>
    <p:sldId id="288" r:id="rId35"/>
    <p:sldId id="292" r:id="rId36"/>
    <p:sldId id="304" r:id="rId37"/>
    <p:sldId id="303" r:id="rId38"/>
    <p:sldId id="305" r:id="rId39"/>
    <p:sldId id="306" r:id="rId40"/>
    <p:sldId id="290" r:id="rId41"/>
    <p:sldId id="29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70"/>
    <p:restoredTop sz="82982"/>
  </p:normalViewPr>
  <p:slideViewPr>
    <p:cSldViewPr snapToGrid="0" snapToObjects="1">
      <p:cViewPr varScale="1">
        <p:scale>
          <a:sx n="85" d="100"/>
          <a:sy n="85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C48CB-0CD2-8443-924C-865116C67310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14B3-B11C-184C-AD80-005EEBB26F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63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评价一个程序员（不限于程序员）是否是一个高质量的程序员，我们往往更多的关注这个人的技能，也就是技术要素。</a:t>
            </a:r>
            <a:endParaRPr kumimoji="1" lang="en-US" altLang="zh-CN" dirty="0"/>
          </a:p>
          <a:p>
            <a:r>
              <a:rPr kumimoji="1" lang="zh-CN" altLang="en-US" dirty="0"/>
              <a:t>但从实际经验来看，技术要素仅仅是一个硬性基础，在这个硬性基础之上，体现或者制约一个程序员发展的，更多的是非技术要素。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简单来说，可以用“能力”来代表技术要素，“态度”代表非技术要素。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只有能力和态度，技术要素和非技术要素相结合，才能算是拥有成为一个高质量程序员的必要前提。而且缺一不可。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涉及到谈非技术要素的，往往很少。这里我根据自己的经验，总结了一些理念和观点，与大家分享。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02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围绕程序员什么最重要，一般无非两个答案，一个是能力，一个是态度。</a:t>
            </a:r>
            <a:endParaRPr kumimoji="1" lang="en-US" altLang="zh-CN" dirty="0"/>
          </a:p>
          <a:p>
            <a:r>
              <a:rPr kumimoji="1" lang="zh-CN" altLang="en-US" dirty="0"/>
              <a:t>到底哪个更重要？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66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提问：大家觉得难不难？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1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类：没能力、没意愿。这类员工，本事不行，态度还差，活儿干的不漂亮，人还唧唧歪歪，属于最容易被裁掉的人员，故称为“人裁”。有些年龄稍大的人，可以归为这类，怀念公有制，留恋大锅饭，抱怨社会之不公。个别初入职场的孩子，也是这样的，踢一脚动一下，羽翼未丰，态度消极。</a:t>
            </a:r>
          </a:p>
          <a:p>
            <a:pPr latinLnBrk="0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类：没能力、有意愿。这就是蒋干大哥那型的，本事不大，但态度积极，是块材料，但目前能力不行，需要雕琢，故称为“人材”。初入职场的人，很多都属于这类，经验不够但冲劲儿十足。企业里的一些高学历人员，或者长相好的员工，有的也可归为这类，有卖相而无实际价值。</a:t>
            </a:r>
          </a:p>
          <a:p>
            <a:pPr latinLnBrk="0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类：有能力、没意愿。这类人有良好的综合素质和真才实学，故称为“人才”，但态度消极，往往对企业不认同。我喜欢把这类员工比喻成大象，有真材实料，但大而不当自以为是骄傲自满。某些领域的专家，可以归为这类，有实力，但没热情，人际关系较差。</a:t>
            </a:r>
          </a:p>
          <a:p>
            <a:pPr latinLnBrk="0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第四类：有能力、有意愿。这些人，很多都是中坚和骨干，能力很强，态度又积极，是认同企业，可以给企业带来财富的人，故称为“人财”。这些人，招之能战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意愿强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，战之能胜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，是老板最喜欢和信赖的人。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思考：你是人裁、人材、人才，还是人财？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6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在工作中，不是左右的努力都会被看得到；如果不汇报工作，你的工作业绩就等于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，只能默默无闻干。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050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了解各项事务的进展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了解当下某些风险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了解当下的困难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汇报你的业绩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42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我们的客户端研发团队，在行业内，绝对算得上顶端的技术研发团队！能力水平都非常高！</a:t>
            </a:r>
            <a:endParaRPr kumimoji="1" lang="en-US" altLang="zh-CN" dirty="0"/>
          </a:p>
          <a:p>
            <a:r>
              <a:rPr kumimoji="1" lang="zh-CN" altLang="en-US" dirty="0"/>
              <a:t>大家应该很庆幸自己能在这样的团队工作！</a:t>
            </a:r>
            <a:endParaRPr kumimoji="1" lang="en-US" altLang="zh-CN" dirty="0"/>
          </a:p>
          <a:p>
            <a:r>
              <a:rPr kumimoji="1" lang="zh-CN" altLang="en-US" dirty="0"/>
              <a:t>同时，我们这些顶尖的团队人员，应该做出世界顶级水平的产品，创造世界顶级水平的技术输出，更应该有世界顶级水平的做事的态度！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如果记不住那么多，记住这一句话就好了！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70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50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非技术要素：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是程序员必备的常识，但又常常被忽略，影响我们的输出，制约我们的发展。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这个课程主要集中在 道！ 有更多 术 的东西，需要后续针对性的展开。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74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3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问题：某产品特性，第一个版本做完，第二个版本要改，第三个版本又要改？正常不？合理不？  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进化：只有从</a:t>
            </a:r>
            <a:r>
              <a:rPr kumimoji="1" lang="en-US" altLang="zh-CN" dirty="0"/>
              <a:t>A</a:t>
            </a:r>
            <a:r>
              <a:rPr kumimoji="1" lang="zh-CN" altLang="en-US" dirty="0"/>
              <a:t>做到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，运营一段时间，通过反馈，分析，观察等才会想到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，很难直接想到</a:t>
            </a:r>
            <a:r>
              <a:rPr kumimoji="1" lang="en-US" altLang="zh-CN" dirty="0"/>
              <a:t>C</a:t>
            </a:r>
            <a:r>
              <a:rPr kumimoji="1" lang="zh-CN" altLang="en-US" dirty="0"/>
              <a:t>。而且这个也与市场的变化，行业的成熟度，以及公司的发展都是有关系的。尤其对于我们创业公司，在没有现成竞品可以借鉴的情况下，很多术语尝试，试错的。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所以，对产品，要怀有一定的同理心。更多的是尝试去沟通，去得到产品为什么这么做的背景；当然，对于自己的产品见解，我们鼓励提出，一起探讨。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有没有产品经理想得不合理，开发想得合理的地方？有，因为每个人都有自己的观点；产品会有出错的时候，就像开发会有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是一样的事情。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我们增加了预审，尽量减少这种情况。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36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我们经常看到需求评审会上遇到木头人：坐在那里，一副无所事事的样子，甚至一个会下来一直在玩手机，不知道自己该干什么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即使不是自己的需求，也要认真的去听，积极的思考；如果确实不想听，那就离开去做事就好了，没什么不好意思的。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不要做木头人，不要在这种汇集各方思想观点的重要场合，白白浪费时间和机会，要思考，要有观点。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需求评审，是让我们能够快速学习和成长的场合。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5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程序员，最怕的就是拿到需求后就立刻投入代码实现中去</a:t>
            </a:r>
            <a:endParaRPr kumimoji="1" lang="en-US" altLang="zh-CN" dirty="0"/>
          </a:p>
          <a:p>
            <a:r>
              <a:rPr kumimoji="1" lang="zh-CN" altLang="en-US" dirty="0"/>
              <a:t>前置工作不做或者没做好的结果，往往导致事倍功半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敏捷开发，是指功能的快速迭代，流程的快速流转； 不是指快速开发，也更不是指可以盲目尝试和容忍低质量的输出。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技术债务的原因有很多，不一定是上面所说这种场景造成的，但上面这种情况下尽量不要去产生技术债务；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如果方案</a:t>
            </a:r>
            <a:r>
              <a:rPr kumimoji="1" lang="en-US" altLang="zh-CN" dirty="0"/>
              <a:t>B</a:t>
            </a:r>
            <a:r>
              <a:rPr kumimoji="1" lang="zh-CN" altLang="en-US" dirty="0"/>
              <a:t>确实时间过长，影响较大，那就要单独拉出来讨论决定，做出后续方案决议。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34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什么是质量控制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14B3-B11C-184C-AD80-005EEBB26FE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1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.lexiangla.com/teams/k100057/docs/a7ac5218e54011e7bce35254004b6d1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程序员的非技术要素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solidFill>
                  <a:schemeClr val="accent2"/>
                </a:solidFill>
              </a:rPr>
              <a:t>轮子</a:t>
            </a:r>
          </a:p>
        </p:txBody>
      </p:sp>
    </p:spTree>
    <p:extLst>
      <p:ext uri="{BB962C8B-B14F-4D97-AF65-F5344CB8AC3E}">
        <p14:creationId xmlns:p14="http://schemas.microsoft.com/office/powerpoint/2010/main" val="211528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7881" y="2413354"/>
            <a:ext cx="3700751" cy="1450757"/>
          </a:xfrm>
        </p:spPr>
        <p:txBody>
          <a:bodyPr/>
          <a:lstStyle/>
          <a:p>
            <a:pPr algn="ctr"/>
            <a:r>
              <a:rPr kumimoji="1" lang="zh-CN" altLang="en-US" dirty="0"/>
              <a:t>如何开发</a:t>
            </a:r>
          </a:p>
        </p:txBody>
      </p:sp>
    </p:spTree>
    <p:extLst>
      <p:ext uri="{BB962C8B-B14F-4D97-AF65-F5344CB8AC3E}">
        <p14:creationId xmlns:p14="http://schemas.microsoft.com/office/powerpoint/2010/main" val="9959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看完需求后，从哪开始？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84090"/>
            <a:ext cx="10058400" cy="4606435"/>
          </a:xfrm>
        </p:spPr>
        <p:txBody>
          <a:bodyPr>
            <a:noAutofit/>
          </a:bodyPr>
          <a:lstStyle/>
          <a:p>
            <a:pPr lvl="1"/>
            <a:r>
              <a:rPr kumimoji="1" lang="zh-CN" altLang="en-US" sz="2400" dirty="0">
                <a:solidFill>
                  <a:srgbClr val="C00000"/>
                </a:solidFill>
              </a:rPr>
              <a:t>写代码</a:t>
            </a:r>
            <a:r>
              <a:rPr kumimoji="1" lang="en-US" altLang="zh-CN" sz="2400" dirty="0">
                <a:solidFill>
                  <a:srgbClr val="C00000"/>
                </a:solidFill>
              </a:rPr>
              <a:t>~</a:t>
            </a:r>
            <a:r>
              <a:rPr kumimoji="1" lang="zh-CN" altLang="en-US" sz="2400" dirty="0">
                <a:solidFill>
                  <a:srgbClr val="C00000"/>
                </a:solidFill>
              </a:rPr>
              <a:t>？！      </a:t>
            </a:r>
            <a:r>
              <a:rPr kumimoji="1" lang="en-US" altLang="zh-CN" sz="2400" dirty="0">
                <a:solidFill>
                  <a:srgbClr val="C00000"/>
                </a:solidFill>
              </a:rPr>
              <a:t>NO~!</a:t>
            </a:r>
          </a:p>
          <a:p>
            <a:pPr lvl="1"/>
            <a:endParaRPr kumimoji="1" lang="en-US" altLang="zh-CN" sz="2400" dirty="0"/>
          </a:p>
          <a:p>
            <a:r>
              <a:rPr kumimoji="1" lang="zh-CN" altLang="en-US" sz="2800" dirty="0"/>
              <a:t>前置工作：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1.</a:t>
            </a:r>
            <a:r>
              <a:rPr kumimoji="1" lang="zh-CN" altLang="en-US" sz="2400" dirty="0"/>
              <a:t> 需求相关方（客户端、</a:t>
            </a:r>
            <a:r>
              <a:rPr kumimoji="1" lang="en-US" altLang="zh-CN" sz="2400" dirty="0"/>
              <a:t>server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、设计等）的沟通</a:t>
            </a:r>
            <a:endParaRPr kumimoji="1" lang="en-US" altLang="zh-CN" sz="2400" dirty="0"/>
          </a:p>
          <a:p>
            <a:pPr lvl="2"/>
            <a:r>
              <a:rPr kumimoji="1" lang="zh-CN" altLang="en-US" sz="1800" dirty="0"/>
              <a:t>对齐视觉、协议、假数据、联调、发布等； 选择合适的开始和结束时间，尽量各方并行；切忌出现一方完成等另一方的情况。</a:t>
            </a:r>
            <a:endParaRPr kumimoji="1" lang="en-US" altLang="zh-CN" sz="1800" dirty="0"/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/>
              <a:t>2.</a:t>
            </a:r>
            <a:r>
              <a:rPr kumimoji="1" lang="zh-CN" altLang="en-US" sz="2400" dirty="0"/>
              <a:t> 技术方案评审</a:t>
            </a:r>
            <a:endParaRPr kumimoji="1" lang="en-US" altLang="zh-CN" sz="2400" dirty="0"/>
          </a:p>
          <a:p>
            <a:pPr lvl="2"/>
            <a:r>
              <a:rPr kumimoji="1" lang="zh-CN" altLang="en-US" sz="1800" dirty="0"/>
              <a:t>中型和大型需求，一定要出技术方案，方案一定要评审（</a:t>
            </a:r>
            <a:r>
              <a:rPr kumimoji="1" lang="en-US" altLang="zh-CN" sz="1800" dirty="0"/>
              <a:t>&gt;=3</a:t>
            </a:r>
            <a:r>
              <a:rPr kumimoji="1" lang="zh-CN" altLang="en-US" sz="1800" dirty="0"/>
              <a:t>天）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开发过程，最多的时间留给思考、分析、设计，最少的时间留给敲键盘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评审一个方案，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个小时；相比减少的</a:t>
            </a:r>
            <a:r>
              <a:rPr kumimoji="1" lang="en-US" altLang="zh-CN" sz="1800" dirty="0"/>
              <a:t>bug</a:t>
            </a:r>
            <a:r>
              <a:rPr kumimoji="1" lang="zh-CN" altLang="en-US" sz="1800" dirty="0"/>
              <a:t>处理时间，或者后期代码改动时间，价值高太多了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有效的技术方案评审，是程序员快速成长必经之路：出方案人员、评审人员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098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技术方案，推动程序员更多的去思考，去分析，去抽象，在写代码之前，思维中完成所有的实现。</a:t>
            </a:r>
            <a:endParaRPr kumimoji="1" lang="en-US" altLang="zh-CN" dirty="0"/>
          </a:p>
          <a:p>
            <a:r>
              <a:rPr kumimoji="1" lang="zh-CN" altLang="en-US" dirty="0"/>
              <a:t>目标：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方案和代码的唯一区别，是方案写在文档上，代码写在程序里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实现时：对着技术方案，不需要做更多思考，仅仅是敲键盘，那就做到合格的技术方案了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写方案切入点：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架构：层次和模块相互之间的接口、耦合度、扩展性等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流程：流程图，分支，闭环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模块：独立性，可共用性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方案越细越好，可评审性越高，评审结果越可靠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技术债务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/>
          <a:lstStyle/>
          <a:p>
            <a:r>
              <a:rPr kumimoji="1" lang="zh-CN" altLang="en-US" dirty="0"/>
              <a:t>常会遇到的问题：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用方案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可以快速实现需求或者解决问题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但长期来看，方案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是不合适的，用方案</a:t>
            </a:r>
            <a:r>
              <a:rPr kumimoji="1" lang="en-US" altLang="zh-CN" dirty="0"/>
              <a:t>B</a:t>
            </a:r>
            <a:r>
              <a:rPr kumimoji="1" lang="zh-CN" altLang="en-US" dirty="0"/>
              <a:t>更合适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方案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，涉及到更多的改造，意味着承担更多风险，更长开发周期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技术债务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用了方案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，就背上了技术债务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债务：迟早要还的；还得越晚，代价越大； 甚至突然某天就出大事了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不要图一时方便，能不背的债务一定不要背，除非逼不得已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技术债务造成的问题和困境，往往远超预期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71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被其它团队阻塞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怎么办？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去沟通，沟通不行就上升，最怕不吱声！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可能影响其它功能模块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找对应模块开发童鞋，知会，分析和解决，最怕不吱声！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谁改出问题谁负责！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体验负责制：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自己开发的部分，任何问题，都要负绝对责任（即使问题方不在你）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例如：从牛牛分享出去的资讯</a:t>
            </a:r>
            <a:r>
              <a:rPr kumimoji="1" lang="en-US" altLang="zh-CN" dirty="0"/>
              <a:t>H5</a:t>
            </a:r>
            <a:r>
              <a:rPr kumimoji="1" lang="zh-CN" altLang="en-US" dirty="0"/>
              <a:t>页面有问题，问题在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侧，终端开发要负起推动跟进解决问题的责任，问题没有及时合理处理，就要追责！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84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精益求精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0324" cy="402336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案例：</a:t>
            </a:r>
            <a:r>
              <a:rPr kumimoji="1" lang="en-US" altLang="zh-CN" dirty="0"/>
              <a:t>iPhone</a:t>
            </a:r>
            <a:r>
              <a:rPr kumimoji="1" lang="zh-CN" altLang="en-US" dirty="0"/>
              <a:t>牛牛某个模块出了实现方案，我问出方案童鞋，觉得这个方案怎么样？回答：“也行吧！”</a:t>
            </a:r>
            <a:endParaRPr kumimoji="1" lang="en-US" altLang="zh-CN" dirty="0"/>
          </a:p>
          <a:p>
            <a:r>
              <a:rPr kumimoji="1" lang="zh-CN" altLang="en-US" dirty="0"/>
              <a:t>“也行吧！”、“还可以！”、“差不多”等这类词，是不允许从程序员嘴里说出来的！！！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案例：</a:t>
            </a:r>
            <a:r>
              <a:rPr kumimoji="1" lang="en-US" altLang="zh-CN" dirty="0"/>
              <a:t>QQ</a:t>
            </a:r>
            <a:r>
              <a:rPr kumimoji="1" lang="zh-CN" altLang="en-US" dirty="0"/>
              <a:t>空间图片上传，成功率</a:t>
            </a:r>
            <a:r>
              <a:rPr kumimoji="1" lang="en-US" altLang="zh-CN" dirty="0"/>
              <a:t>99.99%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对于自己负责的模块，要每天去体验，去发现问题，去想办法优化，不断重复，不停的思考如何做成一个最好的：</a:t>
            </a:r>
            <a:r>
              <a:rPr kumimoji="1" lang="zh-CN" altLang="en-US" dirty="0">
                <a:solidFill>
                  <a:srgbClr val="C00000"/>
                </a:solidFill>
              </a:rPr>
              <a:t>同一个功能模块，没有人能比我的这个更好了。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 精益求精，只争第一，绝不做老二！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9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2800" dirty="0"/>
              <a:t>开发，改变工作方式，减少敲代码，更多的思考，更高的追求！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8265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3097" y="2413354"/>
            <a:ext cx="5185954" cy="1450757"/>
          </a:xfrm>
        </p:spPr>
        <p:txBody>
          <a:bodyPr/>
          <a:lstStyle/>
          <a:p>
            <a:pPr algn="ctr"/>
            <a:r>
              <a:rPr kumimoji="1" lang="zh-CN" altLang="en-US" dirty="0"/>
              <a:t>质量、测试、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2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4746" y="2760134"/>
            <a:ext cx="6082453" cy="1026160"/>
          </a:xfrm>
        </p:spPr>
        <p:txBody>
          <a:bodyPr/>
          <a:lstStyle/>
          <a:p>
            <a:r>
              <a:rPr kumimoji="1" lang="zh-CN" altLang="en-US" dirty="0"/>
              <a:t>质量 和 测试 的关系 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4545" y="4419601"/>
            <a:ext cx="674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测试，仅仅是质量控制过程中的一个环节。</a:t>
            </a:r>
          </a:p>
        </p:txBody>
      </p:sp>
    </p:spTree>
    <p:extLst>
      <p:ext uri="{BB962C8B-B14F-4D97-AF65-F5344CB8AC3E}">
        <p14:creationId xmlns:p14="http://schemas.microsoft.com/office/powerpoint/2010/main" val="102541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测试和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20050" cy="4575614"/>
          </a:xfrm>
        </p:spPr>
        <p:txBody>
          <a:bodyPr/>
          <a:lstStyle/>
          <a:p>
            <a:r>
              <a:rPr kumimoji="1" lang="zh-CN" altLang="en-US" dirty="0"/>
              <a:t>有人说：程序员负责产品实现， 测试童鞋负责找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zh-CN" altLang="en-US" dirty="0"/>
              <a:t>   这纯粹胡扯</a:t>
            </a:r>
            <a:r>
              <a:rPr kumimoji="1" lang="en-US" altLang="zh-CN" dirty="0"/>
              <a:t>~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r>
              <a:rPr kumimoji="1" lang="en-US" altLang="zh-CN" dirty="0"/>
              <a:t>==&gt;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别人找出自己的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，要心存感激，但自己要有羞耻感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每次都要思考：为什么我没有做到提早发现？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所有的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，要尽量消灭在产品体验之前。自测！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bug</a:t>
            </a:r>
            <a:r>
              <a:rPr kumimoji="1" lang="zh-CN" altLang="en-US" dirty="0"/>
              <a:t>是自己的造成的，不要让别人遇到；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做出的裤子，穿出去之前，先看看有没有露着屁股；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自己做的部分，坚持天天使用，各种场景使用，考虑各种异常可能的使用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bug</a:t>
            </a:r>
            <a:r>
              <a:rPr kumimoji="1" lang="zh-CN" altLang="en-US" dirty="0"/>
              <a:t>都需要一定的条件才会出现，使用的场景多了，覆盖的条件也就多了，自己发现的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也就多了；以后类似的情况就会尽可能避免出现类似问题了。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如果做出来的特性，自己都不用，怎么可能发现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6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894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非技术要素的定义</a:t>
            </a:r>
            <a:endParaRPr kumimoji="1" lang="en-US" altLang="zh-CN" dirty="0"/>
          </a:p>
          <a:p>
            <a:r>
              <a:rPr kumimoji="1" lang="zh-CN" altLang="en-US" dirty="0"/>
              <a:t>产品观</a:t>
            </a:r>
            <a:endParaRPr kumimoji="1" lang="en-US" altLang="zh-CN" dirty="0"/>
          </a:p>
          <a:p>
            <a:r>
              <a:rPr kumimoji="1" lang="zh-CN" altLang="en-US" dirty="0"/>
              <a:t>如何开发</a:t>
            </a:r>
            <a:endParaRPr kumimoji="1" lang="en-US" altLang="zh-CN" dirty="0"/>
          </a:p>
          <a:p>
            <a:r>
              <a:rPr kumimoji="1" lang="zh-CN" altLang="en-US" dirty="0"/>
              <a:t>质量、测试、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沟通的方式</a:t>
            </a:r>
            <a:endParaRPr kumimoji="1" lang="en-US" altLang="zh-CN" dirty="0"/>
          </a:p>
          <a:p>
            <a:r>
              <a:rPr kumimoji="1" lang="zh-CN" altLang="en-US" dirty="0"/>
              <a:t>建立优势</a:t>
            </a:r>
            <a:endParaRPr kumimoji="1" lang="en-US" altLang="zh-CN" dirty="0"/>
          </a:p>
          <a:p>
            <a:r>
              <a:rPr kumimoji="1" lang="zh-CN" altLang="en-US" dirty="0"/>
              <a:t>能力和意愿</a:t>
            </a:r>
            <a:endParaRPr kumimoji="1" lang="en-US" altLang="zh-CN" dirty="0"/>
          </a:p>
          <a:p>
            <a:r>
              <a:rPr kumimoji="1" lang="zh-CN" altLang="en-US" dirty="0"/>
              <a:t>汇报工作</a:t>
            </a:r>
            <a:endParaRPr kumimoji="1" lang="en-US" altLang="zh-CN" dirty="0"/>
          </a:p>
          <a:p>
            <a:r>
              <a:rPr kumimoji="1" lang="zh-CN" altLang="en-US" dirty="0"/>
              <a:t>结论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13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快速跟进与及时反馈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我们经常从各种渠道收到问题反馈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客服、微信、</a:t>
            </a:r>
            <a:r>
              <a:rPr kumimoji="1" lang="en-US" altLang="zh-CN" dirty="0"/>
              <a:t>QQ</a:t>
            </a:r>
            <a:r>
              <a:rPr kumimoji="1" lang="zh-CN" altLang="en-US" dirty="0"/>
              <a:t>、当面。。。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快速跟进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尽快回复</a:t>
            </a:r>
            <a:r>
              <a:rPr kumimoji="1" lang="zh-CN" altLang="en-US" dirty="0"/>
              <a:t>问题提出方，尽快投入到问题分析和处理中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尽快评估</a:t>
            </a:r>
            <a:r>
              <a:rPr kumimoji="1" lang="zh-CN" altLang="en-US" dirty="0"/>
              <a:t>优先级权重：外网版本</a:t>
            </a:r>
            <a:r>
              <a:rPr kumimoji="1" lang="en-US" altLang="zh-CN" dirty="0"/>
              <a:t>/</a:t>
            </a:r>
            <a:r>
              <a:rPr kumimoji="1" lang="zh-CN" altLang="en-US" dirty="0"/>
              <a:t>开发版本、严重程度、受影响用户数、时间相关性（紧急）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及时反馈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问题修复后，要及时反馈知会到问题提出方，请对方验证</a:t>
            </a:r>
            <a:r>
              <a:rPr kumimoji="1" lang="en-US" altLang="zh-CN" dirty="0"/>
              <a:t>OK</a:t>
            </a:r>
            <a:r>
              <a:rPr kumimoji="1" lang="zh-CN" altLang="en-US" dirty="0"/>
              <a:t>后，才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999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Bug</a:t>
            </a:r>
            <a:r>
              <a:rPr kumimoji="1" lang="zh-CN" altLang="en-US" dirty="0"/>
              <a:t>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99%</a:t>
            </a:r>
            <a:r>
              <a:rPr kumimoji="1" lang="zh-CN" altLang="en-US" dirty="0"/>
              <a:t>的高难度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，都是</a:t>
            </a:r>
            <a:r>
              <a:rPr kumimoji="1" lang="en-US" altLang="zh-CN" dirty="0"/>
              <a:t>99%</a:t>
            </a:r>
            <a:r>
              <a:rPr kumimoji="1" lang="zh-CN" altLang="en-US" dirty="0"/>
              <a:t>低级错误造成的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解决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的时候，只要有任何一种可能可以去尝试分析，就不能放弃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重新审查之前的技术方案，是快速发现</a:t>
            </a:r>
            <a:r>
              <a:rPr kumimoji="1" lang="en-US" altLang="zh-CN" dirty="0"/>
              <a:t>bug</a:t>
            </a:r>
            <a:r>
              <a:rPr kumimoji="1" lang="zh-CN" altLang="en-US" dirty="0"/>
              <a:t>原因的好方法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解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，与写需求一样，更多的是思考、分析，得出可疑点，然后才是通过检查代码来验证自己的分析。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解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，正向查因和反向证伪要结合使用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的解决，要做到能复现、能分析，能验证</a:t>
            </a:r>
            <a:endParaRPr kumimoji="1" lang="en-US" altLang="zh-CN" dirty="0"/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的后沉淀：经验记录和案例分享</a:t>
            </a:r>
          </a:p>
          <a:p>
            <a:r>
              <a:rPr kumimoji="1" lang="en-US" altLang="zh-CN" dirty="0"/>
              <a:t>8.</a:t>
            </a:r>
            <a:r>
              <a:rPr kumimoji="1" lang="zh-CN" altLang="en-US" dirty="0"/>
              <a:t> 不要随意下结论：有调查才有发言权</a:t>
            </a:r>
          </a:p>
        </p:txBody>
      </p:sp>
    </p:spTree>
    <p:extLst>
      <p:ext uri="{BB962C8B-B14F-4D97-AF65-F5344CB8AC3E}">
        <p14:creationId xmlns:p14="http://schemas.microsoft.com/office/powerpoint/2010/main" val="156203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2800" dirty="0"/>
              <a:t>被人发现</a:t>
            </a:r>
            <a:r>
              <a:rPr kumimoji="1" lang="en-US" altLang="zh-CN" sz="2800" dirty="0"/>
              <a:t>bug</a:t>
            </a:r>
            <a:r>
              <a:rPr kumimoji="1" lang="zh-CN" altLang="en-US" sz="2800" dirty="0"/>
              <a:t>，要像被人看到屁股一样感到羞耻！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   术：</a:t>
            </a:r>
            <a:r>
              <a:rPr lang="zh-CN" altLang="en-US" sz="1600" dirty="0"/>
              <a:t>开发人员如何跟踪处理产品问题？</a:t>
            </a:r>
            <a:endParaRPr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hlinkClick r:id="rId2"/>
              </a:rPr>
              <a:t>https://futu.lexiangla.com/teams/k100057/docs/a7ac5218e54011e7bce35254004b6d18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2800" dirty="0"/>
          </a:p>
          <a:p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39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5354" y="2511326"/>
            <a:ext cx="3696789" cy="1450757"/>
          </a:xfrm>
        </p:spPr>
        <p:txBody>
          <a:bodyPr/>
          <a:lstStyle/>
          <a:p>
            <a:r>
              <a:rPr kumimoji="1" lang="zh-CN" altLang="en-US" dirty="0"/>
              <a:t>沟通的方式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414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沟通对象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8940"/>
          </a:xfrm>
        </p:spPr>
        <p:txBody>
          <a:bodyPr/>
          <a:lstStyle/>
          <a:p>
            <a:r>
              <a:rPr kumimoji="1" lang="zh-CN" altLang="en-US" dirty="0"/>
              <a:t>向上沟通 </a:t>
            </a:r>
            <a:r>
              <a:rPr kumimoji="1" lang="en-US" altLang="zh-CN" dirty="0"/>
              <a:t>(</a:t>
            </a:r>
            <a:r>
              <a:rPr kumimoji="1" lang="zh-CN" altLang="en-US" dirty="0"/>
              <a:t>谁找谁的问题？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Leader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及时汇报工作进展，困难，风险</a:t>
            </a:r>
          </a:p>
          <a:p>
            <a:pPr lvl="1"/>
            <a:r>
              <a:rPr kumimoji="1" lang="zh-CN" altLang="en-US" dirty="0"/>
              <a:t>寻求协助</a:t>
            </a:r>
          </a:p>
          <a:p>
            <a:pPr lvl="1"/>
            <a:r>
              <a:rPr kumimoji="1" lang="zh-CN" altLang="en-US" dirty="0"/>
              <a:t>工作讨论</a:t>
            </a:r>
          </a:p>
          <a:p>
            <a:r>
              <a:rPr kumimoji="1" lang="zh-CN" altLang="en-US" dirty="0"/>
              <a:t>左右沟通 （谁主动的问题？）</a:t>
            </a:r>
          </a:p>
          <a:p>
            <a:pPr lvl="1"/>
            <a:r>
              <a:rPr kumimoji="1" lang="zh-CN" altLang="en-US" dirty="0"/>
              <a:t>同事间合作的沟通</a:t>
            </a:r>
          </a:p>
          <a:p>
            <a:pPr lvl="1"/>
            <a:r>
              <a:rPr kumimoji="1" lang="zh-CN" altLang="en-US" dirty="0"/>
              <a:t>产品、设计、开发、测试之间的沟通</a:t>
            </a:r>
          </a:p>
          <a:p>
            <a:pPr lvl="1"/>
            <a:r>
              <a:rPr kumimoji="1" lang="zh-CN" altLang="en-US" dirty="0"/>
              <a:t>客户端、后台、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之间的沟通</a:t>
            </a:r>
          </a:p>
          <a:p>
            <a:pPr lvl="1"/>
            <a:r>
              <a:rPr kumimoji="1" lang="zh-CN" altLang="en-US" dirty="0"/>
              <a:t>团队内部相互协作的沟通</a:t>
            </a:r>
          </a:p>
          <a:p>
            <a:r>
              <a:rPr kumimoji="1" lang="zh-CN" altLang="en-US" dirty="0"/>
              <a:t>向下沟通</a:t>
            </a:r>
          </a:p>
          <a:p>
            <a:pPr lvl="1"/>
            <a:r>
              <a:rPr kumimoji="1" lang="zh-CN" altLang="en-US" dirty="0"/>
              <a:t>团队成员</a:t>
            </a:r>
          </a:p>
          <a:p>
            <a:pPr lvl="1"/>
            <a:r>
              <a:rPr kumimoji="1" lang="zh-CN" altLang="en-US" dirty="0"/>
              <a:t>工作规划，目标制定，团队建设，新人培养，薪酬</a:t>
            </a:r>
            <a:r>
              <a:rPr kumimoji="1" lang="is-IS" altLang="zh-CN" dirty="0"/>
              <a:t>…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沟通的问题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68655" cy="4491271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例： 开发和产品之间的问题</a:t>
            </a:r>
          </a:p>
          <a:p>
            <a:pPr marL="0" indent="0">
              <a:buNone/>
            </a:pPr>
            <a:endParaRPr kumimoji="1" lang="zh-CN" altLang="en-US" sz="3200" dirty="0"/>
          </a:p>
          <a:p>
            <a:pPr lvl="1"/>
            <a:r>
              <a:rPr kumimoji="1" lang="zh-CN" altLang="en-US" sz="2800" dirty="0"/>
              <a:t>超过</a:t>
            </a:r>
            <a:r>
              <a:rPr kumimoji="1" lang="en-US" altLang="zh-CN" sz="2800" dirty="0"/>
              <a:t>50%</a:t>
            </a:r>
            <a:r>
              <a:rPr kumimoji="1" lang="zh-CN" altLang="en-US" sz="2800" dirty="0"/>
              <a:t>的是沟通问题</a:t>
            </a:r>
          </a:p>
          <a:p>
            <a:pPr lvl="2"/>
            <a:r>
              <a:rPr kumimoji="1" lang="zh-CN" altLang="en-US" sz="2000" dirty="0"/>
              <a:t>双方理解不一致</a:t>
            </a:r>
          </a:p>
          <a:p>
            <a:pPr lvl="2"/>
            <a:r>
              <a:rPr kumimoji="1" lang="zh-CN" altLang="en-US" sz="2000" dirty="0"/>
              <a:t>一方信息变了，未知会对方</a:t>
            </a:r>
          </a:p>
          <a:p>
            <a:pPr lvl="2"/>
            <a:r>
              <a:rPr kumimoji="1" lang="zh-CN" altLang="en-US" sz="2000" dirty="0"/>
              <a:t>知会了对方，但对方未看到</a:t>
            </a:r>
          </a:p>
          <a:p>
            <a:pPr lvl="2"/>
            <a:r>
              <a:rPr kumimoji="1" lang="zh-CN" altLang="en-US" sz="2000" dirty="0"/>
              <a:t>口头沟通后，未落地，后续双方对不上，无法确认之前的结论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1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有效沟通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sz="3200" dirty="0"/>
              <a:t>确定哪些是需要知会的：</a:t>
            </a:r>
          </a:p>
          <a:p>
            <a:pPr lvl="2"/>
            <a:r>
              <a:rPr kumimoji="1" lang="zh-CN" altLang="en-US" sz="2400" dirty="0"/>
              <a:t>需求变了？新结论出现了？可能有的风险？开发可能延迟？</a:t>
            </a:r>
            <a:r>
              <a:rPr kumimoji="1" lang="is-IS" altLang="zh-CN" sz="2400" dirty="0"/>
              <a:t>…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  <a:p>
            <a:pPr lvl="2"/>
            <a:r>
              <a:rPr kumimoji="1" lang="zh-CN" altLang="en-US" sz="2400" dirty="0"/>
              <a:t>我是不是这个信息的终点？</a:t>
            </a:r>
          </a:p>
          <a:p>
            <a:pPr lvl="1"/>
            <a:r>
              <a:rPr kumimoji="1" lang="zh-CN" altLang="en-US" sz="3200" dirty="0">
                <a:solidFill>
                  <a:srgbClr val="FF0000"/>
                </a:solidFill>
              </a:rPr>
              <a:t>沟通的方式：</a:t>
            </a:r>
          </a:p>
          <a:p>
            <a:pPr lvl="2"/>
            <a:r>
              <a:rPr kumimoji="1" lang="zh-CN" altLang="en-US" sz="2400" dirty="0">
                <a:solidFill>
                  <a:srgbClr val="FF0000"/>
                </a:solidFill>
              </a:rPr>
              <a:t>面对面 </a:t>
            </a:r>
            <a:r>
              <a:rPr kumimoji="1" lang="en-US" altLang="zh-CN" sz="2400" dirty="0">
                <a:solidFill>
                  <a:srgbClr val="FF0000"/>
                </a:solidFill>
              </a:rPr>
              <a:t>&gt;</a:t>
            </a:r>
            <a:r>
              <a:rPr kumimoji="1" lang="zh-CN" altLang="en-US" sz="2400" dirty="0">
                <a:solidFill>
                  <a:srgbClr val="FF0000"/>
                </a:solidFill>
              </a:rPr>
              <a:t> 电话 </a:t>
            </a:r>
            <a:r>
              <a:rPr kumimoji="1" lang="en-US" altLang="zh-CN" sz="2400" dirty="0">
                <a:solidFill>
                  <a:srgbClr val="FF0000"/>
                </a:solidFill>
              </a:rPr>
              <a:t>&gt;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IM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&gt;</a:t>
            </a:r>
            <a:r>
              <a:rPr kumimoji="1" lang="zh-CN" altLang="en-US" sz="2400" dirty="0">
                <a:solidFill>
                  <a:srgbClr val="FF0000"/>
                </a:solidFill>
              </a:rPr>
              <a:t> 邮件</a:t>
            </a:r>
          </a:p>
          <a:p>
            <a:pPr lvl="1"/>
            <a:r>
              <a:rPr kumimoji="1" lang="zh-CN" altLang="en-US" sz="3200" dirty="0"/>
              <a:t>沟通后的结论：</a:t>
            </a:r>
          </a:p>
          <a:p>
            <a:pPr lvl="2"/>
            <a:r>
              <a:rPr kumimoji="1" lang="zh-CN" altLang="en-US" sz="2400" dirty="0"/>
              <a:t>邮件落地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98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sz="2400" dirty="0"/>
              <a:t>面对面 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电话 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邮件   </a:t>
            </a:r>
            <a:r>
              <a:rPr kumimoji="1" lang="en-US" altLang="zh-CN" sz="2400" dirty="0"/>
              <a:t>==》</a:t>
            </a:r>
            <a:r>
              <a:rPr kumimoji="1" lang="zh-CN" altLang="en-US" sz="2400" dirty="0"/>
              <a:t> 结论落地，有据可查！ </a:t>
            </a:r>
          </a:p>
        </p:txBody>
      </p:sp>
    </p:spTree>
    <p:extLst>
      <p:ext uri="{BB962C8B-B14F-4D97-AF65-F5344CB8AC3E}">
        <p14:creationId xmlns:p14="http://schemas.microsoft.com/office/powerpoint/2010/main" val="1541304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7881" y="2413354"/>
            <a:ext cx="4039800" cy="1450757"/>
          </a:xfrm>
        </p:spPr>
        <p:txBody>
          <a:bodyPr/>
          <a:lstStyle/>
          <a:p>
            <a:pPr algn="ctr"/>
            <a:r>
              <a:rPr kumimoji="1" lang="zh-CN" altLang="en-US" dirty="0"/>
              <a:t>关于优势</a:t>
            </a:r>
          </a:p>
        </p:txBody>
      </p:sp>
    </p:spTree>
    <p:extLst>
      <p:ext uri="{BB962C8B-B14F-4D97-AF65-F5344CB8AC3E}">
        <p14:creationId xmlns:p14="http://schemas.microsoft.com/office/powerpoint/2010/main" val="113846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为什么要有优势？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如果你今天突然离开团队，对团队的影响有多大？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==&gt;</a:t>
            </a:r>
            <a:r>
              <a:rPr kumimoji="1" lang="zh-CN" altLang="en-US" dirty="0"/>
              <a:t>优势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不可替代性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要保证至少有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个方面，要比团队里的其他人强！</a:t>
            </a:r>
            <a:endParaRPr kumimoji="1" lang="en-US" altLang="zh-CN" dirty="0"/>
          </a:p>
          <a:p>
            <a:r>
              <a:rPr kumimoji="1" lang="zh-CN" altLang="en-US" dirty="0"/>
              <a:t>这就是优势！ </a:t>
            </a:r>
            <a:r>
              <a:rPr kumimoji="1" lang="zh-CN" altLang="en-US" b="1" dirty="0"/>
              <a:t>优势必须具有不可替代性！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zh-CN" altLang="en-US" dirty="0"/>
              <a:t>优势越大、越多，你的重要性就越高，影响力越大，待遇就越好，机会就越多！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8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9781" y="2876355"/>
            <a:ext cx="1004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要成为高质量的程序员，需要有什么？</a:t>
            </a:r>
          </a:p>
        </p:txBody>
      </p:sp>
    </p:spTree>
    <p:extLst>
      <p:ext uri="{BB962C8B-B14F-4D97-AF65-F5344CB8AC3E}">
        <p14:creationId xmlns:p14="http://schemas.microsoft.com/office/powerpoint/2010/main" val="1104214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没有优势，怎么办？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找一个方向，尤其是当前团队比较弱的方向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投入时间和精力，学习掌握这个方向的知识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主动承担这个方向的工作任务，对工作前后进行数据对比，别人会开始看到你的优势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发起相关的技术讨论，学习各方建议，让工作输出更突出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孵化这个方向的公共组件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开源代码，让更多人受益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 输出这个方向的知识和培训文档，让更多人受益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7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2800" dirty="0"/>
              <a:t>程序员，要不断地去创造和扩大自己的优势。</a:t>
            </a:r>
          </a:p>
        </p:txBody>
      </p:sp>
    </p:spTree>
    <p:extLst>
      <p:ext uri="{BB962C8B-B14F-4D97-AF65-F5344CB8AC3E}">
        <p14:creationId xmlns:p14="http://schemas.microsoft.com/office/powerpoint/2010/main" val="2068541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1315" y="2534193"/>
            <a:ext cx="8112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dirty="0"/>
              <a:t>能力和意愿</a:t>
            </a:r>
          </a:p>
        </p:txBody>
      </p:sp>
    </p:spTree>
    <p:extLst>
      <p:ext uri="{BB962C8B-B14F-4D97-AF65-F5344CB8AC3E}">
        <p14:creationId xmlns:p14="http://schemas.microsoft.com/office/powerpoint/2010/main" val="113154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意愿</a:t>
            </a:r>
            <a:r>
              <a:rPr kumimoji="1" lang="en-US" altLang="zh-CN" dirty="0"/>
              <a:t>/</a:t>
            </a:r>
            <a:r>
              <a:rPr kumimoji="1" lang="zh-CN" altLang="en-US" dirty="0"/>
              <a:t>态度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/>
              <a:t>NB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pPr lvl="1"/>
            <a:r>
              <a:rPr kumimoji="1" lang="en-US" altLang="zh-CN" dirty="0"/>
              <a:t>NB:</a:t>
            </a:r>
            <a:r>
              <a:rPr kumimoji="1" lang="zh-CN" altLang="en-US" dirty="0"/>
              <a:t>拿到一个需求后，是认真分析思考，尽力完善技术方案，考虑长远规划；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X:</a:t>
            </a:r>
            <a:r>
              <a:rPr kumimoji="1" lang="zh-CN" altLang="en-US" dirty="0"/>
              <a:t>还是赶紧写代码，功能逻辑完成即可，早日完成早交差，问题交给测试去吧；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NB:</a:t>
            </a:r>
            <a:r>
              <a:rPr kumimoji="1" lang="zh-CN" altLang="en-US" dirty="0"/>
              <a:t>别人反馈一个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，感激和羞耻立刻出现，赶紧投入去分析，解决之后快反馈，反思为啥出问题；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X: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来到面前很反感，懒得管它处理慢，默默随它去吧，最多看看没思路就放弃</a:t>
            </a:r>
            <a:r>
              <a:rPr kumimoji="1" lang="is-IS" altLang="zh-CN" dirty="0"/>
              <a:t>…</a:t>
            </a:r>
          </a:p>
          <a:p>
            <a:pPr lvl="1"/>
            <a:endParaRPr kumimoji="1" lang="is-IS" altLang="zh-CN" dirty="0"/>
          </a:p>
          <a:p>
            <a:pPr lvl="1"/>
            <a:r>
              <a:rPr kumimoji="1" lang="en-US" altLang="zh-CN" dirty="0"/>
              <a:t>NB:</a:t>
            </a:r>
            <a:r>
              <a:rPr kumimoji="1" lang="zh-CN" altLang="en-US" dirty="0"/>
              <a:t>经常与产品讨论特性，结论下来执行到位，经常与测试沟通质量，发现自己的欠缺；还是常常指责产品总变更，脑袋不够用，或者测试要么提</a:t>
            </a:r>
            <a:r>
              <a:rPr kumimoji="1" lang="en-US" altLang="zh-CN" dirty="0"/>
              <a:t>bug</a:t>
            </a:r>
            <a:r>
              <a:rPr kumimoji="1" lang="zh-CN" altLang="en-US" dirty="0"/>
              <a:t>太多，要么有外网问题没有帮测出来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NB:</a:t>
            </a:r>
            <a:r>
              <a:rPr kumimoji="1" lang="zh-CN" altLang="en-US" dirty="0"/>
              <a:t>考虑工作输出质量是否够好，各种体验自己输出的特性来发现问题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X:</a:t>
            </a:r>
            <a:r>
              <a:rPr kumimoji="1" lang="zh-CN" altLang="en-US" dirty="0"/>
              <a:t>还是草草做完，继而事不关己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is-IS" altLang="zh-CN" dirty="0"/>
              <a:t>…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4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能力与意愿</a:t>
            </a:r>
          </a:p>
        </p:txBody>
      </p:sp>
      <p:pic>
        <p:nvPicPr>
          <p:cNvPr id="1026" name="Picture 2" descr="决胜职场：(十)你是人裁、人材、人才，还是人财？">
            <a:extLst>
              <a:ext uri="{FF2B5EF4-FFF2-40B4-BE49-F238E27FC236}">
                <a16:creationId xmlns:a16="http://schemas.microsoft.com/office/drawing/2014/main" id="{71C98B2A-3CCD-3940-8465-59E115E009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74" y="2121353"/>
            <a:ext cx="5042898" cy="41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2400" dirty="0"/>
              <a:t>让自己成为能力高、意愿高的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双高人财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4722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D9765-411B-9446-B95E-638C23221430}"/>
              </a:ext>
            </a:extLst>
          </p:cNvPr>
          <p:cNvSpPr txBox="1"/>
          <p:nvPr/>
        </p:nvSpPr>
        <p:spPr>
          <a:xfrm>
            <a:off x="4713514" y="285205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/>
              <a:t>汇报工作</a:t>
            </a:r>
          </a:p>
        </p:txBody>
      </p:sp>
    </p:spTree>
    <p:extLst>
      <p:ext uri="{BB962C8B-B14F-4D97-AF65-F5344CB8AC3E}">
        <p14:creationId xmlns:p14="http://schemas.microsoft.com/office/powerpoint/2010/main" val="3522174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BA332-9D8F-D84B-8D9A-F8157F4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如何看待汇报工作？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B854F-35F1-E243-BB05-40B05534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800" b="1" dirty="0"/>
              <a:t>汇报工作只是一个形式？是拍马屁？</a:t>
            </a:r>
            <a:endParaRPr kumimoji="1" lang="en-US" altLang="zh-CN" sz="2800" b="1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sz="2800" b="1" dirty="0"/>
              <a:t>汇报工作</a:t>
            </a:r>
            <a:endParaRPr kumimoji="1" lang="en-US" altLang="zh-CN" sz="2800" b="1" dirty="0"/>
          </a:p>
          <a:p>
            <a:pPr lvl="1"/>
            <a:r>
              <a:rPr kumimoji="1" lang="zh-CN" altLang="en-US" sz="2000" dirty="0"/>
              <a:t>本身就是工作的一部分！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是每个人的工作内容和职责！</a:t>
            </a:r>
            <a:endParaRPr kumimoji="1" lang="en-US" altLang="zh-CN" sz="2000" dirty="0"/>
          </a:p>
          <a:p>
            <a:pPr lvl="2"/>
            <a:endParaRPr kumimoji="1" lang="en-US" altLang="zh-CN" dirty="0"/>
          </a:p>
          <a:p>
            <a:pPr lvl="3"/>
            <a:r>
              <a:rPr kumimoji="1" lang="zh-CN" altLang="en-US" sz="1600" dirty="0"/>
              <a:t>工作规划、里程碑节点、问题</a:t>
            </a:r>
            <a:endParaRPr kumimoji="1" lang="en-US" altLang="zh-CN" sz="1600" dirty="0"/>
          </a:p>
          <a:p>
            <a:r>
              <a:rPr kumimoji="1" lang="zh-CN" altLang="en-US" sz="2800" b="1" dirty="0"/>
              <a:t>汇报工作和拍马屁的区别</a:t>
            </a:r>
            <a:endParaRPr kumimoji="1" lang="en-US" altLang="zh-CN" sz="2800" b="1" dirty="0"/>
          </a:p>
          <a:p>
            <a:pPr lvl="2"/>
            <a:r>
              <a:rPr kumimoji="1" lang="zh-CN" altLang="en-US" sz="2400" b="1" dirty="0"/>
              <a:t>汇报工作：</a:t>
            </a:r>
            <a:r>
              <a:rPr kumimoji="1" lang="zh-CN" altLang="en-US" sz="2200" dirty="0"/>
              <a:t>我在公司工作相关的</a:t>
            </a:r>
            <a:endParaRPr kumimoji="1" lang="en-US" altLang="zh-CN" sz="2200" dirty="0"/>
          </a:p>
          <a:p>
            <a:pPr lvl="2"/>
            <a:r>
              <a:rPr kumimoji="1" lang="zh-CN" altLang="en-US" sz="2400" b="1" dirty="0"/>
              <a:t>拍马屁：</a:t>
            </a:r>
            <a:r>
              <a:rPr kumimoji="1" lang="zh-CN" altLang="en-US" sz="2200" dirty="0"/>
              <a:t>上司个人属性相关的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3370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6527-4C6F-0245-A9F1-1737A52D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汇报工作的目的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0E0EE-5D18-EE4B-8AD6-7A0F9DE4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sz="2400" dirty="0"/>
          </a:p>
          <a:p>
            <a:pPr lvl="1"/>
            <a:endParaRPr kumimoji="1" lang="en-US" altLang="zh-CN" sz="2000" dirty="0"/>
          </a:p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让你的工作卓有成效</a:t>
            </a:r>
            <a:endParaRPr kumimoji="1" lang="en-US" altLang="zh-CN" sz="2400" dirty="0"/>
          </a:p>
          <a:p>
            <a:endParaRPr kumimoji="1" lang="en-US" altLang="zh-CN" sz="20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让你的上司的工作卓有成效</a:t>
            </a:r>
            <a:endParaRPr kumimoji="1" lang="en-US" altLang="zh-CN" sz="2400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BD5C9-F7B5-A84F-9BA7-7412634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597670-0382-F84D-BFA3-E470A77D91F0}"/>
              </a:ext>
            </a:extLst>
          </p:cNvPr>
          <p:cNvSpPr/>
          <p:nvPr/>
        </p:nvSpPr>
        <p:spPr>
          <a:xfrm>
            <a:off x="2520364" y="3250716"/>
            <a:ext cx="7212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zh-CN" altLang="en-US" sz="3200" dirty="0"/>
              <a:t>汇报工作，本身就是工作的一部分！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9034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技术与非技术要素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技术要素：</a:t>
            </a:r>
            <a:endParaRPr kumimoji="1" lang="en-US" altLang="zh-CN" dirty="0"/>
          </a:p>
          <a:p>
            <a:r>
              <a:rPr kumimoji="1" lang="zh-CN" altLang="en-US" dirty="0"/>
              <a:t>         编程知识、架构能力、算法、逻辑和抽象思维、数学相关、代码规范</a:t>
            </a:r>
            <a:r>
              <a:rPr kumimoji="1" lang="is-IS" altLang="zh-CN" dirty="0"/>
              <a:t>…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非技术要素：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认真、精益求精、合作、不找借口、乐于倾听和帮助</a:t>
            </a:r>
            <a:r>
              <a:rPr kumimoji="1" lang="mr-IN" altLang="zh-CN" dirty="0"/>
              <a:t>…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所有不在技术要素之内的，但对程序员的输出及个人发展又非常重要的要素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41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程序员非技术要素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sz="2400" dirty="0"/>
              <a:t>产品是进化的，需求自然是变化的。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每个人都会有自己的观点，观点不同并不代表自己是对的。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产品评审会是提高产品观的最佳机会，有效评审很重要！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开发，改变工作方式，减少敲代码，更多的思考，更高的追求！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被人发现</a:t>
            </a:r>
            <a:r>
              <a:rPr kumimoji="1" lang="en-US" altLang="zh-CN" sz="2400" dirty="0"/>
              <a:t>bug</a:t>
            </a:r>
            <a:r>
              <a:rPr kumimoji="1" lang="zh-CN" altLang="en-US" sz="2400" dirty="0"/>
              <a:t>，要像被人看到屁股一样感到羞耻！</a:t>
            </a:r>
          </a:p>
          <a:p>
            <a:pPr lvl="1"/>
            <a:r>
              <a:rPr kumimoji="1" lang="zh-CN" altLang="en-US" sz="2400" dirty="0"/>
              <a:t>有效沟通：面对面 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电话 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邮件；  落地！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要不断地去创造和扩大自己的优势。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让自己成为能力高、意愿高的双高人财！</a:t>
            </a:r>
            <a:endParaRPr kumimoji="1" lang="en-US" altLang="zh-CN" sz="2400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7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1473" y="2564675"/>
            <a:ext cx="513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rgbClr val="C00000"/>
                </a:solidFill>
              </a:rPr>
              <a:t>态度，决定高度！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08830" y="468956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27513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7881" y="2413354"/>
            <a:ext cx="3700751" cy="1450757"/>
          </a:xfrm>
        </p:spPr>
        <p:txBody>
          <a:bodyPr/>
          <a:lstStyle/>
          <a:p>
            <a:pPr algn="ctr"/>
            <a:r>
              <a:rPr kumimoji="1" lang="zh-CN" altLang="en-US" dirty="0"/>
              <a:t>产品观</a:t>
            </a:r>
          </a:p>
        </p:txBody>
      </p:sp>
    </p:spTree>
    <p:extLst>
      <p:ext uri="{BB962C8B-B14F-4D97-AF65-F5344CB8AC3E}">
        <p14:creationId xmlns:p14="http://schemas.microsoft.com/office/powerpoint/2010/main" val="106780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开发最头疼的产品问题是什么？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6872"/>
          </a:xfrm>
        </p:spPr>
        <p:txBody>
          <a:bodyPr>
            <a:normAutofit/>
          </a:bodyPr>
          <a:lstStyle/>
          <a:p>
            <a:endParaRPr kumimoji="1" lang="en-US" altLang="zh-CN" sz="2800" dirty="0"/>
          </a:p>
          <a:p>
            <a:pPr lvl="1"/>
            <a:r>
              <a:rPr kumimoji="1" lang="zh-CN" altLang="en-US" sz="2400" dirty="0"/>
              <a:t>需求变更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需求返版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傻需求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新增需求</a:t>
            </a:r>
            <a:endParaRPr kumimoji="1" lang="en-US" altLang="zh-CN" sz="2400" dirty="0"/>
          </a:p>
          <a:p>
            <a:pPr lvl="1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6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zh-CN" altLang="en-US" sz="3200" dirty="0"/>
              <a:t>某个特性，产品能否出一个最好结论，需求一次搞定？</a:t>
            </a:r>
            <a:endParaRPr kumimoji="1"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zh-CN" altLang="en-US" sz="2800" dirty="0">
                <a:solidFill>
                  <a:srgbClr val="FF0000"/>
                </a:solidFill>
              </a:rPr>
              <a:t>不能！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kumimoji="1" lang="en-US" altLang="zh-CN" sz="2400" dirty="0"/>
          </a:p>
          <a:p>
            <a:r>
              <a:rPr kumimoji="1" lang="zh-CN" altLang="en-US" sz="2800" dirty="0"/>
              <a:t>为什么？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lvl="1"/>
            <a:r>
              <a:rPr kumimoji="1" lang="zh-CN" altLang="en-US" sz="2400" dirty="0"/>
              <a:t>产品进化论</a:t>
            </a:r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r>
              <a:rPr kumimoji="1" lang="zh-CN" altLang="en-US" sz="2400" dirty="0"/>
              <a:t>每个人都有自己的观点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4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有效评审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55383" cy="4354344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开发和产品间最重要的交集场景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lvl="1"/>
            <a:r>
              <a:rPr kumimoji="1" lang="zh-CN" altLang="en-US" sz="2000" dirty="0"/>
              <a:t>要主动思考、要提问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en-US" sz="2000" dirty="0"/>
              <a:t>思考什么，问什么？ 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2"/>
            <a:r>
              <a:rPr kumimoji="1" lang="en-US" altLang="zh-CN" sz="1600" dirty="0"/>
              <a:t>1.</a:t>
            </a:r>
            <a:r>
              <a:rPr kumimoji="1" lang="zh-CN" altLang="en-US" sz="1600" dirty="0"/>
              <a:t> 为什么要这么做？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2.</a:t>
            </a:r>
            <a:r>
              <a:rPr kumimoji="1" lang="zh-CN" altLang="en-US" sz="1600" dirty="0"/>
              <a:t> 这样做有哪些不好的地方？可以怎么优化？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3.</a:t>
            </a:r>
            <a:r>
              <a:rPr kumimoji="1" lang="zh-CN" altLang="en-US" sz="1600" dirty="0"/>
              <a:t> 有没有其他方案？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4.</a:t>
            </a:r>
            <a:r>
              <a:rPr kumimoji="1" lang="zh-CN" altLang="en-US" sz="1600" dirty="0"/>
              <a:t> 技术上的评估：客户端、</a:t>
            </a:r>
            <a:r>
              <a:rPr kumimoji="1" lang="en-US" altLang="zh-CN" sz="1600" dirty="0"/>
              <a:t>web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server</a:t>
            </a:r>
            <a:r>
              <a:rPr kumimoji="1" lang="zh-CN" altLang="en-US" sz="1600" dirty="0"/>
              <a:t>等各个相关方，需要怎样实现？</a:t>
            </a:r>
            <a:endParaRPr kumimoji="1" lang="en-US" altLang="zh-CN" sz="1600" dirty="0"/>
          </a:p>
          <a:p>
            <a:pPr lvl="2"/>
            <a:endParaRPr kumimoji="1" lang="en-US" altLang="zh-CN" sz="1600" dirty="0"/>
          </a:p>
          <a:p>
            <a:pPr lvl="2"/>
            <a:endParaRPr kumimoji="1" lang="en-US" altLang="zh-CN" sz="1600" dirty="0"/>
          </a:p>
          <a:p>
            <a:pPr lvl="2" algn="ctr"/>
            <a:r>
              <a:rPr kumimoji="1" lang="zh-CN" altLang="en-US" sz="2000" dirty="0">
                <a:solidFill>
                  <a:srgbClr val="FF0000"/>
                </a:solidFill>
              </a:rPr>
              <a:t>评审，不是讲座，如果仅仅坐在那里听，就不是有效评审</a:t>
            </a:r>
          </a:p>
        </p:txBody>
      </p:sp>
    </p:spTree>
    <p:extLst>
      <p:ext uri="{BB962C8B-B14F-4D97-AF65-F5344CB8AC3E}">
        <p14:creationId xmlns:p14="http://schemas.microsoft.com/office/powerpoint/2010/main" val="1065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结论：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sz="2800" dirty="0"/>
          </a:p>
          <a:p>
            <a:pPr lvl="1"/>
            <a:r>
              <a:rPr kumimoji="1" lang="zh-CN" altLang="en-US" sz="2400" dirty="0"/>
              <a:t>产品是进化的，需求自然是变化的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每个人都会有自己的观点，观点不同并不代表自己是对的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产品评审会是提高产品观的最佳机会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851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2355</TotalTime>
  <Words>3496</Words>
  <Application>Microsoft Macintosh PowerPoint</Application>
  <PresentationFormat>宽屏</PresentationFormat>
  <Paragraphs>354</Paragraphs>
  <Slides>41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DengXian</vt:lpstr>
      <vt:lpstr>宋体</vt:lpstr>
      <vt:lpstr>Arial</vt:lpstr>
      <vt:lpstr>Calibri</vt:lpstr>
      <vt:lpstr>Calibri Light</vt:lpstr>
      <vt:lpstr>Mangal</vt:lpstr>
      <vt:lpstr>怀旧</vt:lpstr>
      <vt:lpstr>程序员的非技术要素</vt:lpstr>
      <vt:lpstr>目录</vt:lpstr>
      <vt:lpstr>PowerPoint 演示文稿</vt:lpstr>
      <vt:lpstr>技术与非技术要素</vt:lpstr>
      <vt:lpstr>产品观</vt:lpstr>
      <vt:lpstr>开发最头疼的产品问题是什么？</vt:lpstr>
      <vt:lpstr>某个特性，产品能否出一个最好结论，需求一次搞定？</vt:lpstr>
      <vt:lpstr>有效评审</vt:lpstr>
      <vt:lpstr>结论：</vt:lpstr>
      <vt:lpstr>如何开发</vt:lpstr>
      <vt:lpstr>看完需求后，从哪开始？ </vt:lpstr>
      <vt:lpstr>技术方案</vt:lpstr>
      <vt:lpstr>技术债务</vt:lpstr>
      <vt:lpstr>技术实现</vt:lpstr>
      <vt:lpstr>精益求精</vt:lpstr>
      <vt:lpstr>结论</vt:lpstr>
      <vt:lpstr>质量、测试、Bug</vt:lpstr>
      <vt:lpstr>质量 和 测试 的关系 ？</vt:lpstr>
      <vt:lpstr>测试和bug</vt:lpstr>
      <vt:lpstr>快速跟进与及时反馈</vt:lpstr>
      <vt:lpstr>Bug经验</vt:lpstr>
      <vt:lpstr>结论</vt:lpstr>
      <vt:lpstr>沟通的方式</vt:lpstr>
      <vt:lpstr>沟通对象</vt:lpstr>
      <vt:lpstr>沟通的问题</vt:lpstr>
      <vt:lpstr>有效沟通</vt:lpstr>
      <vt:lpstr>结论</vt:lpstr>
      <vt:lpstr>关于优势</vt:lpstr>
      <vt:lpstr>为什么要有优势？</vt:lpstr>
      <vt:lpstr>没有优势，怎么办？</vt:lpstr>
      <vt:lpstr>结论</vt:lpstr>
      <vt:lpstr>PowerPoint 演示文稿</vt:lpstr>
      <vt:lpstr>意愿/态度  -- NB </vt:lpstr>
      <vt:lpstr>能力与意愿</vt:lpstr>
      <vt:lpstr>结论</vt:lpstr>
      <vt:lpstr>PowerPoint 演示文稿</vt:lpstr>
      <vt:lpstr>如何看待汇报工作？</vt:lpstr>
      <vt:lpstr>汇报工作的目的</vt:lpstr>
      <vt:lpstr>结论</vt:lpstr>
      <vt:lpstr>程序员非技术要素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高质量程序员经验</dc:title>
  <dc:creator>Microsoft Office 用户</dc:creator>
  <cp:lastModifiedBy>Microsoft Office 用户</cp:lastModifiedBy>
  <cp:revision>145</cp:revision>
  <dcterms:created xsi:type="dcterms:W3CDTF">2016-03-03T13:17:44Z</dcterms:created>
  <dcterms:modified xsi:type="dcterms:W3CDTF">2018-05-22T04:50:20Z</dcterms:modified>
</cp:coreProperties>
</file>