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2" y="1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4214-64D7-487B-904D-4E7ED7FC48B5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D7E0-CAC2-43DC-A89D-BB923ACD5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2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4214-64D7-487B-904D-4E7ED7FC48B5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D7E0-CAC2-43DC-A89D-BB923ACD5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17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4214-64D7-487B-904D-4E7ED7FC48B5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D7E0-CAC2-43DC-A89D-BB923ACD5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69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4214-64D7-487B-904D-4E7ED7FC48B5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D7E0-CAC2-43DC-A89D-BB923ACD5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06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4214-64D7-487B-904D-4E7ED7FC48B5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D7E0-CAC2-43DC-A89D-BB923ACD5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1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4214-64D7-487B-904D-4E7ED7FC48B5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D7E0-CAC2-43DC-A89D-BB923ACD5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9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4214-64D7-487B-904D-4E7ED7FC48B5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D7E0-CAC2-43DC-A89D-BB923ACD5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0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4214-64D7-487B-904D-4E7ED7FC48B5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D7E0-CAC2-43DC-A89D-BB923ACD5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34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4214-64D7-487B-904D-4E7ED7FC48B5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D7E0-CAC2-43DC-A89D-BB923ACD5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30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4214-64D7-487B-904D-4E7ED7FC48B5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D7E0-CAC2-43DC-A89D-BB923ACD5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70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4214-64D7-487B-904D-4E7ED7FC48B5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D7E0-CAC2-43DC-A89D-BB923ACD5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4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E4214-64D7-487B-904D-4E7ED7FC48B5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9D7E0-CAC2-43DC-A89D-BB923ACD5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48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系统科学决策方法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r>
              <a:rPr lang="en-US" altLang="zh-CN" dirty="0"/>
              <a:t>ppchen</a:t>
            </a:r>
          </a:p>
          <a:p>
            <a:pPr algn="r"/>
            <a:r>
              <a:rPr lang="en-US" altLang="zh-CN" dirty="0"/>
              <a:t>2016-8-1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65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决策卡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223352"/>
              </p:ext>
            </p:extLst>
          </p:nvPr>
        </p:nvGraphicFramePr>
        <p:xfrm>
          <a:off x="1911350" y="1460500"/>
          <a:ext cx="8045450" cy="48677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2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2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1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关于</a:t>
                      </a:r>
                      <a:r>
                        <a:rPr lang="en-US" sz="1800" u="none" strike="noStrike" dirty="0">
                          <a:effectLst/>
                        </a:rPr>
                        <a:t>XXX</a:t>
                      </a:r>
                      <a:r>
                        <a:rPr lang="zh-CN" altLang="en-US" sz="1800" u="none" strike="noStrike" dirty="0">
                          <a:effectLst/>
                        </a:rPr>
                        <a:t>的决策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72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背景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局面、局势、相关上下文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3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目标或问题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直接目标是什么？</a:t>
                      </a:r>
                      <a:br>
                        <a:rPr lang="zh-CN" altLang="en-US" sz="1800" u="none" strike="noStrike">
                          <a:effectLst/>
                        </a:rPr>
                      </a:br>
                      <a:r>
                        <a:rPr lang="zh-CN" altLang="en-US" sz="1800" u="none" strike="noStrike">
                          <a:effectLst/>
                        </a:rPr>
                        <a:t>间接目标是什么？</a:t>
                      </a:r>
                      <a:br>
                        <a:rPr lang="zh-CN" altLang="en-US" sz="1800" u="none" strike="noStrike">
                          <a:effectLst/>
                        </a:rPr>
                      </a:br>
                      <a:r>
                        <a:rPr lang="zh-CN" altLang="en-US" sz="1800" u="none" strike="noStrike">
                          <a:effectLst/>
                        </a:rPr>
                        <a:t>目标如何推导到用户价值、商业价值、团队价值？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4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这是否是个问题，而不是个人好恶？</a:t>
                      </a:r>
                      <a:br>
                        <a:rPr lang="zh-CN" altLang="en-US" sz="1800" u="none" strike="noStrike">
                          <a:effectLst/>
                        </a:rPr>
                      </a:br>
                      <a:r>
                        <a:rPr lang="zh-CN" altLang="en-US" sz="1800" u="none" strike="noStrike">
                          <a:effectLst/>
                        </a:rPr>
                        <a:t>问题不解决对用户价值、商业价值、团队价值的损害分析。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4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可选方案枚举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集思广益</a:t>
                      </a:r>
                      <a:br>
                        <a:rPr lang="zh-CN" altLang="en-US" sz="1800" u="none" strike="noStrike">
                          <a:effectLst/>
                        </a:rPr>
                      </a:br>
                      <a:r>
                        <a:rPr lang="zh-CN" altLang="en-US" sz="1800" u="none" strike="noStrike">
                          <a:effectLst/>
                        </a:rPr>
                        <a:t>他山之石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9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方案分析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如何评价方案的优劣：必要项，可选项及其权重</a:t>
                      </a:r>
                      <a:br>
                        <a:rPr lang="zh-CN" altLang="en-US" sz="1800" u="none" strike="noStrike">
                          <a:effectLst/>
                        </a:rPr>
                      </a:br>
                      <a:r>
                        <a:rPr lang="zh-CN" altLang="en-US" sz="1800" u="none" strike="noStrike">
                          <a:effectLst/>
                        </a:rPr>
                        <a:t>可选项评分，加权汇总</a:t>
                      </a:r>
                      <a:br>
                        <a:rPr lang="zh-CN" altLang="en-US" sz="1800" u="none" strike="noStrike">
                          <a:effectLst/>
                        </a:rPr>
                      </a:br>
                      <a:r>
                        <a:rPr lang="zh-CN" altLang="en-US" sz="1800" u="none" strike="noStrike">
                          <a:effectLst/>
                        </a:rPr>
                        <a:t>选出优先方案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632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风险分析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对优选方案进行全面的风险分析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46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700" y="208597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方法论不是万能的，但是是有必要的。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971550" y="3705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而且，一步都不能少。</a:t>
            </a:r>
          </a:p>
        </p:txBody>
      </p:sp>
    </p:spTree>
    <p:extLst>
      <p:ext uri="{BB962C8B-B14F-4D97-AF65-F5344CB8AC3E}">
        <p14:creationId xmlns:p14="http://schemas.microsoft.com/office/powerpoint/2010/main" val="296024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大概讲什么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为什么需要系统科学决策</a:t>
            </a:r>
            <a:endParaRPr lang="en-US" altLang="zh-CN" dirty="0"/>
          </a:p>
          <a:p>
            <a:pPr lvl="1"/>
            <a:r>
              <a:rPr lang="zh-CN" altLang="en-US" dirty="0"/>
              <a:t>首先，决策失误是难免的</a:t>
            </a:r>
            <a:endParaRPr lang="en-US" altLang="zh-CN" dirty="0"/>
          </a:p>
          <a:p>
            <a:pPr lvl="1"/>
            <a:r>
              <a:rPr lang="zh-CN" altLang="en-US" dirty="0"/>
              <a:t>但是，系统科学决策方法可以大大提升决策的质量</a:t>
            </a:r>
            <a:endParaRPr lang="en-US" altLang="zh-CN" dirty="0"/>
          </a:p>
          <a:p>
            <a:r>
              <a:rPr lang="zh-CN" altLang="en-US" dirty="0"/>
              <a:t>如何系统科学决策</a:t>
            </a:r>
            <a:endParaRPr lang="en-US" altLang="zh-CN" dirty="0"/>
          </a:p>
          <a:p>
            <a:pPr lvl="1"/>
            <a:r>
              <a:rPr lang="zh-CN" altLang="en-US" dirty="0"/>
              <a:t>背景</a:t>
            </a:r>
            <a:endParaRPr lang="en-US" altLang="zh-CN" dirty="0"/>
          </a:p>
          <a:p>
            <a:pPr lvl="1"/>
            <a:r>
              <a:rPr lang="zh-CN" altLang="en-US" dirty="0"/>
              <a:t>目标</a:t>
            </a:r>
            <a:r>
              <a:rPr lang="en-US" altLang="zh-CN" dirty="0"/>
              <a:t>/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评价标准</a:t>
            </a:r>
            <a:endParaRPr lang="en-US" altLang="zh-CN" dirty="0"/>
          </a:p>
          <a:p>
            <a:pPr lvl="1"/>
            <a:r>
              <a:rPr lang="zh-CN" altLang="en-US" dirty="0"/>
              <a:t>枚举方案</a:t>
            </a:r>
            <a:endParaRPr lang="en-US" altLang="zh-CN" dirty="0"/>
          </a:p>
          <a:p>
            <a:pPr lvl="1"/>
            <a:r>
              <a:rPr lang="zh-CN" altLang="en-US" dirty="0"/>
              <a:t>方案评分</a:t>
            </a:r>
            <a:endParaRPr lang="en-US" altLang="zh-CN" dirty="0"/>
          </a:p>
          <a:p>
            <a:pPr lvl="1"/>
            <a:r>
              <a:rPr lang="zh-CN" altLang="en-US" dirty="0"/>
              <a:t>风险分析</a:t>
            </a:r>
            <a:endParaRPr lang="en-US" altLang="zh-CN" dirty="0"/>
          </a:p>
          <a:p>
            <a:pPr lvl="1"/>
            <a:r>
              <a:rPr lang="zh-CN" altLang="en-US" dirty="0"/>
              <a:t>选出最优</a:t>
            </a:r>
            <a:r>
              <a:rPr lang="en-US" altLang="zh-CN" dirty="0"/>
              <a:t>/</a:t>
            </a:r>
            <a:r>
              <a:rPr lang="zh-CN" altLang="en-US" dirty="0"/>
              <a:t>领导拍板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86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完整</a:t>
            </a:r>
            <a:endParaRPr lang="en-US" altLang="zh-CN" dirty="0"/>
          </a:p>
          <a:p>
            <a:r>
              <a:rPr lang="zh-CN" altLang="en-US" dirty="0"/>
              <a:t>全面</a:t>
            </a:r>
            <a:endParaRPr lang="en-US" altLang="zh-CN" dirty="0"/>
          </a:p>
          <a:p>
            <a:r>
              <a:rPr lang="zh-CN" altLang="en-US" dirty="0"/>
              <a:t>客观</a:t>
            </a:r>
          </a:p>
        </p:txBody>
      </p:sp>
    </p:spTree>
    <p:extLst>
      <p:ext uri="{BB962C8B-B14F-4D97-AF65-F5344CB8AC3E}">
        <p14:creationId xmlns:p14="http://schemas.microsoft.com/office/powerpoint/2010/main" val="159131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r>
              <a:rPr lang="en-US" altLang="zh-CN" dirty="0"/>
              <a:t>/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目标与手段链</a:t>
            </a:r>
            <a:endParaRPr lang="en-US" altLang="zh-CN" dirty="0"/>
          </a:p>
          <a:p>
            <a:r>
              <a:rPr lang="zh-CN" altLang="en-US" dirty="0"/>
              <a:t>最终目标</a:t>
            </a:r>
            <a:endParaRPr lang="en-US" altLang="zh-CN" dirty="0"/>
          </a:p>
          <a:p>
            <a:pPr lvl="1"/>
            <a:r>
              <a:rPr lang="zh-CN" altLang="en-US" dirty="0"/>
              <a:t>用户价值</a:t>
            </a:r>
            <a:endParaRPr lang="en-US" altLang="zh-CN" dirty="0"/>
          </a:p>
          <a:p>
            <a:pPr lvl="1"/>
            <a:r>
              <a:rPr lang="zh-CN" altLang="en-US" dirty="0"/>
              <a:t>商业价值</a:t>
            </a:r>
            <a:endParaRPr lang="en-US" altLang="zh-CN" dirty="0"/>
          </a:p>
          <a:p>
            <a:pPr lvl="1"/>
            <a:r>
              <a:rPr lang="zh-CN" altLang="en-US" dirty="0"/>
              <a:t>团队价值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这是否是个问题？</a:t>
            </a:r>
            <a:endParaRPr lang="en-US" altLang="zh-CN" dirty="0"/>
          </a:p>
          <a:p>
            <a:pPr lvl="1"/>
            <a:r>
              <a:rPr lang="zh-CN" altLang="en-US" dirty="0"/>
              <a:t>或者只是你感到不适？</a:t>
            </a:r>
          </a:p>
        </p:txBody>
      </p:sp>
    </p:spTree>
    <p:extLst>
      <p:ext uri="{BB962C8B-B14F-4D97-AF65-F5344CB8AC3E}">
        <p14:creationId xmlns:p14="http://schemas.microsoft.com/office/powerpoint/2010/main" val="288448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如何评价方案的优劣</a:t>
            </a:r>
            <a:endParaRPr lang="en-US" altLang="zh-CN" dirty="0"/>
          </a:p>
          <a:p>
            <a:pPr lvl="1"/>
            <a:r>
              <a:rPr lang="zh-CN" altLang="en-US" dirty="0"/>
              <a:t>必要项，一票否决</a:t>
            </a:r>
            <a:endParaRPr lang="en-US" altLang="zh-CN" dirty="0"/>
          </a:p>
          <a:p>
            <a:pPr lvl="1"/>
            <a:r>
              <a:rPr lang="zh-CN" altLang="en-US" dirty="0"/>
              <a:t>可选项，权重分配</a:t>
            </a:r>
          </a:p>
        </p:txBody>
      </p:sp>
    </p:spTree>
    <p:extLst>
      <p:ext uri="{BB962C8B-B14F-4D97-AF65-F5344CB8AC3E}">
        <p14:creationId xmlns:p14="http://schemas.microsoft.com/office/powerpoint/2010/main" val="242419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集思广益</a:t>
            </a:r>
            <a:endParaRPr lang="en-US" altLang="zh-CN" dirty="0"/>
          </a:p>
          <a:p>
            <a:r>
              <a:rPr lang="zh-CN" altLang="en-US" dirty="0"/>
              <a:t>他山之石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至少准备</a:t>
            </a:r>
            <a:r>
              <a:rPr lang="en-US" altLang="zh-CN" dirty="0"/>
              <a:t>3</a:t>
            </a:r>
            <a:r>
              <a:rPr lang="zh-CN" altLang="en-US" dirty="0"/>
              <a:t>个备选方案</a:t>
            </a:r>
            <a:endParaRPr lang="en-US" altLang="zh-CN" dirty="0"/>
          </a:p>
          <a:p>
            <a:r>
              <a:rPr lang="zh-CN" altLang="en-US" dirty="0"/>
              <a:t>没有其它方案了么？</a:t>
            </a:r>
          </a:p>
        </p:txBody>
      </p:sp>
    </p:spTree>
    <p:extLst>
      <p:ext uri="{BB962C8B-B14F-4D97-AF65-F5344CB8AC3E}">
        <p14:creationId xmlns:p14="http://schemas.microsoft.com/office/powerpoint/2010/main" val="127193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用表格表示</a:t>
            </a:r>
            <a:endParaRPr lang="en-US" altLang="zh-CN" dirty="0"/>
          </a:p>
          <a:p>
            <a:r>
              <a:rPr lang="zh-CN" altLang="en-US"/>
              <a:t>汇总加权评分</a:t>
            </a:r>
            <a:endParaRPr lang="en-US" altLang="zh-CN" dirty="0"/>
          </a:p>
          <a:p>
            <a:r>
              <a:rPr lang="zh-CN" altLang="en-US" dirty="0"/>
              <a:t>不可略过</a:t>
            </a:r>
          </a:p>
        </p:txBody>
      </p:sp>
    </p:spTree>
    <p:extLst>
      <p:ext uri="{BB962C8B-B14F-4D97-AF65-F5344CB8AC3E}">
        <p14:creationId xmlns:p14="http://schemas.microsoft.com/office/powerpoint/2010/main" val="103996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风险分析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安全风险</a:t>
            </a:r>
            <a:endParaRPr lang="en-US" altLang="zh-CN" dirty="0"/>
          </a:p>
          <a:p>
            <a:r>
              <a:rPr lang="zh-CN" altLang="en-US" dirty="0"/>
              <a:t>政策风险</a:t>
            </a:r>
            <a:endParaRPr lang="en-US" altLang="zh-CN" dirty="0"/>
          </a:p>
          <a:p>
            <a:r>
              <a:rPr lang="zh-CN" altLang="en-US" dirty="0"/>
              <a:t>项目进度风险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不可略过</a:t>
            </a:r>
          </a:p>
        </p:txBody>
      </p:sp>
    </p:spTree>
    <p:extLst>
      <p:ext uri="{BB962C8B-B14F-4D97-AF65-F5344CB8AC3E}">
        <p14:creationId xmlns:p14="http://schemas.microsoft.com/office/powerpoint/2010/main" val="91358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选出最优</a:t>
            </a:r>
            <a:r>
              <a:rPr lang="en-US" altLang="zh-CN" dirty="0"/>
              <a:t>/</a:t>
            </a:r>
            <a:r>
              <a:rPr lang="zh-CN" altLang="en-US" dirty="0"/>
              <a:t>领导拍板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让领导拍板前，</a:t>
            </a:r>
            <a:r>
              <a:rPr lang="zh-CN" altLang="en-US"/>
              <a:t>请确认以上功课已经做好。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切忌</a:t>
            </a:r>
            <a:r>
              <a:rPr lang="en-US" altLang="zh-CN" dirty="0"/>
              <a:t>jumping to 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97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237</Words>
  <Application>Microsoft Office PowerPoint</Application>
  <PresentationFormat>宽屏</PresentationFormat>
  <Paragraphs>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Office 主题​​</vt:lpstr>
      <vt:lpstr>系统科学决策方法</vt:lpstr>
      <vt:lpstr>大概讲什么</vt:lpstr>
      <vt:lpstr>背景</vt:lpstr>
      <vt:lpstr>目标/问题</vt:lpstr>
      <vt:lpstr>评价标准</vt:lpstr>
      <vt:lpstr>枚举方案</vt:lpstr>
      <vt:lpstr>方案评分</vt:lpstr>
      <vt:lpstr>风险分析</vt:lpstr>
      <vt:lpstr>选出最优/领导拍板</vt:lpstr>
      <vt:lpstr>决策卡</vt:lpstr>
      <vt:lpstr>方法论不是万能的，但是是有必要的。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系统决策方法</dc:title>
  <dc:creator>ppchen</dc:creator>
  <cp:lastModifiedBy>陈伟华</cp:lastModifiedBy>
  <cp:revision>40</cp:revision>
  <dcterms:created xsi:type="dcterms:W3CDTF">2016-08-01T06:21:02Z</dcterms:created>
  <dcterms:modified xsi:type="dcterms:W3CDTF">2016-10-19T05:44:59Z</dcterms:modified>
</cp:coreProperties>
</file>