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9" r:id="rId12"/>
    <p:sldId id="275" r:id="rId13"/>
    <p:sldId id="270" r:id="rId14"/>
    <p:sldId id="271" r:id="rId15"/>
    <p:sldId id="272" r:id="rId16"/>
    <p:sldId id="273" r:id="rId17"/>
    <p:sldId id="274" r:id="rId18"/>
    <p:sldId id="276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3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800" dirty="0"/>
              <a:t>看著棋譜學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93481-9538-44C6-A910-B58F9FEA843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13F5-694E-41E3-AB48-393B3815C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21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37.xml"/><Relationship Id="rId41" Type="http://schemas.openxmlformats.org/officeDocument/2006/relationships/tags" Target="../tags/tag36.xml"/><Relationship Id="rId40" Type="http://schemas.openxmlformats.org/officeDocument/2006/relationships/tags" Target="../tags/tag35.xml"/><Relationship Id="rId4" Type="http://schemas.openxmlformats.org/officeDocument/2006/relationships/tags" Target="../tags/tag5.xml"/><Relationship Id="rId39" Type="http://schemas.openxmlformats.org/officeDocument/2006/relationships/tags" Target="../tags/tag34.xml"/><Relationship Id="rId38" Type="http://schemas.openxmlformats.org/officeDocument/2006/relationships/tags" Target="../tags/tag33.xml"/><Relationship Id="rId37" Type="http://schemas.openxmlformats.org/officeDocument/2006/relationships/tags" Target="../tags/tag32.xml"/><Relationship Id="rId36" Type="http://schemas.openxmlformats.org/officeDocument/2006/relationships/tags" Target="../tags/tag31.xml"/><Relationship Id="rId35" Type="http://schemas.openxmlformats.org/officeDocument/2006/relationships/tags" Target="../tags/tag30.xml"/><Relationship Id="rId34" Type="http://schemas.openxmlformats.org/officeDocument/2006/relationships/tags" Target="../tags/tag29.xml"/><Relationship Id="rId33" Type="http://schemas.openxmlformats.org/officeDocument/2006/relationships/tags" Target="../tags/tag28.xml"/><Relationship Id="rId32" Type="http://schemas.openxmlformats.org/officeDocument/2006/relationships/tags" Target="../tags/tag27.xml"/><Relationship Id="rId31" Type="http://schemas.openxmlformats.org/officeDocument/2006/relationships/tags" Target="../tags/tag26.xml"/><Relationship Id="rId30" Type="http://schemas.openxmlformats.org/officeDocument/2006/relationships/tags" Target="../tags/tag25.xml"/><Relationship Id="rId3" Type="http://schemas.openxmlformats.org/officeDocument/2006/relationships/image" Target="../media/image20.png"/><Relationship Id="rId29" Type="http://schemas.openxmlformats.org/officeDocument/2006/relationships/image" Target="../media/image26.png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image" Target="../media/image25.png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image" Target="../media/image24.png"/><Relationship Id="rId2" Type="http://schemas.openxmlformats.org/officeDocument/2006/relationships/tags" Target="../tags/tag4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image" Target="../media/image23.png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image" Target="../media/image22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b="1" dirty="0">
                <a:solidFill>
                  <a:srgbClr val="FF0000"/>
                </a:solidFill>
              </a:rPr>
              <a:t>机器学习模型类型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rgbClr val="0070C0"/>
                </a:solidFill>
              </a:rPr>
              <a:t>有监督学习</a:t>
            </a:r>
            <a:r>
              <a:rPr lang="en-US" altLang="zh-CN" b="1" dirty="0">
                <a:solidFill>
                  <a:srgbClr val="0070C0"/>
                </a:solidFill>
              </a:rPr>
              <a:t>KNN</a:t>
            </a:r>
            <a:r>
              <a:rPr lang="zh-CN" altLang="en-US" b="1" dirty="0">
                <a:solidFill>
                  <a:srgbClr val="0070C0"/>
                </a:solidFill>
              </a:rPr>
              <a:t>（重点）</a:t>
            </a:r>
            <a:endParaRPr lang="en-US" altLang="zh-CN" b="1" dirty="0">
              <a:solidFill>
                <a:srgbClr val="0070C0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rgbClr val="0070C0"/>
                </a:solidFill>
              </a:rPr>
              <a:t>无监督学习</a:t>
            </a:r>
            <a:r>
              <a:rPr lang="en-US" altLang="zh-CN" b="1" dirty="0">
                <a:solidFill>
                  <a:srgbClr val="0070C0"/>
                </a:solidFill>
              </a:rPr>
              <a:t>K</a:t>
            </a:r>
            <a:r>
              <a:rPr lang="zh-CN" altLang="en-US" b="1" dirty="0">
                <a:solidFill>
                  <a:srgbClr val="0070C0"/>
                </a:solidFill>
              </a:rPr>
              <a:t>均值聚类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zh-CN" altLang="en-US" b="1" dirty="0">
                <a:solidFill>
                  <a:srgbClr val="0070C0"/>
                </a:solidFill>
              </a:rPr>
              <a:t>（重点）</a:t>
            </a:r>
            <a:endParaRPr lang="en-US" altLang="zh-CN" b="1" dirty="0">
              <a:solidFill>
                <a:srgbClr val="0070C0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chemeClr val="tx1"/>
                </a:solidFill>
              </a:rPr>
              <a:t>半监督学习</a:t>
            </a:r>
            <a:endParaRPr lang="zh-CN" altLang="en-US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chemeClr val="tx1"/>
                </a:solidFill>
              </a:rPr>
              <a:t>强化学习</a:t>
            </a:r>
            <a:endParaRPr lang="zh-CN" altLang="en-US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chemeClr val="tx1"/>
                </a:solidFill>
              </a:rPr>
              <a:t>自监督学习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半监督学习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685" y="1691005"/>
            <a:ext cx="7886700" cy="4738370"/>
          </a:xfrm>
        </p:spPr>
        <p:txBody>
          <a:bodyPr>
            <a:noAutofit/>
          </a:bodyPr>
          <a:lstStyle/>
          <a:p>
            <a:pPr lv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335" b="1" dirty="0">
                <a:solidFill>
                  <a:srgbClr val="0070C0"/>
                </a:solidFill>
              </a:rPr>
              <a:t>只有少量样本带标签</a:t>
            </a:r>
            <a:endParaRPr lang="zh-CN" altLang="en-US" sz="2335" b="1" dirty="0">
              <a:solidFill>
                <a:srgbClr val="0070C0"/>
              </a:solidFill>
            </a:endParaRPr>
          </a:p>
          <a:p>
            <a:pPr lv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335" b="1" dirty="0">
                <a:solidFill>
                  <a:srgbClr val="0070C0"/>
                </a:solidFill>
              </a:rPr>
              <a:t>更符合实际需求</a:t>
            </a:r>
            <a:endParaRPr lang="zh-CN" altLang="en-US" sz="2335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强化学习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685" y="1691005"/>
            <a:ext cx="7886700" cy="4738370"/>
          </a:xfrm>
        </p:spPr>
        <p:txBody>
          <a:bodyPr>
            <a:noAutofit/>
          </a:bodyPr>
          <a:lstStyle/>
          <a:p>
            <a:pPr lv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335" b="1" dirty="0">
                <a:solidFill>
                  <a:srgbClr val="0070C0"/>
                </a:solidFill>
              </a:rPr>
              <a:t>单步没有标签</a:t>
            </a:r>
            <a:endParaRPr lang="zh-CN" altLang="en-US" sz="2335" b="1" dirty="0">
              <a:solidFill>
                <a:srgbClr val="0070C0"/>
              </a:solidFill>
            </a:endParaRPr>
          </a:p>
          <a:p>
            <a:pPr lv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335" b="1" dirty="0">
                <a:solidFill>
                  <a:srgbClr val="0070C0"/>
                </a:solidFill>
              </a:rPr>
              <a:t>流程走完时有标签</a:t>
            </a:r>
            <a:endParaRPr lang="zh-CN" altLang="en-US" sz="2335" b="1" dirty="0">
              <a:solidFill>
                <a:srgbClr val="0070C0"/>
              </a:solidFill>
            </a:endParaRPr>
          </a:p>
          <a:p>
            <a:pPr lv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335" b="1" dirty="0">
                <a:solidFill>
                  <a:srgbClr val="0070C0"/>
                </a:solidFill>
              </a:rPr>
              <a:t>常用于游戏等人工智能应用中</a:t>
            </a:r>
            <a:endParaRPr lang="zh-CN" altLang="en-US" sz="2335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03275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强化学习的基本模式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88" y="1560374"/>
            <a:ext cx="1835587" cy="23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14297" y="3063768"/>
            <a:ext cx="108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Agent</a:t>
            </a:r>
            <a:endParaRPr lang="zh-TW" altLang="en-US" sz="2400" dirty="0"/>
          </a:p>
        </p:txBody>
      </p:sp>
      <p:pic>
        <p:nvPicPr>
          <p:cNvPr id="123906" name="Picture 2" descr="https://pixabay.com/static/uploads/photo/2013/07/12/13/55/earth-147591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73" y="5204502"/>
            <a:ext cx="1172306" cy="11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47828" y="5854725"/>
            <a:ext cx="204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Environment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171700" y="2270157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2171701" y="5557560"/>
            <a:ext cx="16851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171702" y="2270157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4579805" y="4072338"/>
            <a:ext cx="0" cy="98889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040479" y="1843345"/>
            <a:ext cx="19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Observation</a:t>
            </a:r>
            <a:endParaRPr lang="zh-TW" altLang="en-US" sz="2400" dirty="0"/>
          </a:p>
        </p:txBody>
      </p:sp>
      <p:pic>
        <p:nvPicPr>
          <p:cNvPr id="123908" name="Picture 4" descr="http://pics.sc.chinaz.com/files/pic/pic9/201512/apic172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0178" y="3335187"/>
            <a:ext cx="926785" cy="147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接點 19"/>
          <p:cNvCxnSpPr/>
          <p:nvPr/>
        </p:nvCxnSpPr>
        <p:spPr>
          <a:xfrm>
            <a:off x="5446359" y="2270157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484517" y="1829373"/>
            <a:ext cx="13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</a:t>
            </a:r>
            <a:endParaRPr lang="zh-TW" altLang="en-US" sz="24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7131551" y="2266811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5413375" y="5554213"/>
            <a:ext cx="168519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3983" y="4417725"/>
            <a:ext cx="132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Reward</a:t>
            </a:r>
            <a:endParaRPr lang="zh-TW" altLang="en-US" sz="2400" dirty="0"/>
          </a:p>
        </p:txBody>
      </p:sp>
      <p:pic>
        <p:nvPicPr>
          <p:cNvPr id="123910" name="Picture 6" descr="http://static.flickr.com/6101/6305382526_f4c4c0c6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42" y="3538157"/>
            <a:ext cx="1916776" cy="12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圓角矩形圖說文字 16"/>
          <p:cNvSpPr/>
          <p:nvPr/>
        </p:nvSpPr>
        <p:spPr>
          <a:xfrm>
            <a:off x="2685143" y="4360066"/>
            <a:ext cx="1810438" cy="786777"/>
          </a:xfrm>
          <a:prstGeom prst="wedgeRoundRectCallout">
            <a:avLst>
              <a:gd name="adj1" fmla="val 54527"/>
              <a:gd name="adj2" fmla="val 11784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Don’t do that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85580" y="2290691"/>
            <a:ext cx="107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16035" y="2290691"/>
            <a:ext cx="186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the environment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/>
      <p:bldP spid="21" grpId="0"/>
      <p:bldP spid="24" grpId="0"/>
      <p:bldP spid="17" grpId="0" bldLvl="0" animBg="1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88" y="1783259"/>
            <a:ext cx="1835587" cy="23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14297" y="3286653"/>
            <a:ext cx="108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Agent</a:t>
            </a:r>
            <a:endParaRPr lang="zh-TW" altLang="en-US" sz="2400" dirty="0"/>
          </a:p>
        </p:txBody>
      </p:sp>
      <p:pic>
        <p:nvPicPr>
          <p:cNvPr id="123906" name="Picture 2" descr="https://pixabay.com/static/uploads/photo/2013/07/12/13/55/earth-147591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73" y="5427387"/>
            <a:ext cx="1172306" cy="11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47828" y="6077610"/>
            <a:ext cx="204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Environment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494790" y="2493042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495964" y="5780445"/>
            <a:ext cx="2393950" cy="3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89077" y="2483517"/>
            <a:ext cx="2367915" cy="95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4579805" y="4295223"/>
            <a:ext cx="0" cy="98889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040479" y="1991935"/>
            <a:ext cx="19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Observation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5446359" y="2493042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131551" y="2489696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5413278" y="5765668"/>
            <a:ext cx="1730375" cy="114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3983" y="4640610"/>
            <a:ext cx="132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Reward</a:t>
            </a:r>
            <a:endParaRPr lang="zh-TW" altLang="en-US" sz="2400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2685143" y="4582951"/>
            <a:ext cx="1810438" cy="786777"/>
          </a:xfrm>
          <a:prstGeom prst="wedgeRoundRectCallout">
            <a:avLst>
              <a:gd name="adj1" fmla="val 54527"/>
              <a:gd name="adj2" fmla="val 11784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Thank you.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64685" y="1175385"/>
            <a:ext cx="4490720" cy="8299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Agent learns to take actions to maximize expected reward. 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1915" y="6115050"/>
            <a:ext cx="341058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https://yoast.com/how-to-clean-site-structure/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485580" y="2513576"/>
            <a:ext cx="107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84517" y="2052258"/>
            <a:ext cx="13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316035" y="2513576"/>
            <a:ext cx="186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the environment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28" name="Picture 6" descr="http://static.flickr.com/6101/6305382526_f4c4c0c6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1" y="3516288"/>
            <a:ext cx="1916776" cy="12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「clean up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90" y="3319308"/>
            <a:ext cx="2923070" cy="152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標題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28650" y="365125"/>
            <a:ext cx="7886700" cy="937895"/>
          </a:xfrm>
        </p:spPr>
        <p:txBody>
          <a:bodyPr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强化学习的基本模式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强化学习的应用场景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3906" name="Picture 2" descr="https://pixabay.com/static/uploads/photo/2013/07/12/13/55/earth-147591_960_720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73" y="5262287"/>
            <a:ext cx="1172306" cy="11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47828" y="6019825"/>
            <a:ext cx="204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Environment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882775" y="2443512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882776" y="5730915"/>
            <a:ext cx="16851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882777" y="2443512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4565835" y="2827304"/>
            <a:ext cx="13970" cy="230314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751554" y="2016700"/>
            <a:ext cx="19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Observation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5446359" y="2443512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615740" y="1978501"/>
            <a:ext cx="13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</a:t>
            </a:r>
            <a:endParaRPr lang="zh-TW" altLang="en-US" sz="24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7131551" y="2440166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18794" y="3428783"/>
            <a:ext cx="132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Reward</a:t>
            </a:r>
            <a:endParaRPr lang="zh-TW" altLang="en-US" sz="2400" dirty="0"/>
          </a:p>
        </p:txBody>
      </p:sp>
      <p:pic>
        <p:nvPicPr>
          <p:cNvPr id="125954" name="Picture 2" descr="http://www.chen-design.com/blog/blogimg/20160310-alphago-log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24" y="2103484"/>
            <a:ext cx="1972112" cy="72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0" y="2674043"/>
            <a:ext cx="2746053" cy="2746053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6114017" y="2657699"/>
            <a:ext cx="2751833" cy="2762397"/>
            <a:chOff x="14602221" y="579260"/>
            <a:chExt cx="2751833" cy="276239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02221" y="579260"/>
              <a:ext cx="2751833" cy="2762397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15188172" y="2557401"/>
              <a:ext cx="1579929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Next Move</a:t>
              </a:r>
              <a:endParaRPr lang="zh-TW" altLang="en-US" sz="2400" dirty="0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167" y="4500445"/>
            <a:ext cx="1969225" cy="1580611"/>
          </a:xfrm>
          <a:prstGeom prst="rect">
            <a:avLst/>
          </a:prstGeom>
        </p:spPr>
      </p:pic>
      <p:cxnSp>
        <p:nvCxnSpPr>
          <p:cNvPr id="23" name="直線接點 22"/>
          <p:cNvCxnSpPr/>
          <p:nvPr/>
        </p:nvCxnSpPr>
        <p:spPr>
          <a:xfrm flipH="1" flipV="1">
            <a:off x="5553613" y="5723123"/>
            <a:ext cx="1581785" cy="825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https://pixabay.com/static/uploads/photo/2013/07/12/13/55/earth-147591_960_720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78" y="5551212"/>
            <a:ext cx="1172306" cy="11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073533" y="6201435"/>
            <a:ext cx="204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Environment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1635760" y="2616232"/>
            <a:ext cx="3810" cy="3338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635664" y="5955070"/>
            <a:ext cx="1812925" cy="17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610362" y="2616867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4505510" y="3009067"/>
            <a:ext cx="0" cy="187881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479139" y="2190055"/>
            <a:ext cx="19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Observation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5459694" y="2612422"/>
            <a:ext cx="1597660" cy="444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41445" y="2151856"/>
            <a:ext cx="13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</a:t>
            </a:r>
            <a:endParaRPr lang="zh-TW" altLang="en-US" sz="24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7057256" y="2613521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578789" y="3566578"/>
            <a:ext cx="132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Reward</a:t>
            </a:r>
            <a:endParaRPr lang="zh-TW" altLang="en-US" sz="2400" dirty="0"/>
          </a:p>
        </p:txBody>
      </p:sp>
      <p:pic>
        <p:nvPicPr>
          <p:cNvPr id="125954" name="Picture 2" descr="http://www.chen-design.com/blog/blogimg/20160310-alphago-log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9" y="2276839"/>
            <a:ext cx="1972112" cy="72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5" y="2847398"/>
            <a:ext cx="2746053" cy="274605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872" y="4153735"/>
            <a:ext cx="1969225" cy="1580611"/>
          </a:xfrm>
          <a:prstGeom prst="rect">
            <a:avLst/>
          </a:prstGeom>
        </p:spPr>
      </p:pic>
      <p:cxnSp>
        <p:nvCxnSpPr>
          <p:cNvPr id="23" name="直線接點 22"/>
          <p:cNvCxnSpPr/>
          <p:nvPr/>
        </p:nvCxnSpPr>
        <p:spPr>
          <a:xfrm flipH="1">
            <a:off x="5545993" y="5894573"/>
            <a:ext cx="1529715" cy="1778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87" y="2847398"/>
            <a:ext cx="2717561" cy="27175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771" y="2841662"/>
            <a:ext cx="2837583" cy="2804778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3077845" y="4775835"/>
            <a:ext cx="2868930" cy="398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If win, reward = 1</a:t>
            </a:r>
            <a:endParaRPr lang="en-US" altLang="zh-TW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070225" y="5293360"/>
            <a:ext cx="2863215" cy="3987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If loss, reward = -1</a:t>
            </a:r>
            <a:endParaRPr lang="en-US" altLang="zh-TW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94000" y="4258945"/>
            <a:ext cx="3465830" cy="3987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reward = 0 in most cases</a:t>
            </a:r>
            <a:endParaRPr lang="en-US" altLang="zh-TW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47945" y="991235"/>
            <a:ext cx="3528695" cy="1198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Agent learns to take actions to maximize expected reward. </a:t>
            </a:r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28650" y="365125"/>
            <a:ext cx="7886700" cy="734060"/>
          </a:xfrm>
        </p:spPr>
        <p:txBody>
          <a:bodyPr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强化学习的应用场景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  <p:bldP spid="3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3250" y="169545"/>
            <a:ext cx="8032750" cy="5467985"/>
          </a:xfrm>
        </p:spPr>
        <p:txBody>
          <a:bodyPr>
            <a:normAutofit/>
          </a:bodyPr>
          <a:lstStyle/>
          <a:p>
            <a:r>
              <a:rPr lang="en-US" altLang="zh-TW" dirty="0"/>
              <a:t>Supervised:</a:t>
            </a:r>
            <a:endParaRPr lang="en-US" altLang="zh-TW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r>
              <a:rPr lang="en-US" altLang="zh-TW" dirty="0"/>
              <a:t>Reinforcement Learning</a:t>
            </a:r>
            <a:endParaRPr lang="zh-TW" altLang="en-US" dirty="0"/>
          </a:p>
        </p:txBody>
      </p:sp>
      <p:pic>
        <p:nvPicPr>
          <p:cNvPr id="7170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" y="967105"/>
            <a:ext cx="2188845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log.sina.com.tw/myimages/222/22494/images/200809271730001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35" y="1003935"/>
            <a:ext cx="2415540" cy="16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73817" y="1220925"/>
            <a:ext cx="16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Next move:</a:t>
            </a:r>
            <a:endParaRPr lang="en-US" altLang="zh-TW" sz="2400" dirty="0"/>
          </a:p>
          <a:p>
            <a:pPr algn="ctr"/>
            <a:r>
              <a:rPr lang="en-US" altLang="zh-TW" sz="2400" dirty="0"/>
              <a:t>“5-5”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79708" y="1220925"/>
            <a:ext cx="159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Next move:</a:t>
            </a:r>
            <a:endParaRPr lang="en-US" altLang="zh-TW" sz="2400" dirty="0"/>
          </a:p>
          <a:p>
            <a:pPr algn="ctr"/>
            <a:r>
              <a:rPr lang="en-US" altLang="zh-TW" sz="2400" dirty="0"/>
              <a:t>“3-3”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2961" y="4031266"/>
            <a:ext cx="164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First move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46232" y="4031266"/>
            <a:ext cx="301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 many moves ……</a:t>
            </a:r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2698560" y="4053045"/>
            <a:ext cx="406400" cy="447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208522" y="4053044"/>
            <a:ext cx="406400" cy="447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66927" y="4061436"/>
            <a:ext cx="133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Win!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2885" y="5637530"/>
            <a:ext cx="8793480" cy="10217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sz="2800" dirty="0"/>
              <a:t>Alpha Go</a:t>
            </a:r>
            <a:r>
              <a:rPr lang="zh-CN" altLang="en-US" sz="2800" dirty="0"/>
              <a:t>：</a:t>
            </a:r>
            <a:r>
              <a:rPr lang="en-US" altLang="zh-TW" sz="2800" dirty="0"/>
              <a:t>supervised learning + </a:t>
            </a:r>
            <a:endParaRPr lang="en-US" altLang="zh-TW" sz="2800" dirty="0"/>
          </a:p>
          <a:p>
            <a:pPr algn="ctr"/>
            <a:r>
              <a:rPr lang="en-US" altLang="zh-TW" sz="2800" dirty="0"/>
              <a:t>reinforcement learning.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92475" y="169545"/>
            <a:ext cx="5279390" cy="521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Learning from teacher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93110" y="3351530"/>
            <a:ext cx="5278755" cy="5219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Learning from experience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09973" y="4918279"/>
            <a:ext cx="6286500" cy="52197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(Two agents play with each other.)</a:t>
            </a:r>
            <a:endParaRPr lang="en-US" altLang="zh-TW" sz="2800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bldLvl="0" animBg="1"/>
      <p:bldP spid="11" grpId="0" bldLvl="0" animBg="1"/>
      <p:bldP spid="12" grpId="0"/>
      <p:bldP spid="5" grpId="0" bldLvl="0" animBg="1"/>
      <p:bldP spid="14" grpId="0" bldLvl="0" animBg="1"/>
      <p:bldP spid="15" grpId="0" bldLvl="0" animBg="1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365125"/>
            <a:ext cx="7886700" cy="734060"/>
          </a:xfrm>
        </p:spPr>
        <p:txBody>
          <a:bodyPr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自监督学习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圖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61925" y="4204718"/>
            <a:ext cx="6143468" cy="233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文字方塊 5"/>
          <p:cNvSpPr txBox="1"/>
          <p:nvPr>
            <p:custDataLst>
              <p:tags r:id="rId4"/>
            </p:custDataLst>
          </p:nvPr>
        </p:nvSpPr>
        <p:spPr>
          <a:xfrm>
            <a:off x="459318" y="1086208"/>
            <a:ext cx="180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Supervised </a:t>
            </a:r>
            <a:endParaRPr kumimoji="0" lang="zh-TW" altLang="en-US" sz="2400" b="0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943032" y="342064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22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943032" y="3420648"/>
                <a:ext cx="24173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5" t="-146" r="-13509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927321" y="169533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23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927321" y="1695339"/>
                <a:ext cx="24570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9" t="-142" r="-14448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8"/>
          <p:cNvCxnSpPr/>
          <p:nvPr>
            <p:custDataLst>
              <p:tags r:id="rId11"/>
            </p:custDataLst>
          </p:nvPr>
        </p:nvCxnSpPr>
        <p:spPr>
          <a:xfrm flipV="1">
            <a:off x="2050175" y="3160777"/>
            <a:ext cx="0" cy="320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9"/>
          <p:cNvSpPr txBox="1"/>
          <p:nvPr>
            <p:custDataLst>
              <p:tags r:id="rId12"/>
            </p:custDataLst>
          </p:nvPr>
        </p:nvSpPr>
        <p:spPr>
          <a:xfrm>
            <a:off x="3286760" y="2132330"/>
            <a:ext cx="1069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label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2" name="矩形: 圓角 3"/>
          <p:cNvSpPr/>
          <p:nvPr>
            <p:custDataLst>
              <p:tags r:id="rId13"/>
            </p:custDataLst>
          </p:nvPr>
        </p:nvSpPr>
        <p:spPr>
          <a:xfrm>
            <a:off x="1329945" y="2383429"/>
            <a:ext cx="1402359" cy="766317"/>
          </a:xfrm>
          <a:prstGeom prst="roundRect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33" name="Picture 4" descr="Document Management System Software | OpenKM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96" y="3135010"/>
            <a:ext cx="702652" cy="7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單箭頭接點 12"/>
          <p:cNvCxnSpPr/>
          <p:nvPr>
            <p:custDataLst>
              <p:tags r:id="rId16"/>
            </p:custDataLst>
          </p:nvPr>
        </p:nvCxnSpPr>
        <p:spPr>
          <a:xfrm flipV="1">
            <a:off x="2050175" y="2062453"/>
            <a:ext cx="0" cy="320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13"/>
          <p:cNvCxnSpPr/>
          <p:nvPr>
            <p:custDataLst>
              <p:tags r:id="rId17"/>
            </p:custDataLst>
          </p:nvPr>
        </p:nvCxnSpPr>
        <p:spPr>
          <a:xfrm flipH="1" flipV="1">
            <a:off x="2236418" y="3625690"/>
            <a:ext cx="112162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1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533582" y="1725163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3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3533582" y="1725163"/>
                <a:ext cx="245708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80" t="-136" r="-14308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16"/>
          <p:cNvCxnSpPr/>
          <p:nvPr>
            <p:custDataLst>
              <p:tags r:id="rId21"/>
            </p:custDataLst>
          </p:nvPr>
        </p:nvCxnSpPr>
        <p:spPr>
          <a:xfrm flipH="1">
            <a:off x="2236418" y="1925725"/>
            <a:ext cx="113127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1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7620910" y="262341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0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7620910" y="2623412"/>
                <a:ext cx="24173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4" t="-61" r="-13630" b="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18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5929774" y="3463517"/>
                <a:ext cx="312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4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5929774" y="3463517"/>
                <a:ext cx="312586" cy="369332"/>
              </a:xfrm>
              <a:prstGeom prst="rect">
                <a:avLst/>
              </a:prstGeom>
              <a:blipFill rotWithShape="1">
                <a:blip r:embed="rId26"/>
                <a:stretch>
                  <a:fillRect l="-46" t="-61" r="-11886" b="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19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7587125" y="1680357"/>
                <a:ext cx="392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′′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5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7587125" y="1680357"/>
                <a:ext cx="392736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37" t="-40" r="-9263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23"/>
          <p:cNvCxnSpPr/>
          <p:nvPr>
            <p:custDataLst>
              <p:tags r:id="rId30"/>
            </p:custDataLst>
          </p:nvPr>
        </p:nvCxnSpPr>
        <p:spPr>
          <a:xfrm flipH="1" flipV="1">
            <a:off x="6340557" y="3656249"/>
            <a:ext cx="136055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25"/>
          <p:cNvCxnSpPr/>
          <p:nvPr>
            <p:custDataLst>
              <p:tags r:id="rId31"/>
            </p:custDataLst>
          </p:nvPr>
        </p:nvCxnSpPr>
        <p:spPr>
          <a:xfrm flipV="1">
            <a:off x="7729482" y="3000766"/>
            <a:ext cx="0" cy="6554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3"/>
          <p:cNvSpPr/>
          <p:nvPr>
            <p:custDataLst>
              <p:tags r:id="rId32"/>
            </p:custDataLst>
          </p:nvPr>
        </p:nvSpPr>
        <p:spPr>
          <a:xfrm>
            <a:off x="5342977" y="2375851"/>
            <a:ext cx="1402359" cy="76631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9" name="文字方塊 27"/>
          <p:cNvSpPr txBox="1"/>
          <p:nvPr>
            <p:custDataLst>
              <p:tags r:id="rId33"/>
            </p:custDataLst>
          </p:nvPr>
        </p:nvSpPr>
        <p:spPr>
          <a:xfrm>
            <a:off x="4192905" y="1087755"/>
            <a:ext cx="2692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Self-supervised </a:t>
            </a:r>
            <a:endParaRPr kumimoji="0" lang="zh-TW" altLang="en-US" sz="2400" b="0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50" name="Picture 4" descr="Document Management System Software | OpenKM"/>
          <p:cNvPicPr>
            <a:picLocks noChangeAspect="1" noChangeArrowheads="1"/>
          </p:cNvPicPr>
          <p:nvPr>
            <p:custDataLst>
              <p:tags r:id="rId34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775" y="2434335"/>
            <a:ext cx="702652" cy="7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36"/>
          <p:cNvCxnSpPr/>
          <p:nvPr>
            <p:custDataLst>
              <p:tags r:id="rId35"/>
            </p:custDataLst>
          </p:nvPr>
        </p:nvCxnSpPr>
        <p:spPr>
          <a:xfrm flipH="1">
            <a:off x="6272840" y="1872721"/>
            <a:ext cx="113127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37"/>
          <p:cNvCxnSpPr/>
          <p:nvPr>
            <p:custDataLst>
              <p:tags r:id="rId36"/>
            </p:custDataLst>
          </p:nvPr>
        </p:nvCxnSpPr>
        <p:spPr>
          <a:xfrm flipH="1" flipV="1">
            <a:off x="7731590" y="2062453"/>
            <a:ext cx="0" cy="58893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40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5919852" y="1680357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53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8"/>
                </p:custDataLst>
              </p:nvPr>
            </p:nvSpPr>
            <p:spPr>
              <a:xfrm>
                <a:off x="5919852" y="1680357"/>
                <a:ext cx="24570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55" t="-40" r="-14332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41"/>
          <p:cNvCxnSpPr/>
          <p:nvPr>
            <p:custDataLst>
              <p:tags r:id="rId39"/>
            </p:custDataLst>
          </p:nvPr>
        </p:nvCxnSpPr>
        <p:spPr>
          <a:xfrm flipV="1">
            <a:off x="6042706" y="3145795"/>
            <a:ext cx="0" cy="320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42"/>
          <p:cNvCxnSpPr/>
          <p:nvPr>
            <p:custDataLst>
              <p:tags r:id="rId40"/>
            </p:custDataLst>
          </p:nvPr>
        </p:nvCxnSpPr>
        <p:spPr>
          <a:xfrm flipV="1">
            <a:off x="6042706" y="2047471"/>
            <a:ext cx="0" cy="320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2"/>
          <p:cNvCxnSpPr/>
          <p:nvPr>
            <p:custDataLst>
              <p:tags r:id="rId41"/>
            </p:custDataLst>
          </p:nvPr>
        </p:nvCxnSpPr>
        <p:spPr>
          <a:xfrm>
            <a:off x="1753365" y="5151120"/>
            <a:ext cx="586754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30"/>
          <p:cNvCxnSpPr/>
          <p:nvPr>
            <p:custDataLst>
              <p:tags r:id="rId42"/>
            </p:custDataLst>
          </p:nvPr>
        </p:nvCxnSpPr>
        <p:spPr>
          <a:xfrm>
            <a:off x="1753365" y="5410200"/>
            <a:ext cx="24396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0" grpId="0"/>
      <p:bldP spid="32" grpId="0" bldLvl="0" animBg="1"/>
      <p:bldP spid="36" grpId="0"/>
      <p:bldP spid="40" grpId="0"/>
      <p:bldP spid="44" grpId="0"/>
      <p:bldP spid="45" grpId="0"/>
      <p:bldP spid="48" grpId="0" bldLvl="0" animBg="1"/>
      <p:bldP spid="49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379562"/>
            <a:ext cx="7886700" cy="994172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有监督学习</a:t>
            </a:r>
            <a:r>
              <a:rPr lang="en-US" altLang="zh-CN" b="1" dirty="0">
                <a:solidFill>
                  <a:srgbClr val="FF0000"/>
                </a:solidFill>
              </a:rPr>
              <a:t>KNN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4150"/>
            <a:ext cx="7886700" cy="4351338"/>
          </a:xfrm>
        </p:spPr>
        <p:txBody>
          <a:bodyPr>
            <a:normAutofit lnSpcReduction="20000"/>
          </a:bodyPr>
          <a:lstStyle/>
          <a:p>
            <a:pPr algn="just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rgbClr val="0070C0"/>
                </a:solidFill>
              </a:rPr>
              <a:t>K</a:t>
            </a:r>
            <a:r>
              <a:rPr lang="zh-CN" altLang="en-US" sz="2400" b="1" dirty="0">
                <a:solidFill>
                  <a:srgbClr val="0070C0"/>
                </a:solidFill>
              </a:rPr>
              <a:t>最近邻</a:t>
            </a:r>
            <a:r>
              <a:rPr lang="en-US" altLang="zh-CN" sz="2400" b="1" dirty="0">
                <a:solidFill>
                  <a:srgbClr val="0070C0"/>
                </a:solidFill>
              </a:rPr>
              <a:t>(k-Nearest Neighbor</a:t>
            </a:r>
            <a:r>
              <a:rPr lang="zh-CN" altLang="en-US" sz="2400" b="1" dirty="0">
                <a:solidFill>
                  <a:srgbClr val="0070C0"/>
                </a:solidFill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</a:rPr>
              <a:t>KNN)</a:t>
            </a:r>
            <a:r>
              <a:rPr lang="zh-CN" altLang="en-US" sz="2400" b="1" dirty="0">
                <a:solidFill>
                  <a:srgbClr val="0070C0"/>
                </a:solidFill>
              </a:rPr>
              <a:t>，是一种常用于分类的算法，是有成熟理论支撑的、较为简单的经典机器学习算法之一。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algn="just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C00000"/>
                </a:solidFill>
              </a:rPr>
              <a:t>基本思路：</a:t>
            </a:r>
            <a:r>
              <a:rPr lang="zh-CN" altLang="en-US" sz="2400" b="1" dirty="0">
                <a:solidFill>
                  <a:srgbClr val="00B050"/>
                </a:solidFill>
              </a:rPr>
              <a:t>如果一个待分类样本在特征空间中的</a:t>
            </a:r>
            <a:r>
              <a:rPr lang="en-US" altLang="zh-CN" sz="2400" b="1" dirty="0">
                <a:solidFill>
                  <a:srgbClr val="00B050"/>
                </a:solidFill>
              </a:rPr>
              <a:t>k</a:t>
            </a:r>
            <a:r>
              <a:rPr lang="zh-CN" altLang="en-US" sz="2400" b="1" dirty="0">
                <a:solidFill>
                  <a:srgbClr val="00B050"/>
                </a:solidFill>
              </a:rPr>
              <a:t>个最相似</a:t>
            </a:r>
            <a:r>
              <a:rPr lang="en-US" altLang="zh-CN" sz="2400" b="1" dirty="0">
                <a:solidFill>
                  <a:srgbClr val="00B050"/>
                </a:solidFill>
              </a:rPr>
              <a:t>(</a:t>
            </a:r>
            <a:r>
              <a:rPr lang="zh-CN" altLang="en-US" sz="2400" b="1" dirty="0">
                <a:solidFill>
                  <a:srgbClr val="00B050"/>
                </a:solidFill>
              </a:rPr>
              <a:t>即特征空间中</a:t>
            </a:r>
            <a:r>
              <a:rPr lang="en-US" altLang="zh-CN" sz="2400" b="1" dirty="0">
                <a:solidFill>
                  <a:srgbClr val="00B050"/>
                </a:solidFill>
              </a:rPr>
              <a:t>K</a:t>
            </a:r>
            <a:r>
              <a:rPr lang="zh-CN" altLang="en-US" sz="2400" b="1" dirty="0">
                <a:solidFill>
                  <a:srgbClr val="00B050"/>
                </a:solidFill>
              </a:rPr>
              <a:t>近邻</a:t>
            </a:r>
            <a:r>
              <a:rPr lang="en-US" altLang="zh-CN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的样本中的大多数属于某一个类别，则该样本也属于这个类别。</a:t>
            </a:r>
            <a:r>
              <a:rPr lang="zh-CN" altLang="en-US" sz="2400" b="1" dirty="0">
                <a:solidFill>
                  <a:schemeClr val="tx1"/>
                </a:solidFill>
              </a:rPr>
              <a:t>即近朱者赤，近墨者黑。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 dirty="0"/>
              <a:t>需要样本标签的支持，是一种有监督学习算法。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9" y="99762"/>
            <a:ext cx="3699203" cy="3329282"/>
          </a:xfrm>
        </p:spPr>
      </p:pic>
      <p:sp>
        <p:nvSpPr>
          <p:cNvPr id="6" name="文本框 5"/>
          <p:cNvSpPr txBox="1"/>
          <p:nvPr/>
        </p:nvSpPr>
        <p:spPr>
          <a:xfrm>
            <a:off x="478155" y="3342640"/>
            <a:ext cx="835660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0070C0"/>
                </a:solidFill>
              </a:rPr>
              <a:t>所有样本可以使用一个二维向量表征。图中，蓝色方形样本和红色三角形样本为已知分类样本。绿色圆形为待分类测试样本。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342900" indent="-342900" algn="just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C00000"/>
                </a:solidFill>
              </a:rPr>
              <a:t>当</a:t>
            </a:r>
            <a:r>
              <a:rPr lang="en-US" altLang="zh-CN" sz="2400" b="1" dirty="0">
                <a:solidFill>
                  <a:srgbClr val="C00000"/>
                </a:solidFill>
              </a:rPr>
              <a:t>K=3</a:t>
            </a:r>
            <a:r>
              <a:rPr lang="zh-CN" altLang="en-US" sz="2400" b="1" dirty="0">
                <a:solidFill>
                  <a:srgbClr val="C00000"/>
                </a:solidFill>
              </a:rPr>
              <a:t>时，其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近邻中有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个红色三角形样本和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个蓝色方形样本，因此预测该待分类样本为红色三角形样本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 algn="just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400" b="1" dirty="0"/>
              <a:t>当</a:t>
            </a:r>
            <a:r>
              <a:rPr lang="en-US" altLang="zh-CN" sz="2400" b="1" dirty="0"/>
              <a:t>K=5</a:t>
            </a:r>
            <a:r>
              <a:rPr lang="zh-CN" altLang="en-US" sz="2400" b="1" dirty="0"/>
              <a:t>时，其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近邻中有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个红色三角形样本和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个蓝色方形样本，因此预测该待分类样本为蓝色方形样本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44220"/>
            <a:ext cx="8032750" cy="5365115"/>
          </a:xfrm>
        </p:spPr>
        <p:txBody>
          <a:bodyPr>
            <a:normAutofit lnSpcReduction="20000"/>
          </a:bodyPr>
          <a:lstStyle/>
          <a:p>
            <a:pPr algn="just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rgbClr val="0070C0"/>
                </a:solidFill>
              </a:rPr>
              <a:t>数据集：</a:t>
            </a:r>
            <a:r>
              <a:rPr lang="zh-CN" altLang="en-US" dirty="0"/>
              <a:t>即必须存在一个样本数据集，也称作训练集，样本数据集中每个样本是有标签的，即我们知道样本数据集中每一个样本的标签。</a:t>
            </a:r>
            <a:endParaRPr lang="en-US" altLang="zh-CN" dirty="0"/>
          </a:p>
          <a:p>
            <a:pPr algn="just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rgbClr val="0070C0"/>
                </a:solidFill>
              </a:rPr>
              <a:t>样本的向量表示：</a:t>
            </a:r>
            <a:r>
              <a:rPr lang="zh-CN" altLang="en-US" dirty="0"/>
              <a:t>即不管是当前已知的样本数据集，还是将来可能出现的待分类样本，都必须可以用向量的形式加以表征。向量的每一个维度，刻画样本的一个特征，必须是量化的，可比较的。 </a:t>
            </a:r>
            <a:endParaRPr lang="en-US" altLang="zh-CN" dirty="0"/>
          </a:p>
          <a:p>
            <a:pPr algn="just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rgbClr val="0070C0"/>
                </a:solidFill>
              </a:rPr>
              <a:t>样本间距离的计算方法：</a:t>
            </a:r>
            <a:r>
              <a:rPr lang="zh-CN" altLang="en-US" dirty="0"/>
              <a:t>欧氏距离、余弦距离、海明距离、曼哈顿距离等等。 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85" y="478314"/>
            <a:ext cx="8317706" cy="3196590"/>
          </a:xfrm>
        </p:spPr>
        <p:txBody>
          <a:bodyPr wrap="square">
            <a:spAutoFit/>
          </a:bodyPr>
          <a:lstStyle/>
          <a:p>
            <a:pPr algn="just" fontAlgn="auto">
              <a:lnSpc>
                <a:spcPct val="11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solidFill>
                  <a:srgbClr val="0070C0"/>
                </a:solidFill>
              </a:rPr>
              <a:t>K</a:t>
            </a:r>
            <a:r>
              <a:rPr lang="zh-CN" altLang="en-US" b="1" dirty="0">
                <a:solidFill>
                  <a:srgbClr val="0070C0"/>
                </a:solidFill>
              </a:rPr>
              <a:t>值的选取：</a:t>
            </a:r>
            <a:r>
              <a:rPr lang="en-US" altLang="zh-CN" dirty="0"/>
              <a:t>K</a:t>
            </a:r>
            <a:r>
              <a:rPr lang="zh-CN" altLang="en-US" dirty="0"/>
              <a:t>值的选取会影响待分类样本的分类结果</a:t>
            </a:r>
            <a:endParaRPr lang="en-US" altLang="zh-CN" dirty="0"/>
          </a:p>
          <a:p>
            <a:pPr lvl="1" algn="just" fontAlgn="auto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值较小：</a:t>
            </a:r>
            <a:r>
              <a:rPr lang="en-US" altLang="zh-CN" dirty="0"/>
              <a:t>K</a:t>
            </a:r>
            <a:r>
              <a:rPr lang="zh-CN" altLang="en-US" dirty="0"/>
              <a:t>值的减小就意味着更复杂的决策边界，每个训练样本都会形成一个决策模型，容易发生过拟合。 </a:t>
            </a:r>
            <a:endParaRPr lang="en-US" altLang="zh-CN" dirty="0"/>
          </a:p>
          <a:p>
            <a:pPr lvl="1" algn="just" fontAlgn="auto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值较大：</a:t>
            </a:r>
            <a:r>
              <a:rPr lang="en-US" altLang="zh-CN" dirty="0"/>
              <a:t>K</a:t>
            </a:r>
            <a:r>
              <a:rPr lang="zh-CN" altLang="en-US" dirty="0"/>
              <a:t>值的增大就意味着整体的模型变得简单</a:t>
            </a:r>
            <a:r>
              <a:rPr lang="zh-CN" dirty="0"/>
              <a:t>，会</a:t>
            </a:r>
            <a:r>
              <a:rPr lang="zh-CN" altLang="en-US" dirty="0"/>
              <a:t>导致偏差变大。比如</a:t>
            </a:r>
            <a:r>
              <a:rPr lang="en-US" altLang="zh-CN" dirty="0"/>
              <a:t>k</a:t>
            </a:r>
            <a:r>
              <a:rPr lang="zh-CN" altLang="en-US" dirty="0"/>
              <a:t>为总的训练样本数量，那么每次投票肯定都是训练数据中多的类别获胜。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292735"/>
            <a:ext cx="8324850" cy="6029960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solidFill>
                  <a:srgbClr val="0070C0"/>
                </a:solidFill>
              </a:rPr>
              <a:t>KNN</a:t>
            </a:r>
            <a:r>
              <a:rPr lang="zh-CN" altLang="en-US" b="1" dirty="0">
                <a:solidFill>
                  <a:srgbClr val="0070C0"/>
                </a:solidFill>
              </a:rPr>
              <a:t>的优点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简单，易于理解，易于实现，无需参数估计，无需训练</a:t>
            </a:r>
            <a:endParaRPr lang="en-US" altLang="zh-CN" dirty="0"/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对异常值不敏感（个别噪音数据对结果的影响不是很大）</a:t>
            </a:r>
            <a:endParaRPr lang="en-US" altLang="zh-CN" dirty="0"/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适合对稀有事件进行分类</a:t>
            </a:r>
            <a:endParaRPr lang="en-US" altLang="zh-CN" dirty="0"/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适合于多分类问题</a:t>
            </a:r>
            <a:endParaRPr lang="zh-CN" altLang="en-US" dirty="0"/>
          </a:p>
          <a:p>
            <a:pPr algn="just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KNN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的缺点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 algn="just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计算量大，内存开销大。</a:t>
            </a:r>
            <a:endParaRPr lang="en-US" altLang="zh-CN" sz="2400" dirty="0"/>
          </a:p>
          <a:p>
            <a:pPr lvl="1" algn="just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可解释性差。无法告诉你哪个样本更重要</a:t>
            </a:r>
            <a:endParaRPr lang="en-US" altLang="zh-CN" sz="2400" dirty="0"/>
          </a:p>
          <a:p>
            <a:pPr lvl="1" algn="just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ym typeface="+mn-ea"/>
              </a:rPr>
              <a:t>K</a:t>
            </a:r>
            <a:r>
              <a:rPr lang="zh-CN" altLang="en-US" sz="2400" dirty="0">
                <a:sym typeface="+mn-ea"/>
              </a:rPr>
              <a:t>值的选择。当样本不平衡时会导致错误</a:t>
            </a:r>
            <a:endParaRPr lang="en-US" altLang="zh-CN" sz="2400" dirty="0"/>
          </a:p>
          <a:p>
            <a:pPr lvl="1" algn="just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ym typeface="+mn-ea"/>
              </a:rPr>
              <a:t>KNN</a:t>
            </a:r>
            <a:r>
              <a:rPr lang="zh-CN" altLang="en-US" sz="2400" dirty="0">
                <a:sym typeface="+mn-ea"/>
              </a:rPr>
              <a:t>是一种消极学习方法、懒惰算法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无监督学习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en-US" b="1" dirty="0">
                <a:solidFill>
                  <a:srgbClr val="FF0000"/>
                </a:solidFill>
              </a:rPr>
              <a:t>均值聚类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rgbClr val="0070C0"/>
                </a:solidFill>
              </a:rPr>
              <a:t>“类”指的是具有相似性的集合。聚类是指将数据集划分为若干类，使得类内之间的数据最为相似，各类之间的数据相似度差别尽可能大。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just">
              <a:buFont typeface="Wingdings" panose="05000000000000000000" charset="0"/>
              <a:buChar char="n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k-means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算法是一种简单的迭代型聚类算法，采用距离作为相似性指标，从而发现给定数据集中的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K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个类，且每个类的中心是根据类中所有值的均值得到，每个类用聚类中心来描述。聚类优化目标函数：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38" y="5254625"/>
            <a:ext cx="2383631" cy="92249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570" y="395764"/>
            <a:ext cx="8454390" cy="5224145"/>
          </a:xfrm>
        </p:spPr>
        <p:txBody>
          <a:bodyPr wrap="square">
            <a:spAutoFit/>
          </a:bodyPr>
          <a:lstStyle/>
          <a:p>
            <a:pPr algn="just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rgbClr val="0070C0"/>
                </a:solidFill>
              </a:rPr>
              <a:t>算法分为四个步骤：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914400" lvl="1" indent="-457200" algn="just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/>
              <a:t>选取数据空间中的</a:t>
            </a:r>
            <a:r>
              <a:rPr lang="en-US" altLang="zh-CN" dirty="0"/>
              <a:t>K</a:t>
            </a:r>
            <a:r>
              <a:rPr lang="zh-CN" altLang="en-US" dirty="0"/>
              <a:t>个对象作为初始中心，每个对象代表一个聚类中心；</a:t>
            </a:r>
            <a:endParaRPr lang="zh-CN" altLang="en-US" dirty="0"/>
          </a:p>
          <a:p>
            <a:pPr marL="914400" lvl="1" indent="-457200" algn="just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/>
              <a:t>对于样本中的数据对象，根据它们与这些聚类中心的欧氏距离，按距离最近的准则将它们分到距离它们最近的聚类中心（最相似）所对应的类；</a:t>
            </a:r>
            <a:endParaRPr lang="zh-CN" altLang="en-US" dirty="0"/>
          </a:p>
          <a:p>
            <a:pPr marL="914400" lvl="1" indent="-457200" algn="just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/>
              <a:t>更新聚类中心：将每个类别中所有对象所对应的均值作为该类别的聚类中心，计算目标函数的值；</a:t>
            </a:r>
            <a:endParaRPr lang="zh-CN" altLang="en-US" dirty="0"/>
          </a:p>
          <a:p>
            <a:pPr marL="914400" lvl="1" indent="-457200" algn="just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/>
              <a:t>判断聚类中心和目标函数的值是否发生改变，若不变，则输出结果，若改变，则返回</a:t>
            </a:r>
            <a:r>
              <a:rPr lang="en-US" altLang="zh-CN" dirty="0"/>
              <a:t>2</a:t>
            </a:r>
            <a:r>
              <a:rPr lang="zh-CN" altLang="en-US" dirty="0"/>
              <a:t>）。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60" y="81280"/>
            <a:ext cx="1940560" cy="733425"/>
          </a:xfrm>
        </p:spPr>
        <p:txBody>
          <a:bodyPr/>
          <a:lstStyle/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rgbClr val="0070C0"/>
                </a:solidFill>
              </a:rPr>
              <a:t>举例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5" y="499110"/>
            <a:ext cx="3018790" cy="30854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90" y="499110"/>
            <a:ext cx="2990850" cy="30854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5" y="3678555"/>
            <a:ext cx="3018790" cy="30962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90" y="3678555"/>
            <a:ext cx="3153410" cy="30829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3917" y="1583007"/>
            <a:ext cx="1384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给定数据集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336280" y="4508500"/>
            <a:ext cx="686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更新聚类中心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64902" y="4404947"/>
            <a:ext cx="1384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样本分类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8178800" y="1015365"/>
            <a:ext cx="691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K=5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选择种子点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3D0483-E819-4D63-875A-AAE5D4086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PP_MARK_KEY" val="d9b70044-601a-40ce-ad8a-2d7a18876cbd"/>
  <p:tag name="COMMONDATA" val="eyJoZGlkIjoiMDg5YWZmNmEwOWY5MzIxOGNmNzUzN2M1MmQ3NDEyZWU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WPS 演示</Application>
  <PresentationFormat>宽屏</PresentationFormat>
  <Paragraphs>230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Calibri</vt:lpstr>
      <vt:lpstr>Segoe UI</vt:lpstr>
      <vt:lpstr>PMingLiU</vt:lpstr>
      <vt:lpstr>Cambria Math</vt:lpstr>
      <vt:lpstr>等线 Light</vt:lpstr>
      <vt:lpstr>等线</vt:lpstr>
      <vt:lpstr>微软雅黑</vt:lpstr>
      <vt:lpstr>PMingLiU</vt:lpstr>
      <vt:lpstr>Segoe Print</vt:lpstr>
      <vt:lpstr>Microsoft JhengHei UI</vt:lpstr>
      <vt:lpstr>Arial Unicode MS</vt:lpstr>
      <vt:lpstr>Office 主题​​</vt:lpstr>
      <vt:lpstr>机器学习模型类型</vt:lpstr>
      <vt:lpstr>有监督学习KNN</vt:lpstr>
      <vt:lpstr>PowerPoint 演示文稿</vt:lpstr>
      <vt:lpstr>PowerPoint 演示文稿</vt:lpstr>
      <vt:lpstr>PowerPoint 演示文稿</vt:lpstr>
      <vt:lpstr>PowerPoint 演示文稿</vt:lpstr>
      <vt:lpstr>无监督学习K均值聚类</vt:lpstr>
      <vt:lpstr>PowerPoint 演示文稿</vt:lpstr>
      <vt:lpstr>举例</vt:lpstr>
      <vt:lpstr>半监督学习</vt:lpstr>
      <vt:lpstr>强化学习</vt:lpstr>
      <vt:lpstr>强化学习的基本模式</vt:lpstr>
      <vt:lpstr>强化学习的基本模式</vt:lpstr>
      <vt:lpstr>强化学习的应用场景</vt:lpstr>
      <vt:lpstr>强化学习的应用场景</vt:lpstr>
      <vt:lpstr>PowerPoint 演示文稿</vt:lpstr>
      <vt:lpstr>自监督学习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机器学习简介</dc:title>
  <dc:creator>Administrator</dc:creator>
  <cp:lastModifiedBy>夏勇</cp:lastModifiedBy>
  <cp:revision>30</cp:revision>
  <dcterms:created xsi:type="dcterms:W3CDTF">2018-11-28T07:41:00Z</dcterms:created>
  <dcterms:modified xsi:type="dcterms:W3CDTF">2023-02-22T02:31:17Z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513D629D05474E68A66F1B6247B775AA</vt:lpwstr>
  </property>
</Properties>
</file>