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42" r:id="rId3"/>
    <p:sldId id="450" r:id="rId4"/>
    <p:sldId id="332" r:id="rId5"/>
    <p:sldId id="335" r:id="rId6"/>
    <p:sldId id="334" r:id="rId7"/>
    <p:sldId id="345" r:id="rId9"/>
    <p:sldId id="346" r:id="rId10"/>
    <p:sldId id="347" r:id="rId11"/>
    <p:sldId id="415" r:id="rId12"/>
    <p:sldId id="336" r:id="rId13"/>
    <p:sldId id="348" r:id="rId14"/>
    <p:sldId id="416" r:id="rId15"/>
    <p:sldId id="264" r:id="rId16"/>
    <p:sldId id="405" r:id="rId17"/>
    <p:sldId id="417" r:id="rId18"/>
    <p:sldId id="473" r:id="rId19"/>
    <p:sldId id="349" r:id="rId20"/>
    <p:sldId id="350" r:id="rId21"/>
    <p:sldId id="418" r:id="rId22"/>
    <p:sldId id="314" r:id="rId23"/>
    <p:sldId id="419" r:id="rId24"/>
    <p:sldId id="320" r:id="rId25"/>
    <p:sldId id="353" r:id="rId26"/>
    <p:sldId id="437" r:id="rId27"/>
    <p:sldId id="439" r:id="rId28"/>
    <p:sldId id="452" r:id="rId29"/>
    <p:sldId id="440" r:id="rId30"/>
    <p:sldId id="438" r:id="rId31"/>
    <p:sldId id="441" r:id="rId32"/>
    <p:sldId id="344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30"/>
    <p:restoredTop sz="94660"/>
  </p:normalViewPr>
  <p:slideViewPr>
    <p:cSldViewPr showGuides="1">
      <p:cViewPr varScale="1">
        <p:scale>
          <a:sx n="114" d="100"/>
          <a:sy n="114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6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922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126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331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536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seda_mark"/>
          <p:cNvPicPr>
            <a:picLocks noChangeAspect="1"/>
          </p:cNvPicPr>
          <p:nvPr/>
        </p:nvPicPr>
        <p:blipFill>
          <a:blip r:embed="rId3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wsd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AutoShape 7"/>
          <p:cNvSpPr/>
          <p:nvPr/>
        </p:nvSpPr>
        <p:spPr>
          <a:xfrm>
            <a:off x="685800" y="3395663"/>
            <a:ext cx="77724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3343" y="0"/>
              </a:cxn>
              <a:cxn ang="0">
                <a:pos x="4803343" y="109537"/>
              </a:cxn>
              <a:cxn ang="0">
                <a:pos x="0" y="109537"/>
              </a:cxn>
              <a:cxn ang="0">
                <a:pos x="0" y="0"/>
              </a:cxn>
              <a:cxn ang="0">
                <a:pos x="7772400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>
              <a:alpha val="100000"/>
            </a:srgb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of Artificial Intelligence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Line 11"/>
          <p:cNvSpPr/>
          <p:nvPr userDrawn="1"/>
        </p:nvSpPr>
        <p:spPr>
          <a:xfrm>
            <a:off x="228600" y="457200"/>
            <a:ext cx="86868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1106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ja-JP" altLang="en-US" dirty="0"/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457200" y="1181100"/>
            <a:ext cx="8153400" cy="2019300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第 </a:t>
            </a:r>
            <a:r>
              <a:rPr lang="en-US" altLang="zh-CN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7 </a:t>
            </a:r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章   专家系统</a:t>
            </a:r>
            <a:endParaRPr lang="zh-CN" altLang="en-US" sz="4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9" name="Rectangle 4"/>
          <p:cNvSpPr>
            <a:spLocks noGrp="1"/>
          </p:cNvSpPr>
          <p:nvPr>
            <p:ph type="subTitle" idx="1"/>
          </p:nvPr>
        </p:nvSpPr>
        <p:spPr>
          <a:xfrm>
            <a:off x="609600" y="3667125"/>
            <a:ext cx="8305800" cy="2192338"/>
          </a:xfrm>
        </p:spPr>
        <p:txBody>
          <a:bodyPr vert="horz" wrap="square" lIns="91440" tIns="45720" rIns="91440" bIns="45720" anchor="t" anchorCtr="0"/>
          <a:p>
            <a:pPr algn="l" eaLnBrk="1" hangingPunct="1">
              <a:lnSpc>
                <a:spcPct val="110000"/>
              </a:lnSpc>
              <a:buSzTx/>
            </a:pPr>
            <a:r>
              <a:rPr lang="zh-CN" altLang="en-US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琥珀" pitchFamily="2" charset="-122"/>
                <a:cs typeface="+mn-cs"/>
              </a:rPr>
              <a:t>教材：</a:t>
            </a:r>
            <a:endParaRPr lang="zh-CN" altLang="en-US" sz="3400" b="1" dirty="0">
              <a:solidFill>
                <a:schemeClr val="accent2"/>
              </a:solidFill>
              <a:latin typeface="Times New Roman" panose="02020603050405020304" pitchFamily="18" charset="0"/>
              <a:ea typeface="华文琥珀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buSz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王万良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《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人工智能导论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》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（第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版）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algn="l" eaLnBrk="1" hangingPunct="1">
              <a:lnSpc>
                <a:spcPct val="110000"/>
              </a:lnSpc>
              <a:buSz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高等教育出版社，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2020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21862" name="Rectangle 1030"/>
          <p:cNvSpPr/>
          <p:nvPr/>
        </p:nvSpPr>
        <p:spPr>
          <a:xfrm>
            <a:off x="381000" y="990600"/>
            <a:ext cx="828357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7.1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专家系统的产生和发展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7.2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专家系统的概念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7.3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专家系统的工作原理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7.4  </a:t>
            </a:r>
            <a:r>
              <a:rPr lang="zh-CN" altLang="en-US" b="1" dirty="0">
                <a:latin typeface="Times New Roman" panose="02020603050405020304" pitchFamily="18" charset="0"/>
              </a:rPr>
              <a:t>知识获取的主要过程与模式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6" name="Rectangle 103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章  专家系统与机器学习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2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2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2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2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2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dvAuto="100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37219" name="Rectangle 3"/>
          <p:cNvSpPr>
            <a:spLocks noGrp="1"/>
          </p:cNvSpPr>
          <p:nvPr>
            <p:ph idx="1"/>
          </p:nvPr>
        </p:nvSpPr>
        <p:spPr>
          <a:xfrm>
            <a:off x="501650" y="1228725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7.2.1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7.2.2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专家系统的特点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7.2.3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专家系统的类型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7.2.4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专家系统的概念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1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9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9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577850" y="1152525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7.2.1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专家系统的定义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7.2.2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专家系统的特点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7.2.3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专家系统的类型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7.2.4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专家系统的概念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7.2.1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0386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342900" y="1676400"/>
            <a:ext cx="8458200" cy="17526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Blip>
                <a:blip r:embed="rId1"/>
              </a:buBlip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费根鲍姆（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A. Feigenbaum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）：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“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是一种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智能的计算机程序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，它运用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知识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来解决只有专家才能解决的复杂问题。”</a:t>
            </a:r>
            <a:r>
              <a:rPr lang="zh-CN" altLang="en-US" sz="2600" b="1" dirty="0"/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09" name="Rectangle 41"/>
          <p:cNvSpPr/>
          <p:nvPr/>
        </p:nvSpPr>
        <p:spPr>
          <a:xfrm>
            <a:off x="304800" y="3886200"/>
            <a:ext cx="8458200" cy="54927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Blip>
                <a:blip r:embed="rId1"/>
              </a:buBlip>
            </a:pPr>
            <a:r>
              <a:rPr lang="en-US" altLang="zh-CN" sz="2600" dirty="0">
                <a:latin typeface="Verdana" panose="020B0604030504040204" pitchFamily="34" charset="0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Verdana" panose="020B0604030504040204" pitchFamily="34" charset="0"/>
              </a:rPr>
              <a:t>专家系统：</a:t>
            </a:r>
            <a:r>
              <a:rPr lang="zh-CN" altLang="en-US" sz="2600" b="1" dirty="0">
                <a:latin typeface="Verdana" panose="020B0604030504040204" pitchFamily="34" charset="0"/>
              </a:rPr>
              <a:t>一类包含知识和推理的智能计算机程序</a:t>
            </a:r>
            <a:r>
              <a:rPr lang="zh-CN" altLang="en-US" sz="2600" dirty="0">
                <a:latin typeface="Verdana" panose="020B0604030504040204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2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3">
                                            <p:txEl>
                                              <p:charRg st="2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>
                                            <p:txEl>
                                              <p:charRg st="2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  <p:bldP spid="328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7.2.1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63246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专家系统的基本组成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>
            <p:ph idx="1"/>
          </p:nvPr>
        </p:nvGraphicFramePr>
        <p:xfrm>
          <a:off x="762000" y="1447800"/>
          <a:ext cx="8077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25010" imgH="4122420" progId="SmartDraw.2">
                  <p:embed/>
                </p:oleObj>
              </mc:Choice>
              <mc:Fallback>
                <p:oleObj name="" r:id="rId1" imgW="4525010" imgH="4122420" progId="SmartDraw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8077200" cy="5029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501650" y="1143000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7.2.1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7.2.2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专家系统的特点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7.2.3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专家系统的类型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7.2.4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专家系统的概念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1650" y="1295400"/>
            <a:ext cx="6356350" cy="517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）具有专家水平的专业知识</a:t>
            </a:r>
            <a:endParaRPr kumimoji="0" lang="en-US" altLang="zh-CN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）能进行有效的推理</a:t>
            </a:r>
            <a:endParaRPr kumimoji="0" lang="en-US" altLang="zh-CN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）具有启发性</a:t>
            </a:r>
            <a:endParaRPr kumimoji="0" lang="zh-CN" altLang="en-US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）具有灵活性</a:t>
            </a:r>
            <a:endParaRPr kumimoji="0" lang="en-US" altLang="zh-CN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）具有透明性</a:t>
            </a:r>
            <a:endParaRPr kumimoji="0" lang="zh-CN" altLang="en-US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 eaLnBrk="1" hangingPunct="1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kumimoji="0" lang="en-US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6</a:t>
            </a:r>
            <a:r>
              <a:rPr kumimoji="0" lang="zh-CN" altLang="en-US" sz="2800" b="1" kern="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）具有交互性</a:t>
            </a:r>
            <a:endParaRPr kumimoji="0" lang="zh-CN" altLang="en-US" sz="2800" b="1" kern="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0" y="7620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专家系统的特点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5603" name="Rectangle 8"/>
          <p:cNvSpPr/>
          <p:nvPr/>
        </p:nvSpPr>
        <p:spPr>
          <a:xfrm>
            <a:off x="304800" y="1600200"/>
            <a:ext cx="8458200" cy="48768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专家系统与传统程序的比较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）编程思想</a:t>
            </a: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4"/>
          <p:cNvSpPr/>
          <p:nvPr/>
        </p:nvSpPr>
        <p:spPr>
          <a:xfrm>
            <a:off x="0" y="7620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专家系统的特点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45" name="Text Box 5"/>
          <p:cNvSpPr txBox="1"/>
          <p:nvPr/>
        </p:nvSpPr>
        <p:spPr>
          <a:xfrm>
            <a:off x="1676400" y="2232025"/>
            <a:ext cx="6781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传统程序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数据结构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算法</a:t>
            </a:r>
            <a:endParaRPr lang="zh-CN" altLang="en-US" sz="25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专家系统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知识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500" b="1" dirty="0">
                <a:solidFill>
                  <a:srgbClr val="0000FF"/>
                </a:solidFill>
                <a:latin typeface="宋体" panose="02010600030101010101" pitchFamily="2" charset="-122"/>
              </a:rPr>
              <a:t>推理</a:t>
            </a:r>
            <a:endParaRPr lang="zh-CN" altLang="en-US" sz="2500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138246" name="Text Box 6"/>
          <p:cNvSpPr txBox="1"/>
          <p:nvPr/>
        </p:nvSpPr>
        <p:spPr>
          <a:xfrm>
            <a:off x="228600" y="3527425"/>
            <a:ext cx="8686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）传统程序：关于问题求解的知识隐含于程序中。</a:t>
            </a:r>
            <a:endParaRPr lang="zh-CN" altLang="en-US" sz="25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     专家系统：知识单独组成知识库，与推理机分离。</a:t>
            </a:r>
            <a:r>
              <a:rPr lang="zh-CN" altLang="en-US" sz="1800" dirty="0">
                <a:latin typeface="Verdana" panose="020B0604030504040204" pitchFamily="34" charset="0"/>
              </a:rPr>
              <a:t> 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138247" name="Text Box 7"/>
          <p:cNvSpPr txBox="1"/>
          <p:nvPr/>
        </p:nvSpPr>
        <p:spPr>
          <a:xfrm>
            <a:off x="228600" y="4760913"/>
            <a:ext cx="7620000" cy="1562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）处理对象</a:t>
            </a:r>
            <a:r>
              <a:rPr lang="zh-CN" altLang="en-US" sz="25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zh-CN" altLang="en-US" sz="25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传统程序：数值计算和数据处理。</a:t>
            </a:r>
            <a:endParaRPr lang="zh-CN" altLang="en-US" sz="25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专家系统：符号处理。</a:t>
            </a:r>
            <a:r>
              <a:rPr lang="zh-CN" altLang="en-US" sz="2500" b="1" dirty="0">
                <a:latin typeface="Verdana" panose="020B0604030504040204" pitchFamily="34" charset="0"/>
              </a:rPr>
              <a:t> </a:t>
            </a:r>
            <a:endParaRPr lang="zh-CN" altLang="en-US" sz="25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6" grpId="0"/>
      <p:bldP spid="138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6627" name="Rectangle 8"/>
          <p:cNvSpPr/>
          <p:nvPr/>
        </p:nvSpPr>
        <p:spPr>
          <a:xfrm>
            <a:off x="304800" y="1676400"/>
            <a:ext cx="8610600" cy="35814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664575" cy="54006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专家系统与传统程序的比较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90000"/>
              </a:spcBef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）传统程序：不具有解释功能。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专家系统：具有解释功能。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Rectangle 4"/>
          <p:cNvSpPr/>
          <p:nvPr/>
        </p:nvSpPr>
        <p:spPr>
          <a:xfrm>
            <a:off x="0" y="7620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专家系统的特点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9270" name="Text Box 6"/>
          <p:cNvSpPr txBox="1"/>
          <p:nvPr/>
        </p:nvSpPr>
        <p:spPr>
          <a:xfrm>
            <a:off x="228600" y="3222625"/>
            <a:ext cx="91440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）传统程序：产生正确的答案。</a:t>
            </a:r>
            <a:endParaRPr lang="zh-CN" altLang="en-US" sz="25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     专家系统：通常产生正确的答案，有时产生错误的答案。 </a:t>
            </a:r>
            <a:endParaRPr lang="zh-CN" altLang="en-US" sz="25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9271" name="Text Box 7"/>
          <p:cNvSpPr txBox="1"/>
          <p:nvPr/>
        </p:nvSpPr>
        <p:spPr>
          <a:xfrm>
            <a:off x="228600" y="4556125"/>
            <a:ext cx="7620000" cy="47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）系统的体系结构不同。</a:t>
            </a:r>
            <a:endParaRPr lang="zh-CN" altLang="en-US" sz="25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  <p:bldP spid="1392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533400" y="1076325"/>
            <a:ext cx="8359775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7.2.1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7.2.2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专家系统的特点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7.2.3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专家系统的类型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7.2.4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专家系统的概念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5123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专家系统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8053" name="Rectangle 5"/>
          <p:cNvSpPr/>
          <p:nvPr/>
        </p:nvSpPr>
        <p:spPr>
          <a:xfrm>
            <a:off x="228600" y="1000125"/>
            <a:ext cx="851217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/>
            <a:r>
              <a:rPr lang="zh-CN" altLang="en-US" b="1" dirty="0"/>
              <a:t>专家系统已经应用到数学、物理、化学、医学、地质、气象、农业、法律、教育、交通运输、机械、艺术、以及计算机科学本身，甚至渗透到政治、经济、军事等重大决策部门，产生了巨大的社会效益和经济效益，成为人工智能的重要分支。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>
                                            <p:txEl>
                                              <p:char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dvAuto="100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7.2.3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专家系统的类型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704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501650" y="1066800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7.2.1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7.2.2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专家系统的特点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</a:rPr>
              <a:t>7.2.3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专家系统的类型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60000"/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7.2.4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专家系统的应用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专家系统的概念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7.2.4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专家系统的应用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3212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838200"/>
            <a:ext cx="89916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7.2.4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专家系统的应用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1748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8686800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专家系统与机器学习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501650" y="106680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7.1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专家系统的产生和发展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7.2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专家系统的概念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7.3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专家系统的工作原理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7.4  </a:t>
            </a:r>
            <a:r>
              <a:rPr lang="zh-CN" altLang="en-US" b="1" dirty="0">
                <a:latin typeface="Times New Roman" panose="02020603050405020304" pitchFamily="18" charset="0"/>
              </a:rPr>
              <a:t>知识获取的主要过程与模式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7.3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专家系统的工作原理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0" name="AutoShape 8"/>
          <p:cNvSpPr>
            <a:spLocks noChangeAspect="1" noTextEdit="1"/>
          </p:cNvSpPr>
          <p:nvPr/>
        </p:nvSpPr>
        <p:spPr>
          <a:xfrm>
            <a:off x="457200" y="1143000"/>
            <a:ext cx="8077200" cy="51260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821" name="Rectangle 645"/>
          <p:cNvSpPr/>
          <p:nvPr/>
        </p:nvSpPr>
        <p:spPr>
          <a:xfrm>
            <a:off x="2416175" y="5778500"/>
            <a:ext cx="3586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4822" name="Rectangle 647"/>
          <p:cNvSpPr/>
          <p:nvPr/>
        </p:nvSpPr>
        <p:spPr>
          <a:xfrm>
            <a:off x="2800350" y="5857875"/>
            <a:ext cx="219075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lang="en-US" altLang="zh-CN" sz="1800" dirty="0">
              <a:latin typeface="Verdana" panose="020B0604030504040204" pitchFamily="34" charset="0"/>
            </a:endParaRPr>
          </a:p>
        </p:txBody>
      </p:sp>
      <p:sp>
        <p:nvSpPr>
          <p:cNvPr id="34823" name="Rectangle 648"/>
          <p:cNvSpPr/>
          <p:nvPr/>
        </p:nvSpPr>
        <p:spPr>
          <a:xfrm>
            <a:off x="3417888" y="5868988"/>
            <a:ext cx="2643187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宋体" panose="02010600030101010101" pitchFamily="2" charset="-122"/>
              </a:rPr>
              <a:t>专家系统的一般结构</a:t>
            </a:r>
            <a:endParaRPr lang="zh-CN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34824" name="Rectangle 1284"/>
          <p:cNvSpPr/>
          <p:nvPr/>
        </p:nvSpPr>
        <p:spPr>
          <a:xfrm>
            <a:off x="2416175" y="5778500"/>
            <a:ext cx="3586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4825" name="Rectangle 1285"/>
          <p:cNvSpPr/>
          <p:nvPr/>
        </p:nvSpPr>
        <p:spPr>
          <a:xfrm>
            <a:off x="2525713" y="5868988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 dirty="0">
              <a:latin typeface="Verdana" panose="020B0604030504040204" pitchFamily="34" charset="0"/>
            </a:endParaRPr>
          </a:p>
        </p:txBody>
      </p:sp>
      <p:pic>
        <p:nvPicPr>
          <p:cNvPr id="1277" name="Picture 6"/>
          <p:cNvPicPr>
            <a:picLocks noChangeAspect="1"/>
          </p:cNvPicPr>
          <p:nvPr/>
        </p:nvPicPr>
        <p:blipFill>
          <a:blip r:embed="rId1"/>
          <a:srcRect b="9642"/>
          <a:stretch>
            <a:fillRect/>
          </a:stretch>
        </p:blipFill>
        <p:spPr>
          <a:xfrm>
            <a:off x="685800" y="1143000"/>
            <a:ext cx="7977188" cy="441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5843" name="灯片编号占位符 1"/>
          <p:cNvSpPr txBox="1"/>
          <p:nvPr/>
        </p:nvSpPr>
        <p:spPr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7.3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专家系统的工作原理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5" name="AutoShape 8"/>
          <p:cNvSpPr>
            <a:spLocks noChangeAspect="1" noTextEdit="1"/>
          </p:cNvSpPr>
          <p:nvPr/>
        </p:nvSpPr>
        <p:spPr>
          <a:xfrm>
            <a:off x="457200" y="1143000"/>
            <a:ext cx="8077200" cy="51260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846" name="Rectangle 645"/>
          <p:cNvSpPr/>
          <p:nvPr/>
        </p:nvSpPr>
        <p:spPr>
          <a:xfrm>
            <a:off x="2416175" y="5778500"/>
            <a:ext cx="3586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5847" name="Rectangle 647"/>
          <p:cNvSpPr/>
          <p:nvPr/>
        </p:nvSpPr>
        <p:spPr>
          <a:xfrm>
            <a:off x="2800350" y="5857875"/>
            <a:ext cx="219075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lang="en-US" altLang="zh-CN" sz="1800" dirty="0">
              <a:latin typeface="Verdana" panose="020B0604030504040204" pitchFamily="34" charset="0"/>
            </a:endParaRPr>
          </a:p>
        </p:txBody>
      </p:sp>
      <p:sp>
        <p:nvSpPr>
          <p:cNvPr id="35848" name="Rectangle 648"/>
          <p:cNvSpPr/>
          <p:nvPr/>
        </p:nvSpPr>
        <p:spPr>
          <a:xfrm>
            <a:off x="2743200" y="6019800"/>
            <a:ext cx="3559175" cy="3540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宋体" panose="02010600030101010101" pitchFamily="2" charset="-122"/>
              </a:rPr>
              <a:t>网络环境下的专家系统结构</a:t>
            </a:r>
            <a:endParaRPr lang="zh-CN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35849" name="Rectangle 1285"/>
          <p:cNvSpPr/>
          <p:nvPr/>
        </p:nvSpPr>
        <p:spPr>
          <a:xfrm>
            <a:off x="2525713" y="5868988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 dirty="0">
              <a:latin typeface="Verdana" panose="020B0604030504040204" pitchFamily="34" charset="0"/>
            </a:endParaRPr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609600" y="990600"/>
          <a:ext cx="80772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93235" imgH="2642870" progId="SmartDraw.2">
                  <p:embed/>
                </p:oleObj>
              </mc:Choice>
              <mc:Fallback>
                <p:oleObj name="" r:id="rId1" imgW="4293235" imgH="2642870" progId="SmartDraw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990600"/>
                        <a:ext cx="8077200" cy="465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专家系统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8" name="Rectangle 5"/>
          <p:cNvSpPr/>
          <p:nvPr/>
        </p:nvSpPr>
        <p:spPr>
          <a:xfrm>
            <a:off x="501650" y="106680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7.1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专家系统的产生和发展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7.2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专家系统的概念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7.3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专家系统的工作原理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spcBef>
                <a:spcPct val="30000"/>
              </a:spcBef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7.4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知识获取的主要过程与模式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7.4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知识获取的主要过程与模式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Text Box 5"/>
          <p:cNvSpPr txBox="1"/>
          <p:nvPr/>
        </p:nvSpPr>
        <p:spPr>
          <a:xfrm>
            <a:off x="365125" y="990600"/>
            <a:ext cx="8245475" cy="1146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7.4.1 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知识获取的过程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抽取知识、知识的转换、知识的输入、知识的检测</a:t>
            </a:r>
            <a:r>
              <a:rPr lang="zh-CN" altLang="en-US" sz="2600" dirty="0">
                <a:latin typeface="Times New Roman" panose="02020603050405020304" pitchFamily="18" charset="0"/>
              </a:rPr>
              <a:t> 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37893" name="AutoShape 7"/>
          <p:cNvSpPr>
            <a:spLocks noChangeAspect="1" noTextEdit="1"/>
          </p:cNvSpPr>
          <p:nvPr/>
        </p:nvSpPr>
        <p:spPr>
          <a:xfrm>
            <a:off x="685800" y="2819400"/>
            <a:ext cx="7848600" cy="33623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4" name="Rectangle 9"/>
          <p:cNvSpPr/>
          <p:nvPr/>
        </p:nvSpPr>
        <p:spPr>
          <a:xfrm>
            <a:off x="692150" y="3884613"/>
            <a:ext cx="1397000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5" name="Rectangle 10"/>
          <p:cNvSpPr/>
          <p:nvPr/>
        </p:nvSpPr>
        <p:spPr>
          <a:xfrm>
            <a:off x="812800" y="3916363"/>
            <a:ext cx="11684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领域专家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6" name="Rectangle 11"/>
          <p:cNvSpPr/>
          <p:nvPr/>
        </p:nvSpPr>
        <p:spPr>
          <a:xfrm>
            <a:off x="4048125" y="3879850"/>
            <a:ext cx="1684338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7" name="Rectangle 12"/>
          <p:cNvSpPr/>
          <p:nvPr/>
        </p:nvSpPr>
        <p:spPr>
          <a:xfrm>
            <a:off x="4170363" y="3916363"/>
            <a:ext cx="14605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知识工程师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8" name="Rectangle 13"/>
          <p:cNvSpPr/>
          <p:nvPr/>
        </p:nvSpPr>
        <p:spPr>
          <a:xfrm>
            <a:off x="7405688" y="3879850"/>
            <a:ext cx="1108075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9" name="Rectangle 14"/>
          <p:cNvSpPr/>
          <p:nvPr/>
        </p:nvSpPr>
        <p:spPr>
          <a:xfrm>
            <a:off x="7527925" y="3916363"/>
            <a:ext cx="8763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知识库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0" name="Rectangle 15"/>
          <p:cNvSpPr/>
          <p:nvPr/>
        </p:nvSpPr>
        <p:spPr>
          <a:xfrm>
            <a:off x="2665413" y="2819400"/>
            <a:ext cx="809625" cy="1157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1" name="Rectangle 16"/>
          <p:cNvSpPr/>
          <p:nvPr/>
        </p:nvSpPr>
        <p:spPr>
          <a:xfrm>
            <a:off x="2781300" y="2927350"/>
            <a:ext cx="5842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2" name="Rectangle 17"/>
          <p:cNvSpPr/>
          <p:nvPr/>
        </p:nvSpPr>
        <p:spPr>
          <a:xfrm>
            <a:off x="2781300" y="32750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3" name="Rectangle 18"/>
          <p:cNvSpPr/>
          <p:nvPr/>
        </p:nvSpPr>
        <p:spPr>
          <a:xfrm>
            <a:off x="2781300" y="362108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提问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4" name="Rectangle 19"/>
          <p:cNvSpPr/>
          <p:nvPr/>
        </p:nvSpPr>
        <p:spPr>
          <a:xfrm>
            <a:off x="2665413" y="4165600"/>
            <a:ext cx="809625" cy="1157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5" name="Rectangle 20"/>
          <p:cNvSpPr/>
          <p:nvPr/>
        </p:nvSpPr>
        <p:spPr>
          <a:xfrm>
            <a:off x="2781300" y="427513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知识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6" name="Rectangle 21"/>
          <p:cNvSpPr/>
          <p:nvPr/>
        </p:nvSpPr>
        <p:spPr>
          <a:xfrm>
            <a:off x="2781300" y="46212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概念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7" name="Rectangle 22"/>
          <p:cNvSpPr/>
          <p:nvPr/>
        </p:nvSpPr>
        <p:spPr>
          <a:xfrm>
            <a:off x="2781300" y="496728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解答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8" name="Rectangle 23"/>
          <p:cNvSpPr/>
          <p:nvPr/>
        </p:nvSpPr>
        <p:spPr>
          <a:xfrm>
            <a:off x="5870575" y="3165475"/>
            <a:ext cx="1384300" cy="811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09" name="Rectangle 24"/>
          <p:cNvSpPr/>
          <p:nvPr/>
        </p:nvSpPr>
        <p:spPr>
          <a:xfrm>
            <a:off x="6059488" y="3254375"/>
            <a:ext cx="8763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形式化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10" name="Rectangle 25"/>
          <p:cNvSpPr/>
          <p:nvPr/>
        </p:nvSpPr>
        <p:spPr>
          <a:xfrm>
            <a:off x="5986463" y="3621088"/>
            <a:ext cx="11684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结构知识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grpSp>
        <p:nvGrpSpPr>
          <p:cNvPr id="37911" name="Group 28"/>
          <p:cNvGrpSpPr/>
          <p:nvPr/>
        </p:nvGrpSpPr>
        <p:grpSpPr>
          <a:xfrm>
            <a:off x="2130425" y="4008438"/>
            <a:ext cx="1822450" cy="125412"/>
            <a:chOff x="1342" y="2525"/>
            <a:chExt cx="1148" cy="79"/>
          </a:xfrm>
        </p:grpSpPr>
        <p:sp>
          <p:nvSpPr>
            <p:cNvPr id="37941" name="Line 26"/>
            <p:cNvSpPr/>
            <p:nvPr/>
          </p:nvSpPr>
          <p:spPr>
            <a:xfrm>
              <a:off x="1342" y="2564"/>
              <a:ext cx="107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2" name="Freeform 27"/>
            <p:cNvSpPr/>
            <p:nvPr/>
          </p:nvSpPr>
          <p:spPr>
            <a:xfrm>
              <a:off x="2412" y="2525"/>
              <a:ext cx="78" cy="79"/>
            </a:xfrm>
            <a:custGeom>
              <a:avLst/>
              <a:gdLst>
                <a:gd name="txL" fmla="*/ 0 w 78"/>
                <a:gd name="txT" fmla="*/ 0 h 79"/>
                <a:gd name="txR" fmla="*/ 78 w 78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78" y="40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78" h="79">
                  <a:moveTo>
                    <a:pt x="0" y="79"/>
                  </a:moveTo>
                  <a:lnTo>
                    <a:pt x="78" y="4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912" name="Group 31"/>
          <p:cNvGrpSpPr/>
          <p:nvPr/>
        </p:nvGrpSpPr>
        <p:grpSpPr>
          <a:xfrm>
            <a:off x="2130425" y="4200525"/>
            <a:ext cx="1822450" cy="125413"/>
            <a:chOff x="1342" y="2646"/>
            <a:chExt cx="1148" cy="79"/>
          </a:xfrm>
        </p:grpSpPr>
        <p:sp>
          <p:nvSpPr>
            <p:cNvPr id="37939" name="Line 29"/>
            <p:cNvSpPr/>
            <p:nvPr/>
          </p:nvSpPr>
          <p:spPr>
            <a:xfrm flipH="1">
              <a:off x="1418" y="2685"/>
              <a:ext cx="107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0" name="Freeform 30"/>
            <p:cNvSpPr/>
            <p:nvPr/>
          </p:nvSpPr>
          <p:spPr>
            <a:xfrm>
              <a:off x="1342" y="2646"/>
              <a:ext cx="79" cy="79"/>
            </a:xfrm>
            <a:custGeom>
              <a:avLst/>
              <a:gdLst>
                <a:gd name="txL" fmla="*/ 0 w 79"/>
                <a:gd name="txT" fmla="*/ 0 h 79"/>
                <a:gd name="txR" fmla="*/ 79 w 79"/>
                <a:gd name="txB" fmla="*/ 79 h 79"/>
              </a:gdLst>
              <a:ahLst/>
              <a:cxnLst>
                <a:cxn ang="0">
                  <a:pos x="79" y="0"/>
                </a:cxn>
                <a:cxn ang="0">
                  <a:pos x="0" y="40"/>
                </a:cxn>
                <a:cxn ang="0">
                  <a:pos x="79" y="79"/>
                </a:cxn>
                <a:cxn ang="0">
                  <a:pos x="79" y="0"/>
                </a:cxn>
              </a:cxnLst>
              <a:rect l="txL" t="txT" r="txR" b="txB"/>
              <a:pathLst>
                <a:path w="79" h="79">
                  <a:moveTo>
                    <a:pt x="79" y="0"/>
                  </a:moveTo>
                  <a:lnTo>
                    <a:pt x="0" y="40"/>
                  </a:lnTo>
                  <a:lnTo>
                    <a:pt x="79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913" name="Freeform 32"/>
          <p:cNvSpPr/>
          <p:nvPr/>
        </p:nvSpPr>
        <p:spPr>
          <a:xfrm>
            <a:off x="5775325" y="4070350"/>
            <a:ext cx="1533525" cy="192088"/>
          </a:xfrm>
          <a:custGeom>
            <a:avLst/>
            <a:gdLst>
              <a:gd name="txL" fmla="*/ 0 w 966"/>
              <a:gd name="txT" fmla="*/ 0 h 121"/>
              <a:gd name="txR" fmla="*/ 966 w 966"/>
              <a:gd name="txB" fmla="*/ 121 h 121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966" h="121">
                <a:moveTo>
                  <a:pt x="725" y="0"/>
                </a:moveTo>
                <a:lnTo>
                  <a:pt x="725" y="30"/>
                </a:lnTo>
                <a:lnTo>
                  <a:pt x="0" y="30"/>
                </a:lnTo>
                <a:lnTo>
                  <a:pt x="0" y="91"/>
                </a:lnTo>
                <a:lnTo>
                  <a:pt x="725" y="91"/>
                </a:lnTo>
                <a:lnTo>
                  <a:pt x="725" y="121"/>
                </a:lnTo>
                <a:lnTo>
                  <a:pt x="966" y="60"/>
                </a:lnTo>
                <a:lnTo>
                  <a:pt x="725" y="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14" name="Rectangle 33"/>
          <p:cNvSpPr/>
          <p:nvPr/>
        </p:nvSpPr>
        <p:spPr>
          <a:xfrm>
            <a:off x="3376613" y="5703888"/>
            <a:ext cx="3182937" cy="46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15" name="Rectangle 35"/>
          <p:cNvSpPr/>
          <p:nvPr/>
        </p:nvSpPr>
        <p:spPr>
          <a:xfrm>
            <a:off x="3852863" y="5780088"/>
            <a:ext cx="14605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zh-CN" sz="1800" dirty="0">
              <a:latin typeface="Verdana" panose="020B0604030504040204" pitchFamily="34" charset="0"/>
            </a:endParaRPr>
          </a:p>
        </p:txBody>
      </p:sp>
      <p:sp>
        <p:nvSpPr>
          <p:cNvPr id="37916" name="Rectangle 36"/>
          <p:cNvSpPr/>
          <p:nvPr/>
        </p:nvSpPr>
        <p:spPr>
          <a:xfrm>
            <a:off x="3581400" y="5791200"/>
            <a:ext cx="2055813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宋体" panose="02010600030101010101" pitchFamily="2" charset="-122"/>
              </a:rPr>
              <a:t>知识获取的过程</a:t>
            </a:r>
            <a:endParaRPr lang="zh-CN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37917" name="Rectangle 37"/>
          <p:cNvSpPr/>
          <p:nvPr/>
        </p:nvSpPr>
        <p:spPr>
          <a:xfrm>
            <a:off x="692150" y="3884613"/>
            <a:ext cx="1397000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18" name="Rectangle 39"/>
          <p:cNvSpPr/>
          <p:nvPr/>
        </p:nvSpPr>
        <p:spPr>
          <a:xfrm>
            <a:off x="4048125" y="3879850"/>
            <a:ext cx="1684338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19" name="Rectangle 41"/>
          <p:cNvSpPr/>
          <p:nvPr/>
        </p:nvSpPr>
        <p:spPr>
          <a:xfrm>
            <a:off x="7405688" y="3879850"/>
            <a:ext cx="1108075" cy="476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0" name="Rectangle 43"/>
          <p:cNvSpPr/>
          <p:nvPr/>
        </p:nvSpPr>
        <p:spPr>
          <a:xfrm>
            <a:off x="2665413" y="2819400"/>
            <a:ext cx="809625" cy="1157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1" name="Rectangle 44"/>
          <p:cNvSpPr/>
          <p:nvPr/>
        </p:nvSpPr>
        <p:spPr>
          <a:xfrm>
            <a:off x="2781300" y="2927350"/>
            <a:ext cx="5842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2" name="Rectangle 45"/>
          <p:cNvSpPr/>
          <p:nvPr/>
        </p:nvSpPr>
        <p:spPr>
          <a:xfrm>
            <a:off x="2781300" y="32750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3" name="Rectangle 46"/>
          <p:cNvSpPr/>
          <p:nvPr/>
        </p:nvSpPr>
        <p:spPr>
          <a:xfrm>
            <a:off x="2781300" y="362108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提问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4" name="Rectangle 47"/>
          <p:cNvSpPr/>
          <p:nvPr/>
        </p:nvSpPr>
        <p:spPr>
          <a:xfrm>
            <a:off x="2665413" y="4165600"/>
            <a:ext cx="809625" cy="1157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5" name="Rectangle 48"/>
          <p:cNvSpPr/>
          <p:nvPr/>
        </p:nvSpPr>
        <p:spPr>
          <a:xfrm>
            <a:off x="2781300" y="427513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知识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6" name="Rectangle 49"/>
          <p:cNvSpPr/>
          <p:nvPr/>
        </p:nvSpPr>
        <p:spPr>
          <a:xfrm>
            <a:off x="2781300" y="46212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概念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7" name="Rectangle 50"/>
          <p:cNvSpPr/>
          <p:nvPr/>
        </p:nvSpPr>
        <p:spPr>
          <a:xfrm>
            <a:off x="2781300" y="496728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解答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8" name="Rectangle 51"/>
          <p:cNvSpPr/>
          <p:nvPr/>
        </p:nvSpPr>
        <p:spPr>
          <a:xfrm>
            <a:off x="5870575" y="3165475"/>
            <a:ext cx="1384300" cy="811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29" name="Rectangle 52"/>
          <p:cNvSpPr/>
          <p:nvPr/>
        </p:nvSpPr>
        <p:spPr>
          <a:xfrm>
            <a:off x="6059488" y="3254375"/>
            <a:ext cx="8763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形式化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930" name="Rectangle 53"/>
          <p:cNvSpPr/>
          <p:nvPr/>
        </p:nvSpPr>
        <p:spPr>
          <a:xfrm>
            <a:off x="5986463" y="3621088"/>
            <a:ext cx="11684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结构知识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grpSp>
        <p:nvGrpSpPr>
          <p:cNvPr id="37931" name="Group 56"/>
          <p:cNvGrpSpPr/>
          <p:nvPr/>
        </p:nvGrpSpPr>
        <p:grpSpPr>
          <a:xfrm>
            <a:off x="2130425" y="4008438"/>
            <a:ext cx="1822450" cy="125412"/>
            <a:chOff x="1342" y="2525"/>
            <a:chExt cx="1148" cy="79"/>
          </a:xfrm>
        </p:grpSpPr>
        <p:sp>
          <p:nvSpPr>
            <p:cNvPr id="37937" name="Line 54"/>
            <p:cNvSpPr/>
            <p:nvPr/>
          </p:nvSpPr>
          <p:spPr>
            <a:xfrm>
              <a:off x="1342" y="2564"/>
              <a:ext cx="107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8" name="Freeform 55"/>
            <p:cNvSpPr/>
            <p:nvPr/>
          </p:nvSpPr>
          <p:spPr>
            <a:xfrm>
              <a:off x="2412" y="2525"/>
              <a:ext cx="78" cy="79"/>
            </a:xfrm>
            <a:custGeom>
              <a:avLst/>
              <a:gdLst>
                <a:gd name="txL" fmla="*/ 0 w 78"/>
                <a:gd name="txT" fmla="*/ 0 h 79"/>
                <a:gd name="txR" fmla="*/ 78 w 78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78" y="40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78" h="79">
                  <a:moveTo>
                    <a:pt x="0" y="79"/>
                  </a:moveTo>
                  <a:lnTo>
                    <a:pt x="78" y="4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932" name="Group 59"/>
          <p:cNvGrpSpPr/>
          <p:nvPr/>
        </p:nvGrpSpPr>
        <p:grpSpPr>
          <a:xfrm>
            <a:off x="2130425" y="4200525"/>
            <a:ext cx="1822450" cy="125413"/>
            <a:chOff x="1342" y="2646"/>
            <a:chExt cx="1148" cy="79"/>
          </a:xfrm>
        </p:grpSpPr>
        <p:sp>
          <p:nvSpPr>
            <p:cNvPr id="37935" name="Line 57"/>
            <p:cNvSpPr/>
            <p:nvPr/>
          </p:nvSpPr>
          <p:spPr>
            <a:xfrm flipH="1">
              <a:off x="1418" y="2685"/>
              <a:ext cx="107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6" name="Freeform 58"/>
            <p:cNvSpPr/>
            <p:nvPr/>
          </p:nvSpPr>
          <p:spPr>
            <a:xfrm>
              <a:off x="1342" y="2646"/>
              <a:ext cx="79" cy="79"/>
            </a:xfrm>
            <a:custGeom>
              <a:avLst/>
              <a:gdLst>
                <a:gd name="txL" fmla="*/ 0 w 79"/>
                <a:gd name="txT" fmla="*/ 0 h 79"/>
                <a:gd name="txR" fmla="*/ 79 w 79"/>
                <a:gd name="txB" fmla="*/ 79 h 79"/>
              </a:gdLst>
              <a:ahLst/>
              <a:cxnLst>
                <a:cxn ang="0">
                  <a:pos x="79" y="0"/>
                </a:cxn>
                <a:cxn ang="0">
                  <a:pos x="0" y="40"/>
                </a:cxn>
                <a:cxn ang="0">
                  <a:pos x="79" y="79"/>
                </a:cxn>
                <a:cxn ang="0">
                  <a:pos x="79" y="0"/>
                </a:cxn>
              </a:cxnLst>
              <a:rect l="txL" t="txT" r="txR" b="txB"/>
              <a:pathLst>
                <a:path w="79" h="79">
                  <a:moveTo>
                    <a:pt x="79" y="0"/>
                  </a:moveTo>
                  <a:lnTo>
                    <a:pt x="0" y="40"/>
                  </a:lnTo>
                  <a:lnTo>
                    <a:pt x="79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933" name="Freeform 60"/>
          <p:cNvSpPr/>
          <p:nvPr/>
        </p:nvSpPr>
        <p:spPr>
          <a:xfrm>
            <a:off x="5775325" y="4070350"/>
            <a:ext cx="1533525" cy="192088"/>
          </a:xfrm>
          <a:custGeom>
            <a:avLst/>
            <a:gdLst>
              <a:gd name="txL" fmla="*/ 0 w 966"/>
              <a:gd name="txT" fmla="*/ 0 h 121"/>
              <a:gd name="txR" fmla="*/ 966 w 966"/>
              <a:gd name="txB" fmla="*/ 121 h 121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966" h="121">
                <a:moveTo>
                  <a:pt x="725" y="0"/>
                </a:moveTo>
                <a:lnTo>
                  <a:pt x="725" y="30"/>
                </a:lnTo>
                <a:lnTo>
                  <a:pt x="0" y="30"/>
                </a:lnTo>
                <a:lnTo>
                  <a:pt x="0" y="91"/>
                </a:lnTo>
                <a:lnTo>
                  <a:pt x="725" y="91"/>
                </a:lnTo>
                <a:lnTo>
                  <a:pt x="725" y="121"/>
                </a:lnTo>
                <a:lnTo>
                  <a:pt x="966" y="60"/>
                </a:lnTo>
                <a:lnTo>
                  <a:pt x="725" y="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34" name="Rectangle 61"/>
          <p:cNvSpPr/>
          <p:nvPr/>
        </p:nvSpPr>
        <p:spPr>
          <a:xfrm>
            <a:off x="3376613" y="5703888"/>
            <a:ext cx="3182937" cy="46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17653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7.4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知识获取的主要过程与模式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Text Box 5"/>
          <p:cNvSpPr txBox="1"/>
          <p:nvPr/>
        </p:nvSpPr>
        <p:spPr>
          <a:xfrm>
            <a:off x="365125" y="990600"/>
            <a:ext cx="8321675" cy="1146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7.4.2 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知识获取的模式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非自动知识获取、自动知识获取、半自动知识获取。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38917" name="AutoShape 8"/>
          <p:cNvSpPr>
            <a:spLocks noChangeAspect="1" noTextEdit="1"/>
          </p:cNvSpPr>
          <p:nvPr/>
        </p:nvSpPr>
        <p:spPr>
          <a:xfrm>
            <a:off x="762000" y="2209800"/>
            <a:ext cx="7467600" cy="2036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918" name="Rectangle 10"/>
          <p:cNvSpPr/>
          <p:nvPr/>
        </p:nvSpPr>
        <p:spPr>
          <a:xfrm>
            <a:off x="3005138" y="2378075"/>
            <a:ext cx="1360487" cy="793750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19" name="Rectangle 11"/>
          <p:cNvSpPr/>
          <p:nvPr/>
        </p:nvSpPr>
        <p:spPr>
          <a:xfrm>
            <a:off x="343217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0" name="Rectangle 12"/>
          <p:cNvSpPr/>
          <p:nvPr/>
        </p:nvSpPr>
        <p:spPr>
          <a:xfrm>
            <a:off x="381317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1" name="Rectangle 13"/>
          <p:cNvSpPr/>
          <p:nvPr/>
        </p:nvSpPr>
        <p:spPr>
          <a:xfrm>
            <a:off x="3303588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2" name="Rectangle 14"/>
          <p:cNvSpPr/>
          <p:nvPr/>
        </p:nvSpPr>
        <p:spPr>
          <a:xfrm>
            <a:off x="3622675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程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3" name="Rectangle 15"/>
          <p:cNvSpPr/>
          <p:nvPr/>
        </p:nvSpPr>
        <p:spPr>
          <a:xfrm>
            <a:off x="3941763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师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4" name="Rectangle 16"/>
          <p:cNvSpPr/>
          <p:nvPr/>
        </p:nvSpPr>
        <p:spPr>
          <a:xfrm>
            <a:off x="5043488" y="2378075"/>
            <a:ext cx="1360487" cy="793750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5" name="Rectangle 17"/>
          <p:cNvSpPr/>
          <p:nvPr/>
        </p:nvSpPr>
        <p:spPr>
          <a:xfrm>
            <a:off x="5468938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6" name="Rectangle 18"/>
          <p:cNvSpPr/>
          <p:nvPr/>
        </p:nvSpPr>
        <p:spPr>
          <a:xfrm>
            <a:off x="578802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7" name="Rectangle 19"/>
          <p:cNvSpPr/>
          <p:nvPr/>
        </p:nvSpPr>
        <p:spPr>
          <a:xfrm>
            <a:off x="5341938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编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8" name="Rectangle 20"/>
          <p:cNvSpPr/>
          <p:nvPr/>
        </p:nvSpPr>
        <p:spPr>
          <a:xfrm>
            <a:off x="5661025" y="2801938"/>
            <a:ext cx="5588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辑器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29" name="Rectangle 21"/>
          <p:cNvSpPr/>
          <p:nvPr/>
        </p:nvSpPr>
        <p:spPr>
          <a:xfrm>
            <a:off x="7165975" y="2470150"/>
            <a:ext cx="1046163" cy="460375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0" name="Rectangle 22"/>
          <p:cNvSpPr/>
          <p:nvPr/>
        </p:nvSpPr>
        <p:spPr>
          <a:xfrm>
            <a:off x="7315200" y="2514600"/>
            <a:ext cx="8382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知识库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1" name="Rectangle 23"/>
          <p:cNvSpPr/>
          <p:nvPr/>
        </p:nvSpPr>
        <p:spPr>
          <a:xfrm>
            <a:off x="762000" y="2395538"/>
            <a:ext cx="1225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2" name="Rectangle 24"/>
          <p:cNvSpPr/>
          <p:nvPr/>
        </p:nvSpPr>
        <p:spPr>
          <a:xfrm>
            <a:off x="762000" y="2438400"/>
            <a:ext cx="11176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科技文献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3" name="Rectangle 25"/>
          <p:cNvSpPr/>
          <p:nvPr/>
        </p:nvSpPr>
        <p:spPr>
          <a:xfrm>
            <a:off x="762000" y="2747963"/>
            <a:ext cx="1225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4" name="Rectangle 26"/>
          <p:cNvSpPr/>
          <p:nvPr/>
        </p:nvSpPr>
        <p:spPr>
          <a:xfrm>
            <a:off x="762000" y="2819400"/>
            <a:ext cx="11176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领域专家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5" name="Rectangle 27"/>
          <p:cNvSpPr/>
          <p:nvPr/>
        </p:nvSpPr>
        <p:spPr>
          <a:xfrm>
            <a:off x="2035175" y="2209800"/>
            <a:ext cx="717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6" name="Rectangle 28"/>
          <p:cNvSpPr/>
          <p:nvPr/>
        </p:nvSpPr>
        <p:spPr>
          <a:xfrm>
            <a:off x="2138363" y="2312988"/>
            <a:ext cx="5588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阅读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7" name="Rectangle 29"/>
          <p:cNvSpPr/>
          <p:nvPr/>
        </p:nvSpPr>
        <p:spPr>
          <a:xfrm>
            <a:off x="2071688" y="2933700"/>
            <a:ext cx="715962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38" name="Rectangle 30"/>
          <p:cNvSpPr/>
          <p:nvPr/>
        </p:nvSpPr>
        <p:spPr>
          <a:xfrm>
            <a:off x="2173288" y="3038475"/>
            <a:ext cx="5588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对话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grpSp>
        <p:nvGrpSpPr>
          <p:cNvPr id="38939" name="Group 33"/>
          <p:cNvGrpSpPr/>
          <p:nvPr/>
        </p:nvGrpSpPr>
        <p:grpSpPr>
          <a:xfrm>
            <a:off x="1901825" y="2595563"/>
            <a:ext cx="1103313" cy="122237"/>
            <a:chOff x="1198" y="1635"/>
            <a:chExt cx="695" cy="77"/>
          </a:xfrm>
        </p:grpSpPr>
        <p:sp>
          <p:nvSpPr>
            <p:cNvPr id="39050" name="Line 31"/>
            <p:cNvSpPr/>
            <p:nvPr/>
          </p:nvSpPr>
          <p:spPr>
            <a:xfrm>
              <a:off x="1198" y="1673"/>
              <a:ext cx="628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51" name="Freeform 32"/>
            <p:cNvSpPr/>
            <p:nvPr/>
          </p:nvSpPr>
          <p:spPr>
            <a:xfrm>
              <a:off x="1824" y="1635"/>
              <a:ext cx="69" cy="77"/>
            </a:xfrm>
            <a:custGeom>
              <a:avLst/>
              <a:gdLst>
                <a:gd name="txL" fmla="*/ 0 w 69"/>
                <a:gd name="txT" fmla="*/ 0 h 77"/>
                <a:gd name="txR" fmla="*/ 69 w 69"/>
                <a:gd name="txB" fmla="*/ 77 h 77"/>
              </a:gdLst>
              <a:ahLst/>
              <a:cxnLst>
                <a:cxn ang="0">
                  <a:pos x="0" y="77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7"/>
                </a:cxn>
              </a:cxnLst>
              <a:rect l="txL" t="txT" r="txR" b="txB"/>
              <a:pathLst>
                <a:path w="69" h="77">
                  <a:moveTo>
                    <a:pt x="0" y="77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40" name="Group 37"/>
          <p:cNvGrpSpPr/>
          <p:nvPr/>
        </p:nvGrpSpPr>
        <p:grpSpPr>
          <a:xfrm>
            <a:off x="1901825" y="2967038"/>
            <a:ext cx="1103313" cy="120650"/>
            <a:chOff x="1198" y="1869"/>
            <a:chExt cx="695" cy="76"/>
          </a:xfrm>
        </p:grpSpPr>
        <p:sp>
          <p:nvSpPr>
            <p:cNvPr id="39047" name="Line 34"/>
            <p:cNvSpPr/>
            <p:nvPr/>
          </p:nvSpPr>
          <p:spPr>
            <a:xfrm flipH="1">
              <a:off x="1265" y="1906"/>
              <a:ext cx="5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48" name="Freeform 35"/>
            <p:cNvSpPr/>
            <p:nvPr/>
          </p:nvSpPr>
          <p:spPr>
            <a:xfrm>
              <a:off x="1824" y="1869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049" name="Freeform 36"/>
            <p:cNvSpPr/>
            <p:nvPr/>
          </p:nvSpPr>
          <p:spPr>
            <a:xfrm>
              <a:off x="1198" y="1869"/>
              <a:ext cx="70" cy="76"/>
            </a:xfrm>
            <a:custGeom>
              <a:avLst/>
              <a:gdLst>
                <a:gd name="txL" fmla="*/ 0 w 70"/>
                <a:gd name="txT" fmla="*/ 0 h 76"/>
                <a:gd name="txR" fmla="*/ 70 w 70"/>
                <a:gd name="txB" fmla="*/ 76 h 76"/>
              </a:gdLst>
              <a:ahLst/>
              <a:cxnLst>
                <a:cxn ang="0">
                  <a:pos x="70" y="0"/>
                </a:cxn>
                <a:cxn ang="0">
                  <a:pos x="0" y="39"/>
                </a:cxn>
                <a:cxn ang="0">
                  <a:pos x="70" y="76"/>
                </a:cxn>
                <a:cxn ang="0">
                  <a:pos x="70" y="0"/>
                </a:cxn>
              </a:cxnLst>
              <a:rect l="txL" t="txT" r="txR" b="txB"/>
              <a:pathLst>
                <a:path w="70" h="76">
                  <a:moveTo>
                    <a:pt x="70" y="0"/>
                  </a:moveTo>
                  <a:lnTo>
                    <a:pt x="0" y="39"/>
                  </a:lnTo>
                  <a:lnTo>
                    <a:pt x="70" y="7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41" name="Group 40"/>
          <p:cNvGrpSpPr/>
          <p:nvPr/>
        </p:nvGrpSpPr>
        <p:grpSpPr>
          <a:xfrm>
            <a:off x="4364038" y="2689225"/>
            <a:ext cx="679450" cy="120650"/>
            <a:chOff x="2749" y="1694"/>
            <a:chExt cx="428" cy="76"/>
          </a:xfrm>
        </p:grpSpPr>
        <p:sp>
          <p:nvSpPr>
            <p:cNvPr id="39045" name="Line 38"/>
            <p:cNvSpPr/>
            <p:nvPr/>
          </p:nvSpPr>
          <p:spPr>
            <a:xfrm>
              <a:off x="2749" y="1731"/>
              <a:ext cx="3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46" name="Freeform 39"/>
            <p:cNvSpPr/>
            <p:nvPr/>
          </p:nvSpPr>
          <p:spPr>
            <a:xfrm>
              <a:off x="3108" y="1694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42" name="Group 43"/>
          <p:cNvGrpSpPr/>
          <p:nvPr/>
        </p:nvGrpSpPr>
        <p:grpSpPr>
          <a:xfrm>
            <a:off x="6402388" y="2689225"/>
            <a:ext cx="679450" cy="120650"/>
            <a:chOff x="4033" y="1694"/>
            <a:chExt cx="428" cy="76"/>
          </a:xfrm>
        </p:grpSpPr>
        <p:sp>
          <p:nvSpPr>
            <p:cNvPr id="39043" name="Line 41"/>
            <p:cNvSpPr/>
            <p:nvPr/>
          </p:nvSpPr>
          <p:spPr>
            <a:xfrm>
              <a:off x="4033" y="1731"/>
              <a:ext cx="3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44" name="Freeform 42"/>
            <p:cNvSpPr/>
            <p:nvPr/>
          </p:nvSpPr>
          <p:spPr>
            <a:xfrm>
              <a:off x="4392" y="1694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43" name="Rectangle 44"/>
          <p:cNvSpPr/>
          <p:nvPr/>
        </p:nvSpPr>
        <p:spPr>
          <a:xfrm>
            <a:off x="3090863" y="3784600"/>
            <a:ext cx="3008312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44" name="Rectangle 47"/>
          <p:cNvSpPr/>
          <p:nvPr/>
        </p:nvSpPr>
        <p:spPr>
          <a:xfrm>
            <a:off x="3048000" y="3475038"/>
            <a:ext cx="22479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非自动化知识获取</a:t>
            </a:r>
            <a:endParaRPr lang="zh-CN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38945" name="Rectangle 48"/>
          <p:cNvSpPr/>
          <p:nvPr/>
        </p:nvSpPr>
        <p:spPr>
          <a:xfrm>
            <a:off x="3005138" y="2378075"/>
            <a:ext cx="1360487" cy="793750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46" name="Rectangle 49"/>
          <p:cNvSpPr/>
          <p:nvPr/>
        </p:nvSpPr>
        <p:spPr>
          <a:xfrm>
            <a:off x="343217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47" name="Rectangle 50"/>
          <p:cNvSpPr/>
          <p:nvPr/>
        </p:nvSpPr>
        <p:spPr>
          <a:xfrm>
            <a:off x="381317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48" name="Rectangle 51"/>
          <p:cNvSpPr/>
          <p:nvPr/>
        </p:nvSpPr>
        <p:spPr>
          <a:xfrm>
            <a:off x="3303588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49" name="Rectangle 52"/>
          <p:cNvSpPr/>
          <p:nvPr/>
        </p:nvSpPr>
        <p:spPr>
          <a:xfrm>
            <a:off x="3622675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程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0" name="Rectangle 53"/>
          <p:cNvSpPr/>
          <p:nvPr/>
        </p:nvSpPr>
        <p:spPr>
          <a:xfrm>
            <a:off x="3941763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师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1" name="Rectangle 54"/>
          <p:cNvSpPr/>
          <p:nvPr/>
        </p:nvSpPr>
        <p:spPr>
          <a:xfrm>
            <a:off x="5043488" y="2378075"/>
            <a:ext cx="1360487" cy="793750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2" name="Rectangle 55"/>
          <p:cNvSpPr/>
          <p:nvPr/>
        </p:nvSpPr>
        <p:spPr>
          <a:xfrm>
            <a:off x="5468938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知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3" name="Rectangle 56"/>
          <p:cNvSpPr/>
          <p:nvPr/>
        </p:nvSpPr>
        <p:spPr>
          <a:xfrm>
            <a:off x="5788025" y="2468563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4" name="Rectangle 57"/>
          <p:cNvSpPr/>
          <p:nvPr/>
        </p:nvSpPr>
        <p:spPr>
          <a:xfrm>
            <a:off x="5341938" y="2801938"/>
            <a:ext cx="2794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编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5" name="Rectangle 58"/>
          <p:cNvSpPr/>
          <p:nvPr/>
        </p:nvSpPr>
        <p:spPr>
          <a:xfrm>
            <a:off x="5661025" y="2801938"/>
            <a:ext cx="5588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辑器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6" name="Rectangle 59"/>
          <p:cNvSpPr/>
          <p:nvPr/>
        </p:nvSpPr>
        <p:spPr>
          <a:xfrm>
            <a:off x="7165975" y="2470150"/>
            <a:ext cx="1046163" cy="460375"/>
          </a:xfrm>
          <a:prstGeom prst="rect">
            <a:avLst/>
          </a:prstGeom>
          <a:noFill/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7" name="Rectangle 61"/>
          <p:cNvSpPr/>
          <p:nvPr/>
        </p:nvSpPr>
        <p:spPr>
          <a:xfrm>
            <a:off x="762000" y="2395538"/>
            <a:ext cx="1225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8" name="Rectangle 63"/>
          <p:cNvSpPr/>
          <p:nvPr/>
        </p:nvSpPr>
        <p:spPr>
          <a:xfrm>
            <a:off x="762000" y="2747963"/>
            <a:ext cx="1225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59" name="Rectangle 65"/>
          <p:cNvSpPr/>
          <p:nvPr/>
        </p:nvSpPr>
        <p:spPr>
          <a:xfrm>
            <a:off x="2035175" y="2209800"/>
            <a:ext cx="717550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60" name="Rectangle 66"/>
          <p:cNvSpPr/>
          <p:nvPr/>
        </p:nvSpPr>
        <p:spPr>
          <a:xfrm>
            <a:off x="2138363" y="2312988"/>
            <a:ext cx="5588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阅读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61" name="Rectangle 67"/>
          <p:cNvSpPr/>
          <p:nvPr/>
        </p:nvSpPr>
        <p:spPr>
          <a:xfrm>
            <a:off x="2071688" y="2933700"/>
            <a:ext cx="715962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62" name="Rectangle 68"/>
          <p:cNvSpPr/>
          <p:nvPr/>
        </p:nvSpPr>
        <p:spPr>
          <a:xfrm>
            <a:off x="2173288" y="3038475"/>
            <a:ext cx="55880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对话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grpSp>
        <p:nvGrpSpPr>
          <p:cNvPr id="38963" name="Group 71"/>
          <p:cNvGrpSpPr/>
          <p:nvPr/>
        </p:nvGrpSpPr>
        <p:grpSpPr>
          <a:xfrm>
            <a:off x="1901825" y="2595563"/>
            <a:ext cx="1103313" cy="122237"/>
            <a:chOff x="1198" y="1635"/>
            <a:chExt cx="695" cy="77"/>
          </a:xfrm>
        </p:grpSpPr>
        <p:sp>
          <p:nvSpPr>
            <p:cNvPr id="39041" name="Line 69"/>
            <p:cNvSpPr/>
            <p:nvPr/>
          </p:nvSpPr>
          <p:spPr>
            <a:xfrm>
              <a:off x="1198" y="1673"/>
              <a:ext cx="628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42" name="Freeform 70"/>
            <p:cNvSpPr/>
            <p:nvPr/>
          </p:nvSpPr>
          <p:spPr>
            <a:xfrm>
              <a:off x="1824" y="1635"/>
              <a:ext cx="69" cy="77"/>
            </a:xfrm>
            <a:custGeom>
              <a:avLst/>
              <a:gdLst>
                <a:gd name="txL" fmla="*/ 0 w 69"/>
                <a:gd name="txT" fmla="*/ 0 h 77"/>
                <a:gd name="txR" fmla="*/ 69 w 69"/>
                <a:gd name="txB" fmla="*/ 77 h 77"/>
              </a:gdLst>
              <a:ahLst/>
              <a:cxnLst>
                <a:cxn ang="0">
                  <a:pos x="0" y="77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7"/>
                </a:cxn>
              </a:cxnLst>
              <a:rect l="txL" t="txT" r="txR" b="txB"/>
              <a:pathLst>
                <a:path w="69" h="77">
                  <a:moveTo>
                    <a:pt x="0" y="77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64" name="Group 75"/>
          <p:cNvGrpSpPr/>
          <p:nvPr/>
        </p:nvGrpSpPr>
        <p:grpSpPr>
          <a:xfrm>
            <a:off x="1901825" y="2967038"/>
            <a:ext cx="1103313" cy="120650"/>
            <a:chOff x="1198" y="1869"/>
            <a:chExt cx="695" cy="76"/>
          </a:xfrm>
        </p:grpSpPr>
        <p:sp>
          <p:nvSpPr>
            <p:cNvPr id="39038" name="Line 72"/>
            <p:cNvSpPr/>
            <p:nvPr/>
          </p:nvSpPr>
          <p:spPr>
            <a:xfrm flipH="1">
              <a:off x="1265" y="1906"/>
              <a:ext cx="5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39" name="Freeform 73"/>
            <p:cNvSpPr/>
            <p:nvPr/>
          </p:nvSpPr>
          <p:spPr>
            <a:xfrm>
              <a:off x="1824" y="1869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040" name="Freeform 74"/>
            <p:cNvSpPr/>
            <p:nvPr/>
          </p:nvSpPr>
          <p:spPr>
            <a:xfrm>
              <a:off x="1198" y="1869"/>
              <a:ext cx="70" cy="76"/>
            </a:xfrm>
            <a:custGeom>
              <a:avLst/>
              <a:gdLst>
                <a:gd name="txL" fmla="*/ 0 w 70"/>
                <a:gd name="txT" fmla="*/ 0 h 76"/>
                <a:gd name="txR" fmla="*/ 70 w 70"/>
                <a:gd name="txB" fmla="*/ 76 h 76"/>
              </a:gdLst>
              <a:ahLst/>
              <a:cxnLst>
                <a:cxn ang="0">
                  <a:pos x="70" y="0"/>
                </a:cxn>
                <a:cxn ang="0">
                  <a:pos x="0" y="39"/>
                </a:cxn>
                <a:cxn ang="0">
                  <a:pos x="70" y="76"/>
                </a:cxn>
                <a:cxn ang="0">
                  <a:pos x="70" y="0"/>
                </a:cxn>
              </a:cxnLst>
              <a:rect l="txL" t="txT" r="txR" b="txB"/>
              <a:pathLst>
                <a:path w="70" h="76">
                  <a:moveTo>
                    <a:pt x="70" y="0"/>
                  </a:moveTo>
                  <a:lnTo>
                    <a:pt x="0" y="39"/>
                  </a:lnTo>
                  <a:lnTo>
                    <a:pt x="70" y="7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65" name="Group 78"/>
          <p:cNvGrpSpPr/>
          <p:nvPr/>
        </p:nvGrpSpPr>
        <p:grpSpPr>
          <a:xfrm>
            <a:off x="4364038" y="2689225"/>
            <a:ext cx="679450" cy="120650"/>
            <a:chOff x="2749" y="1694"/>
            <a:chExt cx="428" cy="76"/>
          </a:xfrm>
        </p:grpSpPr>
        <p:sp>
          <p:nvSpPr>
            <p:cNvPr id="39036" name="Line 76"/>
            <p:cNvSpPr/>
            <p:nvPr/>
          </p:nvSpPr>
          <p:spPr>
            <a:xfrm>
              <a:off x="2749" y="1731"/>
              <a:ext cx="3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37" name="Freeform 77"/>
            <p:cNvSpPr/>
            <p:nvPr/>
          </p:nvSpPr>
          <p:spPr>
            <a:xfrm>
              <a:off x="3108" y="1694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66" name="Group 81"/>
          <p:cNvGrpSpPr/>
          <p:nvPr/>
        </p:nvGrpSpPr>
        <p:grpSpPr>
          <a:xfrm>
            <a:off x="6402388" y="2689225"/>
            <a:ext cx="679450" cy="120650"/>
            <a:chOff x="4033" y="1694"/>
            <a:chExt cx="428" cy="76"/>
          </a:xfrm>
        </p:grpSpPr>
        <p:sp>
          <p:nvSpPr>
            <p:cNvPr id="39034" name="Line 79"/>
            <p:cNvSpPr/>
            <p:nvPr/>
          </p:nvSpPr>
          <p:spPr>
            <a:xfrm>
              <a:off x="4033" y="1731"/>
              <a:ext cx="361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35" name="Freeform 80"/>
            <p:cNvSpPr/>
            <p:nvPr/>
          </p:nvSpPr>
          <p:spPr>
            <a:xfrm>
              <a:off x="4392" y="1694"/>
              <a:ext cx="69" cy="76"/>
            </a:xfrm>
            <a:custGeom>
              <a:avLst/>
              <a:gdLst>
                <a:gd name="txL" fmla="*/ 0 w 69"/>
                <a:gd name="txT" fmla="*/ 0 h 76"/>
                <a:gd name="txR" fmla="*/ 69 w 69"/>
                <a:gd name="txB" fmla="*/ 76 h 76"/>
              </a:gdLst>
              <a:ahLst/>
              <a:cxnLst>
                <a:cxn ang="0">
                  <a:pos x="0" y="76"/>
                </a:cxn>
                <a:cxn ang="0">
                  <a:pos x="69" y="39"/>
                </a:cxn>
                <a:cxn ang="0">
                  <a:pos x="0" y="0"/>
                </a:cxn>
                <a:cxn ang="0">
                  <a:pos x="0" y="76"/>
                </a:cxn>
              </a:cxnLst>
              <a:rect l="txL" t="txT" r="txR" b="txB"/>
              <a:pathLst>
                <a:path w="69" h="76">
                  <a:moveTo>
                    <a:pt x="0" y="76"/>
                  </a:moveTo>
                  <a:lnTo>
                    <a:pt x="69" y="39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67" name="Rectangle 82"/>
          <p:cNvSpPr/>
          <p:nvPr/>
        </p:nvSpPr>
        <p:spPr>
          <a:xfrm>
            <a:off x="3090863" y="3784600"/>
            <a:ext cx="3008312" cy="447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68" name="AutoShape 86"/>
          <p:cNvSpPr>
            <a:spLocks noChangeAspect="1" noTextEdit="1"/>
          </p:cNvSpPr>
          <p:nvPr/>
        </p:nvSpPr>
        <p:spPr>
          <a:xfrm>
            <a:off x="685800" y="4267200"/>
            <a:ext cx="8001000" cy="2425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969" name="Rectangle 88"/>
          <p:cNvSpPr/>
          <p:nvPr/>
        </p:nvSpPr>
        <p:spPr>
          <a:xfrm>
            <a:off x="2782888" y="4273550"/>
            <a:ext cx="2560637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0" name="Rectangle 89"/>
          <p:cNvSpPr/>
          <p:nvPr/>
        </p:nvSpPr>
        <p:spPr>
          <a:xfrm>
            <a:off x="3048000" y="4343400"/>
            <a:ext cx="20447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文字、图象识别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1" name="Rectangle 90"/>
          <p:cNvSpPr/>
          <p:nvPr/>
        </p:nvSpPr>
        <p:spPr>
          <a:xfrm>
            <a:off x="2782888" y="5233988"/>
            <a:ext cx="2560637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2" name="Rectangle 91"/>
          <p:cNvSpPr/>
          <p:nvPr/>
        </p:nvSpPr>
        <p:spPr>
          <a:xfrm>
            <a:off x="3213100" y="5257800"/>
            <a:ext cx="2921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语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3" name="Rectangle 92"/>
          <p:cNvSpPr/>
          <p:nvPr/>
        </p:nvSpPr>
        <p:spPr>
          <a:xfrm>
            <a:off x="3594100" y="5257800"/>
            <a:ext cx="2921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音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4" name="Rectangle 93"/>
          <p:cNvSpPr/>
          <p:nvPr/>
        </p:nvSpPr>
        <p:spPr>
          <a:xfrm>
            <a:off x="3975100" y="5257800"/>
            <a:ext cx="2921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识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5" name="Rectangle 94"/>
          <p:cNvSpPr/>
          <p:nvPr/>
        </p:nvSpPr>
        <p:spPr>
          <a:xfrm>
            <a:off x="4356100" y="5257800"/>
            <a:ext cx="2921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别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6" name="Rectangle 95"/>
          <p:cNvSpPr/>
          <p:nvPr/>
        </p:nvSpPr>
        <p:spPr>
          <a:xfrm>
            <a:off x="6081713" y="4367213"/>
            <a:ext cx="830262" cy="1171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7" name="Rectangle 96"/>
          <p:cNvSpPr/>
          <p:nvPr/>
        </p:nvSpPr>
        <p:spPr>
          <a:xfrm>
            <a:off x="6248400" y="4460875"/>
            <a:ext cx="5842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归纳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8" name="Rectangle 97"/>
          <p:cNvSpPr/>
          <p:nvPr/>
        </p:nvSpPr>
        <p:spPr>
          <a:xfrm>
            <a:off x="6248400" y="480853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理解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79" name="Rectangle 98"/>
          <p:cNvSpPr/>
          <p:nvPr/>
        </p:nvSpPr>
        <p:spPr>
          <a:xfrm>
            <a:off x="6248400" y="51546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翻译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0" name="Rectangle 99"/>
          <p:cNvSpPr/>
          <p:nvPr/>
        </p:nvSpPr>
        <p:spPr>
          <a:xfrm>
            <a:off x="7653338" y="4752975"/>
            <a:ext cx="1016000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1" name="Rectangle 100"/>
          <p:cNvSpPr/>
          <p:nvPr/>
        </p:nvSpPr>
        <p:spPr>
          <a:xfrm>
            <a:off x="7772400" y="4800600"/>
            <a:ext cx="8763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知识库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2" name="Rectangle 101"/>
          <p:cNvSpPr/>
          <p:nvPr/>
        </p:nvSpPr>
        <p:spPr>
          <a:xfrm>
            <a:off x="685800" y="4271963"/>
            <a:ext cx="1439863" cy="46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3" name="Rectangle 102"/>
          <p:cNvSpPr/>
          <p:nvPr/>
        </p:nvSpPr>
        <p:spPr>
          <a:xfrm>
            <a:off x="533400" y="4267200"/>
            <a:ext cx="14605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文字、图象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4" name="Rectangle 103"/>
          <p:cNvSpPr/>
          <p:nvPr/>
        </p:nvSpPr>
        <p:spPr>
          <a:xfrm>
            <a:off x="933450" y="5154613"/>
            <a:ext cx="1192213" cy="46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5" name="Rectangle 104"/>
          <p:cNvSpPr/>
          <p:nvPr/>
        </p:nvSpPr>
        <p:spPr>
          <a:xfrm>
            <a:off x="762000" y="5181600"/>
            <a:ext cx="11684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领域专家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6" name="Rectangle 105"/>
          <p:cNvSpPr/>
          <p:nvPr/>
        </p:nvSpPr>
        <p:spPr>
          <a:xfrm>
            <a:off x="3389313" y="6213475"/>
            <a:ext cx="25527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87" name="Rectangle 108"/>
          <p:cNvSpPr/>
          <p:nvPr/>
        </p:nvSpPr>
        <p:spPr>
          <a:xfrm>
            <a:off x="3352800" y="6019800"/>
            <a:ext cx="1762125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宋体" panose="02010600030101010101" pitchFamily="2" charset="-122"/>
              </a:rPr>
              <a:t>自动知识获取</a:t>
            </a:r>
            <a:endParaRPr lang="zh-CN" altLang="en-US" sz="1800" b="1" dirty="0">
              <a:latin typeface="Verdana" panose="020B0604030504040204" pitchFamily="34" charset="0"/>
            </a:endParaRPr>
          </a:p>
        </p:txBody>
      </p:sp>
      <p:grpSp>
        <p:nvGrpSpPr>
          <p:cNvPr id="38988" name="Group 111"/>
          <p:cNvGrpSpPr/>
          <p:nvPr/>
        </p:nvGrpSpPr>
        <p:grpSpPr>
          <a:xfrm>
            <a:off x="2041525" y="4402138"/>
            <a:ext cx="741363" cy="125412"/>
            <a:chOff x="1286" y="2773"/>
            <a:chExt cx="467" cy="79"/>
          </a:xfrm>
        </p:grpSpPr>
        <p:sp>
          <p:nvSpPr>
            <p:cNvPr id="39032" name="Line 109"/>
            <p:cNvSpPr/>
            <p:nvPr/>
          </p:nvSpPr>
          <p:spPr>
            <a:xfrm>
              <a:off x="1286" y="2812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33" name="Freeform 110"/>
            <p:cNvSpPr/>
            <p:nvPr/>
          </p:nvSpPr>
          <p:spPr>
            <a:xfrm>
              <a:off x="1686" y="2773"/>
              <a:ext cx="67" cy="79"/>
            </a:xfrm>
            <a:custGeom>
              <a:avLst/>
              <a:gdLst>
                <a:gd name="txL" fmla="*/ 0 w 67"/>
                <a:gd name="txT" fmla="*/ 0 h 79"/>
                <a:gd name="txR" fmla="*/ 67 w 67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67" h="79">
                  <a:moveTo>
                    <a:pt x="0" y="79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89" name="Group 114"/>
          <p:cNvGrpSpPr/>
          <p:nvPr/>
        </p:nvGrpSpPr>
        <p:grpSpPr>
          <a:xfrm>
            <a:off x="5341938" y="4497388"/>
            <a:ext cx="742950" cy="127000"/>
            <a:chOff x="3365" y="2833"/>
            <a:chExt cx="468" cy="80"/>
          </a:xfrm>
        </p:grpSpPr>
        <p:sp>
          <p:nvSpPr>
            <p:cNvPr id="39030" name="Line 112"/>
            <p:cNvSpPr/>
            <p:nvPr/>
          </p:nvSpPr>
          <p:spPr>
            <a:xfrm>
              <a:off x="3365" y="2872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31" name="Freeform 113"/>
            <p:cNvSpPr/>
            <p:nvPr/>
          </p:nvSpPr>
          <p:spPr>
            <a:xfrm>
              <a:off x="3766" y="2833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90" name="Group 117"/>
          <p:cNvGrpSpPr/>
          <p:nvPr/>
        </p:nvGrpSpPr>
        <p:grpSpPr>
          <a:xfrm>
            <a:off x="5341938" y="5364163"/>
            <a:ext cx="742950" cy="125412"/>
            <a:chOff x="3365" y="3379"/>
            <a:chExt cx="468" cy="79"/>
          </a:xfrm>
        </p:grpSpPr>
        <p:sp>
          <p:nvSpPr>
            <p:cNvPr id="39028" name="Line 115"/>
            <p:cNvSpPr/>
            <p:nvPr/>
          </p:nvSpPr>
          <p:spPr>
            <a:xfrm>
              <a:off x="3365" y="3418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9" name="Freeform 116"/>
            <p:cNvSpPr/>
            <p:nvPr/>
          </p:nvSpPr>
          <p:spPr>
            <a:xfrm>
              <a:off x="3766" y="3379"/>
              <a:ext cx="67" cy="79"/>
            </a:xfrm>
            <a:custGeom>
              <a:avLst/>
              <a:gdLst>
                <a:gd name="txL" fmla="*/ 0 w 67"/>
                <a:gd name="txT" fmla="*/ 0 h 79"/>
                <a:gd name="txR" fmla="*/ 67 w 67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67" h="79">
                  <a:moveTo>
                    <a:pt x="0" y="79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91" name="Group 120"/>
          <p:cNvGrpSpPr/>
          <p:nvPr/>
        </p:nvGrpSpPr>
        <p:grpSpPr>
          <a:xfrm>
            <a:off x="6910388" y="4978400"/>
            <a:ext cx="742950" cy="127000"/>
            <a:chOff x="4353" y="3136"/>
            <a:chExt cx="468" cy="80"/>
          </a:xfrm>
        </p:grpSpPr>
        <p:sp>
          <p:nvSpPr>
            <p:cNvPr id="39026" name="Line 118"/>
            <p:cNvSpPr/>
            <p:nvPr/>
          </p:nvSpPr>
          <p:spPr>
            <a:xfrm>
              <a:off x="4353" y="3175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7" name="Freeform 119"/>
            <p:cNvSpPr/>
            <p:nvPr/>
          </p:nvSpPr>
          <p:spPr>
            <a:xfrm>
              <a:off x="4754" y="3136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92" name="Group 123"/>
          <p:cNvGrpSpPr/>
          <p:nvPr/>
        </p:nvGrpSpPr>
        <p:grpSpPr>
          <a:xfrm>
            <a:off x="2041525" y="5267325"/>
            <a:ext cx="741363" cy="127000"/>
            <a:chOff x="1286" y="3318"/>
            <a:chExt cx="467" cy="80"/>
          </a:xfrm>
        </p:grpSpPr>
        <p:sp>
          <p:nvSpPr>
            <p:cNvPr id="39024" name="Line 121"/>
            <p:cNvSpPr/>
            <p:nvPr/>
          </p:nvSpPr>
          <p:spPr>
            <a:xfrm>
              <a:off x="1286" y="3357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5" name="Freeform 122"/>
            <p:cNvSpPr/>
            <p:nvPr/>
          </p:nvSpPr>
          <p:spPr>
            <a:xfrm>
              <a:off x="1686" y="3318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8993" name="Group 126"/>
          <p:cNvGrpSpPr/>
          <p:nvPr/>
        </p:nvGrpSpPr>
        <p:grpSpPr>
          <a:xfrm>
            <a:off x="2041525" y="5459413"/>
            <a:ext cx="741363" cy="127000"/>
            <a:chOff x="1286" y="3439"/>
            <a:chExt cx="467" cy="80"/>
          </a:xfrm>
        </p:grpSpPr>
        <p:sp>
          <p:nvSpPr>
            <p:cNvPr id="39022" name="Line 124"/>
            <p:cNvSpPr/>
            <p:nvPr/>
          </p:nvSpPr>
          <p:spPr>
            <a:xfrm flipH="1">
              <a:off x="1351" y="3479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3" name="Freeform 125"/>
            <p:cNvSpPr/>
            <p:nvPr/>
          </p:nvSpPr>
          <p:spPr>
            <a:xfrm>
              <a:off x="1286" y="3439"/>
              <a:ext cx="68" cy="80"/>
            </a:xfrm>
            <a:custGeom>
              <a:avLst/>
              <a:gdLst>
                <a:gd name="txL" fmla="*/ 0 w 68"/>
                <a:gd name="txT" fmla="*/ 0 h 80"/>
                <a:gd name="txR" fmla="*/ 68 w 68"/>
                <a:gd name="txB" fmla="*/ 80 h 80"/>
              </a:gdLst>
              <a:ahLst/>
              <a:cxnLst>
                <a:cxn ang="0">
                  <a:pos x="68" y="0"/>
                </a:cxn>
                <a:cxn ang="0">
                  <a:pos x="0" y="40"/>
                </a:cxn>
                <a:cxn ang="0">
                  <a:pos x="68" y="80"/>
                </a:cxn>
                <a:cxn ang="0">
                  <a:pos x="68" y="0"/>
                </a:cxn>
              </a:cxnLst>
              <a:rect l="txL" t="txT" r="txR" b="txB"/>
              <a:pathLst>
                <a:path w="68" h="80">
                  <a:moveTo>
                    <a:pt x="68" y="0"/>
                  </a:moveTo>
                  <a:lnTo>
                    <a:pt x="0" y="40"/>
                  </a:lnTo>
                  <a:lnTo>
                    <a:pt x="68" y="8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94" name="Rectangle 127"/>
          <p:cNvSpPr/>
          <p:nvPr/>
        </p:nvSpPr>
        <p:spPr>
          <a:xfrm>
            <a:off x="2782888" y="4273550"/>
            <a:ext cx="2560637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95" name="Rectangle 129"/>
          <p:cNvSpPr/>
          <p:nvPr/>
        </p:nvSpPr>
        <p:spPr>
          <a:xfrm>
            <a:off x="2782888" y="5233988"/>
            <a:ext cx="2560637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96" name="Rectangle 134"/>
          <p:cNvSpPr/>
          <p:nvPr/>
        </p:nvSpPr>
        <p:spPr>
          <a:xfrm>
            <a:off x="6081713" y="4367213"/>
            <a:ext cx="830262" cy="1171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97" name="Rectangle 135"/>
          <p:cNvSpPr/>
          <p:nvPr/>
        </p:nvSpPr>
        <p:spPr>
          <a:xfrm>
            <a:off x="6248400" y="4460875"/>
            <a:ext cx="584200" cy="350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归纳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98" name="Rectangle 136"/>
          <p:cNvSpPr/>
          <p:nvPr/>
        </p:nvSpPr>
        <p:spPr>
          <a:xfrm>
            <a:off x="6248400" y="4808538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理解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8999" name="Rectangle 137"/>
          <p:cNvSpPr/>
          <p:nvPr/>
        </p:nvSpPr>
        <p:spPr>
          <a:xfrm>
            <a:off x="6248400" y="5154613"/>
            <a:ext cx="584200" cy="3508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翻译</a:t>
            </a: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9000" name="Rectangle 138"/>
          <p:cNvSpPr/>
          <p:nvPr/>
        </p:nvSpPr>
        <p:spPr>
          <a:xfrm>
            <a:off x="7653338" y="4752975"/>
            <a:ext cx="1016000" cy="476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9001" name="Rectangle 140"/>
          <p:cNvSpPr/>
          <p:nvPr/>
        </p:nvSpPr>
        <p:spPr>
          <a:xfrm>
            <a:off x="685800" y="4271963"/>
            <a:ext cx="1439863" cy="46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9002" name="Rectangle 142"/>
          <p:cNvSpPr/>
          <p:nvPr/>
        </p:nvSpPr>
        <p:spPr>
          <a:xfrm>
            <a:off x="933450" y="5154613"/>
            <a:ext cx="1192213" cy="46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9003" name="Rectangle 144"/>
          <p:cNvSpPr/>
          <p:nvPr/>
        </p:nvSpPr>
        <p:spPr>
          <a:xfrm>
            <a:off x="3389313" y="6213475"/>
            <a:ext cx="2552700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grpSp>
        <p:nvGrpSpPr>
          <p:cNvPr id="39004" name="Group 150"/>
          <p:cNvGrpSpPr/>
          <p:nvPr/>
        </p:nvGrpSpPr>
        <p:grpSpPr>
          <a:xfrm>
            <a:off x="2041525" y="4402138"/>
            <a:ext cx="741363" cy="125412"/>
            <a:chOff x="1286" y="2773"/>
            <a:chExt cx="467" cy="79"/>
          </a:xfrm>
        </p:grpSpPr>
        <p:sp>
          <p:nvSpPr>
            <p:cNvPr id="39020" name="Line 148"/>
            <p:cNvSpPr/>
            <p:nvPr/>
          </p:nvSpPr>
          <p:spPr>
            <a:xfrm>
              <a:off x="1286" y="2812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1" name="Freeform 149"/>
            <p:cNvSpPr/>
            <p:nvPr/>
          </p:nvSpPr>
          <p:spPr>
            <a:xfrm>
              <a:off x="1686" y="2773"/>
              <a:ext cx="67" cy="79"/>
            </a:xfrm>
            <a:custGeom>
              <a:avLst/>
              <a:gdLst>
                <a:gd name="txL" fmla="*/ 0 w 67"/>
                <a:gd name="txT" fmla="*/ 0 h 79"/>
                <a:gd name="txR" fmla="*/ 67 w 67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67" h="79">
                  <a:moveTo>
                    <a:pt x="0" y="79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005" name="Group 153"/>
          <p:cNvGrpSpPr/>
          <p:nvPr/>
        </p:nvGrpSpPr>
        <p:grpSpPr>
          <a:xfrm>
            <a:off x="5341938" y="4497388"/>
            <a:ext cx="742950" cy="127000"/>
            <a:chOff x="3365" y="2833"/>
            <a:chExt cx="468" cy="80"/>
          </a:xfrm>
        </p:grpSpPr>
        <p:sp>
          <p:nvSpPr>
            <p:cNvPr id="39018" name="Line 151"/>
            <p:cNvSpPr/>
            <p:nvPr/>
          </p:nvSpPr>
          <p:spPr>
            <a:xfrm>
              <a:off x="3365" y="2872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9" name="Freeform 152"/>
            <p:cNvSpPr/>
            <p:nvPr/>
          </p:nvSpPr>
          <p:spPr>
            <a:xfrm>
              <a:off x="3766" y="2833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006" name="Group 156"/>
          <p:cNvGrpSpPr/>
          <p:nvPr/>
        </p:nvGrpSpPr>
        <p:grpSpPr>
          <a:xfrm>
            <a:off x="5341938" y="5364163"/>
            <a:ext cx="742950" cy="125412"/>
            <a:chOff x="3365" y="3379"/>
            <a:chExt cx="468" cy="79"/>
          </a:xfrm>
        </p:grpSpPr>
        <p:sp>
          <p:nvSpPr>
            <p:cNvPr id="39016" name="Line 154"/>
            <p:cNvSpPr/>
            <p:nvPr/>
          </p:nvSpPr>
          <p:spPr>
            <a:xfrm>
              <a:off x="3365" y="3418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7" name="Freeform 155"/>
            <p:cNvSpPr/>
            <p:nvPr/>
          </p:nvSpPr>
          <p:spPr>
            <a:xfrm>
              <a:off x="3766" y="3379"/>
              <a:ext cx="67" cy="79"/>
            </a:xfrm>
            <a:custGeom>
              <a:avLst/>
              <a:gdLst>
                <a:gd name="txL" fmla="*/ 0 w 67"/>
                <a:gd name="txT" fmla="*/ 0 h 79"/>
                <a:gd name="txR" fmla="*/ 67 w 67"/>
                <a:gd name="txB" fmla="*/ 79 h 79"/>
              </a:gdLst>
              <a:ahLst/>
              <a:cxnLst>
                <a:cxn ang="0">
                  <a:pos x="0" y="79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79"/>
                </a:cxn>
              </a:cxnLst>
              <a:rect l="txL" t="txT" r="txR" b="txB"/>
              <a:pathLst>
                <a:path w="67" h="79">
                  <a:moveTo>
                    <a:pt x="0" y="79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007" name="Group 159"/>
          <p:cNvGrpSpPr/>
          <p:nvPr/>
        </p:nvGrpSpPr>
        <p:grpSpPr>
          <a:xfrm>
            <a:off x="6910388" y="4978400"/>
            <a:ext cx="742950" cy="127000"/>
            <a:chOff x="4353" y="3136"/>
            <a:chExt cx="468" cy="80"/>
          </a:xfrm>
        </p:grpSpPr>
        <p:sp>
          <p:nvSpPr>
            <p:cNvPr id="39014" name="Line 157"/>
            <p:cNvSpPr/>
            <p:nvPr/>
          </p:nvSpPr>
          <p:spPr>
            <a:xfrm>
              <a:off x="4353" y="3175"/>
              <a:ext cx="40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5" name="Freeform 158"/>
            <p:cNvSpPr/>
            <p:nvPr/>
          </p:nvSpPr>
          <p:spPr>
            <a:xfrm>
              <a:off x="4754" y="3136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008" name="Group 162"/>
          <p:cNvGrpSpPr/>
          <p:nvPr/>
        </p:nvGrpSpPr>
        <p:grpSpPr>
          <a:xfrm>
            <a:off x="2041525" y="5267325"/>
            <a:ext cx="741363" cy="127000"/>
            <a:chOff x="1286" y="3318"/>
            <a:chExt cx="467" cy="80"/>
          </a:xfrm>
        </p:grpSpPr>
        <p:sp>
          <p:nvSpPr>
            <p:cNvPr id="39012" name="Line 160"/>
            <p:cNvSpPr/>
            <p:nvPr/>
          </p:nvSpPr>
          <p:spPr>
            <a:xfrm>
              <a:off x="1286" y="3357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3" name="Freeform 161"/>
            <p:cNvSpPr/>
            <p:nvPr/>
          </p:nvSpPr>
          <p:spPr>
            <a:xfrm>
              <a:off x="1686" y="3318"/>
              <a:ext cx="67" cy="80"/>
            </a:xfrm>
            <a:custGeom>
              <a:avLst/>
              <a:gdLst>
                <a:gd name="txL" fmla="*/ 0 w 67"/>
                <a:gd name="txT" fmla="*/ 0 h 80"/>
                <a:gd name="txR" fmla="*/ 67 w 67"/>
                <a:gd name="txB" fmla="*/ 80 h 80"/>
              </a:gdLst>
              <a:ahLst/>
              <a:cxnLst>
                <a:cxn ang="0">
                  <a:pos x="0" y="80"/>
                </a:cxn>
                <a:cxn ang="0">
                  <a:pos x="67" y="39"/>
                </a:cxn>
                <a:cxn ang="0">
                  <a:pos x="0" y="0"/>
                </a:cxn>
                <a:cxn ang="0">
                  <a:pos x="0" y="80"/>
                </a:cxn>
              </a:cxnLst>
              <a:rect l="txL" t="txT" r="txR" b="txB"/>
              <a:pathLst>
                <a:path w="67" h="80">
                  <a:moveTo>
                    <a:pt x="0" y="80"/>
                  </a:moveTo>
                  <a:lnTo>
                    <a:pt x="67" y="39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009" name="Group 165"/>
          <p:cNvGrpSpPr/>
          <p:nvPr/>
        </p:nvGrpSpPr>
        <p:grpSpPr>
          <a:xfrm>
            <a:off x="2041525" y="5459413"/>
            <a:ext cx="741363" cy="127000"/>
            <a:chOff x="1286" y="3439"/>
            <a:chExt cx="467" cy="80"/>
          </a:xfrm>
        </p:grpSpPr>
        <p:sp>
          <p:nvSpPr>
            <p:cNvPr id="39010" name="Line 163"/>
            <p:cNvSpPr/>
            <p:nvPr/>
          </p:nvSpPr>
          <p:spPr>
            <a:xfrm flipH="1">
              <a:off x="1351" y="3479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1" name="Freeform 164"/>
            <p:cNvSpPr/>
            <p:nvPr/>
          </p:nvSpPr>
          <p:spPr>
            <a:xfrm>
              <a:off x="1286" y="3439"/>
              <a:ext cx="68" cy="80"/>
            </a:xfrm>
            <a:custGeom>
              <a:avLst/>
              <a:gdLst>
                <a:gd name="txL" fmla="*/ 0 w 68"/>
                <a:gd name="txT" fmla="*/ 0 h 80"/>
                <a:gd name="txR" fmla="*/ 68 w 68"/>
                <a:gd name="txB" fmla="*/ 80 h 80"/>
              </a:gdLst>
              <a:ahLst/>
              <a:cxnLst>
                <a:cxn ang="0">
                  <a:pos x="68" y="0"/>
                </a:cxn>
                <a:cxn ang="0">
                  <a:pos x="0" y="40"/>
                </a:cxn>
                <a:cxn ang="0">
                  <a:pos x="68" y="80"/>
                </a:cxn>
                <a:cxn ang="0">
                  <a:pos x="68" y="0"/>
                </a:cxn>
              </a:cxnLst>
              <a:rect l="txL" t="txT" r="txR" b="txB"/>
              <a:pathLst>
                <a:path w="68" h="80">
                  <a:moveTo>
                    <a:pt x="68" y="0"/>
                  </a:moveTo>
                  <a:lnTo>
                    <a:pt x="0" y="40"/>
                  </a:lnTo>
                  <a:lnTo>
                    <a:pt x="68" y="8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章  专家系统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457200" y="1000125"/>
            <a:ext cx="8283575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7.1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专家系统的产生和发展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7.2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专家系统的概念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7.3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专家系统的工作原理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7.4  </a:t>
            </a:r>
            <a:r>
              <a:rPr lang="zh-CN" altLang="en-US" b="1" dirty="0">
                <a:latin typeface="Times New Roman" panose="02020603050405020304" pitchFamily="18" charset="0"/>
              </a:rPr>
              <a:t>知识获取的主要过程与模式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39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9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dvAuto="100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pic>
        <p:nvPicPr>
          <p:cNvPr id="103427" name="Picture 2" descr="waseda_mark"/>
          <p:cNvPicPr>
            <a:picLocks noChangeAspect="1"/>
          </p:cNvPicPr>
          <p:nvPr/>
        </p:nvPicPr>
        <p:blipFill>
          <a:blip r:embed="rId1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28" name="Rectangle 3"/>
          <p:cNvSpPr>
            <a:spLocks noGrp="1"/>
          </p:cNvSpPr>
          <p:nvPr>
            <p:ph idx="1"/>
          </p:nvPr>
        </p:nvSpPr>
        <p:spPr>
          <a:xfrm>
            <a:off x="228600" y="466725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/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US" altLang="zh-CN" sz="8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END</a:t>
            </a:r>
            <a:endParaRPr lang="en-US" altLang="zh-CN" sz="8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29" name="Picture 4" descr="ws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30" name="Line 5"/>
          <p:cNvSpPr/>
          <p:nvPr/>
        </p:nvSpPr>
        <p:spPr>
          <a:xfrm>
            <a:off x="228600" y="457200"/>
            <a:ext cx="86106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1" name="Text Box 6"/>
          <p:cNvSpPr txBox="1"/>
          <p:nvPr/>
        </p:nvSpPr>
        <p:spPr>
          <a:xfrm>
            <a:off x="0" y="76200"/>
            <a:ext cx="91440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Introduction of Artificial Intelligence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20836" name="Rectangle 4"/>
          <p:cNvSpPr/>
          <p:nvPr/>
        </p:nvSpPr>
        <p:spPr>
          <a:xfrm>
            <a:off x="457200" y="1000125"/>
            <a:ext cx="828357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469900" lvl="0" indent="-469900" eaLnBrk="1" hangingPunct="1">
              <a:spcBef>
                <a:spcPct val="30000"/>
              </a:spcBef>
              <a:buClr>
                <a:srgbClr val="0000FF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7.1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专家系统的产生和发展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o"/>
            </a:pPr>
            <a:r>
              <a:rPr lang="en-US" altLang="zh-CN" b="1" dirty="0">
                <a:latin typeface="Times New Roman" panose="02020603050405020304" pitchFamily="18" charset="0"/>
              </a:rPr>
              <a:t>7.2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专家系统的概念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o"/>
            </a:pPr>
            <a:r>
              <a:rPr lang="en-US" altLang="zh-CN" b="1" dirty="0">
                <a:latin typeface="Times New Roman" panose="02020603050405020304" pitchFamily="18" charset="0"/>
              </a:rPr>
              <a:t>7.3  </a:t>
            </a:r>
            <a:r>
              <a:rPr lang="zh-CN" altLang="en-US" b="1" dirty="0">
                <a:latin typeface="Times New Roman" panose="02020603050405020304" pitchFamily="18" charset="0"/>
              </a:rPr>
              <a:t>专家系统的工作原理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69900" lvl="0" indent="-469900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o"/>
            </a:pPr>
            <a:r>
              <a:rPr lang="en-US" altLang="zh-CN" b="1" dirty="0">
                <a:latin typeface="Times New Roman" panose="02020603050405020304" pitchFamily="18" charset="0"/>
              </a:rPr>
              <a:t>7.4  </a:t>
            </a:r>
            <a:r>
              <a:rPr lang="zh-CN" altLang="en-US" b="1" dirty="0">
                <a:latin typeface="Times New Roman" panose="02020603050405020304" pitchFamily="18" charset="0"/>
              </a:rPr>
              <a:t>知识获取的主要过程与模式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章  专家系统与机器学习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6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6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36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6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dvAuto="100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专家系统的产生和发展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250825" y="838200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第一阶段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初创期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年代中期－ 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70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年代初）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8788" name="Text Box 4"/>
          <p:cNvSpPr txBox="1"/>
          <p:nvPr/>
        </p:nvSpPr>
        <p:spPr>
          <a:xfrm>
            <a:off x="228600" y="1600200"/>
            <a:ext cx="8686800" cy="23304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DENDRAL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1968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年，</a:t>
            </a:r>
            <a:r>
              <a:rPr lang="zh-CN" altLang="en-US" sz="2400" b="1" dirty="0">
                <a:latin typeface="Verdana" panose="020B0604030504040204" pitchFamily="34" charset="0"/>
              </a:rPr>
              <a:t>斯坦福大学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费根鲍姆等人）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推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断化学分子结构的专家系统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MYCSYMA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1971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年，</a:t>
            </a:r>
            <a:r>
              <a:rPr lang="zh-CN" altLang="en-US" sz="2400" b="1" dirty="0">
                <a:latin typeface="Verdana" panose="020B0604030504040204" pitchFamily="34" charset="0"/>
              </a:rPr>
              <a:t>麻省理工学院</a:t>
            </a:r>
            <a:r>
              <a:rPr lang="zh-CN" altLang="en-US" sz="2400" dirty="0">
                <a:latin typeface="Verdana" panose="020B060403050404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用于数学运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算的数学专家系统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8789" name="Text Box 5"/>
          <p:cNvSpPr txBox="1"/>
          <p:nvPr/>
        </p:nvSpPr>
        <p:spPr>
          <a:xfrm>
            <a:off x="228600" y="4114800"/>
            <a:ext cx="8686800" cy="2657475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特点：高度的专业化。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专门问题求解能力强。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结构、功能不完整。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移植性差。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缺乏解释功能。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专家系统的产生和发展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第二阶段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成熟期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70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年代中期－ 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年代初）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1076" name="Text Box 4"/>
          <p:cNvSpPr txBox="1"/>
          <p:nvPr/>
        </p:nvSpPr>
        <p:spPr>
          <a:xfrm>
            <a:off x="228600" y="1943100"/>
            <a:ext cx="8763000" cy="33147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MYCIN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</a:rPr>
              <a:t>斯坦福大学</a:t>
            </a:r>
            <a:r>
              <a:rPr lang="zh-CN" altLang="en-US" sz="2400" dirty="0">
                <a:latin typeface="Times New Roman" panose="02020603050405020304" pitchFamily="18" charset="0"/>
              </a:rPr>
              <a:t> 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血液感染病诊断专家系统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PROSPECTOR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</a:rPr>
              <a:t>斯坦福研究所</a:t>
            </a:r>
            <a:r>
              <a:rPr lang="zh-CN" altLang="en-US" sz="2400" dirty="0">
                <a:latin typeface="Times New Roman" panose="02020603050405020304" pitchFamily="18" charset="0"/>
              </a:rPr>
              <a:t> 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探矿专家系统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CASNET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（拉特格尔大学）：用于青光眼诊断与治疗。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400" b="1" dirty="0">
                <a:latin typeface="Times New Roman" panose="02020603050405020304" pitchFamily="18" charset="0"/>
              </a:rPr>
              <a:t>1981</a:t>
            </a:r>
            <a:r>
              <a:rPr lang="zh-CN" altLang="en-US" sz="2400" b="1" dirty="0">
                <a:latin typeface="Times New Roman" panose="02020603050405020304" pitchFamily="18" charset="0"/>
              </a:rPr>
              <a:t>年，斯坦福大学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：模拟人类进行概括、抽象和归纳推理，发现某些数论的概念和定理。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HEARSAY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（卡内基－梅隆大学）</a:t>
            </a:r>
            <a:r>
              <a:rPr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语音识别专家系统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专家系统的产生和发展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第二阶段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成熟期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70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年代中期－ 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年代初）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4" name="Text Box 4"/>
          <p:cNvSpPr txBox="1"/>
          <p:nvPr/>
        </p:nvSpPr>
        <p:spPr>
          <a:xfrm>
            <a:off x="685800" y="1822450"/>
            <a:ext cx="8001000" cy="362585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100000" b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特点： 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）单学科专业型专家系统。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）系统结构完整，功能较全面，移植性好。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）具有推理解释功能，透明性好。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）采用启发式推理、不精确推理。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）用产生式规则、框架、语义网络表达知识。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）用限定性英语进行人－机交互。</a:t>
            </a:r>
            <a:endParaRPr lang="zh-CN" alt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专家系统的产生和发展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FF"/>
                </a:solidFill>
              </a:rPr>
              <a:t>第三阶段：发展期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年代至今）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5172" name="Text Box 4"/>
          <p:cNvSpPr txBox="1"/>
          <p:nvPr/>
        </p:nvSpPr>
        <p:spPr>
          <a:xfrm>
            <a:off x="381000" y="1831975"/>
            <a:ext cx="8229600" cy="3454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381000" lvl="0" indent="-38100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XCON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1980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500" b="1" dirty="0">
                <a:latin typeface="Times New Roman" panose="02020603050405020304" pitchFamily="18" charset="0"/>
              </a:rPr>
              <a:t>DEC</a:t>
            </a:r>
            <a:r>
              <a:rPr lang="zh-CN" altLang="en-US" sz="2500" b="1" dirty="0">
                <a:latin typeface="Times New Roman" panose="02020603050405020304" pitchFamily="18" charset="0"/>
              </a:rPr>
              <a:t>公司、卡内基－梅隆大学 ）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：为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VAX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计算机系统制订硬件配置方案。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81000" lvl="0" indent="-381000" algn="just" eaLnBrk="1" hangingPunct="1">
              <a:buFont typeface="Wingdings" panose="05000000000000000000" pitchFamily="2" charset="2"/>
              <a:buChar char="§"/>
            </a:pP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专家系统开发工具：</a:t>
            </a:r>
            <a:endParaRPr lang="zh-CN" altLang="en-US" sz="25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81000" lvl="0" indent="-381000" algn="just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骨架系统：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EMYCIN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KAS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EXPERT 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等。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81000" lvl="0" indent="-381000" algn="just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通用型知识表达语言： 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OPS5 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等。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81000" lvl="0" indent="-381000" algn="just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专家系统开发环境： 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AGE 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等。</a:t>
            </a:r>
            <a:endParaRPr lang="zh-CN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517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5172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5172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5172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5172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5172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172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172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itchFamily="34" charset="-128"/>
              </a:rPr>
            </a:fld>
            <a:endParaRPr lang="ja-JP" altLang="en-US" sz="1800" dirty="0">
              <a:solidFill>
                <a:srgbClr val="A50021"/>
              </a:solidFill>
              <a:ea typeface="MS PGothic" pitchFamily="34" charset="-128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7.1  </a:t>
            </a:r>
            <a:r>
              <a:rPr lang="zh-CN" altLang="en-US" sz="36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专家系统的产生和发展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250825" y="1000125"/>
            <a:ext cx="8642350" cy="54006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SzPct val="60000"/>
              <a:buFontTx/>
              <a:buBlip>
                <a:blip r:embed="rId1"/>
              </a:buBlip>
            </a:pPr>
            <a:r>
              <a:rPr lang="zh-CN" altLang="en-US" sz="2400" b="1" dirty="0"/>
              <a:t>第三阶段：发展期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世纪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年代至今）</a:t>
            </a:r>
            <a:endParaRPr lang="zh-CN" altLang="en-US" sz="2400" dirty="0"/>
          </a:p>
        </p:txBody>
      </p:sp>
      <p:sp>
        <p:nvSpPr>
          <p:cNvPr id="212996" name="Text Box 4"/>
          <p:cNvSpPr txBox="1"/>
          <p:nvPr/>
        </p:nvSpPr>
        <p:spPr>
          <a:xfrm>
            <a:off x="304800" y="1831975"/>
            <a:ext cx="8610600" cy="32258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path path="rect">
              <a:fillToRect l="100000" t="100000"/>
            </a:path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+mn-lt"/>
                <a:ea typeface="+mn-ea"/>
              </a:defRPr>
            </a:lvl5pPr>
          </a:lstStyle>
          <a:p>
            <a:pPr marL="381000" lvl="0" indent="-381000" algn="just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500" b="1" dirty="0">
                <a:solidFill>
                  <a:srgbClr val="FF0000"/>
                </a:solidFill>
                <a:latin typeface="Verdana" panose="020B0604030504040204" pitchFamily="34" charset="0"/>
              </a:rPr>
              <a:t>我国研制开发的专家系统：</a:t>
            </a:r>
            <a:endParaRPr lang="zh-CN" altLang="en-US" sz="25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81000" lvl="0" indent="-381000" algn="just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Verdana" panose="020B0604030504040204" pitchFamily="34" charset="0"/>
              </a:rPr>
              <a:t>施肥专家系统（中国科学院合肥智能机械研究所）</a:t>
            </a:r>
            <a:endParaRPr lang="zh-CN" altLang="en-US" sz="2500" b="1" dirty="0">
              <a:latin typeface="Verdana" panose="020B0604030504040204" pitchFamily="34" charset="0"/>
            </a:endParaRPr>
          </a:p>
          <a:p>
            <a:pPr marL="381000" lvl="0" indent="-381000" algn="just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Verdana" panose="020B0604030504040204" pitchFamily="34" charset="0"/>
              </a:rPr>
              <a:t>新构造找水专家系统（南京大学）</a:t>
            </a:r>
            <a:endParaRPr lang="zh-CN" altLang="en-US" sz="2500" b="1" dirty="0">
              <a:latin typeface="Verdana" panose="020B0604030504040204" pitchFamily="34" charset="0"/>
            </a:endParaRPr>
          </a:p>
          <a:p>
            <a:pPr marL="381000" lvl="0" indent="-381000" algn="just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Verdana" panose="020B0604030504040204" pitchFamily="34" charset="0"/>
              </a:rPr>
              <a:t>勘探专家系统及油气资源评价专家系统（吉林大学）</a:t>
            </a:r>
            <a:endParaRPr lang="zh-CN" altLang="en-US" sz="2500" b="1" dirty="0">
              <a:latin typeface="Verdana" panose="020B0604030504040204" pitchFamily="34" charset="0"/>
            </a:endParaRPr>
          </a:p>
          <a:p>
            <a:pPr marL="381000" lvl="0" indent="-381000" algn="just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Verdana" panose="020B0604030504040204" pitchFamily="34" charset="0"/>
              </a:rPr>
              <a:t>服装剪裁专家系统及花布图案设计专家系统（浙江大学）</a:t>
            </a:r>
            <a:endParaRPr lang="zh-CN" altLang="en-US" sz="2500" b="1" dirty="0">
              <a:latin typeface="Verdana" panose="020B0604030504040204" pitchFamily="34" charset="0"/>
            </a:endParaRPr>
          </a:p>
          <a:p>
            <a:pPr marL="381000" lvl="0" indent="-381000" algn="just"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500" b="1" dirty="0">
                <a:latin typeface="Verdana" panose="020B0604030504040204" pitchFamily="34" charset="0"/>
              </a:rPr>
              <a:t>关幼波肝病诊断专家系统（北京中医学院）</a:t>
            </a:r>
            <a:endParaRPr lang="zh-CN" altLang="en-US" sz="25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</p:bldLst>
  </p:timing>
</p:sld>
</file>

<file path=ppt/tags/tag1.xml><?xml version="1.0" encoding="utf-8"?>
<p:tagLst xmlns:p="http://schemas.openxmlformats.org/presentationml/2006/main">
  <p:tag name="KSO_WPP_MARK_KEY" val="3c1f3dca-c63f-4345-b38d-70113049d14a"/>
  <p:tag name="COMMONDATA" val="eyJoZGlkIjoiMDg5YWZmNmEwOWY5MzIxOGNmNzUzN2M1MmQ3NDEyZWU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WPS 演示</Application>
  <PresentationFormat>全屏显示(4:3)</PresentationFormat>
  <Paragraphs>404</Paragraphs>
  <Slides>30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Verdana</vt:lpstr>
      <vt:lpstr>MS PGothic</vt:lpstr>
      <vt:lpstr>Times New Roman</vt:lpstr>
      <vt:lpstr>黑体</vt:lpstr>
      <vt:lpstr>华文琥珀</vt:lpstr>
      <vt:lpstr>楷体_GB2312</vt:lpstr>
      <vt:lpstr>新宋体</vt:lpstr>
      <vt:lpstr>微软雅黑</vt:lpstr>
      <vt:lpstr>Arial Unicode MS</vt:lpstr>
      <vt:lpstr>wasedaSample5</vt:lpstr>
      <vt:lpstr>SmartDraw.2</vt:lpstr>
      <vt:lpstr>SmartDraw.2</vt:lpstr>
      <vt:lpstr>第 7 章   专家系统与机器学习</vt:lpstr>
      <vt:lpstr>PowerPoint 演示文稿</vt:lpstr>
      <vt:lpstr>第7章  专家系统与机器学习</vt:lpstr>
      <vt:lpstr>第7章  专家系统与机器学习</vt:lpstr>
      <vt:lpstr>7.1  专家系统的产生和发展</vt:lpstr>
      <vt:lpstr>7.1  专家系统的产生和发展</vt:lpstr>
      <vt:lpstr>7.1  专家系统的产生和发展</vt:lpstr>
      <vt:lpstr>7.1  专家系统的产生和发展</vt:lpstr>
      <vt:lpstr>7.1  专家系统的产生和发展</vt:lpstr>
      <vt:lpstr>第7章  专家系统与机器学习</vt:lpstr>
      <vt:lpstr>PowerPoint 演示文稿</vt:lpstr>
      <vt:lpstr>PowerPoint 演示文稿</vt:lpstr>
      <vt:lpstr>7.2.1  专家系统的定义</vt:lpstr>
      <vt:lpstr>7.2.1  专家系统的定义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 专家系统的类型</vt:lpstr>
      <vt:lpstr>PowerPoint 演示文稿</vt:lpstr>
      <vt:lpstr>7.2.4  专家系统的应用</vt:lpstr>
      <vt:lpstr>7.2.4  专家系统的应用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夏勇</cp:lastModifiedBy>
  <cp:revision>694</cp:revision>
  <dcterms:created xsi:type="dcterms:W3CDTF">2023-02-23T07:42:00Z</dcterms:created>
  <dcterms:modified xsi:type="dcterms:W3CDTF">2023-02-23T09:15:21Z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87D37142B3D04010B4CA4F3402BD4366</vt:lpwstr>
  </property>
  <property fmtid="{D5CDD505-2E9C-101B-9397-08002B2CF9AE}" pid="4" name="KSOProductBuildVer">
    <vt:lpwstr>2052-11.1.0.13703</vt:lpwstr>
  </property>
</Properties>
</file>