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handoutMasterIdLst>
    <p:handoutMasterId r:id="rId22"/>
  </p:handoutMasterIdLst>
  <p:sldIdLst>
    <p:sldId id="534" r:id="rId5"/>
    <p:sldId id="598" r:id="rId6"/>
    <p:sldId id="440" r:id="rId7"/>
    <p:sldId id="599" r:id="rId9"/>
    <p:sldId id="600" r:id="rId10"/>
    <p:sldId id="601" r:id="rId11"/>
    <p:sldId id="531" r:id="rId12"/>
    <p:sldId id="581" r:id="rId13"/>
    <p:sldId id="582" r:id="rId14"/>
    <p:sldId id="583" r:id="rId15"/>
    <p:sldId id="584" r:id="rId16"/>
    <p:sldId id="644" r:id="rId17"/>
    <p:sldId id="617" r:id="rId18"/>
    <p:sldId id="585" r:id="rId19"/>
    <p:sldId id="619" r:id="rId20"/>
    <p:sldId id="620" r:id="rId21"/>
  </p:sldIdLst>
  <p:sldSz cx="9144000" cy="6858000" type="screen4x3"/>
  <p:notesSz cx="6858000" cy="9144000"/>
  <p:embeddedFontLst>
    <p:embeddedFont>
      <p:font typeface="Gulim" panose="02010600030101010101" pitchFamily="34" charset="-127"/>
      <p:regular r:id="rId27"/>
    </p:embeddedFont>
  </p:embeddedFontLst>
  <p:custDataLst>
    <p:tags r:id="rId28"/>
  </p:custDataLst>
  <p:defaultTextStyle>
    <a:defPPr>
      <a:defRPr lang="ko-K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10600030101010101" pitchFamily="34" charset="-127"/>
        <a:ea typeface="Gulim" panose="0201060003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00"/>
    <a:srgbClr val="004E00"/>
    <a:srgbClr val="00FF00"/>
    <a:srgbClr val="FF00FF"/>
    <a:srgbClr val="0000FF"/>
    <a:srgbClr val="006600"/>
    <a:srgbClr val="CC00CC"/>
    <a:srgbClr val="CC0099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7"/>
    <p:restoredTop sz="77905"/>
  </p:normalViewPr>
  <p:slideViewPr>
    <p:cSldViewPr showGuides="1">
      <p:cViewPr>
        <p:scale>
          <a:sx n="75" d="100"/>
          <a:sy n="75" d="100"/>
        </p:scale>
        <p:origin x="-1224" y="-420"/>
      </p:cViewPr>
      <p:guideLst>
        <p:guide orient="horz" pos="2159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.xml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0T18:08:51.086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latinLnBrk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anose="02010600030101010101" pitchFamily="34" charset="-127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latinLnBrk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anose="02010600030101010101" pitchFamily="34" charset="-127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latinLnBrk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anose="02010600030101010101" pitchFamily="34" charset="-127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latinLnBrk="0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Gulim" panose="02010600030101010101" pitchFamily="34" charset="-127"/>
                <a:cs typeface="+mn-cs"/>
              </a:rPr>
            </a:fld>
            <a:endParaRPr lang="zh-CN" altLang="en-US" sz="1200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anose="02010600030101010101" pitchFamily="34" charset="-127"/>
              <a:cs typeface="+mn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anose="02010600030101010101" pitchFamily="34" charset="-127"/>
              <a:cs typeface="+mn-cs"/>
            </a:endParaRPr>
          </a:p>
        </p:txBody>
      </p:sp>
      <p:sp>
        <p:nvSpPr>
          <p:cNvPr id="819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10600030101010101" pitchFamily="34" charset="-127"/>
              <a:ea typeface="Gulim" panose="02010600030101010101" pitchFamily="34" charset="-127"/>
              <a:cs typeface="+mn-cs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57875" y="-71437"/>
            <a:ext cx="3286125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7200" y="215900"/>
            <a:ext cx="2224088" cy="6165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938" y="215900"/>
            <a:ext cx="6519862" cy="6165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57875" y="-71437"/>
            <a:ext cx="3286125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7200" y="215900"/>
            <a:ext cx="2224088" cy="6165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938" y="215900"/>
            <a:ext cx="6519862" cy="6165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57875" y="-71437"/>
            <a:ext cx="3286125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7200" y="215900"/>
            <a:ext cx="2224088" cy="6165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938" y="215900"/>
            <a:ext cx="6519862" cy="6165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34938" y="1196975"/>
            <a:ext cx="8896350" cy="51847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latinLnBrk="0">
              <a:defRPr kumimoji="0" sz="1400">
                <a:solidFill>
                  <a:schemeClr val="accent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875" y="-71437"/>
            <a:ext cx="3286125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rgbClr val="660033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400" b="1">
          <a:solidFill>
            <a:srgbClr val="CC33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sz="2400" b="1">
          <a:solidFill>
            <a:srgbClr val="008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134938" y="1196975"/>
            <a:ext cx="8896350" cy="51847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latinLnBrk="0">
              <a:defRPr kumimoji="0" sz="1400">
                <a:solidFill>
                  <a:schemeClr val="accent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875" y="-71437"/>
            <a:ext cx="3286125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rgbClr val="660033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400" b="1">
          <a:solidFill>
            <a:srgbClr val="CC33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sz="2400" b="1">
          <a:solidFill>
            <a:srgbClr val="008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134938" y="1196975"/>
            <a:ext cx="8896350" cy="51847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latinLnBrk="0">
              <a:defRPr kumimoji="0" sz="1400">
                <a:solidFill>
                  <a:schemeClr val="accent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latinLnBrk="0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875" y="-71437"/>
            <a:ext cx="3286125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10600030101010101" pitchFamily="34" charset="-127"/>
                <a:ea typeface="Gulim" panose="0201060003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rgbClr val="660033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400" b="1">
          <a:solidFill>
            <a:srgbClr val="CC33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sz="2400" b="1">
          <a:solidFill>
            <a:srgbClr val="008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模型评估</a:t>
            </a:r>
            <a:endParaRPr lang="zh-CN" altLang="en-US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717550" y="1385888"/>
            <a:ext cx="8313738" cy="4995863"/>
          </a:xfrm>
        </p:spPr>
        <p:txBody>
          <a:bodyPr vert="horz" wrap="square" lIns="92075" tIns="46038" rIns="92075" bIns="46038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机器学习定理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经验误差与过拟合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模型评估方法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模型性能度量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</a:pPr>
            <a:endParaRPr kumimoji="0" lang="zh-CN" altLang="en-US" sz="32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</a:pPr>
            <a:endParaRPr kumimoji="0" lang="zh-CN" altLang="en-US" sz="32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3" y="403225"/>
            <a:ext cx="8570912" cy="4848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557213"/>
            <a:ext cx="8401050" cy="555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0988" y="855663"/>
            <a:ext cx="8261350" cy="42465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奥卡姆剃刀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在性能得到满足的情况下，模型越简单越好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数据集划分时的样本采样原则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训练集、测试集和验证集的分布应尽量一致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测试集使用原则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训练阶段不要以任何理由偷看测试集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C0000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对测试集的反复评估也是一种隐蔽地偷看行为</a:t>
            </a:r>
            <a:endParaRPr lang="zh-CN" altLang="en-US" b="1" strike="noStrike" noProof="1">
              <a:solidFill>
                <a:srgbClr val="C00000"/>
              </a:solidFill>
            </a:endParaRPr>
          </a:p>
        </p:txBody>
      </p:sp>
      <p:sp>
        <p:nvSpPr>
          <p:cNvPr id="25602" name="文本框 4"/>
          <p:cNvSpPr txBox="1"/>
          <p:nvPr/>
        </p:nvSpPr>
        <p:spPr>
          <a:xfrm>
            <a:off x="280988" y="193675"/>
            <a:ext cx="4383087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>
                <a:solidFill>
                  <a:srgbClr val="0A0AFF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模型评估三大原则</a:t>
            </a:r>
            <a:endParaRPr lang="zh-CN" altLang="en-US" sz="3200" b="1">
              <a:solidFill>
                <a:srgbClr val="0A0AFF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06600" y="5019675"/>
            <a:ext cx="1738313" cy="177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5" y="5062538"/>
            <a:ext cx="1692275" cy="1690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r>
              <a:rPr lang="zh-CN" altLang="en-US" dirty="0"/>
              <a:t>模型性能度量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7675" y="1692275"/>
            <a:ext cx="8261350" cy="4800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准确率：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分类结果正确的样本数量占总样本数量的比例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错误率：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分类结果错误的样本数量占总样本数量的比例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特点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准确率 + 错误率 = 1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每个样本在统计时的权重相同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适用于类样本平衡的数据集</a:t>
            </a:r>
            <a:endParaRPr lang="zh-CN" altLang="en-US" b="1" strike="noStrike" noProof="1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125" y="1052513"/>
            <a:ext cx="32496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>
                <a:solidFill>
                  <a:srgbClr val="0A0AFF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准确率与错误率</a:t>
            </a:r>
            <a:endParaRPr lang="zh-CN" altLang="en-US" sz="3200" b="1">
              <a:solidFill>
                <a:srgbClr val="0A0AFF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charRg st="5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charRg st="6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163" y="949325"/>
            <a:ext cx="8586787" cy="4062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00664D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类样本不平衡</a:t>
            </a:r>
            <a:endParaRPr lang="zh-CN" altLang="en-US" sz="2800" b="1">
              <a:solidFill>
                <a:srgbClr val="00664D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  <a:p>
            <a:pPr marL="800100" lvl="1" indent="-342900" algn="l" fontAlgn="base">
              <a:lnSpc>
                <a:spcPct val="150000"/>
              </a:lnSpc>
              <a:buSzTx/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稀有样本类别为正类，其余样本为负类。</a:t>
            </a:r>
            <a:endParaRPr lang="zh-CN" altLang="en-US" sz="2400" b="1">
              <a:solidFill>
                <a:srgbClr val="7030A0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  <a:p>
            <a:pPr marL="800100" lvl="1" indent="-342900" algn="l" fontAlgn="base">
              <a:lnSpc>
                <a:spcPct val="150000"/>
              </a:lnSpc>
              <a:buSzTx/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示例</a:t>
            </a:r>
            <a:endParaRPr lang="zh-CN" altLang="en-US" sz="2400" b="1">
              <a:solidFill>
                <a:srgbClr val="7030A0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  <a:p>
            <a:pPr marL="1257300" lvl="2" indent="-342900" algn="l" fontAlgn="base">
              <a:lnSpc>
                <a:spcPct val="150000"/>
              </a:lnSpc>
              <a:buSzTx/>
              <a:buFont typeface="Wingdings" panose="05000000000000000000" charset="0"/>
              <a:buChar char="l"/>
            </a:pPr>
            <a:r>
              <a:rPr lang="en-US" altLang="zh-CN" sz="2400" b="1">
                <a:solidFill>
                  <a:schemeClr val="bg1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10</a:t>
            </a:r>
            <a:r>
              <a:rPr lang="zh-CN" altLang="en-US" sz="2400" b="1">
                <a:solidFill>
                  <a:schemeClr val="bg1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个正类样本，</a:t>
            </a:r>
            <a:r>
              <a:rPr lang="en-US" altLang="zh-CN" sz="2400" b="1">
                <a:solidFill>
                  <a:schemeClr val="bg1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990</a:t>
            </a:r>
            <a:r>
              <a:rPr lang="zh-CN" altLang="en-US" sz="2400" b="1">
                <a:solidFill>
                  <a:schemeClr val="bg1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个负类样本。</a:t>
            </a:r>
            <a:endParaRPr lang="zh-CN" altLang="en-US" sz="2400" b="1">
              <a:solidFill>
                <a:schemeClr val="bg1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  <a:p>
            <a:pPr marL="1257300" lvl="2" indent="-342900" algn="l" fontAlgn="base">
              <a:lnSpc>
                <a:spcPct val="150000"/>
              </a:lnSpc>
              <a:buSzTx/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bg1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若全部分类为负类，则准确率高达</a:t>
            </a:r>
            <a:r>
              <a:rPr lang="en-US" altLang="zh-CN" sz="2400" b="1">
                <a:solidFill>
                  <a:schemeClr val="bg1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99%</a:t>
            </a:r>
            <a:r>
              <a:rPr lang="zh-CN" altLang="en-US" sz="2400" b="1">
                <a:solidFill>
                  <a:schemeClr val="bg1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，但无意义。</a:t>
            </a:r>
            <a:endParaRPr lang="zh-CN" altLang="en-US" sz="2400" b="1">
              <a:solidFill>
                <a:schemeClr val="bg1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  <a:p>
            <a:pPr marL="800100" lvl="1" indent="-342900" algn="l" fontAlgn="base">
              <a:lnSpc>
                <a:spcPct val="150000"/>
              </a:lnSpc>
              <a:buSzTx/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应用：网页搜索、癌症筛查等</a:t>
            </a:r>
            <a:endParaRPr lang="zh-CN" altLang="en-US" sz="2400" b="1">
              <a:solidFill>
                <a:srgbClr val="7030A0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endParaRPr lang="zh-CN" altLang="en-US" b="1">
              <a:solidFill>
                <a:srgbClr val="7030A0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</p:txBody>
      </p:sp>
      <p:sp>
        <p:nvSpPr>
          <p:cNvPr id="27650" name="文本框 4"/>
          <p:cNvSpPr txBox="1"/>
          <p:nvPr/>
        </p:nvSpPr>
        <p:spPr>
          <a:xfrm>
            <a:off x="230188" y="184150"/>
            <a:ext cx="324961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>
                <a:solidFill>
                  <a:srgbClr val="0A0AFF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查准率与查全率</a:t>
            </a:r>
            <a:endParaRPr lang="zh-CN" altLang="en-US" sz="3200" b="1">
              <a:solidFill>
                <a:srgbClr val="0A0AFF"/>
              </a:solidFill>
              <a:latin typeface="Gulim" panose="02010600030101010101" pitchFamily="34" charset="-127"/>
              <a:ea typeface="Gulim" panose="02010600030101010101" pitchFamily="34" charset="-127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26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7825" y="222250"/>
            <a:ext cx="8261350" cy="4154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查准率：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分类结果为正类的样本中，实际结果为正类的比例。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P=TP / (TP +</a:t>
            </a: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 </a:t>
            </a:r>
            <a:r>
              <a:rPr lang="en-US" altLang="zh-CN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FP)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查全率：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实际结果为正类的样本中，分类结果为正类的比例。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R=TP / (TP +FN)</a:t>
            </a:r>
            <a:endParaRPr lang="en-US" altLang="zh-CN" b="1" strike="noStrike" noProof="1">
              <a:solidFill>
                <a:srgbClr val="7030A0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1" strike="noStrike" noProof="1">
              <a:solidFill>
                <a:srgbClr val="7030A0"/>
              </a:solidFill>
            </a:endParaRPr>
          </a:p>
        </p:txBody>
      </p:sp>
      <p:pic>
        <p:nvPicPr>
          <p:cNvPr id="2867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3835400"/>
            <a:ext cx="5815013" cy="263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charRg st="4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charRg st="7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925" y="376238"/>
            <a:ext cx="4968875" cy="424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7825" y="214313"/>
            <a:ext cx="3973513" cy="4060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平衡点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P与R往往是矛盾的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800100" lvl="1" indent="-342900" algn="l" fontAlgn="base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P = </a:t>
            </a:r>
            <a:r>
              <a:rPr lang="en-US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R</a:t>
            </a:r>
            <a:endParaRPr lang="zh-CN" altLang="en-US" b="1" strike="noStrike" noProof="1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  <a:sym typeface="+mn-ea"/>
              </a:rPr>
              <a:t>F1</a:t>
            </a:r>
            <a:r>
              <a:rPr lang="zh-CN" altLang="en-US" b="1" noProof="1">
                <a:solidFill>
                  <a:schemeClr val="accent1">
                    <a:lumMod val="50000"/>
                  </a:schemeClr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  <a:sym typeface="+mn-ea"/>
              </a:rPr>
              <a:t>度量：</a:t>
            </a:r>
            <a:endParaRPr lang="zh-CN" altLang="en-US" b="1" noProof="1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</a:rPr>
              <a:t>比平衡点更高效</a:t>
            </a:r>
            <a:endParaRPr lang="zh-CN" altLang="en-US" sz="2400" b="1" strike="noStrike" noProof="1">
              <a:solidFill>
                <a:srgbClr val="7030A0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7030A0"/>
                </a:solidFill>
                <a:latin typeface="Gulim" panose="02010600030101010101" pitchFamily="34" charset="-127"/>
                <a:ea typeface="Gulim" panose="02010600030101010101" pitchFamily="34" charset="-127"/>
                <a:cs typeface="+mn-cs"/>
                <a:sym typeface="+mn-ea"/>
              </a:rPr>
              <a:t>F1=2*P*R / (P + R)</a:t>
            </a:r>
            <a:endParaRPr lang="zh-CN" altLang="en-US" sz="2400" b="1" strike="noStrike" noProof="1">
              <a:solidFill>
                <a:srgbClr val="7030A0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1" strike="noStrike" noProof="1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56038"/>
            <a:ext cx="4159250" cy="2709862"/>
          </a:xfrm>
          <a:prstGeom prst="rect">
            <a:avLst/>
          </a:prstGeom>
          <a:noFill/>
          <a:ln w="28575" cap="flat" cmpd="sng">
            <a:solidFill>
              <a:srgbClr val="00956F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r>
              <a:rPr lang="zh-CN" altLang="en-US"/>
              <a:t>机器学习定理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pPr indent="0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没有免费的午餐</a:t>
            </a:r>
            <a:endParaRPr lang="zh-CN" altLang="en-US"/>
          </a:p>
          <a:p>
            <a:pPr lvl="1" indent="0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没有天生优越的分类器</a:t>
            </a:r>
            <a:endParaRPr lang="zh-CN" altLang="en-US"/>
          </a:p>
          <a:p>
            <a:pPr indent="0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丑小鸭定理</a:t>
            </a:r>
            <a:endParaRPr lang="zh-CN" altLang="en-US"/>
          </a:p>
          <a:p>
            <a:pPr lvl="1" indent="0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没有天生优越的特征</a:t>
            </a:r>
            <a:endParaRPr lang="zh-CN" altLang="en-US"/>
          </a:p>
          <a:p>
            <a:pPr indent="0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奥卡姆剃刀原理</a:t>
            </a:r>
            <a:endParaRPr lang="zh-CN" altLang="en-US"/>
          </a:p>
          <a:p>
            <a:pPr lvl="1" indent="0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不要选用比</a:t>
            </a:r>
            <a:r>
              <a:rPr lang="en-US" altLang="zh-CN"/>
              <a:t>“</a:t>
            </a:r>
            <a:r>
              <a:rPr lang="zh-CN" altLang="en-US"/>
              <a:t>必要</a:t>
            </a:r>
            <a:r>
              <a:rPr lang="en-US" altLang="zh-CN"/>
              <a:t>”</a:t>
            </a:r>
            <a:r>
              <a:rPr lang="zh-CN" altLang="en-US"/>
              <a:t>更复杂的模型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8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4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 txBox="1">
            <a:spLocks noGrp="1"/>
          </p:cNvSpPr>
          <p:nvPr/>
        </p:nvSpPr>
        <p:spPr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9A0DB2DC-4C9A-4742-B13C-FB6460FD3503}" type="slidenum">
              <a:rPr lang="en-US" altLang="zh-CN" sz="1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经验误差与过拟合</a:t>
            </a:r>
            <a:endParaRPr lang="zh-CN" altLang="en-US" dirty="0"/>
          </a:p>
        </p:txBody>
      </p:sp>
      <p:pic>
        <p:nvPicPr>
          <p:cNvPr id="12291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800" y="2115503"/>
            <a:ext cx="8842375" cy="4640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文本框 5"/>
          <p:cNvSpPr txBox="1"/>
          <p:nvPr>
            <p:custDataLst>
              <p:tags r:id="rId3"/>
            </p:custDataLst>
          </p:nvPr>
        </p:nvSpPr>
        <p:spPr>
          <a:xfrm>
            <a:off x="195580" y="1009015"/>
            <a:ext cx="8778875" cy="1050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A0AFF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经验误差：</a:t>
            </a:r>
            <a:r>
              <a:rPr lang="zh-CN" altLang="en-US" b="1">
                <a:solidFill>
                  <a:srgbClr val="0A0AFF"/>
                </a:solidFill>
                <a:sym typeface="+mn-ea"/>
              </a:rPr>
              <a:t>模型在训练集上的误差</a:t>
            </a:r>
            <a:endParaRPr lang="zh-CN" altLang="en-US" b="1">
              <a:solidFill>
                <a:srgbClr val="0A0AFF"/>
              </a:solidFill>
              <a:sym typeface="+mn-ea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A0AFF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泛化误差：模型在测试集上的误差</a:t>
            </a:r>
            <a:endParaRPr lang="zh-CN" altLang="en-US" b="1">
              <a:solidFill>
                <a:srgbClr val="0A0AFF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 txBox="1">
            <a:spLocks noGrp="1"/>
          </p:cNvSpPr>
          <p:nvPr/>
        </p:nvSpPr>
        <p:spPr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9A0DB2DC-4C9A-4742-B13C-FB6460FD3503}" type="slidenum">
              <a:rPr lang="en-US" altLang="zh-CN" sz="1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668338"/>
            <a:ext cx="8470900" cy="4754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5422900"/>
            <a:ext cx="5553075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091238" y="720725"/>
            <a:ext cx="2459037" cy="584200"/>
          </a:xfrm>
          <a:prstGeom prst="rect">
            <a:avLst/>
          </a:prstGeom>
          <a:solidFill>
            <a:srgbClr val="C2FFF0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3200" b="1">
                <a:solidFill>
                  <a:srgbClr val="FF0000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奥卡姆剃刀</a:t>
            </a:r>
            <a:endParaRPr lang="zh-CN" altLang="en-US" sz="3200" b="1">
              <a:solidFill>
                <a:srgbClr val="FF0000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/>
        </p:nvSpPr>
        <p:spPr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9A0DB2DC-4C9A-4742-B13C-FB6460FD3503}" type="slidenum">
              <a:rPr lang="en-US" altLang="zh-CN" sz="1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495300"/>
            <a:ext cx="8616950" cy="564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文本框 5"/>
          <p:cNvSpPr txBox="1"/>
          <p:nvPr/>
        </p:nvSpPr>
        <p:spPr>
          <a:xfrm>
            <a:off x="4960938" y="374650"/>
            <a:ext cx="2951162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0A0AFF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黑点为训练样本，白点为测试样本</a:t>
            </a:r>
            <a:endParaRPr lang="zh-CN" altLang="en-US" sz="2800" b="1">
              <a:solidFill>
                <a:srgbClr val="0A0AFF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/>
        </p:nvSpPr>
        <p:spPr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9A0DB2DC-4C9A-4742-B13C-FB6460FD3503}" type="slidenum">
              <a:rPr lang="en-US" altLang="zh-CN" sz="1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941388"/>
            <a:ext cx="8432800" cy="552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99025" y="481013"/>
            <a:ext cx="3432175" cy="582612"/>
          </a:xfrm>
          <a:prstGeom prst="rect">
            <a:avLst/>
          </a:prstGeom>
          <a:solidFill>
            <a:srgbClr val="C2FFF0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3200" b="1">
                <a:solidFill>
                  <a:srgbClr val="FF0000"/>
                </a:solidFill>
                <a:latin typeface="Gulim" panose="02010600030101010101" pitchFamily="34" charset="-127"/>
                <a:ea typeface="Gulim" panose="02010600030101010101" pitchFamily="34" charset="-127"/>
              </a:rPr>
              <a:t>没有免费的午餐</a:t>
            </a:r>
            <a:endParaRPr lang="zh-CN" altLang="en-US" sz="3200" b="1">
              <a:solidFill>
                <a:srgbClr val="FF0000"/>
              </a:solidFill>
              <a:latin typeface="Gulim" panose="02010600030101010101" pitchFamily="34" charset="-127"/>
              <a:ea typeface="Gulim" panose="02010600030101010101" pitchFamily="34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模型评估方法</a:t>
            </a:r>
            <a:endParaRPr lang="zh-CN" altLang="en-US" dirty="0"/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00150"/>
            <a:ext cx="8697913" cy="469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641350"/>
            <a:ext cx="8493125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8" y="334963"/>
            <a:ext cx="8578850" cy="2628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2963863"/>
            <a:ext cx="8759825" cy="372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PLACING_PICTURE_USER_VIEWPORT" val="{&quot;height&quot;:8445,&quot;width&quot;:16095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5670,&quot;width&quot;:5550}"/>
</p:tagLst>
</file>

<file path=ppt/tags/tag4.xml><?xml version="1.0" encoding="utf-8"?>
<p:tagLst xmlns:p="http://schemas.openxmlformats.org/presentationml/2006/main">
  <p:tag name="COMMONDATA" val="eyJoZGlkIjoiMDg5YWZmNmEwOWY5MzIxOGNmNzUzN2M1MmQ3NDEyZWUifQ=="/>
  <p:tag name="KSO_WPP_MARK_KEY" val="c909cd23-cdcc-4462-932c-98f67383096a"/>
</p:tagLst>
</file>

<file path=ppt/theme/theme1.xml><?xml version="1.0" encoding="utf-8"?>
<a:theme xmlns:a="http://schemas.openxmlformats.org/drawingml/2006/main" name="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10600030101010101" pitchFamily="34" charset="-127"/>
            <a:ea typeface="Gulim" panose="0201060003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10600030101010101" pitchFamily="34" charset="-127"/>
            <a:ea typeface="Gulim" panose="02010600030101010101" pitchFamily="34" charset="-127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10600030101010101" pitchFamily="34" charset="-127"/>
            <a:ea typeface="Gulim" panose="0201060003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10600030101010101" pitchFamily="34" charset="-127"/>
            <a:ea typeface="Gulim" panose="02010600030101010101" pitchFamily="34" charset="-127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10600030101010101" pitchFamily="34" charset="-127"/>
            <a:ea typeface="Gulim" panose="0201060003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10600030101010101" pitchFamily="34" charset="-127"/>
            <a:ea typeface="Gulim" panose="02010600030101010101" pitchFamily="34" charset="-127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/>
  <Paragraphs>88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Gulim</vt:lpstr>
      <vt:lpstr>Times New Roman</vt:lpstr>
      <vt:lpstr>Wingdings</vt:lpstr>
      <vt:lpstr>微软雅黑</vt:lpstr>
      <vt:lpstr>Arial Unicode MS</vt:lpstr>
      <vt:lpstr>Mountain</vt:lpstr>
      <vt:lpstr>1_Mountain</vt:lpstr>
      <vt:lpstr>2_Mountain</vt:lpstr>
      <vt:lpstr>模型评估</vt:lpstr>
      <vt:lpstr>机器学习定理</vt:lpstr>
      <vt:lpstr>经验误差与过拟合</vt:lpstr>
      <vt:lpstr>PowerPoint 演示文稿</vt:lpstr>
      <vt:lpstr>PowerPoint 演示文稿</vt:lpstr>
      <vt:lpstr>PowerPoint 演示文稿</vt:lpstr>
      <vt:lpstr>模型评估方法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模型性能度量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夏勇</cp:lastModifiedBy>
  <cp:revision>31</cp:revision>
  <dcterms:created xsi:type="dcterms:W3CDTF">2001-07-24T02:41:00Z</dcterms:created>
  <dcterms:modified xsi:type="dcterms:W3CDTF">2023-02-20T06:37:28Z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1350DD8997174616B6EB1AFE2FE70069</vt:lpwstr>
  </property>
</Properties>
</file>