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67" r:id="rId4"/>
    <p:sldId id="268" r:id="rId5"/>
    <p:sldId id="269" r:id="rId6"/>
    <p:sldId id="270" r:id="rId7"/>
    <p:sldId id="271" r:id="rId8"/>
    <p:sldId id="272"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3F8ABB9-B583-4020-9299-17B9F13FCF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D2766-3095-444A-AA6C-4B00C0CC18E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F8ABB9-B583-4020-9299-17B9F13FCF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D2766-3095-444A-AA6C-4B00C0CC18E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F8ABB9-B583-4020-9299-17B9F13FCF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D2766-3095-444A-AA6C-4B00C0CC18E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F8ABB9-B583-4020-9299-17B9F13FCF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D2766-3095-444A-AA6C-4B00C0CC18E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03F8ABB9-B583-4020-9299-17B9F13FCF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D2766-3095-444A-AA6C-4B00C0CC18E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3F8ABB9-B583-4020-9299-17B9F13FCF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ED2766-3095-444A-AA6C-4B00C0CC18E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F8ABB9-B583-4020-9299-17B9F13FCF9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2ED2766-3095-444A-AA6C-4B00C0CC18E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3F8ABB9-B583-4020-9299-17B9F13FCF9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ED2766-3095-444A-AA6C-4B00C0CC18E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F8ABB9-B583-4020-9299-17B9F13FCF9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2ED2766-3095-444A-AA6C-4B00C0CC18E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3F8ABB9-B583-4020-9299-17B9F13FCF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ED2766-3095-444A-AA6C-4B00C0CC18E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3F8ABB9-B583-4020-9299-17B9F13FCF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ED2766-3095-444A-AA6C-4B00C0CC18E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8ABB9-B583-4020-9299-17B9F13FCF9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D2766-3095-444A-AA6C-4B00C0CC18E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6993" y="1525997"/>
            <a:ext cx="10900373" cy="4413076"/>
          </a:xfrm>
        </p:spPr>
        <p:txBody>
          <a:bodyPr>
            <a:normAutofit lnSpcReduction="10000"/>
          </a:bodyPr>
          <a:lstStyle/>
          <a:p>
            <a:pPr>
              <a:lnSpc>
                <a:spcPct val="120000"/>
              </a:lnSpc>
            </a:pPr>
            <a:r>
              <a:rPr lang="zh-CN" altLang="en-US" b="1" dirty="0">
                <a:solidFill>
                  <a:srgbClr val="0000CC"/>
                </a:solidFill>
                <a:latin typeface="微软雅黑" panose="020B0503020204020204" pitchFamily="34" charset="-122"/>
                <a:ea typeface="微软雅黑" panose="020B0503020204020204" pitchFamily="34" charset="-122"/>
              </a:rPr>
              <a:t>问题</a:t>
            </a:r>
            <a:r>
              <a:rPr lang="zh-CN" altLang="en-US" b="1" dirty="0">
                <a:latin typeface="微软雅黑" panose="020B0503020204020204" pitchFamily="34" charset="-122"/>
                <a:ea typeface="微软雅黑" panose="020B0503020204020204" pitchFamily="34" charset="-122"/>
              </a:rPr>
              <a:t>：在软件设计中，我们是否可以根据设计文档（尤其是设计类图）而精确地生产出来的软件呢？软件产品是否也是看得见，摸得着的呢？</a:t>
            </a:r>
            <a:endParaRPr lang="en-US" altLang="zh-CN" b="1" dirty="0">
              <a:latin typeface="微软雅黑" panose="020B0503020204020204" pitchFamily="34" charset="-122"/>
              <a:ea typeface="微软雅黑" panose="020B0503020204020204" pitchFamily="34" charset="-122"/>
            </a:endParaRPr>
          </a:p>
          <a:p>
            <a:pPr>
              <a:lnSpc>
                <a:spcPct val="120000"/>
              </a:lnSpc>
            </a:pPr>
            <a:r>
              <a:rPr lang="zh-CN" altLang="en-US" b="1" dirty="0">
                <a:solidFill>
                  <a:srgbClr val="0000CC"/>
                </a:solidFill>
                <a:latin typeface="微软雅黑" panose="020B0503020204020204" pitchFamily="34" charset="-122"/>
                <a:ea typeface="微软雅黑" panose="020B0503020204020204" pitchFamily="34" charset="-122"/>
              </a:rPr>
              <a:t>回答</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914400" lvl="1" indent="-457200">
              <a:lnSpc>
                <a:spcPct val="120000"/>
              </a:lnSpc>
              <a:buFontTx/>
              <a:buAutoNum type="alphaLcParenR"/>
            </a:pPr>
            <a:r>
              <a:rPr lang="zh-CN" altLang="en-US" sz="2800" b="1" dirty="0" smtClean="0">
                <a:latin typeface="微软雅黑" panose="020B0503020204020204" pitchFamily="34" charset="-122"/>
                <a:ea typeface="微软雅黑" panose="020B0503020204020204" pitchFamily="34" charset="-122"/>
              </a:rPr>
              <a:t>是的。可以根据设计文档而精确地生产出软件；设计类图代表软件的逻辑结构；</a:t>
            </a:r>
            <a:endParaRPr lang="en-US" altLang="zh-CN" sz="2800" b="1" dirty="0" smtClean="0">
              <a:latin typeface="微软雅黑" panose="020B0503020204020204" pitchFamily="34" charset="-122"/>
              <a:ea typeface="微软雅黑" panose="020B0503020204020204" pitchFamily="34" charset="-122"/>
            </a:endParaRPr>
          </a:p>
          <a:p>
            <a:pPr marL="914400" lvl="1" indent="-457200">
              <a:lnSpc>
                <a:spcPct val="120000"/>
              </a:lnSpc>
              <a:buFontTx/>
              <a:buAutoNum type="alphaLcParenR"/>
            </a:pPr>
            <a:r>
              <a:rPr lang="zh-CN" altLang="en-US" sz="2800" b="1" dirty="0" smtClean="0">
                <a:latin typeface="微软雅黑" panose="020B0503020204020204" pitchFamily="34" charset="-122"/>
                <a:ea typeface="微软雅黑" panose="020B0503020204020204" pitchFamily="34" charset="-122"/>
              </a:rPr>
              <a:t>但是，面向对象设计确实不容易，因为软件产品是看不见也摸不到的。</a:t>
            </a:r>
            <a:endParaRPr lang="zh-CN" altLang="en-US" sz="2800" b="1" dirty="0" smtClean="0">
              <a:latin typeface="微软雅黑" panose="020B0503020204020204" pitchFamily="34" charset="-122"/>
              <a:ea typeface="微软雅黑" panose="020B0503020204020204" pitchFamily="34" charset="-122"/>
            </a:endParaRPr>
          </a:p>
        </p:txBody>
      </p:sp>
      <p:sp>
        <p:nvSpPr>
          <p:cNvPr id="4099" name="Rectangle 7"/>
          <p:cNvSpPr>
            <a:spLocks noRot="1" noChangeArrowheads="1"/>
          </p:cNvSpPr>
          <p:nvPr/>
        </p:nvSpPr>
        <p:spPr bwMode="auto">
          <a:xfrm>
            <a:off x="2063750" y="508001"/>
            <a:ext cx="8229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tx2"/>
                </a:solidFill>
                <a:ea typeface="黑体" panose="02010609060101010101" pitchFamily="49" charset="-122"/>
              </a:rPr>
              <a:t>Introduction to Software Architecture</a:t>
            </a:r>
            <a:endParaRPr lang="en-US" altLang="zh-CN" sz="3200" b="1">
              <a:solidFill>
                <a:schemeClr val="tx2"/>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body" idx="1"/>
          </p:nvPr>
        </p:nvSpPr>
        <p:spPr>
          <a:xfrm>
            <a:off x="751438" y="1628775"/>
            <a:ext cx="9976918" cy="4219764"/>
          </a:xfrm>
          <a:solidFill>
            <a:srgbClr val="FFFFFF"/>
          </a:solidFill>
        </p:spPr>
        <p:txBody>
          <a:bodyPr>
            <a:normAutofit/>
          </a:bodyPr>
          <a:lstStyle/>
          <a:p>
            <a:pPr eaLnBrk="1" hangingPunct="1">
              <a:lnSpc>
                <a:spcPct val="90000"/>
              </a:lnSpc>
              <a:defRPr/>
            </a:pPr>
            <a:r>
              <a:rPr lang="zh-CN" altLang="en-US" b="1" dirty="0">
                <a:solidFill>
                  <a:srgbClr val="000000"/>
                </a:solidFill>
                <a:latin typeface="微软雅黑" panose="020B0503020204020204" pitchFamily="34" charset="-122"/>
                <a:ea typeface="微软雅黑" panose="020B0503020204020204" pitchFamily="34" charset="-122"/>
              </a:rPr>
              <a:t>软件设计要考虑很多因素：</a:t>
            </a:r>
            <a:endParaRPr lang="zh-CN" altLang="en-US" b="1" dirty="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defRPr/>
            </a:pPr>
            <a:r>
              <a:rPr lang="zh-CN" altLang="en-US" sz="2800" dirty="0" smtClean="0">
                <a:solidFill>
                  <a:srgbClr val="000000"/>
                </a:solidFill>
                <a:latin typeface="微软雅黑" panose="020B0503020204020204" pitchFamily="34" charset="-122"/>
                <a:ea typeface="微软雅黑" panose="020B0503020204020204" pitchFamily="34" charset="-122"/>
              </a:rPr>
              <a:t>模块化</a:t>
            </a:r>
            <a:r>
              <a:rPr lang="en-US" altLang="zh-CN" sz="2800" dirty="0" smtClean="0">
                <a:solidFill>
                  <a:srgbClr val="000000"/>
                </a:solidFill>
                <a:latin typeface="微软雅黑" panose="020B0503020204020204" pitchFamily="34" charset="-122"/>
                <a:ea typeface="微软雅黑" panose="020B0503020204020204" pitchFamily="34" charset="-122"/>
              </a:rPr>
              <a:t>(modularization) </a:t>
            </a:r>
            <a:r>
              <a:rPr lang="zh-CN" altLang="en-US" sz="2800" dirty="0" smtClean="0">
                <a:solidFill>
                  <a:srgbClr val="000000"/>
                </a:solidFill>
                <a:latin typeface="微软雅黑" panose="020B0503020204020204" pitchFamily="34" charset="-122"/>
                <a:ea typeface="微软雅黑" panose="020B0503020204020204" pitchFamily="34" charset="-122"/>
              </a:rPr>
              <a:t>（</a:t>
            </a:r>
            <a:r>
              <a:rPr lang="zh-CN" altLang="en-US" sz="2800" dirty="0" smtClean="0">
                <a:solidFill>
                  <a:srgbClr val="0000CC"/>
                </a:solidFill>
                <a:latin typeface="微软雅黑" panose="020B0503020204020204" pitchFamily="34" charset="-122"/>
                <a:ea typeface="微软雅黑" panose="020B0503020204020204" pitchFamily="34" charset="-122"/>
              </a:rPr>
              <a:t>本课程关注</a:t>
            </a:r>
            <a:r>
              <a:rPr lang="zh-CN" altLang="en-US" sz="2800" dirty="0" smtClean="0">
                <a:solidFill>
                  <a:srgbClr val="000000"/>
                </a:solidFill>
                <a:latin typeface="微软雅黑" panose="020B0503020204020204" pitchFamily="34" charset="-122"/>
                <a:ea typeface="微软雅黑" panose="020B0503020204020204" pitchFamily="34" charset="-122"/>
              </a:rPr>
              <a:t>）</a:t>
            </a:r>
            <a:endParaRPr lang="en-US" altLang="zh-CN" sz="2800" dirty="0" smtClean="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defRPr/>
            </a:pPr>
            <a:r>
              <a:rPr lang="zh-CN" altLang="en-US" sz="2800" dirty="0" smtClean="0">
                <a:solidFill>
                  <a:srgbClr val="000000"/>
                </a:solidFill>
                <a:latin typeface="微软雅黑" panose="020B0503020204020204" pitchFamily="34" charset="-122"/>
                <a:ea typeface="微软雅黑" panose="020B0503020204020204" pitchFamily="34" charset="-122"/>
              </a:rPr>
              <a:t>可扩展性 </a:t>
            </a:r>
            <a:r>
              <a:rPr lang="en-US" altLang="zh-CN" sz="2800" dirty="0" smtClean="0">
                <a:solidFill>
                  <a:srgbClr val="000000"/>
                </a:solidFill>
                <a:latin typeface="微软雅黑" panose="020B0503020204020204" pitchFamily="34" charset="-122"/>
                <a:ea typeface="微软雅黑" panose="020B0503020204020204" pitchFamily="34" charset="-122"/>
              </a:rPr>
              <a:t>(extensibility)</a:t>
            </a:r>
            <a:r>
              <a:rPr lang="zh-CN" altLang="en-US" sz="2800" dirty="0">
                <a:solidFill>
                  <a:srgbClr val="000000"/>
                </a:solidFill>
                <a:latin typeface="微软雅黑" panose="020B0503020204020204" pitchFamily="34" charset="-122"/>
                <a:ea typeface="微软雅黑" panose="020B0503020204020204" pitchFamily="34" charset="-122"/>
              </a:rPr>
              <a:t> （</a:t>
            </a:r>
            <a:r>
              <a:rPr lang="zh-CN" altLang="en-US" sz="2800" dirty="0">
                <a:solidFill>
                  <a:srgbClr val="0000CC"/>
                </a:solidFill>
                <a:latin typeface="微软雅黑" panose="020B0503020204020204" pitchFamily="34" charset="-122"/>
                <a:ea typeface="微软雅黑" panose="020B0503020204020204" pitchFamily="34" charset="-122"/>
              </a:rPr>
              <a:t>本课程关注</a:t>
            </a:r>
            <a:r>
              <a:rPr lang="zh-CN" altLang="en-US" sz="2800" dirty="0" smtClean="0">
                <a:solidFill>
                  <a:srgbClr val="000000"/>
                </a:solidFill>
                <a:latin typeface="微软雅黑" panose="020B0503020204020204" pitchFamily="34" charset="-122"/>
                <a:ea typeface="微软雅黑" panose="020B0503020204020204" pitchFamily="34" charset="-122"/>
              </a:rPr>
              <a:t>）</a:t>
            </a:r>
            <a:endParaRPr lang="en-US" altLang="zh-CN" sz="2800" dirty="0" smtClean="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defRPr/>
            </a:pPr>
            <a:r>
              <a:rPr lang="zh-CN" altLang="en-US" sz="2800" dirty="0" smtClean="0">
                <a:solidFill>
                  <a:srgbClr val="000000"/>
                </a:solidFill>
                <a:latin typeface="微软雅黑" panose="020B0503020204020204" pitchFamily="34" charset="-122"/>
                <a:ea typeface="微软雅黑" panose="020B0503020204020204" pitchFamily="34" charset="-122"/>
              </a:rPr>
              <a:t>性能 </a:t>
            </a:r>
            <a:r>
              <a:rPr lang="en-US" altLang="zh-CN" sz="2800" dirty="0" smtClean="0">
                <a:solidFill>
                  <a:srgbClr val="000000"/>
                </a:solidFill>
                <a:latin typeface="微软雅黑" panose="020B0503020204020204" pitchFamily="34" charset="-122"/>
                <a:ea typeface="微软雅黑" panose="020B0503020204020204" pitchFamily="34" charset="-122"/>
              </a:rPr>
              <a:t>(performance)</a:t>
            </a:r>
            <a:endParaRPr lang="en-US" altLang="zh-CN" sz="2800" dirty="0" smtClean="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defRPr/>
            </a:pPr>
            <a:r>
              <a:rPr lang="zh-CN" altLang="en-US" sz="2800" dirty="0" smtClean="0">
                <a:solidFill>
                  <a:srgbClr val="000000"/>
                </a:solidFill>
                <a:latin typeface="微软雅黑" panose="020B0503020204020204" pitchFamily="34" charset="-122"/>
                <a:ea typeface="微软雅黑" panose="020B0503020204020204" pitchFamily="34" charset="-122"/>
              </a:rPr>
              <a:t>安全 </a:t>
            </a:r>
            <a:r>
              <a:rPr lang="en-US" altLang="zh-CN" sz="2800" dirty="0" smtClean="0">
                <a:solidFill>
                  <a:srgbClr val="000000"/>
                </a:solidFill>
                <a:latin typeface="微软雅黑" panose="020B0503020204020204" pitchFamily="34" charset="-122"/>
                <a:ea typeface="微软雅黑" panose="020B0503020204020204" pitchFamily="34" charset="-122"/>
              </a:rPr>
              <a:t>(security)</a:t>
            </a:r>
            <a:endParaRPr lang="en-US" altLang="zh-CN" sz="2800" dirty="0" smtClean="0">
              <a:solidFill>
                <a:srgbClr val="000000"/>
              </a:solidFill>
              <a:latin typeface="微软雅黑" panose="020B0503020204020204" pitchFamily="34" charset="-122"/>
              <a:ea typeface="微软雅黑" panose="020B0503020204020204" pitchFamily="34" charset="-122"/>
            </a:endParaRPr>
          </a:p>
          <a:p>
            <a:pPr marL="457200" lvl="1" indent="0">
              <a:buNone/>
              <a:defRPr/>
            </a:pPr>
            <a:endParaRPr lang="en-US" altLang="zh-CN" sz="280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90000"/>
              </a:lnSpc>
              <a:defRPr/>
            </a:pPr>
            <a:r>
              <a:rPr lang="zh-CN" altLang="en-US" b="1" dirty="0">
                <a:solidFill>
                  <a:srgbClr val="000000"/>
                </a:solidFill>
                <a:latin typeface="微软雅黑" panose="020B0503020204020204" pitchFamily="34" charset="-122"/>
                <a:ea typeface="微软雅黑" panose="020B0503020204020204" pitchFamily="34" charset="-122"/>
              </a:rPr>
              <a:t>软件设计要借鉴成功经验</a:t>
            </a:r>
            <a:endParaRPr lang="zh-CN" altLang="en-US" b="1" dirty="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defRPr/>
            </a:pPr>
            <a:r>
              <a:rPr lang="zh-CN" altLang="en-US" sz="2800" dirty="0" smtClean="0">
                <a:solidFill>
                  <a:srgbClr val="000000"/>
                </a:solidFill>
                <a:latin typeface="微软雅黑" panose="020B0503020204020204" pitchFamily="34" charset="-122"/>
                <a:ea typeface="微软雅黑" panose="020B0503020204020204" pitchFamily="34" charset="-122"/>
              </a:rPr>
              <a:t>软件设计模式 </a:t>
            </a:r>
            <a:r>
              <a:rPr lang="en-US" altLang="zh-CN" sz="2800" dirty="0" smtClean="0">
                <a:solidFill>
                  <a:srgbClr val="000000"/>
                </a:solidFill>
                <a:latin typeface="微软雅黑" panose="020B0503020204020204" pitchFamily="34" charset="-122"/>
                <a:ea typeface="微软雅黑" panose="020B0503020204020204" pitchFamily="34" charset="-122"/>
              </a:rPr>
              <a:t>(software design patterns)</a:t>
            </a:r>
            <a:endParaRPr lang="en-US" altLang="zh-CN" sz="2800" dirty="0" smtClean="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defRPr/>
            </a:pPr>
            <a:r>
              <a:rPr lang="zh-CN" altLang="en-US" sz="2800" dirty="0" smtClean="0">
                <a:solidFill>
                  <a:srgbClr val="000000"/>
                </a:solidFill>
                <a:latin typeface="微软雅黑" panose="020B0503020204020204" pitchFamily="34" charset="-122"/>
                <a:ea typeface="微软雅黑" panose="020B0503020204020204" pitchFamily="34" charset="-122"/>
              </a:rPr>
              <a:t>软件体系结构 </a:t>
            </a:r>
            <a:r>
              <a:rPr lang="en-US" altLang="zh-CN" sz="2800" dirty="0" smtClean="0">
                <a:solidFill>
                  <a:srgbClr val="000000"/>
                </a:solidFill>
                <a:latin typeface="微软雅黑" panose="020B0503020204020204" pitchFamily="34" charset="-122"/>
                <a:ea typeface="微软雅黑" panose="020B0503020204020204" pitchFamily="34" charset="-122"/>
              </a:rPr>
              <a:t>(software architecture)</a:t>
            </a:r>
            <a:endParaRPr lang="en-US" altLang="zh-CN" sz="2800" dirty="0" smtClean="0">
              <a:solidFill>
                <a:srgbClr val="000000"/>
              </a:solidFill>
              <a:latin typeface="微软雅黑" panose="020B0503020204020204" pitchFamily="34" charset="-122"/>
              <a:ea typeface="微软雅黑" panose="020B0503020204020204" pitchFamily="34" charset="-122"/>
            </a:endParaRPr>
          </a:p>
        </p:txBody>
      </p:sp>
      <p:sp>
        <p:nvSpPr>
          <p:cNvPr id="12291" name="Rectangle 3"/>
          <p:cNvSpPr>
            <a:spLocks noRot="1" noChangeArrowheads="1"/>
          </p:cNvSpPr>
          <p:nvPr/>
        </p:nvSpPr>
        <p:spPr bwMode="auto">
          <a:xfrm>
            <a:off x="2063750" y="147639"/>
            <a:ext cx="8229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tx2"/>
                </a:solidFill>
                <a:ea typeface="黑体" panose="02010609060101010101" pitchFamily="49" charset="-122"/>
              </a:rPr>
              <a:t>Introduction to Software Architecture</a:t>
            </a:r>
            <a:endParaRPr lang="en-US" altLang="zh-CN" sz="3200" b="1">
              <a:solidFill>
                <a:schemeClr val="tx2"/>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04130">
                                            <p:txEl>
                                              <p:pRg st="0" end="0"/>
                                            </p:txEl>
                                          </p:spTgt>
                                        </p:tgtEl>
                                        <p:attrNameLst>
                                          <p:attrName>style.visibility</p:attrName>
                                        </p:attrNameLst>
                                      </p:cBhvr>
                                      <p:to>
                                        <p:strVal val="visible"/>
                                      </p:to>
                                    </p:set>
                                    <p:animEffect transition="in" filter="slide(fromBottom)">
                                      <p:cBhvr>
                                        <p:cTn id="7" dur="500"/>
                                        <p:tgtEl>
                                          <p:spTgt spid="304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04130">
                                            <p:txEl>
                                              <p:pRg st="1" end="1"/>
                                            </p:txEl>
                                          </p:spTgt>
                                        </p:tgtEl>
                                        <p:attrNameLst>
                                          <p:attrName>style.visibility</p:attrName>
                                        </p:attrNameLst>
                                      </p:cBhvr>
                                      <p:to>
                                        <p:strVal val="visible"/>
                                      </p:to>
                                    </p:set>
                                    <p:animEffect transition="in" filter="slide(fromBottom)">
                                      <p:cBhvr>
                                        <p:cTn id="12" dur="500"/>
                                        <p:tgtEl>
                                          <p:spTgt spid="304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04130">
                                            <p:txEl>
                                              <p:pRg st="2" end="2"/>
                                            </p:txEl>
                                          </p:spTgt>
                                        </p:tgtEl>
                                        <p:attrNameLst>
                                          <p:attrName>style.visibility</p:attrName>
                                        </p:attrNameLst>
                                      </p:cBhvr>
                                      <p:to>
                                        <p:strVal val="visible"/>
                                      </p:to>
                                    </p:set>
                                    <p:animEffect transition="in" filter="slide(fromBottom)">
                                      <p:cBhvr>
                                        <p:cTn id="17" dur="500"/>
                                        <p:tgtEl>
                                          <p:spTgt spid="304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04130">
                                            <p:txEl>
                                              <p:pRg st="3" end="3"/>
                                            </p:txEl>
                                          </p:spTgt>
                                        </p:tgtEl>
                                        <p:attrNameLst>
                                          <p:attrName>style.visibility</p:attrName>
                                        </p:attrNameLst>
                                      </p:cBhvr>
                                      <p:to>
                                        <p:strVal val="visible"/>
                                      </p:to>
                                    </p:set>
                                    <p:animEffect transition="in" filter="slide(fromBottom)">
                                      <p:cBhvr>
                                        <p:cTn id="22" dur="500"/>
                                        <p:tgtEl>
                                          <p:spTgt spid="3041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04130">
                                            <p:txEl>
                                              <p:pRg st="4" end="4"/>
                                            </p:txEl>
                                          </p:spTgt>
                                        </p:tgtEl>
                                        <p:attrNameLst>
                                          <p:attrName>style.visibility</p:attrName>
                                        </p:attrNameLst>
                                      </p:cBhvr>
                                      <p:to>
                                        <p:strVal val="visible"/>
                                      </p:to>
                                    </p:set>
                                    <p:animEffect transition="in" filter="slide(fromBottom)">
                                      <p:cBhvr>
                                        <p:cTn id="27" dur="500"/>
                                        <p:tgtEl>
                                          <p:spTgt spid="3041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304130">
                                            <p:txEl>
                                              <p:pRg st="6" end="6"/>
                                            </p:txEl>
                                          </p:spTgt>
                                        </p:tgtEl>
                                        <p:attrNameLst>
                                          <p:attrName>style.visibility</p:attrName>
                                        </p:attrNameLst>
                                      </p:cBhvr>
                                      <p:to>
                                        <p:strVal val="visible"/>
                                      </p:to>
                                    </p:set>
                                    <p:animEffect transition="in" filter="slide(fromBottom)">
                                      <p:cBhvr>
                                        <p:cTn id="32" dur="500"/>
                                        <p:tgtEl>
                                          <p:spTgt spid="30413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04130">
                                            <p:txEl>
                                              <p:pRg st="7" end="7"/>
                                            </p:txEl>
                                          </p:spTgt>
                                        </p:tgtEl>
                                        <p:attrNameLst>
                                          <p:attrName>style.visibility</p:attrName>
                                        </p:attrNameLst>
                                      </p:cBhvr>
                                      <p:to>
                                        <p:strVal val="visible"/>
                                      </p:to>
                                    </p:set>
                                    <p:animEffect transition="in" filter="slide(fromBottom)">
                                      <p:cBhvr>
                                        <p:cTn id="37" dur="500"/>
                                        <p:tgtEl>
                                          <p:spTgt spid="30413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304130">
                                            <p:txEl>
                                              <p:pRg st="8" end="8"/>
                                            </p:txEl>
                                          </p:spTgt>
                                        </p:tgtEl>
                                        <p:attrNameLst>
                                          <p:attrName>style.visibility</p:attrName>
                                        </p:attrNameLst>
                                      </p:cBhvr>
                                      <p:to>
                                        <p:strVal val="visible"/>
                                      </p:to>
                                    </p:set>
                                    <p:animEffect transition="in" filter="slide(fromBottom)">
                                      <p:cBhvr>
                                        <p:cTn id="42" dur="500"/>
                                        <p:tgtEl>
                                          <p:spTgt spid="3041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88894" y="1403822"/>
            <a:ext cx="4033838" cy="511175"/>
          </a:xfrm>
          <a:solidFill>
            <a:srgbClr val="FFFFFF"/>
          </a:solidFill>
        </p:spPr>
        <p:txBody>
          <a:bodyPr/>
          <a:lstStyle/>
          <a:p>
            <a:pPr algn="l" eaLnBrk="1" hangingPunct="1"/>
            <a:r>
              <a:rPr lang="zh-CN" altLang="en-US" sz="2800" b="1">
                <a:solidFill>
                  <a:srgbClr val="0000CC"/>
                </a:solidFill>
                <a:latin typeface="微软雅黑" panose="020B0503020204020204" pitchFamily="34" charset="-122"/>
                <a:ea typeface="微软雅黑" panose="020B0503020204020204" pitchFamily="34" charset="-122"/>
              </a:rPr>
              <a:t>软件设计模式的定义</a:t>
            </a:r>
            <a:endParaRPr lang="en-US" altLang="zh-CN" sz="2800" b="1">
              <a:solidFill>
                <a:srgbClr val="0000CC"/>
              </a:solidFill>
              <a:latin typeface="微软雅黑" panose="020B0503020204020204" pitchFamily="34" charset="-122"/>
              <a:ea typeface="微软雅黑" panose="020B0503020204020204" pitchFamily="34" charset="-122"/>
            </a:endParaRPr>
          </a:p>
        </p:txBody>
      </p:sp>
      <p:sp>
        <p:nvSpPr>
          <p:cNvPr id="259075" name="Rectangle 3"/>
          <p:cNvSpPr>
            <a:spLocks noGrp="1" noChangeArrowheads="1"/>
          </p:cNvSpPr>
          <p:nvPr>
            <p:ph type="body" idx="1"/>
          </p:nvPr>
        </p:nvSpPr>
        <p:spPr>
          <a:xfrm>
            <a:off x="529195" y="2059193"/>
            <a:ext cx="11059241" cy="3381940"/>
          </a:xfrm>
          <a:solidFill>
            <a:srgbClr val="FFFFFF"/>
          </a:solidFill>
        </p:spPr>
        <p:txBody>
          <a:bodyPr>
            <a:normAutofit/>
          </a:bodyPr>
          <a:lstStyle/>
          <a:p>
            <a:pPr>
              <a:lnSpc>
                <a:spcPct val="100000"/>
              </a:lnSpc>
              <a:spcBef>
                <a:spcPts val="600"/>
              </a:spcBef>
            </a:pPr>
            <a:r>
              <a:rPr lang="zh-CN" altLang="en-US" b="1" dirty="0" smtClean="0">
                <a:solidFill>
                  <a:srgbClr val="000000"/>
                </a:solidFill>
                <a:latin typeface="微软雅黑" panose="020B0503020204020204" pitchFamily="34" charset="-122"/>
                <a:ea typeface="微软雅黑" panose="020B0503020204020204" pitchFamily="34" charset="-122"/>
              </a:rPr>
              <a:t>设计模式处理一个特定设计情况下反复出现的设计问题</a:t>
            </a:r>
            <a:r>
              <a:rPr lang="en-US" altLang="zh-CN" b="1" dirty="0" smtClean="0">
                <a:solidFill>
                  <a:srgbClr val="000000"/>
                </a:solidFill>
                <a:latin typeface="微软雅黑" panose="020B0503020204020204" pitchFamily="34" charset="-122"/>
                <a:ea typeface="微软雅黑" panose="020B0503020204020204" pitchFamily="34" charset="-122"/>
              </a:rPr>
              <a:t>,</a:t>
            </a:r>
            <a:r>
              <a:rPr lang="zh-CN" altLang="en-US" b="1" dirty="0" smtClean="0">
                <a:solidFill>
                  <a:srgbClr val="000000"/>
                </a:solidFill>
                <a:latin typeface="微软雅黑" panose="020B0503020204020204" pitchFamily="34" charset="-122"/>
                <a:ea typeface="微软雅黑" panose="020B0503020204020204" pitchFamily="34" charset="-122"/>
              </a:rPr>
              <a:t>并且为其提供一个解决方案。</a:t>
            </a:r>
            <a:endParaRPr lang="en-US" altLang="zh-CN" b="1"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00000"/>
              </a:lnSpc>
              <a:spcBef>
                <a:spcPts val="600"/>
              </a:spcBef>
              <a:buFontTx/>
              <a:buNone/>
            </a:pPr>
            <a:r>
              <a:rPr lang="en-US" altLang="zh-CN" b="1" dirty="0" smtClean="0">
                <a:solidFill>
                  <a:srgbClr val="000000"/>
                </a:solidFill>
                <a:latin typeface="微软雅黑" panose="020B0503020204020204" pitchFamily="34" charset="-122"/>
                <a:ea typeface="微软雅黑" panose="020B0503020204020204" pitchFamily="34" charset="-122"/>
              </a:rPr>
              <a:t>Definition </a:t>
            </a:r>
            <a:r>
              <a:rPr lang="en-US" altLang="zh-CN" b="1" dirty="0">
                <a:solidFill>
                  <a:srgbClr val="000000"/>
                </a:solidFill>
                <a:latin typeface="微软雅黑" panose="020B0503020204020204" pitchFamily="34" charset="-122"/>
                <a:ea typeface="微软雅黑" panose="020B0503020204020204" pitchFamily="34" charset="-122"/>
              </a:rPr>
              <a:t>of a pattern:</a:t>
            </a:r>
            <a:endParaRPr lang="en-US" altLang="zh-CN" b="1" dirty="0">
              <a:solidFill>
                <a:srgbClr val="000000"/>
              </a:solidFill>
              <a:latin typeface="微软雅黑" panose="020B0503020204020204" pitchFamily="34" charset="-122"/>
              <a:ea typeface="微软雅黑" panose="020B0503020204020204" pitchFamily="34" charset="-122"/>
            </a:endParaRPr>
          </a:p>
          <a:p>
            <a:pPr eaLnBrk="1" hangingPunct="1">
              <a:lnSpc>
                <a:spcPct val="100000"/>
              </a:lnSpc>
              <a:spcBef>
                <a:spcPts val="600"/>
              </a:spcBef>
              <a:buFontTx/>
              <a:buNone/>
            </a:pPr>
            <a:r>
              <a:rPr lang="en-US" altLang="zh-CN" b="1" dirty="0">
                <a:solidFill>
                  <a:srgbClr val="000000"/>
                </a:solidFill>
                <a:latin typeface="微软雅黑" panose="020B0503020204020204" pitchFamily="34" charset="-122"/>
                <a:ea typeface="微软雅黑" panose="020B0503020204020204" pitchFamily="34" charset="-122"/>
              </a:rPr>
              <a:t>  “A pattern addresses a recurring design problem that arises in specific design situations and presents a solution to it”. </a:t>
            </a:r>
            <a:endParaRPr lang="en-US" altLang="zh-CN" b="1" dirty="0">
              <a:solidFill>
                <a:srgbClr val="000000"/>
              </a:solidFill>
              <a:latin typeface="微软雅黑" panose="020B0503020204020204" pitchFamily="34" charset="-122"/>
              <a:ea typeface="微软雅黑" panose="020B0503020204020204" pitchFamily="34" charset="-122"/>
            </a:endParaRPr>
          </a:p>
          <a:p>
            <a:pPr eaLnBrk="1" hangingPunct="1">
              <a:lnSpc>
                <a:spcPct val="100000"/>
              </a:lnSpc>
              <a:spcBef>
                <a:spcPts val="600"/>
              </a:spcBef>
              <a:buFontTx/>
              <a:buNone/>
            </a:pPr>
            <a:r>
              <a:rPr lang="en-US" altLang="zh-CN" b="1" dirty="0">
                <a:solidFill>
                  <a:srgbClr val="000000"/>
                </a:solidFill>
                <a:latin typeface="微软雅黑" panose="020B0503020204020204" pitchFamily="34" charset="-122"/>
                <a:ea typeface="微软雅黑" panose="020B0503020204020204" pitchFamily="34" charset="-122"/>
              </a:rPr>
              <a:t>   </a:t>
            </a:r>
            <a:r>
              <a:rPr lang="zh-CN" altLang="en-US" b="1" dirty="0" smtClean="0">
                <a:solidFill>
                  <a:srgbClr val="000000"/>
                </a:solidFill>
                <a:latin typeface="微软雅黑" panose="020B0503020204020204" pitchFamily="34" charset="-122"/>
                <a:ea typeface="微软雅黑" panose="020B0503020204020204" pitchFamily="34" charset="-122"/>
              </a:rPr>
              <a:t>  </a:t>
            </a:r>
            <a:r>
              <a:rPr lang="en-US" altLang="zh-CN" b="1" dirty="0" smtClean="0">
                <a:solidFill>
                  <a:srgbClr val="000000"/>
                </a:solidFill>
                <a:latin typeface="微软雅黑" panose="020B0503020204020204" pitchFamily="34" charset="-122"/>
                <a:ea typeface="微软雅黑" panose="020B0503020204020204" pitchFamily="34" charset="-122"/>
              </a:rPr>
              <a:t>(</a:t>
            </a:r>
            <a:r>
              <a:rPr lang="en-US" altLang="zh-CN" b="1" dirty="0" err="1">
                <a:solidFill>
                  <a:srgbClr val="000000"/>
                </a:solidFill>
                <a:latin typeface="微软雅黑" panose="020B0503020204020204" pitchFamily="34" charset="-122"/>
                <a:ea typeface="微软雅黑" panose="020B0503020204020204" pitchFamily="34" charset="-122"/>
              </a:rPr>
              <a:t>Buschmann</a:t>
            </a:r>
            <a:r>
              <a:rPr lang="en-US" altLang="zh-CN" b="1" dirty="0">
                <a:solidFill>
                  <a:srgbClr val="000000"/>
                </a:solidFill>
                <a:latin typeface="微软雅黑" panose="020B0503020204020204" pitchFamily="34" charset="-122"/>
                <a:ea typeface="微软雅黑" panose="020B0503020204020204" pitchFamily="34" charset="-122"/>
              </a:rPr>
              <a:t>, </a:t>
            </a:r>
            <a:r>
              <a:rPr lang="en-US" altLang="zh-CN" b="1" i="1" dirty="0">
                <a:solidFill>
                  <a:srgbClr val="000000"/>
                </a:solidFill>
                <a:latin typeface="微软雅黑" panose="020B0503020204020204" pitchFamily="34" charset="-122"/>
                <a:ea typeface="微软雅黑" panose="020B0503020204020204" pitchFamily="34" charset="-122"/>
              </a:rPr>
              <a:t>et. al. </a:t>
            </a:r>
            <a:r>
              <a:rPr lang="en-US" altLang="zh-CN" b="1" dirty="0">
                <a:solidFill>
                  <a:srgbClr val="000000"/>
                </a:solidFill>
                <a:latin typeface="微软雅黑" panose="020B0503020204020204" pitchFamily="34" charset="-122"/>
                <a:ea typeface="微软雅黑" panose="020B0503020204020204" pitchFamily="34" charset="-122"/>
              </a:rPr>
              <a:t>1996)</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13316" name="Rectangle 4"/>
          <p:cNvSpPr>
            <a:spLocks noRot="1" noChangeArrowheads="1"/>
          </p:cNvSpPr>
          <p:nvPr/>
        </p:nvSpPr>
        <p:spPr bwMode="auto">
          <a:xfrm>
            <a:off x="2063750" y="147639"/>
            <a:ext cx="8229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tx2"/>
                </a:solidFill>
                <a:ea typeface="黑体" panose="02010609060101010101" pitchFamily="49" charset="-122"/>
              </a:rPr>
              <a:t>Introduction to Software Architecture</a:t>
            </a:r>
            <a:endParaRPr lang="en-US" altLang="zh-CN" sz="3200" b="1">
              <a:solidFill>
                <a:schemeClr val="tx2"/>
              </a:solidFill>
              <a:ea typeface="黑体" panose="02010609060101010101" pitchFamily="49" charset="-122"/>
            </a:endParaRPr>
          </a:p>
        </p:txBody>
      </p:sp>
      <p:sp>
        <p:nvSpPr>
          <p:cNvPr id="5" name="Rectangle 2"/>
          <p:cNvSpPr txBox="1">
            <a:spLocks noChangeArrowheads="1"/>
          </p:cNvSpPr>
          <p:nvPr/>
        </p:nvSpPr>
        <p:spPr bwMode="auto">
          <a:xfrm>
            <a:off x="1961535" y="5873751"/>
            <a:ext cx="8353425" cy="511175"/>
          </a:xfrm>
          <a:prstGeom prst="rect">
            <a:avLst/>
          </a:prstGeom>
          <a:solidFill>
            <a:srgbClr val="FFFFFF"/>
          </a:solidFill>
          <a:ln w="9525">
            <a:noFill/>
            <a:miter lim="800000"/>
          </a:ln>
        </p:spPr>
        <p:txBody>
          <a:bodyPr anchor="ctr"/>
          <a:lstStyle/>
          <a:p>
            <a:pPr eaLnBrk="1" hangingPunct="1">
              <a:defRPr/>
            </a:pPr>
            <a:r>
              <a:rPr lang="zh-CN" altLang="en-US" sz="2800" b="1" kern="0" dirty="0">
                <a:solidFill>
                  <a:srgbClr val="0000CC"/>
                </a:solidFill>
                <a:latin typeface="微软雅黑" panose="020B0503020204020204" pitchFamily="34" charset="-122"/>
                <a:ea typeface="微软雅黑" panose="020B0503020204020204" pitchFamily="34" charset="-122"/>
                <a:cs typeface="+mj-cs"/>
              </a:rPr>
              <a:t>软件设计模式适用于小范围的局部的程序设计。</a:t>
            </a:r>
            <a:endParaRPr lang="en-US" altLang="zh-CN" sz="2800" b="1" kern="0" dirty="0">
              <a:solidFill>
                <a:srgbClr val="0000CC"/>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9075">
                                            <p:txEl>
                                              <p:pRg st="1" end="1"/>
                                            </p:txEl>
                                          </p:spTgt>
                                        </p:tgtEl>
                                        <p:attrNameLst>
                                          <p:attrName>style.visibility</p:attrName>
                                        </p:attrNameLst>
                                      </p:cBhvr>
                                      <p:to>
                                        <p:strVal val="visible"/>
                                      </p:to>
                                    </p:set>
                                    <p:animEffect transition="in" filter="slide(fromBottom)">
                                      <p:cBhvr>
                                        <p:cTn id="7" dur="500"/>
                                        <p:tgtEl>
                                          <p:spTgt spid="2590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59075">
                                            <p:txEl>
                                              <p:pRg st="0" end="0"/>
                                            </p:txEl>
                                          </p:spTgt>
                                        </p:tgtEl>
                                        <p:attrNameLst>
                                          <p:attrName>style.visibility</p:attrName>
                                        </p:attrNameLst>
                                      </p:cBhvr>
                                      <p:to>
                                        <p:strVal val="visible"/>
                                      </p:to>
                                    </p:set>
                                    <p:animEffect transition="in" filter="slide(fromBottom)">
                                      <p:cBhvr>
                                        <p:cTn id="12" dur="500"/>
                                        <p:tgtEl>
                                          <p:spTgt spid="2590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59075">
                                            <p:txEl>
                                              <p:pRg st="2" end="2"/>
                                            </p:txEl>
                                          </p:spTgt>
                                        </p:tgtEl>
                                        <p:attrNameLst>
                                          <p:attrName>style.visibility</p:attrName>
                                        </p:attrNameLst>
                                      </p:cBhvr>
                                      <p:to>
                                        <p:strVal val="visible"/>
                                      </p:to>
                                    </p:set>
                                    <p:animEffect transition="in" filter="slide(fromBottom)">
                                      <p:cBhvr>
                                        <p:cTn id="17" dur="500"/>
                                        <p:tgtEl>
                                          <p:spTgt spid="259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59075">
                                            <p:txEl>
                                              <p:pRg st="3" end="3"/>
                                            </p:txEl>
                                          </p:spTgt>
                                        </p:tgtEl>
                                        <p:attrNameLst>
                                          <p:attrName>style.visibility</p:attrName>
                                        </p:attrNameLst>
                                      </p:cBhvr>
                                      <p:to>
                                        <p:strVal val="visible"/>
                                      </p:to>
                                    </p:set>
                                    <p:animEffect transition="in" filter="slide(fromBottom)">
                                      <p:cBhvr>
                                        <p:cTn id="22" dur="500"/>
                                        <p:tgtEl>
                                          <p:spTgt spid="259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body" idx="1"/>
          </p:nvPr>
        </p:nvSpPr>
        <p:spPr>
          <a:xfrm>
            <a:off x="851026" y="1960564"/>
            <a:ext cx="10556340" cy="3580157"/>
          </a:xfrm>
          <a:solidFill>
            <a:srgbClr val="FFFFFF"/>
          </a:solidFill>
        </p:spPr>
        <p:txBody>
          <a:bodyPr>
            <a:noAutofit/>
          </a:bodyPr>
          <a:lstStyle/>
          <a:p>
            <a:pPr marL="514350" indent="-514350">
              <a:lnSpc>
                <a:spcPct val="120000"/>
              </a:lnSpc>
              <a:spcBef>
                <a:spcPts val="600"/>
              </a:spcBef>
              <a:buFont typeface="+mj-lt"/>
              <a:buAutoNum type="alphaLcParenR"/>
            </a:pPr>
            <a:r>
              <a:rPr lang="zh-CN" altLang="en-US" b="1" dirty="0" smtClean="0">
                <a:solidFill>
                  <a:srgbClr val="0000CC"/>
                </a:solidFill>
                <a:latin typeface="微软雅黑" panose="020B0503020204020204" pitchFamily="34" charset="-122"/>
                <a:ea typeface="微软雅黑" panose="020B0503020204020204" pitchFamily="34" charset="-122"/>
              </a:rPr>
              <a:t>学习专家经验</a:t>
            </a:r>
            <a:r>
              <a:rPr lang="zh-CN" altLang="en-US" b="1" dirty="0" smtClean="0">
                <a:latin typeface="微软雅黑" panose="020B0503020204020204" pitchFamily="34" charset="-122"/>
                <a:ea typeface="微软雅黑" panose="020B0503020204020204" pitchFamily="34" charset="-122"/>
              </a:rPr>
              <a:t>：设计模式捕获专业知识，以标准的形式发表，以利于非专家使用。</a:t>
            </a:r>
            <a:endParaRPr lang="en-US" altLang="zh-CN" dirty="0">
              <a:latin typeface="微软雅黑" panose="020B0503020204020204" pitchFamily="34" charset="-122"/>
              <a:ea typeface="微软雅黑" panose="020B0503020204020204" pitchFamily="34" charset="-122"/>
            </a:endParaRPr>
          </a:p>
          <a:p>
            <a:pPr marL="514350" indent="-514350">
              <a:lnSpc>
                <a:spcPct val="120000"/>
              </a:lnSpc>
              <a:spcBef>
                <a:spcPts val="600"/>
              </a:spcBef>
              <a:buFont typeface="+mj-lt"/>
              <a:buAutoNum type="alphaLcParenR"/>
            </a:pPr>
            <a:r>
              <a:rPr lang="zh-CN" altLang="en-US" b="1" dirty="0">
                <a:solidFill>
                  <a:srgbClr val="0000CC"/>
                </a:solidFill>
                <a:latin typeface="微软雅黑" panose="020B0503020204020204" pitchFamily="34" charset="-122"/>
                <a:ea typeface="微软雅黑" panose="020B0503020204020204" pitchFamily="34" charset="-122"/>
              </a:rPr>
              <a:t>为了</a:t>
            </a:r>
            <a:r>
              <a:rPr lang="zh-CN" altLang="en-US" b="1" dirty="0" smtClean="0">
                <a:solidFill>
                  <a:srgbClr val="0000CC"/>
                </a:solidFill>
                <a:latin typeface="微软雅黑" panose="020B0503020204020204" pitchFamily="34" charset="-122"/>
                <a:ea typeface="微软雅黑" panose="020B0503020204020204" pitchFamily="34" charset="-122"/>
              </a:rPr>
              <a:t>交流</a:t>
            </a:r>
            <a:r>
              <a:rPr lang="zh-CN" altLang="en-US" b="1" dirty="0" smtClean="0">
                <a:latin typeface="微软雅黑" panose="020B0503020204020204" pitchFamily="34" charset="-122"/>
                <a:ea typeface="微软雅黑" panose="020B0503020204020204" pitchFamily="34" charset="-122"/>
              </a:rPr>
              <a:t>：设计模式通过提供共同语言，以便促进开发人员之间的交流</a:t>
            </a:r>
            <a:endParaRPr lang="en-US" altLang="zh-CN" b="1" dirty="0" smtClean="0">
              <a:latin typeface="微软雅黑" panose="020B0503020204020204" pitchFamily="34" charset="-122"/>
              <a:ea typeface="微软雅黑" panose="020B0503020204020204" pitchFamily="34" charset="-122"/>
            </a:endParaRPr>
          </a:p>
          <a:p>
            <a:pPr marL="514350" indent="-514350">
              <a:lnSpc>
                <a:spcPct val="120000"/>
              </a:lnSpc>
              <a:spcBef>
                <a:spcPts val="600"/>
              </a:spcBef>
              <a:buFont typeface="+mj-lt"/>
              <a:buAutoNum type="alphaLcParenR"/>
            </a:pPr>
            <a:r>
              <a:rPr lang="zh-CN" altLang="en-US" b="1" dirty="0" smtClean="0">
                <a:solidFill>
                  <a:srgbClr val="0000CC"/>
                </a:solidFill>
                <a:latin typeface="微软雅黑" panose="020B0503020204020204" pitchFamily="34" charset="-122"/>
                <a:ea typeface="微软雅黑" panose="020B0503020204020204" pitchFamily="34" charset="-122"/>
              </a:rPr>
              <a:t>为了</a:t>
            </a:r>
            <a:r>
              <a:rPr lang="zh-CN" altLang="en-US" b="1" dirty="0">
                <a:solidFill>
                  <a:srgbClr val="0000CC"/>
                </a:solidFill>
                <a:latin typeface="微软雅黑" panose="020B0503020204020204" pitchFamily="34" charset="-122"/>
                <a:ea typeface="微软雅黑" panose="020B0503020204020204" pitchFamily="34" charset="-122"/>
              </a:rPr>
              <a:t>重复利用成功的</a:t>
            </a:r>
            <a:r>
              <a:rPr lang="zh-CN" altLang="en-US" b="1" dirty="0" smtClean="0">
                <a:solidFill>
                  <a:srgbClr val="0000CC"/>
                </a:solidFill>
                <a:latin typeface="微软雅黑" panose="020B0503020204020204" pitchFamily="34" charset="-122"/>
                <a:ea typeface="微软雅黑" panose="020B0503020204020204" pitchFamily="34" charset="-122"/>
              </a:rPr>
              <a:t>设计</a:t>
            </a:r>
            <a:r>
              <a:rPr lang="zh-CN" altLang="en-US" b="1" dirty="0" smtClean="0">
                <a:latin typeface="微软雅黑" panose="020B0503020204020204" pitchFamily="34" charset="-122"/>
                <a:ea typeface="微软雅黑" panose="020B0503020204020204" pitchFamily="34" charset="-122"/>
              </a:rPr>
              <a:t>：设计模式使重用成功的设计变得更容易，并避免</a:t>
            </a:r>
            <a:r>
              <a:rPr lang="zh-CN" altLang="en-US" b="1" dirty="0" smtClean="0">
                <a:solidFill>
                  <a:srgbClr val="C00000"/>
                </a:solidFill>
                <a:latin typeface="微软雅黑" panose="020B0503020204020204" pitchFamily="34" charset="-122"/>
                <a:ea typeface="微软雅黑" panose="020B0503020204020204" pitchFamily="34" charset="-122"/>
              </a:rPr>
              <a:t>不可重用</a:t>
            </a:r>
            <a:r>
              <a:rPr lang="zh-CN" altLang="en-US" b="1" dirty="0" smtClean="0">
                <a:latin typeface="微软雅黑" panose="020B0503020204020204" pitchFamily="34" charset="-122"/>
                <a:ea typeface="微软雅黑" panose="020B0503020204020204" pitchFamily="34" charset="-122"/>
              </a:rPr>
              <a:t>的替代方案。</a:t>
            </a:r>
            <a:endParaRPr lang="en-US" altLang="zh-CN" dirty="0">
              <a:latin typeface="微软雅黑" panose="020B0503020204020204" pitchFamily="34" charset="-122"/>
              <a:ea typeface="微软雅黑" panose="020B0503020204020204" pitchFamily="34" charset="-122"/>
            </a:endParaRPr>
          </a:p>
        </p:txBody>
      </p:sp>
      <p:sp>
        <p:nvSpPr>
          <p:cNvPr id="14339" name="Text Box 3"/>
          <p:cNvSpPr txBox="1">
            <a:spLocks noChangeArrowheads="1"/>
          </p:cNvSpPr>
          <p:nvPr/>
        </p:nvSpPr>
        <p:spPr bwMode="auto">
          <a:xfrm>
            <a:off x="925781" y="1205039"/>
            <a:ext cx="8785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Why use software patterns </a:t>
            </a:r>
            <a:r>
              <a:rPr lang="zh-CN" altLang="en-US" sz="2800" b="1" dirty="0">
                <a:latin typeface="微软雅黑" panose="020B0503020204020204" pitchFamily="34" charset="-122"/>
                <a:ea typeface="微软雅黑" panose="020B0503020204020204" pitchFamily="34" charset="-122"/>
              </a:rPr>
              <a:t>（为什么使用设计模式）</a:t>
            </a:r>
            <a:r>
              <a:rPr lang="en-US" altLang="zh-CN" sz="2800" b="1" dirty="0"/>
              <a:t>? </a:t>
            </a:r>
            <a:endParaRPr lang="en-US" altLang="zh-CN" sz="2800" b="1" dirty="0"/>
          </a:p>
        </p:txBody>
      </p:sp>
      <p:sp>
        <p:nvSpPr>
          <p:cNvPr id="14340" name="Rectangle 6"/>
          <p:cNvSpPr>
            <a:spLocks noRot="1" noChangeArrowheads="1"/>
          </p:cNvSpPr>
          <p:nvPr/>
        </p:nvSpPr>
        <p:spPr bwMode="auto">
          <a:xfrm>
            <a:off x="2063750" y="76201"/>
            <a:ext cx="8229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tx2"/>
                </a:solidFill>
                <a:ea typeface="黑体" panose="02010609060101010101" pitchFamily="49" charset="-122"/>
              </a:rPr>
              <a:t>Introduction to Software Architecture</a:t>
            </a:r>
            <a:endParaRPr lang="en-US" altLang="zh-CN" sz="3200" b="1">
              <a:solidFill>
                <a:schemeClr val="tx2"/>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60098">
                                            <p:txEl>
                                              <p:pRg st="0" end="0"/>
                                            </p:txEl>
                                          </p:spTgt>
                                        </p:tgtEl>
                                        <p:attrNameLst>
                                          <p:attrName>style.visibility</p:attrName>
                                        </p:attrNameLst>
                                      </p:cBhvr>
                                      <p:to>
                                        <p:strVal val="visible"/>
                                      </p:to>
                                    </p:set>
                                    <p:animEffect transition="in" filter="slide(fromBottom)">
                                      <p:cBhvr>
                                        <p:cTn id="7" dur="500"/>
                                        <p:tgtEl>
                                          <p:spTgt spid="260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60098">
                                            <p:txEl>
                                              <p:pRg st="1" end="1"/>
                                            </p:txEl>
                                          </p:spTgt>
                                        </p:tgtEl>
                                        <p:attrNameLst>
                                          <p:attrName>style.visibility</p:attrName>
                                        </p:attrNameLst>
                                      </p:cBhvr>
                                      <p:to>
                                        <p:strVal val="visible"/>
                                      </p:to>
                                    </p:set>
                                    <p:animEffect transition="in" filter="slide(fromBottom)">
                                      <p:cBhvr>
                                        <p:cTn id="12" dur="500"/>
                                        <p:tgtEl>
                                          <p:spTgt spid="260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60098">
                                            <p:txEl>
                                              <p:pRg st="2" end="2"/>
                                            </p:txEl>
                                          </p:spTgt>
                                        </p:tgtEl>
                                        <p:attrNameLst>
                                          <p:attrName>style.visibility</p:attrName>
                                        </p:attrNameLst>
                                      </p:cBhvr>
                                      <p:to>
                                        <p:strVal val="visible"/>
                                      </p:to>
                                    </p:set>
                                    <p:animEffect transition="in" filter="slide(fromBottom)">
                                      <p:cBhvr>
                                        <p:cTn id="17" dur="500"/>
                                        <p:tgtEl>
                                          <p:spTgt spid="2600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60857" y="785763"/>
            <a:ext cx="3600450" cy="663575"/>
          </a:xfrm>
          <a:solidFill>
            <a:srgbClr val="FFFFFF"/>
          </a:solidFill>
        </p:spPr>
        <p:txBody>
          <a:bodyPr vert="horz" lIns="0" tIns="45720" rIns="0" bIns="45720" rtlCol="0" anchor="ctr">
            <a:normAutofit/>
          </a:bodyPr>
          <a:lstStyle/>
          <a:p>
            <a:pPr algn="l" eaLnBrk="1" hangingPunct="1"/>
            <a:r>
              <a:rPr lang="zh-CN" altLang="en-US" sz="2800" b="1" dirty="0">
                <a:solidFill>
                  <a:srgbClr val="0000CC"/>
                </a:solidFill>
                <a:latin typeface="微软雅黑" panose="020B0503020204020204" pitchFamily="34" charset="-122"/>
                <a:ea typeface="微软雅黑" panose="020B0503020204020204" pitchFamily="34" charset="-122"/>
              </a:rPr>
              <a:t>软件体系结构的定义</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267267" name="Rectangle 3"/>
          <p:cNvSpPr>
            <a:spLocks noGrp="1" noChangeArrowheads="1"/>
          </p:cNvSpPr>
          <p:nvPr>
            <p:ph type="body" idx="1"/>
          </p:nvPr>
        </p:nvSpPr>
        <p:spPr>
          <a:xfrm>
            <a:off x="534108" y="1457609"/>
            <a:ext cx="10764570" cy="3748133"/>
          </a:xfrm>
          <a:solidFill>
            <a:srgbClr val="FFFFFF"/>
          </a:solidFill>
        </p:spPr>
        <p:txBody>
          <a:bodyPr>
            <a:noAutofit/>
          </a:bodyPr>
          <a:lstStyle/>
          <a:p>
            <a:pPr>
              <a:lnSpc>
                <a:spcPct val="110000"/>
              </a:lnSpc>
              <a:spcBef>
                <a:spcPts val="600"/>
              </a:spcBef>
              <a:defRPr/>
            </a:pPr>
            <a:r>
              <a:rPr lang="zh-CN" altLang="en-US" b="1" dirty="0">
                <a:solidFill>
                  <a:srgbClr val="000000"/>
                </a:solidFill>
                <a:latin typeface="微软雅黑" panose="020B0503020204020204" pitchFamily="34" charset="-122"/>
                <a:ea typeface="微软雅黑" panose="020B0503020204020204" pitchFamily="34" charset="-122"/>
              </a:rPr>
              <a:t>程序或计算系统的</a:t>
            </a:r>
            <a:r>
              <a:rPr lang="zh-CN" altLang="en-US" b="1" dirty="0" smtClean="0">
                <a:solidFill>
                  <a:srgbClr val="000000"/>
                </a:solidFill>
                <a:latin typeface="微软雅黑" panose="020B0503020204020204" pitchFamily="34" charset="-122"/>
                <a:ea typeface="微软雅黑" panose="020B0503020204020204" pitchFamily="34" charset="-122"/>
              </a:rPr>
              <a:t>软件软件体系结构</a:t>
            </a:r>
            <a:r>
              <a:rPr lang="en-US" altLang="zh-CN" b="1" dirty="0" smtClean="0">
                <a:solidFill>
                  <a:srgbClr val="0000CC"/>
                </a:solidFill>
                <a:latin typeface="微软雅黑" panose="020B0503020204020204" pitchFamily="34" charset="-122"/>
                <a:ea typeface="微软雅黑" panose="020B0503020204020204" pitchFamily="34" charset="-122"/>
              </a:rPr>
              <a:t>(</a:t>
            </a:r>
            <a:r>
              <a:rPr lang="zh-CN" altLang="en-US" b="1" dirty="0" smtClean="0">
                <a:solidFill>
                  <a:srgbClr val="0000CC"/>
                </a:solidFill>
                <a:latin typeface="微软雅黑" panose="020B0503020204020204" pitchFamily="34" charset="-122"/>
                <a:ea typeface="微软雅黑" panose="020B0503020204020204" pitchFamily="34" charset="-122"/>
              </a:rPr>
              <a:t>架构</a:t>
            </a:r>
            <a:r>
              <a:rPr lang="en-US" altLang="zh-CN" b="1" dirty="0" smtClean="0">
                <a:solidFill>
                  <a:srgbClr val="0000CC"/>
                </a:solidFill>
                <a:latin typeface="微软雅黑" panose="020B0503020204020204" pitchFamily="34" charset="-122"/>
                <a:ea typeface="微软雅黑" panose="020B0503020204020204" pitchFamily="34" charset="-122"/>
              </a:rPr>
              <a:t>)</a:t>
            </a:r>
            <a:r>
              <a:rPr lang="zh-CN" altLang="en-US" b="1" dirty="0" smtClean="0">
                <a:solidFill>
                  <a:srgbClr val="000000"/>
                </a:solidFill>
                <a:latin typeface="微软雅黑" panose="020B0503020204020204" pitchFamily="34" charset="-122"/>
                <a:ea typeface="微软雅黑" panose="020B0503020204020204" pitchFamily="34" charset="-122"/>
              </a:rPr>
              <a:t>是</a:t>
            </a:r>
            <a:r>
              <a:rPr lang="zh-CN" altLang="en-US" b="1" dirty="0">
                <a:solidFill>
                  <a:srgbClr val="000000"/>
                </a:solidFill>
                <a:latin typeface="微软雅黑" panose="020B0503020204020204" pitchFamily="34" charset="-122"/>
                <a:ea typeface="微软雅黑" panose="020B0503020204020204" pitchFamily="34" charset="-122"/>
              </a:rPr>
              <a:t>系统的结构，</a:t>
            </a:r>
            <a:r>
              <a:rPr lang="zh-CN" altLang="en-US" b="1" dirty="0" smtClean="0">
                <a:solidFill>
                  <a:srgbClr val="000000"/>
                </a:solidFill>
                <a:latin typeface="微软雅黑" panose="020B0503020204020204" pitchFamily="34" charset="-122"/>
                <a:ea typeface="微软雅黑" panose="020B0503020204020204" pitchFamily="34" charset="-122"/>
              </a:rPr>
              <a:t>包括</a:t>
            </a:r>
            <a:endParaRPr lang="en-US" altLang="zh-CN" b="1" dirty="0" smtClean="0">
              <a:solidFill>
                <a:srgbClr val="000000"/>
              </a:solidFill>
              <a:latin typeface="微软雅黑" panose="020B0503020204020204" pitchFamily="34" charset="-122"/>
              <a:ea typeface="微软雅黑" panose="020B0503020204020204" pitchFamily="34" charset="-122"/>
            </a:endParaRPr>
          </a:p>
          <a:p>
            <a:pPr lvl="1">
              <a:lnSpc>
                <a:spcPct val="110000"/>
              </a:lnSpc>
              <a:spcBef>
                <a:spcPts val="600"/>
              </a:spcBef>
              <a:defRPr/>
            </a:pPr>
            <a:r>
              <a:rPr lang="zh-CN" altLang="en-US" sz="2800" b="1" dirty="0" smtClean="0">
                <a:solidFill>
                  <a:srgbClr val="000000"/>
                </a:solidFill>
                <a:latin typeface="微软雅黑" panose="020B0503020204020204" pitchFamily="34" charset="-122"/>
                <a:ea typeface="微软雅黑" panose="020B0503020204020204" pitchFamily="34" charset="-122"/>
              </a:rPr>
              <a:t>软件</a:t>
            </a:r>
            <a:r>
              <a:rPr lang="zh-CN" altLang="en-US" sz="2800" b="1" dirty="0">
                <a:solidFill>
                  <a:srgbClr val="000000"/>
                </a:solidFill>
                <a:latin typeface="微软雅黑" panose="020B0503020204020204" pitchFamily="34" charset="-122"/>
                <a:ea typeface="微软雅黑" panose="020B0503020204020204" pitchFamily="34" charset="-122"/>
              </a:rPr>
              <a:t>组件</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smtClean="0">
                <a:solidFill>
                  <a:srgbClr val="000000"/>
                </a:solidFill>
                <a:latin typeface="微软雅黑" panose="020B0503020204020204" pitchFamily="34" charset="-122"/>
                <a:ea typeface="微软雅黑" panose="020B0503020204020204" pitchFamily="34" charset="-122"/>
              </a:rPr>
              <a:t>软件构件</a:t>
            </a:r>
            <a:r>
              <a:rPr lang="en-US" altLang="zh-CN" sz="2800" b="1" dirty="0" smtClean="0">
                <a:solidFill>
                  <a:srgbClr val="000000"/>
                </a:solidFill>
                <a:latin typeface="微软雅黑" panose="020B0503020204020204" pitchFamily="34" charset="-122"/>
                <a:ea typeface="微软雅黑" panose="020B0503020204020204" pitchFamily="34" charset="-122"/>
              </a:rPr>
              <a:t>)</a:t>
            </a:r>
            <a:r>
              <a:rPr lang="zh-CN" altLang="en-US" sz="2800" b="1" dirty="0" smtClean="0">
                <a:solidFill>
                  <a:srgbClr val="000000"/>
                </a:solidFill>
                <a:latin typeface="微软雅黑" panose="020B0503020204020204" pitchFamily="34" charset="-122"/>
                <a:ea typeface="微软雅黑" panose="020B0503020204020204" pitchFamily="34" charset="-122"/>
              </a:rPr>
              <a:t>，</a:t>
            </a:r>
            <a:endParaRPr lang="en-US" altLang="zh-CN" sz="2800" b="1" dirty="0" smtClean="0">
              <a:solidFill>
                <a:srgbClr val="000000"/>
              </a:solidFill>
              <a:latin typeface="微软雅黑" panose="020B0503020204020204" pitchFamily="34" charset="-122"/>
              <a:ea typeface="微软雅黑" panose="020B0503020204020204" pitchFamily="34" charset="-122"/>
            </a:endParaRPr>
          </a:p>
          <a:p>
            <a:pPr lvl="1">
              <a:lnSpc>
                <a:spcPct val="110000"/>
              </a:lnSpc>
              <a:spcBef>
                <a:spcPts val="600"/>
              </a:spcBef>
              <a:defRPr/>
            </a:pPr>
            <a:r>
              <a:rPr lang="zh-CN" altLang="en-US" sz="2800" b="1" dirty="0" smtClean="0">
                <a:solidFill>
                  <a:srgbClr val="000000"/>
                </a:solidFill>
                <a:latin typeface="微软雅黑" panose="020B0503020204020204" pitchFamily="34" charset="-122"/>
                <a:ea typeface="微软雅黑" panose="020B0503020204020204" pitchFamily="34" charset="-122"/>
              </a:rPr>
              <a:t>这些</a:t>
            </a:r>
            <a:r>
              <a:rPr lang="zh-CN" altLang="en-US" sz="2800" b="1" dirty="0">
                <a:solidFill>
                  <a:srgbClr val="000000"/>
                </a:solidFill>
                <a:latin typeface="微软雅黑" panose="020B0503020204020204" pitchFamily="34" charset="-122"/>
                <a:ea typeface="微软雅黑" panose="020B0503020204020204" pitchFamily="34" charset="-122"/>
              </a:rPr>
              <a:t>组件的外部</a:t>
            </a:r>
            <a:r>
              <a:rPr lang="zh-CN" altLang="en-US" sz="2800" b="1" dirty="0" smtClean="0">
                <a:solidFill>
                  <a:srgbClr val="000000"/>
                </a:solidFill>
                <a:latin typeface="微软雅黑" panose="020B0503020204020204" pitchFamily="34" charset="-122"/>
                <a:ea typeface="微软雅黑" panose="020B0503020204020204" pitchFamily="34" charset="-122"/>
              </a:rPr>
              <a:t>可见性质，以及</a:t>
            </a:r>
            <a:endParaRPr lang="en-US" altLang="zh-CN" sz="2800" b="1" dirty="0" smtClean="0">
              <a:solidFill>
                <a:srgbClr val="000000"/>
              </a:solidFill>
              <a:latin typeface="微软雅黑" panose="020B0503020204020204" pitchFamily="34" charset="-122"/>
              <a:ea typeface="微软雅黑" panose="020B0503020204020204" pitchFamily="34" charset="-122"/>
            </a:endParaRPr>
          </a:p>
          <a:p>
            <a:pPr lvl="1">
              <a:lnSpc>
                <a:spcPct val="110000"/>
              </a:lnSpc>
              <a:spcBef>
                <a:spcPts val="600"/>
              </a:spcBef>
              <a:defRPr/>
            </a:pPr>
            <a:r>
              <a:rPr lang="zh-CN" altLang="en-US" sz="2800" b="1" dirty="0" smtClean="0">
                <a:solidFill>
                  <a:srgbClr val="000000"/>
                </a:solidFill>
                <a:latin typeface="微软雅黑" panose="020B0503020204020204" pitchFamily="34" charset="-122"/>
                <a:ea typeface="微软雅黑" panose="020B0503020204020204" pitchFamily="34" charset="-122"/>
              </a:rPr>
              <a:t>各个组件之间</a:t>
            </a:r>
            <a:r>
              <a:rPr lang="zh-CN" altLang="en-US" sz="2800" b="1" dirty="0">
                <a:solidFill>
                  <a:srgbClr val="000000"/>
                </a:solidFill>
                <a:latin typeface="微软雅黑" panose="020B0503020204020204" pitchFamily="34" charset="-122"/>
                <a:ea typeface="微软雅黑" panose="020B0503020204020204" pitchFamily="34" charset="-122"/>
              </a:rPr>
              <a:t>的关系</a:t>
            </a:r>
            <a:r>
              <a:rPr lang="zh-CN" altLang="en-US" sz="2800" b="1" dirty="0" smtClean="0">
                <a:solidFill>
                  <a:srgbClr val="000000"/>
                </a:solidFill>
                <a:latin typeface="微软雅黑" panose="020B0503020204020204" pitchFamily="34" charset="-122"/>
                <a:ea typeface="微软雅黑" panose="020B0503020204020204" pitchFamily="34" charset="-122"/>
              </a:rPr>
              <a:t>。</a:t>
            </a:r>
            <a:endParaRPr lang="en-US" altLang="zh-CN" sz="2800" b="1" dirty="0">
              <a:solidFill>
                <a:srgbClr val="000000"/>
              </a:solidFill>
              <a:latin typeface="微软雅黑" panose="020B0503020204020204" pitchFamily="34" charset="-122"/>
              <a:ea typeface="微软雅黑" panose="020B0503020204020204" pitchFamily="34" charset="-122"/>
            </a:endParaRPr>
          </a:p>
          <a:p>
            <a:pPr eaLnBrk="1" hangingPunct="1">
              <a:lnSpc>
                <a:spcPct val="110000"/>
              </a:lnSpc>
              <a:spcBef>
                <a:spcPts val="600"/>
              </a:spcBef>
              <a:defRPr/>
            </a:pPr>
            <a:r>
              <a:rPr lang="en-US" altLang="zh-CN" sz="1000" b="1" dirty="0" smtClean="0">
                <a:solidFill>
                  <a:srgbClr val="000000"/>
                </a:solidFill>
                <a:latin typeface="微软雅黑" panose="020B0503020204020204" pitchFamily="34" charset="-122"/>
                <a:ea typeface="微软雅黑" panose="020B0503020204020204" pitchFamily="34" charset="-122"/>
              </a:rPr>
              <a:t>Definition </a:t>
            </a:r>
            <a:r>
              <a:rPr lang="en-US" altLang="zh-CN" sz="1000" b="1" dirty="0">
                <a:solidFill>
                  <a:srgbClr val="000000"/>
                </a:solidFill>
                <a:latin typeface="微软雅黑" panose="020B0503020204020204" pitchFamily="34" charset="-122"/>
                <a:ea typeface="微软雅黑" panose="020B0503020204020204" pitchFamily="34" charset="-122"/>
              </a:rPr>
              <a:t>of a software architecture :</a:t>
            </a:r>
            <a:r>
              <a:rPr lang="en-US" altLang="zh-CN" sz="1000" dirty="0">
                <a:solidFill>
                  <a:srgbClr val="000000"/>
                </a:solidFill>
                <a:latin typeface="微软雅黑" panose="020B0503020204020204" pitchFamily="34" charset="-122"/>
                <a:ea typeface="微软雅黑" panose="020B0503020204020204" pitchFamily="34" charset="-122"/>
              </a:rPr>
              <a:t> </a:t>
            </a:r>
            <a:endParaRPr lang="en-US" altLang="zh-CN" sz="1000" dirty="0">
              <a:solidFill>
                <a:srgbClr val="000000"/>
              </a:solidFill>
              <a:latin typeface="微软雅黑" panose="020B0503020204020204" pitchFamily="34" charset="-122"/>
              <a:ea typeface="微软雅黑" panose="020B0503020204020204" pitchFamily="34" charset="-122"/>
            </a:endParaRPr>
          </a:p>
          <a:p>
            <a:pPr eaLnBrk="1" hangingPunct="1">
              <a:lnSpc>
                <a:spcPct val="110000"/>
              </a:lnSpc>
              <a:spcBef>
                <a:spcPts val="600"/>
              </a:spcBef>
              <a:buFontTx/>
              <a:buNone/>
              <a:defRPr/>
            </a:pPr>
            <a:r>
              <a:rPr lang="en-US" altLang="zh-CN" sz="1000" dirty="0">
                <a:solidFill>
                  <a:srgbClr val="000000"/>
                </a:solidFill>
                <a:latin typeface="微软雅黑" panose="020B0503020204020204" pitchFamily="34" charset="-122"/>
                <a:ea typeface="微软雅黑" panose="020B0503020204020204" pitchFamily="34" charset="-122"/>
              </a:rPr>
              <a:t>    The software architecture of a program or computing system is the structure or structures of the system, which comprise </a:t>
            </a:r>
            <a:endParaRPr lang="en-US" altLang="zh-CN" sz="1000" dirty="0">
              <a:solidFill>
                <a:srgbClr val="000000"/>
              </a:solidFill>
              <a:latin typeface="微软雅黑" panose="020B0503020204020204" pitchFamily="34" charset="-122"/>
              <a:ea typeface="微软雅黑" panose="020B0503020204020204" pitchFamily="34" charset="-122"/>
            </a:endParaRPr>
          </a:p>
          <a:p>
            <a:pPr lvl="1" eaLnBrk="1" hangingPunct="1">
              <a:lnSpc>
                <a:spcPct val="110000"/>
              </a:lnSpc>
              <a:spcBef>
                <a:spcPts val="600"/>
              </a:spcBef>
              <a:defRPr/>
            </a:pPr>
            <a:r>
              <a:rPr lang="en-US" altLang="zh-CN" sz="1000" dirty="0">
                <a:solidFill>
                  <a:srgbClr val="000000"/>
                </a:solidFill>
                <a:latin typeface="微软雅黑" panose="020B0503020204020204" pitchFamily="34" charset="-122"/>
                <a:ea typeface="微软雅黑" panose="020B0503020204020204" pitchFamily="34" charset="-122"/>
              </a:rPr>
              <a:t>software components (</a:t>
            </a:r>
            <a:r>
              <a:rPr lang="zh-CN" altLang="en-US" sz="1000" b="1" dirty="0">
                <a:solidFill>
                  <a:srgbClr val="000000"/>
                </a:solidFill>
                <a:latin typeface="微软雅黑" panose="020B0503020204020204" pitchFamily="34" charset="-122"/>
                <a:ea typeface="微软雅黑" panose="020B0503020204020204" pitchFamily="34" charset="-122"/>
              </a:rPr>
              <a:t>软件组件</a:t>
            </a:r>
            <a:r>
              <a:rPr lang="en-US" altLang="zh-CN" sz="1000" dirty="0">
                <a:solidFill>
                  <a:srgbClr val="000000"/>
                </a:solidFill>
                <a:latin typeface="微软雅黑" panose="020B0503020204020204" pitchFamily="34" charset="-122"/>
                <a:ea typeface="微软雅黑" panose="020B0503020204020204" pitchFamily="34" charset="-122"/>
              </a:rPr>
              <a:t>), </a:t>
            </a:r>
            <a:endParaRPr lang="en-US" altLang="zh-CN" sz="1000" dirty="0">
              <a:solidFill>
                <a:srgbClr val="000000"/>
              </a:solidFill>
              <a:latin typeface="微软雅黑" panose="020B0503020204020204" pitchFamily="34" charset="-122"/>
              <a:ea typeface="微软雅黑" panose="020B0503020204020204" pitchFamily="34" charset="-122"/>
            </a:endParaRPr>
          </a:p>
          <a:p>
            <a:pPr lvl="1" eaLnBrk="1" hangingPunct="1">
              <a:lnSpc>
                <a:spcPct val="110000"/>
              </a:lnSpc>
              <a:spcBef>
                <a:spcPts val="600"/>
              </a:spcBef>
              <a:defRPr/>
            </a:pPr>
            <a:r>
              <a:rPr lang="en-US" altLang="zh-CN" sz="1000" dirty="0">
                <a:solidFill>
                  <a:srgbClr val="000000"/>
                </a:solidFill>
                <a:latin typeface="微软雅黑" panose="020B0503020204020204" pitchFamily="34" charset="-122"/>
                <a:ea typeface="微软雅黑" panose="020B0503020204020204" pitchFamily="34" charset="-122"/>
              </a:rPr>
              <a:t>the externally visible properties of those components, and (</a:t>
            </a:r>
            <a:r>
              <a:rPr lang="zh-CN" altLang="en-US" sz="1000" b="1" dirty="0">
                <a:solidFill>
                  <a:srgbClr val="000000"/>
                </a:solidFill>
                <a:latin typeface="微软雅黑" panose="020B0503020204020204" pitchFamily="34" charset="-122"/>
                <a:ea typeface="微软雅黑" panose="020B0503020204020204" pitchFamily="34" charset="-122"/>
              </a:rPr>
              <a:t>外部可见性质</a:t>
            </a:r>
            <a:r>
              <a:rPr lang="en-US" altLang="zh-CN" sz="1000" dirty="0">
                <a:solidFill>
                  <a:srgbClr val="000000"/>
                </a:solidFill>
                <a:latin typeface="微软雅黑" panose="020B0503020204020204" pitchFamily="34" charset="-122"/>
                <a:ea typeface="微软雅黑" panose="020B0503020204020204" pitchFamily="34" charset="-122"/>
              </a:rPr>
              <a:t>)</a:t>
            </a:r>
            <a:endParaRPr lang="en-US" altLang="zh-CN" sz="1000" dirty="0">
              <a:solidFill>
                <a:srgbClr val="000000"/>
              </a:solidFill>
              <a:latin typeface="微软雅黑" panose="020B0503020204020204" pitchFamily="34" charset="-122"/>
              <a:ea typeface="微软雅黑" panose="020B0503020204020204" pitchFamily="34" charset="-122"/>
            </a:endParaRPr>
          </a:p>
          <a:p>
            <a:pPr lvl="1" eaLnBrk="1" hangingPunct="1">
              <a:lnSpc>
                <a:spcPct val="110000"/>
              </a:lnSpc>
              <a:spcBef>
                <a:spcPts val="600"/>
              </a:spcBef>
              <a:defRPr/>
            </a:pPr>
            <a:r>
              <a:rPr lang="en-US" altLang="zh-CN" sz="1000" dirty="0">
                <a:solidFill>
                  <a:srgbClr val="000000"/>
                </a:solidFill>
                <a:latin typeface="微软雅黑" panose="020B0503020204020204" pitchFamily="34" charset="-122"/>
                <a:ea typeface="微软雅黑" panose="020B0503020204020204" pitchFamily="34" charset="-122"/>
              </a:rPr>
              <a:t>the relationships among them. (</a:t>
            </a:r>
            <a:r>
              <a:rPr lang="zh-CN" altLang="en-US" sz="1000" b="1" dirty="0">
                <a:solidFill>
                  <a:srgbClr val="000000"/>
                </a:solidFill>
                <a:latin typeface="微软雅黑" panose="020B0503020204020204" pitchFamily="34" charset="-122"/>
                <a:ea typeface="微软雅黑" panose="020B0503020204020204" pitchFamily="34" charset="-122"/>
              </a:rPr>
              <a:t>组件之间的关系</a:t>
            </a:r>
            <a:r>
              <a:rPr lang="en-US" altLang="zh-CN" sz="1000" dirty="0">
                <a:solidFill>
                  <a:srgbClr val="000000"/>
                </a:solidFill>
                <a:latin typeface="微软雅黑" panose="020B0503020204020204" pitchFamily="34" charset="-122"/>
                <a:ea typeface="微软雅黑" panose="020B0503020204020204" pitchFamily="34" charset="-122"/>
              </a:rPr>
              <a:t>)</a:t>
            </a:r>
            <a:endParaRPr lang="en-US" altLang="zh-CN" sz="1000" dirty="0">
              <a:solidFill>
                <a:srgbClr val="000000"/>
              </a:solidFill>
              <a:latin typeface="微软雅黑" panose="020B0503020204020204" pitchFamily="34" charset="-122"/>
              <a:ea typeface="微软雅黑" panose="020B0503020204020204" pitchFamily="34" charset="-122"/>
            </a:endParaRPr>
          </a:p>
          <a:p>
            <a:pPr marL="457200" lvl="1" indent="0">
              <a:lnSpc>
                <a:spcPct val="110000"/>
              </a:lnSpc>
              <a:spcBef>
                <a:spcPts val="600"/>
              </a:spcBef>
              <a:buNone/>
              <a:defRPr/>
            </a:pPr>
            <a:r>
              <a:rPr lang="en-US" altLang="zh-CN" sz="1000" b="1" dirty="0">
                <a:solidFill>
                  <a:srgbClr val="0000CC"/>
                </a:solidFill>
                <a:latin typeface="微软雅黑" panose="020B0503020204020204" pitchFamily="34" charset="-122"/>
                <a:ea typeface="微软雅黑" panose="020B0503020204020204" pitchFamily="34" charset="-122"/>
              </a:rPr>
              <a:t>[Bass 98]</a:t>
            </a:r>
            <a:endParaRPr lang="en-US" altLang="zh-CN" sz="1000" b="1" dirty="0">
              <a:solidFill>
                <a:srgbClr val="0000CC"/>
              </a:solidFill>
              <a:latin typeface="微软雅黑" panose="020B0503020204020204" pitchFamily="34" charset="-122"/>
              <a:ea typeface="微软雅黑" panose="020B0503020204020204" pitchFamily="34" charset="-122"/>
            </a:endParaRPr>
          </a:p>
        </p:txBody>
      </p:sp>
      <p:sp>
        <p:nvSpPr>
          <p:cNvPr id="15364" name="Rectangle 4"/>
          <p:cNvSpPr>
            <a:spLocks noRot="1" noChangeArrowheads="1"/>
          </p:cNvSpPr>
          <p:nvPr/>
        </p:nvSpPr>
        <p:spPr bwMode="auto">
          <a:xfrm>
            <a:off x="2063750" y="76201"/>
            <a:ext cx="8229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tx2"/>
                </a:solidFill>
                <a:ea typeface="黑体" panose="02010609060101010101" pitchFamily="49" charset="-122"/>
              </a:rPr>
              <a:t>Introduction to Software Architecture</a:t>
            </a:r>
            <a:endParaRPr lang="en-US" altLang="zh-CN" sz="3200" b="1">
              <a:solidFill>
                <a:schemeClr val="tx2"/>
              </a:solidFill>
              <a:ea typeface="黑体" panose="02010609060101010101" pitchFamily="49" charset="-122"/>
            </a:endParaRPr>
          </a:p>
        </p:txBody>
      </p:sp>
      <p:sp>
        <p:nvSpPr>
          <p:cNvPr id="5" name="Rectangle 2"/>
          <p:cNvSpPr txBox="1">
            <a:spLocks noChangeArrowheads="1"/>
          </p:cNvSpPr>
          <p:nvPr/>
        </p:nvSpPr>
        <p:spPr bwMode="auto">
          <a:xfrm>
            <a:off x="534108" y="5350000"/>
            <a:ext cx="7858454" cy="871537"/>
          </a:xfrm>
          <a:prstGeom prst="rect">
            <a:avLst/>
          </a:prstGeom>
          <a:solidFill>
            <a:srgbClr val="FFFFFF"/>
          </a:solidFill>
          <a:ln w="9525">
            <a:noFill/>
            <a:miter lim="800000"/>
          </a:ln>
        </p:spPr>
        <p:txBody>
          <a:bodyPr anchor="ctr"/>
          <a:lstStyle/>
          <a:p>
            <a:pPr eaLnBrk="1" hangingPunct="1">
              <a:defRPr/>
            </a:pPr>
            <a:r>
              <a:rPr lang="zh-CN" altLang="en-US" sz="2800" b="1" kern="0" dirty="0">
                <a:solidFill>
                  <a:srgbClr val="0000CC"/>
                </a:solidFill>
                <a:latin typeface="微软雅黑" panose="020B0503020204020204" pitchFamily="34" charset="-122"/>
                <a:ea typeface="微软雅黑" panose="020B0503020204020204" pitchFamily="34" charset="-122"/>
                <a:cs typeface="+mj-cs"/>
              </a:rPr>
              <a:t>软件体系结构是软件的整体</a:t>
            </a:r>
            <a:r>
              <a:rPr lang="zh-CN" altLang="en-US" sz="2800" b="1" kern="0" dirty="0" smtClean="0">
                <a:solidFill>
                  <a:srgbClr val="0000CC"/>
                </a:solidFill>
                <a:latin typeface="微软雅黑" panose="020B0503020204020204" pitchFamily="34" charset="-122"/>
                <a:ea typeface="微软雅黑" panose="020B0503020204020204" pitchFamily="34" charset="-122"/>
                <a:cs typeface="+mj-cs"/>
              </a:rPr>
              <a:t>架构</a:t>
            </a:r>
            <a:r>
              <a:rPr lang="en-US" altLang="zh-CN" sz="2800" b="1" kern="0" dirty="0" smtClean="0">
                <a:solidFill>
                  <a:srgbClr val="0000CC"/>
                </a:solidFill>
                <a:latin typeface="微软雅黑" panose="020B0503020204020204" pitchFamily="34" charset="-122"/>
                <a:ea typeface="微软雅黑" panose="020B0503020204020204" pitchFamily="34" charset="-122"/>
                <a:cs typeface="+mj-cs"/>
              </a:rPr>
              <a:t>(</a:t>
            </a:r>
            <a:r>
              <a:rPr lang="zh-CN" altLang="en-US" sz="2800" b="1" kern="0" dirty="0" smtClean="0">
                <a:solidFill>
                  <a:srgbClr val="0000CC"/>
                </a:solidFill>
                <a:latin typeface="微软雅黑" panose="020B0503020204020204" pitchFamily="34" charset="-122"/>
                <a:ea typeface="微软雅黑" panose="020B0503020204020204" pitchFamily="34" charset="-122"/>
                <a:cs typeface="+mj-cs"/>
              </a:rPr>
              <a:t>不是局部结构</a:t>
            </a:r>
            <a:r>
              <a:rPr lang="en-US" altLang="zh-CN" sz="2800" b="1" kern="0" dirty="0" smtClean="0">
                <a:solidFill>
                  <a:srgbClr val="0000CC"/>
                </a:solidFill>
                <a:latin typeface="微软雅黑" panose="020B0503020204020204" pitchFamily="34" charset="-122"/>
                <a:ea typeface="微软雅黑" panose="020B0503020204020204" pitchFamily="34" charset="-122"/>
                <a:cs typeface="+mj-cs"/>
              </a:rPr>
              <a:t>)</a:t>
            </a:r>
            <a:endParaRPr lang="en-US" altLang="zh-CN" sz="2800" b="1" kern="0" dirty="0">
              <a:solidFill>
                <a:srgbClr val="0000CC"/>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 descr="overview-multitieredApplicatio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7608" y="1484314"/>
            <a:ext cx="9080626"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6"/>
          <p:cNvSpPr>
            <a:spLocks noGrp="1" noChangeArrowheads="1"/>
          </p:cNvSpPr>
          <p:nvPr>
            <p:ph type="body" idx="1"/>
          </p:nvPr>
        </p:nvSpPr>
        <p:spPr>
          <a:xfrm>
            <a:off x="2063750" y="5945189"/>
            <a:ext cx="8007350" cy="579437"/>
          </a:xfrm>
        </p:spPr>
        <p:txBody>
          <a:bodyPr/>
          <a:lstStyle/>
          <a:p>
            <a:pPr algn="ctr" eaLnBrk="1" hangingPunct="1">
              <a:spcBef>
                <a:spcPct val="50000"/>
              </a:spcBef>
              <a:buFontTx/>
              <a:buNone/>
            </a:pPr>
            <a:r>
              <a:rPr lang="en-US" altLang="zh-CN" b="1" dirty="0" smtClean="0">
                <a:solidFill>
                  <a:srgbClr val="000000"/>
                </a:solidFill>
              </a:rPr>
              <a:t>Java EE Architecture</a:t>
            </a:r>
            <a:endParaRPr lang="en-US" altLang="zh-CN" b="1" dirty="0" smtClean="0">
              <a:solidFill>
                <a:srgbClr val="000000"/>
              </a:solidFill>
            </a:endParaRPr>
          </a:p>
        </p:txBody>
      </p:sp>
      <p:sp>
        <p:nvSpPr>
          <p:cNvPr id="16388" name="Rectangle 8"/>
          <p:cNvSpPr>
            <a:spLocks noRot="1" noChangeArrowheads="1"/>
          </p:cNvSpPr>
          <p:nvPr/>
        </p:nvSpPr>
        <p:spPr bwMode="auto">
          <a:xfrm>
            <a:off x="571312" y="838201"/>
            <a:ext cx="4032250"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solidFill>
                  <a:srgbClr val="000000"/>
                </a:solidFill>
                <a:latin typeface="微软雅黑" panose="020B0503020204020204" pitchFamily="34" charset="-122"/>
                <a:ea typeface="微软雅黑" panose="020B0503020204020204" pitchFamily="34" charset="-122"/>
              </a:rPr>
              <a:t>软件体系结构的例子</a:t>
            </a:r>
            <a:r>
              <a:rPr lang="en-US" altLang="zh-CN" sz="2800" b="1" dirty="0">
                <a:solidFill>
                  <a:srgbClr val="000000"/>
                </a:solidFill>
                <a:latin typeface="微软雅黑" panose="020B0503020204020204" pitchFamily="34" charset="-122"/>
                <a:ea typeface="微软雅黑" panose="020B0503020204020204" pitchFamily="34" charset="-122"/>
              </a:rPr>
              <a:t>2</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16389" name="Rectangle 9"/>
          <p:cNvSpPr>
            <a:spLocks noRot="1" noChangeArrowheads="1"/>
          </p:cNvSpPr>
          <p:nvPr/>
        </p:nvSpPr>
        <p:spPr bwMode="auto">
          <a:xfrm>
            <a:off x="1992313" y="147639"/>
            <a:ext cx="8229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tx2"/>
                </a:solidFill>
                <a:ea typeface="黑体" panose="02010609060101010101" pitchFamily="49" charset="-122"/>
              </a:rPr>
              <a:t>Introduction to Software Architecture</a:t>
            </a:r>
            <a:endParaRPr lang="en-US" altLang="zh-CN" sz="3200" b="1">
              <a:solidFill>
                <a:schemeClr val="tx2"/>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body" idx="1"/>
          </p:nvPr>
        </p:nvSpPr>
        <p:spPr>
          <a:xfrm>
            <a:off x="434566" y="2185712"/>
            <a:ext cx="11479793" cy="4034019"/>
          </a:xfrm>
          <a:solidFill>
            <a:srgbClr val="FFFFFF"/>
          </a:solidFill>
        </p:spPr>
        <p:txBody>
          <a:bodyPr>
            <a:noAutofit/>
          </a:bodyPr>
          <a:lstStyle/>
          <a:p>
            <a:pPr eaLnBrk="1" hangingPunct="1">
              <a:lnSpc>
                <a:spcPct val="120000"/>
              </a:lnSpc>
              <a:spcBef>
                <a:spcPts val="600"/>
              </a:spcBef>
              <a:buFontTx/>
              <a:buAutoNum type="arabicPeriod"/>
            </a:pPr>
            <a:r>
              <a:rPr lang="en-US" altLang="zh-CN" b="1" dirty="0" smtClean="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SA</a:t>
            </a:r>
            <a:r>
              <a:rPr lang="zh-CN" altLang="en-US" b="1" dirty="0" smtClean="0">
                <a:latin typeface="微软雅黑" panose="020B0503020204020204" pitchFamily="34" charset="-122"/>
                <a:ea typeface="微软雅黑" panose="020B0503020204020204" pitchFamily="34" charset="-122"/>
              </a:rPr>
              <a:t>是各个利益相关者之间的交流</a:t>
            </a:r>
            <a:r>
              <a:rPr lang="zh-CN" altLang="en-US" b="1" dirty="0">
                <a:latin typeface="微软雅黑" panose="020B0503020204020204" pitchFamily="34" charset="-122"/>
                <a:ea typeface="微软雅黑" panose="020B0503020204020204" pitchFamily="34" charset="-122"/>
              </a:rPr>
              <a:t>工具</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20000"/>
              </a:lnSpc>
              <a:spcBef>
                <a:spcPts val="600"/>
              </a:spcBef>
              <a:buNone/>
            </a:pPr>
            <a:r>
              <a:rPr lang="en-US" altLang="zh-CN" b="1" dirty="0" smtClean="0">
                <a:latin typeface="微软雅黑" panose="020B0503020204020204" pitchFamily="34" charset="-122"/>
                <a:ea typeface="微软雅黑" panose="020B0503020204020204" pitchFamily="34" charset="-122"/>
              </a:rPr>
              <a:t>2. SA</a:t>
            </a:r>
            <a:r>
              <a:rPr lang="zh-CN" altLang="en-US" b="1" dirty="0" smtClean="0">
                <a:latin typeface="微软雅黑" panose="020B0503020204020204" pitchFamily="34" charset="-122"/>
                <a:ea typeface="微软雅黑" panose="020B0503020204020204" pitchFamily="34" charset="-122"/>
              </a:rPr>
              <a:t>是最早的设计决策的代表。</a:t>
            </a:r>
            <a:endParaRPr lang="en-US" altLang="zh-CN"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它代表了最早的设计决策。</a:t>
            </a:r>
            <a:endParaRPr lang="en-US" altLang="zh-CN" sz="2800"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它表示了在性能和安全之间，可维护性和可靠性之间，以及当前开发工作的成本与架构中未来开发的成本之间的关系的权衡</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折衷</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权衡</a:t>
            </a:r>
            <a:r>
              <a:rPr lang="en-US" altLang="zh-CN" sz="2800" b="1" dirty="0" smtClean="0">
                <a:latin typeface="微软雅黑" panose="020B0503020204020204" pitchFamily="34" charset="-122"/>
                <a:ea typeface="微软雅黑" panose="020B0503020204020204" pitchFamily="34" charset="-122"/>
              </a:rPr>
              <a:t>) </a:t>
            </a:r>
            <a:endParaRPr lang="en-US" altLang="zh-CN" sz="2800" b="1" dirty="0" smtClean="0">
              <a:latin typeface="微软雅黑" panose="020B0503020204020204" pitchFamily="34" charset="-122"/>
              <a:ea typeface="微软雅黑" panose="020B0503020204020204" pitchFamily="34" charset="-122"/>
            </a:endParaRPr>
          </a:p>
          <a:p>
            <a:pPr>
              <a:lnSpc>
                <a:spcPct val="120000"/>
              </a:lnSpc>
              <a:spcBef>
                <a:spcPts val="600"/>
              </a:spcBef>
              <a:buNone/>
            </a:pPr>
            <a:r>
              <a:rPr lang="en-US" altLang="zh-CN" b="1" dirty="0" smtClean="0">
                <a:solidFill>
                  <a:srgbClr val="000000"/>
                </a:solidFill>
                <a:latin typeface="微软雅黑" panose="020B0503020204020204" pitchFamily="34" charset="-122"/>
                <a:ea typeface="微软雅黑" panose="020B0503020204020204" pitchFamily="34" charset="-122"/>
              </a:rPr>
              <a:t>3.</a:t>
            </a:r>
            <a:r>
              <a:rPr lang="en-US" altLang="zh-CN" b="1" dirty="0" smtClean="0">
                <a:solidFill>
                  <a:srgbClr val="0000CC"/>
                </a:solidFill>
                <a:latin typeface="微软雅黑" panose="020B0503020204020204" pitchFamily="34" charset="-122"/>
                <a:ea typeface="微软雅黑" panose="020B0503020204020204" pitchFamily="34" charset="-122"/>
              </a:rPr>
              <a:t> SA</a:t>
            </a:r>
            <a:r>
              <a:rPr lang="zh-CN" altLang="en-US" b="1" dirty="0" smtClean="0">
                <a:solidFill>
                  <a:srgbClr val="0000CC"/>
                </a:solidFill>
                <a:latin typeface="微软雅黑" panose="020B0503020204020204" pitchFamily="34" charset="-122"/>
                <a:ea typeface="微软雅黑" panose="020B0503020204020204" pitchFamily="34" charset="-122"/>
              </a:rPr>
              <a:t>是一个系统的可重复利用的</a:t>
            </a:r>
            <a:r>
              <a:rPr lang="en-US" altLang="zh-CN" b="1" dirty="0" smtClean="0">
                <a:solidFill>
                  <a:srgbClr val="0000CC"/>
                </a:solidFill>
                <a:latin typeface="微软雅黑" panose="020B0503020204020204" pitchFamily="34" charset="-122"/>
                <a:ea typeface="微软雅黑" panose="020B0503020204020204" pitchFamily="34" charset="-122"/>
              </a:rPr>
              <a:t>,</a:t>
            </a:r>
            <a:r>
              <a:rPr lang="zh-CN" altLang="en-US" b="1" dirty="0" smtClean="0">
                <a:solidFill>
                  <a:srgbClr val="0000CC"/>
                </a:solidFill>
                <a:latin typeface="微软雅黑" panose="020B0503020204020204" pitchFamily="34" charset="-122"/>
                <a:ea typeface="微软雅黑" panose="020B0503020204020204" pitchFamily="34" charset="-122"/>
              </a:rPr>
              <a:t>可转移的抽象</a:t>
            </a:r>
            <a:r>
              <a:rPr lang="en-US" altLang="zh-CN" b="1" dirty="0" smtClean="0">
                <a:solidFill>
                  <a:srgbClr val="0000CC"/>
                </a:solidFill>
                <a:latin typeface="微软雅黑" panose="020B0503020204020204" pitchFamily="34" charset="-122"/>
                <a:ea typeface="微软雅黑" panose="020B0503020204020204" pitchFamily="34" charset="-122"/>
              </a:rPr>
              <a:t> </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800" b="1" dirty="0" smtClean="0">
                <a:solidFill>
                  <a:srgbClr val="000000"/>
                </a:solidFill>
                <a:latin typeface="微软雅黑" panose="020B0503020204020204" pitchFamily="34" charset="-122"/>
                <a:ea typeface="微软雅黑" panose="020B0503020204020204" pitchFamily="34" charset="-122"/>
              </a:rPr>
              <a:t>它可以应用到其它具有类似需求的系统，以及可以提高大规模重用。</a:t>
            </a:r>
            <a:endParaRPr lang="en-US" altLang="zh-CN" sz="2800" b="1" dirty="0">
              <a:latin typeface="微软雅黑" panose="020B0503020204020204" pitchFamily="34" charset="-122"/>
              <a:ea typeface="微软雅黑" panose="020B0503020204020204" pitchFamily="34" charset="-122"/>
            </a:endParaRPr>
          </a:p>
          <a:p>
            <a:pPr eaLnBrk="1" hangingPunct="1">
              <a:lnSpc>
                <a:spcPct val="90000"/>
              </a:lnSpc>
              <a:buFontTx/>
              <a:buNone/>
            </a:pP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p:txBody>
      </p:sp>
      <p:sp>
        <p:nvSpPr>
          <p:cNvPr id="269316" name="Rectangle 4"/>
          <p:cNvSpPr>
            <a:spLocks noChangeArrowheads="1"/>
          </p:cNvSpPr>
          <p:nvPr/>
        </p:nvSpPr>
        <p:spPr bwMode="auto">
          <a:xfrm>
            <a:off x="434566" y="970520"/>
            <a:ext cx="11027121" cy="1126462"/>
          </a:xfrm>
          <a:prstGeom prst="rect">
            <a:avLst/>
          </a:prstGeom>
          <a:solidFill>
            <a:srgbClr val="FFFFFF"/>
          </a:solidFill>
          <a:ln>
            <a:noFill/>
          </a:ln>
          <a:effectLst/>
        </p:spPr>
        <p:txBody>
          <a:bodyPr wrap="square">
            <a:spAutoFit/>
          </a:bodyPr>
          <a:lstStyle/>
          <a:p>
            <a:pPr>
              <a:lnSpc>
                <a:spcPct val="120000"/>
              </a:lnSpc>
              <a:spcBef>
                <a:spcPts val="600"/>
              </a:spcBef>
              <a:defRPr/>
            </a:pPr>
            <a:r>
              <a:rPr lang="zh-CN" altLang="en-US" sz="28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软件体系结构的重要</a:t>
            </a:r>
            <a:r>
              <a:rPr lang="zh-CN" altLang="en-US" sz="2800" b="1"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意义。</a:t>
            </a:r>
            <a:r>
              <a:rPr lang="en-US" altLang="zh-CN" sz="2800" b="1" dirty="0">
                <a:solidFill>
                  <a:srgbClr val="000000"/>
                </a:solidFill>
                <a:latin typeface="微软雅黑" panose="020B0503020204020204" pitchFamily="34" charset="-122"/>
                <a:ea typeface="微软雅黑" panose="020B0503020204020204" pitchFamily="34" charset="-122"/>
              </a:rPr>
              <a:t>SA</a:t>
            </a:r>
            <a:r>
              <a:rPr lang="zh-CN" altLang="en-US" sz="2800" b="1" dirty="0">
                <a:solidFill>
                  <a:srgbClr val="000000"/>
                </a:solidFill>
                <a:latin typeface="微软雅黑" panose="020B0503020204020204" pitchFamily="34" charset="-122"/>
                <a:ea typeface="微软雅黑" panose="020B0503020204020204" pitchFamily="34" charset="-122"/>
              </a:rPr>
              <a:t>对大型企业级，复杂的软件密集型系统，至关重要的三个原因</a:t>
            </a:r>
            <a:r>
              <a:rPr lang="zh-CN" altLang="en-US" sz="2800" b="1" dirty="0" smtClean="0">
                <a:solidFill>
                  <a:srgbClr val="000000"/>
                </a:solidFill>
                <a:latin typeface="微软雅黑" panose="020B0503020204020204" pitchFamily="34" charset="-122"/>
                <a:ea typeface="微软雅黑" panose="020B0503020204020204" pitchFamily="34" charset="-122"/>
              </a:rPr>
              <a:t>。</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17412" name="Rectangle 5"/>
          <p:cNvSpPr>
            <a:spLocks noRot="1" noChangeArrowheads="1"/>
          </p:cNvSpPr>
          <p:nvPr/>
        </p:nvSpPr>
        <p:spPr bwMode="auto">
          <a:xfrm>
            <a:off x="2063750" y="147639"/>
            <a:ext cx="8229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tx2"/>
                </a:solidFill>
                <a:ea typeface="黑体" panose="02010609060101010101" pitchFamily="49" charset="-122"/>
              </a:rPr>
              <a:t>Introduction to Software Architecture</a:t>
            </a:r>
            <a:endParaRPr lang="en-US" altLang="zh-CN" sz="3200" b="1">
              <a:solidFill>
                <a:schemeClr val="tx2"/>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69314">
                                            <p:txEl>
                                              <p:pRg st="1" end="1"/>
                                            </p:txEl>
                                          </p:spTgt>
                                        </p:tgtEl>
                                        <p:attrNameLst>
                                          <p:attrName>style.visibility</p:attrName>
                                        </p:attrNameLst>
                                      </p:cBhvr>
                                      <p:to>
                                        <p:strVal val="visible"/>
                                      </p:to>
                                    </p:set>
                                    <p:animEffect transition="in" filter="slide(fromBottom)">
                                      <p:cBhvr>
                                        <p:cTn id="7" dur="500"/>
                                        <p:tgtEl>
                                          <p:spTgt spid="2693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69314">
                                            <p:txEl>
                                              <p:pRg st="2" end="2"/>
                                            </p:txEl>
                                          </p:spTgt>
                                        </p:tgtEl>
                                        <p:attrNameLst>
                                          <p:attrName>style.visibility</p:attrName>
                                        </p:attrNameLst>
                                      </p:cBhvr>
                                      <p:to>
                                        <p:strVal val="visible"/>
                                      </p:to>
                                    </p:set>
                                    <p:animEffect transition="in" filter="slide(fromBottom)">
                                      <p:cBhvr>
                                        <p:cTn id="12" dur="500"/>
                                        <p:tgtEl>
                                          <p:spTgt spid="2693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69314">
                                            <p:txEl>
                                              <p:pRg st="3" end="3"/>
                                            </p:txEl>
                                          </p:spTgt>
                                        </p:tgtEl>
                                        <p:attrNameLst>
                                          <p:attrName>style.visibility</p:attrName>
                                        </p:attrNameLst>
                                      </p:cBhvr>
                                      <p:to>
                                        <p:strVal val="visible"/>
                                      </p:to>
                                    </p:set>
                                    <p:animEffect transition="in" filter="slide(fromBottom)">
                                      <p:cBhvr>
                                        <p:cTn id="17" dur="500"/>
                                        <p:tgtEl>
                                          <p:spTgt spid="2693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69314">
                                            <p:txEl>
                                              <p:pRg st="4" end="4"/>
                                            </p:txEl>
                                          </p:spTgt>
                                        </p:tgtEl>
                                        <p:attrNameLst>
                                          <p:attrName>style.visibility</p:attrName>
                                        </p:attrNameLst>
                                      </p:cBhvr>
                                      <p:to>
                                        <p:strVal val="visible"/>
                                      </p:to>
                                    </p:set>
                                    <p:animEffect transition="in" filter="slide(fromBottom)">
                                      <p:cBhvr>
                                        <p:cTn id="22" dur="500"/>
                                        <p:tgtEl>
                                          <p:spTgt spid="2693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69314">
                                            <p:txEl>
                                              <p:pRg st="5" end="5"/>
                                            </p:txEl>
                                          </p:spTgt>
                                        </p:tgtEl>
                                        <p:attrNameLst>
                                          <p:attrName>style.visibility</p:attrName>
                                        </p:attrNameLst>
                                      </p:cBhvr>
                                      <p:to>
                                        <p:strVal val="visible"/>
                                      </p:to>
                                    </p:set>
                                    <p:animEffect transition="in" filter="slide(fromBottom)">
                                      <p:cBhvr>
                                        <p:cTn id="27" dur="500"/>
                                        <p:tgtEl>
                                          <p:spTgt spid="26931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69314">
                                            <p:txEl>
                                              <p:pRg st="6" end="6"/>
                                            </p:txEl>
                                          </p:spTgt>
                                        </p:tgtEl>
                                        <p:attrNameLst>
                                          <p:attrName>style.visibility</p:attrName>
                                        </p:attrNameLst>
                                      </p:cBhvr>
                                      <p:to>
                                        <p:strVal val="visible"/>
                                      </p:to>
                                    </p:set>
                                    <p:animEffect transition="in" filter="slide(fromBottom)">
                                      <p:cBhvr>
                                        <p:cTn id="32" dur="500"/>
                                        <p:tgtEl>
                                          <p:spTgt spid="2693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OGFlODY0OWRhM2I1MTZkNDI2MjZmMDdiNTc4ZTFlNm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1598</Words>
  <Application>WPS 演示</Application>
  <PresentationFormat>宽屏</PresentationFormat>
  <Paragraphs>73</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宋体</vt:lpstr>
      <vt:lpstr>Wingdings</vt:lpstr>
      <vt:lpstr>微软雅黑</vt:lpstr>
      <vt:lpstr>黑体</vt:lpstr>
      <vt:lpstr>Times New Roman</vt:lpstr>
      <vt:lpstr>Calibri Light</vt:lpstr>
      <vt:lpstr>Calibri</vt:lpstr>
      <vt:lpstr>Arial Unicode MS</vt:lpstr>
      <vt:lpstr>Office 主题</vt:lpstr>
      <vt:lpstr>PowerPoint 演示文稿</vt:lpstr>
      <vt:lpstr>PowerPoint 演示文稿</vt:lpstr>
      <vt:lpstr>软件设计模式的定义</vt:lpstr>
      <vt:lpstr>PowerPoint 演示文稿</vt:lpstr>
      <vt:lpstr>软件体系结构的定义</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光追</cp:lastModifiedBy>
  <cp:revision>29</cp:revision>
  <dcterms:created xsi:type="dcterms:W3CDTF">2022-10-17T07:51:00Z</dcterms:created>
  <dcterms:modified xsi:type="dcterms:W3CDTF">2024-01-02T09:45:39Z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E8E80CD077244A288804A5CAD1FACA1E_12</vt:lpwstr>
  </property>
  <property fmtid="{D5CDD505-2E9C-101B-9397-08002B2CF9AE}" pid="3" name="KSOProductBuildVer">
    <vt:lpwstr>2052-12.1.0.16120</vt:lpwstr>
  </property>
</Properties>
</file>