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3"/>
    <p:sldId id="258" r:id="rId4"/>
    <p:sldId id="259" r:id="rId5"/>
    <p:sldId id="311" r:id="rId6"/>
    <p:sldId id="260" r:id="rId7"/>
    <p:sldId id="261" r:id="rId8"/>
    <p:sldId id="262" r:id="rId9"/>
    <p:sldId id="263" r:id="rId10"/>
    <p:sldId id="264" r:id="rId11"/>
    <p:sldId id="265" r:id="rId12"/>
    <p:sldId id="266" r:id="rId14"/>
    <p:sldId id="267" r:id="rId15"/>
    <p:sldId id="270" r:id="rId16"/>
    <p:sldId id="271" r:id="rId17"/>
    <p:sldId id="272" r:id="rId18"/>
    <p:sldId id="273" r:id="rId19"/>
    <p:sldId id="274" r:id="rId20"/>
    <p:sldId id="275" r:id="rId21"/>
    <p:sldId id="276" r:id="rId22"/>
    <p:sldId id="277" r:id="rId23"/>
    <p:sldId id="279" r:id="rId24"/>
    <p:sldId id="281" r:id="rId25"/>
    <p:sldId id="283" r:id="rId26"/>
    <p:sldId id="284" r:id="rId27"/>
    <p:sldId id="285" r:id="rId28"/>
    <p:sldId id="286"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3" r:id="rId43"/>
    <p:sldId id="304" r:id="rId44"/>
    <p:sldId id="306" r:id="rId45"/>
    <p:sldId id="307" r:id="rId46"/>
    <p:sldId id="308" r:id="rId47"/>
    <p:sldId id="309" r:id="rId48"/>
    <p:sldId id="310" r:id="rId49"/>
  </p:sldIdLst>
  <p:sldSz cx="12192000" cy="6858000"/>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gs" Target="tags/tag1.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95AC162-AD34-4272-9C9C-17DC3D322C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6DC92-7A28-4072-81C9-D384F9D229D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5AC162-AD34-4272-9C9C-17DC3D322C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6DC92-7A28-4072-81C9-D384F9D229D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5AC162-AD34-4272-9C9C-17DC3D322C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6DC92-7A28-4072-81C9-D384F9D229D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5AC162-AD34-4272-9C9C-17DC3D322C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6DC92-7A28-4072-81C9-D384F9D229D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95AC162-AD34-4272-9C9C-17DC3D322C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6DC92-7A28-4072-81C9-D384F9D229D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95AC162-AD34-4272-9C9C-17DC3D322C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E6DC92-7A28-4072-81C9-D384F9D229D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95AC162-AD34-4272-9C9C-17DC3D322CA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E6DC92-7A28-4072-81C9-D384F9D229D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95AC162-AD34-4272-9C9C-17DC3D322CA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E6DC92-7A28-4072-81C9-D384F9D229D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5AC162-AD34-4272-9C9C-17DC3D322CA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E6DC92-7A28-4072-81C9-D384F9D229D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95AC162-AD34-4272-9C9C-17DC3D322C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E6DC92-7A28-4072-81C9-D384F9D229D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95AC162-AD34-4272-9C9C-17DC3D322C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E6DC92-7A28-4072-81C9-D384F9D229D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AC162-AD34-4272-9C9C-17DC3D322CA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E6DC92-7A28-4072-81C9-D384F9D229D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36.xml"/><Relationship Id="rId3" Type="http://schemas.openxmlformats.org/officeDocument/2006/relationships/slide" Target="slide27.xml"/><Relationship Id="rId2" Type="http://schemas.openxmlformats.org/officeDocument/2006/relationships/slide" Target="slide13.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58AFCD9B-3C50-4008-AF90-C9C2C63C3241}" type="slidenum">
              <a:rPr lang="zh-CN" altLang="en-US" sz="1400"/>
            </a:fld>
            <a:endParaRPr lang="en-US" altLang="zh-CN" sz="1400"/>
          </a:p>
        </p:txBody>
      </p:sp>
      <p:sp>
        <p:nvSpPr>
          <p:cNvPr id="2051" name="Rectangle 2"/>
          <p:cNvSpPr>
            <a:spLocks noGrp="1" noChangeArrowheads="1"/>
          </p:cNvSpPr>
          <p:nvPr>
            <p:ph type="title"/>
          </p:nvPr>
        </p:nvSpPr>
        <p:spPr>
          <a:xfrm>
            <a:off x="688063" y="152400"/>
            <a:ext cx="10954693" cy="1441010"/>
          </a:xfrm>
        </p:spPr>
        <p:txBody>
          <a:bodyPr/>
          <a:lstStyle/>
          <a:p>
            <a:pPr algn="ctr" eaLnBrk="1" hangingPunct="1"/>
            <a:r>
              <a:rPr lang="en-US" altLang="zh-CN" sz="2800" b="1" dirty="0">
                <a:latin typeface="微软雅黑" panose="020B0503020204020204" pitchFamily="34" charset="-122"/>
                <a:ea typeface="微软雅黑" panose="020B0503020204020204" pitchFamily="34" charset="-122"/>
              </a:rPr>
              <a:t>Lecture 1 </a:t>
            </a:r>
            <a:br>
              <a:rPr lang="en-US" altLang="zh-CN" sz="2800" b="1" dirty="0">
                <a:latin typeface="微软雅黑" panose="020B0503020204020204" pitchFamily="34" charset="-122"/>
                <a:ea typeface="微软雅黑" panose="020B0503020204020204" pitchFamily="34" charset="-122"/>
              </a:rPr>
            </a:br>
            <a:r>
              <a:rPr lang="en-US" altLang="zh-CN" sz="2800" b="1" dirty="0" smtClean="0">
                <a:latin typeface="微软雅黑" panose="020B0503020204020204" pitchFamily="34" charset="-122"/>
                <a:ea typeface="微软雅黑" panose="020B0503020204020204" pitchFamily="34" charset="-122"/>
              </a:rPr>
              <a:t>The </a:t>
            </a:r>
            <a:r>
              <a:rPr lang="en-US" altLang="zh-CN" sz="2800" b="1" dirty="0">
                <a:latin typeface="微软雅黑" panose="020B0503020204020204" pitchFamily="34" charset="-122"/>
                <a:ea typeface="微软雅黑" panose="020B0503020204020204" pitchFamily="34" charset="-122"/>
              </a:rPr>
              <a:t>Factory Method Pattern (</a:t>
            </a:r>
            <a:r>
              <a:rPr lang="zh-CN" altLang="en-US" sz="2800" b="1" dirty="0">
                <a:latin typeface="微软雅黑" panose="020B0503020204020204" pitchFamily="34" charset="-122"/>
                <a:ea typeface="微软雅黑" panose="020B0503020204020204" pitchFamily="34" charset="-122"/>
              </a:rPr>
              <a:t>工厂方法模式</a:t>
            </a:r>
            <a:r>
              <a:rPr lang="en-US" altLang="zh-CN" sz="2800" b="1" dirty="0" smtClean="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Creational)</a:t>
            </a:r>
            <a:endParaRPr lang="en-US" altLang="zh-CN" sz="2800" b="1" dirty="0">
              <a:latin typeface="微软雅黑" panose="020B0503020204020204" pitchFamily="34" charset="-122"/>
              <a:ea typeface="微软雅黑" panose="020B0503020204020204" pitchFamily="34" charset="-122"/>
            </a:endParaRPr>
          </a:p>
        </p:txBody>
      </p:sp>
      <p:sp>
        <p:nvSpPr>
          <p:cNvPr id="2052" name="Text Box 4"/>
          <p:cNvSpPr txBox="1">
            <a:spLocks noChangeArrowheads="1"/>
          </p:cNvSpPr>
          <p:nvPr/>
        </p:nvSpPr>
        <p:spPr bwMode="auto">
          <a:xfrm>
            <a:off x="3073400" y="4573588"/>
            <a:ext cx="56896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latin typeface="微软雅黑" panose="020B0503020204020204" pitchFamily="34" charset="-122"/>
                <a:ea typeface="微软雅黑" panose="020B0503020204020204" pitchFamily="34" charset="-122"/>
              </a:rPr>
              <a:t>Professor:</a:t>
            </a:r>
            <a:r>
              <a:rPr lang="en-US" altLang="zh-CN" sz="2800" b="1" dirty="0">
                <a:latin typeface="微软雅黑" panose="020B0503020204020204" pitchFamily="34" charset="-122"/>
                <a:ea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endParaRPr>
          </a:p>
          <a:p>
            <a:pPr algn="ctr" eaLnBrk="1" hangingPunct="1"/>
            <a:r>
              <a:rPr lang="en-US" altLang="zh-CN" sz="2800" b="1" dirty="0" err="1">
                <a:latin typeface="微软雅黑" panose="020B0503020204020204" pitchFamily="34" charset="-122"/>
                <a:ea typeface="微软雅黑" panose="020B0503020204020204" pitchFamily="34" charset="-122"/>
              </a:rPr>
              <a:t>Yushan</a:t>
            </a:r>
            <a:r>
              <a:rPr lang="en-US" altLang="zh-CN" sz="2800" b="1" dirty="0">
                <a:latin typeface="微软雅黑" panose="020B0503020204020204" pitchFamily="34" charset="-122"/>
                <a:ea typeface="微软雅黑" panose="020B0503020204020204" pitchFamily="34" charset="-122"/>
              </a:rPr>
              <a:t> (Michael) Sun</a:t>
            </a:r>
            <a:endParaRPr lang="en-US" altLang="zh-CN" sz="2800" b="1" dirty="0">
              <a:latin typeface="微软雅黑" panose="020B0503020204020204" pitchFamily="34" charset="-122"/>
              <a:ea typeface="微软雅黑" panose="020B0503020204020204" pitchFamily="34" charset="-122"/>
            </a:endParaRPr>
          </a:p>
          <a:p>
            <a:pPr algn="ctr" eaLnBrk="1" hangingPunct="1"/>
            <a:r>
              <a:rPr lang="en-US" altLang="zh-CN" sz="2800" b="1" dirty="0">
                <a:latin typeface="微软雅黑" panose="020B0503020204020204" pitchFamily="34" charset="-122"/>
                <a:ea typeface="微软雅黑" panose="020B0503020204020204" pitchFamily="34" charset="-122"/>
              </a:rPr>
              <a:t>Fall </a:t>
            </a:r>
            <a:r>
              <a:rPr lang="en-US" altLang="zh-CN" sz="2800" b="1" dirty="0" smtClean="0">
                <a:latin typeface="微软雅黑" panose="020B0503020204020204" pitchFamily="34" charset="-122"/>
                <a:ea typeface="微软雅黑" panose="020B0503020204020204" pitchFamily="34" charset="-122"/>
              </a:rPr>
              <a:t>2023</a:t>
            </a:r>
            <a:endParaRPr lang="en-US" altLang="zh-CN" sz="2800" b="1" dirty="0">
              <a:latin typeface="微软雅黑" panose="020B0503020204020204" pitchFamily="34" charset="-122"/>
              <a:ea typeface="微软雅黑" panose="020B0503020204020204" pitchFamily="34" charset="-122"/>
            </a:endParaRPr>
          </a:p>
        </p:txBody>
      </p:sp>
      <p:sp>
        <p:nvSpPr>
          <p:cNvPr id="2053" name="矩形 4"/>
          <p:cNvSpPr>
            <a:spLocks noChangeArrowheads="1"/>
          </p:cNvSpPr>
          <p:nvPr/>
        </p:nvSpPr>
        <p:spPr bwMode="auto">
          <a:xfrm>
            <a:off x="1122625" y="2178866"/>
            <a:ext cx="9592461"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nSpc>
                <a:spcPct val="130000"/>
              </a:lnSpc>
              <a:buFontTx/>
              <a:buChar char="•"/>
            </a:pPr>
            <a:r>
              <a:rPr lang="zh-CN" altLang="zh-CN" sz="2800" b="1" dirty="0">
                <a:latin typeface="微软雅黑" panose="020B0503020204020204" pitchFamily="34" charset="-122"/>
                <a:ea typeface="微软雅黑" panose="020B0503020204020204" pitchFamily="34" charset="-122"/>
              </a:rPr>
              <a:t>创建型设计模式是解决</a:t>
            </a:r>
            <a:r>
              <a:rPr lang="zh-CN" altLang="zh-CN" sz="2800" b="1" dirty="0">
                <a:highlight>
                  <a:srgbClr val="FFFF00"/>
                </a:highlight>
                <a:latin typeface="微软雅黑" panose="020B0503020204020204" pitchFamily="34" charset="-122"/>
                <a:ea typeface="微软雅黑" panose="020B0503020204020204" pitchFamily="34" charset="-122"/>
              </a:rPr>
              <a:t>对象创建机制</a:t>
            </a:r>
            <a:r>
              <a:rPr lang="zh-CN" altLang="zh-CN" sz="2800" b="1" dirty="0">
                <a:latin typeface="微软雅黑" panose="020B0503020204020204" pitchFamily="34" charset="-122"/>
                <a:ea typeface="微软雅黑" panose="020B0503020204020204" pitchFamily="34" charset="-122"/>
              </a:rPr>
              <a:t>的设计模式。</a:t>
            </a:r>
            <a:endParaRPr lang="en-US" altLang="zh-CN" sz="2800" b="1" dirty="0">
              <a:latin typeface="微软雅黑" panose="020B0503020204020204" pitchFamily="34" charset="-122"/>
              <a:ea typeface="微软雅黑" panose="020B0503020204020204" pitchFamily="34" charset="-122"/>
            </a:endParaRPr>
          </a:p>
          <a:p>
            <a:pPr>
              <a:lnSpc>
                <a:spcPct val="130000"/>
              </a:lnSpc>
              <a:buFontTx/>
              <a:buChar char="•"/>
            </a:pPr>
            <a:r>
              <a:rPr lang="zh-CN" altLang="zh-CN" sz="2800" b="1" dirty="0">
                <a:latin typeface="微软雅黑" panose="020B0503020204020204" pitchFamily="34" charset="-122"/>
                <a:ea typeface="微软雅黑" panose="020B0503020204020204" pitchFamily="34" charset="-122"/>
              </a:rPr>
              <a:t>该类设计模式试图根据具体的情况，以适当方式创建对象。</a:t>
            </a:r>
            <a:endParaRPr lang="zh-CN" altLang="zh-CN"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2B75AC5B-F2E2-4AAA-B7EB-F8FAA80193CE}" type="slidenum">
              <a:rPr lang="zh-CN" altLang="en-US" sz="1400"/>
            </a:fld>
            <a:endParaRPr lang="en-US" altLang="zh-CN" sz="1400"/>
          </a:p>
        </p:txBody>
      </p:sp>
      <p:sp>
        <p:nvSpPr>
          <p:cNvPr id="1097731" name="Rectangle 3"/>
          <p:cNvSpPr>
            <a:spLocks noGrp="1" noChangeArrowheads="1"/>
          </p:cNvSpPr>
          <p:nvPr>
            <p:ph type="body" idx="1"/>
          </p:nvPr>
        </p:nvSpPr>
        <p:spPr>
          <a:xfrm>
            <a:off x="452675" y="1776978"/>
            <a:ext cx="10746462" cy="3716793"/>
          </a:xfrm>
        </p:spPr>
        <p:txBody>
          <a:bodyPr>
            <a:normAutofit/>
          </a:bodyPr>
          <a:lstStyle/>
          <a:p>
            <a:pPr eaLnBrk="1" hangingPunct="1">
              <a:lnSpc>
                <a:spcPct val="100000"/>
              </a:lnSpc>
              <a:spcBef>
                <a:spcPts val="600"/>
              </a:spcBef>
              <a:buFontTx/>
              <a:buNone/>
              <a:defRPr/>
            </a:pPr>
            <a:r>
              <a:rPr lang="zh-CN" altLang="en-US" b="1" dirty="0" smtClean="0">
                <a:solidFill>
                  <a:srgbClr val="0000CC"/>
                </a:solidFill>
                <a:latin typeface="微软雅黑" panose="020B0503020204020204" pitchFamily="34" charset="-122"/>
                <a:ea typeface="微软雅黑" panose="020B0503020204020204" pitchFamily="34" charset="-122"/>
              </a:rPr>
              <a:t>工厂</a:t>
            </a:r>
            <a:r>
              <a:rPr lang="zh-CN" altLang="en-US" b="1" dirty="0">
                <a:solidFill>
                  <a:srgbClr val="0000CC"/>
                </a:solidFill>
                <a:latin typeface="微软雅黑" panose="020B0503020204020204" pitchFamily="34" charset="-122"/>
                <a:ea typeface="微软雅黑" panose="020B0503020204020204" pitchFamily="34" charset="-122"/>
              </a:rPr>
              <a:t>方法</a:t>
            </a:r>
            <a:r>
              <a:rPr lang="zh-CN" altLang="en-US" b="1" dirty="0" smtClean="0">
                <a:solidFill>
                  <a:srgbClr val="0000CC"/>
                </a:solidFill>
                <a:latin typeface="微软雅黑" panose="020B0503020204020204" pitchFamily="34" charset="-122"/>
                <a:ea typeface="微软雅黑" panose="020B0503020204020204" pitchFamily="34" charset="-122"/>
              </a:rPr>
              <a:t>的功能</a:t>
            </a:r>
            <a:r>
              <a:rPr lang="en-US" altLang="zh-CN" b="1" dirty="0" smtClean="0">
                <a:solidFill>
                  <a:srgbClr val="0000CC"/>
                </a:solidFill>
                <a:latin typeface="微软雅黑" panose="020B0503020204020204" pitchFamily="34" charset="-122"/>
                <a:ea typeface="微软雅黑" panose="020B0503020204020204" pitchFamily="34" charset="-122"/>
              </a:rPr>
              <a:t>:</a:t>
            </a:r>
            <a:endParaRPr lang="en-US" altLang="zh-CN" b="1" dirty="0">
              <a:solidFill>
                <a:srgbClr val="0000CC"/>
              </a:solidFill>
              <a:latin typeface="微软雅黑" panose="020B0503020204020204" pitchFamily="34" charset="-122"/>
              <a:ea typeface="微软雅黑" panose="020B0503020204020204" pitchFamily="34" charset="-122"/>
            </a:endParaRPr>
          </a:p>
          <a:p>
            <a:pPr eaLnBrk="1" hangingPunct="1">
              <a:lnSpc>
                <a:spcPct val="100000"/>
              </a:lnSpc>
              <a:spcBef>
                <a:spcPts val="600"/>
              </a:spcBef>
              <a:defRPr/>
            </a:pPr>
            <a:r>
              <a:rPr lang="zh-CN" altLang="en-US" b="1" dirty="0" smtClean="0">
                <a:latin typeface="微软雅黑" panose="020B0503020204020204" pitchFamily="34" charset="-122"/>
                <a:ea typeface="微软雅黑" panose="020B0503020204020204" pitchFamily="34" charset="-122"/>
              </a:rPr>
              <a:t>所以，可以定义一个工厂方法是这样的一个方法，它</a:t>
            </a:r>
            <a:r>
              <a:rPr lang="en-US" altLang="zh-CN"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lvl="1" eaLnBrk="1" hangingPunct="1">
              <a:lnSpc>
                <a:spcPct val="100000"/>
              </a:lnSpc>
              <a:spcBef>
                <a:spcPts val="600"/>
              </a:spcBef>
              <a:defRPr/>
            </a:pPr>
            <a:r>
              <a:rPr lang="zh-CN" altLang="en-US" sz="2800" b="1" dirty="0" smtClean="0">
                <a:latin typeface="微软雅黑" panose="020B0503020204020204" pitchFamily="34" charset="-122"/>
                <a:ea typeface="微软雅黑" panose="020B0503020204020204" pitchFamily="34" charset="-122"/>
              </a:rPr>
              <a:t>基于应用环境和其它的影响因素，从一个层次类中选择一个合适的类；</a:t>
            </a:r>
            <a:endParaRPr lang="en-US" altLang="zh-CN" sz="2800" b="1" dirty="0" smtClean="0">
              <a:latin typeface="微软雅黑" panose="020B0503020204020204" pitchFamily="34" charset="-122"/>
              <a:ea typeface="微软雅黑" panose="020B0503020204020204" pitchFamily="34" charset="-122"/>
            </a:endParaRPr>
          </a:p>
          <a:p>
            <a:pPr lvl="1" eaLnBrk="1" hangingPunct="1">
              <a:lnSpc>
                <a:spcPct val="100000"/>
              </a:lnSpc>
              <a:spcBef>
                <a:spcPts val="600"/>
              </a:spcBef>
              <a:defRPr/>
            </a:pPr>
            <a:r>
              <a:rPr lang="zh-CN" altLang="en-US" sz="2800" b="1" dirty="0" smtClean="0">
                <a:latin typeface="微软雅黑" panose="020B0503020204020204" pitchFamily="34" charset="-122"/>
                <a:ea typeface="微软雅黑" panose="020B0503020204020204" pitchFamily="34" charset="-122"/>
              </a:rPr>
              <a:t>创建该类的对象，并且</a:t>
            </a:r>
            <a:r>
              <a:rPr lang="en-US" altLang="zh-CN" sz="2800" b="1" dirty="0" smtClean="0">
                <a:latin typeface="微软雅黑" panose="020B0503020204020204" pitchFamily="34" charset="-122"/>
                <a:ea typeface="微软雅黑" panose="020B0503020204020204" pitchFamily="34" charset="-122"/>
              </a:rPr>
              <a:t> </a:t>
            </a:r>
            <a:endParaRPr lang="en-US" altLang="zh-CN" sz="2800" b="1" dirty="0" smtClean="0">
              <a:latin typeface="微软雅黑" panose="020B0503020204020204" pitchFamily="34" charset="-122"/>
              <a:ea typeface="微软雅黑" panose="020B0503020204020204" pitchFamily="34" charset="-122"/>
            </a:endParaRPr>
          </a:p>
          <a:p>
            <a:pPr lvl="1" eaLnBrk="1" hangingPunct="1">
              <a:lnSpc>
                <a:spcPct val="100000"/>
              </a:lnSpc>
              <a:spcBef>
                <a:spcPts val="600"/>
              </a:spcBef>
              <a:defRPr/>
            </a:pPr>
            <a:r>
              <a:rPr lang="zh-CN" altLang="en-US" sz="2800" b="1" dirty="0" smtClean="0">
                <a:highlight>
                  <a:srgbClr val="FFFF00"/>
                </a:highlight>
                <a:latin typeface="微软雅黑" panose="020B0503020204020204" pitchFamily="34" charset="-122"/>
                <a:ea typeface="微软雅黑" panose="020B0503020204020204" pitchFamily="34" charset="-122"/>
              </a:rPr>
              <a:t>以超类的类型返回该对象</a:t>
            </a:r>
            <a:endParaRPr lang="en-US" altLang="zh-CN" sz="2800" b="1" dirty="0" smtClean="0">
              <a:latin typeface="微软雅黑" panose="020B0503020204020204" pitchFamily="34" charset="-122"/>
              <a:ea typeface="微软雅黑" panose="020B0503020204020204" pitchFamily="34" charset="-122"/>
            </a:endParaRPr>
          </a:p>
          <a:p>
            <a:pPr lvl="1" eaLnBrk="1" hangingPunct="1">
              <a:lnSpc>
                <a:spcPct val="100000"/>
              </a:lnSpc>
              <a:spcBef>
                <a:spcPts val="600"/>
              </a:spcBef>
              <a:defRPr/>
            </a:pPr>
            <a:r>
              <a:rPr lang="zh-CN" altLang="en-US" sz="2800" b="1" dirty="0" smtClean="0">
                <a:latin typeface="微软雅黑" panose="020B0503020204020204" pitchFamily="34" charset="-122"/>
                <a:ea typeface="微软雅黑" panose="020B0503020204020204" pitchFamily="34" charset="-122"/>
              </a:rPr>
              <a:t>除此之外，不做</a:t>
            </a:r>
            <a:r>
              <a:rPr lang="zh-CN" altLang="en-US" sz="2800" b="1" dirty="0">
                <a:latin typeface="微软雅黑" panose="020B0503020204020204" pitchFamily="34" charset="-122"/>
                <a:ea typeface="微软雅黑" panose="020B0503020204020204" pitchFamily="34" charset="-122"/>
              </a:rPr>
              <a:t>任何</a:t>
            </a:r>
            <a:r>
              <a:rPr lang="zh-CN" altLang="en-US" sz="2800" b="1" dirty="0" smtClean="0">
                <a:latin typeface="微软雅黑" panose="020B0503020204020204" pitchFamily="34" charset="-122"/>
                <a:ea typeface="微软雅黑" panose="020B0503020204020204" pitchFamily="34" charset="-122"/>
              </a:rPr>
              <a:t>其它事情</a:t>
            </a:r>
            <a:endParaRPr lang="zh-CN" altLang="en-US" sz="2800" b="1" dirty="0" smtClean="0">
              <a:latin typeface="微软雅黑" panose="020B0503020204020204" pitchFamily="34" charset="-122"/>
              <a:ea typeface="微软雅黑" panose="020B0503020204020204" pitchFamily="34" charset="-122"/>
            </a:endParaRPr>
          </a:p>
        </p:txBody>
      </p:sp>
      <p:sp>
        <p:nvSpPr>
          <p:cNvPr id="10244" name="Rectangle 6"/>
          <p:cNvSpPr>
            <a:spLocks noGrp="1" noChangeArrowheads="1"/>
          </p:cNvSpPr>
          <p:nvPr>
            <p:ph type="title"/>
          </p:nvPr>
        </p:nvSpPr>
        <p:spPr>
          <a:xfrm>
            <a:off x="1981200" y="274638"/>
            <a:ext cx="8229600" cy="639762"/>
          </a:xfrm>
          <a:noFill/>
        </p:spPr>
        <p:txBody>
          <a:bodyPr/>
          <a:lstStyle/>
          <a:p>
            <a:pPr algn="ctr" eaLnBrk="1" hangingPunct="1"/>
            <a:r>
              <a:rPr lang="en-US" altLang="zh-CN" sz="2800" b="1" dirty="0">
                <a:latin typeface="微软雅黑" panose="020B0503020204020204" pitchFamily="34" charset="-122"/>
                <a:ea typeface="微软雅黑" panose="020B0503020204020204" pitchFamily="34" charset="-122"/>
              </a:rPr>
              <a:t>Introduction to Factory Method Pattern</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97731">
                                            <p:txEl>
                                              <p:pRg st="1" end="1"/>
                                            </p:txEl>
                                          </p:spTgt>
                                        </p:tgtEl>
                                        <p:attrNameLst>
                                          <p:attrName>style.visibility</p:attrName>
                                        </p:attrNameLst>
                                      </p:cBhvr>
                                      <p:to>
                                        <p:strVal val="visible"/>
                                      </p:to>
                                    </p:set>
                                    <p:animEffect transition="in" filter="slide(fromBottom)">
                                      <p:cBhvr>
                                        <p:cTn id="7" dur="500"/>
                                        <p:tgtEl>
                                          <p:spTgt spid="10977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97731">
                                            <p:txEl>
                                              <p:pRg st="2" end="2"/>
                                            </p:txEl>
                                          </p:spTgt>
                                        </p:tgtEl>
                                        <p:attrNameLst>
                                          <p:attrName>style.visibility</p:attrName>
                                        </p:attrNameLst>
                                      </p:cBhvr>
                                      <p:to>
                                        <p:strVal val="visible"/>
                                      </p:to>
                                    </p:set>
                                    <p:animEffect transition="in" filter="slide(fromBottom)">
                                      <p:cBhvr>
                                        <p:cTn id="12" dur="500"/>
                                        <p:tgtEl>
                                          <p:spTgt spid="10977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97731">
                                            <p:txEl>
                                              <p:pRg st="3" end="3"/>
                                            </p:txEl>
                                          </p:spTgt>
                                        </p:tgtEl>
                                        <p:attrNameLst>
                                          <p:attrName>style.visibility</p:attrName>
                                        </p:attrNameLst>
                                      </p:cBhvr>
                                      <p:to>
                                        <p:strVal val="visible"/>
                                      </p:to>
                                    </p:set>
                                    <p:animEffect transition="in" filter="slide(fromBottom)">
                                      <p:cBhvr>
                                        <p:cTn id="17" dur="500"/>
                                        <p:tgtEl>
                                          <p:spTgt spid="10977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97731">
                                            <p:txEl>
                                              <p:pRg st="4" end="4"/>
                                            </p:txEl>
                                          </p:spTgt>
                                        </p:tgtEl>
                                        <p:attrNameLst>
                                          <p:attrName>style.visibility</p:attrName>
                                        </p:attrNameLst>
                                      </p:cBhvr>
                                      <p:to>
                                        <p:strVal val="visible"/>
                                      </p:to>
                                    </p:set>
                                    <p:animEffect transition="in" filter="slide(fromBottom)">
                                      <p:cBhvr>
                                        <p:cTn id="22" dur="500"/>
                                        <p:tgtEl>
                                          <p:spTgt spid="10977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097731">
                                            <p:txEl>
                                              <p:pRg st="5" end="5"/>
                                            </p:txEl>
                                          </p:spTgt>
                                        </p:tgtEl>
                                        <p:attrNameLst>
                                          <p:attrName>style.visibility</p:attrName>
                                        </p:attrNameLst>
                                      </p:cBhvr>
                                      <p:to>
                                        <p:strVal val="visible"/>
                                      </p:to>
                                    </p:set>
                                    <p:animEffect transition="in" filter="slide(fromBottom)">
                                      <p:cBhvr>
                                        <p:cTn id="27" dur="500"/>
                                        <p:tgtEl>
                                          <p:spTgt spid="10977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1C52DF4F-2615-4384-8D86-EB571C3DD65F}" type="slidenum">
              <a:rPr lang="zh-CN" altLang="en-US" sz="1400"/>
            </a:fld>
            <a:endParaRPr lang="en-US" altLang="zh-CN" sz="1400"/>
          </a:p>
        </p:txBody>
      </p:sp>
      <p:sp>
        <p:nvSpPr>
          <p:cNvPr id="11267" name="Rectangle 2"/>
          <p:cNvSpPr>
            <a:spLocks noGrp="1" noChangeArrowheads="1"/>
          </p:cNvSpPr>
          <p:nvPr>
            <p:ph type="title"/>
          </p:nvPr>
        </p:nvSpPr>
        <p:spPr>
          <a:xfrm>
            <a:off x="878186" y="1371600"/>
            <a:ext cx="8875414" cy="737857"/>
          </a:xfrm>
        </p:spPr>
        <p:txBody>
          <a:bodyPr/>
          <a:lstStyle/>
          <a:p>
            <a:pPr algn="l" eaLnBrk="1" hangingPunct="1">
              <a:lnSpc>
                <a:spcPct val="120000"/>
              </a:lnSpc>
            </a:pPr>
            <a:r>
              <a:rPr lang="zh-CN" altLang="en-US" sz="2800" b="1" dirty="0" smtClean="0">
                <a:solidFill>
                  <a:srgbClr val="0000CC"/>
                </a:solidFill>
                <a:latin typeface="微软雅黑" panose="020B0503020204020204" pitchFamily="34" charset="-122"/>
                <a:ea typeface="微软雅黑" panose="020B0503020204020204" pitchFamily="34" charset="-122"/>
              </a:rPr>
              <a:t>工厂方法的优点</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
        <p:nvSpPr>
          <p:cNvPr id="1062915" name="Rectangle 3"/>
          <p:cNvSpPr>
            <a:spLocks noGrp="1" noChangeArrowheads="1"/>
          </p:cNvSpPr>
          <p:nvPr>
            <p:ph type="body" idx="1"/>
          </p:nvPr>
        </p:nvSpPr>
        <p:spPr>
          <a:xfrm>
            <a:off x="697116" y="2109458"/>
            <a:ext cx="10584255" cy="1399484"/>
          </a:xfrm>
        </p:spPr>
        <p:txBody>
          <a:bodyPr/>
          <a:lstStyle/>
          <a:p>
            <a:pPr marL="609600" indent="-609600">
              <a:lnSpc>
                <a:spcPct val="100000"/>
              </a:lnSpc>
              <a:spcBef>
                <a:spcPts val="0"/>
              </a:spcBef>
              <a:buFontTx/>
              <a:buAutoNum type="arabicPeriod"/>
              <a:defRPr/>
            </a:pPr>
            <a:r>
              <a:rPr lang="zh-CN" altLang="en-US" b="1" dirty="0">
                <a:latin typeface="微软雅黑" panose="020B0503020204020204" pitchFamily="34" charset="-122"/>
                <a:ea typeface="微软雅黑" panose="020B0503020204020204" pitchFamily="34" charset="-122"/>
                <a:cs typeface="+mj-cs"/>
              </a:rPr>
              <a:t>清洗客户</a:t>
            </a:r>
            <a:r>
              <a:rPr lang="zh-CN" altLang="en-US" b="1" dirty="0" smtClean="0">
                <a:latin typeface="微软雅黑" panose="020B0503020204020204" pitchFamily="34" charset="-122"/>
                <a:ea typeface="微软雅黑" panose="020B0503020204020204" pitchFamily="34" charset="-122"/>
                <a:cs typeface="+mj-cs"/>
              </a:rPr>
              <a:t>程序 </a:t>
            </a:r>
            <a:r>
              <a:rPr lang="en-US" altLang="zh-CN" b="1" dirty="0" smtClean="0">
                <a:latin typeface="微软雅黑" panose="020B0503020204020204" pitchFamily="34" charset="-122"/>
                <a:ea typeface="微软雅黑" panose="020B0503020204020204" pitchFamily="34" charset="-122"/>
                <a:cs typeface="+mj-cs"/>
              </a:rPr>
              <a:t>(</a:t>
            </a:r>
            <a:r>
              <a:rPr lang="en-US" altLang="zh-CN" b="1" dirty="0" smtClean="0">
                <a:latin typeface="微软雅黑" panose="020B0503020204020204" pitchFamily="34" charset="-122"/>
                <a:ea typeface="微软雅黑" panose="020B0503020204020204" pitchFamily="34" charset="-122"/>
              </a:rPr>
              <a:t>Clean </a:t>
            </a:r>
            <a:r>
              <a:rPr lang="en-US" altLang="zh-CN" b="1" dirty="0">
                <a:latin typeface="微软雅黑" panose="020B0503020204020204" pitchFamily="34" charset="-122"/>
                <a:ea typeface="微软雅黑" panose="020B0503020204020204" pitchFamily="34" charset="-122"/>
              </a:rPr>
              <a:t>Client </a:t>
            </a:r>
            <a:r>
              <a:rPr lang="en-US" altLang="zh-CN" b="1" dirty="0" smtClean="0">
                <a:latin typeface="微软雅黑" panose="020B0503020204020204" pitchFamily="34" charset="-122"/>
                <a:ea typeface="微软雅黑" panose="020B0503020204020204" pitchFamily="34" charset="-122"/>
              </a:rPr>
              <a:t>program</a:t>
            </a:r>
            <a:r>
              <a:rPr lang="en-US" altLang="zh-CN" b="1" dirty="0" smtClean="0">
                <a:latin typeface="微软雅黑" panose="020B0503020204020204" pitchFamily="34" charset="-122"/>
                <a:ea typeface="微软雅黑" panose="020B0503020204020204" pitchFamily="34" charset="-122"/>
                <a:cs typeface="+mj-cs"/>
              </a:rPr>
              <a:t>)</a:t>
            </a:r>
            <a:endParaRPr lang="zh-CN" altLang="en-US" b="1" dirty="0">
              <a:latin typeface="微软雅黑" panose="020B0503020204020204" pitchFamily="34" charset="-122"/>
              <a:ea typeface="微软雅黑" panose="020B0503020204020204" pitchFamily="34" charset="-122"/>
              <a:cs typeface="+mj-cs"/>
            </a:endParaRPr>
          </a:p>
          <a:p>
            <a:pPr marL="609600" indent="-609600">
              <a:lnSpc>
                <a:spcPct val="100000"/>
              </a:lnSpc>
              <a:spcBef>
                <a:spcPts val="0"/>
              </a:spcBef>
              <a:buNone/>
              <a:defRPr/>
            </a:pPr>
            <a:r>
              <a:rPr lang="en-US" altLang="zh-CN"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应用对象使用工厂方法访问合适的类的实例。这样，可以取消一个应用对象处理选取不同的类的选取标准的需要。</a:t>
            </a:r>
            <a:endParaRPr lang="en-US" altLang="zh-CN" b="1" dirty="0">
              <a:latin typeface="微软雅黑" panose="020B0503020204020204" pitchFamily="34" charset="-122"/>
              <a:ea typeface="微软雅黑" panose="020B0503020204020204" pitchFamily="34" charset="-122"/>
            </a:endParaRPr>
          </a:p>
        </p:txBody>
      </p:sp>
      <p:sp>
        <p:nvSpPr>
          <p:cNvPr id="11269" name="Rectangle 4"/>
          <p:cNvSpPr>
            <a:spLocks noChangeArrowheads="1"/>
          </p:cNvSpPr>
          <p:nvPr/>
        </p:nvSpPr>
        <p:spPr bwMode="auto">
          <a:xfrm>
            <a:off x="1981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chemeClr val="tx2"/>
                </a:solidFill>
              </a:rPr>
              <a:t>Introduction to Factory Method Pattern</a:t>
            </a:r>
            <a:endParaRPr lang="zh-CN" altLang="en-US" sz="3200">
              <a:solidFill>
                <a:schemeClr val="tx2"/>
              </a:solidFill>
            </a:endParaRPr>
          </a:p>
        </p:txBody>
      </p:sp>
      <p:sp>
        <p:nvSpPr>
          <p:cNvPr id="6" name="Rectangle 3"/>
          <p:cNvSpPr txBox="1">
            <a:spLocks noChangeArrowheads="1"/>
          </p:cNvSpPr>
          <p:nvPr/>
        </p:nvSpPr>
        <p:spPr>
          <a:xfrm>
            <a:off x="697116" y="3775296"/>
            <a:ext cx="10729111" cy="2679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120000"/>
              </a:lnSpc>
              <a:spcBef>
                <a:spcPts val="0"/>
              </a:spcBef>
              <a:buFontTx/>
              <a:buAutoNum type="arabicPeriod" startAt="2"/>
            </a:pPr>
            <a:r>
              <a:rPr lang="zh-CN" altLang="en-US" b="1" dirty="0" smtClean="0">
                <a:solidFill>
                  <a:srgbClr val="0000CC"/>
                </a:solidFill>
                <a:latin typeface="微软雅黑" panose="020B0503020204020204" pitchFamily="34" charset="-122"/>
                <a:ea typeface="微软雅黑" panose="020B0503020204020204" pitchFamily="34" charset="-122"/>
              </a:rPr>
              <a:t>隐藏初始对象的繁杂的细节</a:t>
            </a:r>
            <a:r>
              <a:rPr lang="en-US" altLang="zh-CN" b="1" dirty="0" smtClean="0">
                <a:solidFill>
                  <a:srgbClr val="0000CC"/>
                </a:solidFill>
                <a:latin typeface="微软雅黑" panose="020B0503020204020204" pitchFamily="34" charset="-122"/>
                <a:ea typeface="微软雅黑" panose="020B0503020204020204" pitchFamily="34" charset="-122"/>
              </a:rPr>
              <a:t> </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lvl="1">
              <a:lnSpc>
                <a:spcPct val="120000"/>
              </a:lnSpc>
              <a:spcBef>
                <a:spcPts val="0"/>
              </a:spcBef>
            </a:pPr>
            <a:r>
              <a:rPr lang="zh-CN" altLang="en-US" sz="2800" b="1" dirty="0" smtClean="0">
                <a:latin typeface="微软雅黑" panose="020B0503020204020204" pitchFamily="34" charset="-122"/>
                <a:ea typeface="微软雅黑" panose="020B0503020204020204" pitchFamily="34" charset="-122"/>
              </a:rPr>
              <a:t>工厂方法还实现初始化某个选定类的特别机制</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marL="990600" lvl="1" indent="-533400">
              <a:lnSpc>
                <a:spcPct val="120000"/>
              </a:lnSpc>
              <a:spcBef>
                <a:spcPts val="0"/>
              </a:spcBef>
            </a:pPr>
            <a:r>
              <a:rPr lang="zh-CN" altLang="en-US" sz="2800" b="1" dirty="0" smtClean="0">
                <a:latin typeface="微软雅黑" panose="020B0503020204020204" pitchFamily="34" charset="-122"/>
                <a:ea typeface="微软雅黑" panose="020B0503020204020204" pitchFamily="34" charset="-122"/>
              </a:rPr>
              <a:t>例如，当层次结构中的不同类需要以不同的方式实例化时。工厂方法对</a:t>
            </a:r>
            <a:r>
              <a:rPr lang="en-US" altLang="zh-CN" sz="2800" b="1" dirty="0" smtClean="0">
                <a:latin typeface="微软雅黑" panose="020B0503020204020204" pitchFamily="34" charset="-122"/>
                <a:ea typeface="微软雅黑" panose="020B0503020204020204" pitchFamily="34" charset="-122"/>
              </a:rPr>
              <a:t>Client</a:t>
            </a:r>
            <a:r>
              <a:rPr lang="zh-CN" altLang="en-US" sz="2800" b="1" dirty="0" smtClean="0">
                <a:latin typeface="微软雅黑" panose="020B0503020204020204" pitchFamily="34" charset="-122"/>
                <a:ea typeface="微软雅黑" panose="020B0503020204020204" pitchFamily="34" charset="-122"/>
              </a:rPr>
              <a:t>对象隐藏了这些细节，并消除了它们处理这些复杂情况的需要。</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69557964-5FF7-4071-AA59-423DAC74FD6D}" type="slidenum">
              <a:rPr lang="zh-CN" altLang="en-US" sz="1400"/>
            </a:fld>
            <a:endParaRPr lang="en-US" altLang="zh-CN" sz="1400"/>
          </a:p>
        </p:txBody>
      </p:sp>
      <p:sp>
        <p:nvSpPr>
          <p:cNvPr id="12292" name="Rectangle 5"/>
          <p:cNvSpPr>
            <a:spLocks noGrp="1" noChangeArrowheads="1"/>
          </p:cNvSpPr>
          <p:nvPr>
            <p:ph type="title"/>
          </p:nvPr>
        </p:nvSpPr>
        <p:spPr>
          <a:xfrm>
            <a:off x="1981200" y="152401"/>
            <a:ext cx="8229600" cy="639763"/>
          </a:xfrm>
          <a:noFill/>
        </p:spPr>
        <p:txBody>
          <a:bodyPr/>
          <a:lstStyle/>
          <a:p>
            <a:pPr algn="ctr" eaLnBrk="1" hangingPunct="1"/>
            <a:r>
              <a:rPr lang="en-US" altLang="zh-CN" sz="2800" b="1" dirty="0">
                <a:latin typeface="微软雅黑" panose="020B0503020204020204" pitchFamily="34" charset="-122"/>
                <a:ea typeface="微软雅黑" panose="020B0503020204020204" pitchFamily="34" charset="-122"/>
              </a:rPr>
              <a:t>Introduction to Factory Method Pattern</a:t>
            </a:r>
            <a:endParaRPr lang="zh-CN" altLang="en-US" sz="2800" b="1"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665768" y="1646999"/>
            <a:ext cx="11201335" cy="19201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120000"/>
              </a:lnSpc>
              <a:spcBef>
                <a:spcPts val="600"/>
              </a:spcBef>
              <a:buFontTx/>
              <a:buAutoNum type="arabicPeriod" startAt="3"/>
            </a:pPr>
            <a:r>
              <a:rPr lang="zh-CN" altLang="en-US" sz="3000" b="1" dirty="0" smtClean="0">
                <a:solidFill>
                  <a:srgbClr val="0000CC"/>
                </a:solidFill>
                <a:latin typeface="微软雅黑" panose="020B0503020204020204" pitchFamily="34" charset="-122"/>
                <a:ea typeface="微软雅黑" panose="020B0503020204020204" pitchFamily="34" charset="-122"/>
              </a:rPr>
              <a:t>客户类难得糊涂</a:t>
            </a:r>
            <a:r>
              <a:rPr lang="zh-CN" altLang="en-US" sz="3000" b="1" dirty="0" smtClean="0">
                <a:latin typeface="微软雅黑" panose="020B0503020204020204" pitchFamily="34" charset="-122"/>
                <a:ea typeface="微软雅黑" panose="020B0503020204020204" pitchFamily="34" charset="-122"/>
              </a:rPr>
              <a:t>：</a:t>
            </a:r>
            <a:endParaRPr lang="en-US" altLang="zh-CN" sz="3000" b="1" dirty="0">
              <a:latin typeface="微软雅黑" panose="020B0503020204020204" pitchFamily="34" charset="-122"/>
              <a:ea typeface="微软雅黑" panose="020B0503020204020204" pitchFamily="34" charset="-122"/>
            </a:endParaRPr>
          </a:p>
          <a:p>
            <a:pPr>
              <a:lnSpc>
                <a:spcPct val="120000"/>
              </a:lnSpc>
              <a:spcBef>
                <a:spcPts val="600"/>
              </a:spcBef>
            </a:pPr>
            <a:r>
              <a:rPr lang="zh-CN" altLang="en-US" sz="3000" b="1" dirty="0" smtClean="0">
                <a:latin typeface="微软雅黑" panose="020B0503020204020204" pitchFamily="34" charset="-122"/>
                <a:ea typeface="微软雅黑" panose="020B0503020204020204" pitchFamily="34" charset="-122"/>
              </a:rPr>
              <a:t>客户类只知道哪种超类类型的对象被创建了，而不必知道哪个具体的子类被初始化了。</a:t>
            </a:r>
            <a:endParaRPr lang="en-US" altLang="zh-CN" sz="3000" b="1" dirty="0">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529113" y="4194018"/>
            <a:ext cx="5667472" cy="1816725"/>
          </a:xfrm>
          <a:prstGeom prst="rect">
            <a:avLst/>
          </a:prstGeom>
          <a:solidFill>
            <a:schemeClr val="bg1"/>
          </a:solidFill>
          <a:ln>
            <a:solidFill>
              <a:srgbClr val="FF00FF"/>
            </a:solidFill>
            <a:miter lim="800000"/>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Font typeface="Arial" panose="020B0604020202020204" pitchFamily="34" charset="0"/>
              <a:buNone/>
            </a:pPr>
            <a:r>
              <a:rPr lang="zh-CN" altLang="en-US" b="1" dirty="0" smtClean="0">
                <a:latin typeface="微软雅黑" panose="020B0503020204020204" pitchFamily="34" charset="-122"/>
                <a:ea typeface="微软雅黑" panose="020B0503020204020204" pitchFamily="34" charset="-122"/>
              </a:rPr>
              <a:t>以下给出两种不同的工厂方法模式</a:t>
            </a:r>
            <a:endParaRPr lang="zh-CN" altLang="en-US" b="1" dirty="0" smtClean="0">
              <a:latin typeface="微软雅黑" panose="020B0503020204020204" pitchFamily="34" charset="-122"/>
              <a:ea typeface="微软雅黑" panose="020B0503020204020204" pitchFamily="34" charset="-122"/>
            </a:endParaRPr>
          </a:p>
          <a:p>
            <a:pPr lvl="1">
              <a:spcAft>
                <a:spcPts val="600"/>
              </a:spcAft>
            </a:pPr>
            <a:r>
              <a:rPr lang="zh-CN" altLang="en-US" sz="2800" b="1" dirty="0" smtClean="0">
                <a:solidFill>
                  <a:srgbClr val="0000CC"/>
                </a:solidFill>
                <a:latin typeface="微软雅黑" panose="020B0503020204020204" pitchFamily="34" charset="-122"/>
                <a:ea typeface="微软雅黑" panose="020B0503020204020204" pitchFamily="34" charset="-122"/>
              </a:rPr>
              <a:t>简单工厂方法模式</a:t>
            </a:r>
            <a:endParaRPr lang="zh-CN" altLang="en-US" sz="2800" b="1" dirty="0" smtClean="0">
              <a:solidFill>
                <a:srgbClr val="0000CC"/>
              </a:solidFill>
              <a:latin typeface="微软雅黑" panose="020B0503020204020204" pitchFamily="34" charset="-122"/>
              <a:ea typeface="微软雅黑" panose="020B0503020204020204" pitchFamily="34" charset="-122"/>
            </a:endParaRPr>
          </a:p>
          <a:p>
            <a:pPr lvl="1">
              <a:spcAft>
                <a:spcPts val="600"/>
              </a:spcAft>
            </a:pPr>
            <a:r>
              <a:rPr lang="zh-CN" altLang="en-US" sz="2800" b="1" dirty="0" smtClean="0">
                <a:solidFill>
                  <a:srgbClr val="0000CC"/>
                </a:solidFill>
                <a:latin typeface="微软雅黑" panose="020B0503020204020204" pitchFamily="34" charset="-122"/>
                <a:ea typeface="微软雅黑" panose="020B0503020204020204" pitchFamily="34" charset="-122"/>
              </a:rPr>
              <a:t>工厂方法模式</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
        <p:nvSpPr>
          <p:cNvPr id="8" name="AutoShape 6"/>
          <p:cNvSpPr>
            <a:spLocks noChangeArrowheads="1"/>
          </p:cNvSpPr>
          <p:nvPr/>
        </p:nvSpPr>
        <p:spPr bwMode="auto">
          <a:xfrm>
            <a:off x="9144000" y="5248743"/>
            <a:ext cx="2133600" cy="762000"/>
          </a:xfrm>
          <a:prstGeom prst="bevel">
            <a:avLst>
              <a:gd name="adj" fmla="val 12500"/>
            </a:avLst>
          </a:prstGeom>
          <a:solidFill>
            <a:srgbClr val="FFCC00"/>
          </a:solidFill>
          <a:ln w="9525">
            <a:solidFill>
              <a:schemeClr val="tx1"/>
            </a:solidFill>
            <a:miter lim="800000"/>
          </a:ln>
          <a:effectLst/>
        </p:spPr>
        <p:txBody>
          <a:bodyPr wrap="none" anchor="ctr"/>
          <a:lstStyle/>
          <a:p>
            <a:pPr algn="ctr">
              <a:defRPr/>
            </a:pPr>
            <a:r>
              <a:rPr lang="en-US" altLang="zh-CN" sz="3200" b="1">
                <a:effectLst>
                  <a:outerShdw blurRad="38100" dist="38100" dir="2700000" algn="tl">
                    <a:srgbClr val="FFFFFF"/>
                  </a:outerShdw>
                </a:effectLst>
                <a:latin typeface="Arial" panose="020B0604020202020204" pitchFamily="34" charset="0"/>
                <a:hlinkClick r:id="rId1" action="ppaction://hlinksldjump"/>
              </a:rPr>
              <a:t>Back</a:t>
            </a:r>
            <a:endParaRPr lang="en-US" altLang="zh-CN" sz="3200" b="1">
              <a:effectLst>
                <a:outerShdw blurRad="38100" dist="38100" dir="2700000" algn="tl">
                  <a:srgbClr val="FFFFFF"/>
                </a:outerShdw>
              </a:effectLst>
              <a:latin typeface="Arial" panose="020B0604020202020204" pitchFamily="34" charset="0"/>
            </a:endParaRPr>
          </a:p>
        </p:txBody>
      </p:sp>
      <p:grpSp>
        <p:nvGrpSpPr>
          <p:cNvPr id="3" name="组合 2"/>
          <p:cNvGrpSpPr/>
          <p:nvPr/>
        </p:nvGrpSpPr>
        <p:grpSpPr>
          <a:xfrm>
            <a:off x="4431332" y="1779861"/>
            <a:ext cx="2330322" cy="386810"/>
            <a:chOff x="4431332" y="1779861"/>
            <a:chExt cx="2330322" cy="386810"/>
          </a:xfrm>
        </p:grpSpPr>
        <p:sp>
          <p:nvSpPr>
            <p:cNvPr id="2" name="六角星 1"/>
            <p:cNvSpPr/>
            <p:nvPr/>
          </p:nvSpPr>
          <p:spPr>
            <a:xfrm>
              <a:off x="4431332" y="1779861"/>
              <a:ext cx="324000" cy="360000"/>
            </a:xfrm>
            <a:prstGeom prst="star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角星 8"/>
            <p:cNvSpPr/>
            <p:nvPr/>
          </p:nvSpPr>
          <p:spPr>
            <a:xfrm>
              <a:off x="4925377" y="1781541"/>
              <a:ext cx="324000" cy="360000"/>
            </a:xfrm>
            <a:prstGeom prst="star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角星 9"/>
            <p:cNvSpPr/>
            <p:nvPr/>
          </p:nvSpPr>
          <p:spPr>
            <a:xfrm>
              <a:off x="5429470" y="1793263"/>
              <a:ext cx="324000" cy="360000"/>
            </a:xfrm>
            <a:prstGeom prst="star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角星 10"/>
            <p:cNvSpPr/>
            <p:nvPr/>
          </p:nvSpPr>
          <p:spPr>
            <a:xfrm>
              <a:off x="5923515" y="1794943"/>
              <a:ext cx="324000" cy="360000"/>
            </a:xfrm>
            <a:prstGeom prst="star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角星 11"/>
            <p:cNvSpPr/>
            <p:nvPr/>
          </p:nvSpPr>
          <p:spPr>
            <a:xfrm>
              <a:off x="6437654" y="1806671"/>
              <a:ext cx="324000" cy="360000"/>
            </a:xfrm>
            <a:prstGeom prst="star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80250B26-EB9F-453B-9D51-370440911625}" type="slidenum">
              <a:rPr lang="zh-CN" altLang="en-US" sz="1400"/>
            </a:fld>
            <a:endParaRPr lang="en-US" altLang="zh-CN" sz="1400"/>
          </a:p>
        </p:txBody>
      </p:sp>
      <p:sp>
        <p:nvSpPr>
          <p:cNvPr id="15363" name="Rectangle 2"/>
          <p:cNvSpPr>
            <a:spLocks noGrp="1" noChangeArrowheads="1"/>
          </p:cNvSpPr>
          <p:nvPr>
            <p:ph type="title"/>
          </p:nvPr>
        </p:nvSpPr>
        <p:spPr/>
        <p:txBody>
          <a:bodyPr/>
          <a:lstStyle/>
          <a:p>
            <a:pPr eaLnBrk="1" hangingPunct="1"/>
            <a:endParaRPr lang="zh-CN" altLang="en-US" smtClean="0"/>
          </a:p>
        </p:txBody>
      </p:sp>
      <p:sp>
        <p:nvSpPr>
          <p:cNvPr id="1098757" name="AutoShape 5"/>
          <p:cNvSpPr>
            <a:spLocks noChangeArrowheads="1"/>
          </p:cNvSpPr>
          <p:nvPr/>
        </p:nvSpPr>
        <p:spPr bwMode="auto">
          <a:xfrm>
            <a:off x="2329759" y="3001224"/>
            <a:ext cx="6922884" cy="1199584"/>
          </a:xfrm>
          <a:prstGeom prst="bevel">
            <a:avLst>
              <a:gd name="adj" fmla="val 5453"/>
            </a:avLst>
          </a:prstGeom>
          <a:solidFill>
            <a:srgbClr val="FFCC00">
              <a:alpha val="22000"/>
            </a:srgbClr>
          </a:solidFill>
          <a:ln w="9525">
            <a:solidFill>
              <a:schemeClr val="tx1"/>
            </a:solidFill>
            <a:miter lim="800000"/>
          </a:ln>
          <a:effectLst/>
        </p:spPr>
        <p:txBody>
          <a:bodyPr wrap="none" anchor="ctr"/>
          <a:lstStyle/>
          <a:p>
            <a:pPr algn="ctr">
              <a:defRPr/>
            </a:pPr>
            <a:r>
              <a:rPr lang="zh-CN" altLang="en-US" sz="3200" b="1" dirty="0" smtClean="0">
                <a:effectLst>
                  <a:outerShdw blurRad="38100" dist="38100" dir="2700000" algn="tl">
                    <a:srgbClr val="FFFFFF"/>
                  </a:outerShdw>
                </a:effectLst>
                <a:latin typeface="微软雅黑" panose="020B0503020204020204" pitchFamily="34" charset="-122"/>
                <a:ea typeface="微软雅黑" panose="020B0503020204020204" pitchFamily="34" charset="-122"/>
              </a:rPr>
              <a:t>简单</a:t>
            </a:r>
            <a:r>
              <a:rPr lang="zh-CN" altLang="en-US" sz="32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工厂方法模式理论与设计例子</a:t>
            </a:r>
            <a:endParaRPr lang="zh-CN" altLang="en-US" sz="32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1"/>
          <p:cNvSpPr>
            <a:spLocks noChangeArrowheads="1"/>
          </p:cNvSpPr>
          <p:nvPr/>
        </p:nvSpPr>
        <p:spPr bwMode="auto">
          <a:xfrm>
            <a:off x="593259" y="3276600"/>
            <a:ext cx="3937088" cy="1447800"/>
          </a:xfrm>
          <a:prstGeom prst="rect">
            <a:avLst/>
          </a:prstGeom>
          <a:solidFill>
            <a:srgbClr val="FF99CC">
              <a:alpha val="41176"/>
            </a:srgbClr>
          </a:solidFill>
          <a:ln w="9525">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6388" name="Rectangle 30"/>
          <p:cNvSpPr>
            <a:spLocks noChangeArrowheads="1"/>
          </p:cNvSpPr>
          <p:nvPr/>
        </p:nvSpPr>
        <p:spPr bwMode="auto">
          <a:xfrm>
            <a:off x="5943600" y="1447801"/>
            <a:ext cx="5410200" cy="3946525"/>
          </a:xfrm>
          <a:prstGeom prst="rect">
            <a:avLst/>
          </a:prstGeom>
          <a:solidFill>
            <a:srgbClr val="FFFF99">
              <a:alpha val="47842"/>
            </a:srgbClr>
          </a:solidFill>
          <a:ln w="9525">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6390" name="Rectangle 3"/>
          <p:cNvSpPr>
            <a:spLocks noGrp="1" noChangeArrowheads="1"/>
          </p:cNvSpPr>
          <p:nvPr>
            <p:ph type="body" idx="1"/>
          </p:nvPr>
        </p:nvSpPr>
        <p:spPr>
          <a:xfrm>
            <a:off x="4114909" y="6043718"/>
            <a:ext cx="4032029" cy="471488"/>
          </a:xfrm>
        </p:spPr>
        <p:txBody>
          <a:bodyPr>
            <a:noAutofit/>
          </a:bodyPr>
          <a:lstStyle/>
          <a:p>
            <a:pPr algn="ctr">
              <a:lnSpc>
                <a:spcPct val="80000"/>
              </a:lnSpc>
              <a:spcBef>
                <a:spcPct val="50000"/>
              </a:spcBef>
              <a:buFontTx/>
              <a:buNone/>
            </a:pPr>
            <a:r>
              <a:rPr lang="zh-CN" altLang="en-US" sz="2400" b="1" dirty="0" smtClean="0">
                <a:latin typeface="微软雅黑" panose="020B0503020204020204" pitchFamily="34" charset="-122"/>
                <a:ea typeface="微软雅黑" panose="020B0503020204020204" pitchFamily="34" charset="-122"/>
              </a:rPr>
              <a:t>简单工厂方法模式类图</a:t>
            </a:r>
            <a:endParaRPr lang="en-US" altLang="zh-CN" sz="2400" b="1" dirty="0">
              <a:latin typeface="微软雅黑" panose="020B0503020204020204" pitchFamily="34" charset="-122"/>
              <a:ea typeface="微软雅黑" panose="020B0503020204020204" pitchFamily="34" charset="-122"/>
            </a:endParaRPr>
          </a:p>
        </p:txBody>
      </p:sp>
      <p:sp>
        <p:nvSpPr>
          <p:cNvPr id="16391" name="Rectangle 23"/>
          <p:cNvSpPr>
            <a:spLocks noChangeArrowheads="1"/>
          </p:cNvSpPr>
          <p:nvPr/>
        </p:nvSpPr>
        <p:spPr bwMode="auto">
          <a:xfrm>
            <a:off x="4953000" y="6019801"/>
            <a:ext cx="457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sz="1800" b="1"/>
          </a:p>
        </p:txBody>
      </p:sp>
      <p:sp>
        <p:nvSpPr>
          <p:cNvPr id="16392" name="Rectangle 21"/>
          <p:cNvSpPr>
            <a:spLocks noChangeArrowheads="1"/>
          </p:cNvSpPr>
          <p:nvPr/>
        </p:nvSpPr>
        <p:spPr bwMode="auto">
          <a:xfrm>
            <a:off x="1059265" y="4921250"/>
            <a:ext cx="2667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buFontTx/>
              <a:buAutoNum type="arabicPeriod"/>
            </a:pPr>
            <a:r>
              <a:rPr lang="zh-CN" altLang="en-US" sz="2800" b="1">
                <a:latin typeface="微软雅黑" panose="020B0503020204020204" pitchFamily="34" charset="-122"/>
                <a:ea typeface="微软雅黑" panose="020B0503020204020204" pitchFamily="34" charset="-122"/>
              </a:rPr>
              <a:t>静态方法</a:t>
            </a:r>
            <a:endParaRPr lang="zh-CN" altLang="en-US" sz="2800" b="1">
              <a:latin typeface="微软雅黑" panose="020B0503020204020204" pitchFamily="34" charset="-122"/>
              <a:ea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没有子类</a:t>
            </a:r>
            <a:endParaRPr lang="zh-CN" altLang="en-US" sz="2800" b="1">
              <a:latin typeface="微软雅黑" panose="020B0503020204020204" pitchFamily="34" charset="-122"/>
              <a:ea typeface="微软雅黑" panose="020B0503020204020204" pitchFamily="34" charset="-122"/>
            </a:endParaRPr>
          </a:p>
        </p:txBody>
      </p:sp>
      <p:sp>
        <p:nvSpPr>
          <p:cNvPr id="1099780" name="Rectangle 4"/>
          <p:cNvSpPr>
            <a:spLocks noChangeArrowheads="1"/>
          </p:cNvSpPr>
          <p:nvPr/>
        </p:nvSpPr>
        <p:spPr bwMode="auto">
          <a:xfrm>
            <a:off x="7552472" y="1590675"/>
            <a:ext cx="2068512" cy="762000"/>
          </a:xfrm>
          <a:prstGeom prst="rect">
            <a:avLst/>
          </a:prstGeom>
          <a:solidFill>
            <a:srgbClr val="FFFFFF"/>
          </a:solidFill>
          <a:ln w="12700">
            <a:solidFill>
              <a:srgbClr val="800000"/>
            </a:solidFill>
            <a:miter lim="800000"/>
          </a:ln>
        </p:spPr>
        <p:txBody>
          <a:bodyPr/>
          <a:lstStyle/>
          <a:p>
            <a:pPr algn="ctr">
              <a:lnSpc>
                <a:spcPct val="85000"/>
              </a:lnSpc>
              <a:defRPr/>
            </a:pPr>
            <a:r>
              <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&lt;&lt;Interface&gt;&gt;</a:t>
            </a:r>
            <a:endPar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a:lnSpc>
                <a:spcPct val="85000"/>
              </a:lnSpc>
              <a:defRPr/>
            </a:pPr>
            <a:r>
              <a:rPr lang="en-US" altLang="zh-CN" sz="2800" b="1" dirty="0">
                <a:latin typeface="微软雅黑" panose="020B0503020204020204" pitchFamily="34" charset="-122"/>
                <a:ea typeface="微软雅黑" panose="020B0503020204020204" pitchFamily="34" charset="-122"/>
              </a:rPr>
              <a:t>Product</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99781" name="Rectangle 5"/>
          <p:cNvSpPr>
            <a:spLocks noChangeArrowheads="1"/>
          </p:cNvSpPr>
          <p:nvPr/>
        </p:nvSpPr>
        <p:spPr bwMode="auto">
          <a:xfrm>
            <a:off x="7552472" y="2552701"/>
            <a:ext cx="2068512" cy="333375"/>
          </a:xfrm>
          <a:prstGeom prst="rect">
            <a:avLst/>
          </a:prstGeom>
          <a:solidFill>
            <a:srgbClr val="FFFFFF"/>
          </a:solidFill>
          <a:ln w="12700">
            <a:solidFill>
              <a:srgbClr val="800000"/>
            </a:solidFill>
            <a:miter lim="800000"/>
          </a:ln>
        </p:spPr>
        <p:txBody>
          <a:bodyPr/>
          <a:lstStyle/>
          <a:p>
            <a:pPr>
              <a:defRPr/>
            </a:pPr>
            <a:r>
              <a:rPr lang="en-US" altLang="zh-CN" sz="20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+operation()</a:t>
            </a:r>
            <a:endParaRPr lang="en-US" altLang="zh-CN" sz="2000" b="1" i="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6395" name="Rectangle 6"/>
          <p:cNvSpPr>
            <a:spLocks noChangeArrowheads="1"/>
          </p:cNvSpPr>
          <p:nvPr/>
        </p:nvSpPr>
        <p:spPr bwMode="auto">
          <a:xfrm>
            <a:off x="7552473" y="2352676"/>
            <a:ext cx="2078037" cy="206375"/>
          </a:xfrm>
          <a:prstGeom prst="rect">
            <a:avLst/>
          </a:prstGeom>
          <a:solidFill>
            <a:srgbClr val="FFFFFF"/>
          </a:solidFill>
          <a:ln w="12700">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latin typeface="微软雅黑" panose="020B0503020204020204" pitchFamily="34" charset="-122"/>
              <a:ea typeface="微软雅黑" panose="020B0503020204020204" pitchFamily="34" charset="-122"/>
            </a:endParaRPr>
          </a:p>
        </p:txBody>
      </p:sp>
      <p:grpSp>
        <p:nvGrpSpPr>
          <p:cNvPr id="16396" name="Group 12"/>
          <p:cNvGrpSpPr/>
          <p:nvPr/>
        </p:nvGrpSpPr>
        <p:grpSpPr bwMode="auto">
          <a:xfrm>
            <a:off x="737722" y="3473450"/>
            <a:ext cx="3554392" cy="1143000"/>
            <a:chOff x="425" y="1968"/>
            <a:chExt cx="1440" cy="720"/>
          </a:xfrm>
        </p:grpSpPr>
        <p:sp>
          <p:nvSpPr>
            <p:cNvPr id="1099789" name="Rectangle 13"/>
            <p:cNvSpPr>
              <a:spLocks noChangeArrowheads="1"/>
            </p:cNvSpPr>
            <p:nvPr/>
          </p:nvSpPr>
          <p:spPr bwMode="auto">
            <a:xfrm>
              <a:off x="425" y="1968"/>
              <a:ext cx="1440" cy="288"/>
            </a:xfrm>
            <a:prstGeom prst="rect">
              <a:avLst/>
            </a:prstGeom>
            <a:solidFill>
              <a:srgbClr val="FFFFFF"/>
            </a:solidFill>
            <a:ln w="12700">
              <a:solidFill>
                <a:srgbClr val="800000"/>
              </a:solidFill>
              <a:miter lim="800000"/>
            </a:ln>
          </p:spPr>
          <p:txBody>
            <a:bodyPr lIns="0" rIns="0"/>
            <a:lstStyle/>
            <a:p>
              <a:pPr algn="ctr">
                <a:lnSpc>
                  <a:spcPct val="85000"/>
                </a:lnSpc>
                <a:defRPr/>
              </a:pPr>
              <a:r>
                <a:rPr lang="en-US" altLang="zh-CN" sz="2800" b="1" dirty="0">
                  <a:latin typeface="微软雅黑" panose="020B0503020204020204" pitchFamily="34" charset="-122"/>
                  <a:ea typeface="微软雅黑" panose="020B0503020204020204" pitchFamily="34" charset="-122"/>
                </a:rPr>
                <a:t>Creator</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6421" name="Rectangle 14"/>
            <p:cNvSpPr>
              <a:spLocks noChangeArrowheads="1"/>
            </p:cNvSpPr>
            <p:nvPr/>
          </p:nvSpPr>
          <p:spPr bwMode="auto">
            <a:xfrm>
              <a:off x="425" y="2382"/>
              <a:ext cx="1440" cy="306"/>
            </a:xfrm>
            <a:prstGeom prst="rect">
              <a:avLst/>
            </a:prstGeom>
            <a:solidFill>
              <a:srgbClr val="FFFFFF"/>
            </a:solidFill>
            <a:ln w="12700">
              <a:solidFill>
                <a:srgbClr val="800000"/>
              </a:solidFill>
              <a:miter lim="800000"/>
            </a:ln>
          </p:spPr>
          <p:txBody>
            <a:bodyPr lIns="0" rIns="0"/>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400" b="1" dirty="0">
                  <a:latin typeface="微软雅黑" panose="020B0503020204020204" pitchFamily="34" charset="-122"/>
                  <a:ea typeface="微软雅黑" panose="020B0503020204020204" pitchFamily="34" charset="-122"/>
                </a:rPr>
                <a:t>+factory(): Product</a:t>
              </a:r>
              <a:endParaRPr lang="en-US" altLang="zh-CN" sz="2400" b="1" dirty="0">
                <a:latin typeface="微软雅黑" panose="020B0503020204020204" pitchFamily="34" charset="-122"/>
                <a:ea typeface="微软雅黑" panose="020B0503020204020204" pitchFamily="34" charset="-122"/>
              </a:endParaRPr>
            </a:p>
          </p:txBody>
        </p:sp>
        <p:sp>
          <p:nvSpPr>
            <p:cNvPr id="16422" name="Rectangle 15"/>
            <p:cNvSpPr>
              <a:spLocks noChangeArrowheads="1"/>
            </p:cNvSpPr>
            <p:nvPr/>
          </p:nvSpPr>
          <p:spPr bwMode="auto">
            <a:xfrm>
              <a:off x="425" y="2256"/>
              <a:ext cx="1439" cy="130"/>
            </a:xfrm>
            <a:prstGeom prst="rect">
              <a:avLst/>
            </a:prstGeom>
            <a:solidFill>
              <a:srgbClr val="FFFFFF"/>
            </a:solidFill>
            <a:ln w="12700">
              <a:solidFill>
                <a:schemeClr val="tx1"/>
              </a:solidFill>
              <a:miter lim="800000"/>
            </a:ln>
          </p:spPr>
          <p:txBody>
            <a:bodyPr wrap="none" lIns="0" rIns="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a:latin typeface="微软雅黑" panose="020B0503020204020204" pitchFamily="34" charset="-122"/>
                <a:ea typeface="微软雅黑" panose="020B0503020204020204" pitchFamily="34" charset="-122"/>
              </a:endParaRPr>
            </a:p>
          </p:txBody>
        </p:sp>
      </p:grpSp>
      <p:sp>
        <p:nvSpPr>
          <p:cNvPr id="1099792" name="Text Box 16"/>
          <p:cNvSpPr txBox="1">
            <a:spLocks noChangeArrowheads="1"/>
          </p:cNvSpPr>
          <p:nvPr/>
        </p:nvSpPr>
        <p:spPr bwMode="auto">
          <a:xfrm>
            <a:off x="4709048" y="4734030"/>
            <a:ext cx="1036638" cy="369332"/>
          </a:xfrm>
          <a:prstGeom prst="rect">
            <a:avLst/>
          </a:prstGeom>
          <a:solidFill>
            <a:srgbClr val="FFFFFF"/>
          </a:solidFill>
          <a:ln>
            <a:noFill/>
          </a:ln>
          <a:effectLst/>
        </p:spPr>
        <p:txBody>
          <a:bodyPr lIns="0" tIns="0" rIns="0" bIns="0">
            <a:spAutoFit/>
          </a:bodyPr>
          <a:lstStyle/>
          <a:p>
            <a:pPr>
              <a:spcBef>
                <a:spcPct val="50000"/>
              </a:spcBef>
              <a:defRPr/>
            </a:pPr>
            <a:r>
              <a:rPr lang="en-US" altLang="zh-CN" sz="2400" b="1" dirty="0">
                <a:effectLst>
                  <a:outerShdw blurRad="38100" dist="38100" dir="2700000" algn="tl">
                    <a:srgbClr val="C0C0C0"/>
                  </a:outerShdw>
                </a:effectLst>
                <a:latin typeface="Arial" panose="020B0604020202020204" pitchFamily="34" charset="0"/>
              </a:rPr>
              <a:t>Create</a:t>
            </a:r>
            <a:endParaRPr lang="en-US" altLang="zh-CN" sz="2400" b="1" dirty="0">
              <a:effectLst>
                <a:outerShdw blurRad="38100" dist="38100" dir="2700000" algn="tl">
                  <a:srgbClr val="C0C0C0"/>
                </a:outerShdw>
              </a:effectLst>
              <a:latin typeface="Arial" panose="020B0604020202020204" pitchFamily="34" charset="0"/>
            </a:endParaRPr>
          </a:p>
        </p:txBody>
      </p:sp>
      <p:sp>
        <p:nvSpPr>
          <p:cNvPr id="16398" name="Line 17"/>
          <p:cNvSpPr>
            <a:spLocks noChangeShapeType="1"/>
          </p:cNvSpPr>
          <p:nvPr/>
        </p:nvSpPr>
        <p:spPr bwMode="auto">
          <a:xfrm flipV="1">
            <a:off x="7092950" y="4800600"/>
            <a:ext cx="0" cy="457200"/>
          </a:xfrm>
          <a:prstGeom prst="line">
            <a:avLst/>
          </a:prstGeom>
          <a:noFill/>
          <a:ln w="38100">
            <a:solidFill>
              <a:srgbClr val="0000CC"/>
            </a:solidFill>
            <a:prstDash val="sys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9" name="Line 19"/>
          <p:cNvSpPr>
            <a:spLocks noChangeShapeType="1"/>
          </p:cNvSpPr>
          <p:nvPr/>
        </p:nvSpPr>
        <p:spPr bwMode="auto">
          <a:xfrm>
            <a:off x="2507065" y="2254250"/>
            <a:ext cx="0" cy="1219200"/>
          </a:xfrm>
          <a:prstGeom prst="line">
            <a:avLst/>
          </a:prstGeom>
          <a:noFill/>
          <a:ln w="22225">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400" name="Line 20"/>
          <p:cNvSpPr>
            <a:spLocks noChangeShapeType="1"/>
          </p:cNvSpPr>
          <p:nvPr/>
        </p:nvSpPr>
        <p:spPr bwMode="auto">
          <a:xfrm>
            <a:off x="3314330" y="1949450"/>
            <a:ext cx="4248000" cy="0"/>
          </a:xfrm>
          <a:prstGeom prst="line">
            <a:avLst/>
          </a:prstGeom>
          <a:noFill/>
          <a:ln w="22225">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1" name="AutoShape 26"/>
          <p:cNvSpPr>
            <a:spLocks noChangeArrowheads="1"/>
          </p:cNvSpPr>
          <p:nvPr/>
        </p:nvSpPr>
        <p:spPr bwMode="auto">
          <a:xfrm>
            <a:off x="8446235" y="2898776"/>
            <a:ext cx="288925" cy="360363"/>
          </a:xfrm>
          <a:prstGeom prst="upArrow">
            <a:avLst>
              <a:gd name="adj1" fmla="val 0"/>
              <a:gd name="adj2" fmla="val 61797"/>
            </a:avLst>
          </a:prstGeom>
          <a:solidFill>
            <a:srgbClr val="808080"/>
          </a:solidFill>
          <a:ln w="12700">
            <a:solidFill>
              <a:schemeClr val="tx1"/>
            </a:solidFill>
            <a:miter lim="800000"/>
          </a:ln>
        </p:spPr>
        <p:txBody>
          <a:bodyPr vert="eaVert"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099794" name="Rectangle 18"/>
          <p:cNvSpPr>
            <a:spLocks noChangeArrowheads="1"/>
          </p:cNvSpPr>
          <p:nvPr/>
        </p:nvSpPr>
        <p:spPr bwMode="auto">
          <a:xfrm>
            <a:off x="1745065" y="1644650"/>
            <a:ext cx="1524000" cy="609600"/>
          </a:xfrm>
          <a:prstGeom prst="rect">
            <a:avLst/>
          </a:prstGeom>
          <a:solidFill>
            <a:srgbClr val="FFFFFF"/>
          </a:solidFill>
          <a:ln w="12700">
            <a:solidFill>
              <a:schemeClr val="tx1"/>
            </a:solidFill>
            <a:miter lim="800000"/>
          </a:ln>
          <a:effectLst/>
        </p:spPr>
        <p:txBody>
          <a:bodyPr wrap="none" anchor="ctr"/>
          <a:lstStyle/>
          <a:p>
            <a:pPr algn="ctr">
              <a:defRPr/>
            </a:pPr>
            <a:r>
              <a:rPr lang="en-US" altLang="zh-CN" sz="3200" b="1" dirty="0">
                <a:latin typeface="微软雅黑" panose="020B0503020204020204" pitchFamily="34" charset="-122"/>
                <a:ea typeface="微软雅黑" panose="020B0503020204020204" pitchFamily="34" charset="-122"/>
              </a:rPr>
              <a:t>Client</a:t>
            </a: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99808" name="Text Box 32"/>
          <p:cNvSpPr txBox="1">
            <a:spLocks noChangeArrowheads="1"/>
          </p:cNvSpPr>
          <p:nvPr/>
        </p:nvSpPr>
        <p:spPr bwMode="auto">
          <a:xfrm>
            <a:off x="1135465" y="2743200"/>
            <a:ext cx="1143000" cy="427038"/>
          </a:xfrm>
          <a:prstGeom prst="rect">
            <a:avLst/>
          </a:prstGeom>
          <a:solidFill>
            <a:srgbClr val="FFFFFF"/>
          </a:solidFill>
          <a:ln>
            <a:noFill/>
          </a:ln>
          <a:effectLst/>
        </p:spPr>
        <p:txBody>
          <a:bodyPr lIns="0" tIns="0" rIns="0" bIns="0">
            <a:spAutoFit/>
          </a:bodyPr>
          <a:lstStyle/>
          <a:p>
            <a:pPr>
              <a:spcBef>
                <a:spcPct val="50000"/>
              </a:spcBef>
              <a:defRPr/>
            </a:pPr>
            <a:r>
              <a:rPr lang="zh-CN" altLang="en-US" sz="2800" b="1">
                <a:effectLst>
                  <a:outerShdw blurRad="38100" dist="38100" dir="2700000" algn="tl">
                    <a:srgbClr val="C0C0C0"/>
                  </a:outerShdw>
                </a:effectLst>
                <a:latin typeface="微软雅黑" panose="020B0503020204020204" pitchFamily="34" charset="-122"/>
                <a:ea typeface="微软雅黑" panose="020B0503020204020204" pitchFamily="34" charset="-122"/>
              </a:rPr>
              <a:t>工厂类</a:t>
            </a:r>
            <a:endParaRPr lang="zh-CN" altLang="en-US" sz="2800" b="1">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6404" name="Line 22"/>
          <p:cNvSpPr>
            <a:spLocks noChangeShapeType="1"/>
          </p:cNvSpPr>
          <p:nvPr/>
        </p:nvSpPr>
        <p:spPr bwMode="auto">
          <a:xfrm flipV="1">
            <a:off x="1897465" y="4572000"/>
            <a:ext cx="304800" cy="381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cxnSp>
        <p:nvCxnSpPr>
          <p:cNvPr id="16405" name="直接连接符 2"/>
          <p:cNvCxnSpPr>
            <a:cxnSpLocks noChangeShapeType="1"/>
          </p:cNvCxnSpPr>
          <p:nvPr/>
        </p:nvCxnSpPr>
        <p:spPr bwMode="auto">
          <a:xfrm>
            <a:off x="7266386" y="3259138"/>
            <a:ext cx="27720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6406" name="直接连接符 4"/>
          <p:cNvCxnSpPr>
            <a:cxnSpLocks noChangeShapeType="1"/>
          </p:cNvCxnSpPr>
          <p:nvPr/>
        </p:nvCxnSpPr>
        <p:spPr bwMode="auto">
          <a:xfrm>
            <a:off x="7280656" y="3259139"/>
            <a:ext cx="0" cy="43497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6407" name="直接连接符 33"/>
          <p:cNvCxnSpPr>
            <a:cxnSpLocks noChangeShapeType="1"/>
          </p:cNvCxnSpPr>
          <p:nvPr/>
        </p:nvCxnSpPr>
        <p:spPr bwMode="auto">
          <a:xfrm>
            <a:off x="10013392" y="3260745"/>
            <a:ext cx="0" cy="43497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1099783" name="Rectangle 7"/>
          <p:cNvSpPr>
            <a:spLocks noChangeArrowheads="1"/>
          </p:cNvSpPr>
          <p:nvPr/>
        </p:nvSpPr>
        <p:spPr bwMode="auto">
          <a:xfrm>
            <a:off x="6130924" y="3498850"/>
            <a:ext cx="2479675" cy="533400"/>
          </a:xfrm>
          <a:prstGeom prst="rect">
            <a:avLst/>
          </a:prstGeom>
          <a:solidFill>
            <a:schemeClr val="bg1"/>
          </a:solidFill>
          <a:ln w="12700">
            <a:solidFill>
              <a:srgbClr val="800000"/>
            </a:solidFill>
            <a:miter lim="800000"/>
          </a:ln>
        </p:spPr>
        <p:txBody>
          <a:bodyPr lIns="36000" rIns="36000"/>
          <a:lstStyle/>
          <a:p>
            <a:pPr algn="ctr">
              <a:lnSpc>
                <a:spcPct val="85000"/>
              </a:lnSpc>
              <a:defRPr/>
            </a:pP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Product1</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6409" name="Rectangle 8"/>
          <p:cNvSpPr>
            <a:spLocks noChangeArrowheads="1"/>
          </p:cNvSpPr>
          <p:nvPr/>
        </p:nvSpPr>
        <p:spPr bwMode="auto">
          <a:xfrm>
            <a:off x="6130924" y="4227514"/>
            <a:ext cx="2479675" cy="566737"/>
          </a:xfrm>
          <a:prstGeom prst="rect">
            <a:avLst/>
          </a:prstGeom>
          <a:solidFill>
            <a:schemeClr val="bg1"/>
          </a:solidFill>
          <a:ln w="12700">
            <a:solidFill>
              <a:srgbClr val="800000"/>
            </a:solidFill>
            <a:miter lim="800000"/>
          </a:ln>
        </p:spPr>
        <p:txBody>
          <a:bodyPr lIns="36000" rIns="36000"/>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operation</a:t>
            </a:r>
            <a:r>
              <a:rPr lang="en-US" altLang="zh-CN" sz="2000" b="1">
                <a:latin typeface="微软雅黑" panose="020B0503020204020204" pitchFamily="34" charset="-122"/>
                <a:ea typeface="微软雅黑" panose="020B0503020204020204" pitchFamily="34" charset="-122"/>
              </a:rPr>
              <a:t>()</a:t>
            </a:r>
            <a:endParaRPr lang="en-US" altLang="zh-CN" sz="2000" b="1">
              <a:latin typeface="微软雅黑" panose="020B0503020204020204" pitchFamily="34" charset="-122"/>
              <a:ea typeface="微软雅黑" panose="020B0503020204020204" pitchFamily="34" charset="-122"/>
            </a:endParaRPr>
          </a:p>
        </p:txBody>
      </p:sp>
      <p:sp>
        <p:nvSpPr>
          <p:cNvPr id="16410" name="Rectangle 9"/>
          <p:cNvSpPr>
            <a:spLocks noChangeArrowheads="1"/>
          </p:cNvSpPr>
          <p:nvPr/>
        </p:nvSpPr>
        <p:spPr bwMode="auto">
          <a:xfrm>
            <a:off x="6130924" y="3956050"/>
            <a:ext cx="2479675" cy="266700"/>
          </a:xfrm>
          <a:prstGeom prst="rect">
            <a:avLst/>
          </a:prstGeom>
          <a:solidFill>
            <a:schemeClr val="bg1"/>
          </a:solidFill>
          <a:ln w="12700">
            <a:solidFill>
              <a:schemeClr val="tx1"/>
            </a:solidFill>
            <a:miter lim="800000"/>
          </a:ln>
        </p:spPr>
        <p:txBody>
          <a:bodyPr wrap="none" lIns="36000" rIns="3600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27" name="Rectangle 7"/>
          <p:cNvSpPr>
            <a:spLocks noChangeArrowheads="1"/>
          </p:cNvSpPr>
          <p:nvPr/>
        </p:nvSpPr>
        <p:spPr bwMode="auto">
          <a:xfrm>
            <a:off x="9006427" y="3516313"/>
            <a:ext cx="2098675" cy="533400"/>
          </a:xfrm>
          <a:prstGeom prst="rect">
            <a:avLst/>
          </a:prstGeom>
          <a:solidFill>
            <a:schemeClr val="bg1"/>
          </a:solidFill>
          <a:ln w="12700">
            <a:solidFill>
              <a:srgbClr val="800000"/>
            </a:solidFill>
            <a:miter lim="800000"/>
          </a:ln>
        </p:spPr>
        <p:txBody>
          <a:bodyPr lIns="36000" rIns="36000"/>
          <a:lstStyle/>
          <a:p>
            <a:pPr algn="ctr">
              <a:lnSpc>
                <a:spcPct val="85000"/>
              </a:lnSpc>
              <a:defRPr/>
            </a:pP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Product2</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6412" name="Rectangle 8"/>
          <p:cNvSpPr>
            <a:spLocks noChangeArrowheads="1"/>
          </p:cNvSpPr>
          <p:nvPr/>
        </p:nvSpPr>
        <p:spPr bwMode="auto">
          <a:xfrm>
            <a:off x="9006427" y="4244975"/>
            <a:ext cx="2098675" cy="566738"/>
          </a:xfrm>
          <a:prstGeom prst="rect">
            <a:avLst/>
          </a:prstGeom>
          <a:solidFill>
            <a:schemeClr val="bg1"/>
          </a:solidFill>
          <a:ln w="12700">
            <a:solidFill>
              <a:srgbClr val="800000"/>
            </a:solidFill>
            <a:miter lim="800000"/>
          </a:ln>
        </p:spPr>
        <p:txBody>
          <a:bodyPr lIns="36000" rIns="36000"/>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operation</a:t>
            </a:r>
            <a:r>
              <a:rPr lang="en-US" altLang="zh-CN" sz="2000" b="1">
                <a:latin typeface="微软雅黑" panose="020B0503020204020204" pitchFamily="34" charset="-122"/>
                <a:ea typeface="微软雅黑" panose="020B0503020204020204" pitchFamily="34" charset="-122"/>
              </a:rPr>
              <a:t>()</a:t>
            </a:r>
            <a:endParaRPr lang="en-US" altLang="zh-CN" sz="2000" b="1">
              <a:latin typeface="微软雅黑" panose="020B0503020204020204" pitchFamily="34" charset="-122"/>
              <a:ea typeface="微软雅黑" panose="020B0503020204020204" pitchFamily="34" charset="-122"/>
            </a:endParaRPr>
          </a:p>
        </p:txBody>
      </p:sp>
      <p:sp>
        <p:nvSpPr>
          <p:cNvPr id="16413" name="Rectangle 9"/>
          <p:cNvSpPr>
            <a:spLocks noChangeArrowheads="1"/>
          </p:cNvSpPr>
          <p:nvPr/>
        </p:nvSpPr>
        <p:spPr bwMode="auto">
          <a:xfrm>
            <a:off x="9006427" y="3973513"/>
            <a:ext cx="2098675" cy="266700"/>
          </a:xfrm>
          <a:prstGeom prst="rect">
            <a:avLst/>
          </a:prstGeom>
          <a:solidFill>
            <a:schemeClr val="bg1"/>
          </a:solidFill>
          <a:ln w="12700">
            <a:solidFill>
              <a:schemeClr val="tx1"/>
            </a:solidFill>
            <a:miter lim="800000"/>
          </a:ln>
        </p:spPr>
        <p:txBody>
          <a:bodyPr wrap="none" lIns="36000" rIns="3600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6414" name="Line 17"/>
          <p:cNvSpPr>
            <a:spLocks noChangeShapeType="1"/>
          </p:cNvSpPr>
          <p:nvPr/>
        </p:nvSpPr>
        <p:spPr bwMode="auto">
          <a:xfrm flipV="1">
            <a:off x="10016529" y="4827588"/>
            <a:ext cx="0" cy="936000"/>
          </a:xfrm>
          <a:prstGeom prst="line">
            <a:avLst/>
          </a:prstGeom>
          <a:noFill/>
          <a:ln w="38100">
            <a:solidFill>
              <a:srgbClr val="0000CC"/>
            </a:solidFill>
            <a:prstDash val="sys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6415" name="直接连接符 6"/>
          <p:cNvCxnSpPr>
            <a:cxnSpLocks noChangeShapeType="1"/>
          </p:cNvCxnSpPr>
          <p:nvPr/>
        </p:nvCxnSpPr>
        <p:spPr bwMode="auto">
          <a:xfrm flipH="1">
            <a:off x="3244789" y="5787428"/>
            <a:ext cx="6804000" cy="0"/>
          </a:xfrm>
          <a:prstGeom prst="line">
            <a:avLst/>
          </a:prstGeom>
          <a:noFill/>
          <a:ln w="38100" algn="ctr">
            <a:solidFill>
              <a:srgbClr val="0000CC"/>
            </a:solidFill>
            <a:prstDash val="sysDash"/>
            <a:round/>
          </a:ln>
          <a:extLst>
            <a:ext uri="{909E8E84-426E-40DD-AFC4-6F175D3DCCD1}">
              <a14:hiddenFill xmlns:a14="http://schemas.microsoft.com/office/drawing/2010/main">
                <a:noFill/>
              </a14:hiddenFill>
            </a:ext>
          </a:extLst>
        </p:spPr>
      </p:cxnSp>
      <p:cxnSp>
        <p:nvCxnSpPr>
          <p:cNvPr id="16416" name="直接连接符 8"/>
          <p:cNvCxnSpPr>
            <a:cxnSpLocks noChangeShapeType="1"/>
          </p:cNvCxnSpPr>
          <p:nvPr/>
        </p:nvCxnSpPr>
        <p:spPr bwMode="auto">
          <a:xfrm>
            <a:off x="3269065" y="4762500"/>
            <a:ext cx="0" cy="1008000"/>
          </a:xfrm>
          <a:prstGeom prst="line">
            <a:avLst/>
          </a:prstGeom>
          <a:noFill/>
          <a:ln w="38100" algn="ctr">
            <a:solidFill>
              <a:srgbClr val="0000CC"/>
            </a:solidFill>
            <a:prstDash val="sysDash"/>
            <a:round/>
          </a:ln>
          <a:extLst>
            <a:ext uri="{909E8E84-426E-40DD-AFC4-6F175D3DCCD1}">
              <a14:hiddenFill xmlns:a14="http://schemas.microsoft.com/office/drawing/2010/main">
                <a:noFill/>
              </a14:hiddenFill>
            </a:ext>
          </a:extLst>
        </p:spPr>
      </p:cxnSp>
      <p:cxnSp>
        <p:nvCxnSpPr>
          <p:cNvPr id="16417" name="直接连接符 39"/>
          <p:cNvCxnSpPr>
            <a:cxnSpLocks noChangeShapeType="1"/>
          </p:cNvCxnSpPr>
          <p:nvPr/>
        </p:nvCxnSpPr>
        <p:spPr bwMode="auto">
          <a:xfrm flipH="1">
            <a:off x="3583973" y="5257800"/>
            <a:ext cx="3528000" cy="0"/>
          </a:xfrm>
          <a:prstGeom prst="line">
            <a:avLst/>
          </a:prstGeom>
          <a:noFill/>
          <a:ln w="38100" algn="ctr">
            <a:solidFill>
              <a:srgbClr val="0000CC"/>
            </a:solidFill>
            <a:prstDash val="sysDash"/>
            <a:round/>
          </a:ln>
          <a:extLst>
            <a:ext uri="{909E8E84-426E-40DD-AFC4-6F175D3DCCD1}">
              <a14:hiddenFill xmlns:a14="http://schemas.microsoft.com/office/drawing/2010/main">
                <a:noFill/>
              </a14:hiddenFill>
            </a:ext>
          </a:extLst>
        </p:spPr>
      </p:cxnSp>
      <p:cxnSp>
        <p:nvCxnSpPr>
          <p:cNvPr id="16418" name="直接连接符 42"/>
          <p:cNvCxnSpPr>
            <a:cxnSpLocks noChangeShapeType="1"/>
          </p:cNvCxnSpPr>
          <p:nvPr/>
        </p:nvCxnSpPr>
        <p:spPr bwMode="auto">
          <a:xfrm>
            <a:off x="3575453" y="4786314"/>
            <a:ext cx="0" cy="485775"/>
          </a:xfrm>
          <a:prstGeom prst="line">
            <a:avLst/>
          </a:prstGeom>
          <a:noFill/>
          <a:ln w="38100" algn="ctr">
            <a:solidFill>
              <a:srgbClr val="0000CC"/>
            </a:solidFill>
            <a:prstDash val="sysDash"/>
            <a:round/>
          </a:ln>
          <a:extLst>
            <a:ext uri="{909E8E84-426E-40DD-AFC4-6F175D3DCCD1}">
              <a14:hiddenFill xmlns:a14="http://schemas.microsoft.com/office/drawing/2010/main">
                <a:noFill/>
              </a14:hiddenFill>
            </a:ext>
          </a:extLst>
        </p:spPr>
      </p:cxnSp>
      <p:sp>
        <p:nvSpPr>
          <p:cNvPr id="46" name="Text Box 16"/>
          <p:cNvSpPr txBox="1">
            <a:spLocks noChangeArrowheads="1"/>
          </p:cNvSpPr>
          <p:nvPr/>
        </p:nvSpPr>
        <p:spPr bwMode="auto">
          <a:xfrm>
            <a:off x="4800600" y="5368925"/>
            <a:ext cx="1036638" cy="369332"/>
          </a:xfrm>
          <a:prstGeom prst="rect">
            <a:avLst/>
          </a:prstGeom>
          <a:solidFill>
            <a:srgbClr val="FFFFFF"/>
          </a:solidFill>
          <a:ln>
            <a:noFill/>
          </a:ln>
          <a:effectLst/>
        </p:spPr>
        <p:txBody>
          <a:bodyPr lIns="0" tIns="0" rIns="0" bIns="0">
            <a:spAutoFit/>
          </a:bodyPr>
          <a:lstStyle/>
          <a:p>
            <a:pPr>
              <a:spcBef>
                <a:spcPct val="50000"/>
              </a:spcBef>
              <a:defRPr/>
            </a:pPr>
            <a:r>
              <a:rPr lang="en-US" altLang="zh-CN" sz="2400" b="1" dirty="0">
                <a:effectLst>
                  <a:outerShdw blurRad="38100" dist="38100" dir="2700000" algn="tl">
                    <a:srgbClr val="C0C0C0"/>
                  </a:outerShdw>
                </a:effectLst>
                <a:latin typeface="Arial" panose="020B0604020202020204" pitchFamily="34" charset="0"/>
              </a:rPr>
              <a:t>Create</a:t>
            </a:r>
            <a:endParaRPr lang="en-US" altLang="zh-CN" sz="2400" b="1" dirty="0">
              <a:effectLst>
                <a:outerShdw blurRad="38100" dist="38100" dir="2700000" algn="tl">
                  <a:srgbClr val="C0C0C0"/>
                </a:outerShdw>
              </a:effectLst>
              <a:latin typeface="Arial" panose="020B0604020202020204" pitchFamily="34" charset="0"/>
            </a:endParaRPr>
          </a:p>
        </p:txBody>
      </p:sp>
      <p:sp>
        <p:nvSpPr>
          <p:cNvPr id="3" name="矩形 2"/>
          <p:cNvSpPr/>
          <p:nvPr/>
        </p:nvSpPr>
        <p:spPr>
          <a:xfrm>
            <a:off x="691302" y="437634"/>
            <a:ext cx="3057247" cy="523220"/>
          </a:xfrm>
          <a:prstGeom prst="rect">
            <a:avLst/>
          </a:prstGeom>
        </p:spPr>
        <p:txBody>
          <a:bodyPr wrap="none">
            <a:spAutoFit/>
          </a:bodyPr>
          <a:lstStyle/>
          <a:p>
            <a:r>
              <a:rPr lang="zh-CN" altLang="en-US" sz="28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简单工厂方法模式</a:t>
            </a:r>
            <a:endParaRPr lang="zh-CN" altLang="en-US" sz="2800" dirty="0">
              <a:solidFill>
                <a:srgbClr val="0000CC"/>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1A56B4CB-04AD-4D46-AF42-598FDC7E86CF}" type="slidenum">
              <a:rPr lang="zh-CN" altLang="en-US" sz="1400"/>
            </a:fld>
            <a:endParaRPr lang="en-US" altLang="zh-CN" sz="1400"/>
          </a:p>
        </p:txBody>
      </p:sp>
      <p:sp>
        <p:nvSpPr>
          <p:cNvPr id="1101826" name="Rectangle 2"/>
          <p:cNvSpPr>
            <a:spLocks noGrp="1" noChangeArrowheads="1"/>
          </p:cNvSpPr>
          <p:nvPr>
            <p:ph type="body" idx="1"/>
          </p:nvPr>
        </p:nvSpPr>
        <p:spPr>
          <a:xfrm>
            <a:off x="562709" y="1676400"/>
            <a:ext cx="9385160" cy="2925745"/>
          </a:xfrm>
        </p:spPr>
        <p:txBody>
          <a:bodyPr>
            <a:normAutofit/>
          </a:bodyPr>
          <a:lstStyle/>
          <a:p>
            <a:pPr>
              <a:lnSpc>
                <a:spcPct val="100000"/>
              </a:lnSpc>
              <a:spcAft>
                <a:spcPts val="600"/>
              </a:spcAft>
              <a:buNone/>
              <a:defRPr/>
            </a:pPr>
            <a:r>
              <a:rPr lang="en-US" altLang="zh-CN" sz="3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Creator (</a:t>
            </a:r>
            <a:r>
              <a:rPr lang="zh-CN" altLang="en-US" sz="3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工厂类</a:t>
            </a:r>
            <a:r>
              <a:rPr lang="en-US" altLang="zh-CN" sz="3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3000" b="1" dirty="0">
                <a:latin typeface="微软雅黑" panose="020B0503020204020204" pitchFamily="34" charset="-122"/>
                <a:ea typeface="微软雅黑" panose="020B0503020204020204" pitchFamily="34" charset="-122"/>
              </a:rPr>
              <a:t> </a:t>
            </a:r>
            <a:endParaRPr lang="en-US" altLang="zh-CN" sz="3000" b="1" dirty="0">
              <a:latin typeface="微软雅黑" panose="020B0503020204020204" pitchFamily="34" charset="-122"/>
              <a:ea typeface="微软雅黑" panose="020B0503020204020204" pitchFamily="34" charset="-122"/>
            </a:endParaRPr>
          </a:p>
          <a:p>
            <a:pPr>
              <a:lnSpc>
                <a:spcPct val="100000"/>
              </a:lnSpc>
              <a:spcAft>
                <a:spcPts val="600"/>
              </a:spcAft>
              <a:defRPr/>
            </a:pPr>
            <a:r>
              <a:rPr lang="zh-CN" altLang="en-US" sz="30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是简单工厂方法模式的中心</a:t>
            </a:r>
            <a:r>
              <a:rPr lang="en-US" altLang="zh-CN" sz="30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3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100000"/>
              </a:lnSpc>
              <a:spcAft>
                <a:spcPts val="600"/>
              </a:spcAft>
              <a:defRPr/>
            </a:pPr>
            <a:r>
              <a:rPr lang="zh-CN" altLang="en-US" sz="3000" b="1" dirty="0" smtClean="0">
                <a:latin typeface="微软雅黑" panose="020B0503020204020204" pitchFamily="34" charset="-122"/>
                <a:ea typeface="微软雅黑" panose="020B0503020204020204" pitchFamily="34" charset="-122"/>
              </a:rPr>
              <a:t>包含应用业务</a:t>
            </a:r>
            <a:r>
              <a:rPr lang="zh-CN" altLang="en-US" sz="3000" b="1" dirty="0">
                <a:latin typeface="微软雅黑" panose="020B0503020204020204" pitchFamily="34" charset="-122"/>
                <a:ea typeface="微软雅黑" panose="020B0503020204020204" pitchFamily="34" charset="-122"/>
              </a:rPr>
              <a:t>逻辑</a:t>
            </a:r>
            <a:r>
              <a:rPr lang="en-US" altLang="zh-CN" sz="3000" b="1" dirty="0">
                <a:latin typeface="微软雅黑" panose="020B0503020204020204" pitchFamily="34" charset="-122"/>
                <a:ea typeface="微软雅黑" panose="020B0503020204020204" pitchFamily="34" charset="-122"/>
              </a:rPr>
              <a:t>. </a:t>
            </a:r>
            <a:endParaRPr lang="en-US" altLang="zh-CN" sz="3000" b="1" dirty="0">
              <a:latin typeface="微软雅黑" panose="020B0503020204020204" pitchFamily="34" charset="-122"/>
              <a:ea typeface="微软雅黑" panose="020B0503020204020204" pitchFamily="34" charset="-122"/>
            </a:endParaRPr>
          </a:p>
          <a:p>
            <a:pPr>
              <a:lnSpc>
                <a:spcPct val="100000"/>
              </a:lnSpc>
              <a:spcAft>
                <a:spcPts val="600"/>
              </a:spcAft>
              <a:defRPr/>
            </a:pPr>
            <a:r>
              <a:rPr lang="zh-CN" altLang="en-US" sz="3000" b="1" dirty="0" smtClean="0">
                <a:latin typeface="微软雅黑" panose="020B0503020204020204" pitchFamily="34" charset="-122"/>
                <a:ea typeface="微软雅黑" panose="020B0503020204020204" pitchFamily="34" charset="-122"/>
              </a:rPr>
              <a:t>创建</a:t>
            </a:r>
            <a:r>
              <a:rPr lang="zh-CN" altLang="en-US" sz="3000" b="1" dirty="0">
                <a:latin typeface="微软雅黑" panose="020B0503020204020204" pitchFamily="34" charset="-122"/>
                <a:ea typeface="微软雅黑" panose="020B0503020204020204" pitchFamily="34" charset="-122"/>
              </a:rPr>
              <a:t>产品类</a:t>
            </a:r>
            <a:r>
              <a:rPr lang="zh-CN" altLang="en-US" sz="3000" b="1" dirty="0" smtClean="0">
                <a:latin typeface="微软雅黑" panose="020B0503020204020204" pitchFamily="34" charset="-122"/>
                <a:ea typeface="微软雅黑" panose="020B0503020204020204" pitchFamily="34" charset="-122"/>
              </a:rPr>
              <a:t>对象，并且以超类的类型返回给调用者</a:t>
            </a:r>
            <a:endParaRPr lang="en-US" altLang="zh-CN" sz="3000" b="1" dirty="0">
              <a:latin typeface="微软雅黑" panose="020B0503020204020204" pitchFamily="34" charset="-122"/>
              <a:ea typeface="微软雅黑" panose="020B0503020204020204" pitchFamily="34" charset="-122"/>
            </a:endParaRPr>
          </a:p>
        </p:txBody>
      </p:sp>
      <p:sp>
        <p:nvSpPr>
          <p:cNvPr id="5" name="矩形 4"/>
          <p:cNvSpPr/>
          <p:nvPr/>
        </p:nvSpPr>
        <p:spPr>
          <a:xfrm>
            <a:off x="691302" y="437634"/>
            <a:ext cx="3057247" cy="523220"/>
          </a:xfrm>
          <a:prstGeom prst="rect">
            <a:avLst/>
          </a:prstGeom>
        </p:spPr>
        <p:txBody>
          <a:bodyPr wrap="none">
            <a:spAutoFit/>
          </a:bodyPr>
          <a:lstStyle/>
          <a:p>
            <a:r>
              <a:rPr lang="zh-CN" altLang="en-US" sz="28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简单工厂方法模式</a:t>
            </a:r>
            <a:endParaRPr lang="zh-CN" altLang="en-US" sz="28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01826">
                                            <p:txEl>
                                              <p:pRg st="1" end="1"/>
                                            </p:txEl>
                                          </p:spTgt>
                                        </p:tgtEl>
                                        <p:attrNameLst>
                                          <p:attrName>style.visibility</p:attrName>
                                        </p:attrNameLst>
                                      </p:cBhvr>
                                      <p:to>
                                        <p:strVal val="visible"/>
                                      </p:to>
                                    </p:set>
                                    <p:animEffect transition="in" filter="slide(fromBottom)">
                                      <p:cBhvr>
                                        <p:cTn id="7" dur="500"/>
                                        <p:tgtEl>
                                          <p:spTgt spid="11018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01826">
                                            <p:txEl>
                                              <p:pRg st="2" end="2"/>
                                            </p:txEl>
                                          </p:spTgt>
                                        </p:tgtEl>
                                        <p:attrNameLst>
                                          <p:attrName>style.visibility</p:attrName>
                                        </p:attrNameLst>
                                      </p:cBhvr>
                                      <p:to>
                                        <p:strVal val="visible"/>
                                      </p:to>
                                    </p:set>
                                    <p:animEffect transition="in" filter="slide(fromBottom)">
                                      <p:cBhvr>
                                        <p:cTn id="12" dur="500"/>
                                        <p:tgtEl>
                                          <p:spTgt spid="11018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01826">
                                            <p:txEl>
                                              <p:pRg st="3" end="3"/>
                                            </p:txEl>
                                          </p:spTgt>
                                        </p:tgtEl>
                                        <p:attrNameLst>
                                          <p:attrName>style.visibility</p:attrName>
                                        </p:attrNameLst>
                                      </p:cBhvr>
                                      <p:to>
                                        <p:strVal val="visible"/>
                                      </p:to>
                                    </p:set>
                                    <p:animEffect transition="in" filter="slide(fromBottom)">
                                      <p:cBhvr>
                                        <p:cTn id="17" dur="500"/>
                                        <p:tgtEl>
                                          <p:spTgt spid="11018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53A406EA-ACFD-4E8D-BC63-D230F0A566C2}" type="slidenum">
              <a:rPr lang="zh-CN" altLang="en-US" sz="1400"/>
            </a:fld>
            <a:endParaRPr lang="en-US" altLang="zh-CN" sz="1400"/>
          </a:p>
        </p:txBody>
      </p:sp>
      <p:sp>
        <p:nvSpPr>
          <p:cNvPr id="1173507" name="Rectangle 3"/>
          <p:cNvSpPr>
            <a:spLocks noGrp="1" noChangeArrowheads="1"/>
          </p:cNvSpPr>
          <p:nvPr>
            <p:ph type="body" idx="1"/>
          </p:nvPr>
        </p:nvSpPr>
        <p:spPr>
          <a:xfrm>
            <a:off x="472273" y="1825625"/>
            <a:ext cx="11133573" cy="4041021"/>
          </a:xfrm>
        </p:spPr>
        <p:txBody>
          <a:bodyPr>
            <a:normAutofit/>
          </a:bodyPr>
          <a:lstStyle/>
          <a:p>
            <a:pPr eaLnBrk="1" hangingPunct="1">
              <a:lnSpc>
                <a:spcPct val="110000"/>
              </a:lnSpc>
              <a:buFontTx/>
              <a:buNone/>
              <a:defRPr/>
            </a:pPr>
            <a:r>
              <a:rPr lang="en-US" altLang="zh-CN"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Product</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lnSpc>
                <a:spcPct val="110000"/>
              </a:lnSpc>
              <a:defRPr/>
            </a:pPr>
            <a:r>
              <a:rPr lang="zh-CN" altLang="en-US" b="1" dirty="0" smtClean="0">
                <a:latin typeface="微软雅黑" panose="020B0503020204020204" pitchFamily="34" charset="-122"/>
                <a:ea typeface="微软雅黑" panose="020B0503020204020204" pitchFamily="34" charset="-122"/>
              </a:rPr>
              <a:t>接口类：</a:t>
            </a:r>
            <a:r>
              <a:rPr lang="en-US" altLang="zh-CN" b="1" dirty="0" smtClean="0">
                <a:latin typeface="微软雅黑" panose="020B0503020204020204" pitchFamily="34" charset="-122"/>
                <a:ea typeface="微软雅黑" panose="020B0503020204020204" pitchFamily="34" charset="-122"/>
              </a:rPr>
              <a:t>Java </a:t>
            </a:r>
            <a:r>
              <a:rPr lang="en-US" altLang="zh-CN" b="1" dirty="0">
                <a:latin typeface="微软雅黑" panose="020B0503020204020204" pitchFamily="34" charset="-122"/>
                <a:ea typeface="微软雅黑" panose="020B0503020204020204" pitchFamily="34" charset="-122"/>
              </a:rPr>
              <a:t>interface or abstract java class</a:t>
            </a:r>
            <a:endParaRPr lang="en-US" altLang="zh-CN" b="1" dirty="0">
              <a:latin typeface="微软雅黑" panose="020B0503020204020204" pitchFamily="34" charset="-122"/>
              <a:ea typeface="微软雅黑" panose="020B0503020204020204" pitchFamily="34" charset="-122"/>
            </a:endParaRPr>
          </a:p>
          <a:p>
            <a:pPr eaLnBrk="1" hangingPunct="1">
              <a:lnSpc>
                <a:spcPct val="110000"/>
              </a:lnSpc>
              <a:defRPr/>
            </a:pPr>
            <a:r>
              <a:rPr lang="zh-CN" altLang="en-US" b="1" dirty="0" smtClean="0">
                <a:latin typeface="微软雅黑" panose="020B0503020204020204" pitchFamily="34" charset="-122"/>
                <a:ea typeface="微软雅黑" panose="020B0503020204020204" pitchFamily="34" charset="-122"/>
              </a:rPr>
              <a:t>是具体子类的共同接口：</a:t>
            </a:r>
            <a:r>
              <a:rPr lang="en-US" altLang="zh-CN" b="1" dirty="0" smtClean="0">
                <a:latin typeface="微软雅黑" panose="020B0503020204020204" pitchFamily="34" charset="-122"/>
                <a:ea typeface="微软雅黑" panose="020B0503020204020204" pitchFamily="34" charset="-122"/>
              </a:rPr>
              <a:t>Common </a:t>
            </a:r>
            <a:r>
              <a:rPr lang="en-US" altLang="zh-CN" b="1" dirty="0">
                <a:latin typeface="微软雅黑" panose="020B0503020204020204" pitchFamily="34" charset="-122"/>
                <a:ea typeface="微软雅黑" panose="020B0503020204020204" pitchFamily="34" charset="-122"/>
              </a:rPr>
              <a:t>interface or super class for the concrete </a:t>
            </a:r>
            <a:r>
              <a:rPr lang="en-US" altLang="zh-CN" b="1" dirty="0" err="1">
                <a:latin typeface="微软雅黑" panose="020B0503020204020204" pitchFamily="34" charset="-122"/>
                <a:ea typeface="微软雅黑" panose="020B0503020204020204" pitchFamily="34" charset="-122"/>
              </a:rPr>
              <a:t>subclsses</a:t>
            </a:r>
            <a:r>
              <a:rPr lang="en-US" altLang="zh-CN"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eaLnBrk="1" hangingPunct="1">
              <a:lnSpc>
                <a:spcPct val="110000"/>
              </a:lnSpc>
              <a:buFontTx/>
              <a:buNone/>
              <a:defRPr/>
            </a:pPr>
            <a:r>
              <a:rPr lang="en-US" altLang="zh-CN"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Concrete product:</a:t>
            </a:r>
            <a:endParaRPr lang="en-US" altLang="zh-CN"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lnSpc>
                <a:spcPct val="110000"/>
              </a:lnSpc>
              <a:defRPr/>
            </a:pPr>
            <a:r>
              <a:rPr lang="zh-CN" altLang="en-US" b="1" dirty="0" smtClean="0">
                <a:latin typeface="微软雅黑" panose="020B0503020204020204" pitchFamily="34" charset="-122"/>
                <a:ea typeface="微软雅黑" panose="020B0503020204020204" pitchFamily="34" charset="-122"/>
              </a:rPr>
              <a:t>具体的子类以便实现接口：</a:t>
            </a:r>
            <a:r>
              <a:rPr lang="en-US" altLang="zh-CN" b="1" dirty="0" smtClean="0">
                <a:latin typeface="微软雅黑" panose="020B0503020204020204" pitchFamily="34" charset="-122"/>
                <a:ea typeface="微软雅黑" panose="020B0503020204020204" pitchFamily="34" charset="-122"/>
              </a:rPr>
              <a:t>Concrete </a:t>
            </a:r>
            <a:r>
              <a:rPr lang="en-US" altLang="zh-CN" b="1" dirty="0">
                <a:latin typeface="微软雅黑" panose="020B0503020204020204" pitchFamily="34" charset="-122"/>
                <a:ea typeface="微软雅黑" panose="020B0503020204020204" pitchFamily="34" charset="-122"/>
              </a:rPr>
              <a:t>Java classes to implement interface Product or to extend abstract class </a:t>
            </a:r>
            <a:r>
              <a:rPr lang="en-US" altLang="zh-CN" b="1" dirty="0" smtClean="0">
                <a:latin typeface="微软雅黑" panose="020B0503020204020204" pitchFamily="34" charset="-122"/>
                <a:ea typeface="微软雅黑" panose="020B0503020204020204" pitchFamily="34" charset="-122"/>
              </a:rPr>
              <a:t>Product</a:t>
            </a:r>
            <a:endParaRPr lang="en-US" altLang="zh-CN" b="1" dirty="0">
              <a:latin typeface="微软雅黑" panose="020B0503020204020204" pitchFamily="34" charset="-122"/>
              <a:ea typeface="微软雅黑" panose="020B0503020204020204" pitchFamily="34" charset="-122"/>
            </a:endParaRPr>
          </a:p>
        </p:txBody>
      </p:sp>
      <p:sp>
        <p:nvSpPr>
          <p:cNvPr id="5" name="矩形 4"/>
          <p:cNvSpPr/>
          <p:nvPr/>
        </p:nvSpPr>
        <p:spPr>
          <a:xfrm>
            <a:off x="399900" y="812701"/>
            <a:ext cx="3057247" cy="523220"/>
          </a:xfrm>
          <a:prstGeom prst="rect">
            <a:avLst/>
          </a:prstGeom>
        </p:spPr>
        <p:txBody>
          <a:bodyPr wrap="none">
            <a:spAutoFit/>
          </a:bodyPr>
          <a:lstStyle/>
          <a:p>
            <a:r>
              <a:rPr lang="zh-CN" altLang="en-US" sz="28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简单工厂方法模式</a:t>
            </a:r>
            <a:endParaRPr lang="zh-CN" altLang="en-US" sz="28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73507">
                                            <p:txEl>
                                              <p:pRg st="1" end="1"/>
                                            </p:txEl>
                                          </p:spTgt>
                                        </p:tgtEl>
                                        <p:attrNameLst>
                                          <p:attrName>style.visibility</p:attrName>
                                        </p:attrNameLst>
                                      </p:cBhvr>
                                      <p:to>
                                        <p:strVal val="visible"/>
                                      </p:to>
                                    </p:set>
                                    <p:animEffect transition="in" filter="slide(fromBottom)">
                                      <p:cBhvr>
                                        <p:cTn id="7" dur="500"/>
                                        <p:tgtEl>
                                          <p:spTgt spid="11735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73507">
                                            <p:txEl>
                                              <p:pRg st="2" end="2"/>
                                            </p:txEl>
                                          </p:spTgt>
                                        </p:tgtEl>
                                        <p:attrNameLst>
                                          <p:attrName>style.visibility</p:attrName>
                                        </p:attrNameLst>
                                      </p:cBhvr>
                                      <p:to>
                                        <p:strVal val="visible"/>
                                      </p:to>
                                    </p:set>
                                    <p:animEffect transition="in" filter="slide(fromBottom)">
                                      <p:cBhvr>
                                        <p:cTn id="12" dur="500"/>
                                        <p:tgtEl>
                                          <p:spTgt spid="11735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73507">
                                            <p:txEl>
                                              <p:pRg st="3" end="3"/>
                                            </p:txEl>
                                          </p:spTgt>
                                        </p:tgtEl>
                                        <p:attrNameLst>
                                          <p:attrName>style.visibility</p:attrName>
                                        </p:attrNameLst>
                                      </p:cBhvr>
                                      <p:to>
                                        <p:strVal val="visible"/>
                                      </p:to>
                                    </p:set>
                                    <p:animEffect transition="in" filter="slide(fromBottom)">
                                      <p:cBhvr>
                                        <p:cTn id="17" dur="500"/>
                                        <p:tgtEl>
                                          <p:spTgt spid="11735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173507">
                                            <p:txEl>
                                              <p:pRg st="4" end="4"/>
                                            </p:txEl>
                                          </p:spTgt>
                                        </p:tgtEl>
                                        <p:attrNameLst>
                                          <p:attrName>style.visibility</p:attrName>
                                        </p:attrNameLst>
                                      </p:cBhvr>
                                      <p:to>
                                        <p:strVal val="visible"/>
                                      </p:to>
                                    </p:set>
                                    <p:animEffect transition="in" filter="slide(fromBottom)">
                                      <p:cBhvr>
                                        <p:cTn id="22" dur="500"/>
                                        <p:tgtEl>
                                          <p:spTgt spid="1173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F6379149-CDF7-494D-8C53-9997F14B686E}" type="slidenum">
              <a:rPr lang="zh-CN" altLang="en-US" sz="1400"/>
            </a:fld>
            <a:endParaRPr lang="en-US" altLang="zh-CN" sz="1400"/>
          </a:p>
        </p:txBody>
      </p:sp>
      <p:sp>
        <p:nvSpPr>
          <p:cNvPr id="1100811" name="Rectangle 11"/>
          <p:cNvSpPr>
            <a:spLocks noChangeArrowheads="1"/>
          </p:cNvSpPr>
          <p:nvPr/>
        </p:nvSpPr>
        <p:spPr bwMode="auto">
          <a:xfrm>
            <a:off x="5459071" y="3200401"/>
            <a:ext cx="1687511" cy="423863"/>
          </a:xfrm>
          <a:prstGeom prst="rect">
            <a:avLst/>
          </a:prstGeom>
          <a:solidFill>
            <a:srgbClr val="FFFF99">
              <a:alpha val="39000"/>
            </a:srgbClr>
          </a:solidFill>
          <a:ln w="9525">
            <a:solidFill>
              <a:schemeClr val="tx1"/>
            </a:solidFill>
            <a:miter lim="800000"/>
          </a:ln>
          <a:effectLst/>
        </p:spPr>
        <p:txBody>
          <a:bodyPr wrap="none" lIns="0" tIns="0" rIns="0" bIns="0" anchor="ctr"/>
          <a:lstStyle/>
          <a:p>
            <a:pPr algn="ctr" eaLnBrk="1" hangingPunct="1">
              <a:defRPr/>
            </a:pPr>
            <a:r>
              <a:rPr lang="en-US" altLang="zh-CN" sz="2400" b="1">
                <a:solidFill>
                  <a:srgbClr val="0000CC"/>
                </a:solidFill>
                <a:effectLst>
                  <a:outerShdw blurRad="38100" dist="38100" dir="2700000" algn="tl">
                    <a:srgbClr val="FFFFFF"/>
                  </a:outerShdw>
                </a:effectLst>
                <a:latin typeface="Arial" panose="020B0604020202020204" pitchFamily="34" charset="0"/>
              </a:rPr>
              <a:t>Product12</a:t>
            </a:r>
            <a:endParaRPr lang="en-US" altLang="zh-CN" sz="2400" b="1">
              <a:solidFill>
                <a:srgbClr val="0000CC"/>
              </a:solidFill>
              <a:effectLst>
                <a:outerShdw blurRad="38100" dist="38100" dir="2700000" algn="tl">
                  <a:srgbClr val="FFFFFF"/>
                </a:outerShdw>
              </a:effectLst>
              <a:latin typeface="Arial" panose="020B0604020202020204" pitchFamily="34" charset="0"/>
            </a:endParaRPr>
          </a:p>
        </p:txBody>
      </p:sp>
      <p:sp>
        <p:nvSpPr>
          <p:cNvPr id="1100812" name="Rectangle 12"/>
          <p:cNvSpPr>
            <a:spLocks noChangeArrowheads="1"/>
          </p:cNvSpPr>
          <p:nvPr/>
        </p:nvSpPr>
        <p:spPr bwMode="auto">
          <a:xfrm>
            <a:off x="8632579" y="2417764"/>
            <a:ext cx="1466850" cy="401637"/>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400" b="1" i="1">
                <a:effectLst>
                  <a:outerShdw blurRad="38100" dist="38100" dir="2700000" algn="tl">
                    <a:srgbClr val="C0C0C0"/>
                  </a:outerShdw>
                </a:effectLst>
                <a:latin typeface="Arial" panose="020B0604020202020204" pitchFamily="34" charset="0"/>
              </a:rPr>
              <a:t>Product2</a:t>
            </a:r>
            <a:endParaRPr lang="en-US" altLang="zh-CN" sz="2400" b="1" i="1">
              <a:effectLst>
                <a:outerShdw blurRad="38100" dist="38100" dir="2700000" algn="tl">
                  <a:srgbClr val="C0C0C0"/>
                </a:outerShdw>
              </a:effectLst>
              <a:latin typeface="Arial" panose="020B0604020202020204" pitchFamily="34" charset="0"/>
            </a:endParaRPr>
          </a:p>
        </p:txBody>
      </p:sp>
      <p:sp>
        <p:nvSpPr>
          <p:cNvPr id="1100813" name="Rectangle 13"/>
          <p:cNvSpPr>
            <a:spLocks noChangeArrowheads="1"/>
          </p:cNvSpPr>
          <p:nvPr/>
        </p:nvSpPr>
        <p:spPr bwMode="auto">
          <a:xfrm>
            <a:off x="7342681" y="3506789"/>
            <a:ext cx="1516062" cy="503237"/>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400" b="1" i="1">
                <a:effectLst>
                  <a:outerShdw blurRad="38100" dist="38100" dir="2700000" algn="tl">
                    <a:srgbClr val="C0C0C0"/>
                  </a:outerShdw>
                </a:effectLst>
                <a:latin typeface="Arial" panose="020B0604020202020204" pitchFamily="34" charset="0"/>
              </a:rPr>
              <a:t>Product21</a:t>
            </a:r>
            <a:endParaRPr lang="en-US" altLang="zh-CN" sz="2400" b="1" i="1">
              <a:effectLst>
                <a:outerShdw blurRad="38100" dist="38100" dir="2700000" algn="tl">
                  <a:srgbClr val="C0C0C0"/>
                </a:outerShdw>
              </a:effectLst>
              <a:latin typeface="Arial" panose="020B0604020202020204" pitchFamily="34" charset="0"/>
            </a:endParaRPr>
          </a:p>
        </p:txBody>
      </p:sp>
      <p:sp>
        <p:nvSpPr>
          <p:cNvPr id="1100814" name="Rectangle 14"/>
          <p:cNvSpPr>
            <a:spLocks noChangeArrowheads="1"/>
          </p:cNvSpPr>
          <p:nvPr/>
        </p:nvSpPr>
        <p:spPr bwMode="auto">
          <a:xfrm>
            <a:off x="9413629" y="3506789"/>
            <a:ext cx="1820428" cy="503237"/>
          </a:xfrm>
          <a:prstGeom prst="rect">
            <a:avLst/>
          </a:prstGeom>
          <a:solidFill>
            <a:srgbClr val="FFFF99">
              <a:alpha val="39000"/>
            </a:srgbClr>
          </a:solidFill>
          <a:ln w="9525">
            <a:solidFill>
              <a:schemeClr val="tx1"/>
            </a:solidFill>
            <a:miter lim="800000"/>
          </a:ln>
          <a:effectLst/>
        </p:spPr>
        <p:txBody>
          <a:bodyPr wrap="none" lIns="0" tIns="0" rIns="0" bIns="0" anchor="ctr"/>
          <a:lstStyle/>
          <a:p>
            <a:pPr algn="ctr" eaLnBrk="1" hangingPunct="1">
              <a:defRPr/>
            </a:pPr>
            <a:r>
              <a:rPr lang="en-US" altLang="zh-CN" sz="2400" b="1">
                <a:solidFill>
                  <a:srgbClr val="0000CC"/>
                </a:solidFill>
                <a:effectLst>
                  <a:outerShdw blurRad="38100" dist="38100" dir="2700000" algn="tl">
                    <a:srgbClr val="FFFFFF"/>
                  </a:outerShdw>
                </a:effectLst>
                <a:latin typeface="Arial" panose="020B0604020202020204" pitchFamily="34" charset="0"/>
              </a:rPr>
              <a:t>Product22 </a:t>
            </a:r>
            <a:endParaRPr lang="en-US" altLang="zh-CN" sz="2400" b="1">
              <a:solidFill>
                <a:srgbClr val="0000CC"/>
              </a:solidFill>
              <a:effectLst>
                <a:outerShdw blurRad="38100" dist="38100" dir="2700000" algn="tl">
                  <a:srgbClr val="FFFFFF"/>
                </a:outerShdw>
              </a:effectLst>
              <a:latin typeface="Arial" panose="020B0604020202020204" pitchFamily="34" charset="0"/>
            </a:endParaRPr>
          </a:p>
        </p:txBody>
      </p:sp>
      <p:sp>
        <p:nvSpPr>
          <p:cNvPr id="19463" name="Line 15"/>
          <p:cNvSpPr>
            <a:spLocks noChangeShapeType="1"/>
          </p:cNvSpPr>
          <p:nvPr/>
        </p:nvSpPr>
        <p:spPr bwMode="auto">
          <a:xfrm>
            <a:off x="8166576" y="3214688"/>
            <a:ext cx="205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64" name="Line 16"/>
          <p:cNvSpPr>
            <a:spLocks noChangeShapeType="1"/>
          </p:cNvSpPr>
          <p:nvPr/>
        </p:nvSpPr>
        <p:spPr bwMode="auto">
          <a:xfrm>
            <a:off x="8136431" y="3214689"/>
            <a:ext cx="0" cy="3206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65" name="Line 17"/>
          <p:cNvSpPr>
            <a:spLocks noChangeShapeType="1"/>
          </p:cNvSpPr>
          <p:nvPr/>
        </p:nvSpPr>
        <p:spPr bwMode="auto">
          <a:xfrm>
            <a:off x="10220079" y="3214689"/>
            <a:ext cx="0" cy="3206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0819" name="Rectangle 19"/>
          <p:cNvSpPr>
            <a:spLocks noChangeArrowheads="1"/>
          </p:cNvSpPr>
          <p:nvPr/>
        </p:nvSpPr>
        <p:spPr bwMode="auto">
          <a:xfrm>
            <a:off x="7079383" y="1357313"/>
            <a:ext cx="1514475" cy="457200"/>
          </a:xfrm>
          <a:prstGeom prst="rect">
            <a:avLst/>
          </a:prstGeom>
          <a:solidFill>
            <a:srgbClr val="FFFFFF"/>
          </a:solidFill>
          <a:ln w="9525">
            <a:solidFill>
              <a:schemeClr val="tx1"/>
            </a:solidFill>
            <a:miter lim="800000"/>
          </a:ln>
          <a:effectLst/>
        </p:spPr>
        <p:txBody>
          <a:bodyPr wrap="none" anchor="ctr"/>
          <a:lstStyle/>
          <a:p>
            <a:pPr algn="ctr" eaLnBrk="1" hangingPunct="1">
              <a:defRPr/>
            </a:pPr>
            <a:r>
              <a:rPr lang="en-US" altLang="zh-CN" sz="2800" b="1" i="1">
                <a:effectLst>
                  <a:outerShdw blurRad="38100" dist="38100" dir="2700000" algn="tl">
                    <a:srgbClr val="C0C0C0"/>
                  </a:outerShdw>
                </a:effectLst>
                <a:latin typeface="Arial" panose="020B0604020202020204" pitchFamily="34" charset="0"/>
              </a:rPr>
              <a:t>Product</a:t>
            </a:r>
            <a:r>
              <a:rPr lang="en-US" altLang="zh-CN" sz="2400" b="1">
                <a:effectLst>
                  <a:outerShdw blurRad="38100" dist="38100" dir="2700000" algn="tl">
                    <a:srgbClr val="C0C0C0"/>
                  </a:outerShdw>
                </a:effectLst>
                <a:latin typeface="Arial" panose="020B0604020202020204" pitchFamily="34" charset="0"/>
              </a:rPr>
              <a:t> </a:t>
            </a:r>
            <a:endParaRPr lang="en-US" altLang="zh-CN" sz="2400" b="1">
              <a:effectLst>
                <a:outerShdw blurRad="38100" dist="38100" dir="2700000" algn="tl">
                  <a:srgbClr val="C0C0C0"/>
                </a:outerShdw>
              </a:effectLst>
              <a:latin typeface="Arial" panose="020B0604020202020204" pitchFamily="34" charset="0"/>
            </a:endParaRPr>
          </a:p>
        </p:txBody>
      </p:sp>
      <p:sp>
        <p:nvSpPr>
          <p:cNvPr id="1100821" name="Rectangle 21"/>
          <p:cNvSpPr>
            <a:spLocks noChangeArrowheads="1"/>
          </p:cNvSpPr>
          <p:nvPr/>
        </p:nvSpPr>
        <p:spPr bwMode="auto">
          <a:xfrm>
            <a:off x="5943601" y="4754564"/>
            <a:ext cx="2114550" cy="503237"/>
          </a:xfrm>
          <a:prstGeom prst="rect">
            <a:avLst/>
          </a:prstGeom>
          <a:solidFill>
            <a:srgbClr val="FFFF99">
              <a:alpha val="39000"/>
            </a:srgbClr>
          </a:solidFill>
          <a:ln w="9525">
            <a:solidFill>
              <a:schemeClr val="tx1"/>
            </a:solidFill>
            <a:miter lim="800000"/>
          </a:ln>
          <a:effectLst/>
        </p:spPr>
        <p:txBody>
          <a:bodyPr wrap="none" lIns="0" tIns="0" rIns="0" bIns="0" anchor="ctr"/>
          <a:lstStyle/>
          <a:p>
            <a:pPr algn="ctr" eaLnBrk="1" hangingPunct="1">
              <a:defRPr/>
            </a:pPr>
            <a:r>
              <a:rPr lang="en-US" altLang="zh-CN" sz="2400" b="1" dirty="0">
                <a:solidFill>
                  <a:srgbClr val="0000CC"/>
                </a:solidFill>
                <a:effectLst>
                  <a:outerShdw blurRad="38100" dist="38100" dir="2700000" algn="tl">
                    <a:srgbClr val="FFFFFF"/>
                  </a:outerShdw>
                </a:effectLst>
                <a:latin typeface="Arial" panose="020B0604020202020204" pitchFamily="34" charset="0"/>
              </a:rPr>
              <a:t>Product211</a:t>
            </a:r>
            <a:endParaRPr lang="en-US" altLang="zh-CN" sz="2400" b="1" dirty="0">
              <a:solidFill>
                <a:srgbClr val="0000CC"/>
              </a:solidFill>
              <a:effectLst>
                <a:outerShdw blurRad="38100" dist="38100" dir="2700000" algn="tl">
                  <a:srgbClr val="FFFFFF"/>
                </a:outerShdw>
              </a:effectLst>
              <a:latin typeface="Arial" panose="020B0604020202020204" pitchFamily="34" charset="0"/>
            </a:endParaRPr>
          </a:p>
        </p:txBody>
      </p:sp>
      <p:sp>
        <p:nvSpPr>
          <p:cNvPr id="1100822" name="Rectangle 22"/>
          <p:cNvSpPr>
            <a:spLocks noChangeArrowheads="1"/>
          </p:cNvSpPr>
          <p:nvPr/>
        </p:nvSpPr>
        <p:spPr bwMode="auto">
          <a:xfrm>
            <a:off x="8210551" y="4754564"/>
            <a:ext cx="1847849" cy="503237"/>
          </a:xfrm>
          <a:prstGeom prst="rect">
            <a:avLst/>
          </a:prstGeom>
          <a:solidFill>
            <a:srgbClr val="FFFF99">
              <a:alpha val="39000"/>
            </a:srgbClr>
          </a:solidFill>
          <a:ln w="9525">
            <a:solidFill>
              <a:schemeClr val="tx1"/>
            </a:solidFill>
            <a:miter lim="800000"/>
          </a:ln>
          <a:effectLst/>
        </p:spPr>
        <p:txBody>
          <a:bodyPr wrap="none" lIns="0" tIns="0" rIns="0" bIns="0" anchor="ctr"/>
          <a:lstStyle/>
          <a:p>
            <a:pPr algn="ctr" eaLnBrk="1" hangingPunct="1">
              <a:defRPr/>
            </a:pPr>
            <a:r>
              <a:rPr lang="en-US" altLang="zh-CN" sz="2400" b="1">
                <a:solidFill>
                  <a:srgbClr val="0000CC"/>
                </a:solidFill>
                <a:effectLst>
                  <a:outerShdw blurRad="38100" dist="38100" dir="2700000" algn="tl">
                    <a:srgbClr val="FFFFFF"/>
                  </a:outerShdw>
                </a:effectLst>
                <a:latin typeface="Arial" panose="020B0604020202020204" pitchFamily="34" charset="0"/>
              </a:rPr>
              <a:t>Product212 </a:t>
            </a:r>
            <a:endParaRPr lang="en-US" altLang="zh-CN" sz="2400" b="1">
              <a:solidFill>
                <a:srgbClr val="0000CC"/>
              </a:solidFill>
              <a:effectLst>
                <a:outerShdw blurRad="38100" dist="38100" dir="2700000" algn="tl">
                  <a:srgbClr val="FFFFFF"/>
                </a:outerShdw>
              </a:effectLst>
              <a:latin typeface="Arial" panose="020B0604020202020204" pitchFamily="34" charset="0"/>
            </a:endParaRPr>
          </a:p>
        </p:txBody>
      </p:sp>
      <p:sp>
        <p:nvSpPr>
          <p:cNvPr id="19469" name="Line 23"/>
          <p:cNvSpPr>
            <a:spLocks noChangeShapeType="1"/>
          </p:cNvSpPr>
          <p:nvPr/>
        </p:nvSpPr>
        <p:spPr bwMode="auto">
          <a:xfrm>
            <a:off x="7200901" y="4433888"/>
            <a:ext cx="17319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70" name="Line 24"/>
          <p:cNvSpPr>
            <a:spLocks noChangeShapeType="1"/>
          </p:cNvSpPr>
          <p:nvPr/>
        </p:nvSpPr>
        <p:spPr bwMode="auto">
          <a:xfrm>
            <a:off x="7200900" y="4433889"/>
            <a:ext cx="0" cy="3206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71" name="Line 25"/>
          <p:cNvSpPr>
            <a:spLocks noChangeShapeType="1"/>
          </p:cNvSpPr>
          <p:nvPr/>
        </p:nvSpPr>
        <p:spPr bwMode="auto">
          <a:xfrm>
            <a:off x="8932863" y="4433889"/>
            <a:ext cx="0" cy="3206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72" name="Line 28"/>
          <p:cNvSpPr>
            <a:spLocks noChangeShapeType="1"/>
          </p:cNvSpPr>
          <p:nvPr/>
        </p:nvSpPr>
        <p:spPr bwMode="auto">
          <a:xfrm>
            <a:off x="6208713" y="2209800"/>
            <a:ext cx="3168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73" name="Line 29"/>
          <p:cNvSpPr>
            <a:spLocks noChangeShapeType="1"/>
          </p:cNvSpPr>
          <p:nvPr/>
        </p:nvSpPr>
        <p:spPr bwMode="auto">
          <a:xfrm>
            <a:off x="6230938" y="2209800"/>
            <a:ext cx="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74" name="Line 30"/>
          <p:cNvSpPr>
            <a:spLocks noChangeShapeType="1"/>
          </p:cNvSpPr>
          <p:nvPr/>
        </p:nvSpPr>
        <p:spPr bwMode="auto">
          <a:xfrm>
            <a:off x="9385036" y="2209800"/>
            <a:ext cx="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0833" name="Rectangle 33"/>
          <p:cNvSpPr>
            <a:spLocks noChangeArrowheads="1"/>
          </p:cNvSpPr>
          <p:nvPr/>
        </p:nvSpPr>
        <p:spPr bwMode="auto">
          <a:xfrm>
            <a:off x="688063" y="3581400"/>
            <a:ext cx="3017827" cy="457200"/>
          </a:xfrm>
          <a:prstGeom prst="rect">
            <a:avLst/>
          </a:prstGeom>
          <a:solidFill>
            <a:srgbClr val="FFFFFF"/>
          </a:solidFill>
          <a:ln w="9525">
            <a:solidFill>
              <a:schemeClr val="tx1"/>
            </a:solidFill>
            <a:miter lim="800000"/>
          </a:ln>
          <a:effectLst/>
        </p:spPr>
        <p:txBody>
          <a:bodyPr wrap="none" anchor="ctr"/>
          <a:lstStyle/>
          <a:p>
            <a:pPr algn="ctr">
              <a:defRPr/>
            </a:pPr>
            <a:r>
              <a:rPr lang="en-US" altLang="zh-CN" sz="2800" b="1" dirty="0">
                <a:effectLst>
                  <a:outerShdw blurRad="38100" dist="38100" dir="2700000" algn="tl">
                    <a:srgbClr val="C0C0C0"/>
                  </a:outerShdw>
                </a:effectLst>
                <a:latin typeface="Arial" panose="020B0604020202020204" pitchFamily="34" charset="0"/>
              </a:rPr>
              <a:t> </a:t>
            </a:r>
            <a:r>
              <a:rPr lang="en-US" altLang="zh-CN" sz="2800" b="1" dirty="0">
                <a:latin typeface="Arial" panose="020B0604020202020204" pitchFamily="34" charset="0"/>
              </a:rPr>
              <a:t>Creator</a:t>
            </a:r>
            <a:r>
              <a:rPr lang="en-US" altLang="zh-CN" sz="2800" b="1" dirty="0">
                <a:effectLst>
                  <a:outerShdw blurRad="38100" dist="38100" dir="2700000" algn="tl">
                    <a:srgbClr val="C0C0C0"/>
                  </a:outerShdw>
                </a:effectLst>
                <a:latin typeface="Arial" panose="020B0604020202020204" pitchFamily="34" charset="0"/>
              </a:rPr>
              <a:t> </a:t>
            </a:r>
            <a:r>
              <a:rPr lang="en-US" altLang="zh-CN" sz="2400" b="1" dirty="0">
                <a:effectLst>
                  <a:outerShdw blurRad="38100" dist="38100" dir="2700000" algn="tl">
                    <a:srgbClr val="C0C0C0"/>
                  </a:outerShdw>
                </a:effectLst>
                <a:latin typeface="Arial" panose="020B0604020202020204" pitchFamily="34" charset="0"/>
              </a:rPr>
              <a:t> </a:t>
            </a:r>
            <a:endParaRPr lang="en-US" altLang="zh-CN" sz="2400" b="1" dirty="0">
              <a:effectLst>
                <a:outerShdw blurRad="38100" dist="38100" dir="2700000" algn="tl">
                  <a:srgbClr val="C0C0C0"/>
                </a:outerShdw>
              </a:effectLst>
              <a:latin typeface="Arial" panose="020B0604020202020204" pitchFamily="34" charset="0"/>
            </a:endParaRPr>
          </a:p>
        </p:txBody>
      </p:sp>
      <p:sp>
        <p:nvSpPr>
          <p:cNvPr id="19476" name="Line 35"/>
          <p:cNvSpPr>
            <a:spLocks noChangeShapeType="1"/>
          </p:cNvSpPr>
          <p:nvPr/>
        </p:nvSpPr>
        <p:spPr bwMode="auto">
          <a:xfrm>
            <a:off x="2667000" y="4419600"/>
            <a:ext cx="3657600" cy="0"/>
          </a:xfrm>
          <a:prstGeom prst="line">
            <a:avLst/>
          </a:prstGeom>
          <a:noFill/>
          <a:ln w="2540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19477" name="Line 37"/>
          <p:cNvSpPr>
            <a:spLocks noChangeShapeType="1"/>
          </p:cNvSpPr>
          <p:nvPr/>
        </p:nvSpPr>
        <p:spPr bwMode="auto">
          <a:xfrm>
            <a:off x="1877090" y="4038601"/>
            <a:ext cx="0" cy="392113"/>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9478" name="Line 39"/>
          <p:cNvSpPr>
            <a:spLocks noChangeShapeType="1"/>
          </p:cNvSpPr>
          <p:nvPr/>
        </p:nvSpPr>
        <p:spPr bwMode="auto">
          <a:xfrm flipV="1">
            <a:off x="6324600" y="3657600"/>
            <a:ext cx="0" cy="679450"/>
          </a:xfrm>
          <a:prstGeom prst="line">
            <a:avLst/>
          </a:prstGeom>
          <a:noFill/>
          <a:ln w="25400">
            <a:solidFill>
              <a:schemeClr val="tx1"/>
            </a:solidFill>
            <a:prstDash val="sys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9" name="Line 40"/>
          <p:cNvSpPr>
            <a:spLocks noChangeShapeType="1"/>
          </p:cNvSpPr>
          <p:nvPr/>
        </p:nvSpPr>
        <p:spPr bwMode="auto">
          <a:xfrm>
            <a:off x="2438400" y="5486400"/>
            <a:ext cx="4648200" cy="0"/>
          </a:xfrm>
          <a:prstGeom prst="line">
            <a:avLst/>
          </a:prstGeom>
          <a:noFill/>
          <a:ln w="2540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19480" name="Line 41"/>
          <p:cNvSpPr>
            <a:spLocks noChangeShapeType="1"/>
          </p:cNvSpPr>
          <p:nvPr/>
        </p:nvSpPr>
        <p:spPr bwMode="auto">
          <a:xfrm>
            <a:off x="2438400" y="4038600"/>
            <a:ext cx="0" cy="1447800"/>
          </a:xfrm>
          <a:prstGeom prst="line">
            <a:avLst/>
          </a:prstGeom>
          <a:noFill/>
          <a:ln w="2540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19481" name="Line 42"/>
          <p:cNvSpPr>
            <a:spLocks noChangeShapeType="1"/>
          </p:cNvSpPr>
          <p:nvPr/>
        </p:nvSpPr>
        <p:spPr bwMode="auto">
          <a:xfrm flipV="1">
            <a:off x="7086600" y="5257800"/>
            <a:ext cx="0" cy="228600"/>
          </a:xfrm>
          <a:prstGeom prst="line">
            <a:avLst/>
          </a:prstGeom>
          <a:noFill/>
          <a:ln w="25400">
            <a:solidFill>
              <a:schemeClr val="tx1"/>
            </a:solidFill>
            <a:prstDash val="sys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2" name="Line 43"/>
          <p:cNvSpPr>
            <a:spLocks noChangeShapeType="1"/>
          </p:cNvSpPr>
          <p:nvPr/>
        </p:nvSpPr>
        <p:spPr bwMode="auto">
          <a:xfrm>
            <a:off x="2209800" y="5638800"/>
            <a:ext cx="6934200" cy="0"/>
          </a:xfrm>
          <a:prstGeom prst="line">
            <a:avLst/>
          </a:prstGeom>
          <a:noFill/>
          <a:ln w="2540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19483" name="Line 44"/>
          <p:cNvSpPr>
            <a:spLocks noChangeShapeType="1"/>
          </p:cNvSpPr>
          <p:nvPr/>
        </p:nvSpPr>
        <p:spPr bwMode="auto">
          <a:xfrm>
            <a:off x="2209800" y="4038600"/>
            <a:ext cx="0" cy="1600200"/>
          </a:xfrm>
          <a:prstGeom prst="line">
            <a:avLst/>
          </a:prstGeom>
          <a:noFill/>
          <a:ln w="2540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19484" name="Line 45"/>
          <p:cNvSpPr>
            <a:spLocks noChangeShapeType="1"/>
          </p:cNvSpPr>
          <p:nvPr/>
        </p:nvSpPr>
        <p:spPr bwMode="auto">
          <a:xfrm flipV="1">
            <a:off x="9144000" y="5257800"/>
            <a:ext cx="0" cy="381000"/>
          </a:xfrm>
          <a:prstGeom prst="line">
            <a:avLst/>
          </a:prstGeom>
          <a:noFill/>
          <a:ln w="25400">
            <a:solidFill>
              <a:schemeClr val="tx1"/>
            </a:solidFill>
            <a:prstDash val="sys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5" name="Line 46"/>
          <p:cNvSpPr>
            <a:spLocks noChangeShapeType="1"/>
          </p:cNvSpPr>
          <p:nvPr/>
        </p:nvSpPr>
        <p:spPr bwMode="auto">
          <a:xfrm>
            <a:off x="2057400" y="5791200"/>
            <a:ext cx="8153400" cy="0"/>
          </a:xfrm>
          <a:prstGeom prst="line">
            <a:avLst/>
          </a:prstGeom>
          <a:noFill/>
          <a:ln w="2540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19486" name="Line 47"/>
          <p:cNvSpPr>
            <a:spLocks noChangeShapeType="1"/>
          </p:cNvSpPr>
          <p:nvPr/>
        </p:nvSpPr>
        <p:spPr bwMode="auto">
          <a:xfrm flipV="1">
            <a:off x="10210800" y="4038600"/>
            <a:ext cx="0" cy="1752600"/>
          </a:xfrm>
          <a:prstGeom prst="line">
            <a:avLst/>
          </a:prstGeom>
          <a:noFill/>
          <a:ln w="25400">
            <a:solidFill>
              <a:schemeClr val="tx1"/>
            </a:solidFill>
            <a:prstDash val="sys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7" name="Line 48"/>
          <p:cNvSpPr>
            <a:spLocks noChangeShapeType="1"/>
          </p:cNvSpPr>
          <p:nvPr/>
        </p:nvSpPr>
        <p:spPr bwMode="auto">
          <a:xfrm>
            <a:off x="2057400" y="4038600"/>
            <a:ext cx="0" cy="1752600"/>
          </a:xfrm>
          <a:prstGeom prst="line">
            <a:avLst/>
          </a:prstGeom>
          <a:noFill/>
          <a:ln w="2540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1100849" name="Rectangle 49"/>
          <p:cNvSpPr>
            <a:spLocks noChangeArrowheads="1"/>
          </p:cNvSpPr>
          <p:nvPr/>
        </p:nvSpPr>
        <p:spPr bwMode="auto">
          <a:xfrm>
            <a:off x="1750089" y="1371600"/>
            <a:ext cx="1600200" cy="457200"/>
          </a:xfrm>
          <a:prstGeom prst="rect">
            <a:avLst/>
          </a:prstGeom>
          <a:solidFill>
            <a:srgbClr val="FFFFFF"/>
          </a:solidFill>
          <a:ln w="9525">
            <a:solidFill>
              <a:schemeClr val="tx1"/>
            </a:solidFill>
            <a:miter lim="800000"/>
          </a:ln>
          <a:effectLst/>
        </p:spPr>
        <p:txBody>
          <a:bodyPr wrap="none" anchor="ctr"/>
          <a:lstStyle/>
          <a:p>
            <a:pPr algn="ctr">
              <a:defRPr/>
            </a:pPr>
            <a:r>
              <a:rPr lang="en-US" altLang="zh-CN" sz="2800" b="1" dirty="0">
                <a:latin typeface="微软雅黑" panose="020B0503020204020204" pitchFamily="34" charset="-122"/>
                <a:ea typeface="微软雅黑" panose="020B0503020204020204" pitchFamily="34" charset="-122"/>
              </a:rPr>
              <a:t>Client</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9489" name="Line 50"/>
          <p:cNvSpPr>
            <a:spLocks noChangeShapeType="1"/>
          </p:cNvSpPr>
          <p:nvPr/>
        </p:nvSpPr>
        <p:spPr bwMode="auto">
          <a:xfrm>
            <a:off x="2414120" y="1828800"/>
            <a:ext cx="0" cy="1752600"/>
          </a:xfrm>
          <a:prstGeom prst="line">
            <a:avLst/>
          </a:prstGeom>
          <a:noFill/>
          <a:ln w="25400">
            <a:solidFill>
              <a:srgbClr val="FF0000"/>
            </a:solidFill>
            <a:prstDash val="sys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0" name="Line 51"/>
          <p:cNvSpPr>
            <a:spLocks noChangeShapeType="1"/>
          </p:cNvSpPr>
          <p:nvPr/>
        </p:nvSpPr>
        <p:spPr bwMode="auto">
          <a:xfrm>
            <a:off x="3401054" y="1600200"/>
            <a:ext cx="3672000" cy="0"/>
          </a:xfrm>
          <a:prstGeom prst="line">
            <a:avLst/>
          </a:prstGeom>
          <a:noFill/>
          <a:ln w="25400">
            <a:solidFill>
              <a:srgbClr val="FF0000"/>
            </a:solidFill>
            <a:prstDash val="sys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1" name="Text Box 52"/>
          <p:cNvSpPr txBox="1">
            <a:spLocks noChangeArrowheads="1"/>
          </p:cNvSpPr>
          <p:nvPr/>
        </p:nvSpPr>
        <p:spPr bwMode="auto">
          <a:xfrm>
            <a:off x="3103564" y="6019801"/>
            <a:ext cx="5735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a:t>Simple Factory Pattern Implementation</a:t>
            </a:r>
            <a:endParaRPr lang="en-US" altLang="zh-CN" sz="2000" b="1"/>
          </a:p>
        </p:txBody>
      </p:sp>
      <p:sp>
        <p:nvSpPr>
          <p:cNvPr id="24619" name="Text Box 55"/>
          <p:cNvSpPr txBox="1">
            <a:spLocks noChangeArrowheads="1"/>
          </p:cNvSpPr>
          <p:nvPr/>
        </p:nvSpPr>
        <p:spPr bwMode="auto">
          <a:xfrm>
            <a:off x="2667000" y="2149476"/>
            <a:ext cx="1752600" cy="830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zh-CN" altLang="en-US" sz="2400" b="1">
                <a:solidFill>
                  <a:srgbClr val="0000CC"/>
                </a:solidFill>
                <a:latin typeface="微软雅黑" panose="020B0503020204020204" pitchFamily="34" charset="-122"/>
                <a:ea typeface="微软雅黑" panose="020B0503020204020204" pitchFamily="34" charset="-122"/>
              </a:rPr>
              <a:t>可以传递参</a:t>
            </a:r>
            <a:endParaRPr lang="zh-CN" altLang="en-US" sz="2400" b="1">
              <a:solidFill>
                <a:srgbClr val="0000CC"/>
              </a:solidFill>
              <a:latin typeface="微软雅黑" panose="020B0503020204020204" pitchFamily="34" charset="-122"/>
              <a:ea typeface="微软雅黑" panose="020B0503020204020204" pitchFamily="34" charset="-122"/>
            </a:endParaRPr>
          </a:p>
          <a:p>
            <a:r>
              <a:rPr lang="zh-CN" altLang="en-US" sz="2400" b="1">
                <a:solidFill>
                  <a:srgbClr val="0000CC"/>
                </a:solidFill>
                <a:latin typeface="微软雅黑" panose="020B0503020204020204" pitchFamily="34" charset="-122"/>
                <a:ea typeface="微软雅黑" panose="020B0503020204020204" pitchFamily="34" charset="-122"/>
              </a:rPr>
              <a:t>数给工厂类</a:t>
            </a:r>
            <a:endParaRPr lang="en-US" altLang="zh-CN" sz="2400" b="1">
              <a:solidFill>
                <a:srgbClr val="0000CC"/>
              </a:solidFill>
              <a:latin typeface="微软雅黑" panose="020B0503020204020204" pitchFamily="34" charset="-122"/>
              <a:ea typeface="微软雅黑" panose="020B0503020204020204" pitchFamily="34" charset="-122"/>
            </a:endParaRPr>
          </a:p>
        </p:txBody>
      </p:sp>
      <p:sp>
        <p:nvSpPr>
          <p:cNvPr id="1100858" name="Text Box 58"/>
          <p:cNvSpPr txBox="1">
            <a:spLocks noChangeArrowheads="1"/>
          </p:cNvSpPr>
          <p:nvPr/>
        </p:nvSpPr>
        <p:spPr bwMode="auto">
          <a:xfrm>
            <a:off x="2895600" y="49530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latin typeface="微软雅黑" panose="020B0503020204020204" pitchFamily="34" charset="-122"/>
                <a:ea typeface="微软雅黑" panose="020B0503020204020204" pitchFamily="34" charset="-122"/>
              </a:rPr>
              <a:t>仅仅负责创建对象</a:t>
            </a:r>
            <a:endParaRPr lang="zh-CN" altLang="en-US" sz="2400" b="1">
              <a:latin typeface="微软雅黑" panose="020B0503020204020204" pitchFamily="34" charset="-122"/>
              <a:ea typeface="微软雅黑" panose="020B0503020204020204" pitchFamily="34" charset="-122"/>
            </a:endParaRPr>
          </a:p>
        </p:txBody>
      </p:sp>
      <p:sp>
        <p:nvSpPr>
          <p:cNvPr id="19495" name="AutoShape 59"/>
          <p:cNvSpPr>
            <a:spLocks noChangeArrowheads="1"/>
          </p:cNvSpPr>
          <p:nvPr/>
        </p:nvSpPr>
        <p:spPr bwMode="auto">
          <a:xfrm>
            <a:off x="7660947" y="1828801"/>
            <a:ext cx="309563" cy="385763"/>
          </a:xfrm>
          <a:prstGeom prst="upArrow">
            <a:avLst>
              <a:gd name="adj1" fmla="val 0"/>
              <a:gd name="adj2" fmla="val 60577"/>
            </a:avLst>
          </a:prstGeom>
          <a:solidFill>
            <a:schemeClr val="accent1"/>
          </a:solidFill>
          <a:ln w="9525">
            <a:solidFill>
              <a:schemeClr val="tx1"/>
            </a:solidFill>
            <a:miter lim="800000"/>
          </a:ln>
        </p:spPr>
        <p:txBody>
          <a:bodyPr vert="eaVert"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9496" name="AutoShape 60"/>
          <p:cNvSpPr>
            <a:spLocks noChangeArrowheads="1"/>
          </p:cNvSpPr>
          <p:nvPr/>
        </p:nvSpPr>
        <p:spPr bwMode="auto">
          <a:xfrm>
            <a:off x="9213605" y="2814638"/>
            <a:ext cx="309563" cy="385762"/>
          </a:xfrm>
          <a:prstGeom prst="upArrow">
            <a:avLst>
              <a:gd name="adj1" fmla="val 0"/>
              <a:gd name="adj2" fmla="val 60577"/>
            </a:avLst>
          </a:prstGeom>
          <a:solidFill>
            <a:schemeClr val="accent1"/>
          </a:solidFill>
          <a:ln w="9525">
            <a:solidFill>
              <a:schemeClr val="tx1"/>
            </a:solidFill>
            <a:miter lim="800000"/>
          </a:ln>
        </p:spPr>
        <p:txBody>
          <a:bodyPr vert="eaVert"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9497" name="AutoShape 61"/>
          <p:cNvSpPr>
            <a:spLocks noChangeArrowheads="1"/>
          </p:cNvSpPr>
          <p:nvPr/>
        </p:nvSpPr>
        <p:spPr bwMode="auto">
          <a:xfrm>
            <a:off x="6091238" y="2814638"/>
            <a:ext cx="309562" cy="385762"/>
          </a:xfrm>
          <a:prstGeom prst="upArrow">
            <a:avLst>
              <a:gd name="adj1" fmla="val 0"/>
              <a:gd name="adj2" fmla="val 60577"/>
            </a:avLst>
          </a:prstGeom>
          <a:solidFill>
            <a:schemeClr val="accent1"/>
          </a:solidFill>
          <a:ln w="9525">
            <a:solidFill>
              <a:schemeClr val="tx1"/>
            </a:solidFill>
            <a:miter lim="800000"/>
          </a:ln>
        </p:spPr>
        <p:txBody>
          <a:bodyPr vert="eaVert"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100804" name="Rectangle 4"/>
          <p:cNvSpPr>
            <a:spLocks noChangeArrowheads="1"/>
          </p:cNvSpPr>
          <p:nvPr/>
        </p:nvSpPr>
        <p:spPr bwMode="auto">
          <a:xfrm>
            <a:off x="5524500" y="2352675"/>
            <a:ext cx="1562100" cy="457200"/>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400" b="1" i="1">
                <a:effectLst>
                  <a:outerShdw blurRad="38100" dist="38100" dir="2700000" algn="tl">
                    <a:srgbClr val="C0C0C0"/>
                  </a:outerShdw>
                </a:effectLst>
                <a:latin typeface="Arial" panose="020B0604020202020204" pitchFamily="34" charset="0"/>
              </a:rPr>
              <a:t>Product1</a:t>
            </a:r>
            <a:r>
              <a:rPr lang="en-US" altLang="zh-CN" sz="2400" b="1">
                <a:effectLst>
                  <a:outerShdw blurRad="38100" dist="38100" dir="2700000" algn="tl">
                    <a:srgbClr val="C0C0C0"/>
                  </a:outerShdw>
                </a:effectLst>
                <a:latin typeface="Arial" panose="020B0604020202020204" pitchFamily="34" charset="0"/>
              </a:rPr>
              <a:t> </a:t>
            </a:r>
            <a:endParaRPr lang="en-US" altLang="zh-CN" sz="2400" b="1">
              <a:effectLst>
                <a:outerShdw blurRad="38100" dist="38100" dir="2700000" algn="tl">
                  <a:srgbClr val="C0C0C0"/>
                </a:outerShdw>
              </a:effectLst>
              <a:latin typeface="Arial" panose="020B0604020202020204" pitchFamily="34" charset="0"/>
            </a:endParaRPr>
          </a:p>
        </p:txBody>
      </p:sp>
      <p:sp>
        <p:nvSpPr>
          <p:cNvPr id="19499" name="AutoShape 62"/>
          <p:cNvSpPr>
            <a:spLocks noChangeArrowheads="1"/>
          </p:cNvSpPr>
          <p:nvPr/>
        </p:nvSpPr>
        <p:spPr bwMode="auto">
          <a:xfrm>
            <a:off x="7920038" y="4033838"/>
            <a:ext cx="309562" cy="385762"/>
          </a:xfrm>
          <a:prstGeom prst="upArrow">
            <a:avLst>
              <a:gd name="adj1" fmla="val 0"/>
              <a:gd name="adj2" fmla="val 60577"/>
            </a:avLst>
          </a:prstGeom>
          <a:solidFill>
            <a:schemeClr val="accent1"/>
          </a:solidFill>
          <a:ln w="9525">
            <a:solidFill>
              <a:schemeClr val="tx1"/>
            </a:solidFill>
            <a:miter lim="800000"/>
          </a:ln>
        </p:spPr>
        <p:txBody>
          <a:bodyPr vert="eaVert"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24628" name="Text Box 55"/>
          <p:cNvSpPr txBox="1">
            <a:spLocks noChangeArrowheads="1"/>
          </p:cNvSpPr>
          <p:nvPr/>
        </p:nvSpPr>
        <p:spPr bwMode="auto">
          <a:xfrm>
            <a:off x="2590800" y="2971800"/>
            <a:ext cx="28194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400" b="1">
                <a:solidFill>
                  <a:srgbClr val="0000CC"/>
                </a:solidFill>
                <a:ea typeface="黑体" panose="02010609060101010101" pitchFamily="49" charset="-122"/>
              </a:rPr>
              <a:t>Creator.factory(p)</a:t>
            </a:r>
            <a:endParaRPr lang="en-US" altLang="zh-CN" sz="2400" b="1">
              <a:solidFill>
                <a:srgbClr val="0000CC"/>
              </a:solidFill>
              <a:ea typeface="黑体" panose="02010609060101010101" pitchFamily="49" charset="-122"/>
            </a:endParaRPr>
          </a:p>
        </p:txBody>
      </p:sp>
      <p:sp>
        <p:nvSpPr>
          <p:cNvPr id="2" name="Rectangle 33"/>
          <p:cNvSpPr>
            <a:spLocks noChangeArrowheads="1"/>
          </p:cNvSpPr>
          <p:nvPr/>
        </p:nvSpPr>
        <p:spPr bwMode="auto">
          <a:xfrm>
            <a:off x="688063" y="4038600"/>
            <a:ext cx="3017827" cy="457200"/>
          </a:xfrm>
          <a:prstGeom prst="rect">
            <a:avLst/>
          </a:prstGeom>
          <a:solidFill>
            <a:srgbClr val="FFFFFF"/>
          </a:solidFill>
          <a:ln w="9525">
            <a:solidFill>
              <a:schemeClr val="tx1"/>
            </a:solidFill>
            <a:miter lim="800000"/>
          </a:ln>
          <a:effectLst/>
        </p:spPr>
        <p:txBody>
          <a:bodyPr wrap="none" anchor="ctr"/>
          <a:lstStyle/>
          <a:p>
            <a:pPr algn="ctr">
              <a:defRPr/>
            </a:pPr>
            <a:r>
              <a:rPr lang="en-US" altLang="zh-CN" sz="2600" b="1" dirty="0">
                <a:solidFill>
                  <a:srgbClr val="0000CC"/>
                </a:solidFill>
                <a:latin typeface="Arial" panose="020B0604020202020204" pitchFamily="34" charset="0"/>
              </a:rPr>
              <a:t>+factory(p: String) </a:t>
            </a:r>
            <a:endParaRPr lang="en-US" altLang="zh-CN" sz="2600" b="1" dirty="0">
              <a:solidFill>
                <a:srgbClr val="0000CC"/>
              </a:solidFill>
              <a:latin typeface="Arial" panose="020B0604020202020204" pitchFamily="34" charset="0"/>
            </a:endParaRPr>
          </a:p>
        </p:txBody>
      </p:sp>
      <p:sp>
        <p:nvSpPr>
          <p:cNvPr id="46" name="矩形 45"/>
          <p:cNvSpPr/>
          <p:nvPr/>
        </p:nvSpPr>
        <p:spPr>
          <a:xfrm>
            <a:off x="636984" y="383316"/>
            <a:ext cx="3057247" cy="523220"/>
          </a:xfrm>
          <a:prstGeom prst="rect">
            <a:avLst/>
          </a:prstGeom>
        </p:spPr>
        <p:txBody>
          <a:bodyPr wrap="none">
            <a:spAutoFit/>
          </a:bodyPr>
          <a:lstStyle/>
          <a:p>
            <a:r>
              <a:rPr lang="zh-CN" altLang="en-US" sz="28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简单工厂方法模式</a:t>
            </a:r>
            <a:endParaRPr lang="zh-CN" altLang="en-US" sz="28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4619"/>
                                        </p:tgtEl>
                                        <p:attrNameLst>
                                          <p:attrName>style.visibility</p:attrName>
                                        </p:attrNameLst>
                                      </p:cBhvr>
                                      <p:to>
                                        <p:strVal val="visible"/>
                                      </p:to>
                                    </p:set>
                                    <p:animEffect transition="in" filter="slide(fromBottom)">
                                      <p:cBhvr>
                                        <p:cTn id="7" dur="500"/>
                                        <p:tgtEl>
                                          <p:spTgt spid="2461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4628"/>
                                        </p:tgtEl>
                                        <p:attrNameLst>
                                          <p:attrName>style.visibility</p:attrName>
                                        </p:attrNameLst>
                                      </p:cBhvr>
                                      <p:to>
                                        <p:strVal val="visible"/>
                                      </p:to>
                                    </p:set>
                                    <p:animEffect transition="in" filter="slide(fromBottom)">
                                      <p:cBhvr>
                                        <p:cTn id="12" dur="500"/>
                                        <p:tgtEl>
                                          <p:spTgt spid="2462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00858"/>
                                        </p:tgtEl>
                                        <p:attrNameLst>
                                          <p:attrName>style.visibility</p:attrName>
                                        </p:attrNameLst>
                                      </p:cBhvr>
                                      <p:to>
                                        <p:strVal val="visible"/>
                                      </p:to>
                                    </p:set>
                                    <p:animEffect transition="in" filter="slide(fromBottom)">
                                      <p:cBhvr>
                                        <p:cTn id="17" dur="500"/>
                                        <p:tgtEl>
                                          <p:spTgt spid="1100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9" grpId="0" animBg="1"/>
      <p:bldP spid="1100858" grpId="0"/>
      <p:bldP spid="246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3DA5EDDA-D37E-4C97-8F82-CD261D3C8D9B}" type="slidenum">
              <a:rPr lang="zh-CN" altLang="en-US" sz="1400"/>
            </a:fld>
            <a:endParaRPr lang="en-US" altLang="zh-CN" sz="1400"/>
          </a:p>
        </p:txBody>
      </p:sp>
      <p:sp>
        <p:nvSpPr>
          <p:cNvPr id="1190914" name="Rectangle 2"/>
          <p:cNvSpPr>
            <a:spLocks noGrp="1" noChangeArrowheads="1"/>
          </p:cNvSpPr>
          <p:nvPr>
            <p:ph type="body" idx="1"/>
          </p:nvPr>
        </p:nvSpPr>
        <p:spPr>
          <a:xfrm>
            <a:off x="673196" y="3806227"/>
            <a:ext cx="10299560" cy="1345195"/>
          </a:xfrm>
        </p:spPr>
        <p:txBody>
          <a:bodyPr>
            <a:normAutofit/>
          </a:bodyPr>
          <a:lstStyle/>
          <a:p>
            <a:pPr>
              <a:lnSpc>
                <a:spcPct val="120000"/>
              </a:lnSpc>
              <a:spcBef>
                <a:spcPts val="600"/>
              </a:spcBef>
            </a:pPr>
            <a:r>
              <a:rPr lang="zh-CN" altLang="en-US" b="1" dirty="0">
                <a:latin typeface="微软雅黑" panose="020B0503020204020204" pitchFamily="34" charset="-122"/>
                <a:ea typeface="微软雅黑" panose="020B0503020204020204" pitchFamily="34" charset="-122"/>
              </a:rPr>
              <a:t>以下类图表示一</a:t>
            </a:r>
            <a:r>
              <a:rPr lang="zh-CN" altLang="en-US" b="1" dirty="0" smtClean="0">
                <a:latin typeface="微软雅黑" panose="020B0503020204020204" pitchFamily="34" charset="-122"/>
                <a:ea typeface="微软雅黑" panose="020B0503020204020204" pitchFamily="34" charset="-122"/>
              </a:rPr>
              <a:t>种使用</a:t>
            </a:r>
            <a:r>
              <a:rPr lang="zh-CN" altLang="en-US" b="1" dirty="0">
                <a:latin typeface="微软雅黑" panose="020B0503020204020204" pitchFamily="34" charset="-122"/>
                <a:ea typeface="微软雅黑" panose="020B0503020204020204" pitchFamily="34" charset="-122"/>
              </a:rPr>
              <a:t>简单工厂方法</a:t>
            </a:r>
            <a:r>
              <a:rPr lang="zh-CN" altLang="en-US" b="1" dirty="0" smtClean="0">
                <a:latin typeface="微软雅黑" panose="020B0503020204020204" pitchFamily="34" charset="-122"/>
                <a:ea typeface="微软雅黑" panose="020B0503020204020204" pitchFamily="34" charset="-122"/>
              </a:rPr>
              <a:t>模式设计的不同</a:t>
            </a:r>
            <a:r>
              <a:rPr lang="zh-CN" altLang="en-US" b="1" dirty="0">
                <a:latin typeface="微软雅黑" panose="020B0503020204020204" pitchFamily="34" charset="-122"/>
                <a:ea typeface="微软雅黑" panose="020B0503020204020204" pitchFamily="34" charset="-122"/>
              </a:rPr>
              <a:t>类型汽车保险</a:t>
            </a:r>
            <a:r>
              <a:rPr lang="zh-CN" altLang="en-US" b="1" dirty="0" smtClean="0">
                <a:latin typeface="微软雅黑" panose="020B0503020204020204" pitchFamily="34" charset="-122"/>
                <a:ea typeface="微软雅黑" panose="020B0503020204020204" pitchFamily="34" charset="-122"/>
              </a:rPr>
              <a:t>的介绍的软件设计。</a:t>
            </a:r>
            <a:endParaRPr lang="en-US" altLang="zh-CN" b="1" dirty="0" smtClean="0">
              <a:latin typeface="微软雅黑" panose="020B0503020204020204" pitchFamily="34" charset="-122"/>
              <a:ea typeface="微软雅黑" panose="020B0503020204020204" pitchFamily="34" charset="-122"/>
            </a:endParaRPr>
          </a:p>
        </p:txBody>
      </p:sp>
      <p:pic>
        <p:nvPicPr>
          <p:cNvPr id="20486" name="Picture 5" descr="ToyotaCam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05800" y="1295400"/>
            <a:ext cx="1981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矩形 6"/>
          <p:cNvSpPr>
            <a:spLocks noChangeArrowheads="1"/>
          </p:cNvSpPr>
          <p:nvPr/>
        </p:nvSpPr>
        <p:spPr bwMode="auto">
          <a:xfrm>
            <a:off x="467008" y="3012776"/>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0000CC"/>
                </a:solidFill>
                <a:latin typeface="微软雅黑" panose="020B0503020204020204" pitchFamily="34" charset="-122"/>
                <a:ea typeface="微软雅黑" panose="020B0503020204020204" pitchFamily="34" charset="-122"/>
              </a:rPr>
              <a:t>【</a:t>
            </a:r>
            <a:r>
              <a:rPr lang="zh-CN" altLang="en-US" sz="2800" b="1" dirty="0">
                <a:solidFill>
                  <a:srgbClr val="0000CC"/>
                </a:solidFill>
                <a:latin typeface="微软雅黑" panose="020B0503020204020204" pitchFamily="34" charset="-122"/>
                <a:ea typeface="微软雅黑" panose="020B0503020204020204" pitchFamily="34" charset="-122"/>
              </a:rPr>
              <a:t>例</a:t>
            </a:r>
            <a:r>
              <a:rPr lang="en-US" altLang="zh-CN" sz="2800" b="1" dirty="0">
                <a:solidFill>
                  <a:srgbClr val="0000CC"/>
                </a:solidFill>
                <a:latin typeface="微软雅黑" panose="020B0503020204020204" pitchFamily="34" charset="-122"/>
                <a:ea typeface="微软雅黑" panose="020B0503020204020204" pitchFamily="34" charset="-122"/>
              </a:rPr>
              <a:t>1】</a:t>
            </a:r>
            <a:r>
              <a:rPr lang="zh-CN" altLang="en-US" sz="2800" b="1" dirty="0">
                <a:solidFill>
                  <a:srgbClr val="0000CC"/>
                </a:solidFill>
                <a:latin typeface="微软雅黑" panose="020B0503020204020204" pitchFamily="34" charset="-122"/>
                <a:ea typeface="微软雅黑" panose="020B0503020204020204" pitchFamily="34" charset="-122"/>
              </a:rPr>
              <a:t>汽车保险介绍程序</a:t>
            </a:r>
            <a:r>
              <a:rPr lang="en-US" altLang="zh-CN" sz="2800" b="1" dirty="0">
                <a:solidFill>
                  <a:srgbClr val="0000CC"/>
                </a:solidFill>
                <a:latin typeface="微软雅黑" panose="020B0503020204020204" pitchFamily="34" charset="-122"/>
                <a:ea typeface="微软雅黑" panose="020B0503020204020204" pitchFamily="34" charset="-122"/>
              </a:rPr>
              <a:t>-</a:t>
            </a:r>
            <a:r>
              <a:rPr lang="zh-CN" altLang="en-US" sz="2800" b="1" dirty="0">
                <a:solidFill>
                  <a:srgbClr val="0000CC"/>
                </a:solidFill>
                <a:latin typeface="微软雅黑" panose="020B0503020204020204" pitchFamily="34" charset="-122"/>
                <a:ea typeface="微软雅黑" panose="020B0503020204020204" pitchFamily="34" charset="-122"/>
              </a:rPr>
              <a:t>用简单工厂方法模式设计</a:t>
            </a:r>
            <a:endParaRPr lang="zh-CN" altLang="en-US" sz="2800" dirty="0">
              <a:solidFill>
                <a:srgbClr val="0000CC"/>
              </a:solidFill>
            </a:endParaRPr>
          </a:p>
        </p:txBody>
      </p:sp>
      <p:sp>
        <p:nvSpPr>
          <p:cNvPr id="7" name="矩形 6"/>
          <p:cNvSpPr/>
          <p:nvPr/>
        </p:nvSpPr>
        <p:spPr>
          <a:xfrm>
            <a:off x="691302" y="437634"/>
            <a:ext cx="3057247" cy="523220"/>
          </a:xfrm>
          <a:prstGeom prst="rect">
            <a:avLst/>
          </a:prstGeom>
        </p:spPr>
        <p:txBody>
          <a:bodyPr wrap="none">
            <a:spAutoFit/>
          </a:bodyPr>
          <a:lstStyle/>
          <a:p>
            <a:r>
              <a:rPr lang="zh-CN" altLang="en-US" sz="28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简单工厂方法模式</a:t>
            </a:r>
            <a:endParaRPr lang="zh-CN" altLang="en-US" sz="28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90914">
                                            <p:txEl>
                                              <p:pRg st="0" end="0"/>
                                            </p:txEl>
                                          </p:spTgt>
                                        </p:tgtEl>
                                        <p:attrNameLst>
                                          <p:attrName>style.visibility</p:attrName>
                                        </p:attrNameLst>
                                      </p:cBhvr>
                                      <p:to>
                                        <p:strVal val="visible"/>
                                      </p:to>
                                    </p:set>
                                    <p:animEffect transition="in" filter="slide(fromBottom)">
                                      <p:cBhvr>
                                        <p:cTn id="7" dur="500"/>
                                        <p:tgtEl>
                                          <p:spTgt spid="11909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09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42C28211-D830-418A-9DF6-7C8EBA31B393}" type="slidenum">
              <a:rPr lang="zh-CN" altLang="en-US" sz="1400"/>
            </a:fld>
            <a:endParaRPr lang="en-US" altLang="zh-CN" sz="1400"/>
          </a:p>
        </p:txBody>
      </p:sp>
      <p:sp>
        <p:nvSpPr>
          <p:cNvPr id="1174621" name="Rectangle 93"/>
          <p:cNvSpPr>
            <a:spLocks noChangeArrowheads="1"/>
          </p:cNvSpPr>
          <p:nvPr/>
        </p:nvSpPr>
        <p:spPr bwMode="auto">
          <a:xfrm>
            <a:off x="4114800" y="1031875"/>
            <a:ext cx="6324600" cy="1447800"/>
          </a:xfrm>
          <a:prstGeom prst="rect">
            <a:avLst/>
          </a:prstGeom>
          <a:solidFill>
            <a:srgbClr val="FF99CC">
              <a:alpha val="27843"/>
            </a:srgbClr>
          </a:solidFill>
          <a:ln w="9525">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174535" name="Rectangle 7"/>
          <p:cNvSpPr>
            <a:spLocks noChangeArrowheads="1"/>
          </p:cNvSpPr>
          <p:nvPr/>
        </p:nvSpPr>
        <p:spPr bwMode="auto">
          <a:xfrm>
            <a:off x="4495801" y="1158875"/>
            <a:ext cx="5840413" cy="431800"/>
          </a:xfrm>
          <a:prstGeom prst="rect">
            <a:avLst/>
          </a:prstGeom>
          <a:solidFill>
            <a:srgbClr val="FFFFFF"/>
          </a:solidFill>
          <a:ln w="9525">
            <a:solidFill>
              <a:srgbClr val="000000"/>
            </a:solidFill>
            <a:miter lim="800000"/>
          </a:ln>
        </p:spPr>
        <p:txBody>
          <a:bodyPr lIns="0" tIns="0" rIns="0" bIns="0" anchor="ctr">
            <a:spAutoFit/>
          </a:bodyPr>
          <a:lstStyle/>
          <a:p>
            <a:pPr algn="ctr">
              <a:defRPr/>
            </a:pPr>
            <a:r>
              <a:rPr lang="en-US" altLang="zh-CN" sz="2800" b="1" dirty="0" err="1">
                <a:solidFill>
                  <a:srgbClr val="000000"/>
                </a:solidFill>
                <a:effectLst>
                  <a:outerShdw blurRad="38100" dist="38100" dir="2700000" algn="tl">
                    <a:srgbClr val="C0C0C0"/>
                  </a:outerShdw>
                </a:effectLst>
                <a:latin typeface="Arial" panose="020B0604020202020204" pitchFamily="34" charset="0"/>
              </a:rPr>
              <a:t>PolicyProducer</a:t>
            </a:r>
            <a:endParaRPr lang="en-US" altLang="zh-CN" sz="2800" b="1" dirty="0">
              <a:latin typeface="Arial" panose="020B0604020202020204" pitchFamily="34" charset="0"/>
            </a:endParaRPr>
          </a:p>
        </p:txBody>
      </p:sp>
      <p:sp>
        <p:nvSpPr>
          <p:cNvPr id="1174537" name="Rectangle 9"/>
          <p:cNvSpPr>
            <a:spLocks noChangeArrowheads="1"/>
          </p:cNvSpPr>
          <p:nvPr/>
        </p:nvSpPr>
        <p:spPr bwMode="auto">
          <a:xfrm>
            <a:off x="4495801" y="1573213"/>
            <a:ext cx="5840413" cy="152400"/>
          </a:xfrm>
          <a:prstGeom prst="rect">
            <a:avLst/>
          </a:prstGeom>
          <a:solidFill>
            <a:srgbClr val="FFFFFF"/>
          </a:solidFill>
          <a:ln w="9525">
            <a:solidFill>
              <a:srgbClr val="000000"/>
            </a:solidFill>
            <a:miter lim="800000"/>
          </a:ln>
        </p:spPr>
        <p:txBody>
          <a:bodyPr lIns="0" tIns="0" rIns="0" bIns="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174557" name="Rectangle 29"/>
          <p:cNvSpPr>
            <a:spLocks noChangeArrowheads="1"/>
          </p:cNvSpPr>
          <p:nvPr/>
        </p:nvSpPr>
        <p:spPr bwMode="auto">
          <a:xfrm>
            <a:off x="5002214" y="3217864"/>
            <a:ext cx="2651125" cy="542925"/>
          </a:xfrm>
          <a:prstGeom prst="rect">
            <a:avLst/>
          </a:prstGeom>
          <a:solidFill>
            <a:srgbClr val="FFFFFF"/>
          </a:solidFill>
          <a:ln w="9525">
            <a:solidFill>
              <a:srgbClr val="000000"/>
            </a:solidFill>
            <a:miter lim="800000"/>
          </a:ln>
        </p:spPr>
        <p:txBody>
          <a:bodyPr lIns="0" tIns="0" rIns="0" bIns="0" anchor="ctr"/>
          <a:lstStyle/>
          <a:p>
            <a:pPr algn="ctr">
              <a:lnSpc>
                <a:spcPct val="85000"/>
              </a:lnSpc>
              <a:defRPr/>
            </a:pPr>
            <a:r>
              <a:rPr lang="en-US" altLang="zh-CN" b="1" dirty="0">
                <a:solidFill>
                  <a:srgbClr val="000000"/>
                </a:solidFill>
                <a:effectLst>
                  <a:outerShdw blurRad="38100" dist="38100" dir="2700000" algn="tl">
                    <a:srgbClr val="C0C0C0"/>
                  </a:outerShdw>
                </a:effectLst>
                <a:latin typeface="Arial" panose="020B0604020202020204" pitchFamily="34" charset="0"/>
              </a:rPr>
              <a:t>&lt;&lt;Interface&gt;&gt; </a:t>
            </a:r>
            <a:endParaRPr lang="en-US" altLang="zh-CN" b="1" dirty="0">
              <a:solidFill>
                <a:srgbClr val="000000"/>
              </a:solidFill>
              <a:effectLst>
                <a:outerShdw blurRad="38100" dist="38100" dir="2700000" algn="tl">
                  <a:srgbClr val="C0C0C0"/>
                </a:outerShdw>
              </a:effectLst>
              <a:latin typeface="Arial" panose="020B0604020202020204" pitchFamily="34" charset="0"/>
            </a:endParaRPr>
          </a:p>
          <a:p>
            <a:pPr algn="ctr">
              <a:lnSpc>
                <a:spcPct val="85000"/>
              </a:lnSpc>
              <a:defRPr/>
            </a:pPr>
            <a:r>
              <a:rPr lang="en-US" altLang="zh-CN" sz="2400" b="1" dirty="0" err="1">
                <a:solidFill>
                  <a:srgbClr val="000000"/>
                </a:solidFill>
                <a:effectLst>
                  <a:outerShdw blurRad="38100" dist="38100" dir="2700000" algn="tl">
                    <a:srgbClr val="C0C0C0"/>
                  </a:outerShdw>
                </a:effectLst>
                <a:latin typeface="Arial" panose="020B0604020202020204" pitchFamily="34" charset="0"/>
              </a:rPr>
              <a:t>AutoInsurance</a:t>
            </a:r>
            <a:endParaRPr lang="en-US" altLang="zh-CN" sz="2400" b="1" dirty="0">
              <a:latin typeface="Arial" panose="020B0604020202020204" pitchFamily="34" charset="0"/>
            </a:endParaRPr>
          </a:p>
        </p:txBody>
      </p:sp>
      <p:sp>
        <p:nvSpPr>
          <p:cNvPr id="1174558" name="Rectangle 30"/>
          <p:cNvSpPr>
            <a:spLocks noChangeArrowheads="1"/>
          </p:cNvSpPr>
          <p:nvPr/>
        </p:nvSpPr>
        <p:spPr bwMode="auto">
          <a:xfrm>
            <a:off x="5002214" y="3835401"/>
            <a:ext cx="2651125" cy="328613"/>
          </a:xfrm>
          <a:prstGeom prst="rect">
            <a:avLst/>
          </a:prstGeom>
          <a:solidFill>
            <a:srgbClr val="FFFFFF"/>
          </a:solidFill>
          <a:ln w="9525">
            <a:solidFill>
              <a:srgbClr val="000000"/>
            </a:solidFill>
            <a:miter lim="800000"/>
          </a:ln>
        </p:spPr>
        <p:txBody>
          <a:bodyPr lIns="0" tIns="0" rIns="0" bIns="0" anchor="ctr"/>
          <a:lstStyle/>
          <a:p>
            <a:pPr algn="just">
              <a:defRPr/>
            </a:pPr>
            <a:r>
              <a:rPr lang="en-US" altLang="zh-CN" sz="2400" b="1" i="1">
                <a:solidFill>
                  <a:srgbClr val="000000"/>
                </a:solidFill>
                <a:effectLst>
                  <a:outerShdw blurRad="38100" dist="38100" dir="2700000" algn="tl">
                    <a:srgbClr val="C0C0C0"/>
                  </a:outerShdw>
                </a:effectLst>
                <a:latin typeface="Arial" panose="020B0604020202020204" pitchFamily="34" charset="0"/>
              </a:rPr>
              <a:t>+describe()</a:t>
            </a:r>
            <a:endParaRPr lang="en-US" altLang="zh-CN" sz="2400" b="1" i="1">
              <a:solidFill>
                <a:srgbClr val="000000"/>
              </a:solidFill>
              <a:effectLst>
                <a:outerShdw blurRad="38100" dist="38100" dir="2700000" algn="tl">
                  <a:srgbClr val="C0C0C0"/>
                </a:outerShdw>
              </a:effectLst>
              <a:latin typeface="Arial" panose="020B0604020202020204" pitchFamily="34" charset="0"/>
            </a:endParaRPr>
          </a:p>
        </p:txBody>
      </p:sp>
      <p:sp>
        <p:nvSpPr>
          <p:cNvPr id="21512" name="Rectangle 31"/>
          <p:cNvSpPr>
            <a:spLocks noChangeArrowheads="1"/>
          </p:cNvSpPr>
          <p:nvPr/>
        </p:nvSpPr>
        <p:spPr bwMode="auto">
          <a:xfrm>
            <a:off x="5002214" y="3767138"/>
            <a:ext cx="2651125" cy="68262"/>
          </a:xfrm>
          <a:prstGeom prst="rect">
            <a:avLst/>
          </a:prstGeom>
          <a:solidFill>
            <a:srgbClr val="FFFFFF"/>
          </a:solidFill>
          <a:ln w="9525">
            <a:solidFill>
              <a:srgbClr val="000000"/>
            </a:solidFill>
            <a:miter lim="800000"/>
          </a:ln>
        </p:spPr>
        <p:txBody>
          <a:bodyPr lIns="0" tIns="0" rIns="0" bIns="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174604" name="Rectangle 76"/>
          <p:cNvSpPr>
            <a:spLocks noChangeArrowheads="1"/>
          </p:cNvSpPr>
          <p:nvPr/>
        </p:nvSpPr>
        <p:spPr bwMode="auto">
          <a:xfrm>
            <a:off x="1258432" y="1323975"/>
            <a:ext cx="1995943" cy="469900"/>
          </a:xfrm>
          <a:prstGeom prst="rect">
            <a:avLst/>
          </a:prstGeom>
          <a:solidFill>
            <a:srgbClr val="FFFFFF"/>
          </a:solidFill>
          <a:ln w="9525">
            <a:solidFill>
              <a:srgbClr val="000000"/>
            </a:solidFill>
            <a:miter lim="800000"/>
          </a:ln>
        </p:spPr>
        <p:txBody>
          <a:bodyPr lIns="0" tIns="0" rIns="0" bIns="0" anchor="ctr"/>
          <a:lstStyle/>
          <a:p>
            <a:pPr algn="ctr">
              <a:defRPr/>
            </a:pPr>
            <a:r>
              <a:rPr lang="en-US" altLang="zh-CN" sz="24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FactoryGUI</a:t>
            </a:r>
            <a:endParaRPr lang="en-US" altLang="zh-CN" sz="2400">
              <a:latin typeface="微软雅黑" panose="020B0503020204020204" pitchFamily="34" charset="-122"/>
              <a:ea typeface="微软雅黑" panose="020B0503020204020204" pitchFamily="34" charset="-122"/>
            </a:endParaRPr>
          </a:p>
        </p:txBody>
      </p:sp>
      <p:sp>
        <p:nvSpPr>
          <p:cNvPr id="21514" name="Text Box 78"/>
          <p:cNvSpPr txBox="1">
            <a:spLocks noChangeArrowheads="1"/>
          </p:cNvSpPr>
          <p:nvPr/>
        </p:nvSpPr>
        <p:spPr bwMode="auto">
          <a:xfrm>
            <a:off x="2057400" y="6248400"/>
            <a:ext cx="7924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a:p>
        </p:txBody>
      </p:sp>
      <p:sp>
        <p:nvSpPr>
          <p:cNvPr id="21515" name="Rectangle 80"/>
          <p:cNvSpPr>
            <a:spLocks noChangeArrowheads="1"/>
          </p:cNvSpPr>
          <p:nvPr/>
        </p:nvSpPr>
        <p:spPr bwMode="auto">
          <a:xfrm>
            <a:off x="2895600" y="6172200"/>
            <a:ext cx="6477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tx2"/>
                </a:solidFill>
                <a:latin typeface="微软雅黑" panose="020B0503020204020204" pitchFamily="34" charset="-122"/>
                <a:ea typeface="微软雅黑" panose="020B0503020204020204" pitchFamily="34" charset="-122"/>
              </a:rPr>
              <a:t>使用简单工厂方法模式设计的汽车保险类</a:t>
            </a:r>
            <a:endParaRPr lang="zh-CN" altLang="en-US" sz="2400" b="1">
              <a:solidFill>
                <a:schemeClr val="tx2"/>
              </a:solidFill>
              <a:latin typeface="微软雅黑" panose="020B0503020204020204" pitchFamily="34" charset="-122"/>
              <a:ea typeface="微软雅黑" panose="020B0503020204020204" pitchFamily="34" charset="-122"/>
            </a:endParaRPr>
          </a:p>
        </p:txBody>
      </p:sp>
      <p:sp>
        <p:nvSpPr>
          <p:cNvPr id="26639" name="Rectangle 40"/>
          <p:cNvSpPr>
            <a:spLocks noChangeArrowheads="1"/>
          </p:cNvSpPr>
          <p:nvPr/>
        </p:nvSpPr>
        <p:spPr bwMode="auto">
          <a:xfrm>
            <a:off x="1905000" y="4972050"/>
            <a:ext cx="1981200" cy="509588"/>
          </a:xfrm>
          <a:prstGeom prst="rect">
            <a:avLst/>
          </a:prstGeom>
          <a:solidFill>
            <a:srgbClr val="FFFFFF"/>
          </a:solidFill>
          <a:ln w="9525">
            <a:solidFill>
              <a:srgbClr val="000000"/>
            </a:solidFill>
            <a:miter lim="800000"/>
          </a:ln>
        </p:spPr>
        <p:txBody>
          <a:bodyPr lIns="0" tIns="36000" rIns="0" bIns="36000" anchor="ctr">
            <a:spAutoFit/>
          </a:bodyPr>
          <a:lstStyle/>
          <a:p>
            <a:pPr algn="ctr">
              <a:defRPr/>
            </a:pPr>
            <a:r>
              <a:rPr lang="en-US" altLang="zh-CN" sz="2800" b="1" dirty="0">
                <a:solidFill>
                  <a:srgbClr val="000000"/>
                </a:solidFill>
                <a:effectLst>
                  <a:outerShdw blurRad="38100" dist="38100" dir="2700000" algn="tl">
                    <a:srgbClr val="C0C0C0"/>
                  </a:outerShdw>
                </a:effectLst>
                <a:latin typeface="Arial" panose="020B0604020202020204" pitchFamily="34" charset="0"/>
              </a:rPr>
              <a:t>Body</a:t>
            </a:r>
            <a:endParaRPr lang="en-US" altLang="zh-CN" sz="2800" b="1" dirty="0">
              <a:latin typeface="Arial" panose="020B0604020202020204" pitchFamily="34" charset="0"/>
            </a:endParaRPr>
          </a:p>
        </p:txBody>
      </p:sp>
      <p:sp>
        <p:nvSpPr>
          <p:cNvPr id="26641" name="Rectangle 42"/>
          <p:cNvSpPr>
            <a:spLocks noChangeArrowheads="1"/>
          </p:cNvSpPr>
          <p:nvPr/>
        </p:nvSpPr>
        <p:spPr bwMode="auto">
          <a:xfrm>
            <a:off x="1905000" y="5430612"/>
            <a:ext cx="1981200" cy="442035"/>
          </a:xfrm>
          <a:prstGeom prst="rect">
            <a:avLst/>
          </a:prstGeom>
          <a:solidFill>
            <a:srgbClr val="FFFFFF"/>
          </a:solidFill>
          <a:ln w="9525">
            <a:solidFill>
              <a:srgbClr val="000000"/>
            </a:solidFill>
            <a:miter lim="800000"/>
          </a:ln>
        </p:spPr>
        <p:txBody>
          <a:bodyPr lIns="0" tIns="36000" rIns="0" bIns="36000" anchor="ctr">
            <a:spAutoFit/>
          </a:bodyPr>
          <a:lstStyle/>
          <a:p>
            <a:pPr algn="just">
              <a:defRPr/>
            </a:pPr>
            <a:r>
              <a:rPr lang="en-US" altLang="zh-CN" sz="2400" b="1">
                <a:solidFill>
                  <a:srgbClr val="000000"/>
                </a:solidFill>
                <a:effectLst>
                  <a:outerShdw blurRad="38100" dist="38100" dir="2700000" algn="tl">
                    <a:srgbClr val="C0C0C0"/>
                  </a:outerShdw>
                </a:effectLst>
                <a:latin typeface="Arial" panose="020B0604020202020204" pitchFamily="34" charset="0"/>
              </a:rPr>
              <a:t>+describe()</a:t>
            </a:r>
            <a:endParaRPr lang="en-US" altLang="zh-CN" sz="2400" b="1">
              <a:solidFill>
                <a:srgbClr val="000000"/>
              </a:solidFill>
              <a:effectLst>
                <a:outerShdw blurRad="38100" dist="38100" dir="2700000" algn="tl">
                  <a:srgbClr val="C0C0C0"/>
                </a:outerShdw>
              </a:effectLst>
              <a:latin typeface="Arial" panose="020B0604020202020204" pitchFamily="34" charset="0"/>
            </a:endParaRPr>
          </a:p>
        </p:txBody>
      </p:sp>
      <p:sp>
        <p:nvSpPr>
          <p:cNvPr id="1174536" name="Rectangle 8"/>
          <p:cNvSpPr>
            <a:spLocks noChangeArrowheads="1"/>
          </p:cNvSpPr>
          <p:nvPr/>
        </p:nvSpPr>
        <p:spPr bwMode="auto">
          <a:xfrm>
            <a:off x="4495801" y="1670051"/>
            <a:ext cx="5840413" cy="447675"/>
          </a:xfrm>
          <a:prstGeom prst="rect">
            <a:avLst/>
          </a:prstGeom>
          <a:solidFill>
            <a:srgbClr val="FFFFFF"/>
          </a:solidFill>
          <a:ln w="9525">
            <a:solidFill>
              <a:srgbClr val="000000"/>
            </a:solidFill>
            <a:miter lim="800000"/>
          </a:ln>
        </p:spPr>
        <p:txBody>
          <a:bodyPr lIns="0" tIns="36000" rIns="0" bIns="36000" anchor="ctr">
            <a:spAutoFit/>
          </a:bodyPr>
          <a:lstStyle/>
          <a:p>
            <a:pPr algn="just">
              <a:defRPr/>
            </a:pPr>
            <a:r>
              <a:rPr lang="en-US" altLang="zh-CN" sz="2400" b="1" dirty="0" err="1">
                <a:solidFill>
                  <a:srgbClr val="000000"/>
                </a:solidFill>
                <a:effectLst>
                  <a:outerShdw blurRad="38100" dist="38100" dir="2700000" algn="tl">
                    <a:srgbClr val="C0C0C0"/>
                  </a:outerShdw>
                </a:effectLst>
                <a:latin typeface="Arial" panose="020B0604020202020204" pitchFamily="34" charset="0"/>
              </a:rPr>
              <a:t>getAutoObj</a:t>
            </a:r>
            <a:r>
              <a:rPr lang="en-US" altLang="zh-CN" sz="2400" b="1" dirty="0">
                <a:solidFill>
                  <a:srgbClr val="000000"/>
                </a:solidFill>
                <a:effectLst>
                  <a:outerShdw blurRad="38100" dist="38100" dir="2700000" algn="tl">
                    <a:srgbClr val="C0C0C0"/>
                  </a:outerShdw>
                </a:effectLst>
                <a:latin typeface="Arial" panose="020B0604020202020204" pitchFamily="34" charset="0"/>
              </a:rPr>
              <a:t>(String opt): </a:t>
            </a:r>
            <a:r>
              <a:rPr lang="en-US" altLang="zh-CN" sz="2400" b="1" dirty="0" err="1">
                <a:solidFill>
                  <a:srgbClr val="000000"/>
                </a:solidFill>
                <a:effectLst>
                  <a:outerShdw blurRad="38100" dist="38100" dir="2700000" algn="tl">
                    <a:srgbClr val="C0C0C0"/>
                  </a:outerShdw>
                </a:effectLst>
                <a:latin typeface="Arial" panose="020B0604020202020204" pitchFamily="34" charset="0"/>
              </a:rPr>
              <a:t>AutoInsurance</a:t>
            </a:r>
            <a:endParaRPr lang="en-US" altLang="zh-CN" sz="2400" b="1" dirty="0">
              <a:solidFill>
                <a:srgbClr val="000000"/>
              </a:solidFill>
              <a:effectLst>
                <a:outerShdw blurRad="38100" dist="38100" dir="2700000" algn="tl">
                  <a:srgbClr val="C0C0C0"/>
                </a:outerShdw>
              </a:effectLst>
              <a:latin typeface="Arial" panose="020B0604020202020204" pitchFamily="34" charset="0"/>
            </a:endParaRPr>
          </a:p>
        </p:txBody>
      </p:sp>
      <p:sp>
        <p:nvSpPr>
          <p:cNvPr id="1174622" name="Line 94"/>
          <p:cNvSpPr>
            <a:spLocks noChangeShapeType="1"/>
          </p:cNvSpPr>
          <p:nvPr/>
        </p:nvSpPr>
        <p:spPr bwMode="auto">
          <a:xfrm>
            <a:off x="3254376" y="1565275"/>
            <a:ext cx="1223963" cy="0"/>
          </a:xfrm>
          <a:prstGeom prst="line">
            <a:avLst/>
          </a:prstGeom>
          <a:noFill/>
          <a:ln w="3175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4623" name="Line 95"/>
          <p:cNvSpPr>
            <a:spLocks noChangeShapeType="1"/>
          </p:cNvSpPr>
          <p:nvPr/>
        </p:nvSpPr>
        <p:spPr bwMode="auto">
          <a:xfrm>
            <a:off x="7772400" y="2403475"/>
            <a:ext cx="0" cy="30480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4624" name="Line 96"/>
          <p:cNvSpPr>
            <a:spLocks noChangeShapeType="1"/>
          </p:cNvSpPr>
          <p:nvPr/>
        </p:nvSpPr>
        <p:spPr bwMode="auto">
          <a:xfrm flipH="1">
            <a:off x="6324600" y="2708275"/>
            <a:ext cx="1447800" cy="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4625" name="Line 97"/>
          <p:cNvSpPr>
            <a:spLocks noChangeShapeType="1"/>
          </p:cNvSpPr>
          <p:nvPr/>
        </p:nvSpPr>
        <p:spPr bwMode="auto">
          <a:xfrm>
            <a:off x="6324600" y="2708275"/>
            <a:ext cx="0" cy="533400"/>
          </a:xfrm>
          <a:prstGeom prst="line">
            <a:avLst/>
          </a:prstGeom>
          <a:noFill/>
          <a:ln w="3175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4" name="Line 98"/>
          <p:cNvSpPr>
            <a:spLocks noChangeShapeType="1"/>
          </p:cNvSpPr>
          <p:nvPr/>
        </p:nvSpPr>
        <p:spPr bwMode="auto">
          <a:xfrm>
            <a:off x="2819400" y="1793875"/>
            <a:ext cx="0" cy="91440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5" name="Line 99"/>
          <p:cNvSpPr>
            <a:spLocks noChangeShapeType="1"/>
          </p:cNvSpPr>
          <p:nvPr/>
        </p:nvSpPr>
        <p:spPr bwMode="auto">
          <a:xfrm flipH="1">
            <a:off x="2819401" y="2708275"/>
            <a:ext cx="2900363" cy="0"/>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6" name="Line 100"/>
          <p:cNvSpPr>
            <a:spLocks noChangeShapeType="1"/>
          </p:cNvSpPr>
          <p:nvPr/>
        </p:nvSpPr>
        <p:spPr bwMode="auto">
          <a:xfrm>
            <a:off x="5715000" y="2708275"/>
            <a:ext cx="0" cy="528638"/>
          </a:xfrm>
          <a:prstGeom prst="line">
            <a:avLst/>
          </a:prstGeom>
          <a:noFill/>
          <a:ln w="3175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7" name="Line 46"/>
          <p:cNvSpPr>
            <a:spLocks noChangeShapeType="1"/>
          </p:cNvSpPr>
          <p:nvPr/>
        </p:nvSpPr>
        <p:spPr bwMode="auto">
          <a:xfrm>
            <a:off x="2814638" y="4621213"/>
            <a:ext cx="67865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8" name="Line 47"/>
          <p:cNvSpPr>
            <a:spLocks noChangeShapeType="1"/>
          </p:cNvSpPr>
          <p:nvPr/>
        </p:nvSpPr>
        <p:spPr bwMode="auto">
          <a:xfrm>
            <a:off x="2828925" y="4621213"/>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9" name="Line 48"/>
          <p:cNvSpPr>
            <a:spLocks noChangeShapeType="1"/>
          </p:cNvSpPr>
          <p:nvPr/>
        </p:nvSpPr>
        <p:spPr bwMode="auto">
          <a:xfrm>
            <a:off x="5153025" y="4621213"/>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30" name="Line 52"/>
          <p:cNvSpPr>
            <a:spLocks noChangeShapeType="1"/>
          </p:cNvSpPr>
          <p:nvPr/>
        </p:nvSpPr>
        <p:spPr bwMode="auto">
          <a:xfrm>
            <a:off x="7343775" y="4606925"/>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31" name="Line 53"/>
          <p:cNvSpPr>
            <a:spLocks noChangeShapeType="1"/>
          </p:cNvSpPr>
          <p:nvPr/>
        </p:nvSpPr>
        <p:spPr bwMode="auto">
          <a:xfrm>
            <a:off x="9605963" y="4621213"/>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79" name="Rectangle 40"/>
          <p:cNvSpPr>
            <a:spLocks noChangeArrowheads="1"/>
          </p:cNvSpPr>
          <p:nvPr/>
        </p:nvSpPr>
        <p:spPr bwMode="auto">
          <a:xfrm>
            <a:off x="4114800" y="4992333"/>
            <a:ext cx="1981200" cy="442035"/>
          </a:xfrm>
          <a:prstGeom prst="rect">
            <a:avLst/>
          </a:prstGeom>
          <a:solidFill>
            <a:srgbClr val="FFFFFF"/>
          </a:solidFill>
          <a:ln w="9525">
            <a:solidFill>
              <a:srgbClr val="000000"/>
            </a:solidFill>
            <a:miter lim="800000"/>
          </a:ln>
        </p:spPr>
        <p:txBody>
          <a:bodyPr lIns="0" tIns="36000" rIns="0" bIns="36000" anchor="ctr">
            <a:spAutoFit/>
          </a:bodyPr>
          <a:lstStyle/>
          <a:p>
            <a:pPr algn="ctr">
              <a:defRPr/>
            </a:pPr>
            <a:r>
              <a:rPr lang="en-US" altLang="zh-CN" sz="24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Collision</a:t>
            </a:r>
            <a:endParaRPr lang="en-US" altLang="zh-CN" sz="2400" b="1" dirty="0">
              <a:latin typeface="微软雅黑" panose="020B0503020204020204" pitchFamily="34" charset="-122"/>
              <a:ea typeface="微软雅黑" panose="020B0503020204020204" pitchFamily="34" charset="-122"/>
            </a:endParaRPr>
          </a:p>
        </p:txBody>
      </p:sp>
      <p:sp>
        <p:nvSpPr>
          <p:cNvPr id="26680" name="Rectangle 42"/>
          <p:cNvSpPr>
            <a:spLocks noChangeArrowheads="1"/>
          </p:cNvSpPr>
          <p:nvPr/>
        </p:nvSpPr>
        <p:spPr bwMode="auto">
          <a:xfrm>
            <a:off x="4114800" y="5402965"/>
            <a:ext cx="1981200" cy="442035"/>
          </a:xfrm>
          <a:prstGeom prst="rect">
            <a:avLst/>
          </a:prstGeom>
          <a:solidFill>
            <a:srgbClr val="FFFFFF"/>
          </a:solidFill>
          <a:ln w="9525">
            <a:solidFill>
              <a:srgbClr val="000000"/>
            </a:solidFill>
            <a:miter lim="800000"/>
          </a:ln>
        </p:spPr>
        <p:txBody>
          <a:bodyPr lIns="0" tIns="36000" rIns="0" bIns="36000" anchor="ctr">
            <a:spAutoFit/>
          </a:bodyPr>
          <a:lstStyle/>
          <a:p>
            <a:pPr algn="just">
              <a:defRPr/>
            </a:pPr>
            <a:r>
              <a:rPr lang="en-US" altLang="zh-CN" sz="2400" b="1">
                <a:solidFill>
                  <a:srgbClr val="000000"/>
                </a:solidFill>
                <a:effectLst>
                  <a:outerShdw blurRad="38100" dist="38100" dir="2700000" algn="tl">
                    <a:srgbClr val="C0C0C0"/>
                  </a:outerShdw>
                </a:effectLst>
                <a:latin typeface="Arial" panose="020B0604020202020204" pitchFamily="34" charset="0"/>
              </a:rPr>
              <a:t>+describe()</a:t>
            </a:r>
            <a:endParaRPr lang="en-US" altLang="zh-CN" sz="2400" b="1">
              <a:solidFill>
                <a:srgbClr val="000000"/>
              </a:solidFill>
              <a:effectLst>
                <a:outerShdw blurRad="38100" dist="38100" dir="2700000" algn="tl">
                  <a:srgbClr val="C0C0C0"/>
                </a:outerShdw>
              </a:effectLst>
              <a:latin typeface="Arial" panose="020B0604020202020204" pitchFamily="34" charset="0"/>
            </a:endParaRPr>
          </a:p>
        </p:txBody>
      </p:sp>
      <p:sp>
        <p:nvSpPr>
          <p:cNvPr id="26682" name="Rectangle 40"/>
          <p:cNvSpPr>
            <a:spLocks noChangeArrowheads="1"/>
          </p:cNvSpPr>
          <p:nvPr/>
        </p:nvSpPr>
        <p:spPr bwMode="auto">
          <a:xfrm>
            <a:off x="6353175" y="4987925"/>
            <a:ext cx="1981200" cy="509588"/>
          </a:xfrm>
          <a:prstGeom prst="rect">
            <a:avLst/>
          </a:prstGeom>
          <a:solidFill>
            <a:srgbClr val="FFFFFF"/>
          </a:solidFill>
          <a:ln w="9525">
            <a:solidFill>
              <a:srgbClr val="000000"/>
            </a:solidFill>
            <a:miter lim="800000"/>
          </a:ln>
        </p:spPr>
        <p:txBody>
          <a:bodyPr lIns="0" tIns="36000" rIns="0" bIns="36000" anchor="ctr">
            <a:spAutoFit/>
          </a:bodyPr>
          <a:lstStyle/>
          <a:p>
            <a:pPr algn="ctr">
              <a:defRPr/>
            </a:pPr>
            <a:r>
              <a:rPr lang="en-US" altLang="zh-CN" sz="2800" b="1">
                <a:solidFill>
                  <a:srgbClr val="000000"/>
                </a:solidFill>
                <a:effectLst>
                  <a:outerShdw blurRad="38100" dist="38100" dir="2700000" algn="tl">
                    <a:srgbClr val="C0C0C0"/>
                  </a:outerShdw>
                </a:effectLst>
                <a:latin typeface="Arial" panose="020B0604020202020204" pitchFamily="34" charset="0"/>
              </a:rPr>
              <a:t>Com</a:t>
            </a:r>
            <a:endParaRPr lang="en-US" altLang="zh-CN" sz="2800" b="1">
              <a:latin typeface="Arial" panose="020B0604020202020204" pitchFamily="34" charset="0"/>
            </a:endParaRPr>
          </a:p>
        </p:txBody>
      </p:sp>
      <p:sp>
        <p:nvSpPr>
          <p:cNvPr id="26683" name="Rectangle 42"/>
          <p:cNvSpPr>
            <a:spLocks noChangeArrowheads="1"/>
          </p:cNvSpPr>
          <p:nvPr/>
        </p:nvSpPr>
        <p:spPr bwMode="auto">
          <a:xfrm>
            <a:off x="6353175" y="5446487"/>
            <a:ext cx="1981200" cy="442035"/>
          </a:xfrm>
          <a:prstGeom prst="rect">
            <a:avLst/>
          </a:prstGeom>
          <a:solidFill>
            <a:srgbClr val="FFFFFF"/>
          </a:solidFill>
          <a:ln w="9525">
            <a:solidFill>
              <a:srgbClr val="000000"/>
            </a:solidFill>
            <a:miter lim="800000"/>
          </a:ln>
        </p:spPr>
        <p:txBody>
          <a:bodyPr lIns="0" tIns="36000" rIns="0" bIns="36000" anchor="ctr">
            <a:spAutoFit/>
          </a:bodyPr>
          <a:lstStyle/>
          <a:p>
            <a:pPr algn="just">
              <a:defRPr/>
            </a:pPr>
            <a:r>
              <a:rPr lang="en-US" altLang="zh-CN" sz="2400" b="1">
                <a:solidFill>
                  <a:srgbClr val="000000"/>
                </a:solidFill>
                <a:effectLst>
                  <a:outerShdw blurRad="38100" dist="38100" dir="2700000" algn="tl">
                    <a:srgbClr val="C0C0C0"/>
                  </a:outerShdw>
                </a:effectLst>
                <a:latin typeface="Arial" panose="020B0604020202020204" pitchFamily="34" charset="0"/>
              </a:rPr>
              <a:t>+describe()</a:t>
            </a:r>
            <a:endParaRPr lang="en-US" altLang="zh-CN" sz="2400" b="1">
              <a:solidFill>
                <a:srgbClr val="000000"/>
              </a:solidFill>
              <a:effectLst>
                <a:outerShdw blurRad="38100" dist="38100" dir="2700000" algn="tl">
                  <a:srgbClr val="C0C0C0"/>
                </a:outerShdw>
              </a:effectLst>
              <a:latin typeface="Arial" panose="020B0604020202020204" pitchFamily="34" charset="0"/>
            </a:endParaRPr>
          </a:p>
        </p:txBody>
      </p:sp>
      <p:sp>
        <p:nvSpPr>
          <p:cNvPr id="26684" name="Rectangle 40"/>
          <p:cNvSpPr>
            <a:spLocks noChangeArrowheads="1"/>
          </p:cNvSpPr>
          <p:nvPr/>
        </p:nvSpPr>
        <p:spPr bwMode="auto">
          <a:xfrm>
            <a:off x="8553450" y="5002214"/>
            <a:ext cx="1981200" cy="509587"/>
          </a:xfrm>
          <a:prstGeom prst="rect">
            <a:avLst/>
          </a:prstGeom>
          <a:solidFill>
            <a:srgbClr val="FFFFFF"/>
          </a:solidFill>
          <a:ln w="9525">
            <a:solidFill>
              <a:srgbClr val="000000"/>
            </a:solidFill>
            <a:miter lim="800000"/>
          </a:ln>
        </p:spPr>
        <p:txBody>
          <a:bodyPr lIns="0" tIns="36000" rIns="0" bIns="36000" anchor="ctr">
            <a:spAutoFit/>
          </a:bodyPr>
          <a:lstStyle/>
          <a:p>
            <a:pPr algn="ctr">
              <a:defRPr/>
            </a:pPr>
            <a:r>
              <a:rPr lang="en-US" altLang="zh-CN" sz="2800" b="1">
                <a:solidFill>
                  <a:srgbClr val="000000"/>
                </a:solidFill>
                <a:effectLst>
                  <a:outerShdw blurRad="38100" dist="38100" dir="2700000" algn="tl">
                    <a:srgbClr val="C0C0C0"/>
                  </a:outerShdw>
                </a:effectLst>
                <a:latin typeface="Arial" panose="020B0604020202020204" pitchFamily="34" charset="0"/>
              </a:rPr>
              <a:t>Person</a:t>
            </a:r>
            <a:endParaRPr lang="en-US" altLang="zh-CN" sz="2800" b="1">
              <a:latin typeface="Arial" panose="020B0604020202020204" pitchFamily="34" charset="0"/>
            </a:endParaRPr>
          </a:p>
        </p:txBody>
      </p:sp>
      <p:sp>
        <p:nvSpPr>
          <p:cNvPr id="26685" name="Rectangle 42"/>
          <p:cNvSpPr>
            <a:spLocks noChangeArrowheads="1"/>
          </p:cNvSpPr>
          <p:nvPr/>
        </p:nvSpPr>
        <p:spPr bwMode="auto">
          <a:xfrm>
            <a:off x="8553450" y="5460774"/>
            <a:ext cx="1981200" cy="442035"/>
          </a:xfrm>
          <a:prstGeom prst="rect">
            <a:avLst/>
          </a:prstGeom>
          <a:solidFill>
            <a:srgbClr val="FFFFFF"/>
          </a:solidFill>
          <a:ln w="9525">
            <a:solidFill>
              <a:srgbClr val="000000"/>
            </a:solidFill>
            <a:miter lim="800000"/>
          </a:ln>
        </p:spPr>
        <p:txBody>
          <a:bodyPr lIns="0" tIns="36000" rIns="0" bIns="36000" anchor="ctr">
            <a:spAutoFit/>
          </a:bodyPr>
          <a:lstStyle/>
          <a:p>
            <a:pPr algn="just">
              <a:defRPr/>
            </a:pPr>
            <a:r>
              <a:rPr lang="en-US" altLang="zh-CN" sz="2400" b="1">
                <a:solidFill>
                  <a:srgbClr val="000000"/>
                </a:solidFill>
                <a:effectLst>
                  <a:outerShdw blurRad="38100" dist="38100" dir="2700000" algn="tl">
                    <a:srgbClr val="C0C0C0"/>
                  </a:outerShdw>
                </a:effectLst>
                <a:latin typeface="Arial" panose="020B0604020202020204" pitchFamily="34" charset="0"/>
              </a:rPr>
              <a:t>+describe()</a:t>
            </a:r>
            <a:endParaRPr lang="en-US" altLang="zh-CN" sz="2400" b="1">
              <a:solidFill>
                <a:srgbClr val="000000"/>
              </a:solidFill>
              <a:effectLst>
                <a:outerShdw blurRad="38100" dist="38100" dir="2700000" algn="tl">
                  <a:srgbClr val="C0C0C0"/>
                </a:outerShdw>
              </a:effectLst>
              <a:latin typeface="Arial" panose="020B0604020202020204" pitchFamily="34" charset="0"/>
            </a:endParaRPr>
          </a:p>
        </p:txBody>
      </p:sp>
      <p:sp>
        <p:nvSpPr>
          <p:cNvPr id="21538" name="AutoShape 62"/>
          <p:cNvSpPr>
            <a:spLocks noChangeArrowheads="1"/>
          </p:cNvSpPr>
          <p:nvPr/>
        </p:nvSpPr>
        <p:spPr bwMode="auto">
          <a:xfrm>
            <a:off x="6076951" y="4197351"/>
            <a:ext cx="449263" cy="417513"/>
          </a:xfrm>
          <a:prstGeom prst="upArrow">
            <a:avLst>
              <a:gd name="adj1" fmla="val 0"/>
              <a:gd name="adj2" fmla="val 46250"/>
            </a:avLst>
          </a:prstGeom>
          <a:solidFill>
            <a:schemeClr val="accent1"/>
          </a:solidFill>
          <a:ln w="9525">
            <a:solidFill>
              <a:schemeClr val="tx1"/>
            </a:solidFill>
            <a:miter lim="800000"/>
          </a:ln>
        </p:spPr>
        <p:txBody>
          <a:bodyPr vert="eaVert"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 name="矩形 34"/>
          <p:cNvSpPr/>
          <p:nvPr/>
        </p:nvSpPr>
        <p:spPr>
          <a:xfrm>
            <a:off x="691302" y="365210"/>
            <a:ext cx="3057247" cy="523220"/>
          </a:xfrm>
          <a:prstGeom prst="rect">
            <a:avLst/>
          </a:prstGeom>
        </p:spPr>
        <p:txBody>
          <a:bodyPr wrap="none">
            <a:spAutoFit/>
          </a:bodyPr>
          <a:lstStyle/>
          <a:p>
            <a:r>
              <a:rPr lang="zh-CN" altLang="en-US" sz="28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简单工厂方法模式</a:t>
            </a:r>
            <a:endParaRPr lang="zh-CN" altLang="en-US" sz="28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74621"/>
                                        </p:tgtEl>
                                        <p:attrNameLst>
                                          <p:attrName>style.visibility</p:attrName>
                                        </p:attrNameLst>
                                      </p:cBhvr>
                                      <p:to>
                                        <p:strVal val="visible"/>
                                      </p:to>
                                    </p:set>
                                    <p:animEffect transition="in" filter="slide(fromBottom)">
                                      <p:cBhvr>
                                        <p:cTn id="7" dur="500"/>
                                        <p:tgtEl>
                                          <p:spTgt spid="117462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174535"/>
                                        </p:tgtEl>
                                        <p:attrNameLst>
                                          <p:attrName>style.visibility</p:attrName>
                                        </p:attrNameLst>
                                      </p:cBhvr>
                                      <p:to>
                                        <p:strVal val="visible"/>
                                      </p:to>
                                    </p:set>
                                    <p:animEffect transition="in" filter="slide(fromBottom)">
                                      <p:cBhvr>
                                        <p:cTn id="10" dur="500"/>
                                        <p:tgtEl>
                                          <p:spTgt spid="1174535"/>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174537"/>
                                        </p:tgtEl>
                                        <p:attrNameLst>
                                          <p:attrName>style.visibility</p:attrName>
                                        </p:attrNameLst>
                                      </p:cBhvr>
                                      <p:to>
                                        <p:strVal val="visible"/>
                                      </p:to>
                                    </p:set>
                                    <p:animEffect transition="in" filter="slide(fromBottom)">
                                      <p:cBhvr>
                                        <p:cTn id="13" dur="500"/>
                                        <p:tgtEl>
                                          <p:spTgt spid="1174537"/>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174536"/>
                                        </p:tgtEl>
                                        <p:attrNameLst>
                                          <p:attrName>style.visibility</p:attrName>
                                        </p:attrNameLst>
                                      </p:cBhvr>
                                      <p:to>
                                        <p:strVal val="visible"/>
                                      </p:to>
                                    </p:set>
                                    <p:animEffect transition="in" filter="slide(fromBottom)">
                                      <p:cBhvr>
                                        <p:cTn id="16" dur="500"/>
                                        <p:tgtEl>
                                          <p:spTgt spid="1174536"/>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174622"/>
                                        </p:tgtEl>
                                        <p:attrNameLst>
                                          <p:attrName>style.visibility</p:attrName>
                                        </p:attrNameLst>
                                      </p:cBhvr>
                                      <p:to>
                                        <p:strVal val="visible"/>
                                      </p:to>
                                    </p:set>
                                    <p:animEffect transition="in" filter="slide(fromBottom)">
                                      <p:cBhvr>
                                        <p:cTn id="19" dur="500"/>
                                        <p:tgtEl>
                                          <p:spTgt spid="1174622"/>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174623"/>
                                        </p:tgtEl>
                                        <p:attrNameLst>
                                          <p:attrName>style.visibility</p:attrName>
                                        </p:attrNameLst>
                                      </p:cBhvr>
                                      <p:to>
                                        <p:strVal val="visible"/>
                                      </p:to>
                                    </p:set>
                                    <p:animEffect transition="in" filter="slide(fromBottom)">
                                      <p:cBhvr>
                                        <p:cTn id="22" dur="500"/>
                                        <p:tgtEl>
                                          <p:spTgt spid="1174623"/>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174624"/>
                                        </p:tgtEl>
                                        <p:attrNameLst>
                                          <p:attrName>style.visibility</p:attrName>
                                        </p:attrNameLst>
                                      </p:cBhvr>
                                      <p:to>
                                        <p:strVal val="visible"/>
                                      </p:to>
                                    </p:set>
                                    <p:animEffect transition="in" filter="slide(fromBottom)">
                                      <p:cBhvr>
                                        <p:cTn id="25" dur="500"/>
                                        <p:tgtEl>
                                          <p:spTgt spid="1174624"/>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174625"/>
                                        </p:tgtEl>
                                        <p:attrNameLst>
                                          <p:attrName>style.visibility</p:attrName>
                                        </p:attrNameLst>
                                      </p:cBhvr>
                                      <p:to>
                                        <p:strVal val="visible"/>
                                      </p:to>
                                    </p:set>
                                    <p:animEffect transition="in" filter="slide(fromBottom)">
                                      <p:cBhvr>
                                        <p:cTn id="28" dur="500"/>
                                        <p:tgtEl>
                                          <p:spTgt spid="1174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4621" grpId="0" animBg="1"/>
      <p:bldP spid="1174535" grpId="0" animBg="1"/>
      <p:bldP spid="1174537" grpId="0" animBg="1"/>
      <p:bldP spid="1174536" grpId="0" animBg="1"/>
      <p:bldP spid="1174622" grpId="0" animBg="1"/>
      <p:bldP spid="1174623" grpId="0" animBg="1"/>
      <p:bldP spid="1174624" grpId="0" animBg="1"/>
      <p:bldP spid="11746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A7AAB756-580E-47F6-885A-B6E3F0D96541}" type="slidenum">
              <a:rPr lang="zh-CN" altLang="en-US" sz="1400"/>
            </a:fld>
            <a:endParaRPr lang="en-US" altLang="zh-CN" sz="1400"/>
          </a:p>
        </p:txBody>
      </p:sp>
      <p:sp>
        <p:nvSpPr>
          <p:cNvPr id="3075" name="Rectangle 2"/>
          <p:cNvSpPr>
            <a:spLocks noGrp="1" noChangeArrowheads="1"/>
          </p:cNvSpPr>
          <p:nvPr>
            <p:ph type="title"/>
          </p:nvPr>
        </p:nvSpPr>
        <p:spPr>
          <a:xfrm>
            <a:off x="1981200" y="274638"/>
            <a:ext cx="8229600" cy="792162"/>
          </a:xfrm>
        </p:spPr>
        <p:txBody>
          <a:bodyPr/>
          <a:lstStyle/>
          <a:p>
            <a:pPr eaLnBrk="1" hangingPunct="1"/>
            <a:r>
              <a:rPr lang="en-US" altLang="zh-CN" sz="3600" b="1"/>
              <a:t>Contents of this lecture</a:t>
            </a:r>
            <a:endParaRPr lang="en-US" altLang="zh-CN" sz="3600" b="1"/>
          </a:p>
        </p:txBody>
      </p:sp>
      <p:sp>
        <p:nvSpPr>
          <p:cNvPr id="1207299" name="Rectangle 3"/>
          <p:cNvSpPr>
            <a:spLocks noGrp="1" noChangeArrowheads="1"/>
          </p:cNvSpPr>
          <p:nvPr>
            <p:ph type="body" idx="1"/>
          </p:nvPr>
        </p:nvSpPr>
        <p:spPr>
          <a:xfrm>
            <a:off x="506994" y="1600200"/>
            <a:ext cx="11045228" cy="3657600"/>
          </a:xfrm>
        </p:spPr>
        <p:txBody>
          <a:bodyPr/>
          <a:lstStyle/>
          <a:p>
            <a:pPr marL="609600" indent="-609600">
              <a:lnSpc>
                <a:spcPct val="120000"/>
              </a:lnSpc>
              <a:buFontTx/>
              <a:buAutoNum type="arabicPeriod"/>
              <a:defRPr/>
            </a:pPr>
            <a:r>
              <a:rPr lang="en-US" altLang="zh-CN" b="1" dirty="0">
                <a:latin typeface="微软雅黑" panose="020B0503020204020204" pitchFamily="34" charset="-122"/>
                <a:ea typeface="微软雅黑" panose="020B0503020204020204" pitchFamily="34" charset="-122"/>
                <a:hlinkClick r:id="rId1" action="ppaction://hlinksldjump"/>
              </a:rPr>
              <a:t>Introduction of the factory method pattern</a:t>
            </a:r>
            <a:endParaRPr lang="en-US" altLang="zh-CN" b="1" dirty="0">
              <a:latin typeface="微软雅黑" panose="020B0503020204020204" pitchFamily="34" charset="-122"/>
              <a:ea typeface="微软雅黑" panose="020B0503020204020204" pitchFamily="34" charset="-122"/>
            </a:endParaRPr>
          </a:p>
          <a:p>
            <a:pPr marL="609600" indent="-609600">
              <a:lnSpc>
                <a:spcPct val="120000"/>
              </a:lnSpc>
              <a:buFontTx/>
              <a:buAutoNum type="arabicPeriod"/>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hlinkClick r:id="rId2" action="ppaction://hlinksldjump"/>
              </a:rPr>
              <a:t>Theory of the simple factory method Pattern and design examples</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609600" indent="-609600">
              <a:lnSpc>
                <a:spcPct val="120000"/>
              </a:lnSpc>
              <a:buFontTx/>
              <a:buAutoNum type="arabicPeriod"/>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hlinkClick r:id="rId3" action="ppaction://hlinksldjump"/>
              </a:rPr>
              <a:t>Theory of the factory method pattern and design examples</a:t>
            </a:r>
            <a:endParaRPr lang="en-US" altLang="zh-CN" b="1" dirty="0">
              <a:latin typeface="微软雅黑" panose="020B0503020204020204" pitchFamily="34" charset="-122"/>
              <a:ea typeface="微软雅黑" panose="020B0503020204020204" pitchFamily="34" charset="-122"/>
            </a:endParaRPr>
          </a:p>
          <a:p>
            <a:pPr marL="609600" indent="-609600">
              <a:lnSpc>
                <a:spcPct val="120000"/>
              </a:lnSpc>
              <a:buFontTx/>
              <a:buAutoNum type="arabicPeriod"/>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hlinkClick r:id="rId4" action="ppaction://hlinksldjump"/>
              </a:rPr>
              <a:t>Further discussion of the factory method pattern</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88BB0C18-5A46-4ED9-9B5A-D8507165747C}" type="slidenum">
              <a:rPr lang="zh-CN" altLang="en-US" sz="1400"/>
            </a:fld>
            <a:endParaRPr lang="en-US" altLang="zh-CN" sz="1400"/>
          </a:p>
        </p:txBody>
      </p:sp>
      <p:sp>
        <p:nvSpPr>
          <p:cNvPr id="1191938" name="Rectangle 2"/>
          <p:cNvSpPr>
            <a:spLocks noGrp="1" noChangeArrowheads="1"/>
          </p:cNvSpPr>
          <p:nvPr>
            <p:ph type="body" idx="1"/>
          </p:nvPr>
        </p:nvSpPr>
        <p:spPr>
          <a:xfrm>
            <a:off x="570374" y="960854"/>
            <a:ext cx="11117649" cy="3113205"/>
          </a:xfrm>
        </p:spPr>
        <p:txBody>
          <a:bodyPr>
            <a:noAutofit/>
          </a:bodyPr>
          <a:lstStyle/>
          <a:p>
            <a:pPr eaLnBrk="1" hangingPunct="1">
              <a:lnSpc>
                <a:spcPct val="100000"/>
              </a:lnSpc>
              <a:spcBef>
                <a:spcPts val="600"/>
              </a:spcBef>
            </a:pPr>
            <a:r>
              <a:rPr lang="en-US" altLang="zh-CN" b="1" dirty="0" err="1">
                <a:solidFill>
                  <a:srgbClr val="0000CC"/>
                </a:solidFill>
                <a:latin typeface="微软雅黑" panose="020B0503020204020204" pitchFamily="34" charset="-122"/>
                <a:ea typeface="微软雅黑" panose="020B0503020204020204" pitchFamily="34" charset="-122"/>
              </a:rPr>
              <a:t>AutoInsurance</a:t>
            </a:r>
            <a:r>
              <a:rPr lang="en-US" altLang="zh-CN" b="1" dirty="0">
                <a:solidFill>
                  <a:srgbClr val="0000CC"/>
                </a:solidFill>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描述</a:t>
            </a:r>
            <a:r>
              <a:rPr lang="zh-CN" altLang="en-US" b="1" dirty="0" smtClean="0">
                <a:latin typeface="微软雅黑" panose="020B0503020204020204" pitchFamily="34" charset="-122"/>
                <a:ea typeface="微软雅黑" panose="020B0503020204020204" pitchFamily="34" charset="-122"/>
              </a:rPr>
              <a:t>各种</a:t>
            </a:r>
            <a:r>
              <a:rPr lang="zh-CN" altLang="en-US" b="1" dirty="0">
                <a:latin typeface="微软雅黑" panose="020B0503020204020204" pitchFamily="34" charset="-122"/>
                <a:ea typeface="微软雅黑" panose="020B0503020204020204" pitchFamily="34" charset="-122"/>
              </a:rPr>
              <a:t>保险单的</a:t>
            </a:r>
            <a:r>
              <a:rPr lang="zh-CN" altLang="en-US" b="1" dirty="0" smtClean="0">
                <a:latin typeface="微软雅黑" panose="020B0503020204020204" pitchFamily="34" charset="-122"/>
                <a:ea typeface="微软雅黑" panose="020B0503020204020204" pitchFamily="34" charset="-122"/>
              </a:rPr>
              <a:t>接口，其子类</a:t>
            </a:r>
            <a:endParaRPr lang="en-US" altLang="zh-CN" b="1" dirty="0">
              <a:latin typeface="微软雅黑" panose="020B0503020204020204" pitchFamily="34" charset="-122"/>
              <a:ea typeface="微软雅黑" panose="020B0503020204020204" pitchFamily="34" charset="-122"/>
            </a:endParaRPr>
          </a:p>
          <a:p>
            <a:pPr lvl="1">
              <a:lnSpc>
                <a:spcPct val="100000"/>
              </a:lnSpc>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Body</a:t>
            </a:r>
            <a:r>
              <a:rPr lang="en-US" altLang="zh-CN" sz="2800" b="1" dirty="0" smtClean="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人身保险</a:t>
            </a:r>
            <a:r>
              <a:rPr lang="zh-CN" altLang="en-US" sz="2800" b="1" dirty="0">
                <a:latin typeface="微软雅黑" panose="020B0503020204020204" pitchFamily="34" charset="-122"/>
                <a:ea typeface="微软雅黑" panose="020B0503020204020204" pitchFamily="34" charset="-122"/>
              </a:rPr>
              <a:t>，你撞了</a:t>
            </a:r>
            <a:r>
              <a:rPr lang="zh-CN" altLang="en-US" sz="2800" b="1" dirty="0" smtClean="0">
                <a:latin typeface="微软雅黑" panose="020B0503020204020204" pitchFamily="34" charset="-122"/>
                <a:ea typeface="微软雅黑" panose="020B0503020204020204" pitchFamily="34" charset="-122"/>
              </a:rPr>
              <a:t>别人 </a:t>
            </a:r>
            <a:r>
              <a:rPr lang="en-US" altLang="zh-CN" sz="2800" b="1" dirty="0" smtClean="0">
                <a:latin typeface="微软雅黑" panose="020B0503020204020204" pitchFamily="34" charset="-122"/>
                <a:ea typeface="微软雅黑" panose="020B0503020204020204" pitchFamily="34" charset="-122"/>
              </a:rPr>
              <a:t>(Body </a:t>
            </a:r>
            <a:r>
              <a:rPr lang="en-US" altLang="zh-CN" sz="2800" b="1" dirty="0" err="1" smtClean="0">
                <a:latin typeface="微软雅黑" panose="020B0503020204020204" pitchFamily="34" charset="-122"/>
                <a:ea typeface="微软雅黑" panose="020B0503020204020204" pitchFamily="34" charset="-122"/>
              </a:rPr>
              <a:t>Injur</a:t>
            </a:r>
            <a:r>
              <a:rPr lang="en-US" altLang="zh-CN" sz="2800" b="1" dirty="0" smtClean="0">
                <a:latin typeface="微软雅黑" panose="020B0503020204020204" pitchFamily="34" charset="-122"/>
                <a:ea typeface="微软雅黑" panose="020B0503020204020204" pitchFamily="34" charset="-122"/>
              </a:rPr>
              <a:t> Liability) </a:t>
            </a:r>
            <a:endParaRPr lang="en-US" altLang="zh-CN" sz="2800" b="1" dirty="0" smtClean="0">
              <a:latin typeface="微软雅黑" panose="020B0503020204020204" pitchFamily="34" charset="-122"/>
              <a:ea typeface="微软雅黑" panose="020B0503020204020204" pitchFamily="34" charset="-122"/>
            </a:endParaRPr>
          </a:p>
          <a:p>
            <a:pPr lvl="1">
              <a:lnSpc>
                <a:spcPct val="100000"/>
              </a:lnSpc>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Collision</a:t>
            </a:r>
            <a:r>
              <a:rPr lang="en-US" altLang="zh-CN" sz="2800" b="1" dirty="0" smtClean="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车</a:t>
            </a:r>
            <a:r>
              <a:rPr lang="zh-CN" altLang="en-US" sz="2800" b="1" dirty="0">
                <a:latin typeface="微软雅黑" panose="020B0503020204020204" pitchFamily="34" charset="-122"/>
                <a:ea typeface="微软雅黑" panose="020B0503020204020204" pitchFamily="34" charset="-122"/>
              </a:rPr>
              <a:t>碰撞险，你的车损坏</a:t>
            </a:r>
            <a:r>
              <a:rPr lang="zh-CN" altLang="en-US" sz="2800" b="1" dirty="0" smtClean="0">
                <a:latin typeface="微软雅黑" panose="020B0503020204020204" pitchFamily="34" charset="-122"/>
                <a:ea typeface="微软雅黑" panose="020B0503020204020204" pitchFamily="34" charset="-122"/>
              </a:rPr>
              <a:t>了</a:t>
            </a:r>
            <a:r>
              <a:rPr lang="en-US" altLang="zh-CN" sz="2800" b="1" dirty="0" smtClean="0">
                <a:latin typeface="微软雅黑" panose="020B0503020204020204" pitchFamily="34" charset="-122"/>
                <a:ea typeface="微软雅黑" panose="020B0503020204020204" pitchFamily="34" charset="-122"/>
              </a:rPr>
              <a:t>(Collision Coverage)</a:t>
            </a:r>
            <a:endParaRPr lang="en-US" altLang="zh-CN" sz="2800" b="1" dirty="0" smtClean="0">
              <a:latin typeface="微软雅黑" panose="020B0503020204020204" pitchFamily="34" charset="-122"/>
              <a:ea typeface="微软雅黑" panose="020B0503020204020204" pitchFamily="34" charset="-122"/>
            </a:endParaRPr>
          </a:p>
          <a:p>
            <a:pPr lvl="1">
              <a:lnSpc>
                <a:spcPct val="100000"/>
              </a:lnSpc>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Com</a:t>
            </a:r>
            <a:r>
              <a:rPr lang="en-US" altLang="zh-CN" sz="2800" b="1" dirty="0" smtClean="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综合险 </a:t>
            </a:r>
            <a:r>
              <a:rPr lang="en-US" altLang="zh-CN" sz="2800" b="1" dirty="0" smtClean="0">
                <a:latin typeface="微软雅黑" panose="020B0503020204020204" pitchFamily="34" charset="-122"/>
                <a:ea typeface="微软雅黑" panose="020B0503020204020204" pitchFamily="34" charset="-122"/>
              </a:rPr>
              <a:t>(Comprehensive Coverage</a:t>
            </a:r>
            <a:r>
              <a:rPr lang="zh-CN" altLang="en-US" sz="2800" b="1" dirty="0" smtClean="0">
                <a:latin typeface="微软雅黑" panose="020B0503020204020204" pitchFamily="34" charset="-122"/>
                <a:ea typeface="微软雅黑" panose="020B0503020204020204" pitchFamily="34" charset="-122"/>
              </a:rPr>
              <a:t>） </a:t>
            </a:r>
            <a:endParaRPr lang="zh-CN" altLang="en-US" sz="2800" b="1" dirty="0" smtClean="0">
              <a:latin typeface="微软雅黑" panose="020B0503020204020204" pitchFamily="34" charset="-122"/>
              <a:ea typeface="微软雅黑" panose="020B0503020204020204" pitchFamily="34" charset="-122"/>
            </a:endParaRPr>
          </a:p>
          <a:p>
            <a:pPr lvl="1">
              <a:lnSpc>
                <a:spcPct val="100000"/>
              </a:lnSpc>
              <a:spcBef>
                <a:spcPts val="600"/>
              </a:spcBef>
            </a:pPr>
            <a:r>
              <a:rPr lang="en-US" altLang="zh-CN" sz="2800" b="1" dirty="0" smtClean="0">
                <a:solidFill>
                  <a:srgbClr val="0000CC"/>
                </a:solidFill>
                <a:latin typeface="微软雅黑" panose="020B0503020204020204" pitchFamily="34" charset="-122"/>
                <a:ea typeface="微软雅黑" panose="020B0503020204020204" pitchFamily="34" charset="-122"/>
              </a:rPr>
              <a:t>Person</a:t>
            </a:r>
            <a:r>
              <a:rPr lang="en-US" altLang="zh-CN" sz="2800" b="1" dirty="0" smtClean="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驾驶员保险 </a:t>
            </a:r>
            <a:r>
              <a:rPr lang="en-US" altLang="zh-CN" sz="2800" b="1" dirty="0" smtClean="0">
                <a:latin typeface="微软雅黑" panose="020B0503020204020204" pitchFamily="34" charset="-122"/>
                <a:ea typeface="微软雅黑" panose="020B0503020204020204" pitchFamily="34" charset="-122"/>
              </a:rPr>
              <a:t>(Person Injury Protection)</a:t>
            </a:r>
            <a:endParaRPr lang="zh-CN" altLang="en-US" sz="2800" b="1" dirty="0" smtClean="0">
              <a:latin typeface="微软雅黑" panose="020B0503020204020204" pitchFamily="34" charset="-122"/>
              <a:ea typeface="微软雅黑" panose="020B0503020204020204" pitchFamily="34" charset="-122"/>
            </a:endParaRPr>
          </a:p>
          <a:p>
            <a:pPr>
              <a:lnSpc>
                <a:spcPct val="100000"/>
              </a:lnSpc>
              <a:spcBef>
                <a:spcPts val="600"/>
              </a:spcBef>
              <a:buNone/>
            </a:pPr>
            <a:r>
              <a:rPr lang="en-US" altLang="zh-CN"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实现接口</a:t>
            </a:r>
            <a:r>
              <a:rPr lang="en-US" altLang="zh-CN" b="1" dirty="0" err="1" smtClean="0">
                <a:latin typeface="微软雅黑" panose="020B0503020204020204" pitchFamily="34" charset="-122"/>
                <a:ea typeface="微软雅黑" panose="020B0503020204020204" pitchFamily="34" charset="-122"/>
              </a:rPr>
              <a:t>AutoInsurance</a:t>
            </a:r>
            <a:r>
              <a:rPr lang="zh-CN" altLang="en-US" b="1" dirty="0" smtClean="0">
                <a:latin typeface="微软雅黑" panose="020B0503020204020204" pitchFamily="34" charset="-122"/>
                <a:ea typeface="微软雅黑" panose="020B0503020204020204" pitchFamily="34" charset="-122"/>
              </a:rPr>
              <a:t>的</a:t>
            </a:r>
            <a:r>
              <a:rPr lang="en-US" altLang="zh-CN" b="1" dirty="0">
                <a:solidFill>
                  <a:srgbClr val="C00000"/>
                </a:solidFill>
                <a:latin typeface="微软雅黑" panose="020B0503020204020204" pitchFamily="34" charset="-122"/>
                <a:ea typeface="微软雅黑" panose="020B0503020204020204" pitchFamily="34" charset="-122"/>
              </a:rPr>
              <a:t>describe</a:t>
            </a:r>
            <a:r>
              <a:rPr lang="en-US" altLang="zh-CN" b="1" dirty="0" smtClean="0">
                <a:solidFill>
                  <a:srgbClr val="C00000"/>
                </a:solidFill>
                <a:latin typeface="微软雅黑" panose="020B0503020204020204" pitchFamily="34" charset="-122"/>
                <a:ea typeface="微软雅黑" panose="020B0503020204020204" pitchFamily="34" charset="-122"/>
              </a:rPr>
              <a:t>(</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方法</a:t>
            </a:r>
            <a:endParaRPr lang="en-US" altLang="zh-CN" b="1" dirty="0">
              <a:latin typeface="微软雅黑" panose="020B0503020204020204" pitchFamily="34" charset="-122"/>
              <a:ea typeface="微软雅黑" panose="020B0503020204020204" pitchFamily="34" charset="-122"/>
            </a:endParaRPr>
          </a:p>
        </p:txBody>
      </p:sp>
      <p:sp>
        <p:nvSpPr>
          <p:cNvPr id="5" name="矩形 4"/>
          <p:cNvSpPr/>
          <p:nvPr/>
        </p:nvSpPr>
        <p:spPr>
          <a:xfrm>
            <a:off x="691302" y="437634"/>
            <a:ext cx="3057247" cy="523220"/>
          </a:xfrm>
          <a:prstGeom prst="rect">
            <a:avLst/>
          </a:prstGeom>
        </p:spPr>
        <p:txBody>
          <a:bodyPr wrap="none">
            <a:spAutoFit/>
          </a:bodyPr>
          <a:lstStyle/>
          <a:p>
            <a:r>
              <a:rPr lang="zh-CN" altLang="en-US" sz="28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简单工厂方法模式</a:t>
            </a:r>
            <a:endParaRPr lang="zh-CN" altLang="en-US" sz="2800" dirty="0">
              <a:solidFill>
                <a:srgbClr val="0000CC"/>
              </a:solidFill>
            </a:endParaRPr>
          </a:p>
        </p:txBody>
      </p:sp>
      <p:sp>
        <p:nvSpPr>
          <p:cNvPr id="6" name="Rectangle 3"/>
          <p:cNvSpPr txBox="1">
            <a:spLocks noChangeArrowheads="1"/>
          </p:cNvSpPr>
          <p:nvPr/>
        </p:nvSpPr>
        <p:spPr>
          <a:xfrm>
            <a:off x="570374" y="4218907"/>
            <a:ext cx="10801539" cy="2502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defRPr/>
            </a:pPr>
            <a:r>
              <a:rPr lang="en-US" altLang="zh-CN" b="1" dirty="0" err="1" smtClean="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PolicyProducer</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是一个工厂类，包含了一个工厂方法</a:t>
            </a:r>
            <a:r>
              <a:rPr lang="en-US" altLang="zh-CN" b="1" dirty="0" smtClean="0">
                <a:latin typeface="微软雅黑" panose="020B0503020204020204" pitchFamily="34" charset="-122"/>
                <a:ea typeface="微软雅黑" panose="020B0503020204020204" pitchFamily="34" charset="-122"/>
              </a:rPr>
              <a:t>: </a:t>
            </a:r>
            <a:endParaRPr lang="en-US" altLang="zh-CN" b="1" dirty="0" smtClean="0">
              <a:latin typeface="微软雅黑" panose="020B0503020204020204" pitchFamily="34" charset="-122"/>
              <a:ea typeface="微软雅黑" panose="020B0503020204020204" pitchFamily="34" charset="-122"/>
            </a:endParaRPr>
          </a:p>
          <a:p>
            <a:pPr algn="ctr">
              <a:lnSpc>
                <a:spcPct val="100000"/>
              </a:lnSpc>
              <a:spcBef>
                <a:spcPts val="600"/>
              </a:spcBef>
              <a:buFontTx/>
              <a:buNone/>
              <a:defRPr/>
            </a:pPr>
            <a:r>
              <a:rPr lang="en-US" altLang="zh-CN" b="1" dirty="0" err="1" smtClean="0">
                <a:latin typeface="微软雅黑" panose="020B0503020204020204" pitchFamily="34" charset="-122"/>
                <a:ea typeface="微软雅黑" panose="020B0503020204020204" pitchFamily="34" charset="-122"/>
              </a:rPr>
              <a:t>getAutoObj</a:t>
            </a:r>
            <a:r>
              <a:rPr lang="en-US" altLang="zh-CN" b="1" dirty="0" smtClean="0">
                <a:latin typeface="微软雅黑" panose="020B0503020204020204" pitchFamily="34" charset="-122"/>
                <a:ea typeface="微软雅黑" panose="020B0503020204020204" pitchFamily="34" charset="-122"/>
              </a:rPr>
              <a:t>(String option)</a:t>
            </a:r>
            <a:endParaRPr lang="en-US" altLang="zh-CN" b="1" dirty="0" smtClean="0">
              <a:latin typeface="微软雅黑" panose="020B0503020204020204" pitchFamily="34" charset="-122"/>
              <a:ea typeface="微软雅黑" panose="020B0503020204020204" pitchFamily="34" charset="-122"/>
            </a:endParaRPr>
          </a:p>
          <a:p>
            <a:pPr>
              <a:lnSpc>
                <a:spcPct val="100000"/>
              </a:lnSpc>
              <a:spcBef>
                <a:spcPts val="600"/>
              </a:spcBef>
              <a:buFontTx/>
              <a:buNone/>
              <a:defRPr/>
            </a:pP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负责创建并且返回</a:t>
            </a:r>
            <a:r>
              <a:rPr lang="en-US" altLang="zh-CN" b="1" dirty="0" err="1" smtClean="0">
                <a:latin typeface="微软雅黑" panose="020B0503020204020204" pitchFamily="34" charset="-122"/>
                <a:ea typeface="微软雅黑" panose="020B0503020204020204" pitchFamily="34" charset="-122"/>
              </a:rPr>
              <a:t>AutoInsurance</a:t>
            </a:r>
            <a:r>
              <a:rPr lang="zh-CN" altLang="en-US" b="1" dirty="0" smtClean="0">
                <a:latin typeface="微软雅黑" panose="020B0503020204020204" pitchFamily="34" charset="-122"/>
                <a:ea typeface="微软雅黑" panose="020B0503020204020204" pitchFamily="34" charset="-122"/>
              </a:rPr>
              <a:t>类型的对象。</a:t>
            </a:r>
            <a:endParaRPr lang="en-US" altLang="zh-CN" b="1" dirty="0" smtClean="0">
              <a:latin typeface="微软雅黑" panose="020B0503020204020204" pitchFamily="34" charset="-122"/>
              <a:ea typeface="微软雅黑" panose="020B0503020204020204" pitchFamily="34" charset="-122"/>
            </a:endParaRPr>
          </a:p>
          <a:p>
            <a:pPr>
              <a:lnSpc>
                <a:spcPct val="100000"/>
              </a:lnSpc>
              <a:spcBef>
                <a:spcPts val="600"/>
              </a:spcBef>
              <a:defRPr/>
            </a:pPr>
            <a:r>
              <a:rPr lang="zh-CN" altLang="en-US" b="1" dirty="0" smtClean="0">
                <a:latin typeface="微软雅黑" panose="020B0503020204020204" pitchFamily="34" charset="-122"/>
                <a:ea typeface="微软雅黑" panose="020B0503020204020204" pitchFamily="34" charset="-122"/>
              </a:rPr>
              <a:t>实际上，它将根据输入的所选参数“</a:t>
            </a:r>
            <a:r>
              <a:rPr lang="en-US" altLang="zh-CN" b="1" dirty="0" smtClean="0">
                <a:latin typeface="微软雅黑" panose="020B0503020204020204" pitchFamily="34" charset="-122"/>
                <a:ea typeface="微软雅黑" panose="020B0503020204020204" pitchFamily="34" charset="-122"/>
              </a:rPr>
              <a:t>opt”</a:t>
            </a:r>
            <a:r>
              <a:rPr lang="zh-CN" altLang="en-US" b="1" dirty="0" smtClean="0">
                <a:latin typeface="微软雅黑" panose="020B0503020204020204" pitchFamily="34" charset="-122"/>
                <a:ea typeface="微软雅黑" panose="020B0503020204020204" pitchFamily="34" charset="-122"/>
              </a:rPr>
              <a:t>创建并返回一个实现子类的对象（以超类的类型返回）。</a:t>
            </a:r>
            <a:endParaRPr lang="en-US" altLang="zh-CN"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00425A38-6290-4544-89F1-25C3142FBB09}" type="slidenum">
              <a:rPr lang="zh-CN" altLang="en-US" sz="1400"/>
            </a:fld>
            <a:endParaRPr lang="en-US" altLang="zh-CN" sz="1400"/>
          </a:p>
        </p:txBody>
      </p:sp>
      <p:sp>
        <p:nvSpPr>
          <p:cNvPr id="24579" name="Rectangle 3"/>
          <p:cNvSpPr>
            <a:spLocks noGrp="1" noChangeArrowheads="1"/>
          </p:cNvSpPr>
          <p:nvPr>
            <p:ph type="body" idx="1"/>
          </p:nvPr>
        </p:nvSpPr>
        <p:spPr>
          <a:xfrm>
            <a:off x="876300" y="1906547"/>
            <a:ext cx="8229600" cy="1676400"/>
          </a:xfrm>
        </p:spPr>
        <p:txBody>
          <a:bodyPr/>
          <a:lstStyle/>
          <a:p>
            <a:pPr eaLnBrk="1" hangingPunct="1">
              <a:buFontTx/>
              <a:buNone/>
            </a:pPr>
            <a:r>
              <a:rPr lang="en-US" altLang="zh-CN" b="1" dirty="0" smtClean="0">
                <a:latin typeface="微软雅黑" panose="020B0503020204020204" pitchFamily="34" charset="-122"/>
                <a:ea typeface="微软雅黑" panose="020B0503020204020204" pitchFamily="34" charset="-122"/>
              </a:rPr>
              <a:t>public interface </a:t>
            </a:r>
            <a:r>
              <a:rPr lang="en-US" altLang="zh-CN" b="1" dirty="0" err="1" smtClean="0">
                <a:latin typeface="微软雅黑" panose="020B0503020204020204" pitchFamily="34" charset="-122"/>
                <a:ea typeface="微软雅黑" panose="020B0503020204020204" pitchFamily="34" charset="-122"/>
              </a:rPr>
              <a:t>AutoInsurance</a:t>
            </a:r>
            <a:r>
              <a:rPr lang="en-US" altLang="zh-CN" b="1" dirty="0" smtClean="0">
                <a:latin typeface="微软雅黑" panose="020B0503020204020204" pitchFamily="34" charset="-122"/>
                <a:ea typeface="微软雅黑" panose="020B0503020204020204" pitchFamily="34" charset="-122"/>
              </a:rPr>
              <a:t> {</a:t>
            </a:r>
            <a:endParaRPr lang="en-US" altLang="zh-CN" b="1" dirty="0" smtClean="0">
              <a:latin typeface="微软雅黑" panose="020B0503020204020204" pitchFamily="34" charset="-122"/>
              <a:ea typeface="微软雅黑" panose="020B0503020204020204" pitchFamily="34" charset="-122"/>
            </a:endParaRPr>
          </a:p>
          <a:p>
            <a:pPr eaLnBrk="1" hangingPunct="1">
              <a:buFontTx/>
              <a:buNone/>
            </a:pPr>
            <a:r>
              <a:rPr lang="en-US" altLang="zh-CN" b="1" dirty="0" smtClean="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abstract String describe();</a:t>
            </a:r>
            <a:endParaRPr lang="en-US" altLang="zh-CN" b="1" dirty="0">
              <a:latin typeface="微软雅黑" panose="020B0503020204020204" pitchFamily="34" charset="-122"/>
              <a:ea typeface="微软雅黑" panose="020B0503020204020204" pitchFamily="34" charset="-122"/>
            </a:endParaRPr>
          </a:p>
          <a:p>
            <a:pPr eaLnBrk="1" hangingPunct="1">
              <a:buFontTx/>
              <a:buNone/>
            </a:pPr>
            <a:r>
              <a:rPr lang="en-US" altLang="zh-CN" b="1" dirty="0" smtClean="0">
                <a:latin typeface="微软雅黑" panose="020B0503020204020204" pitchFamily="34" charset="-122"/>
                <a:ea typeface="微软雅黑" panose="020B0503020204020204" pitchFamily="34" charset="-122"/>
              </a:rPr>
              <a:t>}</a:t>
            </a:r>
            <a:endParaRPr lang="zh-CN" altLang="en-US" b="1" dirty="0" smtClean="0">
              <a:latin typeface="微软雅黑" panose="020B0503020204020204" pitchFamily="34" charset="-122"/>
              <a:ea typeface="微软雅黑" panose="020B0503020204020204" pitchFamily="34" charset="-122"/>
            </a:endParaRPr>
          </a:p>
        </p:txBody>
      </p:sp>
      <p:sp>
        <p:nvSpPr>
          <p:cNvPr id="24580" name="WordArt 4"/>
          <p:cNvSpPr>
            <a:spLocks noChangeArrowheads="1" noChangeShapeType="1" noTextEdit="1"/>
          </p:cNvSpPr>
          <p:nvPr/>
        </p:nvSpPr>
        <p:spPr bwMode="auto">
          <a:xfrm>
            <a:off x="876300" y="1136964"/>
            <a:ext cx="2514600" cy="533400"/>
          </a:xfrm>
          <a:prstGeom prst="rect">
            <a:avLst/>
          </a:prstGeom>
        </p:spPr>
        <p:txBody>
          <a:bodyPr wrap="none" fromWordArt="1">
            <a:prstTxWarp prst="textPlain">
              <a:avLst>
                <a:gd name="adj" fmla="val 50000"/>
              </a:avLst>
            </a:prstTxWarp>
          </a:bodyPr>
          <a:lstStyle/>
          <a:p>
            <a:pPr algn="ctr"/>
            <a:r>
              <a:rPr lang="en-US" altLang="zh-CN" sz="3600" b="1" kern="10" dirty="0">
                <a:ln w="19050">
                  <a:solidFill>
                    <a:srgbClr val="99CCFF"/>
                  </a:solidFill>
                  <a:round/>
                </a:ln>
                <a:solidFill>
                  <a:srgbClr val="FFCC00"/>
                </a:solidFill>
                <a:effectLst>
                  <a:outerShdw dist="35921" dir="2700000" algn="ctr" rotWithShape="0">
                    <a:srgbClr val="990000"/>
                  </a:outerShdw>
                </a:effectLst>
                <a:cs typeface="Arial" panose="020B0604020202020204" pitchFamily="34" charset="0"/>
              </a:rPr>
              <a:t>Source Code</a:t>
            </a:r>
            <a:endParaRPr lang="zh-CN" altLang="en-US" sz="3600" b="1" kern="10" dirty="0">
              <a:ln w="19050">
                <a:solidFill>
                  <a:srgbClr val="99CCFF"/>
                </a:solidFill>
                <a:round/>
              </a:ln>
              <a:solidFill>
                <a:srgbClr val="FFCC00"/>
              </a:solidFill>
              <a:effectLst>
                <a:outerShdw dist="35921" dir="2700000" algn="ctr" rotWithShape="0">
                  <a:srgbClr val="990000"/>
                </a:outerShdw>
              </a:effectLst>
              <a:cs typeface="Arial" panose="020B0604020202020204" pitchFamily="34" charset="0"/>
            </a:endParaRPr>
          </a:p>
        </p:txBody>
      </p:sp>
      <p:sp>
        <p:nvSpPr>
          <p:cNvPr id="6" name="Rectangle 3"/>
          <p:cNvSpPr txBox="1">
            <a:spLocks noChangeArrowheads="1"/>
          </p:cNvSpPr>
          <p:nvPr/>
        </p:nvSpPr>
        <p:spPr>
          <a:xfrm>
            <a:off x="812926" y="3426847"/>
            <a:ext cx="10013132" cy="3145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buFontTx/>
              <a:buNone/>
            </a:pPr>
            <a:r>
              <a:rPr lang="en-US" altLang="zh-CN" sz="2600" b="1" dirty="0" smtClean="0">
                <a:solidFill>
                  <a:srgbClr val="0000CC"/>
                </a:solidFill>
                <a:latin typeface="微软雅黑" panose="020B0503020204020204" pitchFamily="34" charset="-122"/>
                <a:ea typeface="微软雅黑" panose="020B0503020204020204" pitchFamily="34" charset="-122"/>
              </a:rPr>
              <a:t>public class </a:t>
            </a:r>
            <a:r>
              <a:rPr lang="en-US" altLang="zh-CN" sz="2600" b="1" dirty="0" smtClean="0">
                <a:latin typeface="微软雅黑" panose="020B0503020204020204" pitchFamily="34" charset="-122"/>
                <a:ea typeface="微软雅黑" panose="020B0503020204020204" pitchFamily="34" charset="-122"/>
              </a:rPr>
              <a:t>Body</a:t>
            </a:r>
            <a:r>
              <a:rPr lang="en-US" altLang="zh-CN" sz="2600" b="1" dirty="0" smtClean="0">
                <a:solidFill>
                  <a:srgbClr val="0000CC"/>
                </a:solidFill>
                <a:latin typeface="微软雅黑" panose="020B0503020204020204" pitchFamily="34" charset="-122"/>
                <a:ea typeface="微软雅黑" panose="020B0503020204020204" pitchFamily="34" charset="-122"/>
              </a:rPr>
              <a:t> implements </a:t>
            </a:r>
            <a:r>
              <a:rPr lang="en-US" altLang="zh-CN" sz="2600" b="1" dirty="0" err="1" smtClean="0">
                <a:solidFill>
                  <a:srgbClr val="0000CC"/>
                </a:solidFill>
                <a:latin typeface="微软雅黑" panose="020B0503020204020204" pitchFamily="34" charset="-122"/>
                <a:ea typeface="微软雅黑" panose="020B0503020204020204" pitchFamily="34" charset="-122"/>
              </a:rPr>
              <a:t>AutoInsurance</a:t>
            </a:r>
            <a:r>
              <a:rPr lang="en-US" altLang="zh-CN" sz="2600" b="1" dirty="0" smtClean="0">
                <a:solidFill>
                  <a:srgbClr val="0000CC"/>
                </a:solidFill>
                <a:latin typeface="微软雅黑" panose="020B0503020204020204" pitchFamily="34" charset="-122"/>
                <a:ea typeface="微软雅黑" panose="020B0503020204020204" pitchFamily="34" charset="-122"/>
              </a:rPr>
              <a:t>{</a:t>
            </a:r>
            <a:endParaRPr lang="en-US" altLang="zh-CN" sz="2600" b="1" dirty="0" smtClean="0">
              <a:solidFill>
                <a:srgbClr val="0000CC"/>
              </a:solidFill>
              <a:latin typeface="微软雅黑" panose="020B0503020204020204" pitchFamily="34" charset="-122"/>
              <a:ea typeface="微软雅黑" panose="020B0503020204020204" pitchFamily="34" charset="-122"/>
            </a:endParaRPr>
          </a:p>
          <a:p>
            <a:pPr>
              <a:spcBef>
                <a:spcPts val="600"/>
              </a:spcBef>
              <a:buFontTx/>
              <a:buNone/>
            </a:pPr>
            <a:r>
              <a:rPr lang="en-US" altLang="zh-CN" sz="2600" dirty="0" smtClean="0">
                <a:latin typeface="微软雅黑" panose="020B0503020204020204" pitchFamily="34" charset="-122"/>
                <a:ea typeface="微软雅黑" panose="020B0503020204020204" pitchFamily="34" charset="-122"/>
              </a:rPr>
              <a:t>   </a:t>
            </a:r>
            <a:r>
              <a:rPr lang="en-US" altLang="zh-CN" sz="2600" b="1" dirty="0" smtClean="0">
                <a:latin typeface="微软雅黑" panose="020B0503020204020204" pitchFamily="34" charset="-122"/>
                <a:ea typeface="微软雅黑" panose="020B0503020204020204" pitchFamily="34" charset="-122"/>
              </a:rPr>
              <a:t>private String description;</a:t>
            </a:r>
            <a:endParaRPr lang="en-US" altLang="zh-CN" sz="2600" b="1" dirty="0" smtClean="0">
              <a:latin typeface="微软雅黑" panose="020B0503020204020204" pitchFamily="34" charset="-122"/>
              <a:ea typeface="微软雅黑" panose="020B0503020204020204" pitchFamily="34" charset="-122"/>
            </a:endParaRPr>
          </a:p>
          <a:p>
            <a:pPr>
              <a:spcBef>
                <a:spcPts val="600"/>
              </a:spcBef>
              <a:buFontTx/>
              <a:buNone/>
            </a:pPr>
            <a:r>
              <a:rPr lang="en-US" altLang="zh-CN" sz="2600" b="1" dirty="0" smtClean="0">
                <a:solidFill>
                  <a:srgbClr val="C00000"/>
                </a:solidFill>
                <a:latin typeface="微软雅黑" panose="020B0503020204020204" pitchFamily="34" charset="-122"/>
                <a:ea typeface="微软雅黑" panose="020B0503020204020204" pitchFamily="34" charset="-122"/>
              </a:rPr>
              <a:t>   public String describe(){</a:t>
            </a:r>
            <a:endParaRPr lang="en-US" altLang="zh-CN" sz="2600" b="1" dirty="0" smtClean="0">
              <a:solidFill>
                <a:srgbClr val="C00000"/>
              </a:solidFill>
              <a:latin typeface="微软雅黑" panose="020B0503020204020204" pitchFamily="34" charset="-122"/>
              <a:ea typeface="微软雅黑" panose="020B0503020204020204" pitchFamily="34" charset="-122"/>
            </a:endParaRPr>
          </a:p>
          <a:p>
            <a:pPr>
              <a:spcBef>
                <a:spcPts val="600"/>
              </a:spcBef>
              <a:buFontTx/>
              <a:buNone/>
            </a:pPr>
            <a:r>
              <a:rPr lang="en-US" altLang="zh-CN" sz="2600" b="1" dirty="0" smtClean="0">
                <a:latin typeface="微软雅黑" panose="020B0503020204020204" pitchFamily="34" charset="-122"/>
                <a:ea typeface="微软雅黑" panose="020B0503020204020204" pitchFamily="34" charset="-122"/>
              </a:rPr>
              <a:t>	   description = " Body </a:t>
            </a:r>
            <a:r>
              <a:rPr lang="en-US" altLang="zh-CN" sz="2600" b="1" dirty="0" err="1" smtClean="0">
                <a:latin typeface="微软雅黑" panose="020B0503020204020204" pitchFamily="34" charset="-122"/>
                <a:ea typeface="微软雅黑" panose="020B0503020204020204" pitchFamily="34" charset="-122"/>
              </a:rPr>
              <a:t>Injur</a:t>
            </a:r>
            <a:r>
              <a:rPr lang="en-US" altLang="zh-CN" sz="2600" b="1" dirty="0" smtClean="0">
                <a:latin typeface="微软雅黑" panose="020B0503020204020204" pitchFamily="34" charset="-122"/>
                <a:ea typeface="微软雅黑" panose="020B0503020204020204" pitchFamily="34" charset="-122"/>
              </a:rPr>
              <a:t> Liability”;</a:t>
            </a:r>
            <a:endParaRPr lang="en-US" altLang="zh-CN" sz="2600" b="1" dirty="0" smtClean="0">
              <a:latin typeface="微软雅黑" panose="020B0503020204020204" pitchFamily="34" charset="-122"/>
              <a:ea typeface="微软雅黑" panose="020B0503020204020204" pitchFamily="34" charset="-122"/>
            </a:endParaRPr>
          </a:p>
          <a:p>
            <a:pPr>
              <a:spcBef>
                <a:spcPts val="600"/>
              </a:spcBef>
              <a:buFontTx/>
              <a:buNone/>
            </a:pPr>
            <a:r>
              <a:rPr lang="en-US" altLang="zh-CN" sz="2600" b="1" dirty="0" smtClean="0">
                <a:latin typeface="微软雅黑" panose="020B0503020204020204" pitchFamily="34" charset="-122"/>
                <a:ea typeface="微软雅黑" panose="020B0503020204020204" pitchFamily="34" charset="-122"/>
              </a:rPr>
              <a:t>      return description;</a:t>
            </a:r>
            <a:endParaRPr lang="en-US" altLang="zh-CN" sz="2600" b="1" dirty="0" smtClean="0">
              <a:latin typeface="微软雅黑" panose="020B0503020204020204" pitchFamily="34" charset="-122"/>
              <a:ea typeface="微软雅黑" panose="020B0503020204020204" pitchFamily="34" charset="-122"/>
            </a:endParaRPr>
          </a:p>
          <a:p>
            <a:pPr>
              <a:spcBef>
                <a:spcPts val="600"/>
              </a:spcBef>
              <a:buFontTx/>
              <a:buNone/>
            </a:pPr>
            <a:r>
              <a:rPr lang="en-US" altLang="zh-CN" sz="2600" b="1" dirty="0" smtClean="0">
                <a:latin typeface="微软雅黑" panose="020B0503020204020204" pitchFamily="34" charset="-122"/>
                <a:ea typeface="微软雅黑" panose="020B0503020204020204" pitchFamily="34" charset="-122"/>
              </a:rPr>
              <a:t>   }</a:t>
            </a:r>
            <a:endParaRPr lang="en-US" altLang="zh-CN" sz="2600" b="1" dirty="0" smtClean="0">
              <a:latin typeface="微软雅黑" panose="020B0503020204020204" pitchFamily="34" charset="-122"/>
              <a:ea typeface="微软雅黑" panose="020B0503020204020204" pitchFamily="34" charset="-122"/>
            </a:endParaRPr>
          </a:p>
          <a:p>
            <a:pPr>
              <a:buFontTx/>
              <a:buNone/>
            </a:pPr>
            <a:r>
              <a:rPr lang="en-US" altLang="zh-CN" sz="2600" b="1" dirty="0" smtClean="0">
                <a:latin typeface="微软雅黑" panose="020B0503020204020204" pitchFamily="34" charset="-122"/>
                <a:ea typeface="微软雅黑" panose="020B0503020204020204" pitchFamily="34" charset="-122"/>
              </a:rPr>
              <a:t>}</a:t>
            </a:r>
            <a:endParaRPr lang="zh-CN" altLang="en-US" sz="2600" b="1" dirty="0">
              <a:latin typeface="微软雅黑" panose="020B0503020204020204" pitchFamily="34" charset="-122"/>
              <a:ea typeface="微软雅黑" panose="020B0503020204020204" pitchFamily="34" charset="-122"/>
            </a:endParaRPr>
          </a:p>
        </p:txBody>
      </p:sp>
      <p:sp>
        <p:nvSpPr>
          <p:cNvPr id="7" name="矩形 6"/>
          <p:cNvSpPr/>
          <p:nvPr/>
        </p:nvSpPr>
        <p:spPr>
          <a:xfrm>
            <a:off x="691302" y="383316"/>
            <a:ext cx="3057247" cy="523220"/>
          </a:xfrm>
          <a:prstGeom prst="rect">
            <a:avLst/>
          </a:prstGeom>
        </p:spPr>
        <p:txBody>
          <a:bodyPr wrap="none">
            <a:spAutoFit/>
          </a:bodyPr>
          <a:lstStyle/>
          <a:p>
            <a:r>
              <a:rPr lang="zh-CN" altLang="en-US" sz="28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简单工厂方法模式</a:t>
            </a:r>
            <a:endParaRPr lang="zh-CN" altLang="en-US" sz="28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947ED60C-40B0-4047-89AC-1287180F2926}" type="slidenum">
              <a:rPr lang="zh-CN" altLang="en-US" sz="1400"/>
            </a:fld>
            <a:endParaRPr lang="en-US" altLang="zh-CN" sz="1400"/>
          </a:p>
        </p:txBody>
      </p:sp>
      <p:sp>
        <p:nvSpPr>
          <p:cNvPr id="26627" name="Rectangle 3"/>
          <p:cNvSpPr>
            <a:spLocks noGrp="1" noChangeArrowheads="1"/>
          </p:cNvSpPr>
          <p:nvPr>
            <p:ph type="body" idx="1"/>
          </p:nvPr>
        </p:nvSpPr>
        <p:spPr>
          <a:xfrm>
            <a:off x="606581" y="1152054"/>
            <a:ext cx="9904491" cy="3066861"/>
          </a:xfrm>
        </p:spPr>
        <p:txBody>
          <a:bodyPr>
            <a:normAutofit lnSpcReduction="10000"/>
          </a:bodyPr>
          <a:lstStyle/>
          <a:p>
            <a:pPr>
              <a:lnSpc>
                <a:spcPct val="110000"/>
              </a:lnSpc>
              <a:spcBef>
                <a:spcPts val="0"/>
              </a:spcBef>
              <a:buNone/>
            </a:pPr>
            <a:r>
              <a:rPr lang="en-US" altLang="zh-CN" sz="2600" b="1" dirty="0">
                <a:solidFill>
                  <a:srgbClr val="0000CC"/>
                </a:solidFill>
                <a:latin typeface="微软雅黑" panose="020B0503020204020204" pitchFamily="34" charset="-122"/>
                <a:ea typeface="微软雅黑" panose="020B0503020204020204" pitchFamily="34" charset="-122"/>
              </a:rPr>
              <a:t>public class </a:t>
            </a:r>
            <a:r>
              <a:rPr lang="en-US" altLang="zh-CN" sz="2600" b="1" dirty="0">
                <a:latin typeface="微软雅黑" panose="020B0503020204020204" pitchFamily="34" charset="-122"/>
                <a:ea typeface="微软雅黑" panose="020B0503020204020204" pitchFamily="34" charset="-122"/>
              </a:rPr>
              <a:t>Collision</a:t>
            </a:r>
            <a:r>
              <a:rPr lang="en-US" altLang="zh-CN" sz="2600" b="1" dirty="0">
                <a:solidFill>
                  <a:srgbClr val="0000CC"/>
                </a:solidFill>
                <a:latin typeface="微软雅黑" panose="020B0503020204020204" pitchFamily="34" charset="-122"/>
                <a:ea typeface="微软雅黑" panose="020B0503020204020204" pitchFamily="34" charset="-122"/>
              </a:rPr>
              <a:t> </a:t>
            </a:r>
            <a:r>
              <a:rPr lang="en-US" altLang="zh-CN" sz="2600" b="1" dirty="0" smtClean="0">
                <a:solidFill>
                  <a:srgbClr val="0000CC"/>
                </a:solidFill>
                <a:latin typeface="微软雅黑" panose="020B0503020204020204" pitchFamily="34" charset="-122"/>
                <a:ea typeface="微软雅黑" panose="020B0503020204020204" pitchFamily="34" charset="-122"/>
              </a:rPr>
              <a:t>implements </a:t>
            </a:r>
            <a:r>
              <a:rPr lang="en-US" altLang="zh-CN" sz="2600" b="1" dirty="0" err="1" smtClean="0">
                <a:solidFill>
                  <a:srgbClr val="0000CC"/>
                </a:solidFill>
                <a:latin typeface="微软雅黑" panose="020B0503020204020204" pitchFamily="34" charset="-122"/>
                <a:ea typeface="微软雅黑" panose="020B0503020204020204" pitchFamily="34" charset="-122"/>
              </a:rPr>
              <a:t>AutoInsurance</a:t>
            </a:r>
            <a:r>
              <a:rPr lang="en-US" altLang="zh-CN" sz="2600" b="1" dirty="0" smtClean="0">
                <a:solidFill>
                  <a:srgbClr val="0000CC"/>
                </a:solidFill>
                <a:latin typeface="微软雅黑" panose="020B0503020204020204" pitchFamily="34" charset="-122"/>
                <a:ea typeface="微软雅黑" panose="020B0503020204020204" pitchFamily="34" charset="-122"/>
              </a:rPr>
              <a:t> {</a:t>
            </a:r>
            <a:endParaRPr lang="en-US" altLang="zh-CN" sz="2600" b="1" dirty="0">
              <a:solidFill>
                <a:srgbClr val="0000CC"/>
              </a:solidFill>
              <a:latin typeface="微软雅黑" panose="020B0503020204020204" pitchFamily="34" charset="-122"/>
              <a:ea typeface="微软雅黑" panose="020B0503020204020204" pitchFamily="34" charset="-122"/>
            </a:endParaRPr>
          </a:p>
          <a:p>
            <a:pPr eaLnBrk="1" hangingPunct="1">
              <a:lnSpc>
                <a:spcPct val="110000"/>
              </a:lnSpc>
              <a:spcBef>
                <a:spcPts val="0"/>
              </a:spcBef>
              <a:buFontTx/>
              <a:buNone/>
            </a:pPr>
            <a:r>
              <a:rPr lang="en-US" altLang="zh-CN" sz="2600" dirty="0">
                <a:latin typeface="微软雅黑" panose="020B0503020204020204" pitchFamily="34" charset="-122"/>
                <a:ea typeface="微软雅黑" panose="020B0503020204020204" pitchFamily="34" charset="-122"/>
              </a:rPr>
              <a:t>   </a:t>
            </a:r>
            <a:r>
              <a:rPr lang="en-US" altLang="zh-CN" sz="2600" b="1" dirty="0">
                <a:latin typeface="微软雅黑" panose="020B0503020204020204" pitchFamily="34" charset="-122"/>
                <a:ea typeface="微软雅黑" panose="020B0503020204020204" pitchFamily="34" charset="-122"/>
              </a:rPr>
              <a:t>private String description</a:t>
            </a:r>
            <a:r>
              <a:rPr lang="en-US" altLang="zh-CN" sz="2600" b="1" dirty="0" smtClean="0">
                <a:latin typeface="微软雅黑" panose="020B0503020204020204" pitchFamily="34" charset="-122"/>
                <a:ea typeface="微软雅黑" panose="020B0503020204020204" pitchFamily="34" charset="-122"/>
              </a:rPr>
              <a:t>;</a:t>
            </a:r>
            <a:endParaRPr lang="en-US" altLang="zh-CN" sz="2600" b="1" dirty="0">
              <a:latin typeface="微软雅黑" panose="020B0503020204020204" pitchFamily="34" charset="-122"/>
              <a:ea typeface="微软雅黑" panose="020B0503020204020204" pitchFamily="34" charset="-122"/>
            </a:endParaRPr>
          </a:p>
          <a:p>
            <a:pPr eaLnBrk="1" hangingPunct="1">
              <a:lnSpc>
                <a:spcPct val="110000"/>
              </a:lnSpc>
              <a:spcBef>
                <a:spcPts val="0"/>
              </a:spcBef>
              <a:buFontTx/>
              <a:buNone/>
            </a:pPr>
            <a:r>
              <a:rPr lang="en-US" altLang="zh-CN" sz="2600" b="1" dirty="0">
                <a:latin typeface="微软雅黑" panose="020B0503020204020204" pitchFamily="34" charset="-122"/>
                <a:ea typeface="微软雅黑" panose="020B0503020204020204" pitchFamily="34" charset="-122"/>
              </a:rPr>
              <a:t>   </a:t>
            </a:r>
            <a:r>
              <a:rPr lang="en-US" altLang="zh-CN" sz="2600" b="1" dirty="0">
                <a:solidFill>
                  <a:srgbClr val="C00000"/>
                </a:solidFill>
                <a:latin typeface="微软雅黑" panose="020B0503020204020204" pitchFamily="34" charset="-122"/>
                <a:ea typeface="微软雅黑" panose="020B0503020204020204" pitchFamily="34" charset="-122"/>
              </a:rPr>
              <a:t>public String describe() {</a:t>
            </a:r>
            <a:endParaRPr lang="en-US" altLang="zh-CN" sz="2600" b="1" dirty="0">
              <a:solidFill>
                <a:srgbClr val="C00000"/>
              </a:solidFill>
              <a:latin typeface="微软雅黑" panose="020B0503020204020204" pitchFamily="34" charset="-122"/>
              <a:ea typeface="微软雅黑" panose="020B0503020204020204" pitchFamily="34" charset="-122"/>
            </a:endParaRPr>
          </a:p>
          <a:p>
            <a:pPr eaLnBrk="1" hangingPunct="1">
              <a:lnSpc>
                <a:spcPct val="110000"/>
              </a:lnSpc>
              <a:spcBef>
                <a:spcPts val="0"/>
              </a:spcBef>
              <a:buFontTx/>
              <a:buNone/>
            </a:pPr>
            <a:r>
              <a:rPr lang="en-US" altLang="zh-CN" sz="2600" b="1" dirty="0">
                <a:latin typeface="微软雅黑" panose="020B0503020204020204" pitchFamily="34" charset="-122"/>
                <a:ea typeface="微软雅黑" panose="020B0503020204020204" pitchFamily="34" charset="-122"/>
              </a:rPr>
              <a:t>	   description = "Collision Coverage”;</a:t>
            </a:r>
            <a:endParaRPr lang="en-US" altLang="zh-CN" sz="2600" b="1" dirty="0">
              <a:latin typeface="微软雅黑" panose="020B0503020204020204" pitchFamily="34" charset="-122"/>
              <a:ea typeface="微软雅黑" panose="020B0503020204020204" pitchFamily="34" charset="-122"/>
            </a:endParaRPr>
          </a:p>
          <a:p>
            <a:pPr eaLnBrk="1" hangingPunct="1">
              <a:lnSpc>
                <a:spcPct val="110000"/>
              </a:lnSpc>
              <a:spcBef>
                <a:spcPts val="0"/>
              </a:spcBef>
              <a:buFontTx/>
              <a:buNone/>
            </a:pPr>
            <a:r>
              <a:rPr lang="en-US" altLang="zh-CN" sz="2600" b="1" dirty="0">
                <a:latin typeface="微软雅黑" panose="020B0503020204020204" pitchFamily="34" charset="-122"/>
                <a:ea typeface="微软雅黑" panose="020B0503020204020204" pitchFamily="34" charset="-122"/>
              </a:rPr>
              <a:t>	   return description;</a:t>
            </a:r>
            <a:endParaRPr lang="en-US" altLang="zh-CN" sz="2600" b="1" dirty="0">
              <a:latin typeface="微软雅黑" panose="020B0503020204020204" pitchFamily="34" charset="-122"/>
              <a:ea typeface="微软雅黑" panose="020B0503020204020204" pitchFamily="34" charset="-122"/>
            </a:endParaRPr>
          </a:p>
          <a:p>
            <a:pPr eaLnBrk="1" hangingPunct="1">
              <a:lnSpc>
                <a:spcPct val="110000"/>
              </a:lnSpc>
              <a:spcBef>
                <a:spcPts val="0"/>
              </a:spcBef>
              <a:buFontTx/>
              <a:buNone/>
            </a:pPr>
            <a:r>
              <a:rPr lang="en-US" altLang="zh-CN" sz="2600" b="1" dirty="0">
                <a:latin typeface="微软雅黑" panose="020B0503020204020204" pitchFamily="34" charset="-122"/>
                <a:ea typeface="微软雅黑" panose="020B0503020204020204" pitchFamily="34" charset="-122"/>
              </a:rPr>
              <a:t>   }</a:t>
            </a:r>
            <a:endParaRPr lang="en-US" altLang="zh-CN" sz="2600" b="1" dirty="0">
              <a:latin typeface="微软雅黑" panose="020B0503020204020204" pitchFamily="34" charset="-122"/>
              <a:ea typeface="微软雅黑" panose="020B0503020204020204" pitchFamily="34" charset="-122"/>
            </a:endParaRPr>
          </a:p>
          <a:p>
            <a:pPr eaLnBrk="1" hangingPunct="1">
              <a:lnSpc>
                <a:spcPct val="110000"/>
              </a:lnSpc>
              <a:spcBef>
                <a:spcPts val="0"/>
              </a:spcBef>
              <a:buFontTx/>
              <a:buNone/>
            </a:pPr>
            <a:r>
              <a:rPr lang="en-US" altLang="zh-CN" sz="2600" dirty="0">
                <a:latin typeface="微软雅黑" panose="020B0503020204020204" pitchFamily="34" charset="-122"/>
                <a:ea typeface="微软雅黑" panose="020B0503020204020204" pitchFamily="34" charset="-122"/>
              </a:rPr>
              <a:t>}</a:t>
            </a:r>
            <a:endParaRPr lang="zh-CN" altLang="en-US" sz="26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606581" y="3922404"/>
            <a:ext cx="10647630" cy="27990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Tx/>
              <a:buNone/>
            </a:pPr>
            <a:r>
              <a:rPr lang="en-US" altLang="zh-CN" sz="2600" b="1" dirty="0" smtClean="0">
                <a:solidFill>
                  <a:srgbClr val="0000CC"/>
                </a:solidFill>
                <a:latin typeface="微软雅黑" panose="020B0503020204020204" pitchFamily="34" charset="-122"/>
                <a:ea typeface="微软雅黑" panose="020B0503020204020204" pitchFamily="34" charset="-122"/>
              </a:rPr>
              <a:t>public class</a:t>
            </a:r>
            <a:r>
              <a:rPr lang="en-US" altLang="zh-CN" sz="2600" dirty="0" smtClean="0">
                <a:solidFill>
                  <a:srgbClr val="0000CC"/>
                </a:solidFill>
                <a:latin typeface="微软雅黑" panose="020B0503020204020204" pitchFamily="34" charset="-122"/>
                <a:ea typeface="微软雅黑" panose="020B0503020204020204" pitchFamily="34" charset="-122"/>
              </a:rPr>
              <a:t> </a:t>
            </a:r>
            <a:r>
              <a:rPr lang="en-US" altLang="zh-CN" sz="2600" b="1" dirty="0" smtClean="0">
                <a:latin typeface="微软雅黑" panose="020B0503020204020204" pitchFamily="34" charset="-122"/>
                <a:ea typeface="微软雅黑" panose="020B0503020204020204" pitchFamily="34" charset="-122"/>
              </a:rPr>
              <a:t>Com</a:t>
            </a:r>
            <a:r>
              <a:rPr lang="en-US" altLang="zh-CN" sz="2600" dirty="0" smtClean="0">
                <a:solidFill>
                  <a:srgbClr val="0000CC"/>
                </a:solidFill>
                <a:latin typeface="微软雅黑" panose="020B0503020204020204" pitchFamily="34" charset="-122"/>
                <a:ea typeface="微软雅黑" panose="020B0503020204020204" pitchFamily="34" charset="-122"/>
              </a:rPr>
              <a:t> </a:t>
            </a:r>
            <a:r>
              <a:rPr lang="en-US" altLang="zh-CN" sz="2600" b="1" dirty="0" smtClean="0">
                <a:solidFill>
                  <a:srgbClr val="0000CC"/>
                </a:solidFill>
                <a:latin typeface="微软雅黑" panose="020B0503020204020204" pitchFamily="34" charset="-122"/>
                <a:ea typeface="微软雅黑" panose="020B0503020204020204" pitchFamily="34" charset="-122"/>
              </a:rPr>
              <a:t>implements </a:t>
            </a:r>
            <a:r>
              <a:rPr lang="en-US" altLang="zh-CN" sz="2600" b="1" dirty="0" err="1" smtClean="0">
                <a:solidFill>
                  <a:srgbClr val="0000CC"/>
                </a:solidFill>
                <a:latin typeface="微软雅黑" panose="020B0503020204020204" pitchFamily="34" charset="-122"/>
                <a:ea typeface="微软雅黑" panose="020B0503020204020204" pitchFamily="34" charset="-122"/>
              </a:rPr>
              <a:t>AutoInsurance</a:t>
            </a:r>
            <a:r>
              <a:rPr lang="en-US" altLang="zh-CN" sz="2600" b="1" dirty="0" smtClean="0">
                <a:solidFill>
                  <a:srgbClr val="0000CC"/>
                </a:solidFill>
                <a:latin typeface="微软雅黑" panose="020B0503020204020204" pitchFamily="34" charset="-122"/>
                <a:ea typeface="微软雅黑" panose="020B0503020204020204" pitchFamily="34" charset="-122"/>
              </a:rPr>
              <a:t>{</a:t>
            </a:r>
            <a:endParaRPr lang="en-US" altLang="zh-CN" sz="2600" b="1" dirty="0" smtClean="0">
              <a:solidFill>
                <a:srgbClr val="0000CC"/>
              </a:solidFill>
              <a:latin typeface="微软雅黑" panose="020B0503020204020204" pitchFamily="34" charset="-122"/>
              <a:ea typeface="微软雅黑" panose="020B0503020204020204" pitchFamily="34" charset="-122"/>
            </a:endParaRPr>
          </a:p>
          <a:p>
            <a:pPr>
              <a:lnSpc>
                <a:spcPct val="100000"/>
              </a:lnSpc>
              <a:spcBef>
                <a:spcPts val="0"/>
              </a:spcBef>
              <a:buFontTx/>
              <a:buNone/>
            </a:pPr>
            <a:r>
              <a:rPr lang="en-US" altLang="zh-CN" sz="2600" b="1" dirty="0" smtClean="0">
                <a:latin typeface="微软雅黑" panose="020B0503020204020204" pitchFamily="34" charset="-122"/>
                <a:ea typeface="微软雅黑" panose="020B0503020204020204" pitchFamily="34" charset="-122"/>
              </a:rPr>
              <a:t>    private String description;</a:t>
            </a:r>
            <a:endParaRPr lang="en-US" altLang="zh-CN" sz="2600" b="1" dirty="0" smtClean="0">
              <a:latin typeface="微软雅黑" panose="020B0503020204020204" pitchFamily="34" charset="-122"/>
              <a:ea typeface="微软雅黑" panose="020B0503020204020204" pitchFamily="34" charset="-122"/>
            </a:endParaRPr>
          </a:p>
          <a:p>
            <a:pPr>
              <a:lnSpc>
                <a:spcPct val="100000"/>
              </a:lnSpc>
              <a:spcBef>
                <a:spcPts val="0"/>
              </a:spcBef>
              <a:buFontTx/>
              <a:buNone/>
            </a:pPr>
            <a:r>
              <a:rPr lang="en-US" altLang="zh-CN" sz="2600" b="1" dirty="0" smtClean="0">
                <a:solidFill>
                  <a:srgbClr val="C00000"/>
                </a:solidFill>
                <a:latin typeface="微软雅黑" panose="020B0503020204020204" pitchFamily="34" charset="-122"/>
                <a:ea typeface="微软雅黑" panose="020B0503020204020204" pitchFamily="34" charset="-122"/>
              </a:rPr>
              <a:t>    public String describe() {</a:t>
            </a:r>
            <a:endParaRPr lang="en-US" altLang="zh-CN" sz="2600" b="1" dirty="0" smtClean="0">
              <a:solidFill>
                <a:srgbClr val="C00000"/>
              </a:solidFill>
              <a:latin typeface="微软雅黑" panose="020B0503020204020204" pitchFamily="34" charset="-122"/>
              <a:ea typeface="微软雅黑" panose="020B0503020204020204" pitchFamily="34" charset="-122"/>
            </a:endParaRPr>
          </a:p>
          <a:p>
            <a:pPr>
              <a:lnSpc>
                <a:spcPct val="100000"/>
              </a:lnSpc>
              <a:spcBef>
                <a:spcPts val="0"/>
              </a:spcBef>
              <a:buFontTx/>
              <a:buNone/>
            </a:pPr>
            <a:r>
              <a:rPr lang="en-US" altLang="zh-CN" sz="2600" b="1" dirty="0" smtClean="0">
                <a:latin typeface="微软雅黑" panose="020B0503020204020204" pitchFamily="34" charset="-122"/>
                <a:ea typeface="微软雅黑" panose="020B0503020204020204" pitchFamily="34" charset="-122"/>
              </a:rPr>
              <a:t>	      description = "Comprehensive Coverage”; 	</a:t>
            </a:r>
            <a:endParaRPr lang="en-US" altLang="zh-CN" sz="2600" b="1" dirty="0" smtClean="0">
              <a:latin typeface="微软雅黑" panose="020B0503020204020204" pitchFamily="34" charset="-122"/>
              <a:ea typeface="微软雅黑" panose="020B0503020204020204" pitchFamily="34" charset="-122"/>
            </a:endParaRPr>
          </a:p>
          <a:p>
            <a:pPr>
              <a:lnSpc>
                <a:spcPct val="100000"/>
              </a:lnSpc>
              <a:spcBef>
                <a:spcPts val="0"/>
              </a:spcBef>
              <a:buFontTx/>
              <a:buNone/>
            </a:pPr>
            <a:r>
              <a:rPr lang="en-US" altLang="zh-CN" sz="2600" b="1" dirty="0" smtClean="0">
                <a:latin typeface="微软雅黑" panose="020B0503020204020204" pitchFamily="34" charset="-122"/>
                <a:ea typeface="微软雅黑" panose="020B0503020204020204" pitchFamily="34" charset="-122"/>
              </a:rPr>
              <a:t>        return description;</a:t>
            </a:r>
            <a:endParaRPr lang="en-US" altLang="zh-CN" sz="2600" b="1" dirty="0" smtClean="0">
              <a:latin typeface="微软雅黑" panose="020B0503020204020204" pitchFamily="34" charset="-122"/>
              <a:ea typeface="微软雅黑" panose="020B0503020204020204" pitchFamily="34" charset="-122"/>
            </a:endParaRPr>
          </a:p>
          <a:p>
            <a:pPr>
              <a:lnSpc>
                <a:spcPct val="100000"/>
              </a:lnSpc>
              <a:spcBef>
                <a:spcPts val="0"/>
              </a:spcBef>
              <a:buFontTx/>
              <a:buNone/>
            </a:pPr>
            <a:r>
              <a:rPr lang="en-US" altLang="zh-CN" sz="2600" b="1" dirty="0" smtClean="0">
                <a:latin typeface="微软雅黑" panose="020B0503020204020204" pitchFamily="34" charset="-122"/>
                <a:ea typeface="微软雅黑" panose="020B0503020204020204" pitchFamily="34" charset="-122"/>
              </a:rPr>
              <a:t>   }</a:t>
            </a:r>
            <a:endParaRPr lang="en-US" altLang="zh-CN" sz="2600" b="1" dirty="0" smtClean="0">
              <a:latin typeface="微软雅黑" panose="020B0503020204020204" pitchFamily="34" charset="-122"/>
              <a:ea typeface="微软雅黑" panose="020B0503020204020204" pitchFamily="34" charset="-122"/>
            </a:endParaRPr>
          </a:p>
          <a:p>
            <a:pPr>
              <a:lnSpc>
                <a:spcPct val="100000"/>
              </a:lnSpc>
              <a:spcBef>
                <a:spcPts val="0"/>
              </a:spcBef>
              <a:buFontTx/>
              <a:buNone/>
            </a:pPr>
            <a:r>
              <a:rPr lang="en-US" altLang="zh-CN" sz="2600" b="1" dirty="0" smtClean="0">
                <a:latin typeface="微软雅黑" panose="020B0503020204020204" pitchFamily="34" charset="-122"/>
                <a:ea typeface="微软雅黑" panose="020B0503020204020204" pitchFamily="34" charset="-122"/>
              </a:rPr>
              <a:t>}</a:t>
            </a:r>
            <a:endParaRPr lang="zh-CN" altLang="en-US" sz="2600" b="1" dirty="0">
              <a:latin typeface="微软雅黑" panose="020B0503020204020204" pitchFamily="34" charset="-122"/>
              <a:ea typeface="微软雅黑" panose="020B0503020204020204" pitchFamily="34" charset="-122"/>
            </a:endParaRPr>
          </a:p>
        </p:txBody>
      </p:sp>
      <p:sp>
        <p:nvSpPr>
          <p:cNvPr id="6" name="矩形 5"/>
          <p:cNvSpPr/>
          <p:nvPr/>
        </p:nvSpPr>
        <p:spPr>
          <a:xfrm>
            <a:off x="691302" y="437634"/>
            <a:ext cx="3057247" cy="523220"/>
          </a:xfrm>
          <a:prstGeom prst="rect">
            <a:avLst/>
          </a:prstGeom>
        </p:spPr>
        <p:txBody>
          <a:bodyPr wrap="none">
            <a:spAutoFit/>
          </a:bodyPr>
          <a:lstStyle/>
          <a:p>
            <a:r>
              <a:rPr lang="zh-CN" altLang="en-US" sz="28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简单工厂方法模式</a:t>
            </a:r>
            <a:endParaRPr lang="zh-CN" altLang="en-US" sz="28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F677437D-7ED6-4F8C-A80A-E03F9B1508AC}" type="slidenum">
              <a:rPr lang="zh-CN" altLang="en-US" sz="1400"/>
            </a:fld>
            <a:endParaRPr lang="en-US" altLang="zh-CN" sz="1400"/>
          </a:p>
        </p:txBody>
      </p:sp>
      <p:sp>
        <p:nvSpPr>
          <p:cNvPr id="28675" name="Rectangle 3"/>
          <p:cNvSpPr>
            <a:spLocks noGrp="1" noChangeArrowheads="1"/>
          </p:cNvSpPr>
          <p:nvPr>
            <p:ph type="body" idx="1"/>
          </p:nvPr>
        </p:nvSpPr>
        <p:spPr>
          <a:xfrm>
            <a:off x="823865" y="1562493"/>
            <a:ext cx="10076507" cy="3263004"/>
          </a:xfrm>
        </p:spPr>
        <p:txBody>
          <a:bodyPr/>
          <a:lstStyle/>
          <a:p>
            <a:pPr eaLnBrk="1" hangingPunct="1">
              <a:lnSpc>
                <a:spcPct val="90000"/>
              </a:lnSpc>
              <a:spcBef>
                <a:spcPct val="0"/>
              </a:spcBef>
              <a:buFontTx/>
              <a:buNone/>
            </a:pPr>
            <a:r>
              <a:rPr lang="en-US" altLang="zh-CN" b="1" dirty="0">
                <a:solidFill>
                  <a:srgbClr val="0000CC"/>
                </a:solidFill>
                <a:latin typeface="微软雅黑" panose="020B0503020204020204" pitchFamily="34" charset="-122"/>
                <a:ea typeface="微软雅黑" panose="020B0503020204020204" pitchFamily="34" charset="-122"/>
              </a:rPr>
              <a:t>public class </a:t>
            </a:r>
            <a:r>
              <a:rPr lang="en-US" altLang="zh-CN" b="1" dirty="0">
                <a:latin typeface="微软雅黑" panose="020B0503020204020204" pitchFamily="34" charset="-122"/>
                <a:ea typeface="微软雅黑" panose="020B0503020204020204" pitchFamily="34" charset="-122"/>
              </a:rPr>
              <a:t>Person</a:t>
            </a:r>
            <a:r>
              <a:rPr lang="en-US" altLang="zh-CN" b="1" dirty="0">
                <a:solidFill>
                  <a:srgbClr val="0000CC"/>
                </a:solidFill>
                <a:latin typeface="微软雅黑" panose="020B0503020204020204" pitchFamily="34" charset="-122"/>
                <a:ea typeface="微软雅黑" panose="020B0503020204020204" pitchFamily="34" charset="-122"/>
              </a:rPr>
              <a:t> implements </a:t>
            </a:r>
            <a:r>
              <a:rPr lang="en-US" altLang="zh-CN" b="1" dirty="0" err="1" smtClean="0">
                <a:solidFill>
                  <a:srgbClr val="0000CC"/>
                </a:solidFill>
                <a:latin typeface="微软雅黑" panose="020B0503020204020204" pitchFamily="34" charset="-122"/>
                <a:ea typeface="微软雅黑" panose="020B0503020204020204" pitchFamily="34" charset="-122"/>
              </a:rPr>
              <a:t>AutoInsurance</a:t>
            </a:r>
            <a:r>
              <a:rPr lang="en-US" altLang="zh-CN" b="1" dirty="0" smtClean="0">
                <a:solidFill>
                  <a:srgbClr val="0000CC"/>
                </a:solidFill>
                <a:latin typeface="微软雅黑" panose="020B0503020204020204" pitchFamily="34" charset="-122"/>
                <a:ea typeface="微软雅黑" panose="020B0503020204020204" pitchFamily="34" charset="-122"/>
              </a:rPr>
              <a:t> {</a:t>
            </a:r>
            <a:endParaRPr lang="en-US" altLang="zh-CN" b="1" dirty="0">
              <a:solidFill>
                <a:srgbClr val="0000CC"/>
              </a:solidFill>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b="1" dirty="0">
                <a:latin typeface="微软雅黑" panose="020B0503020204020204" pitchFamily="34" charset="-122"/>
                <a:ea typeface="微软雅黑" panose="020B0503020204020204" pitchFamily="34" charset="-122"/>
              </a:rPr>
              <a:t>   private String description;</a:t>
            </a:r>
            <a:endParaRPr lang="en-US" altLang="zh-CN" b="1" dirty="0">
              <a:latin typeface="微软雅黑" panose="020B0503020204020204" pitchFamily="34" charset="-122"/>
              <a:ea typeface="微软雅黑" panose="020B0503020204020204" pitchFamily="34" charset="-122"/>
            </a:endParaRPr>
          </a:p>
          <a:p>
            <a:pPr eaLnBrk="1" hangingPunct="1">
              <a:lnSpc>
                <a:spcPct val="90000"/>
              </a:lnSpc>
              <a:spcBef>
                <a:spcPct val="0"/>
              </a:spcBef>
            </a:pPr>
            <a:endParaRPr lang="en-US" altLang="zh-CN"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b="1" dirty="0">
                <a:latin typeface="微软雅黑" panose="020B0503020204020204" pitchFamily="34" charset="-122"/>
                <a:ea typeface="微软雅黑" panose="020B0503020204020204" pitchFamily="34" charset="-122"/>
              </a:rPr>
              <a:t>   </a:t>
            </a:r>
            <a:r>
              <a:rPr lang="en-US" altLang="zh-CN" b="1" dirty="0">
                <a:solidFill>
                  <a:srgbClr val="C00000"/>
                </a:solidFill>
                <a:latin typeface="微软雅黑" panose="020B0503020204020204" pitchFamily="34" charset="-122"/>
                <a:ea typeface="微软雅黑" panose="020B0503020204020204" pitchFamily="34" charset="-122"/>
              </a:rPr>
              <a:t>public String describe() {</a:t>
            </a:r>
            <a:endParaRPr lang="en-US" altLang="zh-CN" b="1" dirty="0">
              <a:solidFill>
                <a:srgbClr val="C00000"/>
              </a:solidFill>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b="1" dirty="0">
                <a:latin typeface="微软雅黑" panose="020B0503020204020204" pitchFamily="34" charset="-122"/>
                <a:ea typeface="微软雅黑" panose="020B0503020204020204" pitchFamily="34" charset="-122"/>
              </a:rPr>
              <a:t>	   description = "Personal Injury Protection”;</a:t>
            </a:r>
            <a:endParaRPr lang="en-US" altLang="zh-CN"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b="1" dirty="0">
                <a:latin typeface="微软雅黑" panose="020B0503020204020204" pitchFamily="34" charset="-122"/>
                <a:ea typeface="微软雅黑" panose="020B0503020204020204" pitchFamily="34" charset="-122"/>
              </a:rPr>
              <a:t>	   return description;</a:t>
            </a:r>
            <a:endParaRPr lang="en-US" altLang="zh-CN"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5" name="矩形 4"/>
          <p:cNvSpPr/>
          <p:nvPr/>
        </p:nvSpPr>
        <p:spPr>
          <a:xfrm>
            <a:off x="691302" y="437634"/>
            <a:ext cx="3057247" cy="523220"/>
          </a:xfrm>
          <a:prstGeom prst="rect">
            <a:avLst/>
          </a:prstGeom>
        </p:spPr>
        <p:txBody>
          <a:bodyPr wrap="none">
            <a:spAutoFit/>
          </a:bodyPr>
          <a:lstStyle/>
          <a:p>
            <a:r>
              <a:rPr lang="zh-CN" altLang="en-US" sz="28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简单工厂方法模式</a:t>
            </a:r>
            <a:endParaRPr lang="zh-CN" altLang="en-US" sz="2800" dirty="0">
              <a:solidFill>
                <a:srgbClr val="0000CC"/>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26255DB2-6D1A-4295-A7A9-32F87B46EEDD}" type="slidenum">
              <a:rPr lang="zh-CN" altLang="en-US" sz="1400"/>
            </a:fld>
            <a:endParaRPr lang="en-US" altLang="zh-CN" sz="1400"/>
          </a:p>
        </p:txBody>
      </p:sp>
      <p:sp>
        <p:nvSpPr>
          <p:cNvPr id="1198083" name="Rectangle 3"/>
          <p:cNvSpPr>
            <a:spLocks noGrp="1" noChangeArrowheads="1"/>
          </p:cNvSpPr>
          <p:nvPr>
            <p:ph type="body" idx="1"/>
          </p:nvPr>
        </p:nvSpPr>
        <p:spPr>
          <a:xfrm>
            <a:off x="570369" y="990600"/>
            <a:ext cx="9411832" cy="5715000"/>
          </a:xfrm>
          <a:solidFill>
            <a:srgbClr val="FFFF99">
              <a:alpha val="14902"/>
            </a:srgbClr>
          </a:solidFill>
        </p:spPr>
        <p:txBody>
          <a:bodyPr vert="horz" lIns="0" tIns="45720" rIns="0" bIns="45720" rtlCol="0">
            <a:normAutofit/>
          </a:bodyPr>
          <a:lstStyle/>
          <a:p>
            <a:pPr eaLnBrk="1" hangingPunct="1">
              <a:lnSpc>
                <a:spcPct val="90000"/>
              </a:lnSpc>
              <a:spcBef>
                <a:spcPct val="0"/>
              </a:spcBef>
              <a:buFontTx/>
              <a:buNone/>
            </a:pPr>
            <a:r>
              <a:rPr lang="en-US" altLang="zh-CN" sz="2400" b="1" dirty="0">
                <a:solidFill>
                  <a:srgbClr val="0000CC"/>
                </a:solidFill>
              </a:rPr>
              <a:t>public class </a:t>
            </a:r>
            <a:r>
              <a:rPr lang="en-US" altLang="zh-CN" sz="2400" b="1" dirty="0" err="1">
                <a:solidFill>
                  <a:srgbClr val="0000CC"/>
                </a:solidFill>
              </a:rPr>
              <a:t>PolicyProducer</a:t>
            </a:r>
            <a:r>
              <a:rPr lang="en-US" altLang="zh-CN" sz="2400" b="1" dirty="0">
                <a:solidFill>
                  <a:srgbClr val="0000CC"/>
                </a:solidFill>
              </a:rPr>
              <a:t>{</a:t>
            </a:r>
            <a:endParaRPr lang="en-US" altLang="zh-CN" sz="2400" b="1" dirty="0">
              <a:solidFill>
                <a:srgbClr val="0000CC"/>
              </a:solidFill>
            </a:endParaRPr>
          </a:p>
          <a:p>
            <a:pPr eaLnBrk="1" hangingPunct="1">
              <a:lnSpc>
                <a:spcPct val="90000"/>
              </a:lnSpc>
              <a:spcBef>
                <a:spcPct val="0"/>
              </a:spcBef>
              <a:buFontTx/>
              <a:buNone/>
            </a:pPr>
            <a:r>
              <a:rPr lang="en-US" altLang="zh-CN" sz="2400" b="1" dirty="0"/>
              <a:t>   </a:t>
            </a:r>
            <a:r>
              <a:rPr lang="en-US" altLang="zh-CN" sz="2400" b="1" dirty="0">
                <a:solidFill>
                  <a:srgbClr val="0000CC"/>
                </a:solidFill>
              </a:rPr>
              <a:t> public</a:t>
            </a:r>
            <a:r>
              <a:rPr lang="en-US" altLang="zh-CN" sz="2400" b="1" dirty="0"/>
              <a:t> </a:t>
            </a:r>
            <a:r>
              <a:rPr lang="en-US" altLang="zh-CN" sz="2400" b="1" dirty="0">
                <a:solidFill>
                  <a:srgbClr val="0000CC"/>
                </a:solidFill>
              </a:rPr>
              <a:t>static</a:t>
            </a:r>
            <a:r>
              <a:rPr lang="en-US" altLang="zh-CN" sz="2400" b="1" dirty="0"/>
              <a:t> </a:t>
            </a:r>
            <a:r>
              <a:rPr lang="en-US" altLang="zh-CN" sz="2400" b="1" dirty="0" err="1"/>
              <a:t>AutoInsurance</a:t>
            </a:r>
            <a:r>
              <a:rPr lang="en-US" altLang="zh-CN" sz="2400" b="1" dirty="0"/>
              <a:t> </a:t>
            </a:r>
            <a:r>
              <a:rPr lang="en-US" altLang="zh-CN" sz="2400" b="1" dirty="0" err="1"/>
              <a:t>getAutoObj</a:t>
            </a:r>
            <a:r>
              <a:rPr lang="en-US" altLang="zh-CN" sz="2400" b="1" dirty="0"/>
              <a:t>(String </a:t>
            </a:r>
            <a:r>
              <a:rPr lang="en-US" altLang="zh-CN" sz="2400" b="1" dirty="0">
                <a:solidFill>
                  <a:srgbClr val="0000CC"/>
                </a:solidFill>
              </a:rPr>
              <a:t>opt</a:t>
            </a:r>
            <a:r>
              <a:rPr lang="en-US" altLang="zh-CN" sz="2400" b="1" dirty="0"/>
              <a:t>){</a:t>
            </a:r>
            <a:endParaRPr lang="en-US" altLang="zh-CN" sz="2400" b="1" dirty="0"/>
          </a:p>
          <a:p>
            <a:pPr eaLnBrk="1" hangingPunct="1">
              <a:lnSpc>
                <a:spcPct val="90000"/>
              </a:lnSpc>
              <a:spcBef>
                <a:spcPct val="0"/>
              </a:spcBef>
              <a:buFontTx/>
              <a:buNone/>
            </a:pPr>
            <a:r>
              <a:rPr lang="en-US" altLang="zh-CN" sz="2400" b="1" dirty="0"/>
              <a:t>	   </a:t>
            </a:r>
            <a:r>
              <a:rPr lang="en-US" altLang="zh-CN" sz="2400" b="1" dirty="0" err="1"/>
              <a:t>AutoInsurance</a:t>
            </a:r>
            <a:r>
              <a:rPr lang="en-US" altLang="zh-CN" sz="2400" b="1" dirty="0"/>
              <a:t> policy = null;</a:t>
            </a:r>
            <a:endParaRPr lang="en-US" altLang="zh-CN" sz="2400" b="1" dirty="0"/>
          </a:p>
          <a:p>
            <a:pPr eaLnBrk="1" hangingPunct="1">
              <a:lnSpc>
                <a:spcPct val="90000"/>
              </a:lnSpc>
              <a:spcBef>
                <a:spcPct val="0"/>
              </a:spcBef>
              <a:buFontTx/>
              <a:buNone/>
            </a:pPr>
            <a:r>
              <a:rPr lang="en-US" altLang="zh-CN" sz="2400" b="1" dirty="0"/>
              <a:t>	   if(</a:t>
            </a:r>
            <a:r>
              <a:rPr lang="en-US" altLang="zh-CN" sz="2400" b="1" dirty="0" err="1">
                <a:solidFill>
                  <a:srgbClr val="0000CC"/>
                </a:solidFill>
              </a:rPr>
              <a:t>opt</a:t>
            </a:r>
            <a:r>
              <a:rPr lang="en-US" altLang="zh-CN" sz="2400" b="1" dirty="0" err="1"/>
              <a:t>.compareTo</a:t>
            </a:r>
            <a:r>
              <a:rPr lang="en-US" altLang="zh-CN" sz="2400" b="1" dirty="0"/>
              <a:t>("</a:t>
            </a:r>
            <a:r>
              <a:rPr lang="en-US" altLang="zh-CN" sz="2400" b="1" dirty="0" err="1"/>
              <a:t>bodyInjure</a:t>
            </a:r>
            <a:r>
              <a:rPr lang="en-US" altLang="zh-CN" sz="2400" b="1" dirty="0"/>
              <a:t>") == 0){</a:t>
            </a:r>
            <a:endParaRPr lang="en-US" altLang="zh-CN" sz="2400" b="1" dirty="0"/>
          </a:p>
          <a:p>
            <a:pPr eaLnBrk="1" hangingPunct="1">
              <a:lnSpc>
                <a:spcPct val="90000"/>
              </a:lnSpc>
              <a:spcBef>
                <a:spcPct val="0"/>
              </a:spcBef>
              <a:buFontTx/>
              <a:buNone/>
            </a:pPr>
            <a:r>
              <a:rPr lang="en-US" altLang="zh-CN" sz="2400" b="1" dirty="0"/>
              <a:t>	         policy = new Body();</a:t>
            </a:r>
            <a:endParaRPr lang="en-US" altLang="zh-CN" sz="2400" b="1" dirty="0"/>
          </a:p>
          <a:p>
            <a:pPr eaLnBrk="1" hangingPunct="1">
              <a:lnSpc>
                <a:spcPct val="90000"/>
              </a:lnSpc>
              <a:spcBef>
                <a:spcPct val="0"/>
              </a:spcBef>
              <a:buFontTx/>
              <a:buNone/>
            </a:pPr>
            <a:r>
              <a:rPr lang="en-US" altLang="zh-CN" sz="2400" b="1" dirty="0"/>
              <a:t>	   }</a:t>
            </a:r>
            <a:endParaRPr lang="en-US" altLang="zh-CN" sz="2400" b="1" dirty="0"/>
          </a:p>
          <a:p>
            <a:pPr eaLnBrk="1" hangingPunct="1">
              <a:lnSpc>
                <a:spcPct val="90000"/>
              </a:lnSpc>
              <a:spcBef>
                <a:spcPct val="0"/>
              </a:spcBef>
              <a:buFontTx/>
              <a:buNone/>
            </a:pPr>
            <a:r>
              <a:rPr lang="en-US" altLang="zh-CN" sz="2400" b="1" dirty="0"/>
              <a:t>	   else if(</a:t>
            </a:r>
            <a:r>
              <a:rPr lang="en-US" altLang="zh-CN" sz="2400" b="1" dirty="0" err="1">
                <a:solidFill>
                  <a:srgbClr val="0000CC"/>
                </a:solidFill>
              </a:rPr>
              <a:t>opt</a:t>
            </a:r>
            <a:r>
              <a:rPr lang="en-US" altLang="zh-CN" sz="2400" b="1" dirty="0" err="1"/>
              <a:t>.compareTo</a:t>
            </a:r>
            <a:r>
              <a:rPr lang="en-US" altLang="zh-CN" sz="2400" b="1" dirty="0"/>
              <a:t>("collision") == 0){</a:t>
            </a:r>
            <a:endParaRPr lang="en-US" altLang="zh-CN" sz="2400" b="1" dirty="0"/>
          </a:p>
          <a:p>
            <a:pPr eaLnBrk="1" hangingPunct="1">
              <a:lnSpc>
                <a:spcPct val="90000"/>
              </a:lnSpc>
              <a:spcBef>
                <a:spcPct val="0"/>
              </a:spcBef>
              <a:buFontTx/>
              <a:buNone/>
            </a:pPr>
            <a:r>
              <a:rPr lang="en-US" altLang="zh-CN" sz="2400" b="1" dirty="0"/>
              <a:t>	         policy = new Collision();</a:t>
            </a:r>
            <a:endParaRPr lang="en-US" altLang="zh-CN" sz="2400" b="1" dirty="0"/>
          </a:p>
          <a:p>
            <a:pPr eaLnBrk="1" hangingPunct="1">
              <a:lnSpc>
                <a:spcPct val="90000"/>
              </a:lnSpc>
              <a:spcBef>
                <a:spcPct val="0"/>
              </a:spcBef>
              <a:buFontTx/>
              <a:buNone/>
            </a:pPr>
            <a:r>
              <a:rPr lang="en-US" altLang="zh-CN" sz="2400" b="1" dirty="0"/>
              <a:t>	   }</a:t>
            </a:r>
            <a:endParaRPr lang="en-US" altLang="zh-CN" sz="2400" b="1" dirty="0"/>
          </a:p>
          <a:p>
            <a:pPr eaLnBrk="1" hangingPunct="1">
              <a:lnSpc>
                <a:spcPct val="90000"/>
              </a:lnSpc>
              <a:spcBef>
                <a:spcPct val="0"/>
              </a:spcBef>
              <a:buFontTx/>
              <a:buNone/>
            </a:pPr>
            <a:r>
              <a:rPr lang="en-US" altLang="zh-CN" sz="2400" b="1" dirty="0"/>
              <a:t>	   else if(</a:t>
            </a:r>
            <a:r>
              <a:rPr lang="en-US" altLang="zh-CN" sz="2400" b="1" dirty="0" err="1">
                <a:solidFill>
                  <a:srgbClr val="0000CC"/>
                </a:solidFill>
              </a:rPr>
              <a:t>opt</a:t>
            </a:r>
            <a:r>
              <a:rPr lang="en-US" altLang="zh-CN" sz="2400" b="1" dirty="0" err="1"/>
              <a:t>.compareTo</a:t>
            </a:r>
            <a:r>
              <a:rPr lang="en-US" altLang="zh-CN" sz="2400" b="1" dirty="0"/>
              <a:t>("com") == 0){</a:t>
            </a:r>
            <a:endParaRPr lang="en-US" altLang="zh-CN" sz="2400" b="1" dirty="0"/>
          </a:p>
          <a:p>
            <a:pPr eaLnBrk="1" hangingPunct="1">
              <a:lnSpc>
                <a:spcPct val="90000"/>
              </a:lnSpc>
              <a:spcBef>
                <a:spcPct val="0"/>
              </a:spcBef>
              <a:buFontTx/>
              <a:buNone/>
            </a:pPr>
            <a:r>
              <a:rPr lang="en-US" altLang="zh-CN" sz="2400" b="1" dirty="0"/>
              <a:t>	   	  policy = new Com();</a:t>
            </a:r>
            <a:endParaRPr lang="en-US" altLang="zh-CN" sz="2400" b="1" dirty="0"/>
          </a:p>
          <a:p>
            <a:pPr eaLnBrk="1" hangingPunct="1">
              <a:lnSpc>
                <a:spcPct val="90000"/>
              </a:lnSpc>
              <a:spcBef>
                <a:spcPct val="0"/>
              </a:spcBef>
              <a:buFontTx/>
              <a:buNone/>
            </a:pPr>
            <a:r>
              <a:rPr lang="en-US" altLang="zh-CN" sz="2400" b="1" dirty="0"/>
              <a:t>	   }</a:t>
            </a:r>
            <a:endParaRPr lang="en-US" altLang="zh-CN" sz="2400" b="1" dirty="0"/>
          </a:p>
          <a:p>
            <a:pPr eaLnBrk="1" hangingPunct="1">
              <a:lnSpc>
                <a:spcPct val="90000"/>
              </a:lnSpc>
              <a:spcBef>
                <a:spcPct val="0"/>
              </a:spcBef>
              <a:buFontTx/>
              <a:buNone/>
            </a:pPr>
            <a:r>
              <a:rPr lang="en-US" altLang="zh-CN" sz="2400" b="1" dirty="0"/>
              <a:t>	   else if(</a:t>
            </a:r>
            <a:r>
              <a:rPr lang="en-US" altLang="zh-CN" sz="2400" b="1" dirty="0" err="1">
                <a:solidFill>
                  <a:srgbClr val="0000CC"/>
                </a:solidFill>
              </a:rPr>
              <a:t>opt</a:t>
            </a:r>
            <a:r>
              <a:rPr lang="en-US" altLang="zh-CN" sz="2400" b="1" dirty="0" err="1"/>
              <a:t>.compareTo</a:t>
            </a:r>
            <a:r>
              <a:rPr lang="en-US" altLang="zh-CN" sz="2400" b="1" dirty="0"/>
              <a:t>("</a:t>
            </a:r>
            <a:r>
              <a:rPr lang="en-US" altLang="zh-CN" sz="2400" b="1" dirty="0" err="1"/>
              <a:t>personInjure</a:t>
            </a:r>
            <a:r>
              <a:rPr lang="en-US" altLang="zh-CN" sz="2400" b="1" dirty="0"/>
              <a:t>") == 0){</a:t>
            </a:r>
            <a:endParaRPr lang="en-US" altLang="zh-CN" sz="2400" b="1" dirty="0"/>
          </a:p>
          <a:p>
            <a:pPr eaLnBrk="1" hangingPunct="1">
              <a:lnSpc>
                <a:spcPct val="90000"/>
              </a:lnSpc>
              <a:spcBef>
                <a:spcPct val="0"/>
              </a:spcBef>
              <a:buFontTx/>
              <a:buNone/>
            </a:pPr>
            <a:r>
              <a:rPr lang="en-US" altLang="zh-CN" sz="2400" b="1" dirty="0"/>
              <a:t>	   	  policy = new Person();</a:t>
            </a:r>
            <a:endParaRPr lang="en-US" altLang="zh-CN" sz="2400" b="1" dirty="0"/>
          </a:p>
          <a:p>
            <a:pPr eaLnBrk="1" hangingPunct="1">
              <a:lnSpc>
                <a:spcPct val="90000"/>
              </a:lnSpc>
              <a:spcBef>
                <a:spcPct val="0"/>
              </a:spcBef>
              <a:buFontTx/>
              <a:buNone/>
            </a:pPr>
            <a:r>
              <a:rPr lang="en-US" altLang="zh-CN" sz="2400" b="1" dirty="0"/>
              <a:t>	   }</a:t>
            </a:r>
            <a:endParaRPr lang="en-US" altLang="zh-CN" sz="2400" b="1" dirty="0"/>
          </a:p>
          <a:p>
            <a:pPr eaLnBrk="1" hangingPunct="1">
              <a:lnSpc>
                <a:spcPct val="90000"/>
              </a:lnSpc>
              <a:spcBef>
                <a:spcPct val="0"/>
              </a:spcBef>
              <a:buFontTx/>
              <a:buNone/>
            </a:pPr>
            <a:r>
              <a:rPr lang="en-US" altLang="zh-CN" sz="2400" b="1" dirty="0"/>
              <a:t>	   return  policy; // </a:t>
            </a:r>
            <a:r>
              <a:rPr lang="zh-CN" altLang="en-US" sz="2400" b="1" dirty="0">
                <a:solidFill>
                  <a:srgbClr val="0000CC"/>
                </a:solidFill>
                <a:latin typeface="微软雅黑" panose="020B0503020204020204" pitchFamily="34" charset="-122"/>
                <a:ea typeface="微软雅黑" panose="020B0503020204020204" pitchFamily="34" charset="-122"/>
              </a:rPr>
              <a:t>以超类的类型返回</a:t>
            </a:r>
            <a:endParaRPr lang="zh-CN" altLang="en-US" sz="2400" b="1" dirty="0">
              <a:solidFill>
                <a:srgbClr val="0000CC"/>
              </a:solidFill>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pPr>
            <a:r>
              <a:rPr lang="en-US" altLang="zh-CN" sz="2400" b="1" dirty="0"/>
              <a:t>    } }</a:t>
            </a:r>
            <a:endParaRPr lang="zh-CN" altLang="en-US" sz="2400" b="1" dirty="0"/>
          </a:p>
        </p:txBody>
      </p:sp>
      <p:sp>
        <p:nvSpPr>
          <p:cNvPr id="1198089" name="Text Box 9"/>
          <p:cNvSpPr txBox="1">
            <a:spLocks noChangeArrowheads="1"/>
          </p:cNvSpPr>
          <p:nvPr/>
        </p:nvSpPr>
        <p:spPr bwMode="auto">
          <a:xfrm>
            <a:off x="9448800" y="2133600"/>
            <a:ext cx="1143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zh-CN" altLang="en-US" sz="2400" b="1">
                <a:latin typeface="微软雅黑" panose="020B0503020204020204" pitchFamily="34" charset="-122"/>
                <a:ea typeface="微软雅黑" panose="020B0503020204020204" pitchFamily="34" charset="-122"/>
              </a:rPr>
              <a:t>根据参数不同</a:t>
            </a:r>
            <a:endParaRPr lang="zh-CN" altLang="en-US" sz="2400" b="1">
              <a:latin typeface="微软雅黑" panose="020B0503020204020204" pitchFamily="34" charset="-122"/>
              <a:ea typeface="微软雅黑" panose="020B0503020204020204" pitchFamily="34" charset="-122"/>
            </a:endParaRPr>
          </a:p>
          <a:p>
            <a:r>
              <a:rPr lang="zh-CN" altLang="en-US" sz="2400" b="1">
                <a:latin typeface="微软雅黑" panose="020B0503020204020204" pitchFamily="34" charset="-122"/>
                <a:ea typeface="微软雅黑" panose="020B0503020204020204" pitchFamily="34" charset="-122"/>
              </a:rPr>
              <a:t>创建不同对象</a:t>
            </a:r>
            <a:endParaRPr lang="zh-CN" altLang="en-US" sz="2400" b="1">
              <a:latin typeface="微软雅黑" panose="020B0503020204020204" pitchFamily="34" charset="-122"/>
              <a:ea typeface="微软雅黑" panose="020B0503020204020204" pitchFamily="34" charset="-122"/>
            </a:endParaRPr>
          </a:p>
        </p:txBody>
      </p:sp>
      <p:grpSp>
        <p:nvGrpSpPr>
          <p:cNvPr id="3" name="组合 2"/>
          <p:cNvGrpSpPr/>
          <p:nvPr/>
        </p:nvGrpSpPr>
        <p:grpSpPr>
          <a:xfrm>
            <a:off x="6973556" y="1562063"/>
            <a:ext cx="2551444" cy="1054137"/>
            <a:chOff x="6973556" y="1562063"/>
            <a:chExt cx="2551444" cy="1054137"/>
          </a:xfrm>
        </p:grpSpPr>
        <p:sp>
          <p:nvSpPr>
            <p:cNvPr id="29707" name="Freeform 10"/>
            <p:cNvSpPr/>
            <p:nvPr/>
          </p:nvSpPr>
          <p:spPr bwMode="auto">
            <a:xfrm>
              <a:off x="6973556" y="1728752"/>
              <a:ext cx="2551444" cy="887448"/>
            </a:xfrm>
            <a:custGeom>
              <a:avLst/>
              <a:gdLst>
                <a:gd name="T0" fmla="*/ 840 w 840"/>
                <a:gd name="T1" fmla="*/ 240 h 352"/>
                <a:gd name="T2" fmla="*/ 744 w 840"/>
                <a:gd name="T3" fmla="*/ 336 h 352"/>
                <a:gd name="T4" fmla="*/ 552 w 840"/>
                <a:gd name="T5" fmla="*/ 336 h 352"/>
                <a:gd name="T6" fmla="*/ 168 w 840"/>
                <a:gd name="T7" fmla="*/ 288 h 352"/>
                <a:gd name="T8" fmla="*/ 24 w 840"/>
                <a:gd name="T9" fmla="*/ 144 h 352"/>
                <a:gd name="T10" fmla="*/ 24 w 840"/>
                <a:gd name="T11" fmla="*/ 0 h 352"/>
                <a:gd name="T12" fmla="*/ 0 60000 65536"/>
                <a:gd name="T13" fmla="*/ 0 60000 65536"/>
                <a:gd name="T14" fmla="*/ 0 60000 65536"/>
                <a:gd name="T15" fmla="*/ 0 60000 65536"/>
                <a:gd name="T16" fmla="*/ 0 60000 65536"/>
                <a:gd name="T17" fmla="*/ 0 60000 65536"/>
                <a:gd name="T18" fmla="*/ 0 w 840"/>
                <a:gd name="T19" fmla="*/ 0 h 352"/>
                <a:gd name="T20" fmla="*/ 840 w 840"/>
                <a:gd name="T21" fmla="*/ 352 h 352"/>
              </a:gdLst>
              <a:ahLst/>
              <a:cxnLst>
                <a:cxn ang="T12">
                  <a:pos x="T0" y="T1"/>
                </a:cxn>
                <a:cxn ang="T13">
                  <a:pos x="T2" y="T3"/>
                </a:cxn>
                <a:cxn ang="T14">
                  <a:pos x="T4" y="T5"/>
                </a:cxn>
                <a:cxn ang="T15">
                  <a:pos x="T6" y="T7"/>
                </a:cxn>
                <a:cxn ang="T16">
                  <a:pos x="T8" y="T9"/>
                </a:cxn>
                <a:cxn ang="T17">
                  <a:pos x="T10" y="T11"/>
                </a:cxn>
              </a:cxnLst>
              <a:rect l="T18" t="T19" r="T20" b="T21"/>
              <a:pathLst>
                <a:path w="840" h="352">
                  <a:moveTo>
                    <a:pt x="840" y="240"/>
                  </a:moveTo>
                  <a:cubicBezTo>
                    <a:pt x="816" y="280"/>
                    <a:pt x="792" y="320"/>
                    <a:pt x="744" y="336"/>
                  </a:cubicBezTo>
                  <a:cubicBezTo>
                    <a:pt x="696" y="352"/>
                    <a:pt x="648" y="344"/>
                    <a:pt x="552" y="336"/>
                  </a:cubicBezTo>
                  <a:cubicBezTo>
                    <a:pt x="456" y="328"/>
                    <a:pt x="256" y="320"/>
                    <a:pt x="168" y="288"/>
                  </a:cubicBezTo>
                  <a:cubicBezTo>
                    <a:pt x="80" y="256"/>
                    <a:pt x="48" y="192"/>
                    <a:pt x="24" y="144"/>
                  </a:cubicBezTo>
                  <a:cubicBezTo>
                    <a:pt x="0" y="96"/>
                    <a:pt x="24" y="24"/>
                    <a:pt x="24" y="0"/>
                  </a:cubicBezTo>
                </a:path>
              </a:pathLst>
            </a:custGeom>
            <a:noFill/>
            <a:ln w="31750" cap="flat"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8" name="Line 11"/>
            <p:cNvSpPr>
              <a:spLocks noChangeShapeType="1"/>
            </p:cNvSpPr>
            <p:nvPr/>
          </p:nvSpPr>
          <p:spPr bwMode="auto">
            <a:xfrm flipV="1">
              <a:off x="7016309" y="1562063"/>
              <a:ext cx="72000" cy="360000"/>
            </a:xfrm>
            <a:prstGeom prst="line">
              <a:avLst/>
            </a:prstGeom>
            <a:noFill/>
            <a:ln w="317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98092" name="Line 12"/>
          <p:cNvSpPr>
            <a:spLocks noChangeShapeType="1"/>
          </p:cNvSpPr>
          <p:nvPr/>
        </p:nvSpPr>
        <p:spPr bwMode="auto">
          <a:xfrm flipH="1" flipV="1">
            <a:off x="4110273" y="2616200"/>
            <a:ext cx="5490927" cy="508000"/>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093" name="Line 13"/>
          <p:cNvSpPr>
            <a:spLocks noChangeShapeType="1"/>
          </p:cNvSpPr>
          <p:nvPr/>
        </p:nvSpPr>
        <p:spPr bwMode="auto">
          <a:xfrm flipH="1">
            <a:off x="4608214" y="3124200"/>
            <a:ext cx="4992986" cy="412750"/>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094" name="Line 14"/>
          <p:cNvSpPr>
            <a:spLocks noChangeShapeType="1"/>
          </p:cNvSpPr>
          <p:nvPr/>
        </p:nvSpPr>
        <p:spPr bwMode="auto">
          <a:xfrm flipH="1">
            <a:off x="4246075" y="3200400"/>
            <a:ext cx="5355125" cy="1250950"/>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095" name="Line 15"/>
          <p:cNvSpPr>
            <a:spLocks noChangeShapeType="1"/>
          </p:cNvSpPr>
          <p:nvPr/>
        </p:nvSpPr>
        <p:spPr bwMode="auto">
          <a:xfrm flipH="1">
            <a:off x="4608214" y="3429000"/>
            <a:ext cx="4916786" cy="2012950"/>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矩形 12"/>
          <p:cNvSpPr/>
          <p:nvPr/>
        </p:nvSpPr>
        <p:spPr>
          <a:xfrm>
            <a:off x="573609" y="347104"/>
            <a:ext cx="3057247" cy="523220"/>
          </a:xfrm>
          <a:prstGeom prst="rect">
            <a:avLst/>
          </a:prstGeom>
        </p:spPr>
        <p:txBody>
          <a:bodyPr wrap="none">
            <a:spAutoFit/>
          </a:bodyPr>
          <a:lstStyle/>
          <a:p>
            <a:r>
              <a:rPr lang="zh-CN" altLang="en-US" sz="28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简单工厂方法模式</a:t>
            </a:r>
            <a:endParaRPr lang="zh-CN" altLang="en-US" sz="28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198089"/>
                                        </p:tgtEl>
                                        <p:attrNameLst>
                                          <p:attrName>style.visibility</p:attrName>
                                        </p:attrNameLst>
                                      </p:cBhvr>
                                      <p:to>
                                        <p:strVal val="visible"/>
                                      </p:to>
                                    </p:set>
                                    <p:animEffect transition="in" filter="slide(fromBottom)">
                                      <p:cBhvr>
                                        <p:cTn id="13" dur="500"/>
                                        <p:tgtEl>
                                          <p:spTgt spid="1198089"/>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198083">
                                            <p:txEl>
                                              <p:pRg st="3" end="3"/>
                                            </p:txEl>
                                          </p:spTgt>
                                        </p:tgtEl>
                                        <p:attrNameLst>
                                          <p:attrName>style.visibility</p:attrName>
                                        </p:attrNameLst>
                                      </p:cBhvr>
                                      <p:to>
                                        <p:strVal val="visible"/>
                                      </p:to>
                                    </p:set>
                                    <p:animEffect transition="in" filter="slide(fromBottom)">
                                      <p:cBhvr>
                                        <p:cTn id="18" dur="500"/>
                                        <p:tgtEl>
                                          <p:spTgt spid="1198083">
                                            <p:txEl>
                                              <p:pRg st="3" end="3"/>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198083">
                                            <p:txEl>
                                              <p:pRg st="4" end="4"/>
                                            </p:txEl>
                                          </p:spTgt>
                                        </p:tgtEl>
                                        <p:attrNameLst>
                                          <p:attrName>style.visibility</p:attrName>
                                        </p:attrNameLst>
                                      </p:cBhvr>
                                      <p:to>
                                        <p:strVal val="visible"/>
                                      </p:to>
                                    </p:set>
                                    <p:animEffect transition="in" filter="slide(fromBottom)">
                                      <p:cBhvr>
                                        <p:cTn id="21" dur="500"/>
                                        <p:tgtEl>
                                          <p:spTgt spid="1198083">
                                            <p:txEl>
                                              <p:pRg st="4" end="4"/>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198083">
                                            <p:txEl>
                                              <p:pRg st="5" end="5"/>
                                            </p:txEl>
                                          </p:spTgt>
                                        </p:tgtEl>
                                        <p:attrNameLst>
                                          <p:attrName>style.visibility</p:attrName>
                                        </p:attrNameLst>
                                      </p:cBhvr>
                                      <p:to>
                                        <p:strVal val="visible"/>
                                      </p:to>
                                    </p:set>
                                    <p:animEffect transition="in" filter="slide(fromBottom)">
                                      <p:cBhvr>
                                        <p:cTn id="24" dur="500"/>
                                        <p:tgtEl>
                                          <p:spTgt spid="119808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1198083">
                                            <p:txEl>
                                              <p:pRg st="6" end="6"/>
                                            </p:txEl>
                                          </p:spTgt>
                                        </p:tgtEl>
                                        <p:attrNameLst>
                                          <p:attrName>style.visibility</p:attrName>
                                        </p:attrNameLst>
                                      </p:cBhvr>
                                      <p:to>
                                        <p:strVal val="visible"/>
                                      </p:to>
                                    </p:set>
                                    <p:animEffect transition="in" filter="slide(fromBottom)">
                                      <p:cBhvr>
                                        <p:cTn id="29" dur="500"/>
                                        <p:tgtEl>
                                          <p:spTgt spid="1198083">
                                            <p:txEl>
                                              <p:pRg st="6" end="6"/>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1198083">
                                            <p:txEl>
                                              <p:pRg st="7" end="7"/>
                                            </p:txEl>
                                          </p:spTgt>
                                        </p:tgtEl>
                                        <p:attrNameLst>
                                          <p:attrName>style.visibility</p:attrName>
                                        </p:attrNameLst>
                                      </p:cBhvr>
                                      <p:to>
                                        <p:strVal val="visible"/>
                                      </p:to>
                                    </p:set>
                                    <p:animEffect transition="in" filter="slide(fromBottom)">
                                      <p:cBhvr>
                                        <p:cTn id="32" dur="500"/>
                                        <p:tgtEl>
                                          <p:spTgt spid="1198083">
                                            <p:txEl>
                                              <p:pRg st="7" end="7"/>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1198083">
                                            <p:txEl>
                                              <p:pRg st="8" end="8"/>
                                            </p:txEl>
                                          </p:spTgt>
                                        </p:tgtEl>
                                        <p:attrNameLst>
                                          <p:attrName>style.visibility</p:attrName>
                                        </p:attrNameLst>
                                      </p:cBhvr>
                                      <p:to>
                                        <p:strVal val="visible"/>
                                      </p:to>
                                    </p:set>
                                    <p:animEffect transition="in" filter="slide(fromBottom)">
                                      <p:cBhvr>
                                        <p:cTn id="35" dur="500"/>
                                        <p:tgtEl>
                                          <p:spTgt spid="119808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1198083">
                                            <p:txEl>
                                              <p:pRg st="9" end="9"/>
                                            </p:txEl>
                                          </p:spTgt>
                                        </p:tgtEl>
                                        <p:attrNameLst>
                                          <p:attrName>style.visibility</p:attrName>
                                        </p:attrNameLst>
                                      </p:cBhvr>
                                      <p:to>
                                        <p:strVal val="visible"/>
                                      </p:to>
                                    </p:set>
                                    <p:animEffect transition="in" filter="slide(fromBottom)">
                                      <p:cBhvr>
                                        <p:cTn id="40" dur="500"/>
                                        <p:tgtEl>
                                          <p:spTgt spid="1198083">
                                            <p:txEl>
                                              <p:pRg st="9" end="9"/>
                                            </p:txEl>
                                          </p:spTgt>
                                        </p:tgtEl>
                                      </p:cBhvr>
                                    </p:animEffect>
                                  </p:childTnLst>
                                </p:cTn>
                              </p:par>
                              <p:par>
                                <p:cTn id="41" presetID="12" presetClass="entr" presetSubtype="4" fill="hold" nodeType="withEffect">
                                  <p:stCondLst>
                                    <p:cond delay="0"/>
                                  </p:stCondLst>
                                  <p:childTnLst>
                                    <p:set>
                                      <p:cBhvr>
                                        <p:cTn id="42" dur="1" fill="hold">
                                          <p:stCondLst>
                                            <p:cond delay="0"/>
                                          </p:stCondLst>
                                        </p:cTn>
                                        <p:tgtEl>
                                          <p:spTgt spid="1198083">
                                            <p:txEl>
                                              <p:pRg st="10" end="10"/>
                                            </p:txEl>
                                          </p:spTgt>
                                        </p:tgtEl>
                                        <p:attrNameLst>
                                          <p:attrName>style.visibility</p:attrName>
                                        </p:attrNameLst>
                                      </p:cBhvr>
                                      <p:to>
                                        <p:strVal val="visible"/>
                                      </p:to>
                                    </p:set>
                                    <p:animEffect transition="in" filter="slide(fromBottom)">
                                      <p:cBhvr>
                                        <p:cTn id="43" dur="500"/>
                                        <p:tgtEl>
                                          <p:spTgt spid="1198083">
                                            <p:txEl>
                                              <p:pRg st="10" end="10"/>
                                            </p:txEl>
                                          </p:spTgt>
                                        </p:tgtEl>
                                      </p:cBhvr>
                                    </p:animEffect>
                                  </p:childTnLst>
                                </p:cTn>
                              </p:par>
                              <p:par>
                                <p:cTn id="44" presetID="12" presetClass="entr" presetSubtype="4" fill="hold" nodeType="withEffect">
                                  <p:stCondLst>
                                    <p:cond delay="0"/>
                                  </p:stCondLst>
                                  <p:childTnLst>
                                    <p:set>
                                      <p:cBhvr>
                                        <p:cTn id="45" dur="1" fill="hold">
                                          <p:stCondLst>
                                            <p:cond delay="0"/>
                                          </p:stCondLst>
                                        </p:cTn>
                                        <p:tgtEl>
                                          <p:spTgt spid="1198083">
                                            <p:txEl>
                                              <p:pRg st="11" end="11"/>
                                            </p:txEl>
                                          </p:spTgt>
                                        </p:tgtEl>
                                        <p:attrNameLst>
                                          <p:attrName>style.visibility</p:attrName>
                                        </p:attrNameLst>
                                      </p:cBhvr>
                                      <p:to>
                                        <p:strVal val="visible"/>
                                      </p:to>
                                    </p:set>
                                    <p:animEffect transition="in" filter="slide(fromBottom)">
                                      <p:cBhvr>
                                        <p:cTn id="46" dur="500"/>
                                        <p:tgtEl>
                                          <p:spTgt spid="119808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nodeType="clickEffect">
                                  <p:stCondLst>
                                    <p:cond delay="0"/>
                                  </p:stCondLst>
                                  <p:childTnLst>
                                    <p:set>
                                      <p:cBhvr>
                                        <p:cTn id="50" dur="1" fill="hold">
                                          <p:stCondLst>
                                            <p:cond delay="0"/>
                                          </p:stCondLst>
                                        </p:cTn>
                                        <p:tgtEl>
                                          <p:spTgt spid="1198083">
                                            <p:txEl>
                                              <p:pRg st="12" end="12"/>
                                            </p:txEl>
                                          </p:spTgt>
                                        </p:tgtEl>
                                        <p:attrNameLst>
                                          <p:attrName>style.visibility</p:attrName>
                                        </p:attrNameLst>
                                      </p:cBhvr>
                                      <p:to>
                                        <p:strVal val="visible"/>
                                      </p:to>
                                    </p:set>
                                    <p:animEffect transition="in" filter="slide(fromBottom)">
                                      <p:cBhvr>
                                        <p:cTn id="51" dur="500"/>
                                        <p:tgtEl>
                                          <p:spTgt spid="1198083">
                                            <p:txEl>
                                              <p:pRg st="12" end="12"/>
                                            </p:txEl>
                                          </p:spTgt>
                                        </p:tgtEl>
                                      </p:cBhvr>
                                    </p:animEffect>
                                  </p:childTnLst>
                                </p:cTn>
                              </p:par>
                              <p:par>
                                <p:cTn id="52" presetID="12" presetClass="entr" presetSubtype="4" fill="hold" nodeType="withEffect">
                                  <p:stCondLst>
                                    <p:cond delay="0"/>
                                  </p:stCondLst>
                                  <p:childTnLst>
                                    <p:set>
                                      <p:cBhvr>
                                        <p:cTn id="53" dur="1" fill="hold">
                                          <p:stCondLst>
                                            <p:cond delay="0"/>
                                          </p:stCondLst>
                                        </p:cTn>
                                        <p:tgtEl>
                                          <p:spTgt spid="1198083">
                                            <p:txEl>
                                              <p:pRg st="13" end="13"/>
                                            </p:txEl>
                                          </p:spTgt>
                                        </p:tgtEl>
                                        <p:attrNameLst>
                                          <p:attrName>style.visibility</p:attrName>
                                        </p:attrNameLst>
                                      </p:cBhvr>
                                      <p:to>
                                        <p:strVal val="visible"/>
                                      </p:to>
                                    </p:set>
                                    <p:animEffect transition="in" filter="slide(fromBottom)">
                                      <p:cBhvr>
                                        <p:cTn id="54" dur="500"/>
                                        <p:tgtEl>
                                          <p:spTgt spid="1198083">
                                            <p:txEl>
                                              <p:pRg st="13" end="13"/>
                                            </p:txEl>
                                          </p:spTgt>
                                        </p:tgtEl>
                                      </p:cBhvr>
                                    </p:animEffect>
                                  </p:childTnLst>
                                </p:cTn>
                              </p:par>
                              <p:par>
                                <p:cTn id="55" presetID="12" presetClass="entr" presetSubtype="4" fill="hold" nodeType="withEffect">
                                  <p:stCondLst>
                                    <p:cond delay="0"/>
                                  </p:stCondLst>
                                  <p:childTnLst>
                                    <p:set>
                                      <p:cBhvr>
                                        <p:cTn id="56" dur="1" fill="hold">
                                          <p:stCondLst>
                                            <p:cond delay="0"/>
                                          </p:stCondLst>
                                        </p:cTn>
                                        <p:tgtEl>
                                          <p:spTgt spid="1198083">
                                            <p:txEl>
                                              <p:pRg st="14" end="14"/>
                                            </p:txEl>
                                          </p:spTgt>
                                        </p:tgtEl>
                                        <p:attrNameLst>
                                          <p:attrName>style.visibility</p:attrName>
                                        </p:attrNameLst>
                                      </p:cBhvr>
                                      <p:to>
                                        <p:strVal val="visible"/>
                                      </p:to>
                                    </p:set>
                                    <p:animEffect transition="in" filter="slide(fromBottom)">
                                      <p:cBhvr>
                                        <p:cTn id="57" dur="500"/>
                                        <p:tgtEl>
                                          <p:spTgt spid="1198083">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1198083">
                                            <p:txEl>
                                              <p:pRg st="15" end="15"/>
                                            </p:txEl>
                                          </p:spTgt>
                                        </p:tgtEl>
                                        <p:attrNameLst>
                                          <p:attrName>style.visibility</p:attrName>
                                        </p:attrNameLst>
                                      </p:cBhvr>
                                      <p:to>
                                        <p:strVal val="visible"/>
                                      </p:to>
                                    </p:set>
                                    <p:animEffect transition="in" filter="slide(fromBottom)">
                                      <p:cBhvr>
                                        <p:cTn id="62" dur="500"/>
                                        <p:tgtEl>
                                          <p:spTgt spid="1198083">
                                            <p:txEl>
                                              <p:pRg st="15" end="1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1198092"/>
                                        </p:tgtEl>
                                        <p:attrNameLst>
                                          <p:attrName>style.visibility</p:attrName>
                                        </p:attrNameLst>
                                      </p:cBhvr>
                                      <p:to>
                                        <p:strVal val="visible"/>
                                      </p:to>
                                    </p:set>
                                    <p:animEffect transition="in" filter="slide(fromBottom)">
                                      <p:cBhvr>
                                        <p:cTn id="67" dur="500"/>
                                        <p:tgtEl>
                                          <p:spTgt spid="1198092"/>
                                        </p:tgtEl>
                                      </p:cBhvr>
                                    </p:animEffect>
                                  </p:childTnLst>
                                </p:cTn>
                              </p:par>
                              <p:par>
                                <p:cTn id="68" presetID="12" presetClass="entr" presetSubtype="4" fill="hold" grpId="0" nodeType="withEffect">
                                  <p:stCondLst>
                                    <p:cond delay="0"/>
                                  </p:stCondLst>
                                  <p:childTnLst>
                                    <p:set>
                                      <p:cBhvr>
                                        <p:cTn id="69" dur="1" fill="hold">
                                          <p:stCondLst>
                                            <p:cond delay="0"/>
                                          </p:stCondLst>
                                        </p:cTn>
                                        <p:tgtEl>
                                          <p:spTgt spid="1198093"/>
                                        </p:tgtEl>
                                        <p:attrNameLst>
                                          <p:attrName>style.visibility</p:attrName>
                                        </p:attrNameLst>
                                      </p:cBhvr>
                                      <p:to>
                                        <p:strVal val="visible"/>
                                      </p:to>
                                    </p:set>
                                    <p:animEffect transition="in" filter="slide(fromBottom)">
                                      <p:cBhvr>
                                        <p:cTn id="70" dur="500"/>
                                        <p:tgtEl>
                                          <p:spTgt spid="1198093"/>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1198094"/>
                                        </p:tgtEl>
                                        <p:attrNameLst>
                                          <p:attrName>style.visibility</p:attrName>
                                        </p:attrNameLst>
                                      </p:cBhvr>
                                      <p:to>
                                        <p:strVal val="visible"/>
                                      </p:to>
                                    </p:set>
                                    <p:animEffect transition="in" filter="slide(fromBottom)">
                                      <p:cBhvr>
                                        <p:cTn id="73" dur="500"/>
                                        <p:tgtEl>
                                          <p:spTgt spid="1198094"/>
                                        </p:tgtEl>
                                      </p:cBhvr>
                                    </p:animEffect>
                                  </p:childTnLst>
                                </p:cTn>
                              </p:par>
                              <p:par>
                                <p:cTn id="74" presetID="12" presetClass="entr" presetSubtype="4" fill="hold" grpId="0" nodeType="withEffect">
                                  <p:stCondLst>
                                    <p:cond delay="0"/>
                                  </p:stCondLst>
                                  <p:childTnLst>
                                    <p:set>
                                      <p:cBhvr>
                                        <p:cTn id="75" dur="1" fill="hold">
                                          <p:stCondLst>
                                            <p:cond delay="0"/>
                                          </p:stCondLst>
                                        </p:cTn>
                                        <p:tgtEl>
                                          <p:spTgt spid="1198095"/>
                                        </p:tgtEl>
                                        <p:attrNameLst>
                                          <p:attrName>style.visibility</p:attrName>
                                        </p:attrNameLst>
                                      </p:cBhvr>
                                      <p:to>
                                        <p:strVal val="visible"/>
                                      </p:to>
                                    </p:set>
                                    <p:animEffect transition="in" filter="slide(fromBottom)">
                                      <p:cBhvr>
                                        <p:cTn id="76" dur="500"/>
                                        <p:tgtEl>
                                          <p:spTgt spid="1198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089" grpId="0"/>
      <p:bldP spid="1198092" grpId="0" animBg="1"/>
      <p:bldP spid="1198093" grpId="0" animBg="1"/>
      <p:bldP spid="1198094" grpId="0" animBg="1"/>
      <p:bldP spid="119809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3E304E23-375D-42E4-81F9-2E63767A615D}" type="slidenum">
              <a:rPr lang="zh-CN" altLang="en-US" sz="1400"/>
            </a:fld>
            <a:endParaRPr lang="en-US" altLang="zh-CN" sz="1400"/>
          </a:p>
        </p:txBody>
      </p:sp>
      <p:sp>
        <p:nvSpPr>
          <p:cNvPr id="1175555" name="Rectangle 3"/>
          <p:cNvSpPr>
            <a:spLocks noGrp="1" noChangeArrowheads="1"/>
          </p:cNvSpPr>
          <p:nvPr>
            <p:ph type="body" idx="1"/>
          </p:nvPr>
        </p:nvSpPr>
        <p:spPr>
          <a:xfrm>
            <a:off x="769545" y="1295400"/>
            <a:ext cx="9517455" cy="5410200"/>
          </a:xfrm>
          <a:solidFill>
            <a:srgbClr val="FFFFFF"/>
          </a:solidFill>
        </p:spPr>
        <p:txBody>
          <a:bodyPr vert="horz" lIns="0" tIns="0" rIns="0" bIns="0" rtlCol="0">
            <a:noAutofit/>
          </a:bodyPr>
          <a:lstStyle/>
          <a:p>
            <a:pPr eaLnBrk="1" hangingPunct="1">
              <a:lnSpc>
                <a:spcPct val="80000"/>
              </a:lnSpc>
              <a:spcBef>
                <a:spcPct val="0"/>
              </a:spcBef>
              <a:buFontTx/>
              <a:buNone/>
            </a:pPr>
            <a:r>
              <a:rPr lang="en-US" altLang="zh-CN" b="1" dirty="0"/>
              <a:t>class </a:t>
            </a:r>
            <a:r>
              <a:rPr lang="en-US" altLang="zh-CN" b="1" dirty="0" err="1"/>
              <a:t>ButtonListener</a:t>
            </a:r>
            <a:r>
              <a:rPr lang="en-US" altLang="zh-CN" b="1" dirty="0"/>
              <a:t> implements </a:t>
            </a:r>
            <a:r>
              <a:rPr lang="en-US" altLang="zh-CN" b="1" dirty="0" err="1"/>
              <a:t>ActionListener</a:t>
            </a:r>
            <a:r>
              <a:rPr lang="en-US" altLang="zh-CN" b="1" dirty="0"/>
              <a:t> {</a:t>
            </a:r>
            <a:endParaRPr lang="en-US" altLang="zh-CN" b="1" dirty="0"/>
          </a:p>
          <a:p>
            <a:pPr eaLnBrk="1" hangingPunct="1">
              <a:lnSpc>
                <a:spcPct val="80000"/>
              </a:lnSpc>
              <a:spcBef>
                <a:spcPct val="0"/>
              </a:spcBef>
              <a:buFontTx/>
              <a:buNone/>
            </a:pPr>
            <a:r>
              <a:rPr lang="en-US" altLang="zh-CN" b="1" dirty="0"/>
              <a:t>      </a:t>
            </a:r>
            <a:r>
              <a:rPr lang="en-US" altLang="zh-CN" b="1" dirty="0">
                <a:solidFill>
                  <a:srgbClr val="0000CC"/>
                </a:solidFill>
              </a:rPr>
              <a:t>public void </a:t>
            </a:r>
            <a:r>
              <a:rPr lang="en-US" altLang="zh-CN" b="1" dirty="0" err="1">
                <a:solidFill>
                  <a:srgbClr val="0000CC"/>
                </a:solidFill>
              </a:rPr>
              <a:t>actionPerformed</a:t>
            </a:r>
            <a:r>
              <a:rPr lang="en-US" altLang="zh-CN" b="1" dirty="0">
                <a:solidFill>
                  <a:srgbClr val="0000CC"/>
                </a:solidFill>
              </a:rPr>
              <a:t>(</a:t>
            </a:r>
            <a:r>
              <a:rPr lang="en-US" altLang="zh-CN" b="1" dirty="0" err="1">
                <a:solidFill>
                  <a:srgbClr val="0000CC"/>
                </a:solidFill>
              </a:rPr>
              <a:t>ActionEvent</a:t>
            </a:r>
            <a:r>
              <a:rPr lang="en-US" altLang="zh-CN" b="1" dirty="0">
                <a:solidFill>
                  <a:srgbClr val="0000CC"/>
                </a:solidFill>
              </a:rPr>
              <a:t> </a:t>
            </a:r>
            <a:r>
              <a:rPr lang="en-US" altLang="zh-CN" b="1" dirty="0" err="1">
                <a:solidFill>
                  <a:srgbClr val="0000CC"/>
                </a:solidFill>
              </a:rPr>
              <a:t>ae</a:t>
            </a:r>
            <a:r>
              <a:rPr lang="en-US" altLang="zh-CN" b="1" dirty="0">
                <a:solidFill>
                  <a:srgbClr val="0000CC"/>
                </a:solidFill>
              </a:rPr>
              <a:t>) {</a:t>
            </a:r>
            <a:endParaRPr lang="en-US" altLang="zh-CN" b="1" dirty="0">
              <a:solidFill>
                <a:srgbClr val="0000CC"/>
              </a:solidFill>
            </a:endParaRPr>
          </a:p>
          <a:p>
            <a:pPr eaLnBrk="1" hangingPunct="1">
              <a:lnSpc>
                <a:spcPct val="80000"/>
              </a:lnSpc>
              <a:spcBef>
                <a:spcPct val="0"/>
              </a:spcBef>
              <a:buFontTx/>
              <a:buNone/>
            </a:pPr>
            <a:r>
              <a:rPr lang="en-US" altLang="zh-CN" b="1" dirty="0"/>
              <a:t>	      if (</a:t>
            </a:r>
            <a:r>
              <a:rPr lang="en-US" altLang="zh-CN" b="1" dirty="0" err="1"/>
              <a:t>ae.getActionCommand</a:t>
            </a:r>
            <a:r>
              <a:rPr lang="en-US" altLang="zh-CN" b="1" dirty="0"/>
              <a:t>().equals(SHOW)) {</a:t>
            </a:r>
            <a:endParaRPr lang="en-US" altLang="zh-CN" b="1" dirty="0"/>
          </a:p>
          <a:p>
            <a:pPr eaLnBrk="1" hangingPunct="1">
              <a:lnSpc>
                <a:spcPct val="80000"/>
              </a:lnSpc>
              <a:spcBef>
                <a:spcPct val="0"/>
              </a:spcBef>
              <a:buFontTx/>
              <a:buNone/>
            </a:pPr>
            <a:r>
              <a:rPr lang="en-US" altLang="zh-CN" b="1" dirty="0"/>
              <a:t>		 String type = (String) </a:t>
            </a:r>
            <a:r>
              <a:rPr lang="en-US" altLang="zh-CN" b="1" dirty="0" err="1"/>
              <a:t>getSelectedItem</a:t>
            </a:r>
            <a:r>
              <a:rPr lang="en-US" altLang="zh-CN" b="1" dirty="0"/>
              <a:t>();</a:t>
            </a:r>
            <a:endParaRPr lang="en-US" altLang="zh-CN" b="1" dirty="0"/>
          </a:p>
          <a:p>
            <a:pPr eaLnBrk="1" hangingPunct="1">
              <a:lnSpc>
                <a:spcPct val="80000"/>
              </a:lnSpc>
              <a:spcBef>
                <a:spcPct val="0"/>
              </a:spcBef>
              <a:buFontTx/>
              <a:buNone/>
            </a:pPr>
            <a:r>
              <a:rPr lang="en-US" altLang="zh-CN" b="1" dirty="0"/>
              <a:t>		 String option</a:t>
            </a:r>
            <a:r>
              <a:rPr lang="en-US" altLang="zh-CN" b="1" dirty="0" smtClean="0"/>
              <a:t>="";</a:t>
            </a:r>
            <a:endParaRPr lang="en-US" altLang="zh-CN" b="1" dirty="0"/>
          </a:p>
          <a:p>
            <a:pPr eaLnBrk="1" hangingPunct="1">
              <a:lnSpc>
                <a:spcPct val="80000"/>
              </a:lnSpc>
              <a:spcBef>
                <a:spcPct val="0"/>
              </a:spcBef>
              <a:buFontTx/>
              <a:buNone/>
            </a:pPr>
            <a:r>
              <a:rPr lang="en-US" altLang="zh-CN" b="1" dirty="0"/>
              <a:t>		 </a:t>
            </a:r>
            <a:r>
              <a:rPr lang="en-US" altLang="zh-CN" b="1" dirty="0">
                <a:solidFill>
                  <a:srgbClr val="A50021"/>
                </a:solidFill>
              </a:rPr>
              <a:t>if (</a:t>
            </a:r>
            <a:r>
              <a:rPr lang="en-US" altLang="zh-CN" b="1" dirty="0" err="1">
                <a:solidFill>
                  <a:srgbClr val="A50021"/>
                </a:solidFill>
              </a:rPr>
              <a:t>type.equals</a:t>
            </a:r>
            <a:r>
              <a:rPr lang="en-US" altLang="zh-CN" b="1" dirty="0">
                <a:solidFill>
                  <a:srgbClr val="A50021"/>
                </a:solidFill>
              </a:rPr>
              <a:t>(BODYINJURE)) { </a:t>
            </a:r>
            <a:endParaRPr lang="en-US" altLang="zh-CN" b="1" dirty="0">
              <a:solidFill>
                <a:srgbClr val="A50021"/>
              </a:solidFill>
            </a:endParaRPr>
          </a:p>
          <a:p>
            <a:pPr eaLnBrk="1" hangingPunct="1">
              <a:lnSpc>
                <a:spcPct val="80000"/>
              </a:lnSpc>
              <a:spcBef>
                <a:spcPct val="0"/>
              </a:spcBef>
              <a:buFontTx/>
              <a:buNone/>
            </a:pPr>
            <a:r>
              <a:rPr lang="en-US" altLang="zh-CN" b="1" dirty="0">
                <a:solidFill>
                  <a:srgbClr val="A50021"/>
                </a:solidFill>
              </a:rPr>
              <a:t>                    option=“</a:t>
            </a:r>
            <a:r>
              <a:rPr lang="en-US" altLang="zh-CN" b="1" dirty="0" err="1">
                <a:solidFill>
                  <a:srgbClr val="A50021"/>
                </a:solidFill>
              </a:rPr>
              <a:t>bodyInjure</a:t>
            </a:r>
            <a:r>
              <a:rPr lang="en-US" altLang="zh-CN" b="1" dirty="0">
                <a:solidFill>
                  <a:srgbClr val="A50021"/>
                </a:solidFill>
              </a:rPr>
              <a:t>";  </a:t>
            </a:r>
            <a:endParaRPr lang="en-US" altLang="zh-CN" b="1" dirty="0">
              <a:solidFill>
                <a:srgbClr val="A50021"/>
              </a:solidFill>
            </a:endParaRPr>
          </a:p>
          <a:p>
            <a:pPr eaLnBrk="1" hangingPunct="1">
              <a:lnSpc>
                <a:spcPct val="80000"/>
              </a:lnSpc>
              <a:spcBef>
                <a:spcPct val="0"/>
              </a:spcBef>
              <a:buFontTx/>
              <a:buNone/>
            </a:pPr>
            <a:r>
              <a:rPr lang="en-US" altLang="zh-CN" b="1" dirty="0">
                <a:solidFill>
                  <a:srgbClr val="A50021"/>
                </a:solidFill>
              </a:rPr>
              <a:t>             }</a:t>
            </a:r>
            <a:endParaRPr lang="en-US" altLang="zh-CN" b="1" dirty="0">
              <a:solidFill>
                <a:srgbClr val="A50021"/>
              </a:solidFill>
            </a:endParaRPr>
          </a:p>
          <a:p>
            <a:pPr eaLnBrk="1" hangingPunct="1">
              <a:lnSpc>
                <a:spcPct val="80000"/>
              </a:lnSpc>
              <a:spcBef>
                <a:spcPct val="0"/>
              </a:spcBef>
              <a:buFontTx/>
              <a:buNone/>
            </a:pPr>
            <a:r>
              <a:rPr lang="en-US" altLang="zh-CN" b="1" dirty="0"/>
              <a:t>		 </a:t>
            </a:r>
            <a:r>
              <a:rPr lang="en-US" altLang="zh-CN" b="1" dirty="0">
                <a:solidFill>
                  <a:srgbClr val="0000CC"/>
                </a:solidFill>
              </a:rPr>
              <a:t>else if (</a:t>
            </a:r>
            <a:r>
              <a:rPr lang="en-US" altLang="zh-CN" b="1" dirty="0" err="1">
                <a:solidFill>
                  <a:srgbClr val="0000CC"/>
                </a:solidFill>
              </a:rPr>
              <a:t>type.equals</a:t>
            </a:r>
            <a:r>
              <a:rPr lang="en-US" altLang="zh-CN" b="1" dirty="0">
                <a:solidFill>
                  <a:srgbClr val="0000CC"/>
                </a:solidFill>
              </a:rPr>
              <a:t>(COLLISION)) {  </a:t>
            </a:r>
            <a:endParaRPr lang="en-US" altLang="zh-CN" b="1" dirty="0">
              <a:solidFill>
                <a:srgbClr val="0000CC"/>
              </a:solidFill>
            </a:endParaRPr>
          </a:p>
          <a:p>
            <a:pPr eaLnBrk="1" hangingPunct="1">
              <a:lnSpc>
                <a:spcPct val="80000"/>
              </a:lnSpc>
              <a:spcBef>
                <a:spcPct val="0"/>
              </a:spcBef>
              <a:buFontTx/>
              <a:buNone/>
            </a:pPr>
            <a:r>
              <a:rPr lang="en-US" altLang="zh-CN" b="1" dirty="0">
                <a:solidFill>
                  <a:srgbClr val="0000CC"/>
                </a:solidFill>
              </a:rPr>
              <a:t>                    option="collision"; </a:t>
            </a:r>
            <a:endParaRPr lang="en-US" altLang="zh-CN" b="1" dirty="0">
              <a:solidFill>
                <a:srgbClr val="0000CC"/>
              </a:solidFill>
            </a:endParaRPr>
          </a:p>
          <a:p>
            <a:pPr eaLnBrk="1" hangingPunct="1">
              <a:lnSpc>
                <a:spcPct val="80000"/>
              </a:lnSpc>
              <a:spcBef>
                <a:spcPct val="0"/>
              </a:spcBef>
              <a:buFontTx/>
              <a:buNone/>
            </a:pPr>
            <a:r>
              <a:rPr lang="en-US" altLang="zh-CN" b="1" dirty="0">
                <a:solidFill>
                  <a:srgbClr val="0000CC"/>
                </a:solidFill>
              </a:rPr>
              <a:t>             </a:t>
            </a:r>
            <a:r>
              <a:rPr lang="en-US" altLang="zh-CN" b="1" dirty="0" smtClean="0">
                <a:solidFill>
                  <a:srgbClr val="0000CC"/>
                </a:solidFill>
              </a:rPr>
              <a:t>} …</a:t>
            </a:r>
            <a:endParaRPr lang="en-US" altLang="zh-CN" b="1" dirty="0"/>
          </a:p>
          <a:p>
            <a:pPr eaLnBrk="1" hangingPunct="1">
              <a:lnSpc>
                <a:spcPct val="80000"/>
              </a:lnSpc>
              <a:spcBef>
                <a:spcPct val="0"/>
              </a:spcBef>
              <a:buFontTx/>
              <a:buNone/>
            </a:pPr>
            <a:r>
              <a:rPr lang="en-US" altLang="zh-CN" b="1" dirty="0"/>
              <a:t>            </a:t>
            </a:r>
            <a:r>
              <a:rPr lang="en-US" altLang="zh-CN" b="1" dirty="0" err="1">
                <a:solidFill>
                  <a:srgbClr val="0000CC"/>
                </a:solidFill>
              </a:rPr>
              <a:t>AutoInsurance</a:t>
            </a:r>
            <a:r>
              <a:rPr lang="en-US" altLang="zh-CN" b="1" dirty="0">
                <a:solidFill>
                  <a:srgbClr val="0000CC"/>
                </a:solidFill>
              </a:rPr>
              <a:t> </a:t>
            </a:r>
            <a:r>
              <a:rPr lang="en-US" altLang="zh-CN" b="1" dirty="0" err="1">
                <a:solidFill>
                  <a:srgbClr val="0000CC"/>
                </a:solidFill>
              </a:rPr>
              <a:t>ai</a:t>
            </a:r>
            <a:r>
              <a:rPr lang="en-US" altLang="zh-CN" b="1" dirty="0">
                <a:solidFill>
                  <a:srgbClr val="0000CC"/>
                </a:solidFill>
              </a:rPr>
              <a:t> = </a:t>
            </a:r>
            <a:r>
              <a:rPr lang="en-US" altLang="zh-CN" b="1" dirty="0" err="1">
                <a:solidFill>
                  <a:srgbClr val="0000CC"/>
                </a:solidFill>
              </a:rPr>
              <a:t>PolicyProducer.getAutoObj</a:t>
            </a:r>
            <a:r>
              <a:rPr lang="en-US" altLang="zh-CN" b="1" dirty="0">
                <a:solidFill>
                  <a:srgbClr val="0000CC"/>
                </a:solidFill>
              </a:rPr>
              <a:t>(</a:t>
            </a:r>
            <a:r>
              <a:rPr lang="en-US" altLang="zh-CN" b="1" dirty="0">
                <a:solidFill>
                  <a:srgbClr val="A50021"/>
                </a:solidFill>
              </a:rPr>
              <a:t>option</a:t>
            </a:r>
            <a:r>
              <a:rPr lang="en-US" altLang="zh-CN" b="1" dirty="0">
                <a:solidFill>
                  <a:srgbClr val="0000CC"/>
                </a:solidFill>
              </a:rPr>
              <a:t>);</a:t>
            </a:r>
            <a:endParaRPr lang="en-US" altLang="zh-CN" b="1" dirty="0">
              <a:solidFill>
                <a:srgbClr val="0000CC"/>
              </a:solidFill>
            </a:endParaRPr>
          </a:p>
          <a:p>
            <a:pPr eaLnBrk="1" hangingPunct="1">
              <a:lnSpc>
                <a:spcPct val="80000"/>
              </a:lnSpc>
              <a:spcBef>
                <a:spcPct val="0"/>
              </a:spcBef>
              <a:buFontTx/>
              <a:buNone/>
            </a:pPr>
            <a:r>
              <a:rPr lang="en-US" altLang="zh-CN" b="1" dirty="0"/>
              <a:t>		String </a:t>
            </a:r>
            <a:r>
              <a:rPr lang="en-US" altLang="zh-CN" b="1" dirty="0" err="1"/>
              <a:t>desc</a:t>
            </a:r>
            <a:r>
              <a:rPr lang="en-US" altLang="zh-CN" b="1" dirty="0"/>
              <a:t> = </a:t>
            </a:r>
            <a:r>
              <a:rPr lang="en-US" altLang="zh-CN" b="1" dirty="0" err="1">
                <a:solidFill>
                  <a:srgbClr val="0000CC"/>
                </a:solidFill>
              </a:rPr>
              <a:t>ai.d</a:t>
            </a:r>
            <a:r>
              <a:rPr lang="en-US" altLang="zh-CN" b="1" dirty="0" err="1"/>
              <a:t>escribe</a:t>
            </a:r>
            <a:r>
              <a:rPr lang="en-US" altLang="zh-CN" b="1" dirty="0"/>
              <a:t>();</a:t>
            </a:r>
            <a:endParaRPr lang="en-US" altLang="zh-CN" b="1" dirty="0"/>
          </a:p>
          <a:p>
            <a:pPr eaLnBrk="1" hangingPunct="1">
              <a:lnSpc>
                <a:spcPct val="80000"/>
              </a:lnSpc>
              <a:spcBef>
                <a:spcPct val="0"/>
              </a:spcBef>
              <a:buFontTx/>
              <a:buNone/>
            </a:pPr>
            <a:r>
              <a:rPr lang="en-US" altLang="zh-CN" b="1" dirty="0"/>
              <a:t>	        </a:t>
            </a:r>
            <a:r>
              <a:rPr lang="en-US" altLang="zh-CN" b="1" dirty="0" smtClean="0"/>
              <a:t>   </a:t>
            </a:r>
            <a:r>
              <a:rPr lang="en-US" altLang="zh-CN" b="1" dirty="0" err="1" smtClean="0"/>
              <a:t>txtForInfo.setText</a:t>
            </a:r>
            <a:r>
              <a:rPr lang="en-US" altLang="zh-CN" b="1" dirty="0" smtClean="0"/>
              <a:t>(</a:t>
            </a:r>
            <a:r>
              <a:rPr lang="en-US" altLang="zh-CN" b="1" dirty="0" err="1" smtClean="0"/>
              <a:t>desc</a:t>
            </a:r>
            <a:r>
              <a:rPr lang="en-US" altLang="zh-CN" b="1" dirty="0"/>
              <a:t>);</a:t>
            </a:r>
            <a:endParaRPr lang="en-US" altLang="zh-CN" b="1" dirty="0"/>
          </a:p>
          <a:p>
            <a:pPr eaLnBrk="1" hangingPunct="1">
              <a:lnSpc>
                <a:spcPct val="80000"/>
              </a:lnSpc>
              <a:spcBef>
                <a:spcPct val="0"/>
              </a:spcBef>
              <a:buFontTx/>
              <a:buNone/>
            </a:pPr>
            <a:r>
              <a:rPr lang="en-US" altLang="zh-CN" b="1" dirty="0"/>
              <a:t>          }  </a:t>
            </a:r>
            <a:endParaRPr lang="en-US" altLang="zh-CN" b="1" dirty="0"/>
          </a:p>
          <a:p>
            <a:pPr eaLnBrk="1" hangingPunct="1">
              <a:lnSpc>
                <a:spcPct val="80000"/>
              </a:lnSpc>
              <a:spcBef>
                <a:spcPct val="0"/>
              </a:spcBef>
              <a:buFontTx/>
              <a:buNone/>
            </a:pPr>
            <a:r>
              <a:rPr lang="en-US" altLang="zh-CN" b="1" dirty="0"/>
              <a:t>}  </a:t>
            </a:r>
            <a:endParaRPr lang="zh-CN" altLang="en-US" b="1" dirty="0"/>
          </a:p>
        </p:txBody>
      </p:sp>
      <p:sp>
        <p:nvSpPr>
          <p:cNvPr id="30725" name="Text Box 10"/>
          <p:cNvSpPr txBox="1">
            <a:spLocks noChangeArrowheads="1"/>
          </p:cNvSpPr>
          <p:nvPr/>
        </p:nvSpPr>
        <p:spPr bwMode="auto">
          <a:xfrm>
            <a:off x="586005" y="681038"/>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dirty="0">
                <a:latin typeface="微软雅黑" panose="020B0503020204020204" pitchFamily="34" charset="-122"/>
                <a:ea typeface="微软雅黑" panose="020B0503020204020204" pitchFamily="34" charset="-122"/>
              </a:rPr>
              <a:t>用户图形界面的监听器代码</a:t>
            </a:r>
            <a:endParaRPr lang="zh-CN" altLang="en-US" sz="2800" b="1"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8023717" y="3675779"/>
            <a:ext cx="3180198" cy="1484820"/>
            <a:chOff x="8023717" y="3675779"/>
            <a:chExt cx="3180198" cy="1484820"/>
          </a:xfrm>
        </p:grpSpPr>
        <p:sp>
          <p:nvSpPr>
            <p:cNvPr id="30727" name="AutoShape 11"/>
            <p:cNvSpPr>
              <a:spLocks noChangeArrowheads="1"/>
            </p:cNvSpPr>
            <p:nvPr/>
          </p:nvSpPr>
          <p:spPr bwMode="auto">
            <a:xfrm>
              <a:off x="8023717" y="3675779"/>
              <a:ext cx="3180198" cy="863440"/>
            </a:xfrm>
            <a:prstGeom prst="foldedCorner">
              <a:avLst>
                <a:gd name="adj" fmla="val 12500"/>
              </a:avLst>
            </a:prstGeom>
            <a:solidFill>
              <a:srgbClr val="00FFFF">
                <a:alpha val="25098"/>
              </a:srgbClr>
            </a:solidFill>
            <a:ln w="9525">
              <a:solidFill>
                <a:schemeClr val="tx1"/>
              </a:solidFill>
              <a:round/>
            </a:ln>
          </p:spPr>
          <p:txBody>
            <a:bodyPr wrap="square" lIns="18000" tIns="10800" rIns="18000" bIns="1080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zh-CN" altLang="en-US" sz="2400" b="1" dirty="0">
                  <a:latin typeface="微软雅黑" panose="020B0503020204020204" pitchFamily="34" charset="-122"/>
                  <a:ea typeface="微软雅黑" panose="020B0503020204020204" pitchFamily="34" charset="-122"/>
                </a:rPr>
                <a:t>创建对象的责任就交给</a:t>
              </a:r>
              <a:r>
                <a:rPr lang="en-US" altLang="zh-CN" sz="2400" b="1" dirty="0" err="1">
                  <a:latin typeface="微软雅黑" panose="020B0503020204020204" pitchFamily="34" charset="-122"/>
                  <a:ea typeface="微软雅黑" panose="020B0503020204020204" pitchFamily="34" charset="-122"/>
                </a:rPr>
                <a:t>PolicyProducer</a:t>
              </a:r>
              <a:r>
                <a:rPr lang="zh-CN" altLang="en-US" sz="2400" b="1" dirty="0">
                  <a:latin typeface="微软雅黑" panose="020B0503020204020204" pitchFamily="34" charset="-122"/>
                  <a:ea typeface="微软雅黑" panose="020B0503020204020204" pitchFamily="34" charset="-122"/>
                </a:rPr>
                <a:t>了</a:t>
              </a:r>
              <a:endParaRPr lang="zh-CN" altLang="en-US" sz="2400" b="1" dirty="0">
                <a:latin typeface="微软雅黑" panose="020B0503020204020204" pitchFamily="34" charset="-122"/>
                <a:ea typeface="微软雅黑" panose="020B0503020204020204" pitchFamily="34" charset="-122"/>
              </a:endParaRPr>
            </a:p>
          </p:txBody>
        </p:sp>
        <p:sp>
          <p:nvSpPr>
            <p:cNvPr id="30729" name="Line 12"/>
            <p:cNvSpPr>
              <a:spLocks noChangeShapeType="1"/>
            </p:cNvSpPr>
            <p:nvPr/>
          </p:nvSpPr>
          <p:spPr bwMode="auto">
            <a:xfrm>
              <a:off x="9204278" y="4550999"/>
              <a:ext cx="0" cy="609600"/>
            </a:xfrm>
            <a:prstGeom prst="line">
              <a:avLst/>
            </a:prstGeom>
            <a:noFill/>
            <a:ln w="317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 name="矩形 8"/>
          <p:cNvSpPr/>
          <p:nvPr/>
        </p:nvSpPr>
        <p:spPr>
          <a:xfrm>
            <a:off x="591719" y="175089"/>
            <a:ext cx="3057247" cy="523220"/>
          </a:xfrm>
          <a:prstGeom prst="rect">
            <a:avLst/>
          </a:prstGeom>
        </p:spPr>
        <p:txBody>
          <a:bodyPr wrap="none">
            <a:spAutoFit/>
          </a:bodyPr>
          <a:lstStyle/>
          <a:p>
            <a:r>
              <a:rPr lang="zh-CN" altLang="en-US" sz="28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简单工厂方法模式</a:t>
            </a:r>
            <a:endParaRPr lang="zh-CN" altLang="en-US" sz="28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E6C7F485-F655-451E-8EE0-2FC9491835E6}" type="slidenum">
              <a:rPr lang="zh-CN" altLang="en-US" sz="1400"/>
            </a:fld>
            <a:endParaRPr lang="en-US" altLang="zh-CN" sz="1400"/>
          </a:p>
        </p:txBody>
      </p:sp>
      <p:sp>
        <p:nvSpPr>
          <p:cNvPr id="1108995" name="Rectangle 3"/>
          <p:cNvSpPr>
            <a:spLocks noGrp="1" noChangeArrowheads="1"/>
          </p:cNvSpPr>
          <p:nvPr>
            <p:ph type="body" idx="1"/>
          </p:nvPr>
        </p:nvSpPr>
        <p:spPr>
          <a:xfrm>
            <a:off x="618653" y="1584925"/>
            <a:ext cx="9578567" cy="2308634"/>
          </a:xfrm>
        </p:spPr>
        <p:txBody>
          <a:bodyPr>
            <a:normAutofit/>
          </a:bodyPr>
          <a:lstStyle/>
          <a:p>
            <a:pPr marL="590550" indent="-533400">
              <a:lnSpc>
                <a:spcPct val="120000"/>
              </a:lnSpc>
              <a:spcBef>
                <a:spcPts val="600"/>
              </a:spcBef>
              <a:buFontTx/>
              <a:buAutoNum type="alphaLcParenR"/>
            </a:pPr>
            <a:r>
              <a:rPr lang="zh-CN" altLang="en-US" sz="3000" b="1" dirty="0">
                <a:latin typeface="微软雅黑" panose="020B0503020204020204" pitchFamily="34" charset="-122"/>
                <a:ea typeface="微软雅黑" panose="020B0503020204020204" pitchFamily="34" charset="-122"/>
              </a:rPr>
              <a:t>一些选择创建对象的逻辑被放在了工厂类</a:t>
            </a:r>
            <a:r>
              <a:rPr lang="zh-CN" altLang="en-US" sz="3000" b="1" dirty="0" smtClean="0">
                <a:latin typeface="微软雅黑" panose="020B0503020204020204" pitchFamily="34" charset="-122"/>
                <a:ea typeface="微软雅黑" panose="020B0503020204020204" pitchFamily="34" charset="-122"/>
              </a:rPr>
              <a:t>里面</a:t>
            </a:r>
            <a:endParaRPr lang="en-US" altLang="zh-CN" sz="3000" dirty="0">
              <a:latin typeface="微软雅黑" panose="020B0503020204020204" pitchFamily="34" charset="-122"/>
              <a:ea typeface="微软雅黑" panose="020B0503020204020204" pitchFamily="34" charset="-122"/>
            </a:endParaRPr>
          </a:p>
          <a:p>
            <a:pPr marL="590550" indent="-533400">
              <a:lnSpc>
                <a:spcPct val="120000"/>
              </a:lnSpc>
              <a:spcBef>
                <a:spcPts val="600"/>
              </a:spcBef>
              <a:buFontTx/>
              <a:buAutoNum type="alphaLcParenR" startAt="2"/>
            </a:pPr>
            <a:r>
              <a:rPr lang="zh-CN" altLang="en-US" sz="3000" b="1" dirty="0">
                <a:latin typeface="微软雅黑" panose="020B0503020204020204" pitchFamily="34" charset="-122"/>
                <a:ea typeface="微软雅黑" panose="020B0503020204020204" pitchFamily="34" charset="-122"/>
              </a:rPr>
              <a:t>客户</a:t>
            </a:r>
            <a:r>
              <a:rPr lang="zh-CN" altLang="en-US" sz="3000" b="1" dirty="0" smtClean="0">
                <a:latin typeface="微软雅黑" panose="020B0503020204020204" pitchFamily="34" charset="-122"/>
                <a:ea typeface="微软雅黑" panose="020B0503020204020204" pitchFamily="34" charset="-122"/>
              </a:rPr>
              <a:t>类</a:t>
            </a:r>
            <a:r>
              <a:rPr lang="en-US" altLang="zh-CN" sz="3000" b="1" dirty="0" smtClean="0">
                <a:latin typeface="微软雅黑" panose="020B0503020204020204" pitchFamily="34" charset="-122"/>
                <a:ea typeface="微软雅黑" panose="020B0503020204020204" pitchFamily="34" charset="-122"/>
              </a:rPr>
              <a:t>Client</a:t>
            </a:r>
            <a:r>
              <a:rPr lang="zh-CN" altLang="en-US" sz="3000" b="1" dirty="0" smtClean="0">
                <a:latin typeface="微软雅黑" panose="020B0503020204020204" pitchFamily="34" charset="-122"/>
                <a:ea typeface="微软雅黑" panose="020B0503020204020204" pitchFamily="34" charset="-122"/>
              </a:rPr>
              <a:t>不用</a:t>
            </a:r>
            <a:r>
              <a:rPr lang="zh-CN" altLang="en-US" sz="3000" b="1" dirty="0">
                <a:latin typeface="微软雅黑" panose="020B0503020204020204" pitchFamily="34" charset="-122"/>
                <a:ea typeface="微软雅黑" panose="020B0503020204020204" pitchFamily="34" charset="-122"/>
              </a:rPr>
              <a:t>自己创建</a:t>
            </a:r>
            <a:r>
              <a:rPr lang="zh-CN" altLang="en-US" sz="3000" b="1" dirty="0" smtClean="0">
                <a:latin typeface="微软雅黑" panose="020B0503020204020204" pitchFamily="34" charset="-122"/>
                <a:ea typeface="微软雅黑" panose="020B0503020204020204" pitchFamily="34" charset="-122"/>
              </a:rPr>
              <a:t>对象</a:t>
            </a:r>
            <a:endParaRPr lang="en-US" altLang="zh-CN" sz="3000" dirty="0">
              <a:latin typeface="微软雅黑" panose="020B0503020204020204" pitchFamily="34" charset="-122"/>
              <a:ea typeface="微软雅黑" panose="020B0503020204020204" pitchFamily="34" charset="-122"/>
            </a:endParaRPr>
          </a:p>
          <a:p>
            <a:pPr marL="590550" indent="-533400">
              <a:lnSpc>
                <a:spcPct val="120000"/>
              </a:lnSpc>
              <a:spcBef>
                <a:spcPts val="600"/>
              </a:spcBef>
              <a:buFontTx/>
              <a:buAutoNum type="alphaLcParenR" startAt="3"/>
            </a:pPr>
            <a:r>
              <a:rPr lang="zh-CN" altLang="en-US" sz="3000" b="1" dirty="0">
                <a:latin typeface="微软雅黑" panose="020B0503020204020204" pitchFamily="34" charset="-122"/>
                <a:ea typeface="微软雅黑" panose="020B0503020204020204" pitchFamily="34" charset="-122"/>
              </a:rPr>
              <a:t>责任分离 </a:t>
            </a:r>
            <a:r>
              <a:rPr lang="en-US" altLang="zh-CN" sz="3000" b="1" dirty="0">
                <a:latin typeface="微软雅黑" panose="020B0503020204020204" pitchFamily="34" charset="-122"/>
                <a:ea typeface="微软雅黑" panose="020B0503020204020204" pitchFamily="34" charset="-122"/>
              </a:rPr>
              <a:t>(Responsibility separation</a:t>
            </a:r>
            <a:r>
              <a:rPr lang="en-US" altLang="zh-CN" sz="3000" dirty="0" smtClean="0">
                <a:latin typeface="微软雅黑" panose="020B0503020204020204" pitchFamily="34" charset="-122"/>
                <a:ea typeface="微软雅黑" panose="020B0503020204020204" pitchFamily="34" charset="-122"/>
              </a:rPr>
              <a:t>)</a:t>
            </a:r>
            <a:endParaRPr lang="en-US" altLang="zh-CN" sz="3000" dirty="0">
              <a:latin typeface="微软雅黑" panose="020B0503020204020204" pitchFamily="34" charset="-122"/>
              <a:ea typeface="微软雅黑" panose="020B0503020204020204" pitchFamily="34" charset="-122"/>
            </a:endParaRPr>
          </a:p>
        </p:txBody>
      </p:sp>
      <p:sp>
        <p:nvSpPr>
          <p:cNvPr id="31748" name="Rectangle 4"/>
          <p:cNvSpPr>
            <a:spLocks noGrp="1" noChangeArrowheads="1"/>
          </p:cNvSpPr>
          <p:nvPr>
            <p:ph type="title"/>
          </p:nvPr>
        </p:nvSpPr>
        <p:spPr>
          <a:xfrm>
            <a:off x="691302" y="1042904"/>
            <a:ext cx="4851903" cy="550506"/>
          </a:xfrm>
        </p:spPr>
        <p:txBody>
          <a:bodyPr>
            <a:normAutofit fontScale="90000"/>
          </a:bodyPr>
          <a:lstStyle/>
          <a:p>
            <a:pPr algn="l" eaLnBrk="1" hangingPunct="1">
              <a:lnSpc>
                <a:spcPct val="120000"/>
              </a:lnSpc>
              <a:spcBef>
                <a:spcPts val="600"/>
              </a:spcBef>
            </a:pPr>
            <a:r>
              <a:rPr lang="zh-CN" altLang="en-US" sz="3000" b="1" dirty="0" smtClean="0">
                <a:solidFill>
                  <a:srgbClr val="0000CC"/>
                </a:solidFill>
                <a:latin typeface="微软雅黑" panose="020B0503020204020204" pitchFamily="34" charset="-122"/>
                <a:ea typeface="微软雅黑" panose="020B0503020204020204" pitchFamily="34" charset="-122"/>
              </a:rPr>
              <a:t>简单工厂方法</a:t>
            </a:r>
            <a:r>
              <a:rPr lang="zh-CN" altLang="en-US" sz="3000" b="1" dirty="0">
                <a:solidFill>
                  <a:srgbClr val="0000CC"/>
                </a:solidFill>
                <a:latin typeface="微软雅黑" panose="020B0503020204020204" pitchFamily="34" charset="-122"/>
                <a:ea typeface="微软雅黑" panose="020B0503020204020204" pitchFamily="34" charset="-122"/>
              </a:rPr>
              <a:t>模式的</a:t>
            </a:r>
            <a:r>
              <a:rPr lang="zh-CN" altLang="en-US" sz="3000" b="1" dirty="0" smtClean="0">
                <a:solidFill>
                  <a:srgbClr val="0000CC"/>
                </a:solidFill>
                <a:latin typeface="微软雅黑" panose="020B0503020204020204" pitchFamily="34" charset="-122"/>
                <a:ea typeface="微软雅黑" panose="020B0503020204020204" pitchFamily="34" charset="-122"/>
              </a:rPr>
              <a:t>优点</a:t>
            </a:r>
            <a:r>
              <a:rPr lang="en-US" altLang="zh-CN" sz="3000" b="1" dirty="0" smtClean="0">
                <a:solidFill>
                  <a:srgbClr val="0000CC"/>
                </a:solidFill>
                <a:latin typeface="微软雅黑" panose="020B0503020204020204" pitchFamily="34" charset="-122"/>
                <a:ea typeface="微软雅黑" panose="020B0503020204020204" pitchFamily="34" charset="-122"/>
              </a:rPr>
              <a:t>:</a:t>
            </a:r>
            <a:endParaRPr lang="zh-CN" altLang="en-US" sz="3000" b="1" dirty="0">
              <a:solidFill>
                <a:srgbClr val="0000CC"/>
              </a:solidFill>
              <a:latin typeface="微软雅黑" panose="020B0503020204020204" pitchFamily="34" charset="-122"/>
              <a:ea typeface="微软雅黑" panose="020B0503020204020204" pitchFamily="34" charset="-122"/>
            </a:endParaRPr>
          </a:p>
        </p:txBody>
      </p:sp>
      <p:sp>
        <p:nvSpPr>
          <p:cNvPr id="6" name="矩形 5"/>
          <p:cNvSpPr/>
          <p:nvPr/>
        </p:nvSpPr>
        <p:spPr>
          <a:xfrm>
            <a:off x="691302" y="220811"/>
            <a:ext cx="3057247" cy="523220"/>
          </a:xfrm>
          <a:prstGeom prst="rect">
            <a:avLst/>
          </a:prstGeom>
        </p:spPr>
        <p:txBody>
          <a:bodyPr wrap="none">
            <a:spAutoFit/>
          </a:bodyPr>
          <a:lstStyle/>
          <a:p>
            <a:r>
              <a:rPr lang="zh-CN" altLang="en-US" sz="28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简单工厂方法模式</a:t>
            </a:r>
            <a:endParaRPr lang="zh-CN" altLang="en-US" sz="2800" dirty="0">
              <a:solidFill>
                <a:srgbClr val="0000CC"/>
              </a:solidFill>
            </a:endParaRPr>
          </a:p>
        </p:txBody>
      </p:sp>
      <p:sp>
        <p:nvSpPr>
          <p:cNvPr id="7" name="Rectangle 3"/>
          <p:cNvSpPr txBox="1">
            <a:spLocks noChangeArrowheads="1"/>
          </p:cNvSpPr>
          <p:nvPr/>
        </p:nvSpPr>
        <p:spPr>
          <a:xfrm>
            <a:off x="362892" y="4292867"/>
            <a:ext cx="11973963" cy="18650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600"/>
              </a:spcBef>
            </a:pPr>
            <a:r>
              <a:rPr lang="zh-CN" altLang="en-US" sz="3000" b="1" dirty="0" smtClean="0">
                <a:latin typeface="微软雅黑" panose="020B0503020204020204" pitchFamily="34" charset="-122"/>
                <a:ea typeface="微软雅黑" panose="020B0503020204020204" pitchFamily="34" charset="-122"/>
              </a:rPr>
              <a:t>添加</a:t>
            </a:r>
            <a:r>
              <a:rPr lang="en-US" altLang="zh-CN" sz="3000" b="1" dirty="0" smtClean="0">
                <a:latin typeface="微软雅黑" panose="020B0503020204020204" pitchFamily="34" charset="-122"/>
                <a:ea typeface="微软雅黑" panose="020B0503020204020204" pitchFamily="34" charset="-122"/>
              </a:rPr>
              <a:t>Product</a:t>
            </a:r>
            <a:r>
              <a:rPr lang="zh-CN" altLang="en-US" sz="3000" b="1" dirty="0" smtClean="0">
                <a:latin typeface="微软雅黑" panose="020B0503020204020204" pitchFamily="34" charset="-122"/>
                <a:ea typeface="微软雅黑" panose="020B0503020204020204" pitchFamily="34" charset="-122"/>
              </a:rPr>
              <a:t>子类比较困难</a:t>
            </a:r>
            <a:r>
              <a:rPr lang="en-US" altLang="zh-CN" sz="3000" b="1" dirty="0" smtClean="0">
                <a:latin typeface="微软雅黑" panose="020B0503020204020204" pitchFamily="34" charset="-122"/>
                <a:ea typeface="微软雅黑" panose="020B0503020204020204" pitchFamily="34" charset="-122"/>
              </a:rPr>
              <a:t>. </a:t>
            </a:r>
            <a:endParaRPr lang="en-US" altLang="zh-CN" sz="3000" b="1" dirty="0" smtClean="0">
              <a:latin typeface="微软雅黑" panose="020B0503020204020204" pitchFamily="34" charset="-122"/>
              <a:ea typeface="微软雅黑" panose="020B0503020204020204" pitchFamily="34" charset="-122"/>
            </a:endParaRPr>
          </a:p>
          <a:p>
            <a:pPr lvl="1">
              <a:lnSpc>
                <a:spcPct val="120000"/>
              </a:lnSpc>
              <a:spcBef>
                <a:spcPts val="600"/>
              </a:spcBef>
              <a:buFont typeface="Wingdings" panose="05000000000000000000" pitchFamily="2" charset="2"/>
              <a:buChar char="Ø"/>
            </a:pPr>
            <a:r>
              <a:rPr lang="zh-CN" altLang="en-US" sz="3000" b="1" dirty="0" smtClean="0">
                <a:latin typeface="微软雅黑" panose="020B0503020204020204" pitchFamily="34" charset="-122"/>
                <a:ea typeface="微软雅黑" panose="020B0503020204020204" pitchFamily="34" charset="-122"/>
              </a:rPr>
              <a:t>在</a:t>
            </a:r>
            <a:r>
              <a:rPr lang="en-US" altLang="zh-CN" sz="3000" b="1" dirty="0" smtClean="0">
                <a:latin typeface="微软雅黑" panose="020B0503020204020204" pitchFamily="34" charset="-122"/>
                <a:ea typeface="微软雅黑" panose="020B0503020204020204" pitchFamily="34" charset="-122"/>
              </a:rPr>
              <a:t>Product</a:t>
            </a:r>
            <a:r>
              <a:rPr lang="zh-CN" altLang="en-US" sz="3000" b="1" dirty="0" smtClean="0">
                <a:latin typeface="微软雅黑" panose="020B0503020204020204" pitchFamily="34" charset="-122"/>
                <a:ea typeface="微软雅黑" panose="020B0503020204020204" pitchFamily="34" charset="-122"/>
              </a:rPr>
              <a:t>类层次结构中添加新的子类需要修改工厂类的源代码</a:t>
            </a:r>
            <a:endParaRPr lang="en-US" altLang="zh-CN" sz="3000" b="1" dirty="0" smtClean="0">
              <a:latin typeface="微软雅黑" panose="020B0503020204020204" pitchFamily="34" charset="-122"/>
              <a:ea typeface="微软雅黑" panose="020B0503020204020204" pitchFamily="34" charset="-122"/>
            </a:endParaRPr>
          </a:p>
          <a:p>
            <a:pPr lvl="1">
              <a:lnSpc>
                <a:spcPct val="120000"/>
              </a:lnSpc>
              <a:spcBef>
                <a:spcPts val="600"/>
              </a:spcBef>
              <a:buFont typeface="Wingdings" panose="05000000000000000000" pitchFamily="2" charset="2"/>
              <a:buChar char="Ø"/>
            </a:pPr>
            <a:r>
              <a:rPr lang="zh-CN" altLang="en-US" sz="3000" b="1" dirty="0" smtClean="0">
                <a:latin typeface="微软雅黑" panose="020B0503020204020204" pitchFamily="34" charset="-122"/>
                <a:ea typeface="微软雅黑" panose="020B0503020204020204" pitchFamily="34" charset="-122"/>
              </a:rPr>
              <a:t>即，需要在工厂方法里面的代码再增加一个条件语句</a:t>
            </a:r>
            <a:endParaRPr lang="en-US" altLang="zh-CN" sz="3000" b="1" dirty="0" smtClean="0">
              <a:latin typeface="微软雅黑" panose="020B0503020204020204" pitchFamily="34" charset="-122"/>
              <a:ea typeface="微软雅黑" panose="020B0503020204020204" pitchFamily="34" charset="-122"/>
            </a:endParaRPr>
          </a:p>
        </p:txBody>
      </p:sp>
      <p:sp>
        <p:nvSpPr>
          <p:cNvPr id="8" name="Rectangle 5"/>
          <p:cNvSpPr txBox="1">
            <a:spLocks noChangeArrowheads="1"/>
          </p:cNvSpPr>
          <p:nvPr/>
        </p:nvSpPr>
        <p:spPr>
          <a:xfrm>
            <a:off x="579421" y="3613062"/>
            <a:ext cx="4372825" cy="695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zh-CN" altLang="en-US" sz="2800" b="1" dirty="0" smtClean="0">
                <a:solidFill>
                  <a:srgbClr val="0000CC"/>
                </a:solidFill>
                <a:latin typeface="微软雅黑" panose="020B0503020204020204" pitchFamily="34" charset="-122"/>
                <a:ea typeface="微软雅黑" panose="020B0503020204020204" pitchFamily="34" charset="-122"/>
              </a:rPr>
              <a:t>简单工厂方法模式的缺点：</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
        <p:nvSpPr>
          <p:cNvPr id="9" name="AutoShape 6"/>
          <p:cNvSpPr>
            <a:spLocks noChangeArrowheads="1"/>
          </p:cNvSpPr>
          <p:nvPr/>
        </p:nvSpPr>
        <p:spPr bwMode="auto">
          <a:xfrm>
            <a:off x="10197220" y="5776912"/>
            <a:ext cx="1524000" cy="762000"/>
          </a:xfrm>
          <a:prstGeom prst="bevel">
            <a:avLst>
              <a:gd name="adj" fmla="val 12500"/>
            </a:avLst>
          </a:prstGeom>
          <a:solidFill>
            <a:srgbClr val="FFCC00"/>
          </a:solidFill>
          <a:ln w="9525">
            <a:solidFill>
              <a:schemeClr val="tx1"/>
            </a:solidFill>
            <a:miter lim="800000"/>
          </a:ln>
          <a:effectLst/>
        </p:spPr>
        <p:txBody>
          <a:bodyPr wrap="none" anchor="ctr"/>
          <a:lstStyle/>
          <a:p>
            <a:pPr algn="ctr">
              <a:defRPr/>
            </a:pPr>
            <a:r>
              <a:rPr lang="en-US" altLang="zh-CN" sz="3200" b="1">
                <a:effectLst>
                  <a:outerShdw blurRad="38100" dist="38100" dir="2700000" algn="tl">
                    <a:srgbClr val="FFFFFF"/>
                  </a:outerShdw>
                </a:effectLst>
                <a:latin typeface="Arial" panose="020B0604020202020204" pitchFamily="34" charset="0"/>
                <a:hlinkClick r:id="rId1" action="ppaction://hlinksldjump"/>
              </a:rPr>
              <a:t>Back</a:t>
            </a:r>
            <a:endParaRPr lang="en-US" altLang="zh-CN" sz="3200" b="1">
              <a:effectLst>
                <a:outerShdw blurRad="38100" dist="38100" dir="2700000" algn="tl">
                  <a:srgbClr val="FFFFFF"/>
                </a:outerShdw>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08995">
                                            <p:txEl>
                                              <p:pRg st="0" end="0"/>
                                            </p:txEl>
                                          </p:spTgt>
                                        </p:tgtEl>
                                        <p:attrNameLst>
                                          <p:attrName>style.visibility</p:attrName>
                                        </p:attrNameLst>
                                      </p:cBhvr>
                                      <p:to>
                                        <p:strVal val="visible"/>
                                      </p:to>
                                    </p:set>
                                    <p:animEffect transition="in" filter="slide(fromBottom)">
                                      <p:cBhvr>
                                        <p:cTn id="7" dur="500"/>
                                        <p:tgtEl>
                                          <p:spTgt spid="1108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08995">
                                            <p:txEl>
                                              <p:pRg st="1" end="1"/>
                                            </p:txEl>
                                          </p:spTgt>
                                        </p:tgtEl>
                                        <p:attrNameLst>
                                          <p:attrName>style.visibility</p:attrName>
                                        </p:attrNameLst>
                                      </p:cBhvr>
                                      <p:to>
                                        <p:strVal val="visible"/>
                                      </p:to>
                                    </p:set>
                                    <p:animEffect transition="in" filter="slide(fromBottom)">
                                      <p:cBhvr>
                                        <p:cTn id="12" dur="500"/>
                                        <p:tgtEl>
                                          <p:spTgt spid="1108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08995">
                                            <p:txEl>
                                              <p:pRg st="2" end="2"/>
                                            </p:txEl>
                                          </p:spTgt>
                                        </p:tgtEl>
                                        <p:attrNameLst>
                                          <p:attrName>style.visibility</p:attrName>
                                        </p:attrNameLst>
                                      </p:cBhvr>
                                      <p:to>
                                        <p:strVal val="visible"/>
                                      </p:to>
                                    </p:set>
                                    <p:animEffect transition="in" filter="slide(fromBottom)">
                                      <p:cBhvr>
                                        <p:cTn id="17" dur="500"/>
                                        <p:tgtEl>
                                          <p:spTgt spid="1108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BA1FDF10-1E0B-465E-BD34-5A99A532898E}" type="slidenum">
              <a:rPr lang="zh-CN" altLang="en-US" sz="1400"/>
            </a:fld>
            <a:endParaRPr lang="en-US" altLang="zh-CN" sz="1400"/>
          </a:p>
        </p:txBody>
      </p:sp>
      <p:sp>
        <p:nvSpPr>
          <p:cNvPr id="1104901" name="AutoShape 5"/>
          <p:cNvSpPr>
            <a:spLocks noChangeArrowheads="1"/>
          </p:cNvSpPr>
          <p:nvPr/>
        </p:nvSpPr>
        <p:spPr bwMode="auto">
          <a:xfrm>
            <a:off x="1792586" y="2765079"/>
            <a:ext cx="8305800" cy="1245606"/>
          </a:xfrm>
          <a:prstGeom prst="bevel">
            <a:avLst>
              <a:gd name="adj" fmla="val 7127"/>
            </a:avLst>
          </a:prstGeom>
          <a:solidFill>
            <a:srgbClr val="FFCC00">
              <a:alpha val="15000"/>
            </a:srgbClr>
          </a:solidFill>
          <a:ln w="9525">
            <a:solidFill>
              <a:schemeClr val="tx1"/>
            </a:solidFill>
            <a:miter lim="800000"/>
          </a:ln>
          <a:effectLst/>
        </p:spPr>
        <p:txBody>
          <a:bodyPr wrap="none" anchor="ctr"/>
          <a:lstStyle/>
          <a:p>
            <a:pPr algn="ctr">
              <a:defRPr/>
            </a:pPr>
            <a:r>
              <a:rPr lang="zh-CN" altLang="en-US" sz="3200" b="1" dirty="0" smtClean="0">
                <a:effectLst>
                  <a:outerShdw blurRad="38100" dist="38100" dir="2700000" algn="tl">
                    <a:srgbClr val="FFFFFF"/>
                  </a:outerShdw>
                </a:effectLst>
                <a:latin typeface="微软雅黑" panose="020B0503020204020204" pitchFamily="34" charset="-122"/>
                <a:ea typeface="微软雅黑" panose="020B0503020204020204" pitchFamily="34" charset="-122"/>
              </a:rPr>
              <a:t>工厂</a:t>
            </a:r>
            <a:r>
              <a:rPr lang="zh-CN" altLang="en-US" sz="32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方法模式理论与设计例子</a:t>
            </a:r>
            <a:endParaRPr lang="en-US" altLang="zh-CN" sz="32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408" name="Rectangle 48"/>
          <p:cNvSpPr>
            <a:spLocks noChangeArrowheads="1"/>
          </p:cNvSpPr>
          <p:nvPr/>
        </p:nvSpPr>
        <p:spPr bwMode="auto">
          <a:xfrm>
            <a:off x="452177" y="1800225"/>
            <a:ext cx="5548138" cy="3200400"/>
          </a:xfrm>
          <a:prstGeom prst="rect">
            <a:avLst/>
          </a:prstGeom>
          <a:solidFill>
            <a:schemeClr val="accent1">
              <a:alpha val="36078"/>
            </a:schemeClr>
          </a:solidFill>
          <a:ln w="9525">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34820" name="Rectangle 47"/>
          <p:cNvSpPr>
            <a:spLocks noChangeArrowheads="1"/>
          </p:cNvSpPr>
          <p:nvPr/>
        </p:nvSpPr>
        <p:spPr bwMode="auto">
          <a:xfrm>
            <a:off x="6317902" y="1800225"/>
            <a:ext cx="5147267" cy="3200400"/>
          </a:xfrm>
          <a:prstGeom prst="rect">
            <a:avLst/>
          </a:prstGeom>
          <a:solidFill>
            <a:srgbClr val="FFFF99">
              <a:alpha val="30980"/>
            </a:srgbClr>
          </a:solidFill>
          <a:ln w="9525">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34821" name="Rectangle 2"/>
          <p:cNvSpPr>
            <a:spLocks noGrp="1" noChangeArrowheads="1"/>
          </p:cNvSpPr>
          <p:nvPr>
            <p:ph type="title"/>
          </p:nvPr>
        </p:nvSpPr>
        <p:spPr>
          <a:xfrm>
            <a:off x="1981200" y="152401"/>
            <a:ext cx="8229600" cy="563563"/>
          </a:xfrm>
        </p:spPr>
        <p:txBody>
          <a:bodyPr/>
          <a:lstStyle/>
          <a:p>
            <a:pPr eaLnBrk="1" hangingPunct="1"/>
            <a:r>
              <a:rPr lang="en-US" altLang="zh-CN" sz="3200" b="1">
                <a:latin typeface="微软雅黑" panose="020B0503020204020204" pitchFamily="34" charset="-122"/>
                <a:ea typeface="微软雅黑" panose="020B0503020204020204" pitchFamily="34" charset="-122"/>
              </a:rPr>
              <a:t>Factory Method Pattern</a:t>
            </a:r>
            <a:endParaRPr lang="en-US" altLang="zh-CN" sz="3200" b="1">
              <a:latin typeface="微软雅黑" panose="020B0503020204020204" pitchFamily="34" charset="-122"/>
              <a:ea typeface="微软雅黑" panose="020B0503020204020204" pitchFamily="34" charset="-122"/>
            </a:endParaRPr>
          </a:p>
        </p:txBody>
      </p:sp>
      <p:sp>
        <p:nvSpPr>
          <p:cNvPr id="34822" name="Rectangle 3"/>
          <p:cNvSpPr>
            <a:spLocks noGrp="1" noChangeArrowheads="1"/>
          </p:cNvSpPr>
          <p:nvPr>
            <p:ph type="body" idx="1"/>
          </p:nvPr>
        </p:nvSpPr>
        <p:spPr>
          <a:xfrm>
            <a:off x="4155299" y="6227097"/>
            <a:ext cx="3820467" cy="458789"/>
          </a:xfrm>
        </p:spPr>
        <p:txBody>
          <a:bodyPr>
            <a:noAutofit/>
          </a:bodyPr>
          <a:lstStyle/>
          <a:p>
            <a:pPr algn="ctr" eaLnBrk="1" hangingPunct="1">
              <a:lnSpc>
                <a:spcPct val="80000"/>
              </a:lnSpc>
              <a:buFontTx/>
              <a:buNone/>
            </a:pPr>
            <a:r>
              <a:rPr lang="zh-CN" altLang="en-US" b="1" dirty="0" smtClean="0">
                <a:latin typeface="微软雅黑" panose="020B0503020204020204" pitchFamily="34" charset="-122"/>
                <a:ea typeface="微软雅黑" panose="020B0503020204020204" pitchFamily="34" charset="-122"/>
              </a:rPr>
              <a:t>工厂方法模式类图</a:t>
            </a:r>
            <a:endParaRPr lang="en-US" altLang="zh-CN" b="1" dirty="0">
              <a:latin typeface="微软雅黑" panose="020B0503020204020204" pitchFamily="34" charset="-122"/>
              <a:ea typeface="微软雅黑" panose="020B0503020204020204" pitchFamily="34" charset="-122"/>
            </a:endParaRPr>
          </a:p>
        </p:txBody>
      </p:sp>
      <p:sp>
        <p:nvSpPr>
          <p:cNvPr id="1039365" name="Rectangle 5"/>
          <p:cNvSpPr>
            <a:spLocks noChangeArrowheads="1"/>
          </p:cNvSpPr>
          <p:nvPr/>
        </p:nvSpPr>
        <p:spPr bwMode="auto">
          <a:xfrm>
            <a:off x="2026174" y="1985964"/>
            <a:ext cx="2438400" cy="682625"/>
          </a:xfrm>
          <a:prstGeom prst="rect">
            <a:avLst/>
          </a:prstGeom>
          <a:solidFill>
            <a:srgbClr val="FFFFFF"/>
          </a:solidFill>
          <a:ln w="19050">
            <a:solidFill>
              <a:schemeClr val="tx1"/>
            </a:solidFill>
            <a:miter lim="800000"/>
          </a:ln>
          <a:effectLst/>
        </p:spPr>
        <p:txBody>
          <a:bodyPr wrap="none" lIns="0" tIns="0" rIns="0" bIns="0" anchor="ctr"/>
          <a:lstStyle/>
          <a:p>
            <a:pPr algn="ctr" eaLnBrk="1" hangingPunct="1">
              <a:lnSpc>
                <a:spcPct val="85000"/>
              </a:lnSpc>
              <a:defRPr/>
            </a:pPr>
            <a:r>
              <a:rPr lang="en-US" altLang="zh-CN" sz="2400" b="1" dirty="0">
                <a:effectLst>
                  <a:outerShdw blurRad="38100" dist="38100" dir="2700000" algn="tl">
                    <a:srgbClr val="C0C0C0"/>
                  </a:outerShdw>
                </a:effectLst>
                <a:latin typeface="Arial" panose="020B0604020202020204" pitchFamily="34" charset="0"/>
              </a:rPr>
              <a:t>&lt;&lt;Interface&gt;&gt; </a:t>
            </a:r>
            <a:endParaRPr lang="en-US" altLang="zh-CN" sz="2400" b="1" dirty="0">
              <a:effectLst>
                <a:outerShdw blurRad="38100" dist="38100" dir="2700000" algn="tl">
                  <a:srgbClr val="C0C0C0"/>
                </a:outerShdw>
              </a:effectLst>
              <a:latin typeface="Arial" panose="020B0604020202020204" pitchFamily="34" charset="0"/>
            </a:endParaRPr>
          </a:p>
          <a:p>
            <a:pPr algn="ctr" eaLnBrk="1" hangingPunct="1">
              <a:lnSpc>
                <a:spcPct val="85000"/>
              </a:lnSpc>
              <a:defRPr/>
            </a:pPr>
            <a:r>
              <a:rPr lang="en-US" altLang="zh-CN" sz="2400" b="1" i="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Creator</a:t>
            </a:r>
            <a:r>
              <a:rPr lang="en-US" altLang="zh-CN" sz="2400" b="1" dirty="0">
                <a:effectLst>
                  <a:outerShdw blurRad="38100" dist="38100" dir="2700000" algn="tl">
                    <a:srgbClr val="C0C0C0"/>
                  </a:outerShdw>
                </a:effectLst>
                <a:latin typeface="Arial" panose="020B0604020202020204" pitchFamily="34" charset="0"/>
              </a:rPr>
              <a:t> </a:t>
            </a:r>
            <a:endParaRPr lang="en-US" altLang="zh-CN" sz="2400" b="1" dirty="0">
              <a:effectLst>
                <a:outerShdw blurRad="38100" dist="38100" dir="2700000" algn="tl">
                  <a:srgbClr val="C0C0C0"/>
                </a:outerShdw>
              </a:effectLst>
              <a:latin typeface="Arial" panose="020B0604020202020204" pitchFamily="34" charset="0"/>
            </a:endParaRPr>
          </a:p>
        </p:txBody>
      </p:sp>
      <p:sp>
        <p:nvSpPr>
          <p:cNvPr id="1039366" name="Rectangle 6"/>
          <p:cNvSpPr>
            <a:spLocks noChangeArrowheads="1"/>
          </p:cNvSpPr>
          <p:nvPr/>
        </p:nvSpPr>
        <p:spPr bwMode="auto">
          <a:xfrm>
            <a:off x="2026174" y="2741613"/>
            <a:ext cx="2438400" cy="430212"/>
          </a:xfrm>
          <a:prstGeom prst="rect">
            <a:avLst/>
          </a:prstGeom>
          <a:solidFill>
            <a:srgbClr val="FFFFFF"/>
          </a:solidFill>
          <a:ln w="19050">
            <a:solidFill>
              <a:schemeClr val="tx1"/>
            </a:solidFill>
            <a:miter lim="800000"/>
          </a:ln>
          <a:effectLst/>
        </p:spPr>
        <p:txBody>
          <a:bodyPr wrap="none" lIns="0" tIns="0" rIns="0" bIns="0" anchor="ctr"/>
          <a:lstStyle/>
          <a:p>
            <a:pPr algn="ctr" eaLnBrk="1" hangingPunct="1">
              <a:defRPr/>
            </a:pPr>
            <a:r>
              <a:rPr lang="en-US" altLang="zh-CN" sz="2000" b="1">
                <a:latin typeface="Arial" panose="020B0604020202020204" pitchFamily="34" charset="0"/>
              </a:rPr>
              <a:t>+factory: Product</a:t>
            </a:r>
            <a:r>
              <a:rPr lang="en-US" altLang="zh-CN" sz="2400" b="1">
                <a:effectLst>
                  <a:outerShdw blurRad="38100" dist="38100" dir="2700000" algn="tl">
                    <a:srgbClr val="C0C0C0"/>
                  </a:outerShdw>
                </a:effectLst>
                <a:latin typeface="Arial" panose="020B0604020202020204" pitchFamily="34" charset="0"/>
              </a:rPr>
              <a:t> </a:t>
            </a:r>
            <a:endParaRPr lang="en-US" altLang="zh-CN" sz="2400" b="1">
              <a:effectLst>
                <a:outerShdw blurRad="38100" dist="38100" dir="2700000" algn="tl">
                  <a:srgbClr val="C0C0C0"/>
                </a:outerShdw>
              </a:effectLst>
              <a:latin typeface="Arial" panose="020B0604020202020204" pitchFamily="34" charset="0"/>
            </a:endParaRPr>
          </a:p>
        </p:txBody>
      </p:sp>
      <p:sp>
        <p:nvSpPr>
          <p:cNvPr id="1039367" name="Rectangle 7"/>
          <p:cNvSpPr>
            <a:spLocks noChangeArrowheads="1"/>
          </p:cNvSpPr>
          <p:nvPr/>
        </p:nvSpPr>
        <p:spPr bwMode="auto">
          <a:xfrm>
            <a:off x="2026174" y="2668589"/>
            <a:ext cx="2438400" cy="73025"/>
          </a:xfrm>
          <a:prstGeom prst="rect">
            <a:avLst/>
          </a:prstGeom>
          <a:solidFill>
            <a:srgbClr val="FFFFFF"/>
          </a:solidFill>
          <a:ln w="19050">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039368" name="Line 8"/>
          <p:cNvSpPr>
            <a:spLocks noChangeShapeType="1"/>
          </p:cNvSpPr>
          <p:nvPr/>
        </p:nvSpPr>
        <p:spPr bwMode="auto">
          <a:xfrm>
            <a:off x="1821022" y="3638550"/>
            <a:ext cx="277200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9369" name="Rectangle 9"/>
          <p:cNvSpPr>
            <a:spLocks noChangeArrowheads="1"/>
          </p:cNvSpPr>
          <p:nvPr/>
        </p:nvSpPr>
        <p:spPr bwMode="auto">
          <a:xfrm>
            <a:off x="916670" y="3924300"/>
            <a:ext cx="1981200" cy="349250"/>
          </a:xfrm>
          <a:prstGeom prst="rect">
            <a:avLst/>
          </a:prstGeom>
          <a:solidFill>
            <a:srgbClr val="FFFFFF"/>
          </a:solidFill>
          <a:ln w="19050">
            <a:solidFill>
              <a:schemeClr val="tx1"/>
            </a:solidFill>
            <a:miter lim="800000"/>
          </a:ln>
          <a:effectLst/>
        </p:spPr>
        <p:txBody>
          <a:bodyPr wrap="none" lIns="0" tIns="0" rIns="0" bIns="0" anchor="ctr"/>
          <a:lstStyle/>
          <a:p>
            <a:pPr algn="ctr" eaLnBrk="1" hangingPunct="1">
              <a:defRPr/>
            </a:pPr>
            <a:r>
              <a:rPr lang="en-US" altLang="zh-CN" sz="2400" b="1">
                <a:effectLst>
                  <a:outerShdw blurRad="38100" dist="38100" dir="2700000" algn="tl">
                    <a:srgbClr val="C0C0C0"/>
                  </a:outerShdw>
                </a:effectLst>
                <a:latin typeface="Arial" panose="020B0604020202020204" pitchFamily="34" charset="0"/>
              </a:rPr>
              <a:t>CreatorA</a:t>
            </a:r>
            <a:endParaRPr lang="en-US" altLang="zh-CN" sz="2400" b="1">
              <a:effectLst>
                <a:outerShdw blurRad="38100" dist="38100" dir="2700000" algn="tl">
                  <a:srgbClr val="C0C0C0"/>
                </a:outerShdw>
              </a:effectLst>
              <a:latin typeface="Arial" panose="020B0604020202020204" pitchFamily="34" charset="0"/>
            </a:endParaRPr>
          </a:p>
        </p:txBody>
      </p:sp>
      <p:sp>
        <p:nvSpPr>
          <p:cNvPr id="1039371" name="Rectangle 11"/>
          <p:cNvSpPr>
            <a:spLocks noChangeArrowheads="1"/>
          </p:cNvSpPr>
          <p:nvPr/>
        </p:nvSpPr>
        <p:spPr bwMode="auto">
          <a:xfrm>
            <a:off x="916670" y="4279900"/>
            <a:ext cx="1981200" cy="71438"/>
          </a:xfrm>
          <a:prstGeom prst="rect">
            <a:avLst/>
          </a:prstGeom>
          <a:solidFill>
            <a:srgbClr val="FFFFFF"/>
          </a:solidFill>
          <a:ln w="19050">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039372" name="Line 12"/>
          <p:cNvSpPr>
            <a:spLocks noChangeShapeType="1"/>
          </p:cNvSpPr>
          <p:nvPr/>
        </p:nvSpPr>
        <p:spPr bwMode="auto">
          <a:xfrm>
            <a:off x="1831070" y="3638550"/>
            <a:ext cx="0" cy="2857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9373" name="Line 13"/>
          <p:cNvSpPr>
            <a:spLocks noChangeShapeType="1"/>
          </p:cNvSpPr>
          <p:nvPr/>
        </p:nvSpPr>
        <p:spPr bwMode="auto">
          <a:xfrm>
            <a:off x="4589343" y="3638550"/>
            <a:ext cx="0" cy="2857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9376" name="Rectangle 16"/>
          <p:cNvSpPr>
            <a:spLocks noChangeArrowheads="1"/>
          </p:cNvSpPr>
          <p:nvPr/>
        </p:nvSpPr>
        <p:spPr bwMode="auto">
          <a:xfrm>
            <a:off x="3502443" y="3924300"/>
            <a:ext cx="2057400" cy="349250"/>
          </a:xfrm>
          <a:prstGeom prst="rect">
            <a:avLst/>
          </a:prstGeom>
          <a:solidFill>
            <a:srgbClr val="FFFFFF"/>
          </a:solidFill>
          <a:ln w="19050">
            <a:solidFill>
              <a:schemeClr val="tx1"/>
            </a:solidFill>
            <a:miter lim="800000"/>
          </a:ln>
          <a:effectLst/>
        </p:spPr>
        <p:txBody>
          <a:bodyPr wrap="none" lIns="0" tIns="0" rIns="0" bIns="0" anchor="ctr"/>
          <a:lstStyle/>
          <a:p>
            <a:pPr algn="ctr" eaLnBrk="1" hangingPunct="1">
              <a:defRPr/>
            </a:pPr>
            <a:r>
              <a:rPr lang="en-US" altLang="zh-CN" sz="2400" b="1">
                <a:effectLst>
                  <a:outerShdw blurRad="38100" dist="38100" dir="2700000" algn="tl">
                    <a:srgbClr val="C0C0C0"/>
                  </a:outerShdw>
                </a:effectLst>
                <a:latin typeface="Arial" panose="020B0604020202020204" pitchFamily="34" charset="0"/>
              </a:rPr>
              <a:t>CreatorB</a:t>
            </a:r>
            <a:endParaRPr lang="en-US" altLang="zh-CN" sz="2400" b="1">
              <a:effectLst>
                <a:outerShdw blurRad="38100" dist="38100" dir="2700000" algn="tl">
                  <a:srgbClr val="C0C0C0"/>
                </a:outerShdw>
              </a:effectLst>
              <a:latin typeface="Arial" panose="020B0604020202020204" pitchFamily="34" charset="0"/>
            </a:endParaRPr>
          </a:p>
        </p:txBody>
      </p:sp>
      <p:sp>
        <p:nvSpPr>
          <p:cNvPr id="1039378" name="Rectangle 18"/>
          <p:cNvSpPr>
            <a:spLocks noChangeArrowheads="1"/>
          </p:cNvSpPr>
          <p:nvPr/>
        </p:nvSpPr>
        <p:spPr bwMode="auto">
          <a:xfrm>
            <a:off x="3502443" y="4279900"/>
            <a:ext cx="2057400" cy="71438"/>
          </a:xfrm>
          <a:prstGeom prst="rect">
            <a:avLst/>
          </a:prstGeom>
          <a:solidFill>
            <a:srgbClr val="FFFFFF"/>
          </a:solidFill>
          <a:ln w="19050">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039379" name="Rectangle 19"/>
          <p:cNvSpPr>
            <a:spLocks noChangeArrowheads="1"/>
          </p:cNvSpPr>
          <p:nvPr/>
        </p:nvSpPr>
        <p:spPr bwMode="auto">
          <a:xfrm>
            <a:off x="7640929" y="1881189"/>
            <a:ext cx="2362200" cy="758825"/>
          </a:xfrm>
          <a:prstGeom prst="rect">
            <a:avLst/>
          </a:prstGeom>
          <a:solidFill>
            <a:srgbClr val="FFFFFF"/>
          </a:solidFill>
          <a:ln w="19050">
            <a:solidFill>
              <a:schemeClr val="tx1"/>
            </a:solidFill>
            <a:miter lim="800000"/>
          </a:ln>
          <a:effectLst/>
        </p:spPr>
        <p:txBody>
          <a:bodyPr wrap="none" lIns="0" tIns="0" rIns="0" bIns="0" anchor="ctr"/>
          <a:lstStyle/>
          <a:p>
            <a:pPr algn="ctr" eaLnBrk="1" hangingPunct="1">
              <a:lnSpc>
                <a:spcPct val="85000"/>
              </a:lnSpc>
              <a:defRPr/>
            </a:pPr>
            <a:r>
              <a:rPr lang="en-US" altLang="zh-CN" sz="2400" b="1" dirty="0">
                <a:effectLst>
                  <a:outerShdw blurRad="38100" dist="38100" dir="2700000" algn="tl">
                    <a:srgbClr val="C0C0C0"/>
                  </a:outerShdw>
                </a:effectLst>
                <a:latin typeface="Arial" panose="020B0604020202020204" pitchFamily="34" charset="0"/>
              </a:rPr>
              <a:t>&lt;&lt;Interface&gt;&gt; </a:t>
            </a:r>
            <a:endParaRPr lang="en-US" altLang="zh-CN" sz="2400" b="1" dirty="0">
              <a:effectLst>
                <a:outerShdw blurRad="38100" dist="38100" dir="2700000" algn="tl">
                  <a:srgbClr val="C0C0C0"/>
                </a:outerShdw>
              </a:effectLst>
              <a:latin typeface="Arial" panose="020B0604020202020204" pitchFamily="34" charset="0"/>
            </a:endParaRPr>
          </a:p>
          <a:p>
            <a:pPr algn="ctr" eaLnBrk="1" hangingPunct="1">
              <a:lnSpc>
                <a:spcPct val="85000"/>
              </a:lnSpc>
              <a:defRPr/>
            </a:pPr>
            <a:r>
              <a:rPr lang="en-US" altLang="zh-CN" sz="2400" b="1" i="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Product</a:t>
            </a:r>
            <a:endParaRPr lang="en-US" altLang="zh-CN" sz="2400" b="1" i="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39380" name="Rectangle 20"/>
          <p:cNvSpPr>
            <a:spLocks noChangeArrowheads="1"/>
          </p:cNvSpPr>
          <p:nvPr/>
        </p:nvSpPr>
        <p:spPr bwMode="auto">
          <a:xfrm>
            <a:off x="7640929" y="2711450"/>
            <a:ext cx="2362200" cy="465138"/>
          </a:xfrm>
          <a:prstGeom prst="rect">
            <a:avLst/>
          </a:prstGeom>
          <a:solidFill>
            <a:srgbClr val="FFFFFF"/>
          </a:solidFill>
          <a:ln w="19050">
            <a:solidFill>
              <a:schemeClr val="tx1"/>
            </a:solidFill>
            <a:miter lim="800000"/>
          </a:ln>
          <a:effectLst/>
        </p:spPr>
        <p:txBody>
          <a:bodyPr wrap="none" lIns="0" tIns="0" rIns="0" bIns="0" anchor="ctr"/>
          <a:lstStyle/>
          <a:p>
            <a:pPr algn="ctr" eaLnBrk="1" hangingPunct="1">
              <a:defRPr/>
            </a:pPr>
            <a:r>
              <a:rPr lang="en-US" altLang="zh-CN" sz="2000" b="1">
                <a:latin typeface="Arial" panose="020B0604020202020204" pitchFamily="34" charset="0"/>
              </a:rPr>
              <a:t>+Operation()</a:t>
            </a:r>
            <a:r>
              <a:rPr lang="en-US" altLang="zh-CN" b="1">
                <a:latin typeface="Arial" panose="020B0604020202020204" pitchFamily="34" charset="0"/>
              </a:rPr>
              <a:t> </a:t>
            </a:r>
            <a:endParaRPr lang="en-US" altLang="zh-CN" sz="2400" b="1">
              <a:effectLst>
                <a:outerShdw blurRad="38100" dist="38100" dir="2700000" algn="tl">
                  <a:srgbClr val="C0C0C0"/>
                </a:outerShdw>
              </a:effectLst>
              <a:latin typeface="Arial" panose="020B0604020202020204" pitchFamily="34" charset="0"/>
            </a:endParaRPr>
          </a:p>
        </p:txBody>
      </p:sp>
      <p:sp>
        <p:nvSpPr>
          <p:cNvPr id="34835" name="Rectangle 21"/>
          <p:cNvSpPr>
            <a:spLocks noChangeArrowheads="1"/>
          </p:cNvSpPr>
          <p:nvPr/>
        </p:nvSpPr>
        <p:spPr bwMode="auto">
          <a:xfrm>
            <a:off x="7640929" y="2640014"/>
            <a:ext cx="2362200" cy="71437"/>
          </a:xfrm>
          <a:prstGeom prst="rect">
            <a:avLst/>
          </a:prstGeom>
          <a:solidFill>
            <a:srgbClr val="FFFFFF"/>
          </a:solidFill>
          <a:ln w="19050">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039382" name="Rectangle 22"/>
          <p:cNvSpPr>
            <a:spLocks noChangeArrowheads="1"/>
          </p:cNvSpPr>
          <p:nvPr/>
        </p:nvSpPr>
        <p:spPr bwMode="auto">
          <a:xfrm>
            <a:off x="6690312" y="3933825"/>
            <a:ext cx="1800330" cy="349250"/>
          </a:xfrm>
          <a:prstGeom prst="rect">
            <a:avLst/>
          </a:prstGeom>
          <a:solidFill>
            <a:srgbClr val="FFFFFF"/>
          </a:solidFill>
          <a:ln w="19050">
            <a:solidFill>
              <a:schemeClr val="tx1"/>
            </a:solidFill>
            <a:miter lim="800000"/>
          </a:ln>
          <a:effectLst/>
        </p:spPr>
        <p:txBody>
          <a:bodyPr wrap="none" lIns="0" tIns="0" rIns="0" bIns="0" anchor="ctr"/>
          <a:lstStyle/>
          <a:p>
            <a:pPr algn="ctr" eaLnBrk="1" hangingPunct="1">
              <a:defRPr/>
            </a:pPr>
            <a:r>
              <a:rPr lang="en-US" altLang="zh-CN" sz="2400" b="1">
                <a:effectLst>
                  <a:outerShdw blurRad="38100" dist="38100" dir="2700000" algn="tl">
                    <a:srgbClr val="C0C0C0"/>
                  </a:outerShdw>
                </a:effectLst>
                <a:latin typeface="Arial" panose="020B0604020202020204" pitchFamily="34" charset="0"/>
              </a:rPr>
              <a:t>ProductB</a:t>
            </a:r>
            <a:endParaRPr lang="en-US" altLang="zh-CN" sz="2400" b="1">
              <a:effectLst>
                <a:outerShdw blurRad="38100" dist="38100" dir="2700000" algn="tl">
                  <a:srgbClr val="C0C0C0"/>
                </a:outerShdw>
              </a:effectLst>
              <a:latin typeface="Arial" panose="020B0604020202020204" pitchFamily="34" charset="0"/>
            </a:endParaRPr>
          </a:p>
        </p:txBody>
      </p:sp>
      <p:sp>
        <p:nvSpPr>
          <p:cNvPr id="1039383" name="Rectangle 23"/>
          <p:cNvSpPr>
            <a:spLocks noChangeArrowheads="1"/>
          </p:cNvSpPr>
          <p:nvPr/>
        </p:nvSpPr>
        <p:spPr bwMode="auto">
          <a:xfrm>
            <a:off x="6690312" y="4351339"/>
            <a:ext cx="1800330" cy="560387"/>
          </a:xfrm>
          <a:prstGeom prst="rect">
            <a:avLst/>
          </a:prstGeom>
          <a:solidFill>
            <a:srgbClr val="FFFFFF"/>
          </a:solidFill>
          <a:ln w="19050">
            <a:solidFill>
              <a:schemeClr val="tx1"/>
            </a:solidFill>
            <a:miter lim="800000"/>
          </a:ln>
          <a:effectLst/>
        </p:spPr>
        <p:txBody>
          <a:bodyPr wrap="none" lIns="0" tIns="0" rIns="0" bIns="0" anchor="ctr"/>
          <a:lstStyle/>
          <a:p>
            <a:pPr algn="ctr" eaLnBrk="1" hangingPunct="1">
              <a:defRPr/>
            </a:pPr>
            <a:r>
              <a:rPr lang="en-US" altLang="zh-CN" b="1">
                <a:latin typeface="Arial" panose="020B0604020202020204" pitchFamily="34" charset="0"/>
              </a:rPr>
              <a:t>+</a:t>
            </a:r>
            <a:r>
              <a:rPr lang="en-US" altLang="zh-CN" sz="2000" b="1">
                <a:latin typeface="Arial" panose="020B0604020202020204" pitchFamily="34" charset="0"/>
              </a:rPr>
              <a:t>Operation</a:t>
            </a:r>
            <a:r>
              <a:rPr lang="en-US" altLang="zh-CN" b="1">
                <a:latin typeface="Arial" panose="020B0604020202020204" pitchFamily="34" charset="0"/>
              </a:rPr>
              <a:t>: </a:t>
            </a:r>
            <a:r>
              <a:rPr lang="en-US" altLang="zh-CN" sz="2400" b="1">
                <a:effectLst>
                  <a:outerShdw blurRad="38100" dist="38100" dir="2700000" algn="tl">
                    <a:srgbClr val="C0C0C0"/>
                  </a:outerShdw>
                </a:effectLst>
                <a:latin typeface="Arial" panose="020B0604020202020204" pitchFamily="34" charset="0"/>
              </a:rPr>
              <a:t> </a:t>
            </a:r>
            <a:endParaRPr lang="en-US" altLang="zh-CN" sz="2400" b="1">
              <a:effectLst>
                <a:outerShdw blurRad="38100" dist="38100" dir="2700000" algn="tl">
                  <a:srgbClr val="C0C0C0"/>
                </a:outerShdw>
              </a:effectLst>
              <a:latin typeface="Arial" panose="020B0604020202020204" pitchFamily="34" charset="0"/>
            </a:endParaRPr>
          </a:p>
        </p:txBody>
      </p:sp>
      <p:sp>
        <p:nvSpPr>
          <p:cNvPr id="34838" name="Rectangle 24"/>
          <p:cNvSpPr>
            <a:spLocks noChangeArrowheads="1"/>
          </p:cNvSpPr>
          <p:nvPr/>
        </p:nvSpPr>
        <p:spPr bwMode="auto">
          <a:xfrm>
            <a:off x="6690312" y="4279900"/>
            <a:ext cx="1800330" cy="71438"/>
          </a:xfrm>
          <a:prstGeom prst="rect">
            <a:avLst/>
          </a:prstGeom>
          <a:solidFill>
            <a:srgbClr val="FFFFFF"/>
          </a:solidFill>
          <a:ln w="19050">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039385" name="Rectangle 25"/>
          <p:cNvSpPr>
            <a:spLocks noChangeArrowheads="1"/>
          </p:cNvSpPr>
          <p:nvPr/>
        </p:nvSpPr>
        <p:spPr bwMode="auto">
          <a:xfrm>
            <a:off x="9235278" y="3922713"/>
            <a:ext cx="1789444" cy="349250"/>
          </a:xfrm>
          <a:prstGeom prst="rect">
            <a:avLst/>
          </a:prstGeom>
          <a:solidFill>
            <a:srgbClr val="FFFFFF"/>
          </a:solidFill>
          <a:ln w="19050">
            <a:solidFill>
              <a:schemeClr val="tx1"/>
            </a:solidFill>
            <a:miter lim="800000"/>
          </a:ln>
          <a:effectLst/>
        </p:spPr>
        <p:txBody>
          <a:bodyPr wrap="none" lIns="0" tIns="0" rIns="0" bIns="0" anchor="ctr"/>
          <a:lstStyle/>
          <a:p>
            <a:pPr algn="ctr" eaLnBrk="1" hangingPunct="1">
              <a:defRPr/>
            </a:pPr>
            <a:r>
              <a:rPr lang="en-US" altLang="zh-CN" sz="2400" b="1">
                <a:effectLst>
                  <a:outerShdw blurRad="38100" dist="38100" dir="2700000" algn="tl">
                    <a:srgbClr val="C0C0C0"/>
                  </a:outerShdw>
                </a:effectLst>
                <a:latin typeface="Arial" panose="020B0604020202020204" pitchFamily="34" charset="0"/>
              </a:rPr>
              <a:t>ProductA</a:t>
            </a:r>
            <a:endParaRPr lang="en-US" altLang="zh-CN" sz="2400" b="1">
              <a:effectLst>
                <a:outerShdw blurRad="38100" dist="38100" dir="2700000" algn="tl">
                  <a:srgbClr val="C0C0C0"/>
                </a:outerShdw>
              </a:effectLst>
              <a:latin typeface="Arial" panose="020B0604020202020204" pitchFamily="34" charset="0"/>
            </a:endParaRPr>
          </a:p>
        </p:txBody>
      </p:sp>
      <p:sp>
        <p:nvSpPr>
          <p:cNvPr id="1039386" name="Rectangle 26"/>
          <p:cNvSpPr>
            <a:spLocks noChangeArrowheads="1"/>
          </p:cNvSpPr>
          <p:nvPr/>
        </p:nvSpPr>
        <p:spPr bwMode="auto">
          <a:xfrm>
            <a:off x="9235278" y="4351339"/>
            <a:ext cx="1789444" cy="484187"/>
          </a:xfrm>
          <a:prstGeom prst="rect">
            <a:avLst/>
          </a:prstGeom>
          <a:solidFill>
            <a:srgbClr val="FFFFFF"/>
          </a:solidFill>
          <a:ln w="19050">
            <a:solidFill>
              <a:schemeClr val="tx1"/>
            </a:solidFill>
            <a:miter lim="800000"/>
          </a:ln>
          <a:effectLst/>
        </p:spPr>
        <p:txBody>
          <a:bodyPr wrap="none" lIns="0" tIns="0" rIns="0" bIns="0" anchor="ctr"/>
          <a:lstStyle/>
          <a:p>
            <a:pPr algn="ctr" eaLnBrk="1" hangingPunct="1">
              <a:defRPr/>
            </a:pPr>
            <a:r>
              <a:rPr lang="en-US" altLang="zh-CN" b="1">
                <a:latin typeface="Arial" panose="020B0604020202020204" pitchFamily="34" charset="0"/>
              </a:rPr>
              <a:t>+</a:t>
            </a:r>
            <a:r>
              <a:rPr lang="en-US" altLang="zh-CN" sz="2000" b="1">
                <a:latin typeface="Arial" panose="020B0604020202020204" pitchFamily="34" charset="0"/>
              </a:rPr>
              <a:t>Operation</a:t>
            </a:r>
            <a:r>
              <a:rPr lang="en-US" altLang="zh-CN" b="1">
                <a:latin typeface="Arial" panose="020B0604020202020204" pitchFamily="34" charset="0"/>
              </a:rPr>
              <a:t>: </a:t>
            </a:r>
            <a:r>
              <a:rPr lang="en-US" altLang="zh-CN" sz="2400" b="1">
                <a:effectLst>
                  <a:outerShdw blurRad="38100" dist="38100" dir="2700000" algn="tl">
                    <a:srgbClr val="C0C0C0"/>
                  </a:outerShdw>
                </a:effectLst>
                <a:latin typeface="Arial" panose="020B0604020202020204" pitchFamily="34" charset="0"/>
              </a:rPr>
              <a:t> </a:t>
            </a:r>
            <a:endParaRPr lang="en-US" altLang="zh-CN" sz="2400" b="1">
              <a:effectLst>
                <a:outerShdw blurRad="38100" dist="38100" dir="2700000" algn="tl">
                  <a:srgbClr val="C0C0C0"/>
                </a:outerShdw>
              </a:effectLst>
              <a:latin typeface="Arial" panose="020B0604020202020204" pitchFamily="34" charset="0"/>
            </a:endParaRPr>
          </a:p>
        </p:txBody>
      </p:sp>
      <p:sp>
        <p:nvSpPr>
          <p:cNvPr id="34841" name="Rectangle 27"/>
          <p:cNvSpPr>
            <a:spLocks noChangeArrowheads="1"/>
          </p:cNvSpPr>
          <p:nvPr/>
        </p:nvSpPr>
        <p:spPr bwMode="auto">
          <a:xfrm>
            <a:off x="9235278" y="4279900"/>
            <a:ext cx="1789444" cy="71438"/>
          </a:xfrm>
          <a:prstGeom prst="rect">
            <a:avLst/>
          </a:prstGeom>
          <a:solidFill>
            <a:srgbClr val="FFFFFF"/>
          </a:solidFill>
          <a:ln w="19050">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34842" name="Line 28"/>
          <p:cNvSpPr>
            <a:spLocks noChangeShapeType="1"/>
          </p:cNvSpPr>
          <p:nvPr/>
        </p:nvSpPr>
        <p:spPr bwMode="auto">
          <a:xfrm>
            <a:off x="7652436" y="3646488"/>
            <a:ext cx="234000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3" name="Line 29"/>
          <p:cNvSpPr>
            <a:spLocks noChangeShapeType="1"/>
          </p:cNvSpPr>
          <p:nvPr/>
        </p:nvSpPr>
        <p:spPr bwMode="auto">
          <a:xfrm>
            <a:off x="7652442" y="3646489"/>
            <a:ext cx="0" cy="28733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4" name="Line 30"/>
          <p:cNvSpPr>
            <a:spLocks noChangeShapeType="1"/>
          </p:cNvSpPr>
          <p:nvPr/>
        </p:nvSpPr>
        <p:spPr bwMode="auto">
          <a:xfrm>
            <a:off x="9997278" y="3646489"/>
            <a:ext cx="0" cy="28733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9392" name="Rectangle 32"/>
          <p:cNvSpPr>
            <a:spLocks noChangeArrowheads="1"/>
          </p:cNvSpPr>
          <p:nvPr/>
        </p:nvSpPr>
        <p:spPr bwMode="auto">
          <a:xfrm>
            <a:off x="452177" y="930276"/>
            <a:ext cx="1531293" cy="644525"/>
          </a:xfrm>
          <a:prstGeom prst="rect">
            <a:avLst/>
          </a:prstGeom>
          <a:solidFill>
            <a:srgbClr val="FFFFFF"/>
          </a:solidFill>
          <a:ln w="19050">
            <a:solidFill>
              <a:schemeClr val="tx1"/>
            </a:solidFill>
            <a:miter lim="800000"/>
          </a:ln>
          <a:effectLst/>
        </p:spPr>
        <p:txBody>
          <a:bodyPr wrap="none" anchor="ctr"/>
          <a:lstStyle/>
          <a:p>
            <a:pPr algn="ctr" eaLnBrk="1" hangingPunct="1">
              <a:defRPr/>
            </a:pPr>
            <a:r>
              <a:rPr lang="en-US" altLang="zh-CN" sz="2800" b="1" dirty="0">
                <a:latin typeface="Arial" panose="020B0604020202020204" pitchFamily="34" charset="0"/>
              </a:rPr>
              <a:t>Client</a:t>
            </a:r>
            <a:r>
              <a:rPr lang="en-US" altLang="zh-CN" sz="2400" b="1" dirty="0">
                <a:effectLst>
                  <a:outerShdw blurRad="38100" dist="38100" dir="2700000" algn="tl">
                    <a:srgbClr val="C0C0C0"/>
                  </a:outerShdw>
                </a:effectLst>
                <a:latin typeface="Arial" panose="020B0604020202020204" pitchFamily="34" charset="0"/>
              </a:rPr>
              <a:t>  </a:t>
            </a:r>
            <a:endParaRPr lang="en-US" altLang="zh-CN" sz="2400" b="1" dirty="0">
              <a:effectLst>
                <a:outerShdw blurRad="38100" dist="38100" dir="2700000" algn="tl">
                  <a:srgbClr val="C0C0C0"/>
                </a:outerShdw>
              </a:effectLst>
              <a:latin typeface="Arial" panose="020B0604020202020204" pitchFamily="34" charset="0"/>
            </a:endParaRPr>
          </a:p>
        </p:txBody>
      </p:sp>
      <p:sp>
        <p:nvSpPr>
          <p:cNvPr id="1039393" name="Line 33"/>
          <p:cNvSpPr>
            <a:spLocks noChangeShapeType="1"/>
          </p:cNvSpPr>
          <p:nvPr/>
        </p:nvSpPr>
        <p:spPr bwMode="auto">
          <a:xfrm flipH="1">
            <a:off x="1983470" y="1381125"/>
            <a:ext cx="990600"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9394" name="Line 34"/>
          <p:cNvSpPr>
            <a:spLocks noChangeShapeType="1"/>
          </p:cNvSpPr>
          <p:nvPr/>
        </p:nvSpPr>
        <p:spPr bwMode="auto">
          <a:xfrm>
            <a:off x="2974070" y="1373188"/>
            <a:ext cx="0" cy="531812"/>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8" name="Line 35"/>
          <p:cNvSpPr>
            <a:spLocks noChangeShapeType="1"/>
          </p:cNvSpPr>
          <p:nvPr/>
        </p:nvSpPr>
        <p:spPr bwMode="auto">
          <a:xfrm>
            <a:off x="1983478" y="1198563"/>
            <a:ext cx="6552000"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9" name="Line 36"/>
          <p:cNvSpPr>
            <a:spLocks noChangeShapeType="1"/>
          </p:cNvSpPr>
          <p:nvPr/>
        </p:nvSpPr>
        <p:spPr bwMode="auto">
          <a:xfrm>
            <a:off x="8534400" y="1190625"/>
            <a:ext cx="0" cy="60960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9397" name="Line 37"/>
          <p:cNvSpPr>
            <a:spLocks noChangeShapeType="1"/>
          </p:cNvSpPr>
          <p:nvPr/>
        </p:nvSpPr>
        <p:spPr bwMode="auto">
          <a:xfrm>
            <a:off x="4453927" y="4784726"/>
            <a:ext cx="0" cy="430213"/>
          </a:xfrm>
          <a:prstGeom prst="line">
            <a:avLst/>
          </a:prstGeom>
          <a:noFill/>
          <a:ln w="31750">
            <a:solidFill>
              <a:srgbClr val="FF0000"/>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1039398" name="Line 38"/>
          <p:cNvSpPr>
            <a:spLocks noChangeShapeType="1"/>
          </p:cNvSpPr>
          <p:nvPr/>
        </p:nvSpPr>
        <p:spPr bwMode="auto">
          <a:xfrm>
            <a:off x="4433840" y="5214938"/>
            <a:ext cx="3132000" cy="0"/>
          </a:xfrm>
          <a:prstGeom prst="line">
            <a:avLst/>
          </a:prstGeom>
          <a:noFill/>
          <a:ln w="31750">
            <a:solidFill>
              <a:srgbClr val="FF0000"/>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1039399" name="Line 39"/>
          <p:cNvSpPr>
            <a:spLocks noChangeShapeType="1"/>
          </p:cNvSpPr>
          <p:nvPr/>
        </p:nvSpPr>
        <p:spPr bwMode="auto">
          <a:xfrm flipV="1">
            <a:off x="7543800" y="4848226"/>
            <a:ext cx="0" cy="371475"/>
          </a:xfrm>
          <a:prstGeom prst="line">
            <a:avLst/>
          </a:prstGeom>
          <a:noFill/>
          <a:ln w="3175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9400" name="Line 40"/>
          <p:cNvSpPr>
            <a:spLocks noChangeShapeType="1"/>
          </p:cNvSpPr>
          <p:nvPr/>
        </p:nvSpPr>
        <p:spPr bwMode="auto">
          <a:xfrm>
            <a:off x="2025585" y="4784726"/>
            <a:ext cx="0" cy="931863"/>
          </a:xfrm>
          <a:prstGeom prst="line">
            <a:avLst/>
          </a:prstGeom>
          <a:noFill/>
          <a:ln w="31750">
            <a:solidFill>
              <a:srgbClr val="FF0000"/>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1039401" name="Line 41"/>
          <p:cNvSpPr>
            <a:spLocks noChangeShapeType="1"/>
          </p:cNvSpPr>
          <p:nvPr/>
        </p:nvSpPr>
        <p:spPr bwMode="auto">
          <a:xfrm>
            <a:off x="2015533" y="5716588"/>
            <a:ext cx="8100000" cy="0"/>
          </a:xfrm>
          <a:prstGeom prst="line">
            <a:avLst/>
          </a:prstGeom>
          <a:noFill/>
          <a:ln w="31750">
            <a:solidFill>
              <a:srgbClr val="FF0000"/>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1039402" name="Line 42"/>
          <p:cNvSpPr>
            <a:spLocks noChangeShapeType="1"/>
          </p:cNvSpPr>
          <p:nvPr/>
        </p:nvSpPr>
        <p:spPr bwMode="auto">
          <a:xfrm flipH="1" flipV="1">
            <a:off x="10106125" y="4818063"/>
            <a:ext cx="0" cy="914400"/>
          </a:xfrm>
          <a:prstGeom prst="line">
            <a:avLst/>
          </a:prstGeom>
          <a:noFill/>
          <a:ln w="31750">
            <a:solidFill>
              <a:srgbClr val="FF0000"/>
            </a:solidFill>
            <a:prstDash val="sys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9403" name="Text Box 43"/>
          <p:cNvSpPr txBox="1">
            <a:spLocks noChangeArrowheads="1"/>
          </p:cNvSpPr>
          <p:nvPr/>
        </p:nvSpPr>
        <p:spPr bwMode="auto">
          <a:xfrm>
            <a:off x="5486400" y="5791200"/>
            <a:ext cx="1676400" cy="304800"/>
          </a:xfrm>
          <a:prstGeom prst="rect">
            <a:avLst/>
          </a:prstGeom>
          <a:solidFill>
            <a:srgbClr val="FFFFFF"/>
          </a:solidFill>
          <a:ln>
            <a:noFill/>
          </a:ln>
          <a:extLst>
            <a:ext uri="{91240B29-F687-4F45-9708-019B960494DF}">
              <a14:hiddenLine xmlns:a14="http://schemas.microsoft.com/office/drawing/2010/main" w="31750">
                <a:solidFill>
                  <a:srgbClr val="000000"/>
                </a:solidFill>
                <a:miter lim="800000"/>
                <a:headEnd/>
                <a:tailEnd/>
              </a14:hiddenLine>
            </a:ext>
          </a:extLst>
        </p:spPr>
        <p:txBody>
          <a:bodyPr lIns="0" tIns="0" rIns="0" b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t>&lt;&lt;create&gt;&gt;</a:t>
            </a:r>
            <a:endParaRPr lang="en-US" altLang="zh-CN" sz="2000" b="1"/>
          </a:p>
        </p:txBody>
      </p:sp>
      <p:sp>
        <p:nvSpPr>
          <p:cNvPr id="1039404" name="Text Box 44"/>
          <p:cNvSpPr txBox="1">
            <a:spLocks noChangeArrowheads="1"/>
          </p:cNvSpPr>
          <p:nvPr/>
        </p:nvSpPr>
        <p:spPr bwMode="auto">
          <a:xfrm>
            <a:off x="5638800" y="5229225"/>
            <a:ext cx="1676400" cy="304800"/>
          </a:xfrm>
          <a:prstGeom prst="rect">
            <a:avLst/>
          </a:prstGeom>
          <a:solidFill>
            <a:srgbClr val="FFFFFF"/>
          </a:solidFill>
          <a:ln>
            <a:noFill/>
          </a:ln>
          <a:extLst>
            <a:ext uri="{91240B29-F687-4F45-9708-019B960494DF}">
              <a14:hiddenLine xmlns:a14="http://schemas.microsoft.com/office/drawing/2010/main" w="31750">
                <a:solidFill>
                  <a:srgbClr val="000000"/>
                </a:solidFill>
                <a:miter lim="800000"/>
                <a:headEnd/>
                <a:tailEnd/>
              </a14:hiddenLine>
            </a:ext>
          </a:extLst>
        </p:spPr>
        <p:txBody>
          <a:bodyPr lIns="0" tIns="0" rIns="0" b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t>&lt;&lt;create&gt;&gt;</a:t>
            </a:r>
            <a:endParaRPr lang="en-US" altLang="zh-CN" sz="2000" b="1"/>
          </a:p>
        </p:txBody>
      </p:sp>
      <p:sp>
        <p:nvSpPr>
          <p:cNvPr id="1039405" name="AutoShape 45"/>
          <p:cNvSpPr>
            <a:spLocks noChangeArrowheads="1"/>
          </p:cNvSpPr>
          <p:nvPr/>
        </p:nvSpPr>
        <p:spPr bwMode="auto">
          <a:xfrm>
            <a:off x="3092974" y="3171825"/>
            <a:ext cx="304800" cy="457200"/>
          </a:xfrm>
          <a:prstGeom prst="upArrow">
            <a:avLst>
              <a:gd name="adj1" fmla="val 0"/>
              <a:gd name="adj2" fmla="val 86722"/>
            </a:avLst>
          </a:prstGeom>
          <a:solidFill>
            <a:srgbClr val="FFFFFF"/>
          </a:solidFill>
          <a:ln w="19050">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34859" name="AutoShape 46"/>
          <p:cNvSpPr>
            <a:spLocks noChangeArrowheads="1"/>
          </p:cNvSpPr>
          <p:nvPr/>
        </p:nvSpPr>
        <p:spPr bwMode="auto">
          <a:xfrm>
            <a:off x="8657488" y="3176588"/>
            <a:ext cx="304800" cy="457200"/>
          </a:xfrm>
          <a:prstGeom prst="upArrow">
            <a:avLst>
              <a:gd name="adj1" fmla="val 0"/>
              <a:gd name="adj2" fmla="val 86722"/>
            </a:avLst>
          </a:prstGeom>
          <a:solidFill>
            <a:srgbClr val="FFFFFF"/>
          </a:solidFill>
          <a:ln w="19050">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039370" name="Rectangle 10"/>
          <p:cNvSpPr>
            <a:spLocks noChangeArrowheads="1"/>
          </p:cNvSpPr>
          <p:nvPr/>
        </p:nvSpPr>
        <p:spPr bwMode="auto">
          <a:xfrm>
            <a:off x="916670" y="4351339"/>
            <a:ext cx="1981200" cy="573087"/>
          </a:xfrm>
          <a:prstGeom prst="rect">
            <a:avLst/>
          </a:prstGeom>
          <a:solidFill>
            <a:srgbClr val="FFFFFF"/>
          </a:solidFill>
          <a:ln w="19050">
            <a:solidFill>
              <a:schemeClr val="tx1"/>
            </a:solidFill>
            <a:miter lim="800000"/>
          </a:ln>
          <a:effectLst/>
        </p:spPr>
        <p:txBody>
          <a:bodyPr wrap="none" lIns="0" tIns="0" rIns="0" bIns="0" anchor="ctr"/>
          <a:lstStyle/>
          <a:p>
            <a:pPr algn="ctr" eaLnBrk="1" hangingPunct="1">
              <a:defRPr/>
            </a:pPr>
            <a:r>
              <a:rPr lang="en-US" altLang="zh-CN" b="1">
                <a:latin typeface="Arial" panose="020B0604020202020204" pitchFamily="34" charset="0"/>
              </a:rPr>
              <a:t>+factory: Product</a:t>
            </a:r>
            <a:r>
              <a:rPr lang="en-US" altLang="zh-CN" sz="2400" b="1">
                <a:effectLst>
                  <a:outerShdw blurRad="38100" dist="38100" dir="2700000" algn="tl">
                    <a:srgbClr val="C0C0C0"/>
                  </a:outerShdw>
                </a:effectLst>
                <a:latin typeface="Arial" panose="020B0604020202020204" pitchFamily="34" charset="0"/>
              </a:rPr>
              <a:t> </a:t>
            </a:r>
            <a:endParaRPr lang="en-US" altLang="zh-CN" sz="2400" b="1">
              <a:effectLst>
                <a:outerShdw blurRad="38100" dist="38100" dir="2700000" algn="tl">
                  <a:srgbClr val="C0C0C0"/>
                </a:outerShdw>
              </a:effectLst>
              <a:latin typeface="Arial" panose="020B0604020202020204" pitchFamily="34" charset="0"/>
            </a:endParaRPr>
          </a:p>
        </p:txBody>
      </p:sp>
      <p:sp>
        <p:nvSpPr>
          <p:cNvPr id="1039377" name="Rectangle 17"/>
          <p:cNvSpPr>
            <a:spLocks noChangeArrowheads="1"/>
          </p:cNvSpPr>
          <p:nvPr/>
        </p:nvSpPr>
        <p:spPr bwMode="auto">
          <a:xfrm>
            <a:off x="3502443" y="4351339"/>
            <a:ext cx="2057400" cy="573087"/>
          </a:xfrm>
          <a:prstGeom prst="rect">
            <a:avLst/>
          </a:prstGeom>
          <a:solidFill>
            <a:srgbClr val="FFFFFF"/>
          </a:solidFill>
          <a:ln w="19050">
            <a:solidFill>
              <a:schemeClr val="tx1"/>
            </a:solidFill>
            <a:miter lim="800000"/>
          </a:ln>
        </p:spPr>
        <p:txBody>
          <a:bodyPr wrap="none" lIns="0" tIns="0" rIns="0" bIns="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r>
              <a:rPr lang="en-US" altLang="zh-CN" sz="1800" b="1"/>
              <a:t>+factory: Product</a:t>
            </a:r>
            <a:endParaRPr lang="en-US" altLang="zh-CN" sz="1800" b="1"/>
          </a:p>
        </p:txBody>
      </p:sp>
      <p:sp>
        <p:nvSpPr>
          <p:cNvPr id="1039409" name="Text Box 49"/>
          <p:cNvSpPr txBox="1">
            <a:spLocks noChangeArrowheads="1"/>
          </p:cNvSpPr>
          <p:nvPr/>
        </p:nvSpPr>
        <p:spPr bwMode="auto">
          <a:xfrm>
            <a:off x="3278870" y="1266825"/>
            <a:ext cx="1143000" cy="4270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微软雅黑" panose="020B0503020204020204" pitchFamily="34" charset="-122"/>
                <a:ea typeface="微软雅黑" panose="020B0503020204020204" pitchFamily="34" charset="-122"/>
              </a:rPr>
              <a:t>工厂类</a:t>
            </a:r>
            <a:endParaRPr lang="zh-CN" altLang="en-US" sz="2800" b="1">
              <a:latin typeface="微软雅黑" panose="020B0503020204020204" pitchFamily="34" charset="-122"/>
              <a:ea typeface="微软雅黑" panose="020B0503020204020204" pitchFamily="34" charset="-122"/>
            </a:endParaRPr>
          </a:p>
        </p:txBody>
      </p:sp>
      <p:sp>
        <p:nvSpPr>
          <p:cNvPr id="34863" name="Text Box 50"/>
          <p:cNvSpPr txBox="1">
            <a:spLocks noChangeArrowheads="1"/>
          </p:cNvSpPr>
          <p:nvPr/>
        </p:nvSpPr>
        <p:spPr bwMode="auto">
          <a:xfrm>
            <a:off x="8686800" y="1296989"/>
            <a:ext cx="1143000" cy="42703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微软雅黑" panose="020B0503020204020204" pitchFamily="34" charset="-122"/>
                <a:ea typeface="微软雅黑" panose="020B0503020204020204" pitchFamily="34" charset="-122"/>
              </a:rPr>
              <a:t>产品类</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39408"/>
                                        </p:tgtEl>
                                        <p:attrNameLst>
                                          <p:attrName>style.visibility</p:attrName>
                                        </p:attrNameLst>
                                      </p:cBhvr>
                                      <p:to>
                                        <p:strVal val="visible"/>
                                      </p:to>
                                    </p:set>
                                    <p:animEffect transition="in" filter="slide(fromBottom)">
                                      <p:cBhvr>
                                        <p:cTn id="7" dur="500"/>
                                        <p:tgtEl>
                                          <p:spTgt spid="1039408"/>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39409"/>
                                        </p:tgtEl>
                                        <p:attrNameLst>
                                          <p:attrName>style.visibility</p:attrName>
                                        </p:attrNameLst>
                                      </p:cBhvr>
                                      <p:to>
                                        <p:strVal val="visible"/>
                                      </p:to>
                                    </p:set>
                                    <p:animEffect transition="in" filter="slide(fromBottom)">
                                      <p:cBhvr>
                                        <p:cTn id="10" dur="500"/>
                                        <p:tgtEl>
                                          <p:spTgt spid="1039409"/>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039365"/>
                                        </p:tgtEl>
                                        <p:attrNameLst>
                                          <p:attrName>style.visibility</p:attrName>
                                        </p:attrNameLst>
                                      </p:cBhvr>
                                      <p:to>
                                        <p:strVal val="visible"/>
                                      </p:to>
                                    </p:set>
                                    <p:animEffect transition="in" filter="slide(fromBottom)">
                                      <p:cBhvr>
                                        <p:cTn id="13" dur="500"/>
                                        <p:tgtEl>
                                          <p:spTgt spid="1039365"/>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039366"/>
                                        </p:tgtEl>
                                        <p:attrNameLst>
                                          <p:attrName>style.visibility</p:attrName>
                                        </p:attrNameLst>
                                      </p:cBhvr>
                                      <p:to>
                                        <p:strVal val="visible"/>
                                      </p:to>
                                    </p:set>
                                    <p:animEffect transition="in" filter="slide(fromBottom)">
                                      <p:cBhvr>
                                        <p:cTn id="16" dur="500"/>
                                        <p:tgtEl>
                                          <p:spTgt spid="1039366"/>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039367"/>
                                        </p:tgtEl>
                                        <p:attrNameLst>
                                          <p:attrName>style.visibility</p:attrName>
                                        </p:attrNameLst>
                                      </p:cBhvr>
                                      <p:to>
                                        <p:strVal val="visible"/>
                                      </p:to>
                                    </p:set>
                                    <p:animEffect transition="in" filter="slide(fromBottom)">
                                      <p:cBhvr>
                                        <p:cTn id="19" dur="500"/>
                                        <p:tgtEl>
                                          <p:spTgt spid="1039367"/>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039368"/>
                                        </p:tgtEl>
                                        <p:attrNameLst>
                                          <p:attrName>style.visibility</p:attrName>
                                        </p:attrNameLst>
                                      </p:cBhvr>
                                      <p:to>
                                        <p:strVal val="visible"/>
                                      </p:to>
                                    </p:set>
                                    <p:animEffect transition="in" filter="slide(fromBottom)">
                                      <p:cBhvr>
                                        <p:cTn id="22" dur="500"/>
                                        <p:tgtEl>
                                          <p:spTgt spid="103936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39369"/>
                                        </p:tgtEl>
                                        <p:attrNameLst>
                                          <p:attrName>style.visibility</p:attrName>
                                        </p:attrNameLst>
                                      </p:cBhvr>
                                      <p:to>
                                        <p:strVal val="visible"/>
                                      </p:to>
                                    </p:set>
                                    <p:animEffect transition="in" filter="slide(fromBottom)">
                                      <p:cBhvr>
                                        <p:cTn id="25" dur="500"/>
                                        <p:tgtEl>
                                          <p:spTgt spid="1039369"/>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039371"/>
                                        </p:tgtEl>
                                        <p:attrNameLst>
                                          <p:attrName>style.visibility</p:attrName>
                                        </p:attrNameLst>
                                      </p:cBhvr>
                                      <p:to>
                                        <p:strVal val="visible"/>
                                      </p:to>
                                    </p:set>
                                    <p:animEffect transition="in" filter="slide(fromBottom)">
                                      <p:cBhvr>
                                        <p:cTn id="28" dur="500"/>
                                        <p:tgtEl>
                                          <p:spTgt spid="1039371"/>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039372"/>
                                        </p:tgtEl>
                                        <p:attrNameLst>
                                          <p:attrName>style.visibility</p:attrName>
                                        </p:attrNameLst>
                                      </p:cBhvr>
                                      <p:to>
                                        <p:strVal val="visible"/>
                                      </p:to>
                                    </p:set>
                                    <p:animEffect transition="in" filter="slide(fromBottom)">
                                      <p:cBhvr>
                                        <p:cTn id="31" dur="500"/>
                                        <p:tgtEl>
                                          <p:spTgt spid="1039372"/>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039373"/>
                                        </p:tgtEl>
                                        <p:attrNameLst>
                                          <p:attrName>style.visibility</p:attrName>
                                        </p:attrNameLst>
                                      </p:cBhvr>
                                      <p:to>
                                        <p:strVal val="visible"/>
                                      </p:to>
                                    </p:set>
                                    <p:animEffect transition="in" filter="slide(fromBottom)">
                                      <p:cBhvr>
                                        <p:cTn id="34" dur="500"/>
                                        <p:tgtEl>
                                          <p:spTgt spid="1039373"/>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039376"/>
                                        </p:tgtEl>
                                        <p:attrNameLst>
                                          <p:attrName>style.visibility</p:attrName>
                                        </p:attrNameLst>
                                      </p:cBhvr>
                                      <p:to>
                                        <p:strVal val="visible"/>
                                      </p:to>
                                    </p:set>
                                    <p:animEffect transition="in" filter="slide(fromBottom)">
                                      <p:cBhvr>
                                        <p:cTn id="37" dur="500"/>
                                        <p:tgtEl>
                                          <p:spTgt spid="1039376"/>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039378"/>
                                        </p:tgtEl>
                                        <p:attrNameLst>
                                          <p:attrName>style.visibility</p:attrName>
                                        </p:attrNameLst>
                                      </p:cBhvr>
                                      <p:to>
                                        <p:strVal val="visible"/>
                                      </p:to>
                                    </p:set>
                                    <p:animEffect transition="in" filter="slide(fromBottom)">
                                      <p:cBhvr>
                                        <p:cTn id="40" dur="500"/>
                                        <p:tgtEl>
                                          <p:spTgt spid="1039378"/>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039405"/>
                                        </p:tgtEl>
                                        <p:attrNameLst>
                                          <p:attrName>style.visibility</p:attrName>
                                        </p:attrNameLst>
                                      </p:cBhvr>
                                      <p:to>
                                        <p:strVal val="visible"/>
                                      </p:to>
                                    </p:set>
                                    <p:animEffect transition="in" filter="slide(fromBottom)">
                                      <p:cBhvr>
                                        <p:cTn id="43" dur="500"/>
                                        <p:tgtEl>
                                          <p:spTgt spid="1039405"/>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1039370"/>
                                        </p:tgtEl>
                                        <p:attrNameLst>
                                          <p:attrName>style.visibility</p:attrName>
                                        </p:attrNameLst>
                                      </p:cBhvr>
                                      <p:to>
                                        <p:strVal val="visible"/>
                                      </p:to>
                                    </p:set>
                                    <p:animEffect transition="in" filter="slide(fromBottom)">
                                      <p:cBhvr>
                                        <p:cTn id="46" dur="500"/>
                                        <p:tgtEl>
                                          <p:spTgt spid="1039370"/>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1039377"/>
                                        </p:tgtEl>
                                        <p:attrNameLst>
                                          <p:attrName>style.visibility</p:attrName>
                                        </p:attrNameLst>
                                      </p:cBhvr>
                                      <p:to>
                                        <p:strVal val="visible"/>
                                      </p:to>
                                    </p:set>
                                    <p:animEffect transition="in" filter="slide(fromBottom)">
                                      <p:cBhvr>
                                        <p:cTn id="49" dur="500"/>
                                        <p:tgtEl>
                                          <p:spTgt spid="1039377"/>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1039393"/>
                                        </p:tgtEl>
                                        <p:attrNameLst>
                                          <p:attrName>style.visibility</p:attrName>
                                        </p:attrNameLst>
                                      </p:cBhvr>
                                      <p:to>
                                        <p:strVal val="visible"/>
                                      </p:to>
                                    </p:set>
                                    <p:animEffect transition="in" filter="slide(fromBottom)">
                                      <p:cBhvr>
                                        <p:cTn id="52" dur="500"/>
                                        <p:tgtEl>
                                          <p:spTgt spid="1039393"/>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1039394"/>
                                        </p:tgtEl>
                                        <p:attrNameLst>
                                          <p:attrName>style.visibility</p:attrName>
                                        </p:attrNameLst>
                                      </p:cBhvr>
                                      <p:to>
                                        <p:strVal val="visible"/>
                                      </p:to>
                                    </p:set>
                                    <p:animEffect transition="in" filter="slide(fromBottom)">
                                      <p:cBhvr>
                                        <p:cTn id="55" dur="500"/>
                                        <p:tgtEl>
                                          <p:spTgt spid="1039394"/>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1039397"/>
                                        </p:tgtEl>
                                        <p:attrNameLst>
                                          <p:attrName>style.visibility</p:attrName>
                                        </p:attrNameLst>
                                      </p:cBhvr>
                                      <p:to>
                                        <p:strVal val="visible"/>
                                      </p:to>
                                    </p:set>
                                    <p:animEffect transition="in" filter="slide(fromBottom)">
                                      <p:cBhvr>
                                        <p:cTn id="60" dur="500"/>
                                        <p:tgtEl>
                                          <p:spTgt spid="1039397"/>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1039398"/>
                                        </p:tgtEl>
                                        <p:attrNameLst>
                                          <p:attrName>style.visibility</p:attrName>
                                        </p:attrNameLst>
                                      </p:cBhvr>
                                      <p:to>
                                        <p:strVal val="visible"/>
                                      </p:to>
                                    </p:set>
                                    <p:animEffect transition="in" filter="slide(fromBottom)">
                                      <p:cBhvr>
                                        <p:cTn id="63" dur="500"/>
                                        <p:tgtEl>
                                          <p:spTgt spid="1039398"/>
                                        </p:tgtEl>
                                      </p:cBhvr>
                                    </p:animEffect>
                                  </p:childTnLst>
                                </p:cTn>
                              </p:par>
                              <p:par>
                                <p:cTn id="64" presetID="12" presetClass="entr" presetSubtype="4" fill="hold" grpId="0" nodeType="withEffect">
                                  <p:stCondLst>
                                    <p:cond delay="0"/>
                                  </p:stCondLst>
                                  <p:childTnLst>
                                    <p:set>
                                      <p:cBhvr>
                                        <p:cTn id="65" dur="1" fill="hold">
                                          <p:stCondLst>
                                            <p:cond delay="0"/>
                                          </p:stCondLst>
                                        </p:cTn>
                                        <p:tgtEl>
                                          <p:spTgt spid="1039399"/>
                                        </p:tgtEl>
                                        <p:attrNameLst>
                                          <p:attrName>style.visibility</p:attrName>
                                        </p:attrNameLst>
                                      </p:cBhvr>
                                      <p:to>
                                        <p:strVal val="visible"/>
                                      </p:to>
                                    </p:set>
                                    <p:animEffect transition="in" filter="slide(fromBottom)">
                                      <p:cBhvr>
                                        <p:cTn id="66" dur="500"/>
                                        <p:tgtEl>
                                          <p:spTgt spid="1039399"/>
                                        </p:tgtEl>
                                      </p:cBhvr>
                                    </p:animEffect>
                                  </p:childTnLst>
                                </p:cTn>
                              </p:par>
                              <p:par>
                                <p:cTn id="67" presetID="12" presetClass="entr" presetSubtype="4" fill="hold" grpId="0" nodeType="withEffect">
                                  <p:stCondLst>
                                    <p:cond delay="0"/>
                                  </p:stCondLst>
                                  <p:childTnLst>
                                    <p:set>
                                      <p:cBhvr>
                                        <p:cTn id="68" dur="1" fill="hold">
                                          <p:stCondLst>
                                            <p:cond delay="0"/>
                                          </p:stCondLst>
                                        </p:cTn>
                                        <p:tgtEl>
                                          <p:spTgt spid="1039404"/>
                                        </p:tgtEl>
                                        <p:attrNameLst>
                                          <p:attrName>style.visibility</p:attrName>
                                        </p:attrNameLst>
                                      </p:cBhvr>
                                      <p:to>
                                        <p:strVal val="visible"/>
                                      </p:to>
                                    </p:set>
                                    <p:animEffect transition="in" filter="slide(fromBottom)">
                                      <p:cBhvr>
                                        <p:cTn id="69" dur="500"/>
                                        <p:tgtEl>
                                          <p:spTgt spid="1039404"/>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4" fill="hold" grpId="0" nodeType="clickEffect">
                                  <p:stCondLst>
                                    <p:cond delay="0"/>
                                  </p:stCondLst>
                                  <p:childTnLst>
                                    <p:set>
                                      <p:cBhvr>
                                        <p:cTn id="73" dur="1" fill="hold">
                                          <p:stCondLst>
                                            <p:cond delay="0"/>
                                          </p:stCondLst>
                                        </p:cTn>
                                        <p:tgtEl>
                                          <p:spTgt spid="1039401"/>
                                        </p:tgtEl>
                                        <p:attrNameLst>
                                          <p:attrName>style.visibility</p:attrName>
                                        </p:attrNameLst>
                                      </p:cBhvr>
                                      <p:to>
                                        <p:strVal val="visible"/>
                                      </p:to>
                                    </p:set>
                                    <p:animEffect transition="in" filter="slide(fromBottom)">
                                      <p:cBhvr>
                                        <p:cTn id="74" dur="500"/>
                                        <p:tgtEl>
                                          <p:spTgt spid="1039401"/>
                                        </p:tgtEl>
                                      </p:cBhvr>
                                    </p:animEffect>
                                  </p:childTnLst>
                                </p:cTn>
                              </p:par>
                              <p:par>
                                <p:cTn id="75" presetID="12" presetClass="entr" presetSubtype="4" fill="hold" grpId="0" nodeType="withEffect">
                                  <p:stCondLst>
                                    <p:cond delay="0"/>
                                  </p:stCondLst>
                                  <p:childTnLst>
                                    <p:set>
                                      <p:cBhvr>
                                        <p:cTn id="76" dur="1" fill="hold">
                                          <p:stCondLst>
                                            <p:cond delay="0"/>
                                          </p:stCondLst>
                                        </p:cTn>
                                        <p:tgtEl>
                                          <p:spTgt spid="1039403"/>
                                        </p:tgtEl>
                                        <p:attrNameLst>
                                          <p:attrName>style.visibility</p:attrName>
                                        </p:attrNameLst>
                                      </p:cBhvr>
                                      <p:to>
                                        <p:strVal val="visible"/>
                                      </p:to>
                                    </p:set>
                                    <p:animEffect transition="in" filter="slide(fromBottom)">
                                      <p:cBhvr>
                                        <p:cTn id="77" dur="500"/>
                                        <p:tgtEl>
                                          <p:spTgt spid="1039403"/>
                                        </p:tgtEl>
                                      </p:cBhvr>
                                    </p:animEffect>
                                  </p:childTnLst>
                                </p:cTn>
                              </p:par>
                              <p:par>
                                <p:cTn id="78" presetID="12" presetClass="entr" presetSubtype="4" fill="hold" grpId="0" nodeType="withEffect">
                                  <p:stCondLst>
                                    <p:cond delay="0"/>
                                  </p:stCondLst>
                                  <p:childTnLst>
                                    <p:set>
                                      <p:cBhvr>
                                        <p:cTn id="79" dur="1" fill="hold">
                                          <p:stCondLst>
                                            <p:cond delay="0"/>
                                          </p:stCondLst>
                                        </p:cTn>
                                        <p:tgtEl>
                                          <p:spTgt spid="1039400"/>
                                        </p:tgtEl>
                                        <p:attrNameLst>
                                          <p:attrName>style.visibility</p:attrName>
                                        </p:attrNameLst>
                                      </p:cBhvr>
                                      <p:to>
                                        <p:strVal val="visible"/>
                                      </p:to>
                                    </p:set>
                                    <p:animEffect transition="in" filter="slide(fromBottom)">
                                      <p:cBhvr>
                                        <p:cTn id="80" dur="500"/>
                                        <p:tgtEl>
                                          <p:spTgt spid="1039400"/>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1039402"/>
                                        </p:tgtEl>
                                        <p:attrNameLst>
                                          <p:attrName>style.visibility</p:attrName>
                                        </p:attrNameLst>
                                      </p:cBhvr>
                                      <p:to>
                                        <p:strVal val="visible"/>
                                      </p:to>
                                    </p:set>
                                    <p:animEffect transition="in" filter="slide(fromBottom)">
                                      <p:cBhvr>
                                        <p:cTn id="83" dur="500"/>
                                        <p:tgtEl>
                                          <p:spTgt spid="1039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408" grpId="0" animBg="1"/>
      <p:bldP spid="1039365" grpId="0" animBg="1"/>
      <p:bldP spid="1039366" grpId="0" animBg="1"/>
      <p:bldP spid="1039367" grpId="0" animBg="1"/>
      <p:bldP spid="1039368" grpId="0" animBg="1"/>
      <p:bldP spid="1039369" grpId="0" animBg="1"/>
      <p:bldP spid="1039371" grpId="0" animBg="1"/>
      <p:bldP spid="1039372" grpId="0" animBg="1"/>
      <p:bldP spid="1039373" grpId="0" animBg="1"/>
      <p:bldP spid="1039376" grpId="0" animBg="1"/>
      <p:bldP spid="1039378" grpId="0" animBg="1"/>
      <p:bldP spid="1039393" grpId="0" animBg="1"/>
      <p:bldP spid="1039394" grpId="0" animBg="1"/>
      <p:bldP spid="1039397" grpId="0" animBg="1"/>
      <p:bldP spid="1039398" grpId="0" animBg="1"/>
      <p:bldP spid="1039399" grpId="0" animBg="1"/>
      <p:bldP spid="1039400" grpId="0" animBg="1"/>
      <p:bldP spid="1039401" grpId="0" animBg="1"/>
      <p:bldP spid="1039402" grpId="0" animBg="1"/>
      <p:bldP spid="1039403" grpId="0" animBg="1"/>
      <p:bldP spid="1039404" grpId="0" animBg="1"/>
      <p:bldP spid="1039405" grpId="0" animBg="1"/>
      <p:bldP spid="1039370" grpId="0" animBg="1"/>
      <p:bldP spid="1039377" grpId="0" animBg="1"/>
      <p:bldP spid="103940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3CB5EA4C-E58E-4EFE-A65C-E33F12D2D226}" type="slidenum">
              <a:rPr lang="zh-CN" altLang="en-US" sz="1400"/>
            </a:fld>
            <a:endParaRPr lang="en-US" altLang="zh-CN" sz="1400"/>
          </a:p>
        </p:txBody>
      </p:sp>
      <p:sp>
        <p:nvSpPr>
          <p:cNvPr id="35843" name="Rectangle 2"/>
          <p:cNvSpPr>
            <a:spLocks noGrp="1" noChangeArrowheads="1"/>
          </p:cNvSpPr>
          <p:nvPr>
            <p:ph type="body" idx="1"/>
          </p:nvPr>
        </p:nvSpPr>
        <p:spPr>
          <a:xfrm>
            <a:off x="647281" y="3901262"/>
            <a:ext cx="10621108" cy="1404070"/>
          </a:xfrm>
        </p:spPr>
        <p:txBody>
          <a:bodyPr>
            <a:normAutofit/>
          </a:bodyPr>
          <a:lstStyle/>
          <a:p>
            <a:pPr>
              <a:lnSpc>
                <a:spcPct val="120000"/>
              </a:lnSpc>
            </a:pPr>
            <a:r>
              <a:rPr lang="zh-CN" altLang="en-US" b="1" dirty="0" smtClean="0">
                <a:latin typeface="微软雅黑" panose="020B0503020204020204" pitchFamily="34" charset="-122"/>
                <a:ea typeface="微软雅黑" panose="020B0503020204020204" pitchFamily="34" charset="-122"/>
              </a:rPr>
              <a:t>继续例</a:t>
            </a:r>
            <a:r>
              <a:rPr lang="en-US" altLang="zh-CN" b="1" dirty="0" smtClean="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汽车保险介绍</a:t>
            </a:r>
            <a:r>
              <a:rPr lang="zh-CN" altLang="en-US" b="1" dirty="0" smtClean="0">
                <a:latin typeface="微软雅黑" panose="020B0503020204020204" pitchFamily="34" charset="-122"/>
                <a:ea typeface="微软雅黑" panose="020B0503020204020204" pitchFamily="34" charset="-122"/>
              </a:rPr>
              <a:t>程序；</a:t>
            </a:r>
            <a:endParaRPr lang="en-US" altLang="zh-CN" b="1" dirty="0" smtClean="0">
              <a:latin typeface="微软雅黑" panose="020B0503020204020204" pitchFamily="34" charset="-122"/>
              <a:ea typeface="微软雅黑" panose="020B0503020204020204" pitchFamily="34" charset="-122"/>
            </a:endParaRPr>
          </a:p>
          <a:p>
            <a:pPr>
              <a:lnSpc>
                <a:spcPct val="120000"/>
              </a:lnSpc>
            </a:pPr>
            <a:r>
              <a:rPr lang="zh-CN" altLang="en-US" b="1" dirty="0" smtClean="0">
                <a:latin typeface="微软雅黑" panose="020B0503020204020204" pitchFamily="34" charset="-122"/>
                <a:ea typeface="微软雅黑" panose="020B0503020204020204" pitchFamily="34" charset="-122"/>
              </a:rPr>
              <a:t>现在使用工厂方法模式进行设计如下</a:t>
            </a:r>
            <a:r>
              <a:rPr lang="en-US" altLang="zh-CN" b="1" dirty="0" smtClean="0">
                <a:latin typeface="微软雅黑" panose="020B0503020204020204" pitchFamily="34" charset="-122"/>
                <a:ea typeface="微软雅黑" panose="020B0503020204020204" pitchFamily="34" charset="-122"/>
              </a:rPr>
              <a:t> </a:t>
            </a:r>
            <a:endParaRPr lang="en-US" altLang="zh-CN" b="1" dirty="0" smtClean="0">
              <a:latin typeface="微软雅黑" panose="020B0503020204020204" pitchFamily="34" charset="-122"/>
              <a:ea typeface="微软雅黑" panose="020B0503020204020204" pitchFamily="34" charset="-122"/>
            </a:endParaRPr>
          </a:p>
        </p:txBody>
      </p:sp>
      <p:sp>
        <p:nvSpPr>
          <p:cNvPr id="35844" name="Rectangle 3"/>
          <p:cNvSpPr>
            <a:spLocks noGrp="1" noChangeArrowheads="1"/>
          </p:cNvSpPr>
          <p:nvPr>
            <p:ph type="title"/>
          </p:nvPr>
        </p:nvSpPr>
        <p:spPr>
          <a:xfrm>
            <a:off x="647281" y="440511"/>
            <a:ext cx="6738257" cy="1307901"/>
          </a:xfrm>
          <a:noFill/>
        </p:spPr>
        <p:txBody>
          <a:bodyPr>
            <a:normAutofit/>
          </a:bodyPr>
          <a:lstStyle/>
          <a:p>
            <a:pPr eaLnBrk="1" hangingPunct="1">
              <a:lnSpc>
                <a:spcPct val="120000"/>
              </a:lnSpc>
              <a:spcBef>
                <a:spcPts val="600"/>
              </a:spcBef>
            </a:pPr>
            <a:r>
              <a:rPr lang="en-US" altLang="zh-CN" sz="2800" b="1" dirty="0">
                <a:latin typeface="微软雅黑" panose="020B0503020204020204" pitchFamily="34" charset="-122"/>
                <a:ea typeface="微软雅黑" panose="020B0503020204020204" pitchFamily="34" charset="-122"/>
              </a:rPr>
              <a:t>Example of Auto Insurance Policies</a:t>
            </a:r>
            <a:br>
              <a:rPr lang="en-US" altLang="zh-CN" sz="2800" b="1" dirty="0">
                <a:latin typeface="微软雅黑" panose="020B0503020204020204" pitchFamily="34" charset="-122"/>
                <a:ea typeface="微软雅黑" panose="020B0503020204020204" pitchFamily="34" charset="-122"/>
              </a:rPr>
            </a:br>
            <a:r>
              <a:rPr lang="zh-CN" altLang="en-US" sz="2800" b="1" dirty="0">
                <a:latin typeface="微软雅黑" panose="020B0503020204020204" pitchFamily="34" charset="-122"/>
                <a:ea typeface="微软雅黑" panose="020B0503020204020204" pitchFamily="34" charset="-122"/>
              </a:rPr>
              <a:t>汽车保险的例子</a:t>
            </a:r>
            <a:endParaRPr lang="zh-CN" altLang="en-US" sz="2800" b="1" dirty="0">
              <a:latin typeface="微软雅黑" panose="020B0503020204020204" pitchFamily="34" charset="-122"/>
              <a:ea typeface="微软雅黑" panose="020B0503020204020204" pitchFamily="34" charset="-122"/>
            </a:endParaRPr>
          </a:p>
        </p:txBody>
      </p:sp>
      <p:pic>
        <p:nvPicPr>
          <p:cNvPr id="35845" name="Picture 4" descr="ToyotaCam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53435" y="591178"/>
            <a:ext cx="1981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矩形 6"/>
          <p:cNvSpPr>
            <a:spLocks noChangeArrowheads="1"/>
          </p:cNvSpPr>
          <p:nvPr/>
        </p:nvSpPr>
        <p:spPr bwMode="auto">
          <a:xfrm>
            <a:off x="647281" y="3025775"/>
            <a:ext cx="853691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3000" b="1" dirty="0">
                <a:solidFill>
                  <a:srgbClr val="0000CC"/>
                </a:solidFill>
                <a:latin typeface="微软雅黑" panose="020B0503020204020204" pitchFamily="34" charset="-122"/>
                <a:ea typeface="微软雅黑" panose="020B0503020204020204" pitchFamily="34" charset="-122"/>
              </a:rPr>
              <a:t>【</a:t>
            </a:r>
            <a:r>
              <a:rPr lang="zh-CN" altLang="en-US" sz="3000" b="1" dirty="0">
                <a:solidFill>
                  <a:srgbClr val="0000CC"/>
                </a:solidFill>
                <a:latin typeface="微软雅黑" panose="020B0503020204020204" pitchFamily="34" charset="-122"/>
                <a:ea typeface="微软雅黑" panose="020B0503020204020204" pitchFamily="34" charset="-122"/>
              </a:rPr>
              <a:t>例</a:t>
            </a:r>
            <a:r>
              <a:rPr lang="en-US" altLang="zh-CN" sz="3000" b="1" dirty="0">
                <a:solidFill>
                  <a:srgbClr val="0000CC"/>
                </a:solidFill>
                <a:latin typeface="微软雅黑" panose="020B0503020204020204" pitchFamily="34" charset="-122"/>
                <a:ea typeface="微软雅黑" panose="020B0503020204020204" pitchFamily="34" charset="-122"/>
              </a:rPr>
              <a:t>2】</a:t>
            </a:r>
            <a:r>
              <a:rPr lang="zh-CN" altLang="en-US" sz="3000" b="1" dirty="0">
                <a:solidFill>
                  <a:srgbClr val="0000CC"/>
                </a:solidFill>
                <a:latin typeface="微软雅黑" panose="020B0503020204020204" pitchFamily="34" charset="-122"/>
                <a:ea typeface="微软雅黑" panose="020B0503020204020204" pitchFamily="34" charset="-122"/>
              </a:rPr>
              <a:t>汽车保险介绍程序</a:t>
            </a:r>
            <a:r>
              <a:rPr lang="en-US" altLang="zh-CN" sz="3000" b="1" dirty="0">
                <a:solidFill>
                  <a:srgbClr val="0000CC"/>
                </a:solidFill>
                <a:latin typeface="微软雅黑" panose="020B0503020204020204" pitchFamily="34" charset="-122"/>
                <a:ea typeface="微软雅黑" panose="020B0503020204020204" pitchFamily="34" charset="-122"/>
              </a:rPr>
              <a:t>-</a:t>
            </a:r>
            <a:r>
              <a:rPr lang="zh-CN" altLang="en-US" sz="3000" b="1" dirty="0">
                <a:solidFill>
                  <a:srgbClr val="0000CC"/>
                </a:solidFill>
                <a:latin typeface="微软雅黑" panose="020B0503020204020204" pitchFamily="34" charset="-122"/>
                <a:ea typeface="微软雅黑" panose="020B0503020204020204" pitchFamily="34" charset="-122"/>
              </a:rPr>
              <a:t>用工厂方法模式设计</a:t>
            </a:r>
            <a:endParaRPr lang="zh-CN" altLang="en-US" sz="3000" dirty="0">
              <a:solidFill>
                <a:srgbClr val="0000CC"/>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808DDC8B-1A3F-429F-987B-88550BC78DC6}" type="slidenum">
              <a:rPr lang="zh-CN" altLang="en-US" sz="1400"/>
            </a:fld>
            <a:endParaRPr lang="en-US" altLang="zh-CN" sz="1400"/>
          </a:p>
        </p:txBody>
      </p:sp>
      <p:sp>
        <p:nvSpPr>
          <p:cNvPr id="4099" name="Rectangle 2"/>
          <p:cNvSpPr>
            <a:spLocks noGrp="1" noChangeArrowheads="1"/>
          </p:cNvSpPr>
          <p:nvPr>
            <p:ph type="title"/>
          </p:nvPr>
        </p:nvSpPr>
        <p:spPr/>
        <p:txBody>
          <a:bodyPr/>
          <a:lstStyle/>
          <a:p>
            <a:pPr eaLnBrk="1" hangingPunct="1"/>
            <a:endParaRPr lang="zh-CN" altLang="en-US" smtClean="0"/>
          </a:p>
        </p:txBody>
      </p:sp>
      <p:sp>
        <p:nvSpPr>
          <p:cNvPr id="1208324" name="AutoShape 4"/>
          <p:cNvSpPr>
            <a:spLocks noChangeArrowheads="1"/>
          </p:cNvSpPr>
          <p:nvPr/>
        </p:nvSpPr>
        <p:spPr bwMode="auto">
          <a:xfrm>
            <a:off x="1828800" y="3124200"/>
            <a:ext cx="8458200" cy="1143000"/>
          </a:xfrm>
          <a:prstGeom prst="bevel">
            <a:avLst>
              <a:gd name="adj" fmla="val 12500"/>
            </a:avLst>
          </a:prstGeom>
          <a:solidFill>
            <a:srgbClr val="FFCC00"/>
          </a:solidFill>
          <a:ln w="9525">
            <a:solidFill>
              <a:schemeClr val="tx1"/>
            </a:solidFill>
            <a:miter lim="800000"/>
          </a:ln>
          <a:effectLst/>
        </p:spPr>
        <p:txBody>
          <a:bodyPr wrap="none" anchor="ctr"/>
          <a:lstStyle/>
          <a:p>
            <a:pPr algn="ctr">
              <a:defRPr/>
            </a:pPr>
            <a:r>
              <a:rPr lang="en-US" altLang="zh-CN" sz="2800" b="1">
                <a:effectLst>
                  <a:outerShdw blurRad="38100" dist="38100" dir="2700000" algn="tl">
                    <a:srgbClr val="FFFFFF"/>
                  </a:outerShdw>
                </a:effectLst>
                <a:latin typeface="微软雅黑" panose="020B0503020204020204" pitchFamily="34" charset="-122"/>
                <a:ea typeface="微软雅黑" panose="020B0503020204020204" pitchFamily="34" charset="-122"/>
              </a:rPr>
              <a:t>Introduction of the Factory Method Pattern</a:t>
            </a:r>
            <a:endParaRPr lang="zh-CN" altLang="en-US" sz="2800" b="1">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61" name="Rectangle 57"/>
          <p:cNvSpPr>
            <a:spLocks noChangeArrowheads="1"/>
          </p:cNvSpPr>
          <p:nvPr/>
        </p:nvSpPr>
        <p:spPr bwMode="auto">
          <a:xfrm>
            <a:off x="482325" y="838200"/>
            <a:ext cx="2260043" cy="469900"/>
          </a:xfrm>
          <a:prstGeom prst="rect">
            <a:avLst/>
          </a:prstGeom>
          <a:solidFill>
            <a:srgbClr val="FFFFFF"/>
          </a:solidFill>
          <a:ln w="9525">
            <a:solidFill>
              <a:srgbClr val="000000"/>
            </a:solidFill>
            <a:miter lim="800000"/>
          </a:ln>
        </p:spPr>
        <p:txBody>
          <a:bodyPr lIns="0" tIns="0" rIns="0" bIns="0" anchor="ctr"/>
          <a:lstStyle/>
          <a:p>
            <a:pPr algn="ctr">
              <a:defRPr/>
            </a:pPr>
            <a:r>
              <a:rPr lang="en-US" altLang="zh-CN" sz="2800" b="1">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rPr>
              <a:t>FactoryGUI</a:t>
            </a:r>
            <a:endParaRPr lang="en-US" altLang="zh-CN" sz="2800">
              <a:latin typeface="Arial" panose="020B0604020202020204" pitchFamily="34" charset="0"/>
              <a:ea typeface="宋体" panose="02010600030101010101" pitchFamily="2" charset="-122"/>
            </a:endParaRPr>
          </a:p>
        </p:txBody>
      </p:sp>
      <p:sp>
        <p:nvSpPr>
          <p:cNvPr id="36867" name="Line 59"/>
          <p:cNvSpPr>
            <a:spLocks noChangeShapeType="1"/>
          </p:cNvSpPr>
          <p:nvPr/>
        </p:nvSpPr>
        <p:spPr bwMode="auto">
          <a:xfrm>
            <a:off x="2762458" y="1081088"/>
            <a:ext cx="2151063" cy="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68" name="Line 60"/>
          <p:cNvSpPr>
            <a:spLocks noChangeShapeType="1"/>
          </p:cNvSpPr>
          <p:nvPr/>
        </p:nvSpPr>
        <p:spPr bwMode="auto">
          <a:xfrm flipH="1">
            <a:off x="1433184" y="1335089"/>
            <a:ext cx="0" cy="2935287"/>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06" name="Rectangle 2"/>
          <p:cNvSpPr>
            <a:spLocks noChangeArrowheads="1"/>
          </p:cNvSpPr>
          <p:nvPr/>
        </p:nvSpPr>
        <p:spPr bwMode="auto">
          <a:xfrm>
            <a:off x="4948816" y="846624"/>
            <a:ext cx="2627644" cy="703262"/>
          </a:xfrm>
          <a:prstGeom prst="rect">
            <a:avLst/>
          </a:prstGeom>
          <a:solidFill>
            <a:srgbClr val="FFFFFF"/>
          </a:solidFill>
          <a:ln w="9525">
            <a:solidFill>
              <a:srgbClr val="000000"/>
            </a:solidFill>
            <a:miter lim="800000"/>
          </a:ln>
        </p:spPr>
        <p:txBody>
          <a:bodyPr lIns="0" tIns="0" rIns="0" bIns="0" anchor="ctr"/>
          <a:lstStyle/>
          <a:p>
            <a:pPr algn="ctr">
              <a:defRPr/>
            </a:pPr>
            <a:r>
              <a:rPr lang="en-US" altLang="zh-CN" sz="2400" b="1" dirty="0">
                <a:solidFill>
                  <a:srgbClr val="000000"/>
                </a:solidFill>
                <a:latin typeface="Arial" panose="020B0604020202020204" pitchFamily="34" charset="0"/>
                <a:ea typeface="宋体" panose="02010600030101010101" pitchFamily="2" charset="-122"/>
              </a:rPr>
              <a:t>&lt;&lt;Interface&gt;&gt; </a:t>
            </a:r>
            <a:endParaRPr lang="en-US" altLang="zh-CN" sz="2400" b="1" dirty="0">
              <a:solidFill>
                <a:srgbClr val="000000"/>
              </a:solidFill>
              <a:latin typeface="Arial" panose="020B0604020202020204" pitchFamily="34" charset="0"/>
              <a:ea typeface="宋体" panose="02010600030101010101" pitchFamily="2" charset="-122"/>
            </a:endParaRPr>
          </a:p>
          <a:p>
            <a:pPr algn="ctr">
              <a:defRPr/>
            </a:pPr>
            <a:r>
              <a:rPr lang="en-US" altLang="zh-CN" sz="2400" b="1" dirty="0" err="1">
                <a:solidFill>
                  <a:srgbClr val="000000"/>
                </a:solidFill>
                <a:latin typeface="Arial" panose="020B0604020202020204" pitchFamily="34" charset="0"/>
                <a:ea typeface="宋体" panose="02010600030101010101" pitchFamily="2" charset="-122"/>
              </a:rPr>
              <a:t>PolicyProducer</a:t>
            </a:r>
            <a:endParaRPr lang="en-US" altLang="zh-CN" sz="2400" b="1" dirty="0">
              <a:latin typeface="Arial" panose="020B0604020202020204" pitchFamily="34" charset="0"/>
              <a:ea typeface="宋体" panose="02010600030101010101" pitchFamily="2" charset="-122"/>
            </a:endParaRPr>
          </a:p>
        </p:txBody>
      </p:sp>
      <p:sp>
        <p:nvSpPr>
          <p:cNvPr id="72707" name="Rectangle 3"/>
          <p:cNvSpPr>
            <a:spLocks noChangeArrowheads="1"/>
          </p:cNvSpPr>
          <p:nvPr/>
        </p:nvSpPr>
        <p:spPr bwMode="auto">
          <a:xfrm>
            <a:off x="4948816" y="1558384"/>
            <a:ext cx="2627644" cy="381000"/>
          </a:xfrm>
          <a:prstGeom prst="rect">
            <a:avLst/>
          </a:prstGeom>
          <a:solidFill>
            <a:srgbClr val="FFFFFF"/>
          </a:solidFill>
          <a:ln w="9525">
            <a:solidFill>
              <a:srgbClr val="000000"/>
            </a:solidFill>
            <a:miter lim="800000"/>
          </a:ln>
        </p:spPr>
        <p:txBody>
          <a:bodyPr lIns="0" tIns="0" rIns="0" bIns="0" anchor="ctr"/>
          <a:lstStyle/>
          <a:p>
            <a:pPr algn="just">
              <a:defRPr/>
            </a:pPr>
            <a:r>
              <a:rPr lang="en-US" altLang="zh-CN" sz="2400" b="1" i="1" dirty="0">
                <a:solidFill>
                  <a:srgbClr val="000000"/>
                </a:solidFill>
                <a:latin typeface="Arial" panose="020B0604020202020204" pitchFamily="34" charset="0"/>
              </a:rPr>
              <a:t>+</a:t>
            </a:r>
            <a:r>
              <a:rPr lang="en-US" altLang="zh-CN" sz="2400" b="1" i="1" dirty="0" err="1">
                <a:solidFill>
                  <a:srgbClr val="000000"/>
                </a:solidFill>
                <a:latin typeface="Arial" panose="020B0604020202020204" pitchFamily="34" charset="0"/>
              </a:rPr>
              <a:t>getAutoObj</a:t>
            </a:r>
            <a:r>
              <a:rPr lang="en-US" altLang="zh-CN" sz="2400" b="1" i="1" dirty="0">
                <a:solidFill>
                  <a:srgbClr val="000000"/>
                </a:solidFill>
                <a:latin typeface="Arial" panose="020B0604020202020204" pitchFamily="34" charset="0"/>
              </a:rPr>
              <a:t>()</a:t>
            </a:r>
            <a:endParaRPr lang="en-US" altLang="zh-CN" sz="2400" b="1" i="1" dirty="0">
              <a:latin typeface="Arial" panose="020B0604020202020204" pitchFamily="34" charset="0"/>
            </a:endParaRPr>
          </a:p>
        </p:txBody>
      </p:sp>
      <p:sp>
        <p:nvSpPr>
          <p:cNvPr id="36870" name="Text Box 62"/>
          <p:cNvSpPr txBox="1">
            <a:spLocks noChangeArrowheads="1"/>
          </p:cNvSpPr>
          <p:nvPr/>
        </p:nvSpPr>
        <p:spPr bwMode="auto">
          <a:xfrm>
            <a:off x="7467600" y="914400"/>
            <a:ext cx="12192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r>
              <a:rPr lang="zh-CN" altLang="en-US" sz="2400" b="1">
                <a:latin typeface="微软雅黑" panose="020B0503020204020204" pitchFamily="34" charset="-122"/>
                <a:ea typeface="微软雅黑" panose="020B0503020204020204" pitchFamily="34" charset="-122"/>
              </a:rPr>
              <a:t>工厂</a:t>
            </a:r>
            <a:endParaRPr lang="en-US" altLang="zh-CN" sz="2400" b="1">
              <a:latin typeface="微软雅黑" panose="020B0503020204020204" pitchFamily="34" charset="-122"/>
              <a:ea typeface="微软雅黑" panose="020B0503020204020204" pitchFamily="34" charset="-122"/>
            </a:endParaRPr>
          </a:p>
          <a:p>
            <a:pPr algn="ctr"/>
            <a:r>
              <a:rPr lang="zh-CN" altLang="en-US" sz="2400" b="1">
                <a:latin typeface="微软雅黑" panose="020B0503020204020204" pitchFamily="34" charset="-122"/>
                <a:ea typeface="微软雅黑" panose="020B0503020204020204" pitchFamily="34" charset="-122"/>
              </a:rPr>
              <a:t>层次类</a:t>
            </a:r>
            <a:endParaRPr lang="zh-CN" altLang="en-US" sz="2400" b="1">
              <a:latin typeface="微软雅黑" panose="020B0503020204020204" pitchFamily="34" charset="-122"/>
              <a:ea typeface="微软雅黑" panose="020B0503020204020204" pitchFamily="34" charset="-122"/>
            </a:endParaRPr>
          </a:p>
        </p:txBody>
      </p:sp>
      <p:sp>
        <p:nvSpPr>
          <p:cNvPr id="36871" name="Text Box 63"/>
          <p:cNvSpPr txBox="1">
            <a:spLocks noChangeArrowheads="1"/>
          </p:cNvSpPr>
          <p:nvPr/>
        </p:nvSpPr>
        <p:spPr bwMode="auto">
          <a:xfrm>
            <a:off x="6934200" y="4057650"/>
            <a:ext cx="9525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r>
              <a:rPr lang="zh-CN" altLang="en-US" sz="2400" b="1">
                <a:latin typeface="微软雅黑" panose="020B0503020204020204" pitchFamily="34" charset="-122"/>
                <a:ea typeface="微软雅黑" panose="020B0503020204020204" pitchFamily="34" charset="-122"/>
              </a:rPr>
              <a:t>产品</a:t>
            </a:r>
            <a:endParaRPr lang="en-US" altLang="zh-CN" sz="2400" b="1">
              <a:latin typeface="微软雅黑" panose="020B0503020204020204" pitchFamily="34" charset="-122"/>
              <a:ea typeface="微软雅黑" panose="020B0503020204020204" pitchFamily="34" charset="-122"/>
            </a:endParaRPr>
          </a:p>
          <a:p>
            <a:pPr algn="ctr"/>
            <a:r>
              <a:rPr lang="zh-CN" altLang="en-US" sz="2400" b="1">
                <a:latin typeface="微软雅黑" panose="020B0503020204020204" pitchFamily="34" charset="-122"/>
                <a:ea typeface="微软雅黑" panose="020B0503020204020204" pitchFamily="34" charset="-122"/>
              </a:rPr>
              <a:t>层次类</a:t>
            </a:r>
            <a:endParaRPr lang="zh-CN" altLang="en-US" sz="2400" b="1">
              <a:latin typeface="微软雅黑" panose="020B0503020204020204" pitchFamily="34" charset="-122"/>
              <a:ea typeface="微软雅黑" panose="020B0503020204020204" pitchFamily="34" charset="-122"/>
            </a:endParaRPr>
          </a:p>
        </p:txBody>
      </p:sp>
      <p:sp>
        <p:nvSpPr>
          <p:cNvPr id="36872" name="Text Box 64"/>
          <p:cNvSpPr txBox="1">
            <a:spLocks noChangeArrowheads="1"/>
          </p:cNvSpPr>
          <p:nvPr/>
        </p:nvSpPr>
        <p:spPr bwMode="auto">
          <a:xfrm>
            <a:off x="2351089" y="101601"/>
            <a:ext cx="7489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b="1">
                <a:latin typeface="微软雅黑" panose="020B0503020204020204" pitchFamily="34" charset="-122"/>
                <a:ea typeface="微软雅黑" panose="020B0503020204020204" pitchFamily="34" charset="-122"/>
              </a:rPr>
              <a:t>工厂方法模式</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汽车保险的例子</a:t>
            </a:r>
            <a:endParaRPr lang="zh-CN" altLang="en-US" sz="2800" b="1">
              <a:latin typeface="微软雅黑" panose="020B0503020204020204" pitchFamily="34" charset="-122"/>
              <a:ea typeface="微软雅黑" panose="020B0503020204020204" pitchFamily="34" charset="-122"/>
            </a:endParaRPr>
          </a:p>
        </p:txBody>
      </p:sp>
      <p:sp>
        <p:nvSpPr>
          <p:cNvPr id="76" name="Rectangle 29"/>
          <p:cNvSpPr>
            <a:spLocks noChangeArrowheads="1"/>
          </p:cNvSpPr>
          <p:nvPr/>
        </p:nvSpPr>
        <p:spPr bwMode="auto">
          <a:xfrm>
            <a:off x="4641850" y="3886201"/>
            <a:ext cx="2133600" cy="542925"/>
          </a:xfrm>
          <a:prstGeom prst="rect">
            <a:avLst/>
          </a:prstGeom>
          <a:solidFill>
            <a:srgbClr val="FFFFFF"/>
          </a:solidFill>
          <a:ln w="9525">
            <a:solidFill>
              <a:srgbClr val="000000"/>
            </a:solidFill>
            <a:miter lim="800000"/>
          </a:ln>
        </p:spPr>
        <p:txBody>
          <a:bodyPr lIns="0" tIns="0" rIns="0" bIns="0" anchor="ctr"/>
          <a:lstStyle/>
          <a:p>
            <a:pPr algn="ctr">
              <a:lnSpc>
                <a:spcPct val="85000"/>
              </a:lnSpc>
              <a:defRPr/>
            </a:pPr>
            <a:r>
              <a:rPr lang="en-US" altLang="zh-CN" sz="2000" b="1" dirty="0">
                <a:solidFill>
                  <a:srgbClr val="000000"/>
                </a:solidFill>
                <a:effectLst>
                  <a:outerShdw blurRad="38100" dist="38100" dir="2700000" algn="tl">
                    <a:srgbClr val="C0C0C0"/>
                  </a:outerShdw>
                </a:effectLst>
                <a:latin typeface="Arial" panose="020B0604020202020204" pitchFamily="34" charset="0"/>
              </a:rPr>
              <a:t>&lt;&lt;Interface&gt;&gt; </a:t>
            </a:r>
            <a:endParaRPr lang="en-US" altLang="zh-CN" sz="2000" b="1" dirty="0">
              <a:solidFill>
                <a:srgbClr val="000000"/>
              </a:solidFill>
              <a:effectLst>
                <a:outerShdw blurRad="38100" dist="38100" dir="2700000" algn="tl">
                  <a:srgbClr val="C0C0C0"/>
                </a:outerShdw>
              </a:effectLst>
              <a:latin typeface="Arial" panose="020B0604020202020204" pitchFamily="34" charset="0"/>
            </a:endParaRPr>
          </a:p>
          <a:p>
            <a:pPr algn="ctr">
              <a:lnSpc>
                <a:spcPct val="85000"/>
              </a:lnSpc>
              <a:defRPr/>
            </a:pPr>
            <a:r>
              <a:rPr lang="en-US" altLang="zh-CN" sz="2000" b="1" dirty="0" err="1">
                <a:solidFill>
                  <a:srgbClr val="000000"/>
                </a:solidFill>
                <a:effectLst>
                  <a:outerShdw blurRad="38100" dist="38100" dir="2700000" algn="tl">
                    <a:srgbClr val="C0C0C0"/>
                  </a:outerShdw>
                </a:effectLst>
                <a:latin typeface="Arial" panose="020B0604020202020204" pitchFamily="34" charset="0"/>
              </a:rPr>
              <a:t>AutoInsurance</a:t>
            </a:r>
            <a:endParaRPr lang="en-US" altLang="zh-CN" sz="2000" b="1" dirty="0">
              <a:latin typeface="Arial" panose="020B0604020202020204" pitchFamily="34" charset="0"/>
            </a:endParaRPr>
          </a:p>
        </p:txBody>
      </p:sp>
      <p:sp>
        <p:nvSpPr>
          <p:cNvPr id="77" name="Rectangle 30"/>
          <p:cNvSpPr>
            <a:spLocks noChangeArrowheads="1"/>
          </p:cNvSpPr>
          <p:nvPr/>
        </p:nvSpPr>
        <p:spPr bwMode="auto">
          <a:xfrm>
            <a:off x="4641850" y="4503738"/>
            <a:ext cx="2133600" cy="328612"/>
          </a:xfrm>
          <a:prstGeom prst="rect">
            <a:avLst/>
          </a:prstGeom>
          <a:solidFill>
            <a:srgbClr val="FFFFFF"/>
          </a:solidFill>
          <a:ln w="9525">
            <a:solidFill>
              <a:srgbClr val="000000"/>
            </a:solidFill>
            <a:miter lim="800000"/>
          </a:ln>
        </p:spPr>
        <p:txBody>
          <a:bodyPr lIns="0" tIns="0" rIns="0" bIns="0" anchor="ctr"/>
          <a:lstStyle/>
          <a:p>
            <a:pPr algn="just">
              <a:defRPr/>
            </a:pPr>
            <a:r>
              <a:rPr lang="en-US" altLang="zh-CN" sz="2000" b="1" i="1" dirty="0">
                <a:solidFill>
                  <a:srgbClr val="000000"/>
                </a:solidFill>
                <a:effectLst>
                  <a:outerShdw blurRad="38100" dist="38100" dir="2700000" algn="tl">
                    <a:srgbClr val="C0C0C0"/>
                  </a:outerShdw>
                </a:effectLst>
                <a:latin typeface="Arial" panose="020B0604020202020204" pitchFamily="34" charset="0"/>
              </a:rPr>
              <a:t>+describe()</a:t>
            </a:r>
            <a:endParaRPr lang="en-US" altLang="zh-CN" sz="2000" b="1" i="1" dirty="0">
              <a:solidFill>
                <a:srgbClr val="000000"/>
              </a:solidFill>
              <a:effectLst>
                <a:outerShdw blurRad="38100" dist="38100" dir="2700000" algn="tl">
                  <a:srgbClr val="C0C0C0"/>
                </a:outerShdw>
              </a:effectLst>
              <a:latin typeface="Arial" panose="020B0604020202020204" pitchFamily="34" charset="0"/>
            </a:endParaRPr>
          </a:p>
        </p:txBody>
      </p:sp>
      <p:sp>
        <p:nvSpPr>
          <p:cNvPr id="36875" name="Rectangle 31"/>
          <p:cNvSpPr>
            <a:spLocks noChangeArrowheads="1"/>
          </p:cNvSpPr>
          <p:nvPr/>
        </p:nvSpPr>
        <p:spPr bwMode="auto">
          <a:xfrm>
            <a:off x="4641850" y="4435476"/>
            <a:ext cx="2133600" cy="68263"/>
          </a:xfrm>
          <a:prstGeom prst="rect">
            <a:avLst/>
          </a:prstGeom>
          <a:solidFill>
            <a:srgbClr val="FFFFFF"/>
          </a:solidFill>
          <a:ln w="9525">
            <a:solidFill>
              <a:srgbClr val="000000"/>
            </a:solidFill>
            <a:miter lim="800000"/>
          </a:ln>
        </p:spPr>
        <p:txBody>
          <a:bodyPr lIns="0" tIns="0" rIns="0" bIns="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sz="2000"/>
          </a:p>
        </p:txBody>
      </p:sp>
      <p:sp>
        <p:nvSpPr>
          <p:cNvPr id="36876" name="Line 46"/>
          <p:cNvSpPr>
            <a:spLocks noChangeShapeType="1"/>
          </p:cNvSpPr>
          <p:nvPr/>
        </p:nvSpPr>
        <p:spPr bwMode="auto">
          <a:xfrm flipV="1">
            <a:off x="2941210" y="5186364"/>
            <a:ext cx="5184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77" name="Line 47"/>
          <p:cNvSpPr>
            <a:spLocks noChangeShapeType="1"/>
          </p:cNvSpPr>
          <p:nvPr/>
        </p:nvSpPr>
        <p:spPr bwMode="auto">
          <a:xfrm>
            <a:off x="2928810" y="5189538"/>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78" name="Line 48"/>
          <p:cNvSpPr>
            <a:spLocks noChangeShapeType="1"/>
          </p:cNvSpPr>
          <p:nvPr/>
        </p:nvSpPr>
        <p:spPr bwMode="auto">
          <a:xfrm>
            <a:off x="4876800" y="5189538"/>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79" name="Line 52"/>
          <p:cNvSpPr>
            <a:spLocks noChangeShapeType="1"/>
          </p:cNvSpPr>
          <p:nvPr/>
        </p:nvSpPr>
        <p:spPr bwMode="auto">
          <a:xfrm>
            <a:off x="6503988" y="5186381"/>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80" name="Line 53"/>
          <p:cNvSpPr>
            <a:spLocks noChangeShapeType="1"/>
          </p:cNvSpPr>
          <p:nvPr/>
        </p:nvSpPr>
        <p:spPr bwMode="auto">
          <a:xfrm>
            <a:off x="8104188" y="5190621"/>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81" name="Line 46"/>
          <p:cNvSpPr>
            <a:spLocks noChangeShapeType="1"/>
          </p:cNvSpPr>
          <p:nvPr/>
        </p:nvSpPr>
        <p:spPr bwMode="auto">
          <a:xfrm>
            <a:off x="2743200" y="2362200"/>
            <a:ext cx="7740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82" name="Line 47"/>
          <p:cNvSpPr>
            <a:spLocks noChangeShapeType="1"/>
          </p:cNvSpPr>
          <p:nvPr/>
        </p:nvSpPr>
        <p:spPr bwMode="auto">
          <a:xfrm>
            <a:off x="2757488" y="23622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83" name="Line 48"/>
          <p:cNvSpPr>
            <a:spLocks noChangeShapeType="1"/>
          </p:cNvSpPr>
          <p:nvPr/>
        </p:nvSpPr>
        <p:spPr bwMode="auto">
          <a:xfrm>
            <a:off x="5433275" y="23622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84" name="Line 52"/>
          <p:cNvSpPr>
            <a:spLocks noChangeShapeType="1"/>
          </p:cNvSpPr>
          <p:nvPr/>
        </p:nvSpPr>
        <p:spPr bwMode="auto">
          <a:xfrm>
            <a:off x="7824991" y="2347913"/>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85" name="Line 53"/>
          <p:cNvSpPr>
            <a:spLocks noChangeShapeType="1"/>
          </p:cNvSpPr>
          <p:nvPr/>
        </p:nvSpPr>
        <p:spPr bwMode="auto">
          <a:xfrm>
            <a:off x="10489124" y="23622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86" name="AutoShape 62"/>
          <p:cNvSpPr>
            <a:spLocks noChangeArrowheads="1"/>
          </p:cNvSpPr>
          <p:nvPr/>
        </p:nvSpPr>
        <p:spPr bwMode="auto">
          <a:xfrm>
            <a:off x="6005513" y="1938338"/>
            <a:ext cx="449262" cy="417512"/>
          </a:xfrm>
          <a:prstGeom prst="upArrow">
            <a:avLst>
              <a:gd name="adj1" fmla="val 0"/>
              <a:gd name="adj2" fmla="val 46250"/>
            </a:avLst>
          </a:prstGeom>
          <a:solidFill>
            <a:schemeClr val="accent1"/>
          </a:solidFill>
          <a:ln w="9525">
            <a:solidFill>
              <a:schemeClr val="tx1"/>
            </a:solidFill>
            <a:miter lim="800000"/>
          </a:ln>
        </p:spPr>
        <p:txBody>
          <a:bodyPr vert="eaVert"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36887" name="组合 4"/>
          <p:cNvGrpSpPr/>
          <p:nvPr/>
        </p:nvGrpSpPr>
        <p:grpSpPr bwMode="auto">
          <a:xfrm>
            <a:off x="1901825" y="2613025"/>
            <a:ext cx="2025650" cy="636588"/>
            <a:chOff x="4930775" y="663575"/>
            <a:chExt cx="2808288" cy="636588"/>
          </a:xfrm>
        </p:grpSpPr>
        <p:sp>
          <p:nvSpPr>
            <p:cNvPr id="72715" name="Rectangle 11"/>
            <p:cNvSpPr>
              <a:spLocks noChangeArrowheads="1"/>
            </p:cNvSpPr>
            <p:nvPr/>
          </p:nvSpPr>
          <p:spPr bwMode="auto">
            <a:xfrm>
              <a:off x="4930775" y="663575"/>
              <a:ext cx="2808288" cy="271463"/>
            </a:xfrm>
            <a:prstGeom prst="rect">
              <a:avLst/>
            </a:prstGeom>
            <a:solidFill>
              <a:srgbClr val="FFFFFF"/>
            </a:solidFill>
            <a:ln w="9525">
              <a:solidFill>
                <a:srgbClr val="000000"/>
              </a:solidFill>
              <a:miter lim="800000"/>
            </a:ln>
          </p:spPr>
          <p:txBody>
            <a:bodyPr lIns="0" tIns="0" rIns="0" bIns="0" anchor="ctr"/>
            <a:lstStyle/>
            <a:p>
              <a:pPr algn="ctr">
                <a:defRPr/>
              </a:pPr>
              <a:r>
                <a:rPr lang="en-US" altLang="zh-CN" sz="2400" b="1" dirty="0" err="1">
                  <a:solidFill>
                    <a:srgbClr val="000000"/>
                  </a:solidFill>
                  <a:latin typeface="Arial" panose="020B0604020202020204" pitchFamily="34" charset="0"/>
                </a:rPr>
                <a:t>BodyFactory</a:t>
              </a:r>
              <a:endParaRPr lang="en-US" altLang="zh-CN" sz="2400" b="1" dirty="0">
                <a:latin typeface="Arial" panose="020B0604020202020204" pitchFamily="34" charset="0"/>
              </a:endParaRPr>
            </a:p>
          </p:txBody>
        </p:sp>
        <p:sp>
          <p:nvSpPr>
            <p:cNvPr id="36931" name="Rectangle 12"/>
            <p:cNvSpPr>
              <a:spLocks noChangeArrowheads="1"/>
            </p:cNvSpPr>
            <p:nvPr/>
          </p:nvSpPr>
          <p:spPr bwMode="auto">
            <a:xfrm>
              <a:off x="4930775" y="935038"/>
              <a:ext cx="2808288" cy="90487"/>
            </a:xfrm>
            <a:prstGeom prst="rect">
              <a:avLst/>
            </a:prstGeom>
            <a:solidFill>
              <a:srgbClr val="FFFFFF"/>
            </a:solidFill>
            <a:ln w="9525">
              <a:solidFill>
                <a:srgbClr val="000000"/>
              </a:solidFill>
              <a:miter lim="800000"/>
            </a:ln>
          </p:spPr>
          <p:txBody>
            <a:bodyPr lIns="0" tIns="0" rIns="0" bIns="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sz="2000"/>
            </a:p>
          </p:txBody>
        </p:sp>
        <p:sp>
          <p:nvSpPr>
            <p:cNvPr id="72717" name="Rectangle 13"/>
            <p:cNvSpPr>
              <a:spLocks noChangeArrowheads="1"/>
            </p:cNvSpPr>
            <p:nvPr/>
          </p:nvSpPr>
          <p:spPr bwMode="auto">
            <a:xfrm>
              <a:off x="4930775" y="985838"/>
              <a:ext cx="2808288" cy="314325"/>
            </a:xfrm>
            <a:prstGeom prst="rect">
              <a:avLst/>
            </a:prstGeom>
            <a:solidFill>
              <a:srgbClr val="FFFFFF"/>
            </a:solidFill>
            <a:ln w="9525">
              <a:solidFill>
                <a:srgbClr val="000000"/>
              </a:solidFill>
              <a:miter lim="800000"/>
            </a:ln>
          </p:spPr>
          <p:txBody>
            <a:bodyPr lIns="0" tIns="0" rIns="0" bIns="0" anchor="ctr">
              <a:spAutoFit/>
            </a:bodyPr>
            <a:lstStyle/>
            <a:p>
              <a:pPr algn="just">
                <a:defRPr/>
              </a:pPr>
              <a:r>
                <a:rPr lang="en-US" altLang="zh-CN" sz="2000" b="1" dirty="0">
                  <a:solidFill>
                    <a:srgbClr val="000000"/>
                  </a:solidFill>
                  <a:effectLst>
                    <a:outerShdw blurRad="38100" dist="38100" dir="2700000" algn="tl">
                      <a:srgbClr val="C0C0C0"/>
                    </a:outerShdw>
                  </a:effectLst>
                  <a:latin typeface="Arial" panose="020B0604020202020204" pitchFamily="34" charset="0"/>
                </a:rPr>
                <a:t>+</a:t>
              </a:r>
              <a:r>
                <a:rPr lang="en-US" altLang="zh-CN" sz="2000" b="1" dirty="0" err="1">
                  <a:solidFill>
                    <a:srgbClr val="000000"/>
                  </a:solidFill>
                  <a:latin typeface="Arial" panose="020B0604020202020204" pitchFamily="34" charset="0"/>
                </a:rPr>
                <a:t>getAutoObj</a:t>
              </a:r>
              <a:r>
                <a:rPr lang="en-US" altLang="zh-CN" sz="2000" b="1" dirty="0">
                  <a:solidFill>
                    <a:srgbClr val="000000"/>
                  </a:solidFill>
                  <a:effectLst>
                    <a:outerShdw blurRad="38100" dist="38100" dir="2700000" algn="tl">
                      <a:srgbClr val="C0C0C0"/>
                    </a:outerShdw>
                  </a:effectLst>
                  <a:latin typeface="Arial" panose="020B0604020202020204" pitchFamily="34" charset="0"/>
                </a:rPr>
                <a:t>()</a:t>
              </a:r>
              <a:endParaRPr lang="en-US" altLang="zh-CN" sz="2000" b="1" dirty="0">
                <a:latin typeface="Arial" panose="020B0604020202020204" pitchFamily="34" charset="0"/>
              </a:endParaRPr>
            </a:p>
          </p:txBody>
        </p:sp>
      </p:grpSp>
      <p:grpSp>
        <p:nvGrpSpPr>
          <p:cNvPr id="36888" name="组合 3"/>
          <p:cNvGrpSpPr/>
          <p:nvPr/>
        </p:nvGrpSpPr>
        <p:grpSpPr bwMode="auto">
          <a:xfrm>
            <a:off x="4127705" y="2613026"/>
            <a:ext cx="2472382" cy="633413"/>
            <a:chOff x="4930775" y="1443038"/>
            <a:chExt cx="2952750" cy="633313"/>
          </a:xfrm>
        </p:grpSpPr>
        <p:sp>
          <p:nvSpPr>
            <p:cNvPr id="72709" name="Rectangle 5"/>
            <p:cNvSpPr>
              <a:spLocks noChangeArrowheads="1"/>
            </p:cNvSpPr>
            <p:nvPr/>
          </p:nvSpPr>
          <p:spPr bwMode="auto">
            <a:xfrm>
              <a:off x="4930775" y="1443038"/>
              <a:ext cx="2952750" cy="271420"/>
            </a:xfrm>
            <a:prstGeom prst="rect">
              <a:avLst/>
            </a:prstGeom>
            <a:solidFill>
              <a:srgbClr val="FFFFFF"/>
            </a:solidFill>
            <a:ln w="9525">
              <a:solidFill>
                <a:srgbClr val="000000"/>
              </a:solidFill>
              <a:miter lim="800000"/>
            </a:ln>
          </p:spPr>
          <p:txBody>
            <a:bodyPr lIns="0" tIns="0" rIns="0" bIns="0" anchor="ctr"/>
            <a:lstStyle/>
            <a:p>
              <a:pPr algn="ctr">
                <a:defRPr/>
              </a:pPr>
              <a:r>
                <a:rPr lang="en-US" altLang="zh-CN" sz="2400" b="1" dirty="0" err="1">
                  <a:solidFill>
                    <a:srgbClr val="000000"/>
                  </a:solidFill>
                  <a:latin typeface="Arial" panose="020B0604020202020204" pitchFamily="34" charset="0"/>
                </a:rPr>
                <a:t>CollisionFactory</a:t>
              </a:r>
              <a:endParaRPr lang="en-US" altLang="zh-CN" sz="2400" b="1" dirty="0">
                <a:solidFill>
                  <a:srgbClr val="000000"/>
                </a:solidFill>
                <a:latin typeface="Arial" panose="020B0604020202020204" pitchFamily="34" charset="0"/>
              </a:endParaRPr>
            </a:p>
          </p:txBody>
        </p:sp>
        <p:sp>
          <p:nvSpPr>
            <p:cNvPr id="36928" name="Rectangle 6"/>
            <p:cNvSpPr>
              <a:spLocks noChangeArrowheads="1"/>
            </p:cNvSpPr>
            <p:nvPr/>
          </p:nvSpPr>
          <p:spPr bwMode="auto">
            <a:xfrm>
              <a:off x="4930775" y="1714500"/>
              <a:ext cx="2952750" cy="90488"/>
            </a:xfrm>
            <a:prstGeom prst="rect">
              <a:avLst/>
            </a:prstGeom>
            <a:solidFill>
              <a:srgbClr val="FFFFFF"/>
            </a:solidFill>
            <a:ln w="9525">
              <a:solidFill>
                <a:srgbClr val="000000"/>
              </a:solidFill>
              <a:miter lim="800000"/>
            </a:ln>
          </p:spPr>
          <p:txBody>
            <a:bodyPr lIns="0" tIns="0" rIns="0" bIns="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sz="2000"/>
            </a:p>
          </p:txBody>
        </p:sp>
        <p:sp>
          <p:nvSpPr>
            <p:cNvPr id="72711" name="Rectangle 7"/>
            <p:cNvSpPr>
              <a:spLocks noChangeArrowheads="1"/>
            </p:cNvSpPr>
            <p:nvPr/>
          </p:nvSpPr>
          <p:spPr bwMode="auto">
            <a:xfrm>
              <a:off x="4930775" y="1768425"/>
              <a:ext cx="2952750" cy="307926"/>
            </a:xfrm>
            <a:prstGeom prst="rect">
              <a:avLst/>
            </a:prstGeom>
            <a:solidFill>
              <a:srgbClr val="FFFFFF"/>
            </a:solidFill>
            <a:ln w="9525">
              <a:solidFill>
                <a:srgbClr val="000000"/>
              </a:solidFill>
              <a:miter lim="800000"/>
            </a:ln>
          </p:spPr>
          <p:txBody>
            <a:bodyPr lIns="0" tIns="0" rIns="0" bIns="0" anchor="ctr">
              <a:spAutoFit/>
            </a:bodyPr>
            <a:lstStyle/>
            <a:p>
              <a:pPr algn="just">
                <a:defRPr/>
              </a:pPr>
              <a:r>
                <a:rPr lang="en-US" altLang="zh-CN" sz="2000" b="1" dirty="0">
                  <a:solidFill>
                    <a:srgbClr val="000000"/>
                  </a:solidFill>
                  <a:effectLst>
                    <a:outerShdw blurRad="38100" dist="38100" dir="2700000" algn="tl">
                      <a:srgbClr val="C0C0C0"/>
                    </a:outerShdw>
                  </a:effectLst>
                  <a:latin typeface="Arial" panose="020B0604020202020204" pitchFamily="34" charset="0"/>
                </a:rPr>
                <a:t>+</a:t>
              </a:r>
              <a:r>
                <a:rPr lang="en-US" altLang="zh-CN" sz="2000" b="1" dirty="0" err="1">
                  <a:solidFill>
                    <a:srgbClr val="000000"/>
                  </a:solidFill>
                  <a:latin typeface="Arial" panose="020B0604020202020204" pitchFamily="34" charset="0"/>
                </a:rPr>
                <a:t>getAutoObj</a:t>
              </a:r>
              <a:r>
                <a:rPr lang="en-US" altLang="zh-CN" sz="2000" b="1" dirty="0">
                  <a:solidFill>
                    <a:srgbClr val="000000"/>
                  </a:solidFill>
                  <a:effectLst>
                    <a:outerShdw blurRad="38100" dist="38100" dir="2700000" algn="tl">
                      <a:srgbClr val="C0C0C0"/>
                    </a:outerShdw>
                  </a:effectLst>
                  <a:latin typeface="Arial" panose="020B0604020202020204" pitchFamily="34" charset="0"/>
                </a:rPr>
                <a:t>()</a:t>
              </a:r>
              <a:endParaRPr lang="en-US" altLang="zh-CN" sz="2000" b="1" dirty="0">
                <a:latin typeface="Arial" panose="020B0604020202020204" pitchFamily="34" charset="0"/>
              </a:endParaRPr>
            </a:p>
          </p:txBody>
        </p:sp>
      </p:grpSp>
      <p:grpSp>
        <p:nvGrpSpPr>
          <p:cNvPr id="36889" name="组合 5"/>
          <p:cNvGrpSpPr/>
          <p:nvPr/>
        </p:nvGrpSpPr>
        <p:grpSpPr bwMode="auto">
          <a:xfrm>
            <a:off x="7015797" y="2651126"/>
            <a:ext cx="2003425" cy="595313"/>
            <a:chOff x="4930775" y="2235200"/>
            <a:chExt cx="3455988" cy="595214"/>
          </a:xfrm>
        </p:grpSpPr>
        <p:sp>
          <p:nvSpPr>
            <p:cNvPr id="72712" name="Rectangle 8"/>
            <p:cNvSpPr>
              <a:spLocks noChangeArrowheads="1"/>
            </p:cNvSpPr>
            <p:nvPr/>
          </p:nvSpPr>
          <p:spPr bwMode="auto">
            <a:xfrm>
              <a:off x="4930775" y="2235200"/>
              <a:ext cx="3455988" cy="271418"/>
            </a:xfrm>
            <a:prstGeom prst="rect">
              <a:avLst/>
            </a:prstGeom>
            <a:solidFill>
              <a:srgbClr val="FFFFFF"/>
            </a:solidFill>
            <a:ln w="9525">
              <a:solidFill>
                <a:srgbClr val="000000"/>
              </a:solidFill>
              <a:miter lim="800000"/>
            </a:ln>
          </p:spPr>
          <p:txBody>
            <a:bodyPr lIns="0" tIns="0" rIns="0" bIns="0" anchor="ctr"/>
            <a:lstStyle/>
            <a:p>
              <a:pPr algn="ctr">
                <a:defRPr/>
              </a:pPr>
              <a:r>
                <a:rPr lang="en-US" altLang="zh-CN" sz="2400" b="1" dirty="0" err="1">
                  <a:solidFill>
                    <a:srgbClr val="000000"/>
                  </a:solidFill>
                  <a:latin typeface="Arial" panose="020B0604020202020204" pitchFamily="34" charset="0"/>
                </a:rPr>
                <a:t>ComFactory</a:t>
              </a:r>
              <a:endParaRPr lang="en-US" altLang="zh-CN" sz="2400" b="1" dirty="0">
                <a:solidFill>
                  <a:srgbClr val="000000"/>
                </a:solidFill>
                <a:latin typeface="Arial" panose="020B0604020202020204" pitchFamily="34" charset="0"/>
              </a:endParaRPr>
            </a:p>
          </p:txBody>
        </p:sp>
        <p:sp>
          <p:nvSpPr>
            <p:cNvPr id="36925" name="Rectangle 9"/>
            <p:cNvSpPr>
              <a:spLocks noChangeArrowheads="1"/>
            </p:cNvSpPr>
            <p:nvPr/>
          </p:nvSpPr>
          <p:spPr bwMode="auto">
            <a:xfrm>
              <a:off x="4930775" y="2506663"/>
              <a:ext cx="3455988" cy="53975"/>
            </a:xfrm>
            <a:prstGeom prst="rect">
              <a:avLst/>
            </a:prstGeom>
            <a:solidFill>
              <a:srgbClr val="FFFFFF"/>
            </a:solidFill>
            <a:ln w="9525">
              <a:solidFill>
                <a:srgbClr val="000000"/>
              </a:solidFill>
              <a:miter lim="800000"/>
            </a:ln>
          </p:spPr>
          <p:txBody>
            <a:bodyPr lIns="0" tIns="0" rIns="0" bIns="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sz="2000"/>
            </a:p>
          </p:txBody>
        </p:sp>
        <p:sp>
          <p:nvSpPr>
            <p:cNvPr id="72714" name="Rectangle 10"/>
            <p:cNvSpPr>
              <a:spLocks noChangeArrowheads="1"/>
            </p:cNvSpPr>
            <p:nvPr/>
          </p:nvSpPr>
          <p:spPr bwMode="auto">
            <a:xfrm>
              <a:off x="4930775" y="2522490"/>
              <a:ext cx="3455988" cy="307924"/>
            </a:xfrm>
            <a:prstGeom prst="rect">
              <a:avLst/>
            </a:prstGeom>
            <a:solidFill>
              <a:srgbClr val="FFFFFF"/>
            </a:solidFill>
            <a:ln w="9525">
              <a:solidFill>
                <a:srgbClr val="000000"/>
              </a:solidFill>
              <a:miter lim="800000"/>
            </a:ln>
          </p:spPr>
          <p:txBody>
            <a:bodyPr lIns="0" tIns="0" rIns="0" bIns="0" anchor="ctr">
              <a:spAutoFit/>
            </a:bodyPr>
            <a:lstStyle/>
            <a:p>
              <a:pPr algn="just">
                <a:defRPr/>
              </a:pPr>
              <a:r>
                <a:rPr lang="en-US" altLang="zh-CN" sz="2000" b="1" dirty="0">
                  <a:solidFill>
                    <a:srgbClr val="000000"/>
                  </a:solidFill>
                  <a:effectLst>
                    <a:outerShdw blurRad="38100" dist="38100" dir="2700000" algn="tl">
                      <a:srgbClr val="C0C0C0"/>
                    </a:outerShdw>
                  </a:effectLst>
                  <a:latin typeface="Arial" panose="020B0604020202020204" pitchFamily="34" charset="0"/>
                </a:rPr>
                <a:t>+</a:t>
              </a:r>
              <a:r>
                <a:rPr lang="en-US" altLang="zh-CN" sz="2000" b="1" dirty="0" err="1">
                  <a:solidFill>
                    <a:srgbClr val="000000"/>
                  </a:solidFill>
                  <a:latin typeface="Arial" panose="020B0604020202020204" pitchFamily="34" charset="0"/>
                </a:rPr>
                <a:t>getAutoObj</a:t>
              </a:r>
              <a:r>
                <a:rPr lang="en-US" altLang="zh-CN" sz="2000" b="1" dirty="0">
                  <a:solidFill>
                    <a:srgbClr val="000000"/>
                  </a:solidFill>
                  <a:effectLst>
                    <a:outerShdw blurRad="38100" dist="38100" dir="2700000" algn="tl">
                      <a:srgbClr val="C0C0C0"/>
                    </a:outerShdw>
                  </a:effectLst>
                  <a:latin typeface="Arial" panose="020B0604020202020204" pitchFamily="34" charset="0"/>
                </a:rPr>
                <a:t>()</a:t>
              </a:r>
              <a:endParaRPr lang="en-US" altLang="zh-CN" sz="2000" b="1" dirty="0">
                <a:latin typeface="Arial" panose="020B0604020202020204" pitchFamily="34" charset="0"/>
              </a:endParaRPr>
            </a:p>
          </p:txBody>
        </p:sp>
      </p:grpSp>
      <p:grpSp>
        <p:nvGrpSpPr>
          <p:cNvPr id="36890" name="组合 2"/>
          <p:cNvGrpSpPr/>
          <p:nvPr/>
        </p:nvGrpSpPr>
        <p:grpSpPr bwMode="auto">
          <a:xfrm>
            <a:off x="9493129" y="2651126"/>
            <a:ext cx="2373974" cy="595313"/>
            <a:chOff x="4930775" y="3027363"/>
            <a:chExt cx="3384550" cy="595213"/>
          </a:xfrm>
        </p:grpSpPr>
        <p:sp>
          <p:nvSpPr>
            <p:cNvPr id="72718" name="Rectangle 14"/>
            <p:cNvSpPr>
              <a:spLocks noChangeArrowheads="1"/>
            </p:cNvSpPr>
            <p:nvPr/>
          </p:nvSpPr>
          <p:spPr bwMode="auto">
            <a:xfrm>
              <a:off x="4930775" y="3027363"/>
              <a:ext cx="3384550" cy="271417"/>
            </a:xfrm>
            <a:prstGeom prst="rect">
              <a:avLst/>
            </a:prstGeom>
            <a:solidFill>
              <a:srgbClr val="FFFFFF"/>
            </a:solidFill>
            <a:ln w="9525">
              <a:solidFill>
                <a:srgbClr val="000000"/>
              </a:solidFill>
              <a:miter lim="800000"/>
            </a:ln>
          </p:spPr>
          <p:txBody>
            <a:bodyPr lIns="0" tIns="0" rIns="0" bIns="0" anchor="ctr"/>
            <a:lstStyle/>
            <a:p>
              <a:pPr algn="ctr">
                <a:defRPr/>
              </a:pPr>
              <a:r>
                <a:rPr lang="en-US" altLang="zh-CN" sz="2400" b="1" dirty="0" err="1">
                  <a:solidFill>
                    <a:srgbClr val="000000"/>
                  </a:solidFill>
                  <a:latin typeface="Arial" panose="020B0604020202020204" pitchFamily="34" charset="0"/>
                </a:rPr>
                <a:t>PersonFactory</a:t>
              </a:r>
              <a:endParaRPr lang="en-US" altLang="zh-CN" sz="2400" b="1" dirty="0">
                <a:solidFill>
                  <a:srgbClr val="000000"/>
                </a:solidFill>
                <a:latin typeface="Arial" panose="020B0604020202020204" pitchFamily="34" charset="0"/>
              </a:endParaRPr>
            </a:p>
          </p:txBody>
        </p:sp>
        <p:sp>
          <p:nvSpPr>
            <p:cNvPr id="36922" name="Rectangle 15"/>
            <p:cNvSpPr>
              <a:spLocks noChangeArrowheads="1"/>
            </p:cNvSpPr>
            <p:nvPr/>
          </p:nvSpPr>
          <p:spPr bwMode="auto">
            <a:xfrm>
              <a:off x="4930775" y="3298825"/>
              <a:ext cx="3384550" cy="53975"/>
            </a:xfrm>
            <a:prstGeom prst="rect">
              <a:avLst/>
            </a:prstGeom>
            <a:solidFill>
              <a:srgbClr val="FFFFFF"/>
            </a:solidFill>
            <a:ln w="9525">
              <a:solidFill>
                <a:srgbClr val="000000"/>
              </a:solidFill>
              <a:miter lim="800000"/>
            </a:ln>
          </p:spPr>
          <p:txBody>
            <a:bodyPr lIns="0" tIns="0" rIns="0" bIns="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sz="2000"/>
            </a:p>
          </p:txBody>
        </p:sp>
        <p:sp>
          <p:nvSpPr>
            <p:cNvPr id="72720" name="Rectangle 16"/>
            <p:cNvSpPr>
              <a:spLocks noChangeArrowheads="1"/>
            </p:cNvSpPr>
            <p:nvPr/>
          </p:nvSpPr>
          <p:spPr bwMode="auto">
            <a:xfrm>
              <a:off x="4930775" y="3314653"/>
              <a:ext cx="3384550" cy="307923"/>
            </a:xfrm>
            <a:prstGeom prst="rect">
              <a:avLst/>
            </a:prstGeom>
            <a:solidFill>
              <a:srgbClr val="FFFFFF"/>
            </a:solidFill>
            <a:ln w="9525">
              <a:solidFill>
                <a:srgbClr val="000000"/>
              </a:solidFill>
              <a:miter lim="800000"/>
            </a:ln>
          </p:spPr>
          <p:txBody>
            <a:bodyPr lIns="0" tIns="0" rIns="0" bIns="0" anchor="ctr">
              <a:spAutoFit/>
            </a:bodyPr>
            <a:lstStyle/>
            <a:p>
              <a:pPr algn="just">
                <a:defRPr/>
              </a:pPr>
              <a:r>
                <a:rPr lang="en-US" altLang="zh-CN" sz="2000" b="1" dirty="0">
                  <a:solidFill>
                    <a:srgbClr val="000000"/>
                  </a:solidFill>
                  <a:effectLst>
                    <a:outerShdw blurRad="38100" dist="38100" dir="2700000" algn="tl">
                      <a:srgbClr val="C0C0C0"/>
                    </a:outerShdw>
                  </a:effectLst>
                  <a:latin typeface="Arial" panose="020B0604020202020204" pitchFamily="34" charset="0"/>
                </a:rPr>
                <a:t>+</a:t>
              </a:r>
              <a:r>
                <a:rPr lang="en-US" altLang="zh-CN" sz="2000" b="1" dirty="0" err="1">
                  <a:solidFill>
                    <a:srgbClr val="000000"/>
                  </a:solidFill>
                  <a:latin typeface="Arial" panose="020B0604020202020204" pitchFamily="34" charset="0"/>
                </a:rPr>
                <a:t>getAutoObj</a:t>
              </a:r>
              <a:r>
                <a:rPr lang="en-US" altLang="zh-CN" sz="2000" b="1" dirty="0">
                  <a:solidFill>
                    <a:srgbClr val="000000"/>
                  </a:solidFill>
                  <a:effectLst>
                    <a:outerShdw blurRad="38100" dist="38100" dir="2700000" algn="tl">
                      <a:srgbClr val="C0C0C0"/>
                    </a:outerShdw>
                  </a:effectLst>
                  <a:latin typeface="Arial" panose="020B0604020202020204" pitchFamily="34" charset="0"/>
                </a:rPr>
                <a:t>()</a:t>
              </a:r>
              <a:endParaRPr lang="en-US" altLang="zh-CN" sz="2000" b="1" dirty="0">
                <a:latin typeface="Arial" panose="020B0604020202020204" pitchFamily="34" charset="0"/>
              </a:endParaRPr>
            </a:p>
          </p:txBody>
        </p:sp>
      </p:grpSp>
      <p:sp>
        <p:nvSpPr>
          <p:cNvPr id="36891" name="Line 59"/>
          <p:cNvSpPr>
            <a:spLocks noChangeShapeType="1"/>
          </p:cNvSpPr>
          <p:nvPr/>
        </p:nvSpPr>
        <p:spPr bwMode="auto">
          <a:xfrm>
            <a:off x="1441108" y="4267200"/>
            <a:ext cx="3204000" cy="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3" name="直接箭头连接符 2"/>
          <p:cNvCxnSpPr>
            <a:cxnSpLocks noChangeShapeType="1"/>
          </p:cNvCxnSpPr>
          <p:nvPr/>
        </p:nvCxnSpPr>
        <p:spPr bwMode="auto">
          <a:xfrm>
            <a:off x="2819400" y="3249613"/>
            <a:ext cx="0" cy="2190750"/>
          </a:xfrm>
          <a:prstGeom prst="straightConnector1">
            <a:avLst/>
          </a:prstGeom>
          <a:noFill/>
          <a:ln w="22225" algn="ctr">
            <a:solidFill>
              <a:srgbClr val="0000CC"/>
            </a:solidFill>
            <a:round/>
            <a:tailEnd type="arrow" w="med" len="med"/>
          </a:ln>
          <a:extLst>
            <a:ext uri="{909E8E84-426E-40DD-AFC4-6F175D3DCCD1}">
              <a14:hiddenFill xmlns:a14="http://schemas.microsoft.com/office/drawing/2010/main">
                <a:noFill/>
              </a14:hiddenFill>
            </a:ext>
          </a:extLst>
        </p:spPr>
      </p:cxnSp>
      <p:sp>
        <p:nvSpPr>
          <p:cNvPr id="79" name="Rectangle 40"/>
          <p:cNvSpPr>
            <a:spLocks noChangeArrowheads="1"/>
          </p:cNvSpPr>
          <p:nvPr/>
        </p:nvSpPr>
        <p:spPr bwMode="auto">
          <a:xfrm>
            <a:off x="2078526" y="5407932"/>
            <a:ext cx="1471612" cy="472813"/>
          </a:xfrm>
          <a:prstGeom prst="rect">
            <a:avLst/>
          </a:prstGeom>
          <a:solidFill>
            <a:srgbClr val="FFFFFF"/>
          </a:solidFill>
          <a:ln w="9525">
            <a:solidFill>
              <a:srgbClr val="000000"/>
            </a:solidFill>
            <a:miter lim="800000"/>
          </a:ln>
        </p:spPr>
        <p:txBody>
          <a:bodyPr lIns="0" tIns="36000" rIns="0" bIns="36000" anchor="ctr">
            <a:spAutoFit/>
          </a:bodyPr>
          <a:lstStyle/>
          <a:p>
            <a:pPr algn="ctr">
              <a:defRPr/>
            </a:pPr>
            <a:r>
              <a:rPr lang="en-US" altLang="zh-CN" sz="2600" b="1" dirty="0">
                <a:solidFill>
                  <a:srgbClr val="000000"/>
                </a:solidFill>
                <a:latin typeface="Arial" panose="020B0604020202020204" pitchFamily="34" charset="0"/>
              </a:rPr>
              <a:t>Body</a:t>
            </a:r>
            <a:endParaRPr lang="en-US" altLang="zh-CN" sz="2600" b="1" dirty="0">
              <a:latin typeface="Arial" panose="020B0604020202020204" pitchFamily="34" charset="0"/>
            </a:endParaRPr>
          </a:p>
        </p:txBody>
      </p:sp>
      <p:sp>
        <p:nvSpPr>
          <p:cNvPr id="80" name="Rectangle 42"/>
          <p:cNvSpPr>
            <a:spLocks noChangeArrowheads="1"/>
          </p:cNvSpPr>
          <p:nvPr/>
        </p:nvSpPr>
        <p:spPr bwMode="auto">
          <a:xfrm>
            <a:off x="2078526" y="5846745"/>
            <a:ext cx="1471612" cy="379413"/>
          </a:xfrm>
          <a:prstGeom prst="rect">
            <a:avLst/>
          </a:prstGeom>
          <a:solidFill>
            <a:srgbClr val="FFFFFF"/>
          </a:solidFill>
          <a:ln w="9525">
            <a:solidFill>
              <a:srgbClr val="000000"/>
            </a:solidFill>
            <a:miter lim="800000"/>
          </a:ln>
        </p:spPr>
        <p:txBody>
          <a:bodyPr lIns="0" tIns="36000" rIns="0" bIns="36000" anchor="ctr">
            <a:spAutoFit/>
          </a:bodyPr>
          <a:lstStyle/>
          <a:p>
            <a:pPr algn="just">
              <a:defRPr/>
            </a:pPr>
            <a:r>
              <a:rPr lang="en-US" altLang="zh-CN" sz="2000" b="1">
                <a:solidFill>
                  <a:srgbClr val="000000"/>
                </a:solidFill>
                <a:effectLst>
                  <a:outerShdw blurRad="38100" dist="38100" dir="2700000" algn="tl">
                    <a:srgbClr val="C0C0C0"/>
                  </a:outerShdw>
                </a:effectLst>
                <a:latin typeface="Arial" panose="020B0604020202020204" pitchFamily="34" charset="0"/>
              </a:rPr>
              <a:t>+describe()</a:t>
            </a:r>
            <a:endParaRPr lang="en-US" altLang="zh-CN" sz="2000" b="1">
              <a:solidFill>
                <a:srgbClr val="000000"/>
              </a:solidFill>
              <a:effectLst>
                <a:outerShdw blurRad="38100" dist="38100" dir="2700000" algn="tl">
                  <a:srgbClr val="C0C0C0"/>
                </a:outerShdw>
              </a:effectLst>
              <a:latin typeface="Arial" panose="020B0604020202020204" pitchFamily="34" charset="0"/>
            </a:endParaRPr>
          </a:p>
        </p:txBody>
      </p:sp>
      <p:sp>
        <p:nvSpPr>
          <p:cNvPr id="86" name="Rectangle 40"/>
          <p:cNvSpPr>
            <a:spLocks noChangeArrowheads="1"/>
          </p:cNvSpPr>
          <p:nvPr/>
        </p:nvSpPr>
        <p:spPr bwMode="auto">
          <a:xfrm>
            <a:off x="3935412" y="5364294"/>
            <a:ext cx="1703388" cy="472813"/>
          </a:xfrm>
          <a:prstGeom prst="rect">
            <a:avLst/>
          </a:prstGeom>
          <a:solidFill>
            <a:srgbClr val="FFFFFF"/>
          </a:solidFill>
          <a:ln w="9525">
            <a:solidFill>
              <a:srgbClr val="000000"/>
            </a:solidFill>
            <a:miter lim="800000"/>
          </a:ln>
        </p:spPr>
        <p:txBody>
          <a:bodyPr wrap="square" lIns="0" tIns="36000" rIns="0" bIns="36000" anchor="ctr">
            <a:spAutoFit/>
          </a:bodyPr>
          <a:lstStyle/>
          <a:p>
            <a:pPr algn="ctr">
              <a:defRPr/>
            </a:pPr>
            <a:r>
              <a:rPr lang="en-US" altLang="zh-CN" sz="2600" b="1" dirty="0">
                <a:solidFill>
                  <a:srgbClr val="000000"/>
                </a:solidFill>
                <a:latin typeface="Arial" panose="020B0604020202020204" pitchFamily="34" charset="0"/>
              </a:rPr>
              <a:t>Collision</a:t>
            </a:r>
            <a:endParaRPr lang="en-US" altLang="zh-CN" sz="2600" b="1" dirty="0">
              <a:latin typeface="Arial" panose="020B0604020202020204" pitchFamily="34" charset="0"/>
            </a:endParaRPr>
          </a:p>
        </p:txBody>
      </p:sp>
      <p:sp>
        <p:nvSpPr>
          <p:cNvPr id="87" name="Rectangle 42"/>
          <p:cNvSpPr>
            <a:spLocks noChangeArrowheads="1"/>
          </p:cNvSpPr>
          <p:nvPr/>
        </p:nvSpPr>
        <p:spPr bwMode="auto">
          <a:xfrm>
            <a:off x="3950188" y="5772412"/>
            <a:ext cx="1688612" cy="380480"/>
          </a:xfrm>
          <a:prstGeom prst="rect">
            <a:avLst/>
          </a:prstGeom>
          <a:solidFill>
            <a:srgbClr val="FFFFFF"/>
          </a:solidFill>
          <a:ln w="9525">
            <a:solidFill>
              <a:srgbClr val="000000"/>
            </a:solidFill>
            <a:miter lim="800000"/>
          </a:ln>
        </p:spPr>
        <p:txBody>
          <a:bodyPr wrap="square" lIns="0" tIns="36000" rIns="0" bIns="36000" anchor="ctr">
            <a:spAutoFit/>
          </a:bodyPr>
          <a:lstStyle/>
          <a:p>
            <a:pPr algn="just">
              <a:defRPr/>
            </a:pPr>
            <a:r>
              <a:rPr lang="en-US" altLang="zh-CN" sz="2000" b="1" dirty="0">
                <a:solidFill>
                  <a:srgbClr val="000000"/>
                </a:solidFill>
                <a:effectLst>
                  <a:outerShdw blurRad="38100" dist="38100" dir="2700000" algn="tl">
                    <a:srgbClr val="C0C0C0"/>
                  </a:outerShdw>
                </a:effectLst>
                <a:latin typeface="Arial" panose="020B0604020202020204" pitchFamily="34" charset="0"/>
              </a:rPr>
              <a:t>+describe()</a:t>
            </a:r>
            <a:endParaRPr lang="en-US" altLang="zh-CN" sz="2000" b="1" dirty="0">
              <a:solidFill>
                <a:srgbClr val="000000"/>
              </a:solidFill>
              <a:effectLst>
                <a:outerShdw blurRad="38100" dist="38100" dir="2700000" algn="tl">
                  <a:srgbClr val="C0C0C0"/>
                </a:outerShdw>
              </a:effectLst>
              <a:latin typeface="Arial" panose="020B0604020202020204" pitchFamily="34" charset="0"/>
            </a:endParaRPr>
          </a:p>
        </p:txBody>
      </p:sp>
      <p:sp>
        <p:nvSpPr>
          <p:cNvPr id="88" name="Rectangle 40"/>
          <p:cNvSpPr>
            <a:spLocks noChangeArrowheads="1"/>
          </p:cNvSpPr>
          <p:nvPr/>
        </p:nvSpPr>
        <p:spPr bwMode="auto">
          <a:xfrm>
            <a:off x="5791200" y="5393663"/>
            <a:ext cx="1441450" cy="472813"/>
          </a:xfrm>
          <a:prstGeom prst="rect">
            <a:avLst/>
          </a:prstGeom>
          <a:solidFill>
            <a:srgbClr val="FFFFFF"/>
          </a:solidFill>
          <a:ln w="9525">
            <a:solidFill>
              <a:srgbClr val="000000"/>
            </a:solidFill>
            <a:miter lim="800000"/>
          </a:ln>
        </p:spPr>
        <p:txBody>
          <a:bodyPr lIns="0" tIns="36000" rIns="0" bIns="36000" anchor="ctr">
            <a:spAutoFit/>
          </a:bodyPr>
          <a:lstStyle/>
          <a:p>
            <a:pPr algn="ctr">
              <a:defRPr/>
            </a:pPr>
            <a:r>
              <a:rPr lang="en-US" altLang="zh-CN" sz="2600" b="1" dirty="0">
                <a:solidFill>
                  <a:srgbClr val="000000"/>
                </a:solidFill>
                <a:latin typeface="Arial" panose="020B0604020202020204" pitchFamily="34" charset="0"/>
              </a:rPr>
              <a:t>Com</a:t>
            </a:r>
            <a:endParaRPr lang="en-US" altLang="zh-CN" sz="2600" b="1" dirty="0">
              <a:latin typeface="Arial" panose="020B0604020202020204" pitchFamily="34" charset="0"/>
            </a:endParaRPr>
          </a:p>
        </p:txBody>
      </p:sp>
      <p:sp>
        <p:nvSpPr>
          <p:cNvPr id="89" name="Rectangle 42"/>
          <p:cNvSpPr>
            <a:spLocks noChangeArrowheads="1"/>
          </p:cNvSpPr>
          <p:nvPr/>
        </p:nvSpPr>
        <p:spPr bwMode="auto">
          <a:xfrm>
            <a:off x="5791200" y="5832476"/>
            <a:ext cx="1441450" cy="379413"/>
          </a:xfrm>
          <a:prstGeom prst="rect">
            <a:avLst/>
          </a:prstGeom>
          <a:solidFill>
            <a:srgbClr val="FFFFFF"/>
          </a:solidFill>
          <a:ln w="9525">
            <a:solidFill>
              <a:srgbClr val="000000"/>
            </a:solidFill>
            <a:miter lim="800000"/>
          </a:ln>
        </p:spPr>
        <p:txBody>
          <a:bodyPr lIns="0" tIns="36000" rIns="0" bIns="36000" anchor="ctr">
            <a:spAutoFit/>
          </a:bodyPr>
          <a:lstStyle/>
          <a:p>
            <a:pPr algn="just">
              <a:defRPr/>
            </a:pPr>
            <a:r>
              <a:rPr lang="en-US" altLang="zh-CN" sz="2000" b="1">
                <a:solidFill>
                  <a:srgbClr val="000000"/>
                </a:solidFill>
                <a:effectLst>
                  <a:outerShdw blurRad="38100" dist="38100" dir="2700000" algn="tl">
                    <a:srgbClr val="C0C0C0"/>
                  </a:outerShdw>
                </a:effectLst>
                <a:latin typeface="Arial" panose="020B0604020202020204" pitchFamily="34" charset="0"/>
              </a:rPr>
              <a:t>+describe()</a:t>
            </a:r>
            <a:endParaRPr lang="en-US" altLang="zh-CN" sz="2000" b="1">
              <a:solidFill>
                <a:srgbClr val="000000"/>
              </a:solidFill>
              <a:effectLst>
                <a:outerShdw blurRad="38100" dist="38100" dir="2700000" algn="tl">
                  <a:srgbClr val="C0C0C0"/>
                </a:outerShdw>
              </a:effectLst>
              <a:latin typeface="Arial" panose="020B0604020202020204" pitchFamily="34" charset="0"/>
            </a:endParaRPr>
          </a:p>
        </p:txBody>
      </p:sp>
      <p:sp>
        <p:nvSpPr>
          <p:cNvPr id="90" name="Rectangle 40"/>
          <p:cNvSpPr>
            <a:spLocks noChangeArrowheads="1"/>
          </p:cNvSpPr>
          <p:nvPr/>
        </p:nvSpPr>
        <p:spPr bwMode="auto">
          <a:xfrm>
            <a:off x="7391400" y="5407951"/>
            <a:ext cx="1428750" cy="472813"/>
          </a:xfrm>
          <a:prstGeom prst="rect">
            <a:avLst/>
          </a:prstGeom>
          <a:solidFill>
            <a:srgbClr val="FFFFFF"/>
          </a:solidFill>
          <a:ln w="9525">
            <a:solidFill>
              <a:srgbClr val="000000"/>
            </a:solidFill>
            <a:miter lim="800000"/>
          </a:ln>
        </p:spPr>
        <p:txBody>
          <a:bodyPr lIns="0" tIns="36000" rIns="0" bIns="36000" anchor="ctr">
            <a:spAutoFit/>
          </a:bodyPr>
          <a:lstStyle/>
          <a:p>
            <a:pPr algn="ctr">
              <a:defRPr/>
            </a:pPr>
            <a:r>
              <a:rPr lang="en-US" altLang="zh-CN" sz="2600" b="1" dirty="0">
                <a:solidFill>
                  <a:srgbClr val="000000"/>
                </a:solidFill>
                <a:latin typeface="Arial" panose="020B0604020202020204" pitchFamily="34" charset="0"/>
              </a:rPr>
              <a:t>Person</a:t>
            </a:r>
            <a:endParaRPr lang="en-US" altLang="zh-CN" sz="2600" b="1" dirty="0">
              <a:latin typeface="Arial" panose="020B0604020202020204" pitchFamily="34" charset="0"/>
            </a:endParaRPr>
          </a:p>
        </p:txBody>
      </p:sp>
      <p:sp>
        <p:nvSpPr>
          <p:cNvPr id="91" name="Rectangle 42"/>
          <p:cNvSpPr>
            <a:spLocks noChangeArrowheads="1"/>
          </p:cNvSpPr>
          <p:nvPr/>
        </p:nvSpPr>
        <p:spPr bwMode="auto">
          <a:xfrm>
            <a:off x="7391400" y="5846763"/>
            <a:ext cx="1428750" cy="379412"/>
          </a:xfrm>
          <a:prstGeom prst="rect">
            <a:avLst/>
          </a:prstGeom>
          <a:solidFill>
            <a:srgbClr val="FFFFFF"/>
          </a:solidFill>
          <a:ln w="9525">
            <a:solidFill>
              <a:srgbClr val="000000"/>
            </a:solidFill>
            <a:miter lim="800000"/>
          </a:ln>
        </p:spPr>
        <p:txBody>
          <a:bodyPr lIns="0" tIns="36000" rIns="0" bIns="36000" anchor="ctr">
            <a:spAutoFit/>
          </a:bodyPr>
          <a:lstStyle/>
          <a:p>
            <a:pPr algn="just">
              <a:defRPr/>
            </a:pPr>
            <a:r>
              <a:rPr lang="en-US" altLang="zh-CN" sz="2000" b="1">
                <a:solidFill>
                  <a:srgbClr val="000000"/>
                </a:solidFill>
                <a:effectLst>
                  <a:outerShdw blurRad="38100" dist="38100" dir="2700000" algn="tl">
                    <a:srgbClr val="C0C0C0"/>
                  </a:outerShdw>
                </a:effectLst>
                <a:latin typeface="Arial" panose="020B0604020202020204" pitchFamily="34" charset="0"/>
              </a:rPr>
              <a:t>+describe()</a:t>
            </a:r>
            <a:endParaRPr lang="en-US" altLang="zh-CN" sz="2000" b="1">
              <a:solidFill>
                <a:srgbClr val="000000"/>
              </a:solidFill>
              <a:effectLst>
                <a:outerShdw blurRad="38100" dist="38100" dir="2700000" algn="tl">
                  <a:srgbClr val="C0C0C0"/>
                </a:outerShdw>
              </a:effectLst>
              <a:latin typeface="Arial" panose="020B0604020202020204" pitchFamily="34" charset="0"/>
            </a:endParaRPr>
          </a:p>
        </p:txBody>
      </p:sp>
      <p:grpSp>
        <p:nvGrpSpPr>
          <p:cNvPr id="8" name="组合 27"/>
          <p:cNvGrpSpPr/>
          <p:nvPr/>
        </p:nvGrpSpPr>
        <p:grpSpPr bwMode="auto">
          <a:xfrm>
            <a:off x="8839201" y="3284538"/>
            <a:ext cx="1581148" cy="2582862"/>
            <a:chOff x="7315200" y="3285024"/>
            <a:chExt cx="838200" cy="2582376"/>
          </a:xfrm>
        </p:grpSpPr>
        <p:cxnSp>
          <p:nvCxnSpPr>
            <p:cNvPr id="36919" name="直接箭头连接符 101"/>
            <p:cNvCxnSpPr>
              <a:cxnSpLocks noChangeShapeType="1"/>
              <a:stCxn id="36920" idx="1"/>
            </p:cNvCxnSpPr>
            <p:nvPr/>
          </p:nvCxnSpPr>
          <p:spPr bwMode="auto">
            <a:xfrm flipH="1">
              <a:off x="7315200" y="5867400"/>
              <a:ext cx="838199" cy="0"/>
            </a:xfrm>
            <a:prstGeom prst="straightConnector1">
              <a:avLst/>
            </a:prstGeom>
            <a:noFill/>
            <a:ln w="22225" algn="ctr">
              <a:solidFill>
                <a:srgbClr val="0000CC"/>
              </a:solidFill>
              <a:round/>
              <a:tailEnd type="arrow" w="med" len="med"/>
            </a:ln>
            <a:extLst>
              <a:ext uri="{909E8E84-426E-40DD-AFC4-6F175D3DCCD1}">
                <a14:hiddenFill xmlns:a14="http://schemas.microsoft.com/office/drawing/2010/main">
                  <a:noFill/>
                </a14:hiddenFill>
              </a:ext>
            </a:extLst>
          </p:spPr>
        </p:cxnSp>
        <p:sp>
          <p:nvSpPr>
            <p:cNvPr id="36920" name="Line 60"/>
            <p:cNvSpPr>
              <a:spLocks noChangeShapeType="1"/>
            </p:cNvSpPr>
            <p:nvPr/>
          </p:nvSpPr>
          <p:spPr bwMode="auto">
            <a:xfrm flipH="1">
              <a:off x="8153400" y="3285024"/>
              <a:ext cx="0" cy="2582376"/>
            </a:xfrm>
            <a:prstGeom prst="line">
              <a:avLst/>
            </a:prstGeom>
            <a:noFill/>
            <a:ln w="25400">
              <a:solidFill>
                <a:srgbClr val="0000CC"/>
              </a:solidFill>
              <a:round/>
            </a:ln>
            <a:extLst>
              <a:ext uri="{909E8E84-426E-40DD-AFC4-6F175D3DCCD1}">
                <a14:hiddenFill xmlns:a14="http://schemas.microsoft.com/office/drawing/2010/main">
                  <a:noFill/>
                </a14:hiddenFill>
              </a:ext>
            </a:extLst>
          </p:spPr>
          <p:txBody>
            <a:bodyPr/>
            <a:lstStyle/>
            <a:p>
              <a:endParaRPr lang="zh-CN" altLang="en-US"/>
            </a:p>
          </p:txBody>
        </p:sp>
      </p:grpSp>
      <p:cxnSp>
        <p:nvCxnSpPr>
          <p:cNvPr id="36914" name="直接连接符 7"/>
          <p:cNvCxnSpPr>
            <a:cxnSpLocks noChangeShapeType="1"/>
          </p:cNvCxnSpPr>
          <p:nvPr/>
        </p:nvCxnSpPr>
        <p:spPr bwMode="auto">
          <a:xfrm>
            <a:off x="4527337" y="3200400"/>
            <a:ext cx="0" cy="710709"/>
          </a:xfrm>
          <a:prstGeom prst="line">
            <a:avLst/>
          </a:prstGeom>
          <a:noFill/>
          <a:ln w="22225" algn="ctr">
            <a:solidFill>
              <a:srgbClr val="0000CC"/>
            </a:solidFill>
            <a:round/>
          </a:ln>
          <a:extLst>
            <a:ext uri="{909E8E84-426E-40DD-AFC4-6F175D3DCCD1}">
              <a14:hiddenFill xmlns:a14="http://schemas.microsoft.com/office/drawing/2010/main">
                <a:noFill/>
              </a14:hiddenFill>
            </a:ext>
          </a:extLst>
        </p:spPr>
      </p:cxnSp>
      <p:cxnSp>
        <p:nvCxnSpPr>
          <p:cNvPr id="36915" name="直接连接符 15"/>
          <p:cNvCxnSpPr>
            <a:cxnSpLocks noChangeShapeType="1"/>
          </p:cNvCxnSpPr>
          <p:nvPr/>
        </p:nvCxnSpPr>
        <p:spPr bwMode="auto">
          <a:xfrm flipH="1">
            <a:off x="1731635" y="3911109"/>
            <a:ext cx="2795702" cy="0"/>
          </a:xfrm>
          <a:prstGeom prst="line">
            <a:avLst/>
          </a:prstGeom>
          <a:noFill/>
          <a:ln w="22225" algn="ctr">
            <a:solidFill>
              <a:srgbClr val="0000CC"/>
            </a:solidFill>
            <a:round/>
          </a:ln>
          <a:extLst>
            <a:ext uri="{909E8E84-426E-40DD-AFC4-6F175D3DCCD1}">
              <a14:hiddenFill xmlns:a14="http://schemas.microsoft.com/office/drawing/2010/main">
                <a:noFill/>
              </a14:hiddenFill>
            </a:ext>
          </a:extLst>
        </p:spPr>
      </p:cxnSp>
      <p:cxnSp>
        <p:nvCxnSpPr>
          <p:cNvPr id="36916" name="直接连接符 17"/>
          <p:cNvCxnSpPr>
            <a:cxnSpLocks noChangeShapeType="1"/>
          </p:cNvCxnSpPr>
          <p:nvPr/>
        </p:nvCxnSpPr>
        <p:spPr bwMode="auto">
          <a:xfrm>
            <a:off x="1731635" y="3911109"/>
            <a:ext cx="0" cy="2718291"/>
          </a:xfrm>
          <a:prstGeom prst="line">
            <a:avLst/>
          </a:prstGeom>
          <a:noFill/>
          <a:ln w="22225" algn="ctr">
            <a:solidFill>
              <a:srgbClr val="0000CC"/>
            </a:solidFill>
            <a:round/>
          </a:ln>
          <a:extLst>
            <a:ext uri="{909E8E84-426E-40DD-AFC4-6F175D3DCCD1}">
              <a14:hiddenFill xmlns:a14="http://schemas.microsoft.com/office/drawing/2010/main">
                <a:noFill/>
              </a14:hiddenFill>
            </a:ext>
          </a:extLst>
        </p:spPr>
      </p:cxnSp>
      <p:cxnSp>
        <p:nvCxnSpPr>
          <p:cNvPr id="36917" name="直接连接符 19"/>
          <p:cNvCxnSpPr>
            <a:cxnSpLocks noChangeShapeType="1"/>
          </p:cNvCxnSpPr>
          <p:nvPr/>
        </p:nvCxnSpPr>
        <p:spPr bwMode="auto">
          <a:xfrm>
            <a:off x="1731635" y="6629400"/>
            <a:ext cx="3060000" cy="0"/>
          </a:xfrm>
          <a:prstGeom prst="line">
            <a:avLst/>
          </a:prstGeom>
          <a:noFill/>
          <a:ln w="22225" algn="ctr">
            <a:solidFill>
              <a:srgbClr val="0000CC"/>
            </a:solidFill>
            <a:round/>
          </a:ln>
          <a:extLst>
            <a:ext uri="{909E8E84-426E-40DD-AFC4-6F175D3DCCD1}">
              <a14:hiddenFill xmlns:a14="http://schemas.microsoft.com/office/drawing/2010/main">
                <a:noFill/>
              </a14:hiddenFill>
            </a:ext>
          </a:extLst>
        </p:spPr>
      </p:cxnSp>
      <p:cxnSp>
        <p:nvCxnSpPr>
          <p:cNvPr id="36918" name="直接箭头连接符 21"/>
          <p:cNvCxnSpPr>
            <a:cxnSpLocks noChangeShapeType="1"/>
            <a:endCxn id="87" idx="2"/>
          </p:cNvCxnSpPr>
          <p:nvPr/>
        </p:nvCxnSpPr>
        <p:spPr bwMode="auto">
          <a:xfrm flipH="1" flipV="1">
            <a:off x="4794494" y="6152892"/>
            <a:ext cx="0" cy="476510"/>
          </a:xfrm>
          <a:prstGeom prst="straightConnector1">
            <a:avLst/>
          </a:prstGeom>
          <a:noFill/>
          <a:ln w="22225" algn="ctr">
            <a:solidFill>
              <a:srgbClr val="0000CC"/>
            </a:solidFill>
            <a:round/>
            <a:tailEnd type="arrow" w="med" len="med"/>
          </a:ln>
          <a:extLst>
            <a:ext uri="{909E8E84-426E-40DD-AFC4-6F175D3DCCD1}">
              <a14:hiddenFill xmlns:a14="http://schemas.microsoft.com/office/drawing/2010/main">
                <a:noFill/>
              </a14:hiddenFill>
            </a:ext>
          </a:extLst>
        </p:spPr>
      </p:cxnSp>
      <p:cxnSp>
        <p:nvCxnSpPr>
          <p:cNvPr id="36909" name="直接连接符 119"/>
          <p:cNvCxnSpPr>
            <a:cxnSpLocks noChangeShapeType="1"/>
          </p:cNvCxnSpPr>
          <p:nvPr/>
        </p:nvCxnSpPr>
        <p:spPr bwMode="auto">
          <a:xfrm flipH="1">
            <a:off x="7838509" y="3276600"/>
            <a:ext cx="0" cy="693129"/>
          </a:xfrm>
          <a:prstGeom prst="line">
            <a:avLst/>
          </a:prstGeom>
          <a:noFill/>
          <a:ln w="22225" algn="ctr">
            <a:solidFill>
              <a:srgbClr val="0000CC"/>
            </a:solidFill>
            <a:round/>
          </a:ln>
          <a:extLst>
            <a:ext uri="{909E8E84-426E-40DD-AFC4-6F175D3DCCD1}">
              <a14:hiddenFill xmlns:a14="http://schemas.microsoft.com/office/drawing/2010/main">
                <a:noFill/>
              </a14:hiddenFill>
            </a:ext>
          </a:extLst>
        </p:spPr>
      </p:cxnSp>
      <p:cxnSp>
        <p:nvCxnSpPr>
          <p:cNvPr id="36910" name="直接连接符 120"/>
          <p:cNvCxnSpPr>
            <a:cxnSpLocks noChangeShapeType="1"/>
          </p:cNvCxnSpPr>
          <p:nvPr/>
        </p:nvCxnSpPr>
        <p:spPr bwMode="auto">
          <a:xfrm>
            <a:off x="7828465" y="3969729"/>
            <a:ext cx="1404000" cy="0"/>
          </a:xfrm>
          <a:prstGeom prst="line">
            <a:avLst/>
          </a:prstGeom>
          <a:noFill/>
          <a:ln w="22225" algn="ctr">
            <a:solidFill>
              <a:srgbClr val="0000CC"/>
            </a:solidFill>
            <a:round/>
          </a:ln>
          <a:extLst>
            <a:ext uri="{909E8E84-426E-40DD-AFC4-6F175D3DCCD1}">
              <a14:hiddenFill xmlns:a14="http://schemas.microsoft.com/office/drawing/2010/main">
                <a:noFill/>
              </a14:hiddenFill>
            </a:ext>
          </a:extLst>
        </p:spPr>
      </p:cxnSp>
      <p:cxnSp>
        <p:nvCxnSpPr>
          <p:cNvPr id="36911" name="直接连接符 121"/>
          <p:cNvCxnSpPr>
            <a:cxnSpLocks noChangeShapeType="1"/>
          </p:cNvCxnSpPr>
          <p:nvPr/>
        </p:nvCxnSpPr>
        <p:spPr bwMode="auto">
          <a:xfrm flipH="1">
            <a:off x="9220200" y="3969729"/>
            <a:ext cx="0" cy="2651051"/>
          </a:xfrm>
          <a:prstGeom prst="line">
            <a:avLst/>
          </a:prstGeom>
          <a:noFill/>
          <a:ln w="22225" algn="ctr">
            <a:solidFill>
              <a:srgbClr val="0000CC"/>
            </a:solidFill>
            <a:round/>
          </a:ln>
          <a:extLst>
            <a:ext uri="{909E8E84-426E-40DD-AFC4-6F175D3DCCD1}">
              <a14:hiddenFill xmlns:a14="http://schemas.microsoft.com/office/drawing/2010/main">
                <a:noFill/>
              </a14:hiddenFill>
            </a:ext>
          </a:extLst>
        </p:spPr>
      </p:cxnSp>
      <p:cxnSp>
        <p:nvCxnSpPr>
          <p:cNvPr id="36912" name="直接连接符 122"/>
          <p:cNvCxnSpPr>
            <a:cxnSpLocks noChangeShapeType="1"/>
          </p:cNvCxnSpPr>
          <p:nvPr/>
        </p:nvCxnSpPr>
        <p:spPr bwMode="auto">
          <a:xfrm flipH="1">
            <a:off x="6503988" y="6620780"/>
            <a:ext cx="2716212" cy="8620"/>
          </a:xfrm>
          <a:prstGeom prst="line">
            <a:avLst/>
          </a:prstGeom>
          <a:noFill/>
          <a:ln w="22225" algn="ctr">
            <a:solidFill>
              <a:srgbClr val="0000CC"/>
            </a:solidFill>
            <a:round/>
          </a:ln>
          <a:extLst>
            <a:ext uri="{909E8E84-426E-40DD-AFC4-6F175D3DCCD1}">
              <a14:hiddenFill xmlns:a14="http://schemas.microsoft.com/office/drawing/2010/main">
                <a:noFill/>
              </a14:hiddenFill>
            </a:ext>
          </a:extLst>
        </p:spPr>
      </p:cxnSp>
      <p:cxnSp>
        <p:nvCxnSpPr>
          <p:cNvPr id="36913" name="直接箭头连接符 123"/>
          <p:cNvCxnSpPr>
            <a:cxnSpLocks noChangeShapeType="1"/>
          </p:cNvCxnSpPr>
          <p:nvPr/>
        </p:nvCxnSpPr>
        <p:spPr bwMode="auto">
          <a:xfrm flipH="1" flipV="1">
            <a:off x="6503988" y="6243090"/>
            <a:ext cx="0" cy="377690"/>
          </a:xfrm>
          <a:prstGeom prst="straightConnector1">
            <a:avLst/>
          </a:prstGeom>
          <a:noFill/>
          <a:ln w="22225" algn="ctr">
            <a:solidFill>
              <a:srgbClr val="0000CC"/>
            </a:solidFill>
            <a:round/>
            <a:tailEnd type="arrow" w="med" len="med"/>
          </a:ln>
          <a:extLst>
            <a:ext uri="{909E8E84-426E-40DD-AFC4-6F175D3DCCD1}">
              <a14:hiddenFill xmlns:a14="http://schemas.microsoft.com/office/drawing/2010/main">
                <a:noFill/>
              </a14:hiddenFill>
            </a:ext>
          </a:extLst>
        </p:spPr>
      </p:cxnSp>
      <p:sp>
        <p:nvSpPr>
          <p:cNvPr id="129" name="Text Box 43"/>
          <p:cNvSpPr txBox="1">
            <a:spLocks noChangeArrowheads="1"/>
          </p:cNvSpPr>
          <p:nvPr/>
        </p:nvSpPr>
        <p:spPr bwMode="auto">
          <a:xfrm>
            <a:off x="2819400" y="6275388"/>
            <a:ext cx="1447800" cy="304800"/>
          </a:xfrm>
          <a:prstGeom prst="rect">
            <a:avLst/>
          </a:prstGeom>
          <a:solidFill>
            <a:srgbClr val="FFFFFF"/>
          </a:solidFill>
          <a:ln>
            <a:noFill/>
          </a:ln>
          <a:extLst>
            <a:ext uri="{91240B29-F687-4F45-9708-019B960494DF}">
              <a14:hiddenLine xmlns:a14="http://schemas.microsoft.com/office/drawing/2010/main" w="31750">
                <a:solidFill>
                  <a:srgbClr val="000000"/>
                </a:solidFill>
                <a:miter lim="800000"/>
                <a:headEnd/>
                <a:tailEnd/>
              </a14:hiddenLine>
            </a:ext>
          </a:extLst>
        </p:spPr>
        <p:txBody>
          <a:bodyPr lIns="0" tIns="0" rIns="0" b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rgbClr val="0000CC"/>
                </a:solidFill>
              </a:rPr>
              <a:t>&lt;&lt;create&gt;&gt;</a:t>
            </a:r>
            <a:endParaRPr lang="en-US" altLang="zh-CN" sz="2000" b="1">
              <a:solidFill>
                <a:srgbClr val="0000CC"/>
              </a:solidFill>
            </a:endParaRPr>
          </a:p>
        </p:txBody>
      </p:sp>
      <p:sp>
        <p:nvSpPr>
          <p:cNvPr id="130" name="Text Box 43"/>
          <p:cNvSpPr txBox="1">
            <a:spLocks noChangeArrowheads="1"/>
          </p:cNvSpPr>
          <p:nvPr/>
        </p:nvSpPr>
        <p:spPr bwMode="auto">
          <a:xfrm>
            <a:off x="2895600" y="4700588"/>
            <a:ext cx="1447800" cy="304800"/>
          </a:xfrm>
          <a:prstGeom prst="rect">
            <a:avLst/>
          </a:prstGeom>
          <a:solidFill>
            <a:srgbClr val="FFFFFF"/>
          </a:solidFill>
          <a:ln>
            <a:noFill/>
          </a:ln>
          <a:extLst>
            <a:ext uri="{91240B29-F687-4F45-9708-019B960494DF}">
              <a14:hiddenLine xmlns:a14="http://schemas.microsoft.com/office/drawing/2010/main" w="31750">
                <a:solidFill>
                  <a:srgbClr val="000000"/>
                </a:solidFill>
                <a:miter lim="800000"/>
                <a:headEnd/>
                <a:tailEnd/>
              </a14:hiddenLine>
            </a:ext>
          </a:extLst>
        </p:spPr>
        <p:txBody>
          <a:bodyPr lIns="0" tIns="0" rIns="0" b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rgbClr val="0000CC"/>
                </a:solidFill>
              </a:rPr>
              <a:t>&lt;&lt;create&gt;&gt;</a:t>
            </a:r>
            <a:endParaRPr lang="en-US" altLang="zh-CN" sz="2000" b="1">
              <a:solidFill>
                <a:srgbClr val="0000CC"/>
              </a:solidFill>
            </a:endParaRPr>
          </a:p>
        </p:txBody>
      </p:sp>
      <p:sp>
        <p:nvSpPr>
          <p:cNvPr id="131" name="Text Box 43"/>
          <p:cNvSpPr txBox="1">
            <a:spLocks noChangeArrowheads="1"/>
          </p:cNvSpPr>
          <p:nvPr/>
        </p:nvSpPr>
        <p:spPr bwMode="auto">
          <a:xfrm>
            <a:off x="7162800" y="6297613"/>
            <a:ext cx="1447800" cy="304800"/>
          </a:xfrm>
          <a:prstGeom prst="rect">
            <a:avLst/>
          </a:prstGeom>
          <a:solidFill>
            <a:srgbClr val="FFFFFF"/>
          </a:solidFill>
          <a:ln>
            <a:noFill/>
          </a:ln>
          <a:extLst>
            <a:ext uri="{91240B29-F687-4F45-9708-019B960494DF}">
              <a14:hiddenLine xmlns:a14="http://schemas.microsoft.com/office/drawing/2010/main" w="31750">
                <a:solidFill>
                  <a:srgbClr val="000000"/>
                </a:solidFill>
                <a:miter lim="800000"/>
                <a:headEnd/>
                <a:tailEnd/>
              </a14:hiddenLine>
            </a:ext>
          </a:extLst>
        </p:spPr>
        <p:txBody>
          <a:bodyPr lIns="0" tIns="0" rIns="0" b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rgbClr val="0000CC"/>
                </a:solidFill>
              </a:rPr>
              <a:t>&lt;&lt;create&gt;&gt;</a:t>
            </a:r>
            <a:endParaRPr lang="en-US" altLang="zh-CN" sz="2000" b="1">
              <a:solidFill>
                <a:srgbClr val="0000CC"/>
              </a:solidFill>
            </a:endParaRPr>
          </a:p>
        </p:txBody>
      </p:sp>
      <p:sp>
        <p:nvSpPr>
          <p:cNvPr id="132" name="Text Box 43"/>
          <p:cNvSpPr txBox="1">
            <a:spLocks noChangeArrowheads="1"/>
          </p:cNvSpPr>
          <p:nvPr/>
        </p:nvSpPr>
        <p:spPr bwMode="auto">
          <a:xfrm>
            <a:off x="9296400" y="5943601"/>
            <a:ext cx="1371600" cy="307975"/>
          </a:xfrm>
          <a:prstGeom prst="rect">
            <a:avLst/>
          </a:prstGeom>
          <a:solidFill>
            <a:srgbClr val="FFFFFF"/>
          </a:solidFill>
          <a:ln>
            <a:noFill/>
          </a:ln>
          <a:extLst>
            <a:ext uri="{91240B29-F687-4F45-9708-019B960494DF}">
              <a14:hiddenLine xmlns:a14="http://schemas.microsoft.com/office/drawing/2010/main" w="31750">
                <a:solidFill>
                  <a:srgbClr val="000000"/>
                </a:solidFill>
                <a:miter lim="800000"/>
                <a:headEnd/>
                <a:tailEnd/>
              </a14:hiddenLine>
            </a:ext>
          </a:extLst>
        </p:spPr>
        <p:txBody>
          <a:bodyPr lIns="0" tIns="0" rIns="0" b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rgbClr val="0000CC"/>
                </a:solidFill>
              </a:rPr>
              <a:t>&lt;&lt;create&gt;&gt;</a:t>
            </a:r>
            <a:endParaRPr lang="en-US" altLang="zh-CN" sz="2000" b="1">
              <a:solidFill>
                <a:srgbClr val="0000CC"/>
              </a:solidFill>
            </a:endParaRPr>
          </a:p>
        </p:txBody>
      </p:sp>
      <p:sp>
        <p:nvSpPr>
          <p:cNvPr id="36908" name="AutoShape 62"/>
          <p:cNvSpPr>
            <a:spLocks noChangeArrowheads="1"/>
          </p:cNvSpPr>
          <p:nvPr/>
        </p:nvSpPr>
        <p:spPr bwMode="auto">
          <a:xfrm>
            <a:off x="5486401" y="4841876"/>
            <a:ext cx="449263" cy="360363"/>
          </a:xfrm>
          <a:prstGeom prst="upArrow">
            <a:avLst>
              <a:gd name="adj1" fmla="val 0"/>
              <a:gd name="adj2" fmla="val 53833"/>
            </a:avLst>
          </a:prstGeom>
          <a:solidFill>
            <a:schemeClr val="accent1"/>
          </a:solidFill>
          <a:ln w="9525">
            <a:solidFill>
              <a:schemeClr val="tx1"/>
            </a:solidFill>
            <a:miter lim="800000"/>
          </a:ln>
        </p:spPr>
        <p:txBody>
          <a:bodyPr vert="eaVert"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30"/>
                                        </p:tgtEl>
                                        <p:attrNameLst>
                                          <p:attrName>style.visibility</p:attrName>
                                        </p:attrNameLst>
                                      </p:cBhvr>
                                      <p:to>
                                        <p:strVal val="visible"/>
                                      </p:to>
                                    </p:set>
                                    <p:animEffect transition="in" filter="circle(in)">
                                      <p:cBhvr>
                                        <p:cTn id="17" dur="2000"/>
                                        <p:tgtEl>
                                          <p:spTgt spid="13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circle(in)">
                                      <p:cBhvr>
                                        <p:cTn id="22" dur="20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31"/>
                                        </p:tgtEl>
                                        <p:attrNameLst>
                                          <p:attrName>style.visibility</p:attrName>
                                        </p:attrNameLst>
                                      </p:cBhvr>
                                      <p:to>
                                        <p:strVal val="visible"/>
                                      </p:to>
                                    </p:set>
                                    <p:animEffect transition="in" filter="circle(in)">
                                      <p:cBhvr>
                                        <p:cTn id="27" dur="2000"/>
                                        <p:tgtEl>
                                          <p:spTgt spid="131"/>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32"/>
                                        </p:tgtEl>
                                        <p:attrNameLst>
                                          <p:attrName>style.visibility</p:attrName>
                                        </p:attrNameLst>
                                      </p:cBhvr>
                                      <p:to>
                                        <p:strVal val="visible"/>
                                      </p:to>
                                    </p:set>
                                    <p:animEffect transition="in" filter="circle(in)">
                                      <p:cBhvr>
                                        <p:cTn id="32" dur="2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0" grpId="0" animBg="1"/>
      <p:bldP spid="131" grpId="0" animBg="1"/>
      <p:bldP spid="13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B3325994-4B13-4755-87EC-25461559975D}" type="slidenum">
              <a:rPr lang="zh-CN" altLang="en-US" sz="1400"/>
            </a:fld>
            <a:endParaRPr lang="en-US" altLang="zh-CN" sz="1400"/>
          </a:p>
        </p:txBody>
      </p:sp>
      <p:sp>
        <p:nvSpPr>
          <p:cNvPr id="1179651" name="Rectangle 3"/>
          <p:cNvSpPr>
            <a:spLocks noGrp="1" noChangeArrowheads="1"/>
          </p:cNvSpPr>
          <p:nvPr>
            <p:ph type="body" idx="1"/>
          </p:nvPr>
        </p:nvSpPr>
        <p:spPr>
          <a:xfrm>
            <a:off x="1430448" y="1904999"/>
            <a:ext cx="8780352" cy="3771523"/>
          </a:xfrm>
        </p:spPr>
        <p:txBody>
          <a:bodyPr>
            <a:noAutofit/>
          </a:bodyPr>
          <a:lstStyle/>
          <a:p>
            <a:pPr eaLnBrk="1" hangingPunct="1">
              <a:lnSpc>
                <a:spcPct val="120000"/>
              </a:lnSpc>
              <a:spcBef>
                <a:spcPts val="600"/>
              </a:spcBef>
              <a:buFontTx/>
              <a:buNone/>
              <a:defRPr/>
            </a:pPr>
            <a:r>
              <a:rPr lang="zh-CN" altLang="en-US" b="1" dirty="0" smtClean="0">
                <a:solidFill>
                  <a:srgbClr val="0000CC"/>
                </a:solidFill>
                <a:latin typeface="微软雅黑" panose="020B0503020204020204" pitchFamily="34" charset="-122"/>
                <a:ea typeface="微软雅黑" panose="020B0503020204020204" pitchFamily="34" charset="-122"/>
              </a:rPr>
              <a:t>工厂层次类</a:t>
            </a:r>
            <a:endParaRPr lang="zh-CN" altLang="en-US" b="1" dirty="0" smtClean="0">
              <a:solidFill>
                <a:srgbClr val="0000CC"/>
              </a:solidFill>
              <a:latin typeface="微软雅黑" panose="020B0503020204020204" pitchFamily="34" charset="-122"/>
              <a:ea typeface="微软雅黑" panose="020B0503020204020204" pitchFamily="34" charset="-122"/>
            </a:endParaRPr>
          </a:p>
          <a:p>
            <a:pPr eaLnBrk="1" hangingPunct="1">
              <a:lnSpc>
                <a:spcPct val="120000"/>
              </a:lnSpc>
              <a:spcBef>
                <a:spcPts val="600"/>
              </a:spcBef>
              <a:defRPr/>
            </a:pPr>
            <a:r>
              <a:rPr lang="zh-CN" altLang="en-US" b="1" dirty="0" smtClean="0">
                <a:latin typeface="微软雅黑" panose="020B0503020204020204" pitchFamily="34" charset="-122"/>
                <a:ea typeface="微软雅黑" panose="020B0503020204020204" pitchFamily="34" charset="-122"/>
              </a:rPr>
              <a:t>接口类</a:t>
            </a:r>
            <a:r>
              <a:rPr lang="zh-CN" altLang="en-US" i="1" dirty="0" smtClean="0">
                <a:latin typeface="微软雅黑" panose="020B0503020204020204" pitchFamily="34" charset="-122"/>
                <a:ea typeface="微软雅黑" panose="020B0503020204020204" pitchFamily="34" charset="-122"/>
              </a:rPr>
              <a:t> </a:t>
            </a:r>
            <a:r>
              <a:rPr lang="en-US" altLang="zh-CN" b="1" dirty="0" err="1" smtClean="0">
                <a:latin typeface="微软雅黑" panose="020B0503020204020204" pitchFamily="34" charset="-122"/>
                <a:ea typeface="微软雅黑" panose="020B0503020204020204" pitchFamily="34" charset="-122"/>
              </a:rPr>
              <a:t>PolicyProducer</a:t>
            </a:r>
            <a:r>
              <a:rPr lang="en-US" altLang="zh-CN" i="1"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eaLnBrk="1" hangingPunct="1">
              <a:lnSpc>
                <a:spcPct val="120000"/>
              </a:lnSpc>
              <a:spcBef>
                <a:spcPts val="600"/>
              </a:spcBef>
              <a:defRPr/>
            </a:pPr>
            <a:r>
              <a:rPr lang="zh-CN" altLang="en-US" sz="2800" b="1" dirty="0">
                <a:solidFill>
                  <a:srgbClr val="000000"/>
                </a:solidFill>
                <a:latin typeface="微软雅黑" panose="020B0503020204020204" pitchFamily="34" charset="-122"/>
                <a:ea typeface="微软雅黑" panose="020B0503020204020204" pitchFamily="34" charset="-122"/>
              </a:rPr>
              <a:t>实现类 </a:t>
            </a:r>
            <a:r>
              <a:rPr lang="en-US" altLang="zh-CN" sz="2800" b="1" dirty="0" err="1">
                <a:solidFill>
                  <a:srgbClr val="000000"/>
                </a:solidFill>
                <a:latin typeface="微软雅黑" panose="020B0503020204020204" pitchFamily="34" charset="-122"/>
                <a:ea typeface="微软雅黑" panose="020B0503020204020204" pitchFamily="34" charset="-122"/>
              </a:rPr>
              <a:t>BodyFactory</a:t>
            </a:r>
            <a:endParaRPr lang="en-US" altLang="zh-CN" sz="2800" b="1" dirty="0">
              <a:solidFill>
                <a:srgbClr val="000000"/>
              </a:solidFill>
              <a:latin typeface="微软雅黑" panose="020B0503020204020204" pitchFamily="34" charset="-122"/>
              <a:ea typeface="微软雅黑" panose="020B0503020204020204" pitchFamily="34" charset="-122"/>
            </a:endParaRPr>
          </a:p>
          <a:p>
            <a:pPr lvl="1" algn="just">
              <a:lnSpc>
                <a:spcPct val="120000"/>
              </a:lnSpc>
              <a:spcBef>
                <a:spcPts val="600"/>
              </a:spcBef>
              <a:defRPr/>
            </a:pPr>
            <a:r>
              <a:rPr lang="zh-CN" altLang="en-US" sz="2800" b="1" dirty="0">
                <a:solidFill>
                  <a:srgbClr val="000000"/>
                </a:solidFill>
                <a:latin typeface="微软雅黑" panose="020B0503020204020204" pitchFamily="34" charset="-122"/>
                <a:ea typeface="微软雅黑" panose="020B0503020204020204" pitchFamily="34" charset="-122"/>
              </a:rPr>
              <a:t>实现类</a:t>
            </a:r>
            <a:r>
              <a:rPr lang="zh-CN" altLang="en-US" sz="2800" dirty="0">
                <a:solidFill>
                  <a:srgbClr val="000000"/>
                </a:solidFill>
                <a:latin typeface="微软雅黑" panose="020B0503020204020204" pitchFamily="34" charset="-122"/>
                <a:ea typeface="微软雅黑" panose="020B0503020204020204" pitchFamily="34" charset="-122"/>
              </a:rPr>
              <a:t> </a:t>
            </a:r>
            <a:r>
              <a:rPr lang="en-US" altLang="zh-CN" sz="2800" b="1" dirty="0" err="1">
                <a:solidFill>
                  <a:srgbClr val="000000"/>
                </a:solidFill>
                <a:latin typeface="微软雅黑" panose="020B0503020204020204" pitchFamily="34" charset="-122"/>
                <a:ea typeface="微软雅黑" panose="020B0503020204020204" pitchFamily="34" charset="-122"/>
              </a:rPr>
              <a:t>CollisionFactory</a:t>
            </a:r>
            <a:endParaRPr lang="en-US" altLang="zh-CN" sz="2800" b="1" dirty="0">
              <a:solidFill>
                <a:srgbClr val="000000"/>
              </a:solidFill>
              <a:latin typeface="微软雅黑" panose="020B0503020204020204" pitchFamily="34" charset="-122"/>
              <a:ea typeface="微软雅黑" panose="020B0503020204020204" pitchFamily="34" charset="-122"/>
            </a:endParaRPr>
          </a:p>
          <a:p>
            <a:pPr lvl="1" algn="just">
              <a:lnSpc>
                <a:spcPct val="120000"/>
              </a:lnSpc>
              <a:spcBef>
                <a:spcPts val="600"/>
              </a:spcBef>
              <a:defRPr/>
            </a:pPr>
            <a:r>
              <a:rPr lang="zh-CN" altLang="en-US" sz="2800" b="1" dirty="0">
                <a:solidFill>
                  <a:srgbClr val="000000"/>
                </a:solidFill>
                <a:latin typeface="微软雅黑" panose="020B0503020204020204" pitchFamily="34" charset="-122"/>
                <a:ea typeface="微软雅黑" panose="020B0503020204020204" pitchFamily="34" charset="-122"/>
              </a:rPr>
              <a:t>实现类</a:t>
            </a:r>
            <a:r>
              <a:rPr lang="zh-CN" altLang="en-US" sz="2800" dirty="0">
                <a:solidFill>
                  <a:srgbClr val="000000"/>
                </a:solidFill>
                <a:latin typeface="微软雅黑" panose="020B0503020204020204" pitchFamily="34" charset="-122"/>
                <a:ea typeface="微软雅黑" panose="020B0503020204020204" pitchFamily="34" charset="-122"/>
              </a:rPr>
              <a:t> </a:t>
            </a:r>
            <a:r>
              <a:rPr lang="en-US" altLang="zh-CN" sz="2800" b="1" dirty="0" err="1">
                <a:solidFill>
                  <a:srgbClr val="000000"/>
                </a:solidFill>
                <a:latin typeface="微软雅黑" panose="020B0503020204020204" pitchFamily="34" charset="-122"/>
                <a:ea typeface="微软雅黑" panose="020B0503020204020204" pitchFamily="34" charset="-122"/>
              </a:rPr>
              <a:t>ComFactory</a:t>
            </a:r>
            <a:endParaRPr lang="en-US" altLang="zh-CN" sz="2800" b="1" dirty="0">
              <a:solidFill>
                <a:srgbClr val="000000"/>
              </a:solidFill>
              <a:latin typeface="微软雅黑" panose="020B0503020204020204" pitchFamily="34" charset="-122"/>
              <a:ea typeface="微软雅黑" panose="020B0503020204020204" pitchFamily="34" charset="-122"/>
            </a:endParaRPr>
          </a:p>
          <a:p>
            <a:pPr lvl="1" algn="just">
              <a:lnSpc>
                <a:spcPct val="120000"/>
              </a:lnSpc>
              <a:spcBef>
                <a:spcPts val="600"/>
              </a:spcBef>
              <a:defRPr/>
            </a:pPr>
            <a:r>
              <a:rPr lang="zh-CN" altLang="en-US" sz="2800" b="1" dirty="0">
                <a:solidFill>
                  <a:srgbClr val="000000"/>
                </a:solidFill>
                <a:latin typeface="微软雅黑" panose="020B0503020204020204" pitchFamily="34" charset="-122"/>
                <a:ea typeface="微软雅黑" panose="020B0503020204020204" pitchFamily="34" charset="-122"/>
              </a:rPr>
              <a:t>实现类</a:t>
            </a:r>
            <a:r>
              <a:rPr lang="zh-CN" altLang="en-US" sz="2800" dirty="0">
                <a:solidFill>
                  <a:srgbClr val="000000"/>
                </a:solidFill>
                <a:latin typeface="微软雅黑" panose="020B0503020204020204" pitchFamily="34" charset="-122"/>
                <a:ea typeface="微软雅黑" panose="020B0503020204020204" pitchFamily="34" charset="-122"/>
              </a:rPr>
              <a:t> </a:t>
            </a:r>
            <a:r>
              <a:rPr lang="en-US" altLang="zh-CN" sz="2800" b="1" dirty="0" err="1">
                <a:solidFill>
                  <a:srgbClr val="000000"/>
                </a:solidFill>
                <a:latin typeface="微软雅黑" panose="020B0503020204020204" pitchFamily="34" charset="-122"/>
                <a:ea typeface="微软雅黑" panose="020B0503020204020204" pitchFamily="34" charset="-122"/>
              </a:rPr>
              <a:t>PersonFactory</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37892" name="Rectangle 4"/>
          <p:cNvSpPr>
            <a:spLocks noGrp="1" noChangeArrowheads="1"/>
          </p:cNvSpPr>
          <p:nvPr>
            <p:ph type="title"/>
          </p:nvPr>
        </p:nvSpPr>
        <p:spPr>
          <a:xfrm>
            <a:off x="1430448" y="274638"/>
            <a:ext cx="8780352" cy="868362"/>
          </a:xfrm>
          <a:noFill/>
        </p:spPr>
        <p:txBody>
          <a:bodyPr/>
          <a:lstStyle/>
          <a:p>
            <a:pPr eaLnBrk="1" hangingPunct="1"/>
            <a:r>
              <a:rPr lang="en-US" altLang="zh-CN" sz="2800" b="1" dirty="0">
                <a:latin typeface="微软雅黑" panose="020B0503020204020204" pitchFamily="34" charset="-122"/>
                <a:ea typeface="微软雅黑" panose="020B0503020204020204" pitchFamily="34" charset="-122"/>
              </a:rPr>
              <a:t>Example of Auto Insurance Policies</a:t>
            </a:r>
            <a:br>
              <a:rPr lang="en-US" altLang="zh-CN" sz="2800" b="1" dirty="0">
                <a:latin typeface="微软雅黑" panose="020B0503020204020204" pitchFamily="34" charset="-122"/>
                <a:ea typeface="微软雅黑" panose="020B0503020204020204" pitchFamily="34" charset="-122"/>
              </a:rPr>
            </a:br>
            <a:r>
              <a:rPr lang="zh-CN" altLang="en-US" sz="2800" b="1" dirty="0">
                <a:latin typeface="微软雅黑" panose="020B0503020204020204" pitchFamily="34" charset="-122"/>
                <a:ea typeface="微软雅黑" panose="020B0503020204020204" pitchFamily="34" charset="-122"/>
              </a:rPr>
              <a:t>汽车保险的例子</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79651">
                                            <p:txEl>
                                              <p:pRg st="2" end="2"/>
                                            </p:txEl>
                                          </p:spTgt>
                                        </p:tgtEl>
                                        <p:attrNameLst>
                                          <p:attrName>style.visibility</p:attrName>
                                        </p:attrNameLst>
                                      </p:cBhvr>
                                      <p:to>
                                        <p:strVal val="visible"/>
                                      </p:to>
                                    </p:set>
                                    <p:animEffect transition="in" filter="slide(fromBottom)">
                                      <p:cBhvr>
                                        <p:cTn id="7" dur="500"/>
                                        <p:tgtEl>
                                          <p:spTgt spid="11796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79651">
                                            <p:txEl>
                                              <p:pRg st="3" end="3"/>
                                            </p:txEl>
                                          </p:spTgt>
                                        </p:tgtEl>
                                        <p:attrNameLst>
                                          <p:attrName>style.visibility</p:attrName>
                                        </p:attrNameLst>
                                      </p:cBhvr>
                                      <p:to>
                                        <p:strVal val="visible"/>
                                      </p:to>
                                    </p:set>
                                    <p:animEffect transition="in" filter="slide(fromBottom)">
                                      <p:cBhvr>
                                        <p:cTn id="12" dur="500"/>
                                        <p:tgtEl>
                                          <p:spTgt spid="117965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79651">
                                            <p:txEl>
                                              <p:pRg st="4" end="4"/>
                                            </p:txEl>
                                          </p:spTgt>
                                        </p:tgtEl>
                                        <p:attrNameLst>
                                          <p:attrName>style.visibility</p:attrName>
                                        </p:attrNameLst>
                                      </p:cBhvr>
                                      <p:to>
                                        <p:strVal val="visible"/>
                                      </p:to>
                                    </p:set>
                                    <p:animEffect transition="in" filter="slide(fromBottom)">
                                      <p:cBhvr>
                                        <p:cTn id="17" dur="500"/>
                                        <p:tgtEl>
                                          <p:spTgt spid="117965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179651">
                                            <p:txEl>
                                              <p:pRg st="5" end="5"/>
                                            </p:txEl>
                                          </p:spTgt>
                                        </p:tgtEl>
                                        <p:attrNameLst>
                                          <p:attrName>style.visibility</p:attrName>
                                        </p:attrNameLst>
                                      </p:cBhvr>
                                      <p:to>
                                        <p:strVal val="visible"/>
                                      </p:to>
                                    </p:set>
                                    <p:animEffect transition="in" filter="slide(fromBottom)">
                                      <p:cBhvr>
                                        <p:cTn id="22" dur="500"/>
                                        <p:tgtEl>
                                          <p:spTgt spid="1179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E17ED538-CF62-457A-97DF-556300E31D7A}" type="slidenum">
              <a:rPr lang="zh-CN" altLang="en-US" sz="1400"/>
            </a:fld>
            <a:endParaRPr lang="en-US" altLang="zh-CN" sz="1400"/>
          </a:p>
        </p:txBody>
      </p:sp>
      <p:sp>
        <p:nvSpPr>
          <p:cNvPr id="1180675" name="Rectangle 3"/>
          <p:cNvSpPr>
            <a:spLocks noGrp="1" noChangeArrowheads="1"/>
          </p:cNvSpPr>
          <p:nvPr>
            <p:ph type="body" idx="1"/>
          </p:nvPr>
        </p:nvSpPr>
        <p:spPr>
          <a:xfrm>
            <a:off x="841972" y="1219200"/>
            <a:ext cx="9368828" cy="1447800"/>
          </a:xfrm>
        </p:spPr>
        <p:txBody>
          <a:bodyPr/>
          <a:lstStyle/>
          <a:p>
            <a:pPr eaLnBrk="1" hangingPunct="1">
              <a:spcBef>
                <a:spcPct val="0"/>
              </a:spcBef>
              <a:buFontTx/>
              <a:buNone/>
            </a:pPr>
            <a:r>
              <a:rPr lang="en-US" altLang="zh-CN" b="1" dirty="0">
                <a:latin typeface="微软雅黑" panose="020B0503020204020204" pitchFamily="34" charset="-122"/>
                <a:ea typeface="微软雅黑" panose="020B0503020204020204" pitchFamily="34" charset="-122"/>
              </a:rPr>
              <a:t>public interface </a:t>
            </a:r>
            <a:r>
              <a:rPr lang="en-US" altLang="zh-CN" b="1" dirty="0" err="1">
                <a:latin typeface="微软雅黑" panose="020B0503020204020204" pitchFamily="34" charset="-122"/>
                <a:ea typeface="微软雅黑" panose="020B0503020204020204" pitchFamily="34" charset="-122"/>
              </a:rPr>
              <a:t>AutoInsurance</a:t>
            </a:r>
            <a:r>
              <a:rPr lang="en-US" altLang="zh-CN"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b="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  </a:t>
            </a:r>
            <a:r>
              <a:rPr lang="en-US" altLang="zh-CN" b="1" dirty="0" smtClean="0">
                <a:solidFill>
                  <a:srgbClr val="0000CC"/>
                </a:solidFill>
                <a:latin typeface="微软雅黑" panose="020B0503020204020204" pitchFamily="34" charset="-122"/>
                <a:ea typeface="微软雅黑" panose="020B0503020204020204" pitchFamily="34" charset="-122"/>
              </a:rPr>
              <a:t>abstract </a:t>
            </a:r>
            <a:r>
              <a:rPr lang="en-US" altLang="zh-CN" b="1" dirty="0">
                <a:solidFill>
                  <a:srgbClr val="0000CC"/>
                </a:solidFill>
                <a:latin typeface="微软雅黑" panose="020B0503020204020204" pitchFamily="34" charset="-122"/>
                <a:ea typeface="微软雅黑" panose="020B0503020204020204" pitchFamily="34" charset="-122"/>
              </a:rPr>
              <a:t>String describe();</a:t>
            </a:r>
            <a:endParaRPr lang="en-US" altLang="zh-CN" b="1" dirty="0">
              <a:solidFill>
                <a:srgbClr val="0000CC"/>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38916" name="WordArt 5"/>
          <p:cNvSpPr>
            <a:spLocks noChangeArrowheads="1" noChangeShapeType="1" noTextEdit="1"/>
          </p:cNvSpPr>
          <p:nvPr/>
        </p:nvSpPr>
        <p:spPr bwMode="auto">
          <a:xfrm>
            <a:off x="8305800" y="1143000"/>
            <a:ext cx="2209800" cy="457200"/>
          </a:xfrm>
          <a:prstGeom prst="rect">
            <a:avLst/>
          </a:prstGeom>
        </p:spPr>
        <p:txBody>
          <a:bodyPr wrap="none" fromWordArt="1">
            <a:prstTxWarp prst="textPlain">
              <a:avLst>
                <a:gd name="adj" fmla="val 50000"/>
              </a:avLst>
            </a:prstTxWarp>
          </a:bodyPr>
          <a:lstStyle/>
          <a:p>
            <a:pPr algn="ctr"/>
            <a:r>
              <a:rPr lang="en-US" altLang="zh-CN" sz="3600" b="1" kern="10">
                <a:ln w="19050">
                  <a:solidFill>
                    <a:srgbClr val="99CCFF"/>
                  </a:solidFill>
                  <a:round/>
                </a:ln>
                <a:solidFill>
                  <a:srgbClr val="FFCC00"/>
                </a:solidFill>
                <a:effectLst>
                  <a:outerShdw dist="35921" dir="2700000" algn="ctr" rotWithShape="0">
                    <a:srgbClr val="990000"/>
                  </a:outerShdw>
                </a:effectLst>
                <a:cs typeface="Arial" panose="020B0604020202020204" pitchFamily="34" charset="0"/>
              </a:rPr>
              <a:t>Source Code</a:t>
            </a:r>
            <a:endParaRPr lang="zh-CN" altLang="en-US" sz="3600" b="1" kern="10">
              <a:ln w="19050">
                <a:solidFill>
                  <a:srgbClr val="99CCFF"/>
                </a:solidFill>
                <a:round/>
              </a:ln>
              <a:solidFill>
                <a:srgbClr val="FFCC00"/>
              </a:solidFill>
              <a:effectLst>
                <a:outerShdw dist="35921" dir="2700000" algn="ctr" rotWithShape="0">
                  <a:srgbClr val="990000"/>
                </a:outerShdw>
              </a:effectLst>
              <a:cs typeface="Arial" panose="020B0604020202020204" pitchFamily="34" charset="0"/>
            </a:endParaRPr>
          </a:p>
        </p:txBody>
      </p:sp>
      <p:sp>
        <p:nvSpPr>
          <p:cNvPr id="38917" name="Rectangle 7"/>
          <p:cNvSpPr>
            <a:spLocks noGrp="1" noChangeArrowheads="1"/>
          </p:cNvSpPr>
          <p:nvPr>
            <p:ph type="title"/>
          </p:nvPr>
        </p:nvSpPr>
        <p:spPr>
          <a:xfrm>
            <a:off x="841972" y="371192"/>
            <a:ext cx="3204927" cy="695608"/>
          </a:xfrm>
          <a:noFill/>
        </p:spPr>
        <p:txBody>
          <a:bodyPr/>
          <a:lstStyle/>
          <a:p>
            <a:pPr eaLnBrk="1" hangingPunct="1"/>
            <a:r>
              <a:rPr lang="zh-CN" altLang="en-US" sz="2800" b="1" dirty="0" smtClean="0">
                <a:latin typeface="微软雅黑" panose="020B0503020204020204" pitchFamily="34" charset="-122"/>
                <a:ea typeface="微软雅黑" panose="020B0503020204020204" pitchFamily="34" charset="-122"/>
              </a:rPr>
              <a:t>汽车</a:t>
            </a:r>
            <a:r>
              <a:rPr lang="zh-CN" altLang="en-US" sz="2800" b="1" dirty="0">
                <a:latin typeface="微软雅黑" panose="020B0503020204020204" pitchFamily="34" charset="-122"/>
                <a:ea typeface="微软雅黑" panose="020B0503020204020204" pitchFamily="34" charset="-122"/>
              </a:rPr>
              <a:t>保险的例子</a:t>
            </a:r>
            <a:endParaRPr lang="zh-CN" altLang="en-US" sz="2800" b="1" dirty="0">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841972" y="2743200"/>
            <a:ext cx="952122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zh-CN" sz="2800" b="1" dirty="0">
                <a:solidFill>
                  <a:srgbClr val="0000CC"/>
                </a:solidFill>
                <a:latin typeface="微软雅黑" panose="020B0503020204020204" pitchFamily="34" charset="-122"/>
                <a:ea typeface="微软雅黑" panose="020B0503020204020204" pitchFamily="34" charset="-122"/>
              </a:rPr>
              <a:t>public class Body implements  </a:t>
            </a:r>
            <a:r>
              <a:rPr lang="en-US" altLang="zh-CN" sz="2800" b="1" dirty="0" err="1">
                <a:solidFill>
                  <a:srgbClr val="0000CC"/>
                </a:solidFill>
                <a:latin typeface="微软雅黑" panose="020B0503020204020204" pitchFamily="34" charset="-122"/>
                <a:ea typeface="微软雅黑" panose="020B0503020204020204" pitchFamily="34" charset="-122"/>
              </a:rPr>
              <a:t>AutoInsurance</a:t>
            </a:r>
            <a:r>
              <a:rPr lang="en-US" altLang="zh-CN" sz="2800" b="1" dirty="0">
                <a:solidFill>
                  <a:srgbClr val="0000CC"/>
                </a:solidFill>
                <a:latin typeface="微软雅黑" panose="020B0503020204020204" pitchFamily="34" charset="-122"/>
                <a:ea typeface="微软雅黑" panose="020B0503020204020204" pitchFamily="34" charset="-122"/>
              </a:rPr>
              <a:t> {</a:t>
            </a:r>
            <a:endParaRPr lang="en-US" altLang="zh-CN" sz="2800" b="1" dirty="0">
              <a:solidFill>
                <a:srgbClr val="0000CC"/>
              </a:solidFill>
              <a:latin typeface="微软雅黑" panose="020B0503020204020204" pitchFamily="34" charset="-122"/>
              <a:ea typeface="微软雅黑" panose="020B0503020204020204" pitchFamily="34" charset="-122"/>
            </a:endParaRPr>
          </a:p>
          <a:p>
            <a:pPr eaLnBrk="1" hangingPunct="1">
              <a:lnSpc>
                <a:spcPct val="90000"/>
              </a:lnSpc>
            </a:pPr>
            <a:r>
              <a:rPr lang="en-US" altLang="zh-CN" sz="2800" b="1" dirty="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  private </a:t>
            </a:r>
            <a:r>
              <a:rPr lang="en-US" altLang="zh-CN" sz="2800" b="1" dirty="0">
                <a:latin typeface="微软雅黑" panose="020B0503020204020204" pitchFamily="34" charset="-122"/>
                <a:ea typeface="微软雅黑" panose="020B0503020204020204" pitchFamily="34" charset="-122"/>
              </a:rPr>
              <a:t>String description;</a:t>
            </a:r>
            <a:endParaRPr lang="en-US" altLang="zh-CN" sz="2800" b="1" dirty="0">
              <a:latin typeface="微软雅黑" panose="020B0503020204020204" pitchFamily="34" charset="-122"/>
              <a:ea typeface="微软雅黑" panose="020B0503020204020204" pitchFamily="34" charset="-122"/>
            </a:endParaRPr>
          </a:p>
          <a:p>
            <a:pPr eaLnBrk="1" hangingPunct="1">
              <a:lnSpc>
                <a:spcPct val="90000"/>
              </a:lnSpc>
              <a:buFontTx/>
              <a:buChar char="•"/>
            </a:pPr>
            <a:endParaRPr lang="en-US" altLang="zh-CN" sz="2800" b="1" dirty="0">
              <a:latin typeface="微软雅黑" panose="020B0503020204020204" pitchFamily="34" charset="-122"/>
              <a:ea typeface="微软雅黑" panose="020B0503020204020204" pitchFamily="34" charset="-122"/>
            </a:endParaRPr>
          </a:p>
          <a:p>
            <a:pPr eaLnBrk="1" hangingPunct="1">
              <a:lnSpc>
                <a:spcPct val="90000"/>
              </a:lnSpc>
            </a:pPr>
            <a:r>
              <a:rPr lang="en-US" altLang="zh-CN" sz="2800" b="1" dirty="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  </a:t>
            </a:r>
            <a:r>
              <a:rPr lang="en-US" altLang="zh-CN" sz="2800" b="1" dirty="0" smtClean="0">
                <a:solidFill>
                  <a:srgbClr val="A50021"/>
                </a:solidFill>
                <a:latin typeface="微软雅黑" panose="020B0503020204020204" pitchFamily="34" charset="-122"/>
                <a:ea typeface="微软雅黑" panose="020B0503020204020204" pitchFamily="34" charset="-122"/>
              </a:rPr>
              <a:t>public </a:t>
            </a:r>
            <a:r>
              <a:rPr lang="en-US" altLang="zh-CN" sz="2800" b="1" dirty="0">
                <a:solidFill>
                  <a:srgbClr val="A50021"/>
                </a:solidFill>
                <a:latin typeface="微软雅黑" panose="020B0503020204020204" pitchFamily="34" charset="-122"/>
                <a:ea typeface="微软雅黑" panose="020B0503020204020204" pitchFamily="34" charset="-122"/>
              </a:rPr>
              <a:t>String </a:t>
            </a:r>
            <a:r>
              <a:rPr lang="en-US" altLang="zh-CN" sz="2800" b="1" dirty="0">
                <a:solidFill>
                  <a:srgbClr val="0000CC"/>
                </a:solidFill>
                <a:latin typeface="微软雅黑" panose="020B0503020204020204" pitchFamily="34" charset="-122"/>
                <a:ea typeface="微软雅黑" panose="020B0503020204020204" pitchFamily="34" charset="-122"/>
              </a:rPr>
              <a:t>describe()</a:t>
            </a:r>
            <a:r>
              <a:rPr lang="en-US" altLang="zh-CN" sz="2800" b="1" dirty="0">
                <a:solidFill>
                  <a:srgbClr val="A50021"/>
                </a:solidFill>
                <a:latin typeface="微软雅黑" panose="020B0503020204020204" pitchFamily="34" charset="-122"/>
                <a:ea typeface="微软雅黑" panose="020B0503020204020204" pitchFamily="34" charset="-122"/>
              </a:rPr>
              <a:t> {</a:t>
            </a:r>
            <a:endParaRPr lang="en-US" altLang="zh-CN" sz="2800" b="1" dirty="0">
              <a:solidFill>
                <a:srgbClr val="A50021"/>
              </a:solidFill>
              <a:latin typeface="微软雅黑" panose="020B0503020204020204" pitchFamily="34" charset="-122"/>
              <a:ea typeface="微软雅黑" panose="020B0503020204020204" pitchFamily="34" charset="-122"/>
            </a:endParaRPr>
          </a:p>
          <a:p>
            <a:pPr eaLnBrk="1" hangingPunct="1">
              <a:lnSpc>
                <a:spcPct val="90000"/>
              </a:lnSpc>
            </a:pPr>
            <a:r>
              <a:rPr lang="en-US" altLang="zh-CN" sz="2800" b="1" dirty="0">
                <a:solidFill>
                  <a:srgbClr val="A50021"/>
                </a:solidFill>
                <a:latin typeface="微软雅黑" panose="020B0503020204020204" pitchFamily="34" charset="-122"/>
                <a:ea typeface="微软雅黑" panose="020B0503020204020204" pitchFamily="34" charset="-122"/>
              </a:rPr>
              <a:t>	 </a:t>
            </a:r>
            <a:r>
              <a:rPr lang="en-US" altLang="zh-CN" sz="2800" b="1" dirty="0" smtClean="0">
                <a:solidFill>
                  <a:srgbClr val="A50021"/>
                </a:solidFill>
                <a:latin typeface="微软雅黑" panose="020B0503020204020204" pitchFamily="34" charset="-122"/>
                <a:ea typeface="微软雅黑" panose="020B0503020204020204" pitchFamily="34" charset="-122"/>
              </a:rPr>
              <a:t>      </a:t>
            </a:r>
            <a:r>
              <a:rPr lang="en-US" altLang="zh-CN" sz="2800" b="1" dirty="0">
                <a:solidFill>
                  <a:srgbClr val="A50021"/>
                </a:solidFill>
                <a:latin typeface="微软雅黑" panose="020B0503020204020204" pitchFamily="34" charset="-122"/>
                <a:ea typeface="微软雅黑" panose="020B0503020204020204" pitchFamily="34" charset="-122"/>
              </a:rPr>
              <a:t>description = “ Body </a:t>
            </a:r>
            <a:r>
              <a:rPr lang="en-US" altLang="zh-CN" sz="2800" b="1" dirty="0" err="1">
                <a:solidFill>
                  <a:srgbClr val="A50021"/>
                </a:solidFill>
                <a:latin typeface="微软雅黑" panose="020B0503020204020204" pitchFamily="34" charset="-122"/>
                <a:ea typeface="微软雅黑" panose="020B0503020204020204" pitchFamily="34" charset="-122"/>
              </a:rPr>
              <a:t>Injur</a:t>
            </a:r>
            <a:r>
              <a:rPr lang="en-US" altLang="zh-CN" sz="2800" b="1" dirty="0">
                <a:solidFill>
                  <a:srgbClr val="A50021"/>
                </a:solidFill>
                <a:latin typeface="微软雅黑" panose="020B0503020204020204" pitchFamily="34" charset="-122"/>
                <a:ea typeface="微软雅黑" panose="020B0503020204020204" pitchFamily="34" charset="-122"/>
              </a:rPr>
              <a:t> Liability:“</a:t>
            </a:r>
            <a:r>
              <a:rPr lang="zh-CN" altLang="en-US" sz="2800" b="1" dirty="0">
                <a:solidFill>
                  <a:srgbClr val="A50021"/>
                </a:solidFill>
                <a:latin typeface="微软雅黑" panose="020B0503020204020204" pitchFamily="34" charset="-122"/>
                <a:ea typeface="微软雅黑" panose="020B0503020204020204" pitchFamily="34" charset="-122"/>
              </a:rPr>
              <a:t>；</a:t>
            </a:r>
            <a:endParaRPr lang="en-US" altLang="zh-CN" sz="2800" b="1" dirty="0">
              <a:solidFill>
                <a:srgbClr val="A50021"/>
              </a:solidFill>
              <a:latin typeface="微软雅黑" panose="020B0503020204020204" pitchFamily="34" charset="-122"/>
              <a:ea typeface="微软雅黑" panose="020B0503020204020204" pitchFamily="34" charset="-122"/>
            </a:endParaRPr>
          </a:p>
          <a:p>
            <a:pPr eaLnBrk="1" hangingPunct="1">
              <a:lnSpc>
                <a:spcPct val="90000"/>
              </a:lnSpc>
            </a:pPr>
            <a:r>
              <a:rPr lang="en-US" altLang="zh-CN" sz="2800" b="1" dirty="0">
                <a:solidFill>
                  <a:srgbClr val="A50021"/>
                </a:solidFill>
                <a:latin typeface="微软雅黑" panose="020B0503020204020204" pitchFamily="34" charset="-122"/>
                <a:ea typeface="微软雅黑" panose="020B0503020204020204" pitchFamily="34" charset="-122"/>
              </a:rPr>
              <a:t>	   </a:t>
            </a:r>
            <a:r>
              <a:rPr lang="en-US" altLang="zh-CN" sz="2800" b="1" dirty="0" smtClean="0">
                <a:solidFill>
                  <a:srgbClr val="A50021"/>
                </a:solidFill>
                <a:latin typeface="微软雅黑" panose="020B0503020204020204" pitchFamily="34" charset="-122"/>
                <a:ea typeface="微软雅黑" panose="020B0503020204020204" pitchFamily="34" charset="-122"/>
              </a:rPr>
              <a:t>    return </a:t>
            </a:r>
            <a:r>
              <a:rPr lang="en-US" altLang="zh-CN" sz="2800" b="1" dirty="0">
                <a:solidFill>
                  <a:srgbClr val="A50021"/>
                </a:solidFill>
                <a:latin typeface="微软雅黑" panose="020B0503020204020204" pitchFamily="34" charset="-122"/>
                <a:ea typeface="微软雅黑" panose="020B0503020204020204" pitchFamily="34" charset="-122"/>
              </a:rPr>
              <a:t>description;</a:t>
            </a:r>
            <a:endParaRPr lang="en-US" altLang="zh-CN" sz="2800" b="1" dirty="0">
              <a:solidFill>
                <a:srgbClr val="A50021"/>
              </a:solidFill>
              <a:latin typeface="微软雅黑" panose="020B0503020204020204" pitchFamily="34" charset="-122"/>
              <a:ea typeface="微软雅黑" panose="020B0503020204020204" pitchFamily="34" charset="-122"/>
            </a:endParaRPr>
          </a:p>
          <a:p>
            <a:pPr eaLnBrk="1" hangingPunct="1">
              <a:lnSpc>
                <a:spcPct val="90000"/>
              </a:lnSpc>
            </a:pPr>
            <a:r>
              <a:rPr lang="en-US" altLang="zh-CN" sz="2800" b="1" dirty="0">
                <a:solidFill>
                  <a:srgbClr val="A50021"/>
                </a:solidFill>
                <a:latin typeface="微软雅黑" panose="020B0503020204020204" pitchFamily="34" charset="-122"/>
                <a:ea typeface="微软雅黑" panose="020B0503020204020204" pitchFamily="34" charset="-122"/>
              </a:rPr>
              <a:t>   </a:t>
            </a:r>
            <a:r>
              <a:rPr lang="en-US" altLang="zh-CN" sz="2800" b="1" dirty="0" smtClean="0">
                <a:solidFill>
                  <a:srgbClr val="A50021"/>
                </a:solidFill>
                <a:latin typeface="微软雅黑" panose="020B0503020204020204" pitchFamily="34" charset="-122"/>
                <a:ea typeface="微软雅黑" panose="020B0503020204020204" pitchFamily="34" charset="-122"/>
              </a:rPr>
              <a:t>  }</a:t>
            </a:r>
            <a:endParaRPr lang="en-US" altLang="zh-CN" sz="2800" b="1" dirty="0">
              <a:solidFill>
                <a:srgbClr val="A50021"/>
              </a:solidFill>
              <a:latin typeface="微软雅黑" panose="020B0503020204020204" pitchFamily="34" charset="-122"/>
              <a:ea typeface="微软雅黑" panose="020B0503020204020204" pitchFamily="34" charset="-122"/>
            </a:endParaRPr>
          </a:p>
          <a:p>
            <a:pPr eaLnBrk="1" hangingPunct="1">
              <a:lnSpc>
                <a:spcPct val="90000"/>
              </a:lnSpc>
            </a:pPr>
            <a:r>
              <a:rPr lang="en-US" altLang="zh-CN" sz="2800" b="1" dirty="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p:txBody>
      </p:sp>
      <p:sp>
        <p:nvSpPr>
          <p:cNvPr id="2" name="TextBox 1"/>
          <p:cNvSpPr txBox="1">
            <a:spLocks noChangeArrowheads="1"/>
          </p:cNvSpPr>
          <p:nvPr/>
        </p:nvSpPr>
        <p:spPr bwMode="auto">
          <a:xfrm>
            <a:off x="1905000" y="6019801"/>
            <a:ext cx="731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zh-CN" altLang="en-US" sz="2800" b="1">
                <a:solidFill>
                  <a:srgbClr val="0000CC"/>
                </a:solidFill>
                <a:latin typeface="微软雅黑" panose="020B0503020204020204" pitchFamily="34" charset="-122"/>
                <a:ea typeface="微软雅黑" panose="020B0503020204020204" pitchFamily="34" charset="-122"/>
              </a:rPr>
              <a:t>其余的产品子类的实现类似，故此处省略。</a:t>
            </a:r>
            <a:endParaRPr lang="zh-CN" altLang="en-US" sz="2800" b="1">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80675">
                                            <p:txEl>
                                              <p:pRg st="1" end="1"/>
                                            </p:txEl>
                                          </p:spTgt>
                                        </p:tgtEl>
                                        <p:attrNameLst>
                                          <p:attrName>style.visibility</p:attrName>
                                        </p:attrNameLst>
                                      </p:cBhvr>
                                      <p:to>
                                        <p:strVal val="visible"/>
                                      </p:to>
                                    </p:set>
                                    <p:animEffect transition="in" filter="slide(fromBottom)">
                                      <p:cBhvr>
                                        <p:cTn id="7" dur="500"/>
                                        <p:tgtEl>
                                          <p:spTgt spid="11806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9" name="Rectangle 3"/>
          <p:cNvSpPr>
            <a:spLocks noGrp="1" noChangeArrowheads="1"/>
          </p:cNvSpPr>
          <p:nvPr>
            <p:ph type="body" idx="1"/>
          </p:nvPr>
        </p:nvSpPr>
        <p:spPr>
          <a:xfrm>
            <a:off x="688062" y="1447800"/>
            <a:ext cx="9940705" cy="4038600"/>
          </a:xfrm>
          <a:solidFill>
            <a:srgbClr val="FFFFFF"/>
          </a:solidFill>
        </p:spPr>
        <p:txBody>
          <a:bodyPr>
            <a:normAutofit/>
          </a:bodyPr>
          <a:lstStyle/>
          <a:p>
            <a:pPr eaLnBrk="1" hangingPunct="1">
              <a:lnSpc>
                <a:spcPct val="90000"/>
              </a:lnSpc>
              <a:spcBef>
                <a:spcPct val="10000"/>
              </a:spcBef>
              <a:buFontTx/>
              <a:buNone/>
              <a:defRPr/>
            </a:pPr>
            <a:r>
              <a:rPr lang="en-US" altLang="zh-CN" b="1" dirty="0">
                <a:solidFill>
                  <a:srgbClr val="0000CC"/>
                </a:solidFill>
                <a:latin typeface="微软雅黑" panose="020B0503020204020204" pitchFamily="34" charset="-122"/>
                <a:ea typeface="微软雅黑" panose="020B0503020204020204" pitchFamily="34" charset="-122"/>
              </a:rPr>
              <a:t>public interface </a:t>
            </a:r>
            <a:r>
              <a:rPr lang="en-US" altLang="zh-CN" b="1" dirty="0" err="1">
                <a:solidFill>
                  <a:srgbClr val="0000CC"/>
                </a:solidFill>
                <a:latin typeface="微软雅黑" panose="020B0503020204020204" pitchFamily="34" charset="-122"/>
                <a:ea typeface="微软雅黑" panose="020B0503020204020204" pitchFamily="34" charset="-122"/>
              </a:rPr>
              <a:t>PolicyProducer</a:t>
            </a:r>
            <a:r>
              <a:rPr lang="en-US" altLang="zh-CN" b="1" dirty="0">
                <a:solidFill>
                  <a:srgbClr val="0000CC"/>
                </a:solidFill>
                <a:latin typeface="微软雅黑" panose="020B0503020204020204" pitchFamily="34" charset="-122"/>
                <a:ea typeface="微软雅黑" panose="020B0503020204020204" pitchFamily="34" charset="-122"/>
              </a:rPr>
              <a:t> {</a:t>
            </a:r>
            <a:endParaRPr lang="en-US" altLang="zh-CN" b="1" dirty="0">
              <a:solidFill>
                <a:srgbClr val="0000CC"/>
              </a:solidFill>
              <a:latin typeface="微软雅黑" panose="020B0503020204020204" pitchFamily="34" charset="-122"/>
              <a:ea typeface="微软雅黑" panose="020B0503020204020204" pitchFamily="34" charset="-122"/>
            </a:endParaRPr>
          </a:p>
          <a:p>
            <a:pPr eaLnBrk="1" hangingPunct="1">
              <a:lnSpc>
                <a:spcPct val="90000"/>
              </a:lnSpc>
              <a:spcBef>
                <a:spcPct val="10000"/>
              </a:spcBef>
              <a:buFontTx/>
              <a:buNone/>
              <a:defRPr/>
            </a:pPr>
            <a:r>
              <a:rPr lang="en-US" altLang="zh-CN" b="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  public </a:t>
            </a:r>
            <a:r>
              <a:rPr lang="en-US" altLang="zh-CN" b="1" dirty="0" err="1">
                <a:latin typeface="微软雅黑" panose="020B0503020204020204" pitchFamily="34" charset="-122"/>
                <a:ea typeface="微软雅黑" panose="020B0503020204020204" pitchFamily="34" charset="-122"/>
              </a:rPr>
              <a:t>AutoInsurance</a:t>
            </a:r>
            <a:r>
              <a:rPr lang="en-US" altLang="zh-CN" b="1" dirty="0">
                <a:latin typeface="微软雅黑" panose="020B0503020204020204" pitchFamily="34" charset="-122"/>
                <a:ea typeface="微软雅黑" panose="020B0503020204020204" pitchFamily="34" charset="-122"/>
              </a:rPr>
              <a:t> </a:t>
            </a:r>
            <a:r>
              <a:rPr lang="en-US" altLang="zh-CN" b="1" dirty="0" err="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getAutoObj</a:t>
            </a:r>
            <a:r>
              <a:rPr lang="en-US" altLang="zh-CN"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eaLnBrk="1" hangingPunct="1">
              <a:lnSpc>
                <a:spcPct val="90000"/>
              </a:lnSpc>
              <a:spcBef>
                <a:spcPct val="10000"/>
              </a:spcBef>
              <a:buFontTx/>
              <a:buNone/>
              <a:defRPr/>
            </a:pP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eaLnBrk="1" hangingPunct="1">
              <a:lnSpc>
                <a:spcPct val="90000"/>
              </a:lnSpc>
              <a:spcBef>
                <a:spcPct val="10000"/>
              </a:spcBef>
              <a:buFontTx/>
              <a:buNone/>
              <a:defRPr/>
            </a:pPr>
            <a:endParaRPr lang="en-US" altLang="zh-CN" b="1" dirty="0">
              <a:latin typeface="微软雅黑" panose="020B0503020204020204" pitchFamily="34" charset="-122"/>
              <a:ea typeface="微软雅黑" panose="020B0503020204020204" pitchFamily="34" charset="-122"/>
            </a:endParaRPr>
          </a:p>
          <a:p>
            <a:pPr eaLnBrk="1" hangingPunct="1">
              <a:lnSpc>
                <a:spcPct val="90000"/>
              </a:lnSpc>
              <a:spcBef>
                <a:spcPct val="10000"/>
              </a:spcBef>
              <a:buFontTx/>
              <a:buNone/>
              <a:defRPr/>
            </a:pPr>
            <a:r>
              <a:rPr lang="en-US" altLang="zh-CN" b="1" dirty="0">
                <a:solidFill>
                  <a:srgbClr val="0000CC"/>
                </a:solidFill>
                <a:latin typeface="微软雅黑" panose="020B0503020204020204" pitchFamily="34" charset="-122"/>
                <a:ea typeface="微软雅黑" panose="020B0503020204020204" pitchFamily="34" charset="-122"/>
              </a:rPr>
              <a:t>public class </a:t>
            </a:r>
            <a:r>
              <a:rPr lang="en-US" altLang="zh-CN" b="1" dirty="0" err="1">
                <a:solidFill>
                  <a:srgbClr val="0000CC"/>
                </a:solidFill>
                <a:latin typeface="微软雅黑" panose="020B0503020204020204" pitchFamily="34" charset="-122"/>
                <a:ea typeface="微软雅黑" panose="020B0503020204020204" pitchFamily="34" charset="-122"/>
              </a:rPr>
              <a:t>BodyFactory</a:t>
            </a:r>
            <a:r>
              <a:rPr lang="en-US" altLang="zh-CN" b="1" dirty="0">
                <a:solidFill>
                  <a:srgbClr val="0000CC"/>
                </a:solidFill>
                <a:latin typeface="微软雅黑" panose="020B0503020204020204" pitchFamily="34" charset="-122"/>
                <a:ea typeface="微软雅黑" panose="020B0503020204020204" pitchFamily="34" charset="-122"/>
              </a:rPr>
              <a:t> implements </a:t>
            </a:r>
            <a:r>
              <a:rPr lang="en-US" altLang="zh-CN" b="1" dirty="0" err="1" smtClean="0">
                <a:solidFill>
                  <a:srgbClr val="0000CC"/>
                </a:solidFill>
                <a:latin typeface="微软雅黑" panose="020B0503020204020204" pitchFamily="34" charset="-122"/>
                <a:ea typeface="微软雅黑" panose="020B0503020204020204" pitchFamily="34" charset="-122"/>
              </a:rPr>
              <a:t>PolicyProducer</a:t>
            </a:r>
            <a:r>
              <a:rPr lang="en-US" altLang="zh-CN" b="1" dirty="0" smtClean="0">
                <a:solidFill>
                  <a:srgbClr val="0000CC"/>
                </a:solidFill>
                <a:latin typeface="微软雅黑" panose="020B0503020204020204" pitchFamily="34" charset="-122"/>
                <a:ea typeface="微软雅黑" panose="020B0503020204020204" pitchFamily="34" charset="-122"/>
              </a:rPr>
              <a:t> </a:t>
            </a:r>
            <a:r>
              <a:rPr lang="en-US" altLang="zh-CN" b="1" dirty="0">
                <a:solidFill>
                  <a:srgbClr val="0000CC"/>
                </a:solidFill>
                <a:latin typeface="微软雅黑" panose="020B0503020204020204" pitchFamily="34" charset="-122"/>
                <a:ea typeface="微软雅黑" panose="020B0503020204020204" pitchFamily="34" charset="-122"/>
              </a:rPr>
              <a:t>{</a:t>
            </a:r>
            <a:endParaRPr lang="en-US" altLang="zh-CN" b="1" dirty="0">
              <a:solidFill>
                <a:srgbClr val="0000CC"/>
              </a:solidFill>
              <a:latin typeface="微软雅黑" panose="020B0503020204020204" pitchFamily="34" charset="-122"/>
              <a:ea typeface="微软雅黑" panose="020B0503020204020204" pitchFamily="34" charset="-122"/>
            </a:endParaRPr>
          </a:p>
          <a:p>
            <a:pPr eaLnBrk="1" hangingPunct="1">
              <a:lnSpc>
                <a:spcPct val="90000"/>
              </a:lnSpc>
              <a:spcBef>
                <a:spcPct val="10000"/>
              </a:spcBef>
              <a:buFontTx/>
              <a:buNone/>
              <a:defRPr/>
            </a:pPr>
            <a:r>
              <a:rPr lang="en-US" altLang="zh-CN" b="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  public </a:t>
            </a:r>
            <a:r>
              <a:rPr lang="en-US" altLang="zh-CN" b="1" dirty="0" err="1">
                <a:latin typeface="微软雅黑" panose="020B0503020204020204" pitchFamily="34" charset="-122"/>
                <a:ea typeface="微软雅黑" panose="020B0503020204020204" pitchFamily="34" charset="-122"/>
              </a:rPr>
              <a:t>AutoInsurance</a:t>
            </a:r>
            <a:r>
              <a:rPr lang="en-US" altLang="zh-CN" b="1" dirty="0">
                <a:latin typeface="微软雅黑" panose="020B0503020204020204" pitchFamily="34" charset="-122"/>
                <a:ea typeface="微软雅黑" panose="020B0503020204020204" pitchFamily="34" charset="-122"/>
              </a:rPr>
              <a:t> </a:t>
            </a:r>
            <a:r>
              <a:rPr lang="en-US" altLang="zh-CN" b="1" dirty="0" err="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getAutoObj</a:t>
            </a:r>
            <a:r>
              <a:rPr lang="en-US" altLang="zh-CN"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eaLnBrk="1" hangingPunct="1">
              <a:lnSpc>
                <a:spcPct val="90000"/>
              </a:lnSpc>
              <a:spcBef>
                <a:spcPct val="10000"/>
              </a:spcBef>
              <a:buFontTx/>
              <a:buNone/>
              <a:defRPr/>
            </a:pPr>
            <a:r>
              <a:rPr lang="en-US" altLang="zh-CN" b="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   return </a:t>
            </a:r>
            <a:r>
              <a:rPr lang="en-US" altLang="zh-CN" b="1" dirty="0">
                <a:latin typeface="微软雅黑" panose="020B0503020204020204" pitchFamily="34" charset="-122"/>
                <a:ea typeface="微软雅黑" panose="020B0503020204020204" pitchFamily="34" charset="-122"/>
              </a:rPr>
              <a:t>new Body();            </a:t>
            </a:r>
            <a:endParaRPr lang="zh-CN" altLang="en-US" b="1" dirty="0">
              <a:latin typeface="微软雅黑" panose="020B0503020204020204" pitchFamily="34" charset="-122"/>
              <a:ea typeface="微软雅黑" panose="020B0503020204020204" pitchFamily="34" charset="-122"/>
            </a:endParaRPr>
          </a:p>
          <a:p>
            <a:pPr eaLnBrk="1" hangingPunct="1">
              <a:lnSpc>
                <a:spcPct val="90000"/>
              </a:lnSpc>
              <a:spcBef>
                <a:spcPct val="10000"/>
              </a:spcBef>
              <a:buFontTx/>
              <a:buNone/>
              <a:defRPr/>
            </a:pPr>
            <a:r>
              <a:rPr lang="en-US" altLang="zh-CN" b="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eaLnBrk="1" hangingPunct="1">
              <a:lnSpc>
                <a:spcPct val="90000"/>
              </a:lnSpc>
              <a:spcBef>
                <a:spcPct val="10000"/>
              </a:spcBef>
              <a:buFontTx/>
              <a:buNone/>
              <a:defRPr/>
            </a:pP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46085" name="Text Box 10"/>
          <p:cNvSpPr txBox="1">
            <a:spLocks noChangeArrowheads="1"/>
          </p:cNvSpPr>
          <p:nvPr/>
        </p:nvSpPr>
        <p:spPr bwMode="auto">
          <a:xfrm>
            <a:off x="8462727" y="4900714"/>
            <a:ext cx="2514600" cy="954088"/>
          </a:xfrm>
          <a:prstGeom prst="rect">
            <a:avLst/>
          </a:prstGeom>
          <a:solidFill>
            <a:srgbClr val="FFCC99">
              <a:alpha val="2784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zh-CN" altLang="en-US" sz="2800" b="1">
                <a:solidFill>
                  <a:srgbClr val="0000CC"/>
                </a:solidFill>
                <a:latin typeface="微软雅黑" panose="020B0503020204020204" pitchFamily="34" charset="-122"/>
                <a:ea typeface="微软雅黑" panose="020B0503020204020204" pitchFamily="34" charset="-122"/>
              </a:rPr>
              <a:t>工厂方法无条件语句</a:t>
            </a:r>
            <a:endParaRPr lang="zh-CN" altLang="en-US" sz="2800" b="1">
              <a:solidFill>
                <a:srgbClr val="0000CC"/>
              </a:solidFill>
              <a:latin typeface="微软雅黑" panose="020B0503020204020204" pitchFamily="34" charset="-122"/>
              <a:ea typeface="微软雅黑" panose="020B0503020204020204" pitchFamily="34" charset="-122"/>
            </a:endParaRPr>
          </a:p>
        </p:txBody>
      </p:sp>
      <p:sp>
        <p:nvSpPr>
          <p:cNvPr id="7" name="Rectangle 7"/>
          <p:cNvSpPr>
            <a:spLocks noGrp="1" noChangeArrowheads="1"/>
          </p:cNvSpPr>
          <p:nvPr>
            <p:ph type="title"/>
          </p:nvPr>
        </p:nvSpPr>
        <p:spPr>
          <a:xfrm>
            <a:off x="832918" y="525101"/>
            <a:ext cx="3204927" cy="695608"/>
          </a:xfrm>
          <a:noFill/>
        </p:spPr>
        <p:txBody>
          <a:bodyPr>
            <a:normAutofit/>
          </a:bodyPr>
          <a:lstStyle/>
          <a:p>
            <a:pPr eaLnBrk="1" hangingPunct="1"/>
            <a:r>
              <a:rPr lang="zh-CN" altLang="en-US" sz="2800" b="1" smtClean="0">
                <a:solidFill>
                  <a:srgbClr val="0000CC"/>
                </a:solidFill>
                <a:latin typeface="微软雅黑" panose="020B0503020204020204" pitchFamily="34" charset="-122"/>
                <a:ea typeface="微软雅黑" panose="020B0503020204020204" pitchFamily="34" charset="-122"/>
              </a:rPr>
              <a:t>工厂层次类代码：</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86819">
                                            <p:txEl>
                                              <p:pRg st="5" end="5"/>
                                            </p:txEl>
                                          </p:spTgt>
                                        </p:tgtEl>
                                        <p:attrNameLst>
                                          <p:attrName>style.visibility</p:attrName>
                                        </p:attrNameLst>
                                      </p:cBhvr>
                                      <p:to>
                                        <p:strVal val="visible"/>
                                      </p:to>
                                    </p:set>
                                    <p:animEffect transition="in" filter="slide(fromBottom)">
                                      <p:cBhvr>
                                        <p:cTn id="7" dur="500"/>
                                        <p:tgtEl>
                                          <p:spTgt spid="1186819">
                                            <p:txEl>
                                              <p:pRg st="5" end="5"/>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186819">
                                            <p:txEl>
                                              <p:pRg st="6" end="6"/>
                                            </p:txEl>
                                          </p:spTgt>
                                        </p:tgtEl>
                                        <p:attrNameLst>
                                          <p:attrName>style.visibility</p:attrName>
                                        </p:attrNameLst>
                                      </p:cBhvr>
                                      <p:to>
                                        <p:strVal val="visible"/>
                                      </p:to>
                                    </p:set>
                                    <p:animEffect transition="in" filter="slide(fromBottom)">
                                      <p:cBhvr>
                                        <p:cTn id="10" dur="500"/>
                                        <p:tgtEl>
                                          <p:spTgt spid="1186819">
                                            <p:txEl>
                                              <p:pRg st="6" end="6"/>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186819">
                                            <p:txEl>
                                              <p:pRg st="7" end="7"/>
                                            </p:txEl>
                                          </p:spTgt>
                                        </p:tgtEl>
                                        <p:attrNameLst>
                                          <p:attrName>style.visibility</p:attrName>
                                        </p:attrNameLst>
                                      </p:cBhvr>
                                      <p:to>
                                        <p:strVal val="visible"/>
                                      </p:to>
                                    </p:set>
                                    <p:animEffect transition="in" filter="slide(fromBottom)">
                                      <p:cBhvr>
                                        <p:cTn id="13" dur="500"/>
                                        <p:tgtEl>
                                          <p:spTgt spid="1186819">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6085"/>
                                        </p:tgtEl>
                                        <p:attrNameLst>
                                          <p:attrName>style.visibility</p:attrName>
                                        </p:attrNameLst>
                                      </p:cBhvr>
                                      <p:to>
                                        <p:strVal val="visible"/>
                                      </p:to>
                                    </p:set>
                                    <p:animEffect transition="in" filter="fade">
                                      <p:cBhvr>
                                        <p:cTn id="18" dur="1000"/>
                                        <p:tgtEl>
                                          <p:spTgt spid="46085"/>
                                        </p:tgtEl>
                                      </p:cBhvr>
                                    </p:animEffect>
                                    <p:anim calcmode="lin" valueType="num">
                                      <p:cBhvr>
                                        <p:cTn id="19" dur="1000" fill="hold"/>
                                        <p:tgtEl>
                                          <p:spTgt spid="46085"/>
                                        </p:tgtEl>
                                        <p:attrNameLst>
                                          <p:attrName>ppt_x</p:attrName>
                                        </p:attrNameLst>
                                      </p:cBhvr>
                                      <p:tavLst>
                                        <p:tav tm="0">
                                          <p:val>
                                            <p:strVal val="#ppt_x"/>
                                          </p:val>
                                        </p:tav>
                                        <p:tav tm="100000">
                                          <p:val>
                                            <p:strVal val="#ppt_x"/>
                                          </p:val>
                                        </p:tav>
                                      </p:tavLst>
                                    </p:anim>
                                    <p:anim calcmode="lin" valueType="num">
                                      <p:cBhvr>
                                        <p:cTn id="20" dur="1000" fill="hold"/>
                                        <p:tgtEl>
                                          <p:spTgt spid="460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1" name="Rectangle 3"/>
          <p:cNvSpPr>
            <a:spLocks noGrp="1" noChangeArrowheads="1"/>
          </p:cNvSpPr>
          <p:nvPr>
            <p:ph type="body" idx="1"/>
          </p:nvPr>
        </p:nvSpPr>
        <p:spPr>
          <a:xfrm>
            <a:off x="488892" y="1665846"/>
            <a:ext cx="10791731" cy="2634558"/>
          </a:xfrm>
        </p:spPr>
        <p:txBody>
          <a:bodyPr>
            <a:normAutofit/>
          </a:bodyPr>
          <a:lstStyle/>
          <a:p>
            <a:pPr eaLnBrk="1" hangingPunct="1">
              <a:buFontTx/>
              <a:buNone/>
              <a:defRPr/>
            </a:pPr>
            <a:r>
              <a:rPr lang="en-US" altLang="zh-CN" b="1" dirty="0" smtClean="0">
                <a:solidFill>
                  <a:srgbClr val="0000CC"/>
                </a:solidFill>
                <a:latin typeface="微软雅黑" panose="020B0503020204020204" pitchFamily="34" charset="-122"/>
                <a:ea typeface="微软雅黑" panose="020B0503020204020204" pitchFamily="34" charset="-122"/>
              </a:rPr>
              <a:t>public class </a:t>
            </a:r>
            <a:r>
              <a:rPr lang="en-US" altLang="zh-CN" b="1" dirty="0" err="1" smtClean="0">
                <a:solidFill>
                  <a:srgbClr val="0000CC"/>
                </a:solidFill>
                <a:latin typeface="微软雅黑" panose="020B0503020204020204" pitchFamily="34" charset="-122"/>
                <a:ea typeface="微软雅黑" panose="020B0503020204020204" pitchFamily="34" charset="-122"/>
              </a:rPr>
              <a:t>CollisionFactory</a:t>
            </a:r>
            <a:r>
              <a:rPr lang="en-US" altLang="zh-CN" b="1" dirty="0" smtClean="0">
                <a:solidFill>
                  <a:srgbClr val="0000CC"/>
                </a:solidFill>
                <a:latin typeface="微软雅黑" panose="020B0503020204020204" pitchFamily="34" charset="-122"/>
                <a:ea typeface="微软雅黑" panose="020B0503020204020204" pitchFamily="34" charset="-122"/>
              </a:rPr>
              <a:t> implements </a:t>
            </a:r>
            <a:r>
              <a:rPr lang="en-US" altLang="zh-CN" b="1" dirty="0" err="1" smtClean="0">
                <a:solidFill>
                  <a:srgbClr val="0000CC"/>
                </a:solidFill>
                <a:latin typeface="微软雅黑" panose="020B0503020204020204" pitchFamily="34" charset="-122"/>
                <a:ea typeface="微软雅黑" panose="020B0503020204020204" pitchFamily="34" charset="-122"/>
              </a:rPr>
              <a:t>PolicyProducer</a:t>
            </a:r>
            <a:r>
              <a:rPr lang="en-US" altLang="zh-CN" b="1" dirty="0" smtClean="0">
                <a:solidFill>
                  <a:srgbClr val="0000CC"/>
                </a:solidFill>
                <a:latin typeface="微软雅黑" panose="020B0503020204020204" pitchFamily="34" charset="-122"/>
                <a:ea typeface="微软雅黑" panose="020B0503020204020204" pitchFamily="34" charset="-122"/>
              </a:rPr>
              <a:t> {</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eaLnBrk="1" hangingPunct="1">
              <a:buFontTx/>
              <a:buNone/>
              <a:defRPr/>
            </a:pPr>
            <a:r>
              <a:rPr lang="en-US" altLang="zh-CN" b="1" dirty="0" smtClean="0">
                <a:latin typeface="微软雅黑" panose="020B0503020204020204" pitchFamily="34" charset="-122"/>
                <a:ea typeface="微软雅黑" panose="020B0503020204020204" pitchFamily="34" charset="-122"/>
              </a:rPr>
              <a:t>    public </a:t>
            </a:r>
            <a:r>
              <a:rPr lang="en-US" altLang="zh-CN" b="1" dirty="0" err="1" smtClean="0">
                <a:latin typeface="微软雅黑" panose="020B0503020204020204" pitchFamily="34" charset="-122"/>
                <a:ea typeface="微软雅黑" panose="020B0503020204020204" pitchFamily="34" charset="-122"/>
              </a:rPr>
              <a:t>AutoInsurance</a:t>
            </a:r>
            <a:r>
              <a:rPr lang="en-US" altLang="zh-CN" b="1" dirty="0" smtClean="0">
                <a:latin typeface="微软雅黑" panose="020B0503020204020204" pitchFamily="34" charset="-122"/>
                <a:ea typeface="微软雅黑" panose="020B0503020204020204" pitchFamily="34" charset="-122"/>
              </a:rPr>
              <a:t> </a:t>
            </a:r>
            <a:r>
              <a:rPr lang="en-US" altLang="zh-CN" b="1" dirty="0" err="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getAutoObj</a:t>
            </a:r>
            <a:r>
              <a:rPr lang="en-US" altLang="zh-CN" b="1" dirty="0" smtClean="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eaLnBrk="1" hangingPunct="1">
              <a:buFontTx/>
              <a:buNone/>
              <a:defRPr/>
            </a:pPr>
            <a:r>
              <a:rPr lang="en-US" altLang="zh-CN" b="1" dirty="0" smtClean="0">
                <a:latin typeface="微软雅黑" panose="020B0503020204020204" pitchFamily="34" charset="-122"/>
                <a:ea typeface="微软雅黑" panose="020B0503020204020204" pitchFamily="34" charset="-122"/>
              </a:rPr>
              <a:t>        return new Collision(); </a:t>
            </a:r>
            <a:endParaRPr lang="en-US" altLang="zh-CN" b="1" dirty="0" smtClean="0">
              <a:latin typeface="微软雅黑" panose="020B0503020204020204" pitchFamily="34" charset="-122"/>
              <a:ea typeface="微软雅黑" panose="020B0503020204020204" pitchFamily="34" charset="-122"/>
            </a:endParaRPr>
          </a:p>
          <a:p>
            <a:pPr eaLnBrk="1" hangingPunct="1">
              <a:buFontTx/>
              <a:buNone/>
              <a:defRPr/>
            </a:pPr>
            <a:r>
              <a:rPr lang="en-US" altLang="zh-CN" b="1" dirty="0" smtClean="0">
                <a:latin typeface="微软雅黑" panose="020B0503020204020204" pitchFamily="34" charset="-122"/>
                <a:ea typeface="微软雅黑" panose="020B0503020204020204" pitchFamily="34" charset="-122"/>
              </a:rPr>
              <a:t>    }</a:t>
            </a:r>
            <a:endParaRPr lang="en-US" altLang="zh-CN" b="1" dirty="0" smtClean="0">
              <a:latin typeface="微软雅黑" panose="020B0503020204020204" pitchFamily="34" charset="-122"/>
              <a:ea typeface="微软雅黑" panose="020B0503020204020204" pitchFamily="34" charset="-122"/>
            </a:endParaRPr>
          </a:p>
          <a:p>
            <a:pPr eaLnBrk="1" hangingPunct="1">
              <a:buFontTx/>
              <a:buNone/>
              <a:defRPr/>
            </a:pPr>
            <a:r>
              <a:rPr lang="en-US" altLang="zh-CN" b="1" dirty="0" smtClean="0">
                <a:latin typeface="微软雅黑" panose="020B0503020204020204" pitchFamily="34" charset="-122"/>
                <a:ea typeface="微软雅黑" panose="020B0503020204020204" pitchFamily="34" charset="-122"/>
              </a:rPr>
              <a:t>}</a:t>
            </a:r>
            <a:endParaRPr lang="zh-CN" altLang="en-US" b="1" dirty="0" smtClean="0">
              <a:latin typeface="微软雅黑" panose="020B0503020204020204" pitchFamily="34" charset="-122"/>
              <a:ea typeface="微软雅黑" panose="020B0503020204020204" pitchFamily="34" charset="-122"/>
            </a:endParaRPr>
          </a:p>
        </p:txBody>
      </p:sp>
      <p:sp>
        <p:nvSpPr>
          <p:cNvPr id="40964" name="Rectangle 5"/>
          <p:cNvSpPr>
            <a:spLocks noGrp="1" noChangeArrowheads="1"/>
          </p:cNvSpPr>
          <p:nvPr>
            <p:ph type="title"/>
          </p:nvPr>
        </p:nvSpPr>
        <p:spPr>
          <a:xfrm>
            <a:off x="488892" y="628855"/>
            <a:ext cx="3087232" cy="593363"/>
          </a:xfrm>
          <a:noFill/>
        </p:spPr>
        <p:txBody>
          <a:bodyPr/>
          <a:lstStyle/>
          <a:p>
            <a:pPr eaLnBrk="1" hangingPunct="1"/>
            <a:r>
              <a:rPr lang="zh-CN" altLang="en-US" sz="2800" b="1" dirty="0" smtClean="0">
                <a:latin typeface="微软雅黑" panose="020B0503020204020204" pitchFamily="34" charset="-122"/>
                <a:ea typeface="微软雅黑" panose="020B0503020204020204" pitchFamily="34" charset="-122"/>
              </a:rPr>
              <a:t>汽车</a:t>
            </a:r>
            <a:r>
              <a:rPr lang="zh-CN" altLang="en-US" sz="2800" b="1" dirty="0">
                <a:latin typeface="微软雅黑" panose="020B0503020204020204" pitchFamily="34" charset="-122"/>
                <a:ea typeface="微软雅黑" panose="020B0503020204020204" pitchFamily="34" charset="-122"/>
              </a:rPr>
              <a:t>保险的例子</a:t>
            </a:r>
            <a:endParaRPr lang="zh-CN" altLang="en-US" sz="2800" b="1" dirty="0">
              <a:latin typeface="微软雅黑" panose="020B0503020204020204" pitchFamily="34" charset="-122"/>
              <a:ea typeface="微软雅黑" panose="020B0503020204020204" pitchFamily="34" charset="-122"/>
            </a:endParaRPr>
          </a:p>
        </p:txBody>
      </p:sp>
      <p:sp>
        <p:nvSpPr>
          <p:cNvPr id="47109" name="Text Box 10"/>
          <p:cNvSpPr txBox="1">
            <a:spLocks noChangeArrowheads="1"/>
          </p:cNvSpPr>
          <p:nvPr/>
        </p:nvSpPr>
        <p:spPr bwMode="auto">
          <a:xfrm>
            <a:off x="8626444" y="3862357"/>
            <a:ext cx="2362200" cy="954087"/>
          </a:xfrm>
          <a:prstGeom prst="rect">
            <a:avLst/>
          </a:prstGeom>
          <a:solidFill>
            <a:srgbClr val="FFCC99">
              <a:alpha val="2784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zh-CN" altLang="en-US" sz="2800" b="1">
                <a:solidFill>
                  <a:srgbClr val="0000CC"/>
                </a:solidFill>
                <a:latin typeface="微软雅黑" panose="020B0503020204020204" pitchFamily="34" charset="-122"/>
                <a:ea typeface="微软雅黑" panose="020B0503020204020204" pitchFamily="34" charset="-122"/>
              </a:rPr>
              <a:t>工厂方法无条件语句</a:t>
            </a:r>
            <a:endParaRPr lang="zh-CN" altLang="en-US" sz="2800" b="1">
              <a:solidFill>
                <a:srgbClr val="0000CC"/>
              </a:solidFill>
              <a:latin typeface="微软雅黑" panose="020B0503020204020204" pitchFamily="34" charset="-122"/>
              <a:ea typeface="微软雅黑" panose="020B0503020204020204" pitchFamily="34" charset="-122"/>
            </a:endParaRPr>
          </a:p>
        </p:txBody>
      </p:sp>
      <p:sp>
        <p:nvSpPr>
          <p:cNvPr id="2" name="TextBox 1"/>
          <p:cNvSpPr txBox="1">
            <a:spLocks noChangeArrowheads="1"/>
          </p:cNvSpPr>
          <p:nvPr/>
        </p:nvSpPr>
        <p:spPr bwMode="auto">
          <a:xfrm>
            <a:off x="398353" y="5090312"/>
            <a:ext cx="7391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zh-CN" altLang="en-US" sz="2800" b="1">
                <a:solidFill>
                  <a:srgbClr val="0000CC"/>
                </a:solidFill>
                <a:latin typeface="微软雅黑" panose="020B0503020204020204" pitchFamily="34" charset="-122"/>
                <a:ea typeface="微软雅黑" panose="020B0503020204020204" pitchFamily="34" charset="-122"/>
              </a:rPr>
              <a:t>其它两个工厂子类代码类似，故此处省略</a:t>
            </a:r>
            <a:endParaRPr lang="zh-CN" altLang="en-US" sz="2800" b="1">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05251">
                                            <p:txEl>
                                              <p:pRg st="1" end="1"/>
                                            </p:txEl>
                                          </p:spTgt>
                                        </p:tgtEl>
                                        <p:attrNameLst>
                                          <p:attrName>style.visibility</p:attrName>
                                        </p:attrNameLst>
                                      </p:cBhvr>
                                      <p:to>
                                        <p:strVal val="visible"/>
                                      </p:to>
                                    </p:set>
                                    <p:animEffect transition="in" filter="slide(fromBottom)">
                                      <p:cBhvr>
                                        <p:cTn id="7" dur="500"/>
                                        <p:tgtEl>
                                          <p:spTgt spid="1205251">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205251">
                                            <p:txEl>
                                              <p:pRg st="2" end="2"/>
                                            </p:txEl>
                                          </p:spTgt>
                                        </p:tgtEl>
                                        <p:attrNameLst>
                                          <p:attrName>style.visibility</p:attrName>
                                        </p:attrNameLst>
                                      </p:cBhvr>
                                      <p:to>
                                        <p:strVal val="visible"/>
                                      </p:to>
                                    </p:set>
                                    <p:animEffect transition="in" filter="slide(fromBottom)">
                                      <p:cBhvr>
                                        <p:cTn id="10" dur="500"/>
                                        <p:tgtEl>
                                          <p:spTgt spid="1205251">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205251">
                                            <p:txEl>
                                              <p:pRg st="3" end="3"/>
                                            </p:txEl>
                                          </p:spTgt>
                                        </p:tgtEl>
                                        <p:attrNameLst>
                                          <p:attrName>style.visibility</p:attrName>
                                        </p:attrNameLst>
                                      </p:cBhvr>
                                      <p:to>
                                        <p:strVal val="visible"/>
                                      </p:to>
                                    </p:set>
                                    <p:animEffect transition="in" filter="slide(fromBottom)">
                                      <p:cBhvr>
                                        <p:cTn id="13" dur="500"/>
                                        <p:tgtEl>
                                          <p:spTgt spid="120525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7109"/>
                                        </p:tgtEl>
                                        <p:attrNameLst>
                                          <p:attrName>style.visibility</p:attrName>
                                        </p:attrNameLst>
                                      </p:cBhvr>
                                      <p:to>
                                        <p:strVal val="visible"/>
                                      </p:to>
                                    </p:set>
                                    <p:animEffect transition="in" filter="fade">
                                      <p:cBhvr>
                                        <p:cTn id="18" dur="1000"/>
                                        <p:tgtEl>
                                          <p:spTgt spid="47109"/>
                                        </p:tgtEl>
                                      </p:cBhvr>
                                    </p:animEffect>
                                    <p:anim calcmode="lin" valueType="num">
                                      <p:cBhvr>
                                        <p:cTn id="19" dur="1000" fill="hold"/>
                                        <p:tgtEl>
                                          <p:spTgt spid="47109"/>
                                        </p:tgtEl>
                                        <p:attrNameLst>
                                          <p:attrName>ppt_x</p:attrName>
                                        </p:attrNameLst>
                                      </p:cBhvr>
                                      <p:tavLst>
                                        <p:tav tm="0">
                                          <p:val>
                                            <p:strVal val="#ppt_x"/>
                                          </p:val>
                                        </p:tav>
                                        <p:tav tm="100000">
                                          <p:val>
                                            <p:strVal val="#ppt_x"/>
                                          </p:val>
                                        </p:tav>
                                      </p:tavLst>
                                    </p:anim>
                                    <p:anim calcmode="lin" valueType="num">
                                      <p:cBhvr>
                                        <p:cTn id="20" dur="1000" fill="hold"/>
                                        <p:tgtEl>
                                          <p:spTgt spid="4710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E8A957F8-5FC1-4F4E-B8B1-B39CCC287989}" type="slidenum">
              <a:rPr lang="zh-CN" altLang="en-US" sz="1400"/>
            </a:fld>
            <a:endParaRPr lang="en-US" altLang="zh-CN" sz="1400"/>
          </a:p>
        </p:txBody>
      </p:sp>
      <p:sp>
        <p:nvSpPr>
          <p:cNvPr id="1189891" name="Rectangle 3"/>
          <p:cNvSpPr>
            <a:spLocks noGrp="1" noChangeArrowheads="1"/>
          </p:cNvSpPr>
          <p:nvPr>
            <p:ph type="body" idx="1"/>
          </p:nvPr>
        </p:nvSpPr>
        <p:spPr>
          <a:xfrm>
            <a:off x="579422" y="762000"/>
            <a:ext cx="10981853" cy="5715000"/>
          </a:xfrm>
          <a:solidFill>
            <a:srgbClr val="FFFFFF"/>
          </a:solidFill>
        </p:spPr>
        <p:txBody>
          <a:bodyPr>
            <a:noAutofit/>
          </a:bodyPr>
          <a:lstStyle/>
          <a:p>
            <a:pPr eaLnBrk="1" hangingPunct="1">
              <a:lnSpc>
                <a:spcPct val="100000"/>
              </a:lnSpc>
              <a:spcBef>
                <a:spcPts val="0"/>
              </a:spcBef>
              <a:buFontTx/>
              <a:buNone/>
            </a:pPr>
            <a:r>
              <a:rPr lang="en-US" altLang="zh-CN" sz="2400" b="1" dirty="0">
                <a:solidFill>
                  <a:srgbClr val="0000CC"/>
                </a:solidFill>
              </a:rPr>
              <a:t>public class </a:t>
            </a:r>
            <a:r>
              <a:rPr lang="en-US" altLang="zh-CN" sz="2400" b="1" dirty="0" err="1">
                <a:solidFill>
                  <a:srgbClr val="0000CC"/>
                </a:solidFill>
              </a:rPr>
              <a:t>FactoryMethodGUI</a:t>
            </a:r>
            <a:r>
              <a:rPr lang="en-US" altLang="zh-CN" sz="2400" b="1" dirty="0">
                <a:solidFill>
                  <a:srgbClr val="0000CC"/>
                </a:solidFill>
              </a:rPr>
              <a:t> extends </a:t>
            </a:r>
            <a:r>
              <a:rPr lang="en-US" altLang="zh-CN" sz="2400" b="1" dirty="0" err="1">
                <a:solidFill>
                  <a:srgbClr val="0000CC"/>
                </a:solidFill>
              </a:rPr>
              <a:t>JFrame</a:t>
            </a:r>
            <a:r>
              <a:rPr lang="en-US" altLang="zh-CN" sz="2400" b="1" dirty="0">
                <a:solidFill>
                  <a:srgbClr val="0000CC"/>
                </a:solidFill>
              </a:rPr>
              <a:t> {</a:t>
            </a:r>
            <a:endParaRPr lang="en-US" altLang="zh-CN" sz="2400" b="1" dirty="0">
              <a:solidFill>
                <a:srgbClr val="0000CC"/>
              </a:solidFill>
            </a:endParaRPr>
          </a:p>
          <a:p>
            <a:pPr eaLnBrk="1" hangingPunct="1">
              <a:lnSpc>
                <a:spcPct val="100000"/>
              </a:lnSpc>
              <a:spcBef>
                <a:spcPts val="0"/>
              </a:spcBef>
              <a:buFontTx/>
              <a:buNone/>
            </a:pPr>
            <a:r>
              <a:rPr lang="en-US" altLang="zh-CN" sz="2400" b="1" dirty="0"/>
              <a:t>   class </a:t>
            </a:r>
            <a:r>
              <a:rPr lang="en-US" altLang="zh-CN" sz="2400" b="1" dirty="0" err="1"/>
              <a:t>ButtonListener</a:t>
            </a:r>
            <a:r>
              <a:rPr lang="en-US" altLang="zh-CN" sz="2400" b="1" dirty="0"/>
              <a:t> implements </a:t>
            </a:r>
            <a:r>
              <a:rPr lang="en-US" altLang="zh-CN" sz="2400" b="1" dirty="0" err="1"/>
              <a:t>ActionListener</a:t>
            </a:r>
            <a:r>
              <a:rPr lang="en-US" altLang="zh-CN" sz="2400" b="1" dirty="0"/>
              <a:t> {</a:t>
            </a:r>
            <a:endParaRPr lang="en-US" altLang="zh-CN" sz="2400" b="1" dirty="0"/>
          </a:p>
          <a:p>
            <a:pPr eaLnBrk="1" hangingPunct="1">
              <a:lnSpc>
                <a:spcPct val="100000"/>
              </a:lnSpc>
              <a:spcBef>
                <a:spcPts val="0"/>
              </a:spcBef>
              <a:buFontTx/>
              <a:buNone/>
            </a:pPr>
            <a:r>
              <a:rPr lang="en-US" altLang="zh-CN" sz="2400" b="1" dirty="0"/>
              <a:t>      public void </a:t>
            </a:r>
            <a:r>
              <a:rPr lang="en-US" altLang="zh-CN" sz="2400" b="1" dirty="0" err="1"/>
              <a:t>actionPerformed</a:t>
            </a:r>
            <a:r>
              <a:rPr lang="en-US" altLang="zh-CN" sz="2400" b="1" dirty="0"/>
              <a:t>(</a:t>
            </a:r>
            <a:r>
              <a:rPr lang="en-US" altLang="zh-CN" sz="2400" b="1" dirty="0" err="1"/>
              <a:t>ActionEvent</a:t>
            </a:r>
            <a:r>
              <a:rPr lang="en-US" altLang="zh-CN" sz="2400" b="1" dirty="0"/>
              <a:t> </a:t>
            </a:r>
            <a:r>
              <a:rPr lang="en-US" altLang="zh-CN" sz="2400" b="1" dirty="0" err="1"/>
              <a:t>ae</a:t>
            </a:r>
            <a:r>
              <a:rPr lang="en-US" altLang="zh-CN" sz="2400" b="1" dirty="0"/>
              <a:t>) </a:t>
            </a:r>
            <a:r>
              <a:rPr lang="en-US" altLang="zh-CN" sz="2400" b="1" dirty="0" smtClean="0"/>
              <a:t>{</a:t>
            </a:r>
            <a:endParaRPr lang="en-US" altLang="zh-CN" sz="2400" b="1" dirty="0"/>
          </a:p>
          <a:p>
            <a:pPr eaLnBrk="1" hangingPunct="1">
              <a:lnSpc>
                <a:spcPct val="100000"/>
              </a:lnSpc>
              <a:spcBef>
                <a:spcPts val="0"/>
              </a:spcBef>
              <a:buFontTx/>
              <a:buNone/>
            </a:pPr>
            <a:r>
              <a:rPr lang="en-US" altLang="zh-CN" sz="2400" b="1" dirty="0"/>
              <a:t>        </a:t>
            </a:r>
            <a:r>
              <a:rPr lang="en-US" altLang="zh-CN" sz="2400" b="1" dirty="0" smtClean="0"/>
              <a:t>     if </a:t>
            </a:r>
            <a:r>
              <a:rPr lang="en-US" altLang="zh-CN" sz="2400" b="1" dirty="0"/>
              <a:t>(</a:t>
            </a:r>
            <a:r>
              <a:rPr lang="en-US" altLang="zh-CN" sz="2400" b="1" dirty="0" err="1"/>
              <a:t>ae.getActionCommand</a:t>
            </a:r>
            <a:r>
              <a:rPr lang="en-US" altLang="zh-CN" sz="2400" b="1" dirty="0"/>
              <a:t>().equals(SHOW)) {</a:t>
            </a:r>
            <a:endParaRPr lang="en-US" altLang="zh-CN" sz="2400" b="1" dirty="0"/>
          </a:p>
          <a:p>
            <a:pPr eaLnBrk="1" hangingPunct="1">
              <a:lnSpc>
                <a:spcPct val="100000"/>
              </a:lnSpc>
              <a:spcBef>
                <a:spcPts val="0"/>
              </a:spcBef>
              <a:buFontTx/>
              <a:buNone/>
            </a:pPr>
            <a:r>
              <a:rPr lang="en-US" altLang="zh-CN" sz="2400" b="1" dirty="0"/>
              <a:t>           </a:t>
            </a:r>
            <a:r>
              <a:rPr lang="en-US" altLang="zh-CN" sz="2400" b="1" dirty="0" smtClean="0"/>
              <a:t>      String </a:t>
            </a:r>
            <a:r>
              <a:rPr lang="en-US" altLang="zh-CN" sz="2400" b="1" dirty="0"/>
              <a:t>t = (String) </a:t>
            </a:r>
            <a:r>
              <a:rPr lang="en-US" altLang="zh-CN" sz="2400" b="1" dirty="0" err="1"/>
              <a:t>cmbInsuranceType.getSelectedItem</a:t>
            </a:r>
            <a:r>
              <a:rPr lang="en-US" altLang="zh-CN" sz="2400" b="1" dirty="0"/>
              <a:t>();</a:t>
            </a:r>
            <a:endParaRPr lang="en-US" altLang="zh-CN" sz="2400" b="1" dirty="0"/>
          </a:p>
          <a:p>
            <a:pPr eaLnBrk="1" hangingPunct="1">
              <a:lnSpc>
                <a:spcPct val="100000"/>
              </a:lnSpc>
              <a:spcBef>
                <a:spcPts val="0"/>
              </a:spcBef>
              <a:buFontTx/>
              <a:buNone/>
            </a:pPr>
            <a:r>
              <a:rPr lang="en-US" altLang="zh-CN" sz="2400" b="1" dirty="0"/>
              <a:t>	     </a:t>
            </a:r>
            <a:r>
              <a:rPr lang="en-US" altLang="zh-CN" sz="2400" b="1" dirty="0" smtClean="0"/>
              <a:t>        </a:t>
            </a:r>
            <a:r>
              <a:rPr lang="en-US" altLang="zh-CN" sz="2400" b="1" dirty="0" err="1" smtClean="0"/>
              <a:t>PolicyProducer</a:t>
            </a:r>
            <a:r>
              <a:rPr lang="en-US" altLang="zh-CN" sz="2400" b="1" dirty="0" smtClean="0"/>
              <a:t> </a:t>
            </a:r>
            <a:r>
              <a:rPr lang="en-US" altLang="zh-CN" sz="2400" b="1" dirty="0"/>
              <a:t>pp=null</a:t>
            </a:r>
            <a:r>
              <a:rPr lang="en-US" altLang="zh-CN" sz="2400" b="1" dirty="0" smtClean="0"/>
              <a:t>;</a:t>
            </a:r>
            <a:endParaRPr lang="en-US" altLang="zh-CN" sz="2400" b="1" dirty="0"/>
          </a:p>
          <a:p>
            <a:pPr eaLnBrk="1" hangingPunct="1">
              <a:lnSpc>
                <a:spcPct val="100000"/>
              </a:lnSpc>
              <a:spcBef>
                <a:spcPts val="0"/>
              </a:spcBef>
              <a:buFontTx/>
              <a:buNone/>
            </a:pPr>
            <a:r>
              <a:rPr lang="en-US" altLang="zh-CN" sz="2400" b="1" dirty="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创建工厂子类对象</a:t>
            </a:r>
            <a:endParaRPr lang="en-US" altLang="zh-CN" sz="2400" b="1" dirty="0">
              <a:latin typeface="微软雅黑" panose="020B0503020204020204" pitchFamily="34" charset="-122"/>
              <a:ea typeface="微软雅黑" panose="020B0503020204020204" pitchFamily="34" charset="-122"/>
            </a:endParaRPr>
          </a:p>
          <a:p>
            <a:pPr eaLnBrk="1" hangingPunct="1">
              <a:lnSpc>
                <a:spcPct val="100000"/>
              </a:lnSpc>
              <a:spcBef>
                <a:spcPts val="0"/>
              </a:spcBef>
              <a:buFontTx/>
              <a:buNone/>
            </a:pPr>
            <a:r>
              <a:rPr lang="en-US" altLang="zh-CN" sz="2400" b="1" dirty="0"/>
              <a:t>           </a:t>
            </a:r>
            <a:r>
              <a:rPr lang="en-US" altLang="zh-CN" sz="2400" b="1" dirty="0" smtClean="0"/>
              <a:t>      </a:t>
            </a:r>
            <a:r>
              <a:rPr lang="en-US" altLang="zh-CN" sz="2400" b="1" dirty="0" smtClean="0">
                <a:solidFill>
                  <a:srgbClr val="0000CC"/>
                </a:solidFill>
              </a:rPr>
              <a:t>if </a:t>
            </a:r>
            <a:r>
              <a:rPr lang="en-US" altLang="zh-CN" sz="2400" b="1" dirty="0">
                <a:solidFill>
                  <a:srgbClr val="0000CC"/>
                </a:solidFill>
              </a:rPr>
              <a:t>(</a:t>
            </a:r>
            <a:r>
              <a:rPr lang="en-US" altLang="zh-CN" sz="2400" b="1" dirty="0" err="1">
                <a:solidFill>
                  <a:srgbClr val="0000CC"/>
                </a:solidFill>
              </a:rPr>
              <a:t>t.equals</a:t>
            </a:r>
            <a:r>
              <a:rPr lang="en-US" altLang="zh-CN" sz="2400" b="1" dirty="0">
                <a:solidFill>
                  <a:srgbClr val="0000CC"/>
                </a:solidFill>
              </a:rPr>
              <a:t>(BODYINJURE)) { </a:t>
            </a:r>
            <a:r>
              <a:rPr lang="en-US" altLang="zh-CN" sz="2400" b="1" dirty="0"/>
              <a:t>pp</a:t>
            </a:r>
            <a:r>
              <a:rPr lang="en-US" altLang="zh-CN" sz="2400" b="1" dirty="0">
                <a:solidFill>
                  <a:srgbClr val="0000CC"/>
                </a:solidFill>
              </a:rPr>
              <a:t> = new </a:t>
            </a:r>
            <a:r>
              <a:rPr lang="en-US" altLang="zh-CN" sz="2400" b="1" dirty="0" err="1">
                <a:solidFill>
                  <a:srgbClr val="0000CC"/>
                </a:solidFill>
              </a:rPr>
              <a:t>BodyFactory</a:t>
            </a:r>
            <a:r>
              <a:rPr lang="en-US" altLang="zh-CN" sz="2400" b="1" dirty="0">
                <a:solidFill>
                  <a:srgbClr val="0000CC"/>
                </a:solidFill>
              </a:rPr>
              <a:t>(); }</a:t>
            </a:r>
            <a:endParaRPr lang="en-US" altLang="zh-CN" sz="2400" b="1" dirty="0">
              <a:solidFill>
                <a:srgbClr val="0000CC"/>
              </a:solidFill>
            </a:endParaRPr>
          </a:p>
          <a:p>
            <a:pPr eaLnBrk="1" hangingPunct="1">
              <a:lnSpc>
                <a:spcPct val="100000"/>
              </a:lnSpc>
              <a:spcBef>
                <a:spcPts val="0"/>
              </a:spcBef>
              <a:buFontTx/>
              <a:buNone/>
            </a:pPr>
            <a:r>
              <a:rPr lang="en-US" altLang="zh-CN" sz="2400" b="1" dirty="0">
                <a:solidFill>
                  <a:srgbClr val="0000CC"/>
                </a:solidFill>
              </a:rPr>
              <a:t>	      </a:t>
            </a:r>
            <a:r>
              <a:rPr lang="en-US" altLang="zh-CN" sz="2400" b="1" dirty="0" smtClean="0">
                <a:solidFill>
                  <a:srgbClr val="0000CC"/>
                </a:solidFill>
              </a:rPr>
              <a:t>        if </a:t>
            </a:r>
            <a:r>
              <a:rPr lang="en-US" altLang="zh-CN" sz="2400" b="1" dirty="0">
                <a:solidFill>
                  <a:srgbClr val="0000CC"/>
                </a:solidFill>
              </a:rPr>
              <a:t>(</a:t>
            </a:r>
            <a:r>
              <a:rPr lang="en-US" altLang="zh-CN" sz="2400" b="1" dirty="0" err="1">
                <a:solidFill>
                  <a:srgbClr val="0000CC"/>
                </a:solidFill>
              </a:rPr>
              <a:t>t.equals</a:t>
            </a:r>
            <a:r>
              <a:rPr lang="en-US" altLang="zh-CN" sz="2400" b="1" dirty="0">
                <a:solidFill>
                  <a:srgbClr val="0000CC"/>
                </a:solidFill>
              </a:rPr>
              <a:t>(COLLISION)) {  </a:t>
            </a:r>
            <a:r>
              <a:rPr lang="en-US" altLang="zh-CN" sz="2400" b="1" dirty="0"/>
              <a:t>pp</a:t>
            </a:r>
            <a:r>
              <a:rPr lang="en-US" altLang="zh-CN" sz="2400" b="1" dirty="0">
                <a:solidFill>
                  <a:srgbClr val="0000CC"/>
                </a:solidFill>
              </a:rPr>
              <a:t> = new </a:t>
            </a:r>
            <a:r>
              <a:rPr lang="en-US" altLang="zh-CN" sz="2400" b="1" dirty="0" err="1">
                <a:solidFill>
                  <a:srgbClr val="0000CC"/>
                </a:solidFill>
              </a:rPr>
              <a:t>CollisionFactory</a:t>
            </a:r>
            <a:r>
              <a:rPr lang="en-US" altLang="zh-CN" sz="2400" b="1" dirty="0">
                <a:solidFill>
                  <a:srgbClr val="0000CC"/>
                </a:solidFill>
              </a:rPr>
              <a:t> (); }</a:t>
            </a:r>
            <a:endParaRPr lang="en-US" altLang="zh-CN" sz="2400" b="1" dirty="0">
              <a:solidFill>
                <a:srgbClr val="0000CC"/>
              </a:solidFill>
            </a:endParaRPr>
          </a:p>
          <a:p>
            <a:pPr eaLnBrk="1" hangingPunct="1">
              <a:lnSpc>
                <a:spcPct val="100000"/>
              </a:lnSpc>
              <a:spcBef>
                <a:spcPts val="0"/>
              </a:spcBef>
              <a:buFontTx/>
              <a:buNone/>
            </a:pPr>
            <a:r>
              <a:rPr lang="en-US" altLang="zh-CN" sz="2400" b="1" dirty="0">
                <a:solidFill>
                  <a:srgbClr val="0000CC"/>
                </a:solidFill>
              </a:rPr>
              <a:t>           </a:t>
            </a:r>
            <a:r>
              <a:rPr lang="en-US" altLang="zh-CN" sz="2400" b="1" dirty="0" smtClean="0">
                <a:solidFill>
                  <a:srgbClr val="0000CC"/>
                </a:solidFill>
              </a:rPr>
              <a:t>      if </a:t>
            </a:r>
            <a:r>
              <a:rPr lang="en-US" altLang="zh-CN" sz="2400" b="1" dirty="0">
                <a:solidFill>
                  <a:srgbClr val="0000CC"/>
                </a:solidFill>
              </a:rPr>
              <a:t>(</a:t>
            </a:r>
            <a:r>
              <a:rPr lang="en-US" altLang="zh-CN" sz="2400" b="1" dirty="0" err="1">
                <a:solidFill>
                  <a:srgbClr val="0000CC"/>
                </a:solidFill>
              </a:rPr>
              <a:t>t.equals</a:t>
            </a:r>
            <a:r>
              <a:rPr lang="en-US" altLang="zh-CN" sz="2400" b="1" dirty="0">
                <a:solidFill>
                  <a:srgbClr val="0000CC"/>
                </a:solidFill>
              </a:rPr>
              <a:t>(PERSONINJURE)) { </a:t>
            </a:r>
            <a:r>
              <a:rPr lang="en-US" altLang="zh-CN" sz="2400" b="1" dirty="0"/>
              <a:t>pp</a:t>
            </a:r>
            <a:r>
              <a:rPr lang="en-US" altLang="zh-CN" sz="2400" b="1" dirty="0">
                <a:solidFill>
                  <a:srgbClr val="0000CC"/>
                </a:solidFill>
              </a:rPr>
              <a:t> = new </a:t>
            </a:r>
            <a:r>
              <a:rPr lang="en-US" altLang="zh-CN" sz="2400" b="1" dirty="0" err="1">
                <a:solidFill>
                  <a:srgbClr val="0000CC"/>
                </a:solidFill>
              </a:rPr>
              <a:t>PersonFactory</a:t>
            </a:r>
            <a:r>
              <a:rPr lang="en-US" altLang="zh-CN" sz="2400" b="1" dirty="0">
                <a:solidFill>
                  <a:srgbClr val="0000CC"/>
                </a:solidFill>
              </a:rPr>
              <a:t> (); }</a:t>
            </a:r>
            <a:endParaRPr lang="en-US" altLang="zh-CN" sz="2400" b="1" dirty="0">
              <a:solidFill>
                <a:srgbClr val="0000CC"/>
              </a:solidFill>
            </a:endParaRPr>
          </a:p>
          <a:p>
            <a:pPr eaLnBrk="1" hangingPunct="1">
              <a:lnSpc>
                <a:spcPct val="100000"/>
              </a:lnSpc>
              <a:spcBef>
                <a:spcPts val="0"/>
              </a:spcBef>
              <a:buFontTx/>
              <a:buNone/>
            </a:pPr>
            <a:r>
              <a:rPr lang="en-US" altLang="zh-CN" sz="2400" b="1" dirty="0">
                <a:solidFill>
                  <a:srgbClr val="0000CC"/>
                </a:solidFill>
              </a:rPr>
              <a:t>           </a:t>
            </a:r>
            <a:r>
              <a:rPr lang="en-US" altLang="zh-CN" sz="2400" b="1" dirty="0" smtClean="0">
                <a:solidFill>
                  <a:srgbClr val="0000CC"/>
                </a:solidFill>
              </a:rPr>
              <a:t>      if </a:t>
            </a:r>
            <a:r>
              <a:rPr lang="en-US" altLang="zh-CN" sz="2400" b="1" dirty="0">
                <a:solidFill>
                  <a:srgbClr val="0000CC"/>
                </a:solidFill>
              </a:rPr>
              <a:t>(</a:t>
            </a:r>
            <a:r>
              <a:rPr lang="en-US" altLang="zh-CN" sz="2400" b="1" dirty="0" err="1">
                <a:solidFill>
                  <a:srgbClr val="0000CC"/>
                </a:solidFill>
              </a:rPr>
              <a:t>t.equals</a:t>
            </a:r>
            <a:r>
              <a:rPr lang="en-US" altLang="zh-CN" sz="2400" b="1" dirty="0">
                <a:solidFill>
                  <a:srgbClr val="0000CC"/>
                </a:solidFill>
              </a:rPr>
              <a:t>(COMP)) { </a:t>
            </a:r>
            <a:r>
              <a:rPr lang="en-US" altLang="zh-CN" sz="2400" b="1" dirty="0"/>
              <a:t>pp</a:t>
            </a:r>
            <a:r>
              <a:rPr lang="en-US" altLang="zh-CN" sz="2400" b="1" dirty="0">
                <a:solidFill>
                  <a:srgbClr val="0000CC"/>
                </a:solidFill>
              </a:rPr>
              <a:t> = new </a:t>
            </a:r>
            <a:r>
              <a:rPr lang="en-US" altLang="zh-CN" sz="2400" b="1" dirty="0" err="1">
                <a:solidFill>
                  <a:srgbClr val="0000CC"/>
                </a:solidFill>
              </a:rPr>
              <a:t>ComFactory</a:t>
            </a:r>
            <a:r>
              <a:rPr lang="en-US" altLang="zh-CN" sz="2400" b="1" dirty="0">
                <a:solidFill>
                  <a:srgbClr val="0000CC"/>
                </a:solidFill>
              </a:rPr>
              <a:t> (); </a:t>
            </a:r>
            <a:r>
              <a:rPr lang="en-US" altLang="zh-CN" sz="2400" b="1" dirty="0" smtClean="0">
                <a:solidFill>
                  <a:srgbClr val="0000CC"/>
                </a:solidFill>
              </a:rPr>
              <a:t>}</a:t>
            </a:r>
            <a:endParaRPr lang="en-US" altLang="zh-CN" sz="2400" b="1" dirty="0"/>
          </a:p>
          <a:p>
            <a:pPr eaLnBrk="1" hangingPunct="1">
              <a:lnSpc>
                <a:spcPct val="100000"/>
              </a:lnSpc>
              <a:spcBef>
                <a:spcPts val="0"/>
              </a:spcBef>
              <a:buFontTx/>
              <a:buNone/>
            </a:pPr>
            <a:r>
              <a:rPr lang="en-US" altLang="zh-CN" sz="2400" b="1" dirty="0"/>
              <a:t>	     </a:t>
            </a:r>
            <a:r>
              <a:rPr lang="en-US" altLang="zh-CN" sz="2400" b="1" dirty="0" smtClean="0"/>
              <a:t>        </a:t>
            </a:r>
            <a:r>
              <a:rPr lang="en-US" altLang="zh-CN" sz="2400" b="1" dirty="0" err="1" smtClean="0">
                <a:solidFill>
                  <a:srgbClr val="A50021"/>
                </a:solidFill>
              </a:rPr>
              <a:t>AutoInsurance</a:t>
            </a:r>
            <a:r>
              <a:rPr lang="en-US" altLang="zh-CN" sz="2400" b="1" dirty="0" smtClean="0">
                <a:solidFill>
                  <a:srgbClr val="A50021"/>
                </a:solidFill>
              </a:rPr>
              <a:t> </a:t>
            </a:r>
            <a:r>
              <a:rPr lang="en-US" altLang="zh-CN" sz="2400" b="1" dirty="0" err="1"/>
              <a:t>ai</a:t>
            </a:r>
            <a:r>
              <a:rPr lang="en-US" altLang="zh-CN" sz="2400" b="1" dirty="0"/>
              <a:t> </a:t>
            </a:r>
            <a:r>
              <a:rPr lang="en-US" altLang="zh-CN" sz="2400" b="1" dirty="0">
                <a:solidFill>
                  <a:srgbClr val="A50021"/>
                </a:solidFill>
              </a:rPr>
              <a:t>= </a:t>
            </a:r>
            <a:r>
              <a:rPr lang="en-US" altLang="zh-CN" sz="2400" b="1" dirty="0" err="1">
                <a:solidFill>
                  <a:srgbClr val="A50021"/>
                </a:solidFill>
              </a:rPr>
              <a:t>pp.getAutoObj</a:t>
            </a:r>
            <a:r>
              <a:rPr lang="en-US" altLang="zh-CN" sz="2400" b="1" dirty="0">
                <a:solidFill>
                  <a:srgbClr val="A50021"/>
                </a:solidFill>
              </a:rPr>
              <a:t>();  </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获得了产品子类对象</a:t>
            </a:r>
            <a:endParaRPr lang="en-US" altLang="zh-CN" sz="2400" b="1" dirty="0">
              <a:latin typeface="微软雅黑" panose="020B0503020204020204" pitchFamily="34" charset="-122"/>
              <a:ea typeface="微软雅黑" panose="020B0503020204020204" pitchFamily="34" charset="-122"/>
            </a:endParaRPr>
          </a:p>
          <a:p>
            <a:pPr eaLnBrk="1" hangingPunct="1">
              <a:lnSpc>
                <a:spcPct val="100000"/>
              </a:lnSpc>
              <a:spcBef>
                <a:spcPts val="0"/>
              </a:spcBef>
              <a:buFontTx/>
              <a:buNone/>
            </a:pPr>
            <a:r>
              <a:rPr lang="en-US" altLang="zh-CN" sz="2400" b="1" dirty="0"/>
              <a:t>	     </a:t>
            </a:r>
            <a:r>
              <a:rPr lang="en-US" altLang="zh-CN" sz="2400" b="1" dirty="0" smtClean="0"/>
              <a:t>        String </a:t>
            </a:r>
            <a:r>
              <a:rPr lang="en-US" altLang="zh-CN" sz="2400" b="1" dirty="0" err="1"/>
              <a:t>desc</a:t>
            </a:r>
            <a:r>
              <a:rPr lang="en-US" altLang="zh-CN" sz="2400" b="1" dirty="0"/>
              <a:t> = </a:t>
            </a:r>
            <a:r>
              <a:rPr lang="en-US" altLang="zh-CN" sz="2400" b="1" dirty="0" err="1"/>
              <a:t>ai.describe</a:t>
            </a:r>
            <a:r>
              <a:rPr lang="en-US" altLang="zh-CN" sz="2400" b="1" dirty="0"/>
              <a:t>();</a:t>
            </a:r>
            <a:endParaRPr lang="en-US" altLang="zh-CN" sz="2400" b="1" dirty="0"/>
          </a:p>
          <a:p>
            <a:pPr eaLnBrk="1" hangingPunct="1">
              <a:lnSpc>
                <a:spcPct val="100000"/>
              </a:lnSpc>
              <a:spcBef>
                <a:spcPts val="0"/>
              </a:spcBef>
              <a:buFontTx/>
              <a:buNone/>
            </a:pPr>
            <a:r>
              <a:rPr lang="en-US" altLang="zh-CN" sz="2400" b="1" dirty="0"/>
              <a:t>          }</a:t>
            </a:r>
            <a:endParaRPr lang="en-US" altLang="zh-CN" sz="2400" b="1" dirty="0"/>
          </a:p>
          <a:p>
            <a:pPr eaLnBrk="1" hangingPunct="1">
              <a:lnSpc>
                <a:spcPct val="100000"/>
              </a:lnSpc>
              <a:spcBef>
                <a:spcPts val="0"/>
              </a:spcBef>
              <a:buFontTx/>
              <a:buNone/>
            </a:pPr>
            <a:r>
              <a:rPr lang="en-US" altLang="zh-CN" sz="2400" b="1" dirty="0"/>
              <a:t>      }   } }</a:t>
            </a:r>
            <a:endParaRPr lang="en-US" altLang="zh-CN" sz="2400" b="1" dirty="0"/>
          </a:p>
        </p:txBody>
      </p:sp>
      <p:sp>
        <p:nvSpPr>
          <p:cNvPr id="41988" name="Rectangle 9"/>
          <p:cNvSpPr>
            <a:spLocks noGrp="1" noChangeArrowheads="1"/>
          </p:cNvSpPr>
          <p:nvPr>
            <p:ph type="title"/>
          </p:nvPr>
        </p:nvSpPr>
        <p:spPr>
          <a:xfrm>
            <a:off x="1981200" y="152401"/>
            <a:ext cx="8229600" cy="487363"/>
          </a:xfrm>
          <a:noFill/>
        </p:spPr>
        <p:txBody>
          <a:bodyPr/>
          <a:lstStyle/>
          <a:p>
            <a:pPr algn="ctr" eaLnBrk="1" hangingPunct="1"/>
            <a:r>
              <a:rPr lang="en-US" altLang="zh-CN" sz="2800" b="1" dirty="0">
                <a:latin typeface="微软雅黑" panose="020B0503020204020204" pitchFamily="34" charset="-122"/>
                <a:ea typeface="微软雅黑" panose="020B0503020204020204" pitchFamily="34" charset="-122"/>
              </a:rPr>
              <a:t>Example of Auto Insurance Policies</a:t>
            </a:r>
            <a:endParaRPr lang="zh-CN" altLang="en-US" sz="2800" b="1" dirty="0">
              <a:latin typeface="微软雅黑" panose="020B0503020204020204" pitchFamily="34" charset="-122"/>
              <a:ea typeface="微软雅黑" panose="020B0503020204020204" pitchFamily="34" charset="-122"/>
            </a:endParaRPr>
          </a:p>
        </p:txBody>
      </p:sp>
      <p:sp>
        <p:nvSpPr>
          <p:cNvPr id="1189898" name="AutoShape 10"/>
          <p:cNvSpPr>
            <a:spLocks noChangeArrowheads="1"/>
          </p:cNvSpPr>
          <p:nvPr/>
        </p:nvSpPr>
        <p:spPr bwMode="auto">
          <a:xfrm>
            <a:off x="8763000" y="5791200"/>
            <a:ext cx="1600200" cy="762000"/>
          </a:xfrm>
          <a:prstGeom prst="bevel">
            <a:avLst>
              <a:gd name="adj" fmla="val 12500"/>
            </a:avLst>
          </a:prstGeom>
          <a:solidFill>
            <a:srgbClr val="FFCC00"/>
          </a:solidFill>
          <a:ln w="9525">
            <a:solidFill>
              <a:schemeClr val="tx1"/>
            </a:solidFill>
            <a:miter lim="800000"/>
          </a:ln>
          <a:effectLst/>
        </p:spPr>
        <p:txBody>
          <a:bodyPr wrap="none" anchor="ctr"/>
          <a:lstStyle/>
          <a:p>
            <a:pPr algn="ctr">
              <a:defRPr/>
            </a:pPr>
            <a:r>
              <a:rPr lang="en-US" altLang="zh-CN" sz="3200" b="1">
                <a:effectLst>
                  <a:outerShdw blurRad="38100" dist="38100" dir="2700000" algn="tl">
                    <a:srgbClr val="FFFFFF"/>
                  </a:outerShdw>
                </a:effectLst>
                <a:latin typeface="Arial" panose="020B0604020202020204" pitchFamily="34" charset="0"/>
                <a:hlinkClick r:id="rId1" action="ppaction://hlinksldjump"/>
              </a:rPr>
              <a:t>Back</a:t>
            </a:r>
            <a:endParaRPr lang="en-US" altLang="zh-CN" sz="3200" b="1">
              <a:effectLst>
                <a:outerShdw blurRad="38100" dist="38100" dir="2700000" algn="tl">
                  <a:srgbClr val="FFFFFF"/>
                </a:outerShdw>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89891">
                                            <p:txEl>
                                              <p:pRg st="6" end="6"/>
                                            </p:txEl>
                                          </p:spTgt>
                                        </p:tgtEl>
                                        <p:attrNameLst>
                                          <p:attrName>style.visibility</p:attrName>
                                        </p:attrNameLst>
                                      </p:cBhvr>
                                      <p:to>
                                        <p:strVal val="visible"/>
                                      </p:to>
                                    </p:set>
                                    <p:animEffect transition="in" filter="slide(fromBottom)">
                                      <p:cBhvr>
                                        <p:cTn id="7" dur="500"/>
                                        <p:tgtEl>
                                          <p:spTgt spid="1189891">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89891">
                                            <p:txEl>
                                              <p:pRg st="7" end="7"/>
                                            </p:txEl>
                                          </p:spTgt>
                                        </p:tgtEl>
                                        <p:attrNameLst>
                                          <p:attrName>style.visibility</p:attrName>
                                        </p:attrNameLst>
                                      </p:cBhvr>
                                      <p:to>
                                        <p:strVal val="visible"/>
                                      </p:to>
                                    </p:set>
                                    <p:animEffect transition="in" filter="slide(fromBottom)">
                                      <p:cBhvr>
                                        <p:cTn id="12" dur="500"/>
                                        <p:tgtEl>
                                          <p:spTgt spid="1189891">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89891">
                                            <p:txEl>
                                              <p:pRg st="8" end="8"/>
                                            </p:txEl>
                                          </p:spTgt>
                                        </p:tgtEl>
                                        <p:attrNameLst>
                                          <p:attrName>style.visibility</p:attrName>
                                        </p:attrNameLst>
                                      </p:cBhvr>
                                      <p:to>
                                        <p:strVal val="visible"/>
                                      </p:to>
                                    </p:set>
                                    <p:animEffect transition="in" filter="slide(fromBottom)">
                                      <p:cBhvr>
                                        <p:cTn id="17" dur="500"/>
                                        <p:tgtEl>
                                          <p:spTgt spid="1189891">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189891">
                                            <p:txEl>
                                              <p:pRg st="9" end="9"/>
                                            </p:txEl>
                                          </p:spTgt>
                                        </p:tgtEl>
                                        <p:attrNameLst>
                                          <p:attrName>style.visibility</p:attrName>
                                        </p:attrNameLst>
                                      </p:cBhvr>
                                      <p:to>
                                        <p:strVal val="visible"/>
                                      </p:to>
                                    </p:set>
                                    <p:animEffect transition="in" filter="slide(fromBottom)">
                                      <p:cBhvr>
                                        <p:cTn id="22" dur="500"/>
                                        <p:tgtEl>
                                          <p:spTgt spid="1189891">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189891">
                                            <p:txEl>
                                              <p:pRg st="10" end="10"/>
                                            </p:txEl>
                                          </p:spTgt>
                                        </p:tgtEl>
                                        <p:attrNameLst>
                                          <p:attrName>style.visibility</p:attrName>
                                        </p:attrNameLst>
                                      </p:cBhvr>
                                      <p:to>
                                        <p:strVal val="visible"/>
                                      </p:to>
                                    </p:set>
                                    <p:animEffect transition="in" filter="slide(fromBottom)">
                                      <p:cBhvr>
                                        <p:cTn id="27" dur="500"/>
                                        <p:tgtEl>
                                          <p:spTgt spid="1189891">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189891">
                                            <p:txEl>
                                              <p:pRg st="11" end="11"/>
                                            </p:txEl>
                                          </p:spTgt>
                                        </p:tgtEl>
                                        <p:attrNameLst>
                                          <p:attrName>style.visibility</p:attrName>
                                        </p:attrNameLst>
                                      </p:cBhvr>
                                      <p:to>
                                        <p:strVal val="visible"/>
                                      </p:to>
                                    </p:set>
                                    <p:animEffect transition="in" filter="slide(fromBottom)">
                                      <p:cBhvr>
                                        <p:cTn id="32" dur="500"/>
                                        <p:tgtEl>
                                          <p:spTgt spid="1189891">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189891">
                                            <p:txEl>
                                              <p:pRg st="12" end="12"/>
                                            </p:txEl>
                                          </p:spTgt>
                                        </p:tgtEl>
                                        <p:attrNameLst>
                                          <p:attrName>style.visibility</p:attrName>
                                        </p:attrNameLst>
                                      </p:cBhvr>
                                      <p:to>
                                        <p:strVal val="visible"/>
                                      </p:to>
                                    </p:set>
                                    <p:animEffect transition="in" filter="slide(fromBottom)">
                                      <p:cBhvr>
                                        <p:cTn id="37" dur="500"/>
                                        <p:tgtEl>
                                          <p:spTgt spid="11898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627A62A8-92AA-409E-AD84-9C3BD3C98711}" type="slidenum">
              <a:rPr lang="zh-CN" altLang="en-US" sz="1400"/>
            </a:fld>
            <a:endParaRPr lang="en-US" altLang="zh-CN" sz="1400"/>
          </a:p>
        </p:txBody>
      </p:sp>
      <p:sp>
        <p:nvSpPr>
          <p:cNvPr id="43011" name="Rectangle 2"/>
          <p:cNvSpPr>
            <a:spLocks noGrp="1" noChangeArrowheads="1"/>
          </p:cNvSpPr>
          <p:nvPr>
            <p:ph type="title"/>
          </p:nvPr>
        </p:nvSpPr>
        <p:spPr/>
        <p:txBody>
          <a:bodyPr/>
          <a:lstStyle/>
          <a:p>
            <a:pPr eaLnBrk="1" hangingPunct="1"/>
            <a:endParaRPr lang="zh-CN" altLang="en-US" smtClean="0"/>
          </a:p>
        </p:txBody>
      </p:sp>
      <p:sp>
        <p:nvSpPr>
          <p:cNvPr id="1209348" name="AutoShape 4"/>
          <p:cNvSpPr>
            <a:spLocks noChangeArrowheads="1"/>
          </p:cNvSpPr>
          <p:nvPr/>
        </p:nvSpPr>
        <p:spPr bwMode="auto">
          <a:xfrm>
            <a:off x="2118511" y="2819400"/>
            <a:ext cx="7722606" cy="1447800"/>
          </a:xfrm>
          <a:prstGeom prst="bevel">
            <a:avLst>
              <a:gd name="adj" fmla="val 7366"/>
            </a:avLst>
          </a:prstGeom>
          <a:solidFill>
            <a:srgbClr val="FFCC00">
              <a:alpha val="31000"/>
            </a:srgbClr>
          </a:solidFill>
          <a:ln w="9525">
            <a:solidFill>
              <a:schemeClr val="tx1"/>
            </a:solidFill>
            <a:miter lim="800000"/>
          </a:ln>
          <a:effectLst/>
        </p:spPr>
        <p:txBody>
          <a:bodyPr wrap="none" anchor="ctr"/>
          <a:lstStyle/>
          <a:p>
            <a:pPr algn="ctr">
              <a:defRPr/>
            </a:pPr>
            <a:r>
              <a:rPr lang="zh-CN" altLang="en-US" sz="3200" b="1" dirty="0" smtClean="0">
                <a:effectLst>
                  <a:outerShdw blurRad="38100" dist="38100" dir="2700000" algn="tl">
                    <a:srgbClr val="FFFFFF"/>
                  </a:outerShdw>
                </a:effectLst>
                <a:latin typeface="微软雅黑" panose="020B0503020204020204" pitchFamily="34" charset="-122"/>
                <a:ea typeface="微软雅黑" panose="020B0503020204020204" pitchFamily="34" charset="-122"/>
              </a:rPr>
              <a:t>工厂方法模式的进一步探讨</a:t>
            </a:r>
            <a:endParaRPr lang="zh-CN" altLang="en-US" sz="32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C0C710F4-C435-4F7B-A8F3-B679E9E702C1}" type="slidenum">
              <a:rPr lang="zh-CN" altLang="en-US" sz="1400"/>
            </a:fld>
            <a:endParaRPr lang="en-US" altLang="zh-CN" sz="1400"/>
          </a:p>
        </p:txBody>
      </p:sp>
      <p:sp>
        <p:nvSpPr>
          <p:cNvPr id="1118214" name="Rectangle 6"/>
          <p:cNvSpPr>
            <a:spLocks noChangeArrowheads="1"/>
          </p:cNvSpPr>
          <p:nvPr/>
        </p:nvSpPr>
        <p:spPr bwMode="auto">
          <a:xfrm>
            <a:off x="4424687" y="2438400"/>
            <a:ext cx="1815339" cy="457200"/>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400" b="1" i="1" dirty="0">
                <a:latin typeface="微软雅黑" panose="020B0503020204020204" pitchFamily="34" charset="-122"/>
                <a:ea typeface="微软雅黑" panose="020B0503020204020204" pitchFamily="34" charset="-122"/>
              </a:rPr>
              <a:t>Product1</a:t>
            </a: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sp>
        <p:nvSpPr>
          <p:cNvPr id="44060" name="Line 7"/>
          <p:cNvSpPr>
            <a:spLocks noChangeShapeType="1"/>
          </p:cNvSpPr>
          <p:nvPr/>
        </p:nvSpPr>
        <p:spPr bwMode="auto">
          <a:xfrm>
            <a:off x="4523362" y="3276600"/>
            <a:ext cx="158723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118216" name="Rectangle 8"/>
          <p:cNvSpPr>
            <a:spLocks noChangeArrowheads="1"/>
          </p:cNvSpPr>
          <p:nvPr/>
        </p:nvSpPr>
        <p:spPr bwMode="auto">
          <a:xfrm>
            <a:off x="3443596" y="3614738"/>
            <a:ext cx="1801234" cy="423863"/>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400" b="1" dirty="0">
                <a:latin typeface="微软雅黑" panose="020B0503020204020204" pitchFamily="34" charset="-122"/>
                <a:ea typeface="微软雅黑" panose="020B0503020204020204" pitchFamily="34" charset="-122"/>
              </a:rPr>
              <a:t>product11</a:t>
            </a:r>
            <a:endParaRPr lang="en-US" altLang="zh-CN" sz="2400" b="1" dirty="0">
              <a:latin typeface="微软雅黑" panose="020B0503020204020204" pitchFamily="34" charset="-122"/>
              <a:ea typeface="微软雅黑" panose="020B0503020204020204" pitchFamily="34" charset="-122"/>
            </a:endParaRPr>
          </a:p>
        </p:txBody>
      </p:sp>
      <p:sp>
        <p:nvSpPr>
          <p:cNvPr id="44062" name="Line 9"/>
          <p:cNvSpPr>
            <a:spLocks noChangeShapeType="1"/>
          </p:cNvSpPr>
          <p:nvPr/>
        </p:nvSpPr>
        <p:spPr bwMode="auto">
          <a:xfrm>
            <a:off x="4523362" y="3295650"/>
            <a:ext cx="0" cy="3190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4063" name="Line 10"/>
          <p:cNvSpPr>
            <a:spLocks noChangeShapeType="1"/>
          </p:cNvSpPr>
          <p:nvPr/>
        </p:nvSpPr>
        <p:spPr bwMode="auto">
          <a:xfrm>
            <a:off x="6130685" y="3295650"/>
            <a:ext cx="0" cy="3190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4064" name="AutoShape 11"/>
          <p:cNvSpPr>
            <a:spLocks noChangeArrowheads="1"/>
          </p:cNvSpPr>
          <p:nvPr/>
        </p:nvSpPr>
        <p:spPr bwMode="auto">
          <a:xfrm>
            <a:off x="5172683" y="2895600"/>
            <a:ext cx="288587" cy="239713"/>
          </a:xfrm>
          <a:prstGeom prst="triangle">
            <a:avLst>
              <a:gd name="adj" fmla="val 50000"/>
            </a:avLst>
          </a:prstGeom>
          <a:solidFill>
            <a:srgbClr val="FFFFFF"/>
          </a:solidFill>
          <a:ln w="9525">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a:latin typeface="微软雅黑" panose="020B0503020204020204" pitchFamily="34" charset="-122"/>
              <a:ea typeface="微软雅黑" panose="020B0503020204020204" pitchFamily="34" charset="-122"/>
            </a:endParaRPr>
          </a:p>
        </p:txBody>
      </p:sp>
      <p:sp>
        <p:nvSpPr>
          <p:cNvPr id="44065" name="Line 12"/>
          <p:cNvSpPr>
            <a:spLocks noChangeShapeType="1"/>
          </p:cNvSpPr>
          <p:nvPr/>
        </p:nvSpPr>
        <p:spPr bwMode="auto">
          <a:xfrm>
            <a:off x="5316977" y="3135313"/>
            <a:ext cx="0" cy="1603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118221" name="Rectangle 13"/>
          <p:cNvSpPr>
            <a:spLocks noChangeArrowheads="1"/>
          </p:cNvSpPr>
          <p:nvPr/>
        </p:nvSpPr>
        <p:spPr bwMode="auto">
          <a:xfrm>
            <a:off x="5389123" y="3614738"/>
            <a:ext cx="1785582" cy="423863"/>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400" b="1">
                <a:latin typeface="微软雅黑" panose="020B0503020204020204" pitchFamily="34" charset="-122"/>
                <a:ea typeface="微软雅黑" panose="020B0503020204020204" pitchFamily="34" charset="-122"/>
              </a:rPr>
              <a:t>product12</a:t>
            </a:r>
            <a:endParaRPr lang="en-US" altLang="zh-CN" sz="2400" b="1">
              <a:latin typeface="微软雅黑" panose="020B0503020204020204" pitchFamily="34" charset="-122"/>
              <a:ea typeface="微软雅黑" panose="020B0503020204020204" pitchFamily="34" charset="-122"/>
            </a:endParaRPr>
          </a:p>
        </p:txBody>
      </p:sp>
      <p:sp>
        <p:nvSpPr>
          <p:cNvPr id="1118222" name="Rectangle 14"/>
          <p:cNvSpPr>
            <a:spLocks noChangeArrowheads="1"/>
          </p:cNvSpPr>
          <p:nvPr/>
        </p:nvSpPr>
        <p:spPr bwMode="auto">
          <a:xfrm>
            <a:off x="8530823" y="2427811"/>
            <a:ext cx="1922719" cy="377301"/>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400" b="1" i="1" dirty="0">
                <a:latin typeface="微软雅黑" panose="020B0503020204020204" pitchFamily="34" charset="-122"/>
                <a:ea typeface="微软雅黑" panose="020B0503020204020204" pitchFamily="34" charset="-122"/>
              </a:rPr>
              <a:t>Product2</a:t>
            </a:r>
            <a:endParaRPr lang="en-US" altLang="zh-CN" sz="2400" b="1" i="1" dirty="0">
              <a:latin typeface="微软雅黑" panose="020B0503020204020204" pitchFamily="34" charset="-122"/>
              <a:ea typeface="微软雅黑" panose="020B0503020204020204" pitchFamily="34" charset="-122"/>
            </a:endParaRPr>
          </a:p>
        </p:txBody>
      </p:sp>
      <p:sp>
        <p:nvSpPr>
          <p:cNvPr id="1118223" name="Rectangle 15"/>
          <p:cNvSpPr>
            <a:spLocks noChangeArrowheads="1"/>
          </p:cNvSpPr>
          <p:nvPr/>
        </p:nvSpPr>
        <p:spPr bwMode="auto">
          <a:xfrm>
            <a:off x="7503118" y="3535363"/>
            <a:ext cx="1918658" cy="503238"/>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400" b="1" i="1" dirty="0">
                <a:latin typeface="微软雅黑" panose="020B0503020204020204" pitchFamily="34" charset="-122"/>
                <a:ea typeface="微软雅黑" panose="020B0503020204020204" pitchFamily="34" charset="-122"/>
              </a:rPr>
              <a:t>Product21</a:t>
            </a:r>
            <a:endParaRPr lang="en-US" altLang="zh-CN" sz="2400" b="1" i="1" dirty="0">
              <a:latin typeface="微软雅黑" panose="020B0503020204020204" pitchFamily="34" charset="-122"/>
              <a:ea typeface="微软雅黑" panose="020B0503020204020204" pitchFamily="34" charset="-122"/>
            </a:endParaRPr>
          </a:p>
        </p:txBody>
      </p:sp>
      <p:sp>
        <p:nvSpPr>
          <p:cNvPr id="1118224" name="Rectangle 16"/>
          <p:cNvSpPr>
            <a:spLocks noChangeArrowheads="1"/>
          </p:cNvSpPr>
          <p:nvPr/>
        </p:nvSpPr>
        <p:spPr bwMode="auto">
          <a:xfrm>
            <a:off x="9627696" y="3535363"/>
            <a:ext cx="1819880" cy="503238"/>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400" b="1" i="1">
                <a:latin typeface="微软雅黑" panose="020B0503020204020204" pitchFamily="34" charset="-122"/>
                <a:ea typeface="微软雅黑" panose="020B0503020204020204" pitchFamily="34" charset="-122"/>
              </a:rPr>
              <a:t>Product22</a:t>
            </a:r>
            <a:r>
              <a:rPr lang="en-US" altLang="zh-CN" sz="2400" b="1">
                <a:latin typeface="微软雅黑" panose="020B0503020204020204" pitchFamily="34" charset="-122"/>
                <a:ea typeface="微软雅黑" panose="020B0503020204020204" pitchFamily="34" charset="-122"/>
              </a:rPr>
              <a:t> </a:t>
            </a:r>
            <a:endParaRPr lang="en-US" altLang="zh-CN" sz="2400" b="1">
              <a:latin typeface="微软雅黑" panose="020B0503020204020204" pitchFamily="34" charset="-122"/>
              <a:ea typeface="微软雅黑" panose="020B0503020204020204" pitchFamily="34" charset="-122"/>
            </a:endParaRPr>
          </a:p>
        </p:txBody>
      </p:sp>
      <p:sp>
        <p:nvSpPr>
          <p:cNvPr id="44070" name="Line 17"/>
          <p:cNvSpPr>
            <a:spLocks noChangeShapeType="1"/>
          </p:cNvSpPr>
          <p:nvPr/>
        </p:nvSpPr>
        <p:spPr bwMode="auto">
          <a:xfrm>
            <a:off x="8617641" y="3214688"/>
            <a:ext cx="173152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4071" name="Line 18"/>
          <p:cNvSpPr>
            <a:spLocks noChangeShapeType="1"/>
          </p:cNvSpPr>
          <p:nvPr/>
        </p:nvSpPr>
        <p:spPr bwMode="auto">
          <a:xfrm>
            <a:off x="8617641" y="3214688"/>
            <a:ext cx="0" cy="3206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4072" name="Line 19"/>
          <p:cNvSpPr>
            <a:spLocks noChangeShapeType="1"/>
          </p:cNvSpPr>
          <p:nvPr/>
        </p:nvSpPr>
        <p:spPr bwMode="auto">
          <a:xfrm>
            <a:off x="10349164" y="3214688"/>
            <a:ext cx="0" cy="3206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4073" name="AutoShape 20"/>
          <p:cNvSpPr>
            <a:spLocks noChangeArrowheads="1"/>
          </p:cNvSpPr>
          <p:nvPr/>
        </p:nvSpPr>
        <p:spPr bwMode="auto">
          <a:xfrm>
            <a:off x="9339109" y="2819400"/>
            <a:ext cx="216440" cy="239713"/>
          </a:xfrm>
          <a:prstGeom prst="triangle">
            <a:avLst>
              <a:gd name="adj" fmla="val 50000"/>
            </a:avLst>
          </a:prstGeom>
          <a:solidFill>
            <a:srgbClr val="FFFFFF"/>
          </a:solidFill>
          <a:ln w="9525">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a:latin typeface="微软雅黑" panose="020B0503020204020204" pitchFamily="34" charset="-122"/>
              <a:ea typeface="微软雅黑" panose="020B0503020204020204" pitchFamily="34" charset="-122"/>
            </a:endParaRPr>
          </a:p>
        </p:txBody>
      </p:sp>
      <p:sp>
        <p:nvSpPr>
          <p:cNvPr id="1118229" name="Rectangle 21"/>
          <p:cNvSpPr>
            <a:spLocks noChangeArrowheads="1"/>
          </p:cNvSpPr>
          <p:nvPr/>
        </p:nvSpPr>
        <p:spPr bwMode="auto">
          <a:xfrm>
            <a:off x="6327032" y="1371600"/>
            <a:ext cx="1515083" cy="457200"/>
          </a:xfrm>
          <a:prstGeom prst="rect">
            <a:avLst/>
          </a:prstGeom>
          <a:solidFill>
            <a:srgbClr val="FFFFFF"/>
          </a:solidFill>
          <a:ln w="9525">
            <a:solidFill>
              <a:schemeClr val="tx1"/>
            </a:solidFill>
            <a:miter lim="800000"/>
          </a:ln>
          <a:effectLst/>
        </p:spPr>
        <p:txBody>
          <a:bodyPr wrap="none" anchor="ctr"/>
          <a:lstStyle/>
          <a:p>
            <a:pPr algn="ctr" eaLnBrk="1" hangingPunct="1">
              <a:defRPr/>
            </a:pPr>
            <a:r>
              <a:rPr lang="en-US" altLang="zh-CN" sz="24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product</a:t>
            </a:r>
            <a:r>
              <a:rPr lang="en-US" altLang="zh-CN" sz="2400" b="1" dirty="0">
                <a:effectLst>
                  <a:outerShdw blurRad="38100" dist="38100" dir="2700000" algn="tl">
                    <a:srgbClr val="C0C0C0"/>
                  </a:outerShdw>
                </a:effectLst>
                <a:latin typeface="Arial" panose="020B0604020202020204" pitchFamily="34" charset="0"/>
              </a:rPr>
              <a:t> </a:t>
            </a:r>
            <a:endParaRPr lang="en-US" altLang="zh-CN" sz="2400" b="1" dirty="0">
              <a:effectLst>
                <a:outerShdw blurRad="38100" dist="38100" dir="2700000" algn="tl">
                  <a:srgbClr val="C0C0C0"/>
                </a:outerShdw>
              </a:effectLst>
              <a:latin typeface="Arial" panose="020B0604020202020204" pitchFamily="34" charset="0"/>
            </a:endParaRPr>
          </a:p>
        </p:txBody>
      </p:sp>
      <p:sp>
        <p:nvSpPr>
          <p:cNvPr id="44075" name="Line 22"/>
          <p:cNvSpPr>
            <a:spLocks noChangeShapeType="1"/>
          </p:cNvSpPr>
          <p:nvPr/>
        </p:nvSpPr>
        <p:spPr bwMode="auto">
          <a:xfrm flipV="1">
            <a:off x="9448832" y="3048000"/>
            <a:ext cx="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118231" name="Rectangle 23"/>
          <p:cNvSpPr>
            <a:spLocks noChangeArrowheads="1"/>
          </p:cNvSpPr>
          <p:nvPr/>
        </p:nvSpPr>
        <p:spPr bwMode="auto">
          <a:xfrm>
            <a:off x="6500388" y="4754563"/>
            <a:ext cx="1971456" cy="503238"/>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400" b="1" dirty="0">
                <a:latin typeface="微软雅黑" panose="020B0503020204020204" pitchFamily="34" charset="-122"/>
                <a:ea typeface="微软雅黑" panose="020B0503020204020204" pitchFamily="34" charset="-122"/>
              </a:rPr>
              <a:t>Product211</a:t>
            </a:r>
            <a:endParaRPr lang="en-US" altLang="zh-CN" sz="2400" b="1" dirty="0">
              <a:latin typeface="微软雅黑" panose="020B0503020204020204" pitchFamily="34" charset="-122"/>
              <a:ea typeface="微软雅黑" panose="020B0503020204020204" pitchFamily="34" charset="-122"/>
            </a:endParaRPr>
          </a:p>
        </p:txBody>
      </p:sp>
      <p:sp>
        <p:nvSpPr>
          <p:cNvPr id="1118232" name="Rectangle 24"/>
          <p:cNvSpPr>
            <a:spLocks noChangeArrowheads="1"/>
          </p:cNvSpPr>
          <p:nvPr/>
        </p:nvSpPr>
        <p:spPr bwMode="auto">
          <a:xfrm>
            <a:off x="8583070" y="4754563"/>
            <a:ext cx="1910387" cy="503238"/>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400" b="1" dirty="0">
                <a:latin typeface="微软雅黑" panose="020B0503020204020204" pitchFamily="34" charset="-122"/>
                <a:ea typeface="微软雅黑" panose="020B0503020204020204" pitchFamily="34" charset="-122"/>
              </a:rPr>
              <a:t>Product212 </a:t>
            </a:r>
            <a:endParaRPr lang="en-US" altLang="zh-CN" sz="2400" b="1" dirty="0">
              <a:latin typeface="微软雅黑" panose="020B0503020204020204" pitchFamily="34" charset="-122"/>
              <a:ea typeface="微软雅黑" panose="020B0503020204020204" pitchFamily="34" charset="-122"/>
            </a:endParaRPr>
          </a:p>
        </p:txBody>
      </p:sp>
      <p:sp>
        <p:nvSpPr>
          <p:cNvPr id="44078" name="Line 25"/>
          <p:cNvSpPr>
            <a:spLocks noChangeShapeType="1"/>
          </p:cNvSpPr>
          <p:nvPr/>
        </p:nvSpPr>
        <p:spPr bwMode="auto">
          <a:xfrm>
            <a:off x="7751879" y="4433888"/>
            <a:ext cx="173152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4079" name="Line 26"/>
          <p:cNvSpPr>
            <a:spLocks noChangeShapeType="1"/>
          </p:cNvSpPr>
          <p:nvPr/>
        </p:nvSpPr>
        <p:spPr bwMode="auto">
          <a:xfrm>
            <a:off x="7751879" y="4433888"/>
            <a:ext cx="0" cy="3206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4080" name="Line 27"/>
          <p:cNvSpPr>
            <a:spLocks noChangeShapeType="1"/>
          </p:cNvSpPr>
          <p:nvPr/>
        </p:nvSpPr>
        <p:spPr bwMode="auto">
          <a:xfrm>
            <a:off x="9483402" y="4433888"/>
            <a:ext cx="0" cy="3206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4081" name="AutoShape 28"/>
          <p:cNvSpPr>
            <a:spLocks noChangeArrowheads="1"/>
          </p:cNvSpPr>
          <p:nvPr/>
        </p:nvSpPr>
        <p:spPr bwMode="auto">
          <a:xfrm>
            <a:off x="8473347" y="4038600"/>
            <a:ext cx="216440" cy="239713"/>
          </a:xfrm>
          <a:prstGeom prst="triangle">
            <a:avLst>
              <a:gd name="adj" fmla="val 50000"/>
            </a:avLst>
          </a:prstGeom>
          <a:solidFill>
            <a:srgbClr val="FFFFFF"/>
          </a:solidFill>
          <a:ln w="9525">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a:latin typeface="微软雅黑" panose="020B0503020204020204" pitchFamily="34" charset="-122"/>
              <a:ea typeface="微软雅黑" panose="020B0503020204020204" pitchFamily="34" charset="-122"/>
            </a:endParaRPr>
          </a:p>
        </p:txBody>
      </p:sp>
      <p:sp>
        <p:nvSpPr>
          <p:cNvPr id="44082" name="Line 29"/>
          <p:cNvSpPr>
            <a:spLocks noChangeShapeType="1"/>
          </p:cNvSpPr>
          <p:nvPr/>
        </p:nvSpPr>
        <p:spPr bwMode="auto">
          <a:xfrm flipV="1">
            <a:off x="8583070" y="4267200"/>
            <a:ext cx="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4083" name="Line 30"/>
          <p:cNvSpPr>
            <a:spLocks noChangeShapeType="1"/>
          </p:cNvSpPr>
          <p:nvPr/>
        </p:nvSpPr>
        <p:spPr bwMode="auto">
          <a:xfrm>
            <a:off x="5316976" y="2209800"/>
            <a:ext cx="4176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84" name="Line 31"/>
          <p:cNvSpPr>
            <a:spLocks noChangeShapeType="1"/>
          </p:cNvSpPr>
          <p:nvPr/>
        </p:nvSpPr>
        <p:spPr bwMode="auto">
          <a:xfrm>
            <a:off x="5316977" y="2209800"/>
            <a:ext cx="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85" name="Line 32"/>
          <p:cNvSpPr>
            <a:spLocks noChangeShapeType="1"/>
          </p:cNvSpPr>
          <p:nvPr/>
        </p:nvSpPr>
        <p:spPr bwMode="auto">
          <a:xfrm>
            <a:off x="9483402" y="2209800"/>
            <a:ext cx="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86" name="AutoShape 33"/>
          <p:cNvSpPr>
            <a:spLocks noChangeArrowheads="1"/>
          </p:cNvSpPr>
          <p:nvPr/>
        </p:nvSpPr>
        <p:spPr bwMode="auto">
          <a:xfrm>
            <a:off x="6904206" y="1828800"/>
            <a:ext cx="288587" cy="239713"/>
          </a:xfrm>
          <a:prstGeom prst="triangle">
            <a:avLst>
              <a:gd name="adj" fmla="val 50000"/>
            </a:avLst>
          </a:prstGeom>
          <a:solidFill>
            <a:srgbClr val="FFFFFF"/>
          </a:solidFill>
          <a:ln w="9525">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4087" name="Line 34"/>
          <p:cNvSpPr>
            <a:spLocks noChangeShapeType="1"/>
          </p:cNvSpPr>
          <p:nvPr/>
        </p:nvSpPr>
        <p:spPr bwMode="auto">
          <a:xfrm>
            <a:off x="7048500" y="2068513"/>
            <a:ext cx="0" cy="1603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18243" name="Rectangle 35"/>
          <p:cNvSpPr>
            <a:spLocks noChangeArrowheads="1"/>
          </p:cNvSpPr>
          <p:nvPr/>
        </p:nvSpPr>
        <p:spPr bwMode="auto">
          <a:xfrm>
            <a:off x="607095" y="3581400"/>
            <a:ext cx="1819320" cy="457200"/>
          </a:xfrm>
          <a:prstGeom prst="rect">
            <a:avLst/>
          </a:prstGeom>
          <a:solidFill>
            <a:srgbClr val="FFFF99"/>
          </a:solidFill>
          <a:ln w="9525">
            <a:solidFill>
              <a:schemeClr val="tx1"/>
            </a:solidFill>
            <a:miter lim="800000"/>
          </a:ln>
          <a:effectLst/>
        </p:spPr>
        <p:txBody>
          <a:bodyPr wrap="none" anchor="ctr"/>
          <a:lstStyle/>
          <a:p>
            <a:pPr>
              <a:defRPr/>
            </a:pPr>
            <a:r>
              <a:rPr lang="en-US" altLang="zh-CN" sz="2400" b="1" dirty="0" smtClean="0">
                <a:effectLst>
                  <a:outerShdw blurRad="38100" dist="38100" dir="2700000" algn="tl">
                    <a:srgbClr val="FFFFFF"/>
                  </a:outerShdw>
                </a:effectLst>
                <a:latin typeface="Arial" panose="020B0604020202020204" pitchFamily="34" charset="0"/>
              </a:rPr>
              <a:t>+</a:t>
            </a:r>
            <a:r>
              <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factory</a:t>
            </a:r>
            <a:r>
              <a:rPr lang="en-US" altLang="zh-CN" sz="2400" b="1" dirty="0">
                <a:effectLst>
                  <a:outerShdw blurRad="38100" dist="38100" dir="2700000" algn="tl">
                    <a:srgbClr val="FFFFFF"/>
                  </a:outerShdw>
                </a:effectLst>
                <a:latin typeface="Arial" panose="020B0604020202020204" pitchFamily="34" charset="0"/>
              </a:rPr>
              <a:t>() </a:t>
            </a:r>
            <a:endParaRPr lang="en-US" altLang="zh-CN" sz="2400" b="1" dirty="0">
              <a:effectLst>
                <a:outerShdw blurRad="38100" dist="38100" dir="2700000" algn="tl">
                  <a:srgbClr val="FFFFFF"/>
                </a:outerShdw>
              </a:effectLst>
              <a:latin typeface="Arial" panose="020B0604020202020204" pitchFamily="34" charset="0"/>
            </a:endParaRPr>
          </a:p>
        </p:txBody>
      </p:sp>
      <p:sp>
        <p:nvSpPr>
          <p:cNvPr id="44037" name="Line 36"/>
          <p:cNvSpPr>
            <a:spLocks noChangeShapeType="1"/>
          </p:cNvSpPr>
          <p:nvPr/>
        </p:nvSpPr>
        <p:spPr bwMode="auto">
          <a:xfrm>
            <a:off x="1743559" y="4419600"/>
            <a:ext cx="2736000" cy="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4038" name="Line 37"/>
          <p:cNvSpPr>
            <a:spLocks noChangeShapeType="1"/>
          </p:cNvSpPr>
          <p:nvPr/>
        </p:nvSpPr>
        <p:spPr bwMode="auto">
          <a:xfrm>
            <a:off x="1600202" y="4648200"/>
            <a:ext cx="4572000" cy="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4039" name="Line 38"/>
          <p:cNvSpPr>
            <a:spLocks noChangeShapeType="1"/>
          </p:cNvSpPr>
          <p:nvPr/>
        </p:nvSpPr>
        <p:spPr bwMode="auto">
          <a:xfrm>
            <a:off x="1752603" y="4038600"/>
            <a:ext cx="0" cy="381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4040" name="Line 39"/>
          <p:cNvSpPr>
            <a:spLocks noChangeShapeType="1"/>
          </p:cNvSpPr>
          <p:nvPr/>
        </p:nvSpPr>
        <p:spPr bwMode="auto">
          <a:xfrm>
            <a:off x="1600203" y="4038600"/>
            <a:ext cx="0" cy="6096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4041" name="Line 40"/>
          <p:cNvSpPr>
            <a:spLocks noChangeShapeType="1"/>
          </p:cNvSpPr>
          <p:nvPr/>
        </p:nvSpPr>
        <p:spPr bwMode="auto">
          <a:xfrm flipV="1">
            <a:off x="4495800" y="4038600"/>
            <a:ext cx="0" cy="381000"/>
          </a:xfrm>
          <a:prstGeom prst="line">
            <a:avLst/>
          </a:prstGeom>
          <a:noFill/>
          <a:ln w="2540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4042" name="Line 41"/>
          <p:cNvSpPr>
            <a:spLocks noChangeShapeType="1"/>
          </p:cNvSpPr>
          <p:nvPr/>
        </p:nvSpPr>
        <p:spPr bwMode="auto">
          <a:xfrm flipV="1">
            <a:off x="6132004" y="4038600"/>
            <a:ext cx="0" cy="609600"/>
          </a:xfrm>
          <a:prstGeom prst="line">
            <a:avLst/>
          </a:prstGeom>
          <a:noFill/>
          <a:ln w="2540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4043" name="Line 42"/>
          <p:cNvSpPr>
            <a:spLocks noChangeShapeType="1"/>
          </p:cNvSpPr>
          <p:nvPr/>
        </p:nvSpPr>
        <p:spPr bwMode="auto">
          <a:xfrm>
            <a:off x="1361557" y="5486400"/>
            <a:ext cx="6264000" cy="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4044" name="Line 43"/>
          <p:cNvSpPr>
            <a:spLocks noChangeShapeType="1"/>
          </p:cNvSpPr>
          <p:nvPr/>
        </p:nvSpPr>
        <p:spPr bwMode="auto">
          <a:xfrm>
            <a:off x="1371603" y="4038600"/>
            <a:ext cx="0" cy="14478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4045" name="Line 44"/>
          <p:cNvSpPr>
            <a:spLocks noChangeShapeType="1"/>
          </p:cNvSpPr>
          <p:nvPr/>
        </p:nvSpPr>
        <p:spPr bwMode="auto">
          <a:xfrm flipV="1">
            <a:off x="7637579" y="5257800"/>
            <a:ext cx="0" cy="228600"/>
          </a:xfrm>
          <a:prstGeom prst="line">
            <a:avLst/>
          </a:prstGeom>
          <a:noFill/>
          <a:ln w="2540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6" name="Line 45"/>
          <p:cNvSpPr>
            <a:spLocks noChangeShapeType="1"/>
          </p:cNvSpPr>
          <p:nvPr/>
        </p:nvSpPr>
        <p:spPr bwMode="auto">
          <a:xfrm>
            <a:off x="1163098" y="5638800"/>
            <a:ext cx="8532000" cy="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4047" name="Line 46"/>
          <p:cNvSpPr>
            <a:spLocks noChangeShapeType="1"/>
          </p:cNvSpPr>
          <p:nvPr/>
        </p:nvSpPr>
        <p:spPr bwMode="auto">
          <a:xfrm>
            <a:off x="1143003" y="4038600"/>
            <a:ext cx="0" cy="16002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4048" name="Line 47"/>
          <p:cNvSpPr>
            <a:spLocks noChangeShapeType="1"/>
          </p:cNvSpPr>
          <p:nvPr/>
        </p:nvSpPr>
        <p:spPr bwMode="auto">
          <a:xfrm flipV="1">
            <a:off x="9694979" y="5257800"/>
            <a:ext cx="0" cy="381000"/>
          </a:xfrm>
          <a:prstGeom prst="line">
            <a:avLst/>
          </a:prstGeom>
          <a:noFill/>
          <a:ln w="2540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9" name="Line 48"/>
          <p:cNvSpPr>
            <a:spLocks noChangeShapeType="1"/>
          </p:cNvSpPr>
          <p:nvPr/>
        </p:nvSpPr>
        <p:spPr bwMode="auto">
          <a:xfrm>
            <a:off x="1000653" y="5791200"/>
            <a:ext cx="9684000" cy="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4050" name="Line 49"/>
          <p:cNvSpPr>
            <a:spLocks noChangeShapeType="1"/>
          </p:cNvSpPr>
          <p:nvPr/>
        </p:nvSpPr>
        <p:spPr bwMode="auto">
          <a:xfrm flipV="1">
            <a:off x="10731635" y="4038600"/>
            <a:ext cx="0" cy="1752600"/>
          </a:xfrm>
          <a:prstGeom prst="line">
            <a:avLst/>
          </a:prstGeom>
          <a:noFill/>
          <a:ln w="2540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1" name="Line 50"/>
          <p:cNvSpPr>
            <a:spLocks noChangeShapeType="1"/>
          </p:cNvSpPr>
          <p:nvPr/>
        </p:nvSpPr>
        <p:spPr bwMode="auto">
          <a:xfrm>
            <a:off x="990603" y="4038600"/>
            <a:ext cx="0" cy="17526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118259" name="Rectangle 51"/>
          <p:cNvSpPr>
            <a:spLocks noChangeArrowheads="1"/>
          </p:cNvSpPr>
          <p:nvPr/>
        </p:nvSpPr>
        <p:spPr bwMode="auto">
          <a:xfrm>
            <a:off x="914403" y="1371600"/>
            <a:ext cx="1676400" cy="457200"/>
          </a:xfrm>
          <a:prstGeom prst="rect">
            <a:avLst/>
          </a:prstGeom>
          <a:solidFill>
            <a:srgbClr val="FFFFFF"/>
          </a:solidFill>
          <a:ln w="9525">
            <a:solidFill>
              <a:schemeClr val="tx1"/>
            </a:solidFill>
            <a:miter lim="800000"/>
          </a:ln>
          <a:effectLst/>
        </p:spPr>
        <p:txBody>
          <a:bodyPr wrap="none" anchor="ctr"/>
          <a:lstStyle/>
          <a:p>
            <a:pPr algn="ctr">
              <a:defRPr/>
            </a:pPr>
            <a:r>
              <a:rPr lang="en-US" altLang="zh-CN" sz="2000" b="1">
                <a:effectLst>
                  <a:outerShdw blurRad="38100" dist="38100" dir="2700000" algn="tl">
                    <a:srgbClr val="C0C0C0"/>
                  </a:outerShdw>
                </a:effectLst>
                <a:latin typeface="Arial" panose="020B0604020202020204" pitchFamily="34" charset="0"/>
              </a:rPr>
              <a:t>Client </a:t>
            </a:r>
            <a:endParaRPr lang="en-US" altLang="zh-CN" sz="2000" b="1">
              <a:effectLst>
                <a:outerShdw blurRad="38100" dist="38100" dir="2700000" algn="tl">
                  <a:srgbClr val="C0C0C0"/>
                </a:outerShdw>
              </a:effectLst>
              <a:latin typeface="Arial" panose="020B0604020202020204" pitchFamily="34" charset="0"/>
            </a:endParaRPr>
          </a:p>
        </p:txBody>
      </p:sp>
      <p:sp>
        <p:nvSpPr>
          <p:cNvPr id="44053" name="Line 52"/>
          <p:cNvSpPr>
            <a:spLocks noChangeShapeType="1"/>
          </p:cNvSpPr>
          <p:nvPr/>
        </p:nvSpPr>
        <p:spPr bwMode="auto">
          <a:xfrm>
            <a:off x="1566866" y="1828801"/>
            <a:ext cx="0" cy="1306513"/>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4" name="Line 53"/>
          <p:cNvSpPr>
            <a:spLocks noChangeShapeType="1"/>
          </p:cNvSpPr>
          <p:nvPr/>
        </p:nvSpPr>
        <p:spPr bwMode="auto">
          <a:xfrm>
            <a:off x="2569723" y="1618307"/>
            <a:ext cx="3780000" cy="0"/>
          </a:xfrm>
          <a:prstGeom prst="line">
            <a:avLst/>
          </a:prstGeom>
          <a:noFill/>
          <a:ln w="254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18262" name="Rectangle 54"/>
          <p:cNvSpPr>
            <a:spLocks noChangeArrowheads="1"/>
          </p:cNvSpPr>
          <p:nvPr/>
        </p:nvSpPr>
        <p:spPr bwMode="auto">
          <a:xfrm>
            <a:off x="1981200" y="6172200"/>
            <a:ext cx="8229600" cy="381000"/>
          </a:xfrm>
          <a:prstGeom prst="rect">
            <a:avLst/>
          </a:prstGeom>
          <a:noFill/>
          <a:ln>
            <a:noFill/>
          </a:ln>
          <a:effec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buFontTx/>
              <a:buNone/>
              <a:defRPr/>
            </a:pPr>
            <a:r>
              <a:rPr lang="en-US" altLang="zh-CN" sz="2400" b="1" dirty="0">
                <a:effectLst>
                  <a:outerShdw blurRad="38100" dist="38100" dir="2700000" algn="tl">
                    <a:srgbClr val="C0C0C0"/>
                  </a:outerShdw>
                </a:effectLst>
              </a:rPr>
              <a:t>Simple Factory method pattern</a:t>
            </a:r>
            <a:endParaRPr lang="en-US" altLang="zh-CN" sz="2400" b="1" dirty="0">
              <a:effectLst>
                <a:outerShdw blurRad="38100" dist="38100" dir="2700000" algn="tl">
                  <a:srgbClr val="C0C0C0"/>
                </a:outerShdw>
              </a:effectLst>
            </a:endParaRPr>
          </a:p>
        </p:txBody>
      </p:sp>
      <p:sp>
        <p:nvSpPr>
          <p:cNvPr id="1118263" name="Rectangle 55"/>
          <p:cNvSpPr>
            <a:spLocks noGrp="1" noChangeArrowheads="1"/>
          </p:cNvSpPr>
          <p:nvPr>
            <p:ph type="title"/>
          </p:nvPr>
        </p:nvSpPr>
        <p:spPr>
          <a:xfrm>
            <a:off x="372773" y="306387"/>
            <a:ext cx="7543800" cy="773114"/>
          </a:xfrm>
        </p:spPr>
        <p:txBody>
          <a:bodyPr/>
          <a:lstStyle/>
          <a:p>
            <a:pPr>
              <a:defRPr/>
            </a:pPr>
            <a:r>
              <a:rPr lang="en-US" altLang="zh-CN"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1. </a:t>
            </a: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简单工厂方法模式与工厂</a:t>
            </a:r>
            <a:r>
              <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方法</a:t>
            </a: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模式的比较</a:t>
            </a:r>
            <a:endPar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4057" name="Text Box 56"/>
          <p:cNvSpPr txBox="1">
            <a:spLocks noChangeArrowheads="1"/>
          </p:cNvSpPr>
          <p:nvPr/>
        </p:nvSpPr>
        <p:spPr bwMode="auto">
          <a:xfrm>
            <a:off x="738620" y="2667001"/>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0000CC"/>
                </a:solidFill>
                <a:highlight>
                  <a:srgbClr val="FFFF00"/>
                </a:highlight>
                <a:latin typeface="微软雅黑" panose="020B0503020204020204" pitchFamily="34" charset="-122"/>
                <a:ea typeface="微软雅黑" panose="020B0503020204020204" pitchFamily="34" charset="-122"/>
              </a:rPr>
              <a:t>静态工厂方法</a:t>
            </a:r>
            <a:endParaRPr lang="zh-CN" altLang="en-US" sz="2000" b="1">
              <a:solidFill>
                <a:srgbClr val="0000CC"/>
              </a:solidFill>
              <a:highlight>
                <a:srgbClr val="FFFF00"/>
              </a:highlight>
              <a:latin typeface="微软雅黑" panose="020B0503020204020204" pitchFamily="34" charset="-122"/>
              <a:ea typeface="微软雅黑" panose="020B0503020204020204" pitchFamily="34" charset="-122"/>
            </a:endParaRPr>
          </a:p>
        </p:txBody>
      </p:sp>
      <p:sp>
        <p:nvSpPr>
          <p:cNvPr id="1118265" name="Rectangle 57"/>
          <p:cNvSpPr>
            <a:spLocks noChangeArrowheads="1"/>
          </p:cNvSpPr>
          <p:nvPr/>
        </p:nvSpPr>
        <p:spPr bwMode="auto">
          <a:xfrm>
            <a:off x="602333" y="3124200"/>
            <a:ext cx="1819320" cy="457200"/>
          </a:xfrm>
          <a:prstGeom prst="rect">
            <a:avLst/>
          </a:prstGeom>
          <a:solidFill>
            <a:srgbClr val="FFFF99"/>
          </a:solidFill>
          <a:ln w="9525">
            <a:solidFill>
              <a:schemeClr val="tx1"/>
            </a:solidFill>
            <a:miter lim="800000"/>
          </a:ln>
          <a:effectLst/>
        </p:spPr>
        <p:txBody>
          <a:bodyPr wrap="none" anchor="ctr"/>
          <a:lstStyle/>
          <a:p>
            <a:pPr algn="ctr">
              <a:defRPr/>
            </a:pPr>
            <a:r>
              <a:rPr lang="en-US" altLang="zh-CN" sz="2400" b="1" dirty="0">
                <a:effectLst>
                  <a:outerShdw blurRad="38100" dist="38100" dir="2700000" algn="tl">
                    <a:srgbClr val="FFFFFF"/>
                  </a:outerShdw>
                </a:effectLst>
                <a:latin typeface="Arial" panose="020B0604020202020204" pitchFamily="34" charset="0"/>
              </a:rPr>
              <a:t>  </a:t>
            </a:r>
            <a:r>
              <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Creator</a:t>
            </a:r>
            <a:r>
              <a:rPr lang="en-US" altLang="zh-CN" sz="2400" b="1" dirty="0">
                <a:effectLst>
                  <a:outerShdw blurRad="38100" dist="38100" dir="2700000" algn="tl">
                    <a:srgbClr val="FFFFFF"/>
                  </a:outerShdw>
                </a:effectLst>
                <a:latin typeface="Arial" panose="020B0604020202020204" pitchFamily="34" charset="0"/>
              </a:rPr>
              <a:t> </a:t>
            </a:r>
            <a:endParaRPr lang="en-US" altLang="zh-CN" sz="2400" b="1" dirty="0">
              <a:effectLst>
                <a:outerShdw blurRad="38100" dist="38100" dir="2700000" algn="tl">
                  <a:srgbClr val="FFFFFF"/>
                </a:outerShdw>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DBD81EFF-3585-4A9D-8234-3F40E874CE71}" type="slidenum">
              <a:rPr lang="zh-CN" altLang="en-US" sz="1400"/>
            </a:fld>
            <a:endParaRPr lang="en-US" altLang="zh-CN" sz="1400"/>
          </a:p>
        </p:txBody>
      </p:sp>
      <p:sp>
        <p:nvSpPr>
          <p:cNvPr id="1119235" name="Rectangle 3"/>
          <p:cNvSpPr>
            <a:spLocks noGrp="1" noChangeArrowheads="1"/>
          </p:cNvSpPr>
          <p:nvPr>
            <p:ph type="body" idx="1"/>
          </p:nvPr>
        </p:nvSpPr>
        <p:spPr>
          <a:xfrm>
            <a:off x="1981200" y="6243638"/>
            <a:ext cx="8229600" cy="381000"/>
          </a:xfrm>
        </p:spPr>
        <p:txBody>
          <a:bodyPr>
            <a:normAutofit lnSpcReduction="10000"/>
          </a:bodyPr>
          <a:lstStyle/>
          <a:p>
            <a:pPr algn="ctr" eaLnBrk="1" hangingPunct="1">
              <a:lnSpc>
                <a:spcPct val="80000"/>
              </a:lnSpc>
              <a:buFontTx/>
              <a:buNone/>
              <a:defRPr/>
            </a:pPr>
            <a:r>
              <a:rPr lang="en-US" altLang="zh-CN" sz="2400" b="1">
                <a:effectLst>
                  <a:outerShdw blurRad="38100" dist="38100" dir="2700000" algn="tl">
                    <a:srgbClr val="C0C0C0"/>
                  </a:outerShdw>
                </a:effectLst>
              </a:rPr>
              <a:t>Factory method pattern</a:t>
            </a:r>
            <a:endParaRPr lang="en-US" altLang="zh-CN" sz="2400" b="1">
              <a:effectLst>
                <a:outerShdw blurRad="38100" dist="38100" dir="2700000" algn="tl">
                  <a:srgbClr val="C0C0C0"/>
                </a:outerShdw>
              </a:effectLst>
            </a:endParaRPr>
          </a:p>
        </p:txBody>
      </p:sp>
      <p:sp>
        <p:nvSpPr>
          <p:cNvPr id="1119237" name="Rectangle 5"/>
          <p:cNvSpPr>
            <a:spLocks noChangeArrowheads="1"/>
          </p:cNvSpPr>
          <p:nvPr/>
        </p:nvSpPr>
        <p:spPr bwMode="auto">
          <a:xfrm>
            <a:off x="1716881" y="2374901"/>
            <a:ext cx="2971800" cy="682625"/>
          </a:xfrm>
          <a:prstGeom prst="rect">
            <a:avLst/>
          </a:prstGeom>
          <a:solidFill>
            <a:srgbClr val="FFFF00">
              <a:alpha val="37000"/>
            </a:srgbClr>
          </a:solidFill>
          <a:ln w="9525">
            <a:solidFill>
              <a:schemeClr val="tx1"/>
            </a:solidFill>
            <a:miter lim="800000"/>
          </a:ln>
          <a:effectLst/>
        </p:spPr>
        <p:txBody>
          <a:bodyPr wrap="none" lIns="0" tIns="0" rIns="0" bIns="0" anchor="ctr"/>
          <a:lstStyle/>
          <a:p>
            <a:pPr algn="ctr" eaLnBrk="1" hangingPunct="1">
              <a:lnSpc>
                <a:spcPct val="80000"/>
              </a:lnSpc>
              <a:defRPr/>
            </a:pPr>
            <a:r>
              <a:rPr lang="en-US" altLang="zh-CN" sz="2400" b="1" dirty="0">
                <a:effectLst>
                  <a:outerShdw blurRad="38100" dist="38100" dir="2700000" algn="tl">
                    <a:srgbClr val="FFFFFF"/>
                  </a:outerShdw>
                </a:effectLst>
                <a:latin typeface="Arial" panose="020B0604020202020204" pitchFamily="34" charset="0"/>
              </a:rPr>
              <a:t>Interface </a:t>
            </a:r>
            <a:endParaRPr lang="en-US" altLang="zh-CN" sz="2400" b="1" dirty="0">
              <a:effectLst>
                <a:outerShdw blurRad="38100" dist="38100" dir="2700000" algn="tl">
                  <a:srgbClr val="FFFFFF"/>
                </a:outerShdw>
              </a:effectLst>
              <a:latin typeface="Arial" panose="020B0604020202020204" pitchFamily="34" charset="0"/>
            </a:endParaRPr>
          </a:p>
          <a:p>
            <a:pPr algn="ctr" eaLnBrk="1" hangingPunct="1">
              <a:lnSpc>
                <a:spcPct val="80000"/>
              </a:lnSpc>
              <a:defRPr/>
            </a:pPr>
            <a:r>
              <a:rPr lang="en-US" altLang="zh-CN" sz="2800" b="1" i="1" dirty="0">
                <a:effectLst>
                  <a:outerShdw blurRad="38100" dist="38100" dir="2700000" algn="tl">
                    <a:srgbClr val="FFFFFF"/>
                  </a:outerShdw>
                </a:effectLst>
                <a:latin typeface="微软雅黑" panose="020B0503020204020204" pitchFamily="34" charset="-122"/>
                <a:ea typeface="微软雅黑" panose="020B0503020204020204" pitchFamily="34" charset="-122"/>
              </a:rPr>
              <a:t>Creator</a:t>
            </a:r>
            <a:r>
              <a:rPr lang="en-US" altLang="zh-CN" sz="2400" b="1" dirty="0">
                <a:effectLst>
                  <a:outerShdw blurRad="38100" dist="38100" dir="2700000" algn="tl">
                    <a:srgbClr val="FFFFFF"/>
                  </a:outerShdw>
                </a:effectLst>
                <a:latin typeface="Arial" panose="020B0604020202020204" pitchFamily="34" charset="0"/>
              </a:rPr>
              <a:t> </a:t>
            </a:r>
            <a:endParaRPr lang="en-US" altLang="zh-CN" sz="2400" b="1" dirty="0">
              <a:effectLst>
                <a:outerShdw blurRad="38100" dist="38100" dir="2700000" algn="tl">
                  <a:srgbClr val="FFFFFF"/>
                </a:outerShdw>
              </a:effectLst>
              <a:latin typeface="Arial" panose="020B0604020202020204" pitchFamily="34" charset="0"/>
            </a:endParaRPr>
          </a:p>
        </p:txBody>
      </p:sp>
      <p:sp>
        <p:nvSpPr>
          <p:cNvPr id="1119238" name="Rectangle 6"/>
          <p:cNvSpPr>
            <a:spLocks noChangeArrowheads="1"/>
          </p:cNvSpPr>
          <p:nvPr/>
        </p:nvSpPr>
        <p:spPr bwMode="auto">
          <a:xfrm>
            <a:off x="1716881" y="3130551"/>
            <a:ext cx="2971800" cy="430213"/>
          </a:xfrm>
          <a:prstGeom prst="rect">
            <a:avLst/>
          </a:prstGeom>
          <a:solidFill>
            <a:srgbClr val="FFFF00">
              <a:alpha val="37000"/>
            </a:srgbClr>
          </a:solidFill>
          <a:ln w="9525">
            <a:solidFill>
              <a:schemeClr val="tx1"/>
            </a:solidFill>
            <a:miter lim="800000"/>
          </a:ln>
          <a:effectLst/>
        </p:spPr>
        <p:txBody>
          <a:bodyPr wrap="none" lIns="0" tIns="0" rIns="0" bIns="0" anchor="ctr"/>
          <a:lstStyle/>
          <a:p>
            <a:pPr eaLnBrk="1" hangingPunct="1">
              <a:defRPr/>
            </a:pPr>
            <a:r>
              <a:rPr lang="en-US" altLang="zh-CN" sz="2400" b="1" dirty="0">
                <a:latin typeface="Arial" panose="020B0604020202020204" pitchFamily="34" charset="0"/>
              </a:rPr>
              <a:t>+factory: Product</a:t>
            </a:r>
            <a:r>
              <a:rPr lang="en-US" altLang="zh-CN" sz="2400" b="1" dirty="0">
                <a:effectLst>
                  <a:outerShdw blurRad="38100" dist="38100" dir="2700000" algn="tl">
                    <a:srgbClr val="FFFFFF"/>
                  </a:outerShdw>
                </a:effectLst>
                <a:latin typeface="Arial" panose="020B0604020202020204" pitchFamily="34" charset="0"/>
              </a:rPr>
              <a:t> </a:t>
            </a:r>
            <a:endParaRPr lang="en-US" altLang="zh-CN" sz="2400" b="1" dirty="0">
              <a:effectLst>
                <a:outerShdw blurRad="38100" dist="38100" dir="2700000" algn="tl">
                  <a:srgbClr val="FFFFFF"/>
                </a:outerShdw>
              </a:effectLst>
              <a:latin typeface="Arial" panose="020B0604020202020204" pitchFamily="34" charset="0"/>
            </a:endParaRPr>
          </a:p>
        </p:txBody>
      </p:sp>
      <p:sp>
        <p:nvSpPr>
          <p:cNvPr id="45062" name="Rectangle 7"/>
          <p:cNvSpPr>
            <a:spLocks noChangeArrowheads="1"/>
          </p:cNvSpPr>
          <p:nvPr/>
        </p:nvSpPr>
        <p:spPr bwMode="auto">
          <a:xfrm>
            <a:off x="1716881" y="3057526"/>
            <a:ext cx="2971800" cy="73025"/>
          </a:xfrm>
          <a:prstGeom prst="rect">
            <a:avLst/>
          </a:prstGeom>
          <a:solidFill>
            <a:srgbClr val="FFFF00">
              <a:alpha val="36862"/>
            </a:srgbClr>
          </a:solidFill>
          <a:ln w="9525">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45063" name="Line 8"/>
          <p:cNvSpPr>
            <a:spLocks noChangeShapeType="1"/>
          </p:cNvSpPr>
          <p:nvPr/>
        </p:nvSpPr>
        <p:spPr bwMode="auto">
          <a:xfrm>
            <a:off x="2021681" y="3919538"/>
            <a:ext cx="2286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19241" name="Rectangle 9"/>
          <p:cNvSpPr>
            <a:spLocks noChangeArrowheads="1"/>
          </p:cNvSpPr>
          <p:nvPr/>
        </p:nvSpPr>
        <p:spPr bwMode="auto">
          <a:xfrm>
            <a:off x="693336" y="4175144"/>
            <a:ext cx="2395145" cy="319088"/>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800" b="1" dirty="0" err="1" smtClean="0">
                <a:latin typeface="微软雅黑" panose="020B0503020204020204" pitchFamily="34" charset="-122"/>
                <a:ea typeface="微软雅黑" panose="020B0503020204020204" pitchFamily="34" charset="-122"/>
              </a:rPr>
              <a:t>Creator</a:t>
            </a:r>
            <a:r>
              <a:rPr lang="en-US" altLang="zh-CN" sz="2400" b="1" dirty="0" err="1" smtClean="0">
                <a:effectLst>
                  <a:outerShdw blurRad="38100" dist="38100" dir="2700000" algn="tl">
                    <a:srgbClr val="C0C0C0"/>
                  </a:outerShdw>
                </a:effectLst>
                <a:latin typeface="Arial" panose="020B0604020202020204" pitchFamily="34" charset="0"/>
              </a:rPr>
              <a:t>A</a:t>
            </a:r>
            <a:endParaRPr lang="en-US" altLang="zh-CN" sz="2400" b="1" dirty="0">
              <a:effectLst>
                <a:outerShdw blurRad="38100" dist="38100" dir="2700000" algn="tl">
                  <a:srgbClr val="C0C0C0"/>
                </a:outerShdw>
              </a:effectLst>
              <a:latin typeface="Arial" panose="020B0604020202020204" pitchFamily="34" charset="0"/>
            </a:endParaRPr>
          </a:p>
        </p:txBody>
      </p:sp>
      <p:sp>
        <p:nvSpPr>
          <p:cNvPr id="1119242" name="Rectangle 10"/>
          <p:cNvSpPr>
            <a:spLocks noChangeArrowheads="1"/>
          </p:cNvSpPr>
          <p:nvPr/>
        </p:nvSpPr>
        <p:spPr bwMode="auto">
          <a:xfrm>
            <a:off x="693336" y="4492625"/>
            <a:ext cx="2395145" cy="573088"/>
          </a:xfrm>
          <a:prstGeom prst="rect">
            <a:avLst/>
          </a:prstGeom>
          <a:solidFill>
            <a:srgbClr val="FFFFFF"/>
          </a:solidFill>
          <a:ln w="9525">
            <a:solidFill>
              <a:schemeClr val="tx1"/>
            </a:solidFill>
            <a:miter lim="800000"/>
          </a:ln>
          <a:effectLst/>
        </p:spPr>
        <p:txBody>
          <a:bodyPr wrap="none" lIns="0" tIns="0" rIns="0" bIns="0" anchor="ctr"/>
          <a:lstStyle/>
          <a:p>
            <a:pPr eaLnBrk="1" hangingPunct="1">
              <a:defRPr/>
            </a:pPr>
            <a:r>
              <a:rPr lang="en-US" altLang="zh-CN" sz="2000" b="1" dirty="0">
                <a:latin typeface="Arial" panose="020B0604020202020204" pitchFamily="34" charset="0"/>
              </a:rPr>
              <a:t>+factory: Product</a:t>
            </a:r>
            <a:r>
              <a:rPr lang="en-US" altLang="zh-CN" sz="2000" b="1" dirty="0">
                <a:effectLst>
                  <a:outerShdw blurRad="38100" dist="38100" dir="2700000" algn="tl">
                    <a:srgbClr val="C0C0C0"/>
                  </a:outerShdw>
                </a:effectLst>
                <a:latin typeface="Arial" panose="020B0604020202020204" pitchFamily="34" charset="0"/>
              </a:rPr>
              <a:t> </a:t>
            </a:r>
            <a:endParaRPr lang="en-US" altLang="zh-CN" sz="2000" b="1" dirty="0">
              <a:effectLst>
                <a:outerShdw blurRad="38100" dist="38100" dir="2700000" algn="tl">
                  <a:srgbClr val="C0C0C0"/>
                </a:outerShdw>
              </a:effectLst>
              <a:latin typeface="Arial" panose="020B0604020202020204" pitchFamily="34" charset="0"/>
            </a:endParaRPr>
          </a:p>
        </p:txBody>
      </p:sp>
      <p:sp>
        <p:nvSpPr>
          <p:cNvPr id="45067" name="Line 12"/>
          <p:cNvSpPr>
            <a:spLocks noChangeShapeType="1"/>
          </p:cNvSpPr>
          <p:nvPr/>
        </p:nvSpPr>
        <p:spPr bwMode="auto">
          <a:xfrm>
            <a:off x="2021681" y="3919538"/>
            <a:ext cx="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68" name="Line 13"/>
          <p:cNvSpPr>
            <a:spLocks noChangeShapeType="1"/>
          </p:cNvSpPr>
          <p:nvPr/>
        </p:nvSpPr>
        <p:spPr bwMode="auto">
          <a:xfrm>
            <a:off x="4307681" y="3919538"/>
            <a:ext cx="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69" name="AutoShape 14"/>
          <p:cNvSpPr>
            <a:spLocks noChangeArrowheads="1"/>
          </p:cNvSpPr>
          <p:nvPr/>
        </p:nvSpPr>
        <p:spPr bwMode="auto">
          <a:xfrm>
            <a:off x="3012281" y="3560763"/>
            <a:ext cx="304800" cy="214312"/>
          </a:xfrm>
          <a:prstGeom prst="triangle">
            <a:avLst>
              <a:gd name="adj" fmla="val 50000"/>
            </a:avLst>
          </a:prstGeom>
          <a:solidFill>
            <a:srgbClr val="FFFFFF"/>
          </a:solidFill>
          <a:ln w="9525">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5070" name="Line 15"/>
          <p:cNvSpPr>
            <a:spLocks noChangeShapeType="1"/>
          </p:cNvSpPr>
          <p:nvPr/>
        </p:nvSpPr>
        <p:spPr bwMode="auto">
          <a:xfrm>
            <a:off x="3164681" y="3775076"/>
            <a:ext cx="0" cy="1444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19248" name="Rectangle 16"/>
          <p:cNvSpPr>
            <a:spLocks noChangeArrowheads="1"/>
          </p:cNvSpPr>
          <p:nvPr/>
        </p:nvSpPr>
        <p:spPr bwMode="auto">
          <a:xfrm>
            <a:off x="3240881" y="4165095"/>
            <a:ext cx="2209800" cy="327530"/>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800" b="1" dirty="0" err="1" smtClean="0">
                <a:latin typeface="微软雅黑" panose="020B0503020204020204" pitchFamily="34" charset="-122"/>
                <a:ea typeface="微软雅黑" panose="020B0503020204020204" pitchFamily="34" charset="-122"/>
              </a:rPr>
              <a:t>Creator</a:t>
            </a:r>
            <a:r>
              <a:rPr lang="en-US" altLang="zh-CN" sz="2400" b="1" dirty="0" err="1" smtClean="0">
                <a:effectLst>
                  <a:outerShdw blurRad="38100" dist="38100" dir="2700000" algn="tl">
                    <a:srgbClr val="C0C0C0"/>
                  </a:outerShdw>
                </a:effectLst>
                <a:latin typeface="Arial" panose="020B0604020202020204" pitchFamily="34" charset="0"/>
              </a:rPr>
              <a:t>B</a:t>
            </a:r>
            <a:endParaRPr lang="en-US" altLang="zh-CN" sz="2400" b="1" dirty="0">
              <a:effectLst>
                <a:outerShdw blurRad="38100" dist="38100" dir="2700000" algn="tl">
                  <a:srgbClr val="C0C0C0"/>
                </a:outerShdw>
              </a:effectLst>
              <a:latin typeface="Arial" panose="020B0604020202020204" pitchFamily="34" charset="0"/>
            </a:endParaRPr>
          </a:p>
        </p:txBody>
      </p:sp>
      <p:sp>
        <p:nvSpPr>
          <p:cNvPr id="45072" name="Rectangle 17"/>
          <p:cNvSpPr>
            <a:spLocks noChangeArrowheads="1"/>
          </p:cNvSpPr>
          <p:nvPr/>
        </p:nvSpPr>
        <p:spPr bwMode="auto">
          <a:xfrm>
            <a:off x="3240881" y="4492625"/>
            <a:ext cx="2209800" cy="573088"/>
          </a:xfrm>
          <a:prstGeom prst="rect">
            <a:avLst/>
          </a:prstGeom>
          <a:solidFill>
            <a:srgbClr val="FFFFFF"/>
          </a:solidFill>
          <a:ln w="9525">
            <a:solidFill>
              <a:schemeClr val="tx1"/>
            </a:solidFill>
            <a:miter lim="800000"/>
          </a:ln>
        </p:spPr>
        <p:txBody>
          <a:bodyPr wrap="none" lIns="0" tIns="0" rIns="0" bIns="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dirty="0"/>
              <a:t>+factory: Product</a:t>
            </a:r>
            <a:endParaRPr lang="en-US" altLang="zh-CN" sz="2000" b="1" dirty="0"/>
          </a:p>
        </p:txBody>
      </p:sp>
      <p:sp>
        <p:nvSpPr>
          <p:cNvPr id="1119251" name="Rectangle 19"/>
          <p:cNvSpPr>
            <a:spLocks noChangeArrowheads="1"/>
          </p:cNvSpPr>
          <p:nvPr/>
        </p:nvSpPr>
        <p:spPr bwMode="auto">
          <a:xfrm>
            <a:off x="7701219" y="2374899"/>
            <a:ext cx="2667000" cy="612775"/>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lnSpc>
                <a:spcPct val="85000"/>
              </a:lnSpc>
              <a:defRPr/>
            </a:pPr>
            <a:r>
              <a:rPr lang="en-US" altLang="zh-CN" sz="2400" b="1" dirty="0">
                <a:effectLst>
                  <a:outerShdw blurRad="38100" dist="38100" dir="2700000" algn="tl">
                    <a:srgbClr val="C0C0C0"/>
                  </a:outerShdw>
                </a:effectLst>
                <a:latin typeface="Arial" panose="020B0604020202020204" pitchFamily="34" charset="0"/>
              </a:rPr>
              <a:t>Interface </a:t>
            </a:r>
            <a:endParaRPr lang="en-US" altLang="zh-CN" sz="2400" b="1" dirty="0">
              <a:effectLst>
                <a:outerShdw blurRad="38100" dist="38100" dir="2700000" algn="tl">
                  <a:srgbClr val="C0C0C0"/>
                </a:outerShdw>
              </a:effectLst>
              <a:latin typeface="Arial" panose="020B0604020202020204" pitchFamily="34" charset="0"/>
            </a:endParaRPr>
          </a:p>
          <a:p>
            <a:pPr algn="ctr" eaLnBrk="1" hangingPunct="1">
              <a:lnSpc>
                <a:spcPct val="85000"/>
              </a:lnSpc>
              <a:defRPr/>
            </a:pPr>
            <a:r>
              <a:rPr lang="en-US" altLang="zh-CN" sz="2800" b="1" i="1" dirty="0">
                <a:latin typeface="微软雅黑" panose="020B0503020204020204" pitchFamily="34" charset="-122"/>
                <a:ea typeface="微软雅黑" panose="020B0503020204020204" pitchFamily="34" charset="-122"/>
              </a:rPr>
              <a:t>Product</a:t>
            </a:r>
            <a:endParaRPr lang="en-US" altLang="zh-CN" sz="2800" b="1" i="1" dirty="0">
              <a:latin typeface="微软雅黑" panose="020B0503020204020204" pitchFamily="34" charset="-122"/>
              <a:ea typeface="微软雅黑" panose="020B0503020204020204" pitchFamily="34" charset="-122"/>
            </a:endParaRPr>
          </a:p>
        </p:txBody>
      </p:sp>
      <p:sp>
        <p:nvSpPr>
          <p:cNvPr id="1119252" name="Rectangle 20"/>
          <p:cNvSpPr>
            <a:spLocks noChangeArrowheads="1"/>
          </p:cNvSpPr>
          <p:nvPr/>
        </p:nvSpPr>
        <p:spPr bwMode="auto">
          <a:xfrm>
            <a:off x="7701219" y="2987676"/>
            <a:ext cx="2667000" cy="441325"/>
          </a:xfrm>
          <a:prstGeom prst="rect">
            <a:avLst/>
          </a:prstGeom>
          <a:solidFill>
            <a:srgbClr val="FFFFFF"/>
          </a:solidFill>
          <a:ln w="9525">
            <a:solidFill>
              <a:schemeClr val="tx1"/>
            </a:solidFill>
            <a:miter lim="800000"/>
          </a:ln>
          <a:effectLst/>
        </p:spPr>
        <p:txBody>
          <a:bodyPr wrap="none" lIns="0" tIns="0" rIns="0" bIns="0" anchor="ctr"/>
          <a:lstStyle/>
          <a:p>
            <a:pPr eaLnBrk="1" hangingPunct="1">
              <a:lnSpc>
                <a:spcPct val="85000"/>
              </a:lnSpc>
              <a:defRPr/>
            </a:pPr>
            <a:r>
              <a:rPr lang="en-US" altLang="zh-CN" sz="2200" b="1" dirty="0">
                <a:latin typeface="Arial" panose="020B0604020202020204" pitchFamily="34" charset="0"/>
              </a:rPr>
              <a:t>+Operation(): void</a:t>
            </a:r>
            <a:r>
              <a:rPr lang="en-US" altLang="zh-CN" sz="2200" b="1" dirty="0">
                <a:effectLst>
                  <a:outerShdw blurRad="38100" dist="38100" dir="2700000" algn="tl">
                    <a:srgbClr val="C0C0C0"/>
                  </a:outerShdw>
                </a:effectLst>
                <a:latin typeface="Arial" panose="020B0604020202020204" pitchFamily="34" charset="0"/>
              </a:rPr>
              <a:t> </a:t>
            </a:r>
            <a:endParaRPr lang="en-US" altLang="zh-CN" sz="2200" b="1" dirty="0">
              <a:effectLst>
                <a:outerShdw blurRad="38100" dist="38100" dir="2700000" algn="tl">
                  <a:srgbClr val="C0C0C0"/>
                </a:outerShdw>
              </a:effectLst>
              <a:latin typeface="Arial" panose="020B0604020202020204" pitchFamily="34" charset="0"/>
            </a:endParaRPr>
          </a:p>
        </p:txBody>
      </p:sp>
      <p:sp>
        <p:nvSpPr>
          <p:cNvPr id="1119254" name="Rectangle 22"/>
          <p:cNvSpPr>
            <a:spLocks noChangeArrowheads="1"/>
          </p:cNvSpPr>
          <p:nvPr/>
        </p:nvSpPr>
        <p:spPr bwMode="auto">
          <a:xfrm>
            <a:off x="6380704" y="4090989"/>
            <a:ext cx="2463516" cy="358775"/>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800" b="1">
                <a:latin typeface="微软雅黑" panose="020B0503020204020204" pitchFamily="34" charset="-122"/>
                <a:ea typeface="微软雅黑" panose="020B0503020204020204" pitchFamily="34" charset="-122"/>
              </a:rPr>
              <a:t>Product B</a:t>
            </a:r>
            <a:endParaRPr lang="en-US" altLang="zh-CN" sz="2800" b="1">
              <a:latin typeface="微软雅黑" panose="020B0503020204020204" pitchFamily="34" charset="-122"/>
              <a:ea typeface="微软雅黑" panose="020B0503020204020204" pitchFamily="34" charset="-122"/>
            </a:endParaRPr>
          </a:p>
        </p:txBody>
      </p:sp>
      <p:sp>
        <p:nvSpPr>
          <p:cNvPr id="1119255" name="Rectangle 23"/>
          <p:cNvSpPr>
            <a:spLocks noChangeArrowheads="1"/>
          </p:cNvSpPr>
          <p:nvPr/>
        </p:nvSpPr>
        <p:spPr bwMode="auto">
          <a:xfrm>
            <a:off x="6380704" y="4449764"/>
            <a:ext cx="2463516" cy="644525"/>
          </a:xfrm>
          <a:prstGeom prst="rect">
            <a:avLst/>
          </a:prstGeom>
          <a:solidFill>
            <a:srgbClr val="FFFFFF"/>
          </a:solidFill>
          <a:ln w="9525">
            <a:solidFill>
              <a:schemeClr val="tx1"/>
            </a:solidFill>
            <a:miter lim="800000"/>
          </a:ln>
          <a:effectLst/>
        </p:spPr>
        <p:txBody>
          <a:bodyPr wrap="none" lIns="0" tIns="0" rIns="0" bIns="0" anchor="ctr"/>
          <a:lstStyle/>
          <a:p>
            <a:pPr eaLnBrk="1" hangingPunct="1">
              <a:lnSpc>
                <a:spcPct val="85000"/>
              </a:lnSpc>
              <a:defRPr/>
            </a:pPr>
            <a:r>
              <a:rPr lang="en-US" altLang="zh-CN" sz="2200" b="1" dirty="0" smtClean="0">
                <a:latin typeface="Arial" panose="020B0604020202020204" pitchFamily="34" charset="0"/>
              </a:rPr>
              <a:t>+operation(): void</a:t>
            </a:r>
            <a:r>
              <a:rPr lang="en-US" altLang="zh-CN" sz="2200" b="1" dirty="0" smtClean="0">
                <a:effectLst>
                  <a:outerShdw blurRad="38100" dist="38100" dir="2700000" algn="tl">
                    <a:srgbClr val="C0C0C0"/>
                  </a:outerShdw>
                </a:effectLst>
                <a:latin typeface="Arial" panose="020B0604020202020204" pitchFamily="34" charset="0"/>
              </a:rPr>
              <a:t> </a:t>
            </a:r>
            <a:endParaRPr lang="en-US" altLang="zh-CN" sz="2200" b="1" dirty="0">
              <a:effectLst>
                <a:outerShdw blurRad="38100" dist="38100" dir="2700000" algn="tl">
                  <a:srgbClr val="C0C0C0"/>
                </a:outerShdw>
              </a:effectLst>
              <a:latin typeface="Arial" panose="020B0604020202020204" pitchFamily="34" charset="0"/>
            </a:endParaRPr>
          </a:p>
        </p:txBody>
      </p:sp>
      <p:sp>
        <p:nvSpPr>
          <p:cNvPr id="1119257" name="Rectangle 25"/>
          <p:cNvSpPr>
            <a:spLocks noChangeArrowheads="1"/>
          </p:cNvSpPr>
          <p:nvPr/>
        </p:nvSpPr>
        <p:spPr bwMode="auto">
          <a:xfrm>
            <a:off x="9170898" y="4090989"/>
            <a:ext cx="2585673" cy="360000"/>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800" b="1" dirty="0">
                <a:latin typeface="微软雅黑" panose="020B0503020204020204" pitchFamily="34" charset="-122"/>
                <a:ea typeface="微软雅黑" panose="020B0503020204020204" pitchFamily="34" charset="-122"/>
              </a:rPr>
              <a:t>Product</a:t>
            </a:r>
            <a:r>
              <a:rPr lang="en-US" altLang="zh-CN" sz="2400" b="1" dirty="0">
                <a:effectLst>
                  <a:outerShdw blurRad="38100" dist="38100" dir="2700000" algn="tl">
                    <a:srgbClr val="C0C0C0"/>
                  </a:outerShdw>
                </a:effectLst>
                <a:latin typeface="Arial" panose="020B0604020202020204" pitchFamily="34" charset="0"/>
              </a:rPr>
              <a:t> A</a:t>
            </a:r>
            <a:endParaRPr lang="en-US" altLang="zh-CN" sz="2400" b="1" dirty="0">
              <a:effectLst>
                <a:outerShdw blurRad="38100" dist="38100" dir="2700000" algn="tl">
                  <a:srgbClr val="C0C0C0"/>
                </a:outerShdw>
              </a:effectLst>
              <a:latin typeface="Arial" panose="020B0604020202020204" pitchFamily="34" charset="0"/>
            </a:endParaRPr>
          </a:p>
        </p:txBody>
      </p:sp>
      <p:sp>
        <p:nvSpPr>
          <p:cNvPr id="1119258" name="Rectangle 26"/>
          <p:cNvSpPr>
            <a:spLocks noChangeArrowheads="1"/>
          </p:cNvSpPr>
          <p:nvPr/>
        </p:nvSpPr>
        <p:spPr bwMode="auto">
          <a:xfrm>
            <a:off x="9170898" y="4449764"/>
            <a:ext cx="2585673" cy="644525"/>
          </a:xfrm>
          <a:prstGeom prst="rect">
            <a:avLst/>
          </a:prstGeom>
          <a:solidFill>
            <a:srgbClr val="FFFFFF"/>
          </a:solidFill>
          <a:ln w="9525">
            <a:solidFill>
              <a:schemeClr val="tx1"/>
            </a:solidFill>
            <a:miter lim="800000"/>
          </a:ln>
          <a:effectLst/>
        </p:spPr>
        <p:txBody>
          <a:bodyPr wrap="none" lIns="0" tIns="0" rIns="0" bIns="0" anchor="ctr"/>
          <a:lstStyle/>
          <a:p>
            <a:pPr eaLnBrk="1" hangingPunct="1">
              <a:lnSpc>
                <a:spcPct val="85000"/>
              </a:lnSpc>
              <a:defRPr/>
            </a:pPr>
            <a:r>
              <a:rPr lang="en-US" altLang="zh-CN" sz="2200" b="1" dirty="0" smtClean="0">
                <a:latin typeface="Arial" panose="020B0604020202020204" pitchFamily="34" charset="0"/>
              </a:rPr>
              <a:t>+</a:t>
            </a:r>
            <a:r>
              <a:rPr lang="en-US" altLang="zh-CN" sz="2200" b="1" dirty="0">
                <a:latin typeface="Arial" panose="020B0604020202020204" pitchFamily="34" charset="0"/>
              </a:rPr>
              <a:t>o</a:t>
            </a:r>
            <a:r>
              <a:rPr lang="en-US" altLang="zh-CN" sz="2200" b="1" dirty="0" smtClean="0">
                <a:latin typeface="Arial" panose="020B0604020202020204" pitchFamily="34" charset="0"/>
              </a:rPr>
              <a:t>peration(): void</a:t>
            </a:r>
            <a:r>
              <a:rPr lang="en-US" altLang="zh-CN" sz="2200" b="1" dirty="0" smtClean="0">
                <a:effectLst>
                  <a:outerShdw blurRad="38100" dist="38100" dir="2700000" algn="tl">
                    <a:srgbClr val="C0C0C0"/>
                  </a:outerShdw>
                </a:effectLst>
                <a:latin typeface="Arial" panose="020B0604020202020204" pitchFamily="34" charset="0"/>
              </a:rPr>
              <a:t> </a:t>
            </a:r>
            <a:endParaRPr lang="en-US" altLang="zh-CN" sz="2200" b="1" dirty="0">
              <a:effectLst>
                <a:outerShdw blurRad="38100" dist="38100" dir="2700000" algn="tl">
                  <a:srgbClr val="C0C0C0"/>
                </a:outerShdw>
              </a:effectLst>
              <a:latin typeface="Arial" panose="020B0604020202020204" pitchFamily="34" charset="0"/>
            </a:endParaRPr>
          </a:p>
        </p:txBody>
      </p:sp>
      <p:sp>
        <p:nvSpPr>
          <p:cNvPr id="1119264" name="Rectangle 32"/>
          <p:cNvSpPr>
            <a:spLocks noChangeArrowheads="1"/>
          </p:cNvSpPr>
          <p:nvPr/>
        </p:nvSpPr>
        <p:spPr bwMode="auto">
          <a:xfrm>
            <a:off x="773723" y="1319214"/>
            <a:ext cx="1400358" cy="644525"/>
          </a:xfrm>
          <a:prstGeom prst="rect">
            <a:avLst/>
          </a:prstGeom>
          <a:solidFill>
            <a:srgbClr val="FFFFFF"/>
          </a:solidFill>
          <a:ln w="9525">
            <a:solidFill>
              <a:schemeClr val="tx1"/>
            </a:solidFill>
            <a:miter lim="800000"/>
          </a:ln>
          <a:effectLst/>
        </p:spPr>
        <p:txBody>
          <a:bodyPr wrap="none" anchor="ctr"/>
          <a:lstStyle/>
          <a:p>
            <a:pPr algn="ctr" eaLnBrk="1" hangingPunct="1">
              <a:defRPr/>
            </a:pPr>
            <a:r>
              <a:rPr lang="en-US" altLang="zh-CN" sz="2800" b="1" dirty="0">
                <a:latin typeface="微软雅黑" panose="020B0503020204020204" pitchFamily="34" charset="-122"/>
                <a:ea typeface="微软雅黑" panose="020B0503020204020204" pitchFamily="34" charset="-122"/>
              </a:rPr>
              <a:t>Client</a:t>
            </a:r>
            <a:r>
              <a:rPr lang="en-US" altLang="zh-CN" sz="2400" b="1" dirty="0">
                <a:effectLst>
                  <a:outerShdw blurRad="38100" dist="38100" dir="2700000" algn="tl">
                    <a:srgbClr val="C0C0C0"/>
                  </a:outerShdw>
                </a:effectLst>
                <a:latin typeface="Arial" panose="020B0604020202020204" pitchFamily="34" charset="0"/>
              </a:rPr>
              <a:t>  </a:t>
            </a:r>
            <a:endParaRPr lang="en-US" altLang="zh-CN" sz="2400" b="1" dirty="0">
              <a:effectLst>
                <a:outerShdw blurRad="38100" dist="38100" dir="2700000" algn="tl">
                  <a:srgbClr val="C0C0C0"/>
                </a:outerShdw>
              </a:effectLst>
              <a:latin typeface="Arial" panose="020B0604020202020204" pitchFamily="34" charset="0"/>
            </a:endParaRPr>
          </a:p>
        </p:txBody>
      </p:sp>
      <p:sp>
        <p:nvSpPr>
          <p:cNvPr id="45084" name="Line 33"/>
          <p:cNvSpPr>
            <a:spLocks noChangeShapeType="1"/>
          </p:cNvSpPr>
          <p:nvPr/>
        </p:nvSpPr>
        <p:spPr bwMode="auto">
          <a:xfrm flipH="1">
            <a:off x="2174081" y="1827213"/>
            <a:ext cx="609600"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85" name="Line 34"/>
          <p:cNvSpPr>
            <a:spLocks noChangeShapeType="1"/>
          </p:cNvSpPr>
          <p:nvPr/>
        </p:nvSpPr>
        <p:spPr bwMode="auto">
          <a:xfrm>
            <a:off x="2783681" y="1843088"/>
            <a:ext cx="0" cy="531812"/>
          </a:xfrm>
          <a:prstGeom prst="line">
            <a:avLst/>
          </a:prstGeom>
          <a:noFill/>
          <a:ln w="222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6" name="Line 35"/>
          <p:cNvSpPr>
            <a:spLocks noChangeShapeType="1"/>
          </p:cNvSpPr>
          <p:nvPr/>
        </p:nvSpPr>
        <p:spPr bwMode="auto">
          <a:xfrm>
            <a:off x="2149501" y="1622426"/>
            <a:ext cx="6876000"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87" name="Line 36"/>
          <p:cNvSpPr>
            <a:spLocks noChangeShapeType="1"/>
          </p:cNvSpPr>
          <p:nvPr/>
        </p:nvSpPr>
        <p:spPr bwMode="auto">
          <a:xfrm>
            <a:off x="8996619" y="1640448"/>
            <a:ext cx="0" cy="654050"/>
          </a:xfrm>
          <a:prstGeom prst="line">
            <a:avLst/>
          </a:prstGeom>
          <a:noFill/>
          <a:ln w="222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8" name="Line 37"/>
          <p:cNvSpPr>
            <a:spLocks noChangeShapeType="1"/>
          </p:cNvSpPr>
          <p:nvPr/>
        </p:nvSpPr>
        <p:spPr bwMode="auto">
          <a:xfrm>
            <a:off x="4307681" y="5137151"/>
            <a:ext cx="0" cy="430213"/>
          </a:xfrm>
          <a:prstGeom prst="line">
            <a:avLst/>
          </a:prstGeom>
          <a:noFill/>
          <a:ln w="222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5089" name="Line 38"/>
          <p:cNvSpPr>
            <a:spLocks noChangeShapeType="1"/>
          </p:cNvSpPr>
          <p:nvPr/>
        </p:nvSpPr>
        <p:spPr bwMode="auto">
          <a:xfrm>
            <a:off x="4263006" y="5567363"/>
            <a:ext cx="3708000" cy="0"/>
          </a:xfrm>
          <a:prstGeom prst="line">
            <a:avLst/>
          </a:prstGeom>
          <a:noFill/>
          <a:ln w="222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5090" name="Line 39"/>
          <p:cNvSpPr>
            <a:spLocks noChangeShapeType="1"/>
          </p:cNvSpPr>
          <p:nvPr/>
        </p:nvSpPr>
        <p:spPr bwMode="auto">
          <a:xfrm flipV="1">
            <a:off x="7948869" y="5122863"/>
            <a:ext cx="0" cy="431800"/>
          </a:xfrm>
          <a:prstGeom prst="line">
            <a:avLst/>
          </a:prstGeom>
          <a:noFill/>
          <a:ln w="222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91" name="Line 40"/>
          <p:cNvSpPr>
            <a:spLocks noChangeShapeType="1"/>
          </p:cNvSpPr>
          <p:nvPr/>
        </p:nvSpPr>
        <p:spPr bwMode="auto">
          <a:xfrm>
            <a:off x="1912144" y="5094288"/>
            <a:ext cx="0" cy="931862"/>
          </a:xfrm>
          <a:prstGeom prst="line">
            <a:avLst/>
          </a:prstGeom>
          <a:noFill/>
          <a:ln w="222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5092" name="Line 41"/>
          <p:cNvSpPr>
            <a:spLocks noChangeShapeType="1"/>
          </p:cNvSpPr>
          <p:nvPr/>
        </p:nvSpPr>
        <p:spPr bwMode="auto">
          <a:xfrm>
            <a:off x="1884902" y="6069013"/>
            <a:ext cx="8208000" cy="0"/>
          </a:xfrm>
          <a:prstGeom prst="line">
            <a:avLst/>
          </a:prstGeom>
          <a:noFill/>
          <a:ln w="222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5093" name="Line 42"/>
          <p:cNvSpPr>
            <a:spLocks noChangeShapeType="1"/>
          </p:cNvSpPr>
          <p:nvPr/>
        </p:nvSpPr>
        <p:spPr bwMode="auto">
          <a:xfrm flipH="1" flipV="1">
            <a:off x="10124648" y="5122864"/>
            <a:ext cx="0" cy="968375"/>
          </a:xfrm>
          <a:prstGeom prst="line">
            <a:avLst/>
          </a:prstGeom>
          <a:noFill/>
          <a:ln w="222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94" name="Text Box 43"/>
          <p:cNvSpPr txBox="1">
            <a:spLocks noChangeArrowheads="1"/>
          </p:cNvSpPr>
          <p:nvPr/>
        </p:nvSpPr>
        <p:spPr bwMode="auto">
          <a:xfrm>
            <a:off x="5948619" y="5695950"/>
            <a:ext cx="1676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t>&lt;&lt;create&gt;&gt;</a:t>
            </a:r>
            <a:endParaRPr lang="en-US" altLang="zh-CN" sz="2000" b="1"/>
          </a:p>
        </p:txBody>
      </p:sp>
      <p:sp>
        <p:nvSpPr>
          <p:cNvPr id="45095" name="Text Box 44"/>
          <p:cNvSpPr txBox="1">
            <a:spLocks noChangeArrowheads="1"/>
          </p:cNvSpPr>
          <p:nvPr/>
        </p:nvSpPr>
        <p:spPr bwMode="auto">
          <a:xfrm>
            <a:off x="4402931" y="5208588"/>
            <a:ext cx="142875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t>&lt;&lt;create&gt;&gt;</a:t>
            </a:r>
            <a:endParaRPr lang="en-US" altLang="zh-CN" sz="2000" b="1"/>
          </a:p>
        </p:txBody>
      </p:sp>
      <p:sp>
        <p:nvSpPr>
          <p:cNvPr id="45096" name="Text Box 48"/>
          <p:cNvSpPr txBox="1">
            <a:spLocks noChangeArrowheads="1"/>
          </p:cNvSpPr>
          <p:nvPr/>
        </p:nvSpPr>
        <p:spPr bwMode="auto">
          <a:xfrm>
            <a:off x="2250281" y="5313364"/>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highlight>
                  <a:srgbClr val="FFFF00"/>
                </a:highlight>
                <a:latin typeface="黑体" panose="02010609060101010101" pitchFamily="49" charset="-122"/>
                <a:ea typeface="黑体" panose="02010609060101010101" pitchFamily="49" charset="-122"/>
              </a:rPr>
              <a:t>动态工厂方法</a:t>
            </a:r>
            <a:endParaRPr lang="zh-CN" altLang="en-US" sz="2000" b="1">
              <a:highlight>
                <a:srgbClr val="FFFF00"/>
              </a:highlight>
              <a:latin typeface="黑体" panose="02010609060101010101" pitchFamily="49" charset="-122"/>
              <a:ea typeface="黑体" panose="02010609060101010101" pitchFamily="49" charset="-122"/>
            </a:endParaRPr>
          </a:p>
        </p:txBody>
      </p:sp>
      <p:sp>
        <p:nvSpPr>
          <p:cNvPr id="45097" name="Line 49"/>
          <p:cNvSpPr>
            <a:spLocks noChangeShapeType="1"/>
          </p:cNvSpPr>
          <p:nvPr/>
        </p:nvSpPr>
        <p:spPr bwMode="auto">
          <a:xfrm>
            <a:off x="7851108" y="3787775"/>
            <a:ext cx="2340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98" name="Line 50"/>
          <p:cNvSpPr>
            <a:spLocks noChangeShapeType="1"/>
          </p:cNvSpPr>
          <p:nvPr/>
        </p:nvSpPr>
        <p:spPr bwMode="auto">
          <a:xfrm>
            <a:off x="7851108" y="3787775"/>
            <a:ext cx="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99" name="Line 51"/>
          <p:cNvSpPr>
            <a:spLocks noChangeShapeType="1"/>
          </p:cNvSpPr>
          <p:nvPr/>
        </p:nvSpPr>
        <p:spPr bwMode="auto">
          <a:xfrm>
            <a:off x="10186803" y="3787775"/>
            <a:ext cx="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100" name="AutoShape 52"/>
          <p:cNvSpPr>
            <a:spLocks noChangeArrowheads="1"/>
          </p:cNvSpPr>
          <p:nvPr/>
        </p:nvSpPr>
        <p:spPr bwMode="auto">
          <a:xfrm>
            <a:off x="8844219" y="3429001"/>
            <a:ext cx="304800" cy="214313"/>
          </a:xfrm>
          <a:prstGeom prst="triangle">
            <a:avLst>
              <a:gd name="adj" fmla="val 50000"/>
            </a:avLst>
          </a:prstGeom>
          <a:solidFill>
            <a:srgbClr val="FFFFFF"/>
          </a:solidFill>
          <a:ln w="9525">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5101" name="Line 53"/>
          <p:cNvSpPr>
            <a:spLocks noChangeShapeType="1"/>
          </p:cNvSpPr>
          <p:nvPr/>
        </p:nvSpPr>
        <p:spPr bwMode="auto">
          <a:xfrm>
            <a:off x="8996619" y="3643313"/>
            <a:ext cx="0" cy="1444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 name="Rectangle 55"/>
          <p:cNvSpPr>
            <a:spLocks noGrp="1" noChangeArrowheads="1"/>
          </p:cNvSpPr>
          <p:nvPr>
            <p:ph type="title"/>
          </p:nvPr>
        </p:nvSpPr>
        <p:spPr>
          <a:xfrm>
            <a:off x="437509" y="331789"/>
            <a:ext cx="7543800" cy="773114"/>
          </a:xfrm>
        </p:spPr>
        <p:txBody>
          <a:bodyPr/>
          <a:lstStyle/>
          <a:p>
            <a:pPr>
              <a:defRPr/>
            </a:pPr>
            <a:r>
              <a:rPr lang="en-US" altLang="zh-CN"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1. </a:t>
            </a: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简单工厂方法模式与工厂</a:t>
            </a:r>
            <a:r>
              <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方法</a:t>
            </a: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模式的比较</a:t>
            </a:r>
            <a:endPar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699" name="Rectangle 3"/>
          <p:cNvSpPr>
            <a:spLocks noGrp="1" noChangeArrowheads="1"/>
          </p:cNvSpPr>
          <p:nvPr>
            <p:ph type="body" idx="1"/>
          </p:nvPr>
        </p:nvSpPr>
        <p:spPr>
          <a:xfrm>
            <a:off x="597536" y="1104143"/>
            <a:ext cx="10013134" cy="1476469"/>
          </a:xfrm>
        </p:spPr>
        <p:txBody>
          <a:bodyPr>
            <a:normAutofit/>
          </a:bodyPr>
          <a:lstStyle/>
          <a:p>
            <a:pPr marL="609600" indent="-609600">
              <a:lnSpc>
                <a:spcPct val="100000"/>
              </a:lnSpc>
              <a:spcBef>
                <a:spcPts val="0"/>
              </a:spcBef>
              <a:buFontTx/>
              <a:buAutoNum type="alphaLcParenR"/>
              <a:defRPr/>
            </a:pPr>
            <a:r>
              <a:rPr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rPr>
              <a:t>中心不同 </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Different Centers</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lvl="2" eaLnBrk="1" hangingPunct="1">
              <a:lnSpc>
                <a:spcPct val="100000"/>
              </a:lnSpc>
              <a:spcBef>
                <a:spcPts val="0"/>
              </a:spcBef>
              <a:buFont typeface="Wingdings" panose="05000000000000000000" pitchFamily="2" charset="2"/>
              <a:buChar char="Ø"/>
              <a:defRPr/>
            </a:pPr>
            <a:r>
              <a:rPr lang="zh-CN" altLang="en-US" sz="2800" b="1" dirty="0" smtClean="0">
                <a:latin typeface="微软雅黑" panose="020B0503020204020204" pitchFamily="34" charset="-122"/>
                <a:ea typeface="微软雅黑" panose="020B0503020204020204" pitchFamily="34" charset="-122"/>
              </a:rPr>
              <a:t>简单工厂方法模式的中心是具体的工厂类</a:t>
            </a:r>
            <a:r>
              <a:rPr lang="en-US" altLang="zh-CN" sz="2800" b="1" dirty="0" smtClean="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2" eaLnBrk="1" hangingPunct="1">
              <a:lnSpc>
                <a:spcPct val="100000"/>
              </a:lnSpc>
              <a:spcBef>
                <a:spcPts val="0"/>
              </a:spcBef>
              <a:buFont typeface="Wingdings" panose="05000000000000000000" pitchFamily="2" charset="2"/>
              <a:buChar char="Ø"/>
              <a:defRPr/>
            </a:pPr>
            <a:r>
              <a:rPr lang="zh-CN" altLang="en-US" sz="2800" b="1" dirty="0" smtClean="0">
                <a:latin typeface="微软雅黑" panose="020B0503020204020204" pitchFamily="34" charset="-122"/>
                <a:ea typeface="微软雅黑" panose="020B0503020204020204" pitchFamily="34" charset="-122"/>
              </a:rPr>
              <a:t>工厂方法模式的中心是抽象工厂超类</a:t>
            </a:r>
            <a:r>
              <a:rPr lang="en-US" altLang="zh-CN" sz="2800" b="1" dirty="0" smtClean="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或接口类</a:t>
            </a:r>
            <a:r>
              <a:rPr lang="en-US" altLang="zh-CN" sz="2800" b="1" dirty="0" smtClean="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7" name="Rectangle 55"/>
          <p:cNvSpPr>
            <a:spLocks noGrp="1" noChangeArrowheads="1"/>
          </p:cNvSpPr>
          <p:nvPr>
            <p:ph type="title"/>
          </p:nvPr>
        </p:nvSpPr>
        <p:spPr>
          <a:xfrm>
            <a:off x="597536" y="327095"/>
            <a:ext cx="7543800" cy="551091"/>
          </a:xfrm>
        </p:spPr>
        <p:txBody>
          <a:bodyPr/>
          <a:lstStyle/>
          <a:p>
            <a:pPr>
              <a:defRPr/>
            </a:pPr>
            <a:r>
              <a:rPr lang="en-US" altLang="zh-CN"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1. </a:t>
            </a: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简单工厂方法模式与工厂</a:t>
            </a:r>
            <a:r>
              <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方法</a:t>
            </a: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模式的比较</a:t>
            </a:r>
            <a:endPar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 name="内容占位符 2"/>
          <p:cNvSpPr txBox="1"/>
          <p:nvPr/>
        </p:nvSpPr>
        <p:spPr>
          <a:xfrm>
            <a:off x="597536" y="2591240"/>
            <a:ext cx="11217236" cy="17980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110000"/>
              </a:lnSpc>
              <a:spcBef>
                <a:spcPts val="0"/>
              </a:spcBef>
              <a:buFontTx/>
              <a:buAutoNum type="alphaLcParenR" startAt="2"/>
            </a:pPr>
            <a:r>
              <a:rPr lang="zh-CN" altLang="en-US" b="1" dirty="0" smtClean="0">
                <a:latin typeface="微软雅黑" panose="020B0503020204020204" pitchFamily="34" charset="-122"/>
                <a:ea typeface="微软雅黑" panose="020B0503020204020204" pitchFamily="34" charset="-122"/>
              </a:rPr>
              <a:t>工厂方法不同</a:t>
            </a:r>
            <a:r>
              <a:rPr lang="en-US" altLang="zh-CN" b="1" dirty="0" smtClean="0">
                <a:latin typeface="微软雅黑" panose="020B0503020204020204" pitchFamily="34" charset="-122"/>
                <a:ea typeface="微软雅黑" panose="020B0503020204020204" pitchFamily="34" charset="-122"/>
              </a:rPr>
              <a:t> </a:t>
            </a:r>
            <a:endParaRPr lang="en-US" altLang="zh-CN" b="1" dirty="0" smtClean="0">
              <a:latin typeface="微软雅黑" panose="020B0503020204020204" pitchFamily="34" charset="-122"/>
              <a:ea typeface="微软雅黑" panose="020B0503020204020204" pitchFamily="34" charset="-122"/>
            </a:endParaRPr>
          </a:p>
          <a:p>
            <a:pPr marL="1371600" lvl="2" indent="-457200">
              <a:lnSpc>
                <a:spcPct val="110000"/>
              </a:lnSpc>
              <a:spcBef>
                <a:spcPts val="0"/>
              </a:spcBef>
              <a:buFont typeface="Wingdings" panose="05000000000000000000" pitchFamily="2" charset="2"/>
              <a:buChar char="Ø"/>
            </a:pPr>
            <a:r>
              <a:rPr lang="zh-CN" altLang="en-US" sz="2800" b="1" dirty="0" smtClean="0">
                <a:latin typeface="微软雅黑" panose="020B0503020204020204" pitchFamily="34" charset="-122"/>
                <a:ea typeface="微软雅黑" panose="020B0503020204020204" pitchFamily="34" charset="-122"/>
              </a:rPr>
              <a:t>简单工厂方法模式的工厂方法是静态的</a:t>
            </a:r>
            <a:r>
              <a:rPr lang="en-US" altLang="zh-CN" sz="2800" b="1" dirty="0" smtClean="0">
                <a:latin typeface="微软雅黑" panose="020B0503020204020204" pitchFamily="34" charset="-122"/>
                <a:ea typeface="微软雅黑" panose="020B0503020204020204" pitchFamily="34" charset="-122"/>
              </a:rPr>
              <a:t> </a:t>
            </a:r>
            <a:endParaRPr lang="en-US" altLang="zh-CN" sz="2800" b="1" dirty="0" smtClean="0">
              <a:latin typeface="微软雅黑" panose="020B0503020204020204" pitchFamily="34" charset="-122"/>
              <a:ea typeface="微软雅黑" panose="020B0503020204020204" pitchFamily="34" charset="-122"/>
            </a:endParaRPr>
          </a:p>
          <a:p>
            <a:pPr marL="1371600" lvl="2" indent="-457200">
              <a:lnSpc>
                <a:spcPct val="110000"/>
              </a:lnSpc>
              <a:spcBef>
                <a:spcPts val="0"/>
              </a:spcBef>
              <a:buFont typeface="Wingdings" panose="05000000000000000000" pitchFamily="2" charset="2"/>
              <a:buChar char="Ø"/>
            </a:pPr>
            <a:r>
              <a:rPr lang="zh-CN" altLang="en-US" sz="2800" b="1" dirty="0" smtClean="0">
                <a:latin typeface="微软雅黑" panose="020B0503020204020204" pitchFamily="34" charset="-122"/>
                <a:ea typeface="微软雅黑" panose="020B0503020204020204" pitchFamily="34" charset="-122"/>
              </a:rPr>
              <a:t>工厂方法模式中，工厂方法不是静态的，并且分布在各个具体的工厂子类里面</a:t>
            </a:r>
            <a:endParaRPr lang="zh-CN" altLang="en-US" b="1" dirty="0">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a:xfrm>
            <a:off x="597536" y="4399948"/>
            <a:ext cx="10601607" cy="21366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110000"/>
              </a:lnSpc>
              <a:spcBef>
                <a:spcPts val="0"/>
              </a:spcBef>
              <a:buFontTx/>
              <a:buAutoNum type="alphaLcParenR" startAt="3"/>
            </a:pPr>
            <a:r>
              <a:rPr lang="zh-CN" altLang="en-US" b="1" dirty="0" smtClean="0">
                <a:latin typeface="微软雅黑" panose="020B0503020204020204" pitchFamily="34" charset="-122"/>
                <a:ea typeface="微软雅黑" panose="020B0503020204020204" pitchFamily="34" charset="-122"/>
              </a:rPr>
              <a:t>工厂方法模式的可扩展性（</a:t>
            </a:r>
            <a:r>
              <a:rPr lang="en-US" altLang="zh-CN" b="1" dirty="0" smtClean="0">
                <a:latin typeface="微软雅黑" panose="020B0503020204020204" pitchFamily="34" charset="-122"/>
                <a:ea typeface="微软雅黑" panose="020B0503020204020204" pitchFamily="34" charset="-122"/>
              </a:rPr>
              <a:t>Extensibilities</a:t>
            </a:r>
            <a:r>
              <a:rPr lang="zh-CN" altLang="en-US" b="1" dirty="0" smtClean="0">
                <a:latin typeface="微软雅黑" panose="020B0503020204020204" pitchFamily="34" charset="-122"/>
                <a:ea typeface="微软雅黑" panose="020B0503020204020204" pitchFamily="34" charset="-122"/>
              </a:rPr>
              <a:t>）</a:t>
            </a:r>
            <a:endParaRPr lang="zh-CN" altLang="en-US" b="1" dirty="0" smtClean="0">
              <a:latin typeface="微软雅黑" panose="020B0503020204020204" pitchFamily="34" charset="-122"/>
              <a:ea typeface="微软雅黑" panose="020B0503020204020204" pitchFamily="34" charset="-122"/>
            </a:endParaRPr>
          </a:p>
          <a:p>
            <a:pPr lvl="1">
              <a:lnSpc>
                <a:spcPct val="110000"/>
              </a:lnSpc>
              <a:spcBef>
                <a:spcPts val="0"/>
              </a:spcBef>
              <a:buFont typeface="Wingdings" panose="05000000000000000000" pitchFamily="2" charset="2"/>
              <a:buChar char="Ø"/>
            </a:pPr>
            <a:r>
              <a:rPr lang="zh-CN" altLang="en-US" sz="2800" b="1" dirty="0" smtClean="0">
                <a:latin typeface="微软雅黑" panose="020B0503020204020204" pitchFamily="34" charset="-122"/>
                <a:ea typeface="微软雅黑" panose="020B0503020204020204" pitchFamily="34" charset="-122"/>
              </a:rPr>
              <a:t>若一个新产品子类被添加到产品层次结构中，我们只需向工厂层次类添加子类。</a:t>
            </a:r>
            <a:endParaRPr lang="en-US" altLang="zh-CN" sz="2800" b="1" dirty="0" smtClean="0">
              <a:latin typeface="微软雅黑" panose="020B0503020204020204" pitchFamily="34" charset="-122"/>
              <a:ea typeface="微软雅黑" panose="020B0503020204020204" pitchFamily="34" charset="-122"/>
            </a:endParaRPr>
          </a:p>
          <a:p>
            <a:pPr lvl="1">
              <a:lnSpc>
                <a:spcPct val="110000"/>
              </a:lnSpc>
              <a:spcBef>
                <a:spcPts val="0"/>
              </a:spcBef>
              <a:buFont typeface="Wingdings" panose="05000000000000000000" pitchFamily="2" charset="2"/>
              <a:buChar char="Ø"/>
            </a:pPr>
            <a:r>
              <a:rPr lang="zh-CN" altLang="en-US" sz="2800" b="1" dirty="0" smtClean="0">
                <a:solidFill>
                  <a:srgbClr val="0000CC"/>
                </a:solidFill>
                <a:latin typeface="微软雅黑" panose="020B0503020204020204" pitchFamily="34" charset="-122"/>
                <a:ea typeface="微软雅黑" panose="020B0503020204020204" pitchFamily="34" charset="-122"/>
              </a:rPr>
              <a:t>产品层次类与工厂层次类的已有源代码不需要改变；扩展了功能，但是不用修改原来已有的代码</a:t>
            </a:r>
            <a:endParaRPr lang="en-US" altLang="zh-CN" sz="2800" b="1" dirty="0" smtClean="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Grp="1"/>
          </p:cNvSpPr>
          <p:nvPr>
            <p:ph type="body" idx="1"/>
          </p:nvPr>
        </p:nvSpPr>
        <p:spPr>
          <a:xfrm>
            <a:off x="470780" y="620688"/>
            <a:ext cx="11165211" cy="5526615"/>
          </a:xfrm>
        </p:spPr>
        <p:txBody>
          <a:bodyPr>
            <a:noAutofit/>
          </a:bodyPr>
          <a:lstStyle/>
          <a:p>
            <a:pPr>
              <a:lnSpc>
                <a:spcPct val="120000"/>
              </a:lnSpc>
              <a:spcBef>
                <a:spcPts val="600"/>
              </a:spcBef>
            </a:pPr>
            <a:r>
              <a:rPr lang="zh-CN" altLang="en-US" b="1"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回忆：</a:t>
            </a:r>
            <a:endParaRPr lang="en-US" altLang="zh-CN" b="1"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spcBef>
                <a:spcPts val="600"/>
              </a:spcBef>
            </a:pPr>
            <a:r>
              <a:rPr lang="zh-CN" altLang="en-US" b="1"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创建</a:t>
            </a:r>
            <a:r>
              <a:rPr lang="zh-CN" altLang="en-US"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者模式</a:t>
            </a:r>
            <a:r>
              <a:rPr lang="en-US" altLang="zh-CN"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(Creator Pattern)</a:t>
            </a:r>
            <a:r>
              <a:rPr lang="zh-CN" altLang="en-US"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如果满足以下一个或多个条件，则将创建类</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实例的责任分配给类</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971550" lvl="1" indent="-514350">
              <a:lnSpc>
                <a:spcPct val="100000"/>
              </a:lnSpc>
              <a:spcBef>
                <a:spcPts val="600"/>
              </a:spcBef>
              <a:buFont typeface="+mj-lt"/>
              <a:buAutoNum type="arabicPeriod"/>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对象聚合了</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对象 </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B </a:t>
            </a:r>
            <a:r>
              <a:rPr lang="en-US" altLang="zh-CN" sz="2800" b="1" i="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aggregates</a:t>
            </a:r>
            <a:r>
              <a:rPr lang="en-US" altLang="zh-CN" sz="2800" b="1" i="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A objects</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971550" lvl="1" indent="-514350">
              <a:lnSpc>
                <a:spcPct val="100000"/>
              </a:lnSpc>
              <a:spcBef>
                <a:spcPts val="600"/>
              </a:spcBef>
              <a:buFont typeface="+mj-lt"/>
              <a:buAutoNum type="arabicPeriod"/>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对象包含了</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对象  </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B </a:t>
            </a:r>
            <a:r>
              <a:rPr lang="en-US" altLang="zh-CN" sz="2800" b="1" i="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contains</a:t>
            </a:r>
            <a:r>
              <a:rPr lang="en-US" altLang="zh-CN" sz="2800" b="1" i="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A objects</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971550" lvl="1" indent="-514350">
              <a:lnSpc>
                <a:spcPct val="100000"/>
              </a:lnSpc>
              <a:spcBef>
                <a:spcPts val="600"/>
              </a:spcBef>
              <a:buFont typeface="+mj-lt"/>
              <a:buAutoNum type="arabicPeriod"/>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对象将</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对象存入内存  </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B </a:t>
            </a:r>
            <a:r>
              <a:rPr lang="en-US" altLang="zh-CN" sz="2800" b="1" i="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records</a:t>
            </a:r>
            <a:r>
              <a:rPr lang="en-US" altLang="zh-CN" sz="2800" b="1" i="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instances of A objects</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971550" lvl="1" indent="-514350">
              <a:lnSpc>
                <a:spcPct val="100000"/>
              </a:lnSpc>
              <a:spcBef>
                <a:spcPts val="600"/>
              </a:spcBef>
              <a:buFont typeface="+mj-lt"/>
              <a:buAutoNum type="arabicPeriod"/>
            </a:pPr>
            <a:r>
              <a:rPr lang="en-US" altLang="zh-CN" sz="2800" b="1"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对象紧密地调用</a:t>
            </a:r>
            <a:r>
              <a:rPr lang="en-US" altLang="zh-CN" sz="2800" b="1"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800" b="1"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对象。</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B </a:t>
            </a:r>
            <a:r>
              <a:rPr lang="en-US" altLang="zh-CN" sz="2800" b="1" i="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closely</a:t>
            </a:r>
            <a:r>
              <a:rPr lang="en-US" altLang="zh-CN" sz="2800" b="1" i="1" dirty="0">
                <a:latin typeface="微软雅黑" panose="020B0503020204020204" pitchFamily="34" charset="-122"/>
                <a:ea typeface="微软雅黑" panose="020B0503020204020204" pitchFamily="34" charset="-122"/>
                <a:cs typeface="微软雅黑" panose="020B0503020204020204" pitchFamily="34" charset="-122"/>
              </a:rPr>
              <a:t> uses </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A objects</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971550" lvl="1" indent="-514350">
              <a:lnSpc>
                <a:spcPct val="100000"/>
              </a:lnSpc>
              <a:spcBef>
                <a:spcPts val="600"/>
              </a:spcBef>
              <a:buFont typeface="+mj-lt"/>
              <a:buAutoNum type="arabicPeriod"/>
            </a:pPr>
            <a:r>
              <a:rPr lang="en-US" altLang="zh-CN" sz="2800" b="1"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对象包含了创建</a:t>
            </a:r>
            <a:r>
              <a:rPr lang="en-US" altLang="zh-CN" sz="2800" b="1"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800" b="1"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对象的数据</a:t>
            </a:r>
            <a:r>
              <a:rPr lang="en-US" altLang="zh-CN" sz="2800" b="1"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B </a:t>
            </a:r>
            <a:r>
              <a:rPr lang="en-US" altLang="zh-CN" sz="2800" b="1" i="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has the initializing data</a:t>
            </a:r>
            <a:r>
              <a:rPr lang="en-US" altLang="zh-CN" sz="2800" b="1" i="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that will be passed to A when it is created (thus B is an Expert class for creating A objects).</a:t>
            </a:r>
            <a:r>
              <a:rPr lang="en-US" altLang="zh-CN" sz="2800" b="1"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971550" lvl="1" indent="-514350">
              <a:lnSpc>
                <a:spcPct val="100000"/>
              </a:lnSpc>
              <a:spcBef>
                <a:spcPts val="600"/>
              </a:spcBef>
              <a:buFont typeface="+mj-lt"/>
              <a:buAutoNum type="arabicPeriod"/>
            </a:pPr>
            <a:r>
              <a:rPr lang="en-US" altLang="zh-CN" sz="2800" b="1"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对象是</a:t>
            </a:r>
            <a:r>
              <a:rPr lang="en-US" altLang="zh-CN" sz="2800" b="1"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800" b="1"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对象的创建者</a:t>
            </a:r>
            <a:r>
              <a:rPr lang="en-US" altLang="zh-CN" sz="2800" b="1"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B is a </a:t>
            </a:r>
            <a:r>
              <a:rPr lang="en-US" altLang="zh-CN" sz="2800" b="1" i="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creator</a:t>
            </a:r>
            <a:r>
              <a:rPr lang="en-US" altLang="zh-CN" sz="2800" b="1" i="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of A objects</a:t>
            </a:r>
            <a:endParaRPr lang="en-US" altLang="zh-CN" sz="2800" b="1"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5601">
                                            <p:txEl>
                                              <p:pRg st="2" end="2"/>
                                            </p:txEl>
                                          </p:spTgt>
                                        </p:tgtEl>
                                        <p:attrNameLst>
                                          <p:attrName>style.visibility</p:attrName>
                                        </p:attrNameLst>
                                      </p:cBhvr>
                                      <p:to>
                                        <p:strVal val="visible"/>
                                      </p:to>
                                    </p:set>
                                    <p:animEffect transition="in" filter="slide(fromBottom)">
                                      <p:cBhvr>
                                        <p:cTn id="7" dur="500"/>
                                        <p:tgtEl>
                                          <p:spTgt spid="2560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5601">
                                            <p:txEl>
                                              <p:pRg st="3" end="3"/>
                                            </p:txEl>
                                          </p:spTgt>
                                        </p:tgtEl>
                                        <p:attrNameLst>
                                          <p:attrName>style.visibility</p:attrName>
                                        </p:attrNameLst>
                                      </p:cBhvr>
                                      <p:to>
                                        <p:strVal val="visible"/>
                                      </p:to>
                                    </p:set>
                                    <p:animEffect transition="in" filter="slide(fromBottom)">
                                      <p:cBhvr>
                                        <p:cTn id="12" dur="500"/>
                                        <p:tgtEl>
                                          <p:spTgt spid="2560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5601">
                                            <p:txEl>
                                              <p:pRg st="4" end="4"/>
                                            </p:txEl>
                                          </p:spTgt>
                                        </p:tgtEl>
                                        <p:attrNameLst>
                                          <p:attrName>style.visibility</p:attrName>
                                        </p:attrNameLst>
                                      </p:cBhvr>
                                      <p:to>
                                        <p:strVal val="visible"/>
                                      </p:to>
                                    </p:set>
                                    <p:animEffect transition="in" filter="slide(fromBottom)">
                                      <p:cBhvr>
                                        <p:cTn id="17" dur="500"/>
                                        <p:tgtEl>
                                          <p:spTgt spid="2560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5601">
                                            <p:txEl>
                                              <p:pRg st="5" end="5"/>
                                            </p:txEl>
                                          </p:spTgt>
                                        </p:tgtEl>
                                        <p:attrNameLst>
                                          <p:attrName>style.visibility</p:attrName>
                                        </p:attrNameLst>
                                      </p:cBhvr>
                                      <p:to>
                                        <p:strVal val="visible"/>
                                      </p:to>
                                    </p:set>
                                    <p:animEffect transition="in" filter="slide(fromBottom)">
                                      <p:cBhvr>
                                        <p:cTn id="22" dur="500"/>
                                        <p:tgtEl>
                                          <p:spTgt spid="2560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5601">
                                            <p:txEl>
                                              <p:pRg st="6" end="6"/>
                                            </p:txEl>
                                          </p:spTgt>
                                        </p:tgtEl>
                                        <p:attrNameLst>
                                          <p:attrName>style.visibility</p:attrName>
                                        </p:attrNameLst>
                                      </p:cBhvr>
                                      <p:to>
                                        <p:strVal val="visible"/>
                                      </p:to>
                                    </p:set>
                                    <p:animEffect transition="in" filter="slide(fromBottom)">
                                      <p:cBhvr>
                                        <p:cTn id="27" dur="500"/>
                                        <p:tgtEl>
                                          <p:spTgt spid="2560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5601">
                                            <p:txEl>
                                              <p:pRg st="7" end="7"/>
                                            </p:txEl>
                                          </p:spTgt>
                                        </p:tgtEl>
                                        <p:attrNameLst>
                                          <p:attrName>style.visibility</p:attrName>
                                        </p:attrNameLst>
                                      </p:cBhvr>
                                      <p:to>
                                        <p:strVal val="visible"/>
                                      </p:to>
                                    </p:set>
                                    <p:animEffect transition="in" filter="slide(fromBottom)">
                                      <p:cBhvr>
                                        <p:cTn id="32" dur="500"/>
                                        <p:tgtEl>
                                          <p:spTgt spid="2560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xfrm>
            <a:off x="8077200" y="63214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2773CE75-D83D-4523-82A0-3262F36DBEB2}" type="slidenum">
              <a:rPr lang="zh-CN" altLang="en-US" sz="1400"/>
            </a:fld>
            <a:endParaRPr lang="en-US" altLang="zh-CN" sz="1400"/>
          </a:p>
        </p:txBody>
      </p:sp>
      <p:sp>
        <p:nvSpPr>
          <p:cNvPr id="1210370" name="Rectangle 2"/>
          <p:cNvSpPr>
            <a:spLocks noGrp="1" noChangeArrowheads="1"/>
          </p:cNvSpPr>
          <p:nvPr>
            <p:ph type="body" idx="1"/>
          </p:nvPr>
        </p:nvSpPr>
        <p:spPr>
          <a:xfrm>
            <a:off x="1981200" y="6248400"/>
            <a:ext cx="8229600" cy="381000"/>
          </a:xfrm>
        </p:spPr>
        <p:txBody>
          <a:bodyPr>
            <a:normAutofit lnSpcReduction="10000"/>
          </a:bodyPr>
          <a:lstStyle/>
          <a:p>
            <a:pPr algn="ctr" eaLnBrk="1" hangingPunct="1">
              <a:lnSpc>
                <a:spcPct val="80000"/>
              </a:lnSpc>
              <a:buFontTx/>
              <a:buNone/>
              <a:defRPr/>
            </a:pPr>
            <a:r>
              <a:rPr lang="en-US" altLang="zh-CN" sz="2400" b="1">
                <a:effectLst>
                  <a:outerShdw blurRad="38100" dist="38100" dir="2700000" algn="tl">
                    <a:srgbClr val="C0C0C0"/>
                  </a:outerShdw>
                </a:effectLst>
              </a:rPr>
              <a:t>Factory method pattern</a:t>
            </a:r>
            <a:endParaRPr lang="en-US" altLang="zh-CN" sz="2400" b="1">
              <a:effectLst>
                <a:outerShdw blurRad="38100" dist="38100" dir="2700000" algn="tl">
                  <a:srgbClr val="C0C0C0"/>
                </a:outerShdw>
              </a:effectLst>
            </a:endParaRPr>
          </a:p>
        </p:txBody>
      </p:sp>
      <p:sp>
        <p:nvSpPr>
          <p:cNvPr id="1210371" name="Rectangle 3"/>
          <p:cNvSpPr>
            <a:spLocks noChangeArrowheads="1"/>
          </p:cNvSpPr>
          <p:nvPr/>
        </p:nvSpPr>
        <p:spPr bwMode="auto">
          <a:xfrm>
            <a:off x="2203450" y="2451101"/>
            <a:ext cx="2971800" cy="682625"/>
          </a:xfrm>
          <a:prstGeom prst="rect">
            <a:avLst/>
          </a:prstGeom>
          <a:solidFill>
            <a:srgbClr val="FFFF00"/>
          </a:solidFill>
          <a:ln w="9525">
            <a:solidFill>
              <a:schemeClr val="tx1"/>
            </a:solidFill>
            <a:miter lim="800000"/>
          </a:ln>
          <a:effectLst/>
        </p:spPr>
        <p:txBody>
          <a:bodyPr wrap="none" lIns="0" tIns="0" rIns="0" bIns="0" anchor="ctr"/>
          <a:lstStyle/>
          <a:p>
            <a:pPr algn="ctr" eaLnBrk="1" hangingPunct="1">
              <a:lnSpc>
                <a:spcPct val="85000"/>
              </a:lnSpc>
              <a:defRPr/>
            </a:pPr>
            <a:r>
              <a:rPr lang="en-US" altLang="zh-CN" sz="2000" b="1" dirty="0">
                <a:effectLst>
                  <a:outerShdw blurRad="38100" dist="38100" dir="2700000" algn="tl">
                    <a:srgbClr val="FFFFFF"/>
                  </a:outerShdw>
                </a:effectLst>
                <a:latin typeface="Arial" panose="020B0604020202020204" pitchFamily="34" charset="0"/>
              </a:rPr>
              <a:t>&lt;&lt;Interface&gt;&gt; </a:t>
            </a:r>
            <a:endParaRPr lang="en-US" altLang="zh-CN" sz="2000" b="1" dirty="0">
              <a:effectLst>
                <a:outerShdw blurRad="38100" dist="38100" dir="2700000" algn="tl">
                  <a:srgbClr val="FFFFFF"/>
                </a:outerShdw>
              </a:effectLst>
              <a:latin typeface="Arial" panose="020B0604020202020204" pitchFamily="34" charset="0"/>
            </a:endParaRPr>
          </a:p>
          <a:p>
            <a:pPr algn="ctr" eaLnBrk="1" hangingPunct="1">
              <a:lnSpc>
                <a:spcPct val="85000"/>
              </a:lnSpc>
              <a:defRPr/>
            </a:pPr>
            <a:r>
              <a:rPr lang="en-US" altLang="zh-CN" sz="2800" b="1" i="1" dirty="0">
                <a:effectLst>
                  <a:outerShdw blurRad="38100" dist="38100" dir="2700000" algn="tl">
                    <a:srgbClr val="FFFFFF"/>
                  </a:outerShdw>
                </a:effectLst>
                <a:latin typeface="Arial" panose="020B0604020202020204" pitchFamily="34" charset="0"/>
              </a:rPr>
              <a:t>Creator</a:t>
            </a:r>
            <a:r>
              <a:rPr lang="en-US" altLang="zh-CN" sz="2400" b="1" dirty="0">
                <a:effectLst>
                  <a:outerShdw blurRad="38100" dist="38100" dir="2700000" algn="tl">
                    <a:srgbClr val="FFFFFF"/>
                  </a:outerShdw>
                </a:effectLst>
                <a:latin typeface="Arial" panose="020B0604020202020204" pitchFamily="34" charset="0"/>
              </a:rPr>
              <a:t> </a:t>
            </a:r>
            <a:endParaRPr lang="en-US" altLang="zh-CN" sz="2400" b="1" dirty="0">
              <a:effectLst>
                <a:outerShdw blurRad="38100" dist="38100" dir="2700000" algn="tl">
                  <a:srgbClr val="FFFFFF"/>
                </a:outerShdw>
              </a:effectLst>
              <a:latin typeface="Arial" panose="020B0604020202020204" pitchFamily="34" charset="0"/>
            </a:endParaRPr>
          </a:p>
        </p:txBody>
      </p:sp>
      <p:sp>
        <p:nvSpPr>
          <p:cNvPr id="1210372" name="Rectangle 4"/>
          <p:cNvSpPr>
            <a:spLocks noChangeArrowheads="1"/>
          </p:cNvSpPr>
          <p:nvPr/>
        </p:nvSpPr>
        <p:spPr bwMode="auto">
          <a:xfrm>
            <a:off x="2203450" y="3206751"/>
            <a:ext cx="2971800" cy="430213"/>
          </a:xfrm>
          <a:prstGeom prst="rect">
            <a:avLst/>
          </a:prstGeom>
          <a:solidFill>
            <a:srgbClr val="FFFF00"/>
          </a:solidFill>
          <a:ln w="9525">
            <a:solidFill>
              <a:schemeClr val="tx1"/>
            </a:solidFill>
            <a:miter lim="800000"/>
          </a:ln>
          <a:effectLst/>
        </p:spPr>
        <p:txBody>
          <a:bodyPr wrap="none" lIns="0" tIns="0" rIns="0" bIns="0" anchor="ctr"/>
          <a:lstStyle/>
          <a:p>
            <a:pPr algn="ctr" eaLnBrk="1" hangingPunct="1">
              <a:defRPr/>
            </a:pPr>
            <a:r>
              <a:rPr lang="en-US" altLang="zh-CN" sz="2400" b="1">
                <a:latin typeface="Arial" panose="020B0604020202020204" pitchFamily="34" charset="0"/>
              </a:rPr>
              <a:t>+factory: Product</a:t>
            </a:r>
            <a:r>
              <a:rPr lang="en-US" altLang="zh-CN" sz="2400" b="1">
                <a:effectLst>
                  <a:outerShdw blurRad="38100" dist="38100" dir="2700000" algn="tl">
                    <a:srgbClr val="FFFFFF"/>
                  </a:outerShdw>
                </a:effectLst>
                <a:latin typeface="Arial" panose="020B0604020202020204" pitchFamily="34" charset="0"/>
              </a:rPr>
              <a:t> </a:t>
            </a:r>
            <a:endParaRPr lang="en-US" altLang="zh-CN" sz="2400" b="1">
              <a:effectLst>
                <a:outerShdw blurRad="38100" dist="38100" dir="2700000" algn="tl">
                  <a:srgbClr val="FFFFFF"/>
                </a:outerShdw>
              </a:effectLst>
              <a:latin typeface="Arial" panose="020B0604020202020204" pitchFamily="34" charset="0"/>
            </a:endParaRPr>
          </a:p>
        </p:txBody>
      </p:sp>
      <p:sp>
        <p:nvSpPr>
          <p:cNvPr id="49158" name="Rectangle 5"/>
          <p:cNvSpPr>
            <a:spLocks noChangeArrowheads="1"/>
          </p:cNvSpPr>
          <p:nvPr/>
        </p:nvSpPr>
        <p:spPr bwMode="auto">
          <a:xfrm>
            <a:off x="2203450" y="3133726"/>
            <a:ext cx="2971800" cy="73025"/>
          </a:xfrm>
          <a:prstGeom prst="rect">
            <a:avLst/>
          </a:prstGeom>
          <a:solidFill>
            <a:srgbClr val="FFFF00"/>
          </a:solidFill>
          <a:ln w="9525">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49159" name="Line 6"/>
          <p:cNvSpPr>
            <a:spLocks noChangeShapeType="1"/>
          </p:cNvSpPr>
          <p:nvPr/>
        </p:nvSpPr>
        <p:spPr bwMode="auto">
          <a:xfrm>
            <a:off x="1257515" y="3995738"/>
            <a:ext cx="3564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10375" name="Rectangle 7"/>
          <p:cNvSpPr>
            <a:spLocks noChangeArrowheads="1"/>
          </p:cNvSpPr>
          <p:nvPr/>
        </p:nvSpPr>
        <p:spPr bwMode="auto">
          <a:xfrm>
            <a:off x="461726" y="4281488"/>
            <a:ext cx="1690929" cy="273049"/>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800" b="1" dirty="0" err="1" smtClean="0">
                <a:effectLst>
                  <a:outerShdw blurRad="38100" dist="38100" dir="2700000" algn="tl">
                    <a:srgbClr val="C0C0C0"/>
                  </a:outerShdw>
                </a:effectLst>
                <a:latin typeface="Arial" panose="020B0604020202020204" pitchFamily="34" charset="0"/>
              </a:rPr>
              <a:t>CreatorA</a:t>
            </a:r>
            <a:endParaRPr lang="en-US" altLang="zh-CN" sz="2800" b="1" dirty="0">
              <a:effectLst>
                <a:outerShdw blurRad="38100" dist="38100" dir="2700000" algn="tl">
                  <a:srgbClr val="C0C0C0"/>
                </a:outerShdw>
              </a:effectLst>
              <a:latin typeface="Arial" panose="020B0604020202020204" pitchFamily="34" charset="0"/>
            </a:endParaRPr>
          </a:p>
        </p:txBody>
      </p:sp>
      <p:sp>
        <p:nvSpPr>
          <p:cNvPr id="1210376" name="Rectangle 8"/>
          <p:cNvSpPr>
            <a:spLocks noChangeArrowheads="1"/>
          </p:cNvSpPr>
          <p:nvPr/>
        </p:nvSpPr>
        <p:spPr bwMode="auto">
          <a:xfrm>
            <a:off x="461726" y="4568827"/>
            <a:ext cx="1690929" cy="573088"/>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lnSpc>
                <a:spcPct val="85000"/>
              </a:lnSpc>
              <a:defRPr/>
            </a:pPr>
            <a:r>
              <a:rPr lang="en-US" altLang="zh-CN" b="1">
                <a:latin typeface="Arial" panose="020B0604020202020204" pitchFamily="34" charset="0"/>
              </a:rPr>
              <a:t>+factory: </a:t>
            </a:r>
            <a:endParaRPr lang="en-US" altLang="zh-CN" b="1">
              <a:latin typeface="Arial" panose="020B0604020202020204" pitchFamily="34" charset="0"/>
            </a:endParaRPr>
          </a:p>
          <a:p>
            <a:pPr algn="ctr" eaLnBrk="1" hangingPunct="1">
              <a:lnSpc>
                <a:spcPct val="85000"/>
              </a:lnSpc>
              <a:defRPr/>
            </a:pPr>
            <a:r>
              <a:rPr lang="en-US" altLang="zh-CN" b="1">
                <a:latin typeface="Arial" panose="020B0604020202020204" pitchFamily="34" charset="0"/>
              </a:rPr>
              <a:t>Product</a:t>
            </a:r>
            <a:r>
              <a:rPr lang="en-US" altLang="zh-CN" b="1">
                <a:effectLst>
                  <a:outerShdw blurRad="38100" dist="38100" dir="2700000" algn="tl">
                    <a:srgbClr val="C0C0C0"/>
                  </a:outerShdw>
                </a:effectLst>
                <a:latin typeface="Arial" panose="020B0604020202020204" pitchFamily="34" charset="0"/>
              </a:rPr>
              <a:t> </a:t>
            </a:r>
            <a:endParaRPr lang="en-US" altLang="zh-CN" b="1">
              <a:effectLst>
                <a:outerShdw blurRad="38100" dist="38100" dir="2700000" algn="tl">
                  <a:srgbClr val="C0C0C0"/>
                </a:outerShdw>
              </a:effectLst>
              <a:latin typeface="Arial" panose="020B0604020202020204" pitchFamily="34" charset="0"/>
            </a:endParaRPr>
          </a:p>
        </p:txBody>
      </p:sp>
      <p:sp>
        <p:nvSpPr>
          <p:cNvPr id="49161" name="Line 10"/>
          <p:cNvSpPr>
            <a:spLocks noChangeShapeType="1"/>
          </p:cNvSpPr>
          <p:nvPr/>
        </p:nvSpPr>
        <p:spPr bwMode="auto">
          <a:xfrm>
            <a:off x="1239401" y="3995738"/>
            <a:ext cx="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9162" name="Group 60"/>
          <p:cNvGrpSpPr/>
          <p:nvPr/>
        </p:nvGrpSpPr>
        <p:grpSpPr bwMode="auto">
          <a:xfrm>
            <a:off x="3029254" y="3636964"/>
            <a:ext cx="304800" cy="358775"/>
            <a:chOff x="1536" y="2243"/>
            <a:chExt cx="192" cy="226"/>
          </a:xfrm>
        </p:grpSpPr>
        <p:sp>
          <p:nvSpPr>
            <p:cNvPr id="49220" name="AutoShape 12"/>
            <p:cNvSpPr>
              <a:spLocks noChangeArrowheads="1"/>
            </p:cNvSpPr>
            <p:nvPr/>
          </p:nvSpPr>
          <p:spPr bwMode="auto">
            <a:xfrm>
              <a:off x="1536" y="2243"/>
              <a:ext cx="192" cy="135"/>
            </a:xfrm>
            <a:prstGeom prst="triangle">
              <a:avLst>
                <a:gd name="adj" fmla="val 50000"/>
              </a:avLst>
            </a:prstGeom>
            <a:solidFill>
              <a:srgbClr val="FFFFFF"/>
            </a:solidFill>
            <a:ln w="9525">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221" name="Line 13"/>
            <p:cNvSpPr>
              <a:spLocks noChangeShapeType="1"/>
            </p:cNvSpPr>
            <p:nvPr/>
          </p:nvSpPr>
          <p:spPr bwMode="auto">
            <a:xfrm>
              <a:off x="1632" y="2378"/>
              <a:ext cx="0" cy="9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210385" name="Rectangle 17"/>
          <p:cNvSpPr>
            <a:spLocks noChangeArrowheads="1"/>
          </p:cNvSpPr>
          <p:nvPr/>
        </p:nvSpPr>
        <p:spPr bwMode="auto">
          <a:xfrm>
            <a:off x="7809625" y="2451100"/>
            <a:ext cx="1901825" cy="541338"/>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lnSpc>
                <a:spcPct val="85000"/>
              </a:lnSpc>
              <a:defRPr/>
            </a:pPr>
            <a:r>
              <a:rPr lang="en-US" altLang="zh-CN" sz="2000" b="1" dirty="0">
                <a:effectLst>
                  <a:outerShdw blurRad="38100" dist="38100" dir="2700000" algn="tl">
                    <a:srgbClr val="C0C0C0"/>
                  </a:outerShdw>
                </a:effectLst>
                <a:latin typeface="Arial" panose="020B0604020202020204" pitchFamily="34" charset="0"/>
              </a:rPr>
              <a:t>&lt;&lt;Interface&gt;&gt; </a:t>
            </a:r>
            <a:endParaRPr lang="en-US" altLang="zh-CN" sz="2000" b="1" dirty="0">
              <a:effectLst>
                <a:outerShdw blurRad="38100" dist="38100" dir="2700000" algn="tl">
                  <a:srgbClr val="C0C0C0"/>
                </a:outerShdw>
              </a:effectLst>
              <a:latin typeface="Arial" panose="020B0604020202020204" pitchFamily="34" charset="0"/>
            </a:endParaRPr>
          </a:p>
          <a:p>
            <a:pPr algn="ctr" eaLnBrk="1" hangingPunct="1">
              <a:lnSpc>
                <a:spcPct val="85000"/>
              </a:lnSpc>
              <a:defRPr/>
            </a:pPr>
            <a:r>
              <a:rPr lang="en-US" altLang="zh-CN" sz="2800" b="1" i="1" dirty="0">
                <a:effectLst>
                  <a:outerShdw blurRad="38100" dist="38100" dir="2700000" algn="tl">
                    <a:srgbClr val="C0C0C0"/>
                  </a:outerShdw>
                </a:effectLst>
                <a:latin typeface="Arial" panose="020B0604020202020204" pitchFamily="34" charset="0"/>
              </a:rPr>
              <a:t>Product</a:t>
            </a:r>
            <a:endParaRPr lang="en-US" altLang="zh-CN" sz="2800" b="1" i="1" dirty="0">
              <a:effectLst>
                <a:outerShdw blurRad="38100" dist="38100" dir="2700000" algn="tl">
                  <a:srgbClr val="C0C0C0"/>
                </a:outerShdw>
              </a:effectLst>
              <a:latin typeface="Arial" panose="020B0604020202020204" pitchFamily="34" charset="0"/>
            </a:endParaRPr>
          </a:p>
        </p:txBody>
      </p:sp>
      <p:sp>
        <p:nvSpPr>
          <p:cNvPr id="1210386" name="Rectangle 18"/>
          <p:cNvSpPr>
            <a:spLocks noChangeArrowheads="1"/>
          </p:cNvSpPr>
          <p:nvPr/>
        </p:nvSpPr>
        <p:spPr bwMode="auto">
          <a:xfrm>
            <a:off x="7809625" y="3063876"/>
            <a:ext cx="1901825" cy="644525"/>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200" b="1" dirty="0" smtClean="0">
                <a:latin typeface="Arial" panose="020B0604020202020204" pitchFamily="34" charset="0"/>
              </a:rPr>
              <a:t>+operation()</a:t>
            </a:r>
            <a:r>
              <a:rPr lang="en-US" altLang="zh-CN" sz="2200" b="1" dirty="0" smtClean="0">
                <a:effectLst>
                  <a:outerShdw blurRad="38100" dist="38100" dir="2700000" algn="tl">
                    <a:srgbClr val="C0C0C0"/>
                  </a:outerShdw>
                </a:effectLst>
                <a:latin typeface="Arial" panose="020B0604020202020204" pitchFamily="34" charset="0"/>
              </a:rPr>
              <a:t> </a:t>
            </a:r>
            <a:endParaRPr lang="en-US" altLang="zh-CN" sz="2200" b="1" dirty="0">
              <a:effectLst>
                <a:outerShdw blurRad="38100" dist="38100" dir="2700000" algn="tl">
                  <a:srgbClr val="C0C0C0"/>
                </a:outerShdw>
              </a:effectLst>
              <a:latin typeface="Arial" panose="020B0604020202020204" pitchFamily="34" charset="0"/>
            </a:endParaRPr>
          </a:p>
        </p:txBody>
      </p:sp>
      <p:sp>
        <p:nvSpPr>
          <p:cNvPr id="49165" name="Rectangle 19"/>
          <p:cNvSpPr>
            <a:spLocks noChangeArrowheads="1"/>
          </p:cNvSpPr>
          <p:nvPr/>
        </p:nvSpPr>
        <p:spPr bwMode="auto">
          <a:xfrm>
            <a:off x="7809625" y="2992439"/>
            <a:ext cx="1901825" cy="71437"/>
          </a:xfrm>
          <a:prstGeom prst="rect">
            <a:avLst/>
          </a:prstGeom>
          <a:solidFill>
            <a:srgbClr val="FFFFFF"/>
          </a:solidFill>
          <a:ln w="9525">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10398" name="Rectangle 30"/>
          <p:cNvSpPr>
            <a:spLocks noChangeArrowheads="1"/>
          </p:cNvSpPr>
          <p:nvPr/>
        </p:nvSpPr>
        <p:spPr bwMode="auto">
          <a:xfrm>
            <a:off x="2084388" y="1395414"/>
            <a:ext cx="1219200" cy="644525"/>
          </a:xfrm>
          <a:prstGeom prst="rect">
            <a:avLst/>
          </a:prstGeom>
          <a:solidFill>
            <a:srgbClr val="FFFFFF"/>
          </a:solidFill>
          <a:ln w="9525">
            <a:solidFill>
              <a:schemeClr val="tx1"/>
            </a:solidFill>
            <a:miter lim="800000"/>
          </a:ln>
          <a:effectLst/>
        </p:spPr>
        <p:txBody>
          <a:bodyPr wrap="none" anchor="ctr"/>
          <a:lstStyle/>
          <a:p>
            <a:pPr algn="ctr" eaLnBrk="1" hangingPunct="1">
              <a:defRPr/>
            </a:pPr>
            <a:r>
              <a:rPr lang="en-US" altLang="zh-CN" sz="2400" b="1" dirty="0">
                <a:effectLst>
                  <a:outerShdw blurRad="38100" dist="38100" dir="2700000" algn="tl">
                    <a:srgbClr val="C0C0C0"/>
                  </a:outerShdw>
                </a:effectLst>
                <a:latin typeface="Arial" panose="020B0604020202020204" pitchFamily="34" charset="0"/>
              </a:rPr>
              <a:t>  Client  </a:t>
            </a:r>
            <a:endParaRPr lang="en-US" altLang="zh-CN" sz="2400" b="1" dirty="0">
              <a:effectLst>
                <a:outerShdw blurRad="38100" dist="38100" dir="2700000" algn="tl">
                  <a:srgbClr val="C0C0C0"/>
                </a:outerShdw>
              </a:effectLst>
              <a:latin typeface="Arial" panose="020B0604020202020204" pitchFamily="34" charset="0"/>
            </a:endParaRPr>
          </a:p>
        </p:txBody>
      </p:sp>
      <p:sp>
        <p:nvSpPr>
          <p:cNvPr id="49167" name="Line 31"/>
          <p:cNvSpPr>
            <a:spLocks noChangeShapeType="1"/>
          </p:cNvSpPr>
          <p:nvPr/>
        </p:nvSpPr>
        <p:spPr bwMode="auto">
          <a:xfrm flipH="1">
            <a:off x="3303588" y="1903413"/>
            <a:ext cx="609600"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68" name="Line 32"/>
          <p:cNvSpPr>
            <a:spLocks noChangeShapeType="1"/>
          </p:cNvSpPr>
          <p:nvPr/>
        </p:nvSpPr>
        <p:spPr bwMode="auto">
          <a:xfrm>
            <a:off x="3913188" y="1919288"/>
            <a:ext cx="0" cy="531812"/>
          </a:xfrm>
          <a:prstGeom prst="line">
            <a:avLst/>
          </a:prstGeom>
          <a:noFill/>
          <a:ln w="222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9" name="Line 33"/>
          <p:cNvSpPr>
            <a:spLocks noChangeShapeType="1"/>
          </p:cNvSpPr>
          <p:nvPr/>
        </p:nvSpPr>
        <p:spPr bwMode="auto">
          <a:xfrm>
            <a:off x="3303588" y="1758914"/>
            <a:ext cx="5400000"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70" name="Line 34"/>
          <p:cNvSpPr>
            <a:spLocks noChangeShapeType="1"/>
          </p:cNvSpPr>
          <p:nvPr/>
        </p:nvSpPr>
        <p:spPr bwMode="auto">
          <a:xfrm>
            <a:off x="8713791" y="1766888"/>
            <a:ext cx="0" cy="654050"/>
          </a:xfrm>
          <a:prstGeom prst="line">
            <a:avLst/>
          </a:prstGeom>
          <a:noFill/>
          <a:ln w="222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 name="组合 6"/>
          <p:cNvGrpSpPr/>
          <p:nvPr/>
        </p:nvGrpSpPr>
        <p:grpSpPr>
          <a:xfrm>
            <a:off x="4819220" y="5141913"/>
            <a:ext cx="2493995" cy="430212"/>
            <a:chOff x="4819220" y="5141913"/>
            <a:chExt cx="2493995" cy="430212"/>
          </a:xfrm>
        </p:grpSpPr>
        <p:sp>
          <p:nvSpPr>
            <p:cNvPr id="49216" name="Line 35"/>
            <p:cNvSpPr>
              <a:spLocks noChangeShapeType="1"/>
            </p:cNvSpPr>
            <p:nvPr/>
          </p:nvSpPr>
          <p:spPr bwMode="auto">
            <a:xfrm>
              <a:off x="4819220" y="5141913"/>
              <a:ext cx="0" cy="430212"/>
            </a:xfrm>
            <a:prstGeom prst="line">
              <a:avLst/>
            </a:prstGeom>
            <a:noFill/>
            <a:ln w="22225">
              <a:solidFill>
                <a:srgbClr val="0000FF"/>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9217" name="Line 36"/>
            <p:cNvSpPr>
              <a:spLocks noChangeShapeType="1"/>
            </p:cNvSpPr>
            <p:nvPr/>
          </p:nvSpPr>
          <p:spPr bwMode="auto">
            <a:xfrm>
              <a:off x="4839316" y="5547790"/>
              <a:ext cx="2347630" cy="0"/>
            </a:xfrm>
            <a:prstGeom prst="line">
              <a:avLst/>
            </a:prstGeom>
            <a:noFill/>
            <a:ln w="22225">
              <a:solidFill>
                <a:srgbClr val="0000FF"/>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9218" name="Line 37"/>
            <p:cNvSpPr>
              <a:spLocks noChangeShapeType="1"/>
            </p:cNvSpPr>
            <p:nvPr/>
          </p:nvSpPr>
          <p:spPr bwMode="auto">
            <a:xfrm flipV="1">
              <a:off x="7313215" y="5204404"/>
              <a:ext cx="0" cy="360000"/>
            </a:xfrm>
            <a:prstGeom prst="line">
              <a:avLst/>
            </a:prstGeom>
            <a:noFill/>
            <a:ln w="22225">
              <a:solidFill>
                <a:srgbClr val="00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19" name="Text Box 42"/>
            <p:cNvSpPr txBox="1">
              <a:spLocks noChangeArrowheads="1"/>
            </p:cNvSpPr>
            <p:nvPr/>
          </p:nvSpPr>
          <p:spPr bwMode="auto">
            <a:xfrm>
              <a:off x="5265592" y="5172348"/>
              <a:ext cx="1469069" cy="274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800" b="1" dirty="0"/>
                <a:t>&lt;&lt;create&gt;&gt;</a:t>
              </a:r>
              <a:endParaRPr lang="en-US" altLang="zh-CN" sz="1800" b="1" dirty="0"/>
            </a:p>
          </p:txBody>
        </p:sp>
      </p:grpSp>
      <p:sp>
        <p:nvSpPr>
          <p:cNvPr id="1210412" name="Rectangle 44"/>
          <p:cNvSpPr>
            <a:spLocks noChangeArrowheads="1"/>
          </p:cNvSpPr>
          <p:nvPr/>
        </p:nvSpPr>
        <p:spPr bwMode="auto">
          <a:xfrm>
            <a:off x="2314513" y="4292601"/>
            <a:ext cx="1617024" cy="287338"/>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800" b="1" dirty="0" err="1" smtClean="0">
                <a:effectLst>
                  <a:outerShdw blurRad="38100" dist="38100" dir="2700000" algn="tl">
                    <a:srgbClr val="C0C0C0"/>
                  </a:outerShdw>
                </a:effectLst>
                <a:latin typeface="Arial" panose="020B0604020202020204" pitchFamily="34" charset="0"/>
              </a:rPr>
              <a:t>CreatorB</a:t>
            </a:r>
            <a:endParaRPr lang="en-US" altLang="zh-CN" sz="2800" b="1" dirty="0">
              <a:effectLst>
                <a:outerShdw blurRad="38100" dist="38100" dir="2700000" algn="tl">
                  <a:srgbClr val="C0C0C0"/>
                </a:outerShdw>
              </a:effectLst>
              <a:latin typeface="Arial" panose="020B0604020202020204" pitchFamily="34" charset="0"/>
            </a:endParaRPr>
          </a:p>
        </p:txBody>
      </p:sp>
      <p:sp>
        <p:nvSpPr>
          <p:cNvPr id="1210413" name="Rectangle 45"/>
          <p:cNvSpPr>
            <a:spLocks noChangeArrowheads="1"/>
          </p:cNvSpPr>
          <p:nvPr/>
        </p:nvSpPr>
        <p:spPr bwMode="auto">
          <a:xfrm>
            <a:off x="2314513" y="4579939"/>
            <a:ext cx="1617024" cy="573088"/>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lnSpc>
                <a:spcPct val="85000"/>
              </a:lnSpc>
              <a:defRPr/>
            </a:pPr>
            <a:r>
              <a:rPr lang="en-US" altLang="zh-CN" b="1">
                <a:latin typeface="Arial" panose="020B0604020202020204" pitchFamily="34" charset="0"/>
              </a:rPr>
              <a:t>+factory: </a:t>
            </a:r>
            <a:endParaRPr lang="en-US" altLang="zh-CN" b="1">
              <a:latin typeface="Arial" panose="020B0604020202020204" pitchFamily="34" charset="0"/>
            </a:endParaRPr>
          </a:p>
          <a:p>
            <a:pPr algn="ctr" eaLnBrk="1" hangingPunct="1">
              <a:lnSpc>
                <a:spcPct val="85000"/>
              </a:lnSpc>
              <a:defRPr/>
            </a:pPr>
            <a:r>
              <a:rPr lang="en-US" altLang="zh-CN" b="1">
                <a:latin typeface="Arial" panose="020B0604020202020204" pitchFamily="34" charset="0"/>
              </a:rPr>
              <a:t>Product</a:t>
            </a:r>
            <a:r>
              <a:rPr lang="en-US" altLang="zh-CN" b="1">
                <a:effectLst>
                  <a:outerShdw blurRad="38100" dist="38100" dir="2700000" algn="tl">
                    <a:srgbClr val="C0C0C0"/>
                  </a:outerShdw>
                </a:effectLst>
                <a:latin typeface="Arial" panose="020B0604020202020204" pitchFamily="34" charset="0"/>
              </a:rPr>
              <a:t> </a:t>
            </a:r>
            <a:endParaRPr lang="en-US" altLang="zh-CN" b="1">
              <a:effectLst>
                <a:outerShdw blurRad="38100" dist="38100" dir="2700000" algn="tl">
                  <a:srgbClr val="C0C0C0"/>
                </a:outerShdw>
              </a:effectLst>
              <a:latin typeface="Arial" panose="020B0604020202020204" pitchFamily="34" charset="0"/>
            </a:endParaRPr>
          </a:p>
        </p:txBody>
      </p:sp>
      <p:sp>
        <p:nvSpPr>
          <p:cNvPr id="49208" name="Line 11"/>
          <p:cNvSpPr>
            <a:spLocks noChangeShapeType="1"/>
          </p:cNvSpPr>
          <p:nvPr/>
        </p:nvSpPr>
        <p:spPr bwMode="auto">
          <a:xfrm>
            <a:off x="4831313" y="3981451"/>
            <a:ext cx="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 name="组合 4"/>
          <p:cNvGrpSpPr/>
          <p:nvPr/>
        </p:nvGrpSpPr>
        <p:grpSpPr>
          <a:xfrm>
            <a:off x="4044465" y="4267200"/>
            <a:ext cx="1791628" cy="860427"/>
            <a:chOff x="4044465" y="4267200"/>
            <a:chExt cx="1567735" cy="860427"/>
          </a:xfrm>
        </p:grpSpPr>
        <p:sp>
          <p:nvSpPr>
            <p:cNvPr id="1210415" name="Rectangle 47"/>
            <p:cNvSpPr>
              <a:spLocks noChangeArrowheads="1"/>
            </p:cNvSpPr>
            <p:nvPr/>
          </p:nvSpPr>
          <p:spPr bwMode="auto">
            <a:xfrm>
              <a:off x="4044465" y="4267200"/>
              <a:ext cx="1567735" cy="273051"/>
            </a:xfrm>
            <a:prstGeom prst="rect">
              <a:avLst/>
            </a:prstGeom>
            <a:solidFill>
              <a:srgbClr val="00FF00">
                <a:alpha val="38000"/>
              </a:srgbClr>
            </a:solidFill>
            <a:ln w="9525">
              <a:solidFill>
                <a:schemeClr val="tx1"/>
              </a:solidFill>
              <a:miter lim="800000"/>
            </a:ln>
            <a:effectLst/>
          </p:spPr>
          <p:txBody>
            <a:bodyPr wrap="none" lIns="0" tIns="0" rIns="0" bIns="0" anchor="ctr"/>
            <a:lstStyle/>
            <a:p>
              <a:pPr algn="ctr" eaLnBrk="1" hangingPunct="1">
                <a:defRPr/>
              </a:pPr>
              <a:r>
                <a:rPr lang="en-US" altLang="zh-CN" sz="2800" b="1" dirty="0" err="1" smtClean="0">
                  <a:effectLst>
                    <a:outerShdw blurRad="38100" dist="38100" dir="2700000" algn="tl">
                      <a:srgbClr val="FFFFFF"/>
                    </a:outerShdw>
                  </a:effectLst>
                  <a:latin typeface="Arial" panose="020B0604020202020204" pitchFamily="34" charset="0"/>
                </a:rPr>
                <a:t>CreatorC</a:t>
              </a:r>
              <a:endParaRPr lang="en-US" altLang="zh-CN" sz="2800" b="1" dirty="0">
                <a:effectLst>
                  <a:outerShdw blurRad="38100" dist="38100" dir="2700000" algn="tl">
                    <a:srgbClr val="FFFFFF"/>
                  </a:outerShdw>
                </a:effectLst>
                <a:latin typeface="Arial" panose="020B0604020202020204" pitchFamily="34" charset="0"/>
              </a:endParaRPr>
            </a:p>
          </p:txBody>
        </p:sp>
        <p:sp>
          <p:nvSpPr>
            <p:cNvPr id="1210416" name="Rectangle 48"/>
            <p:cNvSpPr>
              <a:spLocks noChangeArrowheads="1"/>
            </p:cNvSpPr>
            <p:nvPr/>
          </p:nvSpPr>
          <p:spPr bwMode="auto">
            <a:xfrm>
              <a:off x="4044465" y="4554539"/>
              <a:ext cx="1567735" cy="573088"/>
            </a:xfrm>
            <a:prstGeom prst="rect">
              <a:avLst/>
            </a:prstGeom>
            <a:solidFill>
              <a:srgbClr val="00FF00">
                <a:alpha val="38000"/>
              </a:srgbClr>
            </a:solidFill>
            <a:ln w="9525">
              <a:solidFill>
                <a:schemeClr val="tx1"/>
              </a:solidFill>
              <a:miter lim="800000"/>
            </a:ln>
            <a:effectLst/>
          </p:spPr>
          <p:txBody>
            <a:bodyPr wrap="none" lIns="0" tIns="0" rIns="0" bIns="0" anchor="ctr"/>
            <a:lstStyle/>
            <a:p>
              <a:pPr algn="ctr" eaLnBrk="1" hangingPunct="1">
                <a:lnSpc>
                  <a:spcPct val="85000"/>
                </a:lnSpc>
                <a:defRPr/>
              </a:pPr>
              <a:r>
                <a:rPr lang="en-US" altLang="zh-CN" b="1" dirty="0">
                  <a:latin typeface="Arial" panose="020B0604020202020204" pitchFamily="34" charset="0"/>
                </a:rPr>
                <a:t>+factory: </a:t>
              </a:r>
              <a:endParaRPr lang="en-US" altLang="zh-CN" b="1" dirty="0">
                <a:latin typeface="Arial" panose="020B0604020202020204" pitchFamily="34" charset="0"/>
              </a:endParaRPr>
            </a:p>
            <a:p>
              <a:pPr algn="ctr" eaLnBrk="1" hangingPunct="1">
                <a:lnSpc>
                  <a:spcPct val="85000"/>
                </a:lnSpc>
                <a:defRPr/>
              </a:pPr>
              <a:r>
                <a:rPr lang="en-US" altLang="zh-CN" b="1" dirty="0">
                  <a:latin typeface="Arial" panose="020B0604020202020204" pitchFamily="34" charset="0"/>
                </a:rPr>
                <a:t>Product</a:t>
              </a:r>
              <a:r>
                <a:rPr lang="en-US" altLang="zh-CN" b="1" dirty="0">
                  <a:effectLst>
                    <a:outerShdw blurRad="38100" dist="38100" dir="2700000" algn="tl">
                      <a:srgbClr val="FFFFFF"/>
                    </a:outerShdw>
                  </a:effectLst>
                  <a:latin typeface="Arial" panose="020B0604020202020204" pitchFamily="34" charset="0"/>
                </a:rPr>
                <a:t> </a:t>
              </a:r>
              <a:endParaRPr lang="en-US" altLang="zh-CN" b="1" dirty="0">
                <a:effectLst>
                  <a:outerShdw blurRad="38100" dist="38100" dir="2700000" algn="tl">
                    <a:srgbClr val="FFFFFF"/>
                  </a:outerShdw>
                </a:effectLst>
                <a:latin typeface="Arial" panose="020B0604020202020204" pitchFamily="34" charset="0"/>
              </a:endParaRPr>
            </a:p>
          </p:txBody>
        </p:sp>
      </p:grpSp>
      <p:sp>
        <p:nvSpPr>
          <p:cNvPr id="49175" name="Line 59"/>
          <p:cNvSpPr>
            <a:spLocks noChangeShapeType="1"/>
          </p:cNvSpPr>
          <p:nvPr/>
        </p:nvSpPr>
        <p:spPr bwMode="auto">
          <a:xfrm>
            <a:off x="3162071" y="3995738"/>
            <a:ext cx="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76" name="Line 61"/>
          <p:cNvSpPr>
            <a:spLocks noChangeShapeType="1"/>
          </p:cNvSpPr>
          <p:nvPr/>
        </p:nvSpPr>
        <p:spPr bwMode="auto">
          <a:xfrm>
            <a:off x="7241085" y="4101628"/>
            <a:ext cx="3708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77" name="Line 63"/>
          <p:cNvSpPr>
            <a:spLocks noChangeShapeType="1"/>
          </p:cNvSpPr>
          <p:nvPr/>
        </p:nvSpPr>
        <p:spPr bwMode="auto">
          <a:xfrm>
            <a:off x="10928012" y="4092575"/>
            <a:ext cx="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9178" name="Group 64"/>
          <p:cNvGrpSpPr/>
          <p:nvPr/>
        </p:nvGrpSpPr>
        <p:grpSpPr bwMode="auto">
          <a:xfrm>
            <a:off x="8958761" y="3733801"/>
            <a:ext cx="304800" cy="358775"/>
            <a:chOff x="1536" y="2243"/>
            <a:chExt cx="192" cy="226"/>
          </a:xfrm>
        </p:grpSpPr>
        <p:sp>
          <p:nvSpPr>
            <p:cNvPr id="49206" name="AutoShape 65"/>
            <p:cNvSpPr>
              <a:spLocks noChangeArrowheads="1"/>
            </p:cNvSpPr>
            <p:nvPr/>
          </p:nvSpPr>
          <p:spPr bwMode="auto">
            <a:xfrm>
              <a:off x="1536" y="2243"/>
              <a:ext cx="192" cy="135"/>
            </a:xfrm>
            <a:prstGeom prst="triangle">
              <a:avLst>
                <a:gd name="adj" fmla="val 50000"/>
              </a:avLst>
            </a:prstGeom>
            <a:solidFill>
              <a:srgbClr val="FFFFFF"/>
            </a:solidFill>
            <a:ln w="9525">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207" name="Line 66"/>
            <p:cNvSpPr>
              <a:spLocks noChangeShapeType="1"/>
            </p:cNvSpPr>
            <p:nvPr/>
          </p:nvSpPr>
          <p:spPr bwMode="auto">
            <a:xfrm>
              <a:off x="1632" y="2378"/>
              <a:ext cx="0" cy="9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9179" name="Line 67"/>
          <p:cNvSpPr>
            <a:spLocks noChangeShapeType="1"/>
          </p:cNvSpPr>
          <p:nvPr/>
        </p:nvSpPr>
        <p:spPr bwMode="auto">
          <a:xfrm>
            <a:off x="9041345" y="4092575"/>
            <a:ext cx="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202" name="Line 40"/>
          <p:cNvSpPr>
            <a:spLocks noChangeShapeType="1"/>
          </p:cNvSpPr>
          <p:nvPr/>
        </p:nvSpPr>
        <p:spPr bwMode="auto">
          <a:xfrm flipH="1" flipV="1">
            <a:off x="9041344" y="5164910"/>
            <a:ext cx="0" cy="684000"/>
          </a:xfrm>
          <a:prstGeom prst="line">
            <a:avLst/>
          </a:prstGeom>
          <a:noFill/>
          <a:ln w="222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3" name="Text Box 41"/>
          <p:cNvSpPr txBox="1">
            <a:spLocks noChangeArrowheads="1"/>
          </p:cNvSpPr>
          <p:nvPr/>
        </p:nvSpPr>
        <p:spPr bwMode="auto">
          <a:xfrm>
            <a:off x="3245741" y="5553251"/>
            <a:ext cx="2056504" cy="274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800" b="1"/>
              <a:t>&lt;&lt;create&gt;&gt;</a:t>
            </a:r>
            <a:endParaRPr lang="en-US" altLang="zh-CN" sz="1800" b="1"/>
          </a:p>
        </p:txBody>
      </p:sp>
      <p:sp>
        <p:nvSpPr>
          <p:cNvPr id="49204" name="Line 68"/>
          <p:cNvSpPr>
            <a:spLocks noChangeShapeType="1"/>
          </p:cNvSpPr>
          <p:nvPr/>
        </p:nvSpPr>
        <p:spPr bwMode="auto">
          <a:xfrm>
            <a:off x="3152264" y="5142088"/>
            <a:ext cx="0" cy="639763"/>
          </a:xfrm>
          <a:prstGeom prst="line">
            <a:avLst/>
          </a:prstGeom>
          <a:noFill/>
          <a:ln w="222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9205" name="Line 69"/>
          <p:cNvSpPr>
            <a:spLocks noChangeShapeType="1"/>
          </p:cNvSpPr>
          <p:nvPr/>
        </p:nvSpPr>
        <p:spPr bwMode="auto">
          <a:xfrm>
            <a:off x="3134737" y="5815188"/>
            <a:ext cx="5857921" cy="0"/>
          </a:xfrm>
          <a:prstGeom prst="line">
            <a:avLst/>
          </a:prstGeom>
          <a:noFill/>
          <a:ln w="222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9198" name="Line 38"/>
          <p:cNvSpPr>
            <a:spLocks noChangeShapeType="1"/>
          </p:cNvSpPr>
          <p:nvPr/>
        </p:nvSpPr>
        <p:spPr bwMode="auto">
          <a:xfrm>
            <a:off x="1220367" y="5151438"/>
            <a:ext cx="0" cy="1112837"/>
          </a:xfrm>
          <a:prstGeom prst="line">
            <a:avLst/>
          </a:prstGeom>
          <a:noFill/>
          <a:ln w="222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9199" name="Line 39"/>
          <p:cNvSpPr>
            <a:spLocks noChangeShapeType="1"/>
          </p:cNvSpPr>
          <p:nvPr/>
        </p:nvSpPr>
        <p:spPr bwMode="auto">
          <a:xfrm flipV="1">
            <a:off x="1194127" y="6200480"/>
            <a:ext cx="9612000" cy="47921"/>
          </a:xfrm>
          <a:prstGeom prst="line">
            <a:avLst/>
          </a:prstGeom>
          <a:noFill/>
          <a:ln w="222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9200" name="Line 70"/>
          <p:cNvSpPr>
            <a:spLocks noChangeShapeType="1"/>
          </p:cNvSpPr>
          <p:nvPr/>
        </p:nvSpPr>
        <p:spPr bwMode="auto">
          <a:xfrm flipH="1" flipV="1">
            <a:off x="10820227" y="5151438"/>
            <a:ext cx="0" cy="1044000"/>
          </a:xfrm>
          <a:prstGeom prst="line">
            <a:avLst/>
          </a:prstGeom>
          <a:noFill/>
          <a:ln w="222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1" name="Text Box 71"/>
          <p:cNvSpPr txBox="1">
            <a:spLocks noChangeArrowheads="1"/>
          </p:cNvSpPr>
          <p:nvPr/>
        </p:nvSpPr>
        <p:spPr bwMode="auto">
          <a:xfrm>
            <a:off x="2541588" y="5867401"/>
            <a:ext cx="1676400" cy="274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800" b="1"/>
              <a:t>&lt;&lt;create&gt;&gt;</a:t>
            </a:r>
            <a:endParaRPr lang="en-US" altLang="zh-CN" sz="1800" b="1"/>
          </a:p>
        </p:txBody>
      </p:sp>
      <p:sp>
        <p:nvSpPr>
          <p:cNvPr id="1210388" name="Rectangle 20"/>
          <p:cNvSpPr>
            <a:spLocks noChangeArrowheads="1"/>
          </p:cNvSpPr>
          <p:nvPr/>
        </p:nvSpPr>
        <p:spPr bwMode="auto">
          <a:xfrm>
            <a:off x="8248206" y="4267199"/>
            <a:ext cx="1626783" cy="352425"/>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800" b="1" dirty="0" err="1" smtClean="0">
                <a:effectLst>
                  <a:outerShdw blurRad="38100" dist="38100" dir="2700000" algn="tl">
                    <a:srgbClr val="C0C0C0"/>
                  </a:outerShdw>
                </a:effectLst>
                <a:latin typeface="Arial" panose="020B0604020202020204" pitchFamily="34" charset="0"/>
              </a:rPr>
              <a:t>ProductB</a:t>
            </a:r>
            <a:endParaRPr lang="en-US" altLang="zh-CN" sz="2800" b="1" dirty="0">
              <a:effectLst>
                <a:outerShdw blurRad="38100" dist="38100" dir="2700000" algn="tl">
                  <a:srgbClr val="C0C0C0"/>
                </a:outerShdw>
              </a:effectLst>
              <a:latin typeface="Arial" panose="020B0604020202020204" pitchFamily="34" charset="0"/>
            </a:endParaRPr>
          </a:p>
        </p:txBody>
      </p:sp>
      <p:sp>
        <p:nvSpPr>
          <p:cNvPr id="1210389" name="Rectangle 21"/>
          <p:cNvSpPr>
            <a:spLocks noChangeArrowheads="1"/>
          </p:cNvSpPr>
          <p:nvPr/>
        </p:nvSpPr>
        <p:spPr bwMode="auto">
          <a:xfrm>
            <a:off x="8248206" y="4625976"/>
            <a:ext cx="1626783" cy="513234"/>
          </a:xfrm>
          <a:prstGeom prst="rect">
            <a:avLst/>
          </a:prstGeom>
          <a:solidFill>
            <a:srgbClr val="FFFFFF"/>
          </a:solidFill>
          <a:ln w="9525">
            <a:solidFill>
              <a:schemeClr val="tx1"/>
            </a:solidFill>
            <a:miter lim="800000"/>
          </a:ln>
          <a:effectLst/>
        </p:spPr>
        <p:txBody>
          <a:bodyPr wrap="none" lIns="0" tIns="0" rIns="0" bIns="0" anchor="ctr"/>
          <a:lstStyle/>
          <a:p>
            <a:pPr eaLnBrk="1" hangingPunct="1">
              <a:lnSpc>
                <a:spcPct val="85000"/>
              </a:lnSpc>
              <a:defRPr/>
            </a:pPr>
            <a:r>
              <a:rPr lang="en-US" altLang="zh-CN" sz="2200" b="1" dirty="0" smtClean="0">
                <a:latin typeface="Arial" panose="020B0604020202020204" pitchFamily="34" charset="0"/>
              </a:rPr>
              <a:t>+</a:t>
            </a:r>
            <a:r>
              <a:rPr lang="en-US" altLang="zh-CN" sz="2200" b="1" dirty="0">
                <a:latin typeface="Arial" panose="020B0604020202020204" pitchFamily="34" charset="0"/>
              </a:rPr>
              <a:t>o</a:t>
            </a:r>
            <a:r>
              <a:rPr lang="en-US" altLang="zh-CN" sz="2200" b="1" dirty="0" smtClean="0">
                <a:latin typeface="Arial" panose="020B0604020202020204" pitchFamily="34" charset="0"/>
              </a:rPr>
              <a:t>peration()</a:t>
            </a:r>
            <a:r>
              <a:rPr lang="en-US" altLang="zh-CN" sz="2200" b="1" dirty="0" smtClean="0">
                <a:effectLst>
                  <a:outerShdw blurRad="38100" dist="38100" dir="2700000" algn="tl">
                    <a:srgbClr val="C0C0C0"/>
                  </a:outerShdw>
                </a:effectLst>
                <a:latin typeface="Arial" panose="020B0604020202020204" pitchFamily="34" charset="0"/>
              </a:rPr>
              <a:t> </a:t>
            </a:r>
            <a:endParaRPr lang="en-US" altLang="zh-CN" sz="2200" b="1" dirty="0">
              <a:effectLst>
                <a:outerShdw blurRad="38100" dist="38100" dir="2700000" algn="tl">
                  <a:srgbClr val="C0C0C0"/>
                </a:outerShdw>
              </a:effectLst>
              <a:latin typeface="Arial" panose="020B0604020202020204" pitchFamily="34" charset="0"/>
            </a:endParaRPr>
          </a:p>
        </p:txBody>
      </p:sp>
      <p:sp>
        <p:nvSpPr>
          <p:cNvPr id="1210391" name="Rectangle 23"/>
          <p:cNvSpPr>
            <a:spLocks noChangeArrowheads="1"/>
          </p:cNvSpPr>
          <p:nvPr/>
        </p:nvSpPr>
        <p:spPr bwMode="auto">
          <a:xfrm>
            <a:off x="10007502" y="4267200"/>
            <a:ext cx="1869646" cy="352424"/>
          </a:xfrm>
          <a:prstGeom prst="rect">
            <a:avLst/>
          </a:prstGeom>
          <a:solidFill>
            <a:srgbClr val="FFFFFF"/>
          </a:solidFill>
          <a:ln w="9525">
            <a:solidFill>
              <a:schemeClr val="tx1"/>
            </a:solidFill>
            <a:miter lim="800000"/>
          </a:ln>
          <a:effectLst/>
        </p:spPr>
        <p:txBody>
          <a:bodyPr wrap="none" lIns="0" tIns="0" rIns="0" bIns="0" anchor="ctr"/>
          <a:lstStyle/>
          <a:p>
            <a:pPr algn="ctr" eaLnBrk="1" hangingPunct="1">
              <a:defRPr/>
            </a:pPr>
            <a:r>
              <a:rPr lang="en-US" altLang="zh-CN" sz="2800" b="1" dirty="0" err="1" smtClean="0">
                <a:effectLst>
                  <a:outerShdw blurRad="38100" dist="38100" dir="2700000" algn="tl">
                    <a:srgbClr val="C0C0C0"/>
                  </a:outerShdw>
                </a:effectLst>
                <a:latin typeface="Arial" panose="020B0604020202020204" pitchFamily="34" charset="0"/>
              </a:rPr>
              <a:t>ProductA</a:t>
            </a:r>
            <a:endParaRPr lang="en-US" altLang="zh-CN" sz="2800" b="1" dirty="0">
              <a:effectLst>
                <a:outerShdw blurRad="38100" dist="38100" dir="2700000" algn="tl">
                  <a:srgbClr val="C0C0C0"/>
                </a:outerShdw>
              </a:effectLst>
              <a:latin typeface="Arial" panose="020B0604020202020204" pitchFamily="34" charset="0"/>
            </a:endParaRPr>
          </a:p>
        </p:txBody>
      </p:sp>
      <p:sp>
        <p:nvSpPr>
          <p:cNvPr id="1210392" name="Rectangle 24"/>
          <p:cNvSpPr>
            <a:spLocks noChangeArrowheads="1"/>
          </p:cNvSpPr>
          <p:nvPr/>
        </p:nvSpPr>
        <p:spPr bwMode="auto">
          <a:xfrm>
            <a:off x="10007502" y="4625976"/>
            <a:ext cx="1869646" cy="513234"/>
          </a:xfrm>
          <a:prstGeom prst="rect">
            <a:avLst/>
          </a:prstGeom>
          <a:solidFill>
            <a:srgbClr val="FFFFFF"/>
          </a:solidFill>
          <a:ln w="9525">
            <a:solidFill>
              <a:schemeClr val="tx1"/>
            </a:solidFill>
            <a:miter lim="800000"/>
          </a:ln>
          <a:effectLst/>
        </p:spPr>
        <p:txBody>
          <a:bodyPr wrap="none" lIns="0" tIns="0" rIns="0" bIns="0" anchor="ctr"/>
          <a:lstStyle/>
          <a:p>
            <a:pPr eaLnBrk="1" hangingPunct="1">
              <a:lnSpc>
                <a:spcPct val="85000"/>
              </a:lnSpc>
              <a:defRPr/>
            </a:pPr>
            <a:r>
              <a:rPr lang="en-US" altLang="zh-CN" sz="2200" b="1" dirty="0" smtClean="0">
                <a:latin typeface="Arial" panose="020B0604020202020204" pitchFamily="34" charset="0"/>
              </a:rPr>
              <a:t>+</a:t>
            </a:r>
            <a:r>
              <a:rPr lang="en-US" altLang="zh-CN" sz="2200" b="1" dirty="0">
                <a:latin typeface="Arial" panose="020B0604020202020204" pitchFamily="34" charset="0"/>
              </a:rPr>
              <a:t>o</a:t>
            </a:r>
            <a:r>
              <a:rPr lang="en-US" altLang="zh-CN" sz="2200" b="1" dirty="0" smtClean="0">
                <a:latin typeface="Arial" panose="020B0604020202020204" pitchFamily="34" charset="0"/>
              </a:rPr>
              <a:t>peration()</a:t>
            </a:r>
            <a:r>
              <a:rPr lang="en-US" altLang="zh-CN" sz="2200" b="1" dirty="0" smtClean="0">
                <a:effectLst>
                  <a:outerShdw blurRad="38100" dist="38100" dir="2700000" algn="tl">
                    <a:srgbClr val="C0C0C0"/>
                  </a:outerShdw>
                </a:effectLst>
                <a:latin typeface="Arial" panose="020B0604020202020204" pitchFamily="34" charset="0"/>
              </a:rPr>
              <a:t> </a:t>
            </a:r>
            <a:endParaRPr lang="en-US" altLang="zh-CN" sz="2200" b="1" dirty="0">
              <a:effectLst>
                <a:outerShdw blurRad="38100" dist="38100" dir="2700000" algn="tl">
                  <a:srgbClr val="C0C0C0"/>
                </a:outerShdw>
              </a:effectLst>
              <a:latin typeface="Arial" panose="020B0604020202020204" pitchFamily="34" charset="0"/>
            </a:endParaRPr>
          </a:p>
        </p:txBody>
      </p:sp>
      <p:sp>
        <p:nvSpPr>
          <p:cNvPr id="49187" name="Line 62"/>
          <p:cNvSpPr>
            <a:spLocks noChangeShapeType="1"/>
          </p:cNvSpPr>
          <p:nvPr/>
        </p:nvSpPr>
        <p:spPr bwMode="auto">
          <a:xfrm>
            <a:off x="7226702" y="4106863"/>
            <a:ext cx="0" cy="1762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 name="组合 3"/>
          <p:cNvGrpSpPr/>
          <p:nvPr/>
        </p:nvGrpSpPr>
        <p:grpSpPr>
          <a:xfrm>
            <a:off x="6337562" y="4276724"/>
            <a:ext cx="1778131" cy="862485"/>
            <a:chOff x="6337562" y="4276724"/>
            <a:chExt cx="1778131" cy="862485"/>
          </a:xfrm>
        </p:grpSpPr>
        <p:sp>
          <p:nvSpPr>
            <p:cNvPr id="1210424" name="Rectangle 56"/>
            <p:cNvSpPr>
              <a:spLocks noChangeArrowheads="1"/>
            </p:cNvSpPr>
            <p:nvPr/>
          </p:nvSpPr>
          <p:spPr bwMode="auto">
            <a:xfrm>
              <a:off x="6337562" y="4276724"/>
              <a:ext cx="1778131" cy="369417"/>
            </a:xfrm>
            <a:prstGeom prst="rect">
              <a:avLst/>
            </a:prstGeom>
            <a:solidFill>
              <a:srgbClr val="00FF00">
                <a:alpha val="25999"/>
              </a:srgbClr>
            </a:solidFill>
            <a:ln w="9525">
              <a:solidFill>
                <a:schemeClr val="tx1"/>
              </a:solidFill>
              <a:miter lim="800000"/>
            </a:ln>
            <a:effectLst/>
          </p:spPr>
          <p:txBody>
            <a:bodyPr wrap="none" lIns="0" tIns="0" rIns="0" bIns="0" anchor="ctr"/>
            <a:lstStyle/>
            <a:p>
              <a:pPr algn="ctr" eaLnBrk="1" hangingPunct="1">
                <a:defRPr/>
              </a:pPr>
              <a:r>
                <a:rPr lang="en-US" altLang="zh-CN" sz="2800" b="1" dirty="0" err="1" smtClean="0">
                  <a:effectLst>
                    <a:outerShdw blurRad="38100" dist="38100" dir="2700000" algn="tl">
                      <a:srgbClr val="FFFFFF"/>
                    </a:outerShdw>
                  </a:effectLst>
                  <a:latin typeface="Arial" panose="020B0604020202020204" pitchFamily="34" charset="0"/>
                </a:rPr>
                <a:t>ProductC</a:t>
              </a:r>
              <a:endParaRPr lang="en-US" altLang="zh-CN" sz="2800" b="1" dirty="0">
                <a:effectLst>
                  <a:outerShdw blurRad="38100" dist="38100" dir="2700000" algn="tl">
                    <a:srgbClr val="FFFFFF"/>
                  </a:outerShdw>
                </a:effectLst>
                <a:latin typeface="Arial" panose="020B0604020202020204" pitchFamily="34" charset="0"/>
              </a:endParaRPr>
            </a:p>
          </p:txBody>
        </p:sp>
        <p:sp>
          <p:nvSpPr>
            <p:cNvPr id="1210425" name="Rectangle 57"/>
            <p:cNvSpPr>
              <a:spLocks noChangeArrowheads="1"/>
            </p:cNvSpPr>
            <p:nvPr/>
          </p:nvSpPr>
          <p:spPr bwMode="auto">
            <a:xfrm>
              <a:off x="6337562" y="4635500"/>
              <a:ext cx="1778131" cy="503709"/>
            </a:xfrm>
            <a:prstGeom prst="rect">
              <a:avLst/>
            </a:prstGeom>
            <a:solidFill>
              <a:srgbClr val="00FF00">
                <a:alpha val="25999"/>
              </a:srgbClr>
            </a:solidFill>
            <a:ln w="9525">
              <a:solidFill>
                <a:schemeClr val="tx1"/>
              </a:solidFill>
              <a:miter lim="800000"/>
            </a:ln>
            <a:effectLst/>
          </p:spPr>
          <p:txBody>
            <a:bodyPr wrap="none" lIns="0" tIns="0" rIns="0" bIns="0" anchor="ctr"/>
            <a:lstStyle/>
            <a:p>
              <a:pPr eaLnBrk="1" hangingPunct="1">
                <a:lnSpc>
                  <a:spcPct val="85000"/>
                </a:lnSpc>
                <a:defRPr/>
              </a:pPr>
              <a:r>
                <a:rPr lang="en-US" altLang="zh-CN" sz="2200" b="1" dirty="0" smtClean="0">
                  <a:latin typeface="Arial" panose="020B0604020202020204" pitchFamily="34" charset="0"/>
                </a:rPr>
                <a:t>+</a:t>
              </a:r>
              <a:r>
                <a:rPr lang="en-US" altLang="zh-CN" sz="2200" b="1" dirty="0">
                  <a:latin typeface="Arial" panose="020B0604020202020204" pitchFamily="34" charset="0"/>
                </a:rPr>
                <a:t>o</a:t>
              </a:r>
              <a:r>
                <a:rPr lang="en-US" altLang="zh-CN" sz="2200" b="1" dirty="0" smtClean="0">
                  <a:latin typeface="Arial" panose="020B0604020202020204" pitchFamily="34" charset="0"/>
                </a:rPr>
                <a:t>peration()</a:t>
              </a:r>
              <a:endParaRPr lang="en-US" altLang="zh-CN" sz="2200" b="1" dirty="0">
                <a:latin typeface="Arial" panose="020B0604020202020204" pitchFamily="34" charset="0"/>
              </a:endParaRPr>
            </a:p>
          </p:txBody>
        </p:sp>
      </p:grpSp>
      <p:sp>
        <p:nvSpPr>
          <p:cNvPr id="2" name="矩形 1"/>
          <p:cNvSpPr>
            <a:spLocks noChangeArrowheads="1"/>
          </p:cNvSpPr>
          <p:nvPr/>
        </p:nvSpPr>
        <p:spPr bwMode="auto">
          <a:xfrm>
            <a:off x="3989388" y="1219201"/>
            <a:ext cx="4953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spcBef>
                <a:spcPct val="10000"/>
              </a:spcBef>
            </a:pPr>
            <a:r>
              <a:rPr lang="zh-CN" altLang="en-US" b="1" dirty="0">
                <a:solidFill>
                  <a:srgbClr val="0000CC"/>
                </a:solidFill>
                <a:latin typeface="微软雅黑" panose="020B0503020204020204" pitchFamily="34" charset="-122"/>
                <a:ea typeface="微软雅黑" panose="020B0503020204020204" pitchFamily="34" charset="-122"/>
              </a:rPr>
              <a:t>问题：是否需要修改</a:t>
            </a:r>
            <a:r>
              <a:rPr lang="en-US" altLang="zh-CN" b="1" dirty="0">
                <a:solidFill>
                  <a:srgbClr val="0000CC"/>
                </a:solidFill>
                <a:latin typeface="微软雅黑" panose="020B0503020204020204" pitchFamily="34" charset="-122"/>
                <a:ea typeface="微软雅黑" panose="020B0503020204020204" pitchFamily="34" charset="-122"/>
              </a:rPr>
              <a:t>Client</a:t>
            </a:r>
            <a:r>
              <a:rPr lang="zh-CN" altLang="en-US" b="1" dirty="0">
                <a:solidFill>
                  <a:srgbClr val="0000CC"/>
                </a:solidFill>
                <a:latin typeface="微软雅黑" panose="020B0503020204020204" pitchFamily="34" charset="-122"/>
                <a:ea typeface="微软雅黑" panose="020B0503020204020204" pitchFamily="34" charset="-122"/>
              </a:rPr>
              <a:t>类？</a:t>
            </a:r>
            <a:r>
              <a:rPr lang="en-US" altLang="zh-CN" b="1" dirty="0">
                <a:solidFill>
                  <a:srgbClr val="0000CC"/>
                </a:solidFill>
                <a:latin typeface="微软雅黑" panose="020B0503020204020204" pitchFamily="34" charset="-122"/>
                <a:ea typeface="微软雅黑" panose="020B0503020204020204" pitchFamily="34" charset="-122"/>
              </a:rPr>
              <a:t> </a:t>
            </a:r>
            <a:endParaRPr lang="en-US" altLang="zh-CN" b="1" dirty="0">
              <a:solidFill>
                <a:srgbClr val="0000CC"/>
              </a:solidFill>
              <a:latin typeface="微软雅黑" panose="020B0503020204020204" pitchFamily="34" charset="-122"/>
              <a:ea typeface="微软雅黑" panose="020B0503020204020204" pitchFamily="34" charset="-122"/>
            </a:endParaRPr>
          </a:p>
        </p:txBody>
      </p:sp>
      <p:sp>
        <p:nvSpPr>
          <p:cNvPr id="73" name="Rectangle 55"/>
          <p:cNvSpPr>
            <a:spLocks noGrp="1" noChangeArrowheads="1"/>
          </p:cNvSpPr>
          <p:nvPr>
            <p:ph type="title"/>
          </p:nvPr>
        </p:nvSpPr>
        <p:spPr>
          <a:xfrm>
            <a:off x="636588" y="343694"/>
            <a:ext cx="7543800" cy="773114"/>
          </a:xfrm>
        </p:spPr>
        <p:txBody>
          <a:bodyPr/>
          <a:lstStyle/>
          <a:p>
            <a:pPr>
              <a:defRPr/>
            </a:pPr>
            <a:r>
              <a:rPr lang="en-US" altLang="zh-CN"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1. </a:t>
            </a: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简单工厂方法模式与工厂</a:t>
            </a:r>
            <a:r>
              <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方法</a:t>
            </a: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模式的比较</a:t>
            </a:r>
            <a:endPar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C88440A7-DF4A-4764-AA78-0B772176477D}" type="slidenum">
              <a:rPr lang="zh-CN" altLang="en-US" sz="1400"/>
            </a:fld>
            <a:endParaRPr lang="en-US" altLang="zh-CN" sz="1400"/>
          </a:p>
        </p:txBody>
      </p:sp>
      <p:sp>
        <p:nvSpPr>
          <p:cNvPr id="1110019" name="Rectangle 3"/>
          <p:cNvSpPr>
            <a:spLocks noGrp="1" noChangeArrowheads="1"/>
          </p:cNvSpPr>
          <p:nvPr>
            <p:ph type="body" idx="1"/>
          </p:nvPr>
        </p:nvSpPr>
        <p:spPr>
          <a:xfrm>
            <a:off x="724277" y="1588691"/>
            <a:ext cx="10629523" cy="1589075"/>
          </a:xfrm>
        </p:spPr>
        <p:txBody>
          <a:bodyPr>
            <a:normAutofit/>
          </a:bodyPr>
          <a:lstStyle/>
          <a:p>
            <a:pPr marL="609600" indent="-609600">
              <a:lnSpc>
                <a:spcPct val="100000"/>
              </a:lnSpc>
              <a:spcBef>
                <a:spcPts val="600"/>
              </a:spcBef>
              <a:buFontTx/>
              <a:buAutoNum type="alphaLcParenR" startAt="4"/>
            </a:pPr>
            <a:r>
              <a:rPr lang="zh-CN" altLang="en-US" b="1" dirty="0" smtClean="0">
                <a:latin typeface="微软雅黑" panose="020B0503020204020204" pitchFamily="34" charset="-122"/>
                <a:ea typeface="微软雅黑" panose="020B0503020204020204" pitchFamily="34" charset="-122"/>
              </a:rPr>
              <a:t>简单工厂方法模式与工厂方法模式，工厂类的工厂方法都返回超</a:t>
            </a:r>
            <a:r>
              <a:rPr lang="zh-CN" altLang="en-US" b="1" dirty="0">
                <a:latin typeface="微软雅黑" panose="020B0503020204020204" pitchFamily="34" charset="-122"/>
                <a:ea typeface="微软雅黑" panose="020B0503020204020204" pitchFamily="34" charset="-122"/>
              </a:rPr>
              <a:t>类</a:t>
            </a:r>
            <a:r>
              <a:rPr lang="zh-CN" altLang="en-US" b="1" dirty="0" smtClean="0">
                <a:latin typeface="微软雅黑" panose="020B0503020204020204" pitchFamily="34" charset="-122"/>
                <a:ea typeface="微软雅黑" panose="020B0503020204020204" pitchFamily="34" charset="-122"/>
              </a:rPr>
              <a:t>类型的对象</a:t>
            </a:r>
            <a:endParaRPr lang="en-US" altLang="zh-CN" b="1" dirty="0">
              <a:latin typeface="微软雅黑" panose="020B0503020204020204" pitchFamily="34" charset="-122"/>
              <a:ea typeface="微软雅黑" panose="020B0503020204020204" pitchFamily="34" charset="-122"/>
            </a:endParaRPr>
          </a:p>
          <a:p>
            <a:pPr lvl="1">
              <a:lnSpc>
                <a:spcPct val="100000"/>
              </a:lnSpc>
              <a:spcBef>
                <a:spcPts val="600"/>
              </a:spcBef>
              <a:buFont typeface="Wingdings" panose="05000000000000000000" pitchFamily="2" charset="2"/>
              <a:buChar char="Ø"/>
            </a:pPr>
            <a:r>
              <a:rPr lang="en-US" altLang="zh-CN" sz="2800" b="1" dirty="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优点：</a:t>
            </a:r>
            <a:r>
              <a:rPr lang="en-US" altLang="zh-CN" sz="2800" b="1" dirty="0" smtClean="0">
                <a:latin typeface="微软雅黑" panose="020B0503020204020204" pitchFamily="34" charset="-122"/>
                <a:ea typeface="微软雅黑" panose="020B0503020204020204" pitchFamily="34" charset="-122"/>
              </a:rPr>
              <a:t>C</a:t>
            </a:r>
            <a:r>
              <a:rPr lang="en-US" altLang="zh-CN" sz="2800" b="1" dirty="0" smtClean="0">
                <a:solidFill>
                  <a:srgbClr val="0000CC"/>
                </a:solidFill>
                <a:latin typeface="微软雅黑" panose="020B0503020204020204" pitchFamily="34" charset="-122"/>
                <a:ea typeface="微软雅黑" panose="020B0503020204020204" pitchFamily="34" charset="-122"/>
              </a:rPr>
              <a:t>lient</a:t>
            </a:r>
            <a:r>
              <a:rPr lang="zh-CN" altLang="en-US" sz="2800" b="1" dirty="0">
                <a:solidFill>
                  <a:srgbClr val="0000CC"/>
                </a:solidFill>
                <a:latin typeface="微软雅黑" panose="020B0503020204020204" pitchFamily="34" charset="-122"/>
                <a:ea typeface="微软雅黑" panose="020B0503020204020204" pitchFamily="34" charset="-122"/>
              </a:rPr>
              <a:t>类就不知道到底哪个产品子类的对象被创建</a:t>
            </a:r>
            <a:r>
              <a:rPr lang="zh-CN" altLang="en-US" sz="2800" b="1" dirty="0" smtClean="0">
                <a:solidFill>
                  <a:srgbClr val="0000CC"/>
                </a:solidFill>
                <a:latin typeface="微软雅黑" panose="020B0503020204020204" pitchFamily="34" charset="-122"/>
                <a:ea typeface="微软雅黑" panose="020B0503020204020204" pitchFamily="34" charset="-122"/>
              </a:rPr>
              <a:t>了</a:t>
            </a:r>
            <a:r>
              <a:rPr lang="en-US" altLang="zh-CN" sz="2800" b="1" dirty="0" smtClean="0">
                <a:solidFill>
                  <a:srgbClr val="0000CC"/>
                </a:solidFill>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p:txBody>
      </p:sp>
      <p:sp>
        <p:nvSpPr>
          <p:cNvPr id="7" name="Rectangle 55"/>
          <p:cNvSpPr>
            <a:spLocks noGrp="1" noChangeArrowheads="1"/>
          </p:cNvSpPr>
          <p:nvPr>
            <p:ph type="title"/>
          </p:nvPr>
        </p:nvSpPr>
        <p:spPr>
          <a:xfrm>
            <a:off x="724277" y="399382"/>
            <a:ext cx="7543800" cy="773114"/>
          </a:xfrm>
        </p:spPr>
        <p:txBody>
          <a:bodyPr/>
          <a:lstStyle/>
          <a:p>
            <a:pPr>
              <a:defRPr/>
            </a:pPr>
            <a:r>
              <a:rPr lang="en-US" altLang="zh-CN"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1. </a:t>
            </a: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简单工厂方法模式与工厂</a:t>
            </a:r>
            <a:r>
              <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方法</a:t>
            </a: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模式的比较</a:t>
            </a:r>
            <a:endPar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 name="Rectangle 3"/>
          <p:cNvSpPr txBox="1">
            <a:spLocks noChangeArrowheads="1"/>
          </p:cNvSpPr>
          <p:nvPr/>
        </p:nvSpPr>
        <p:spPr>
          <a:xfrm>
            <a:off x="724277" y="3237043"/>
            <a:ext cx="10248523" cy="26187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110000"/>
              </a:lnSpc>
              <a:buFontTx/>
              <a:buAutoNum type="alphaLcParenR" startAt="5"/>
            </a:pPr>
            <a:r>
              <a:rPr lang="zh-CN" altLang="en-US" b="1" dirty="0" smtClean="0">
                <a:solidFill>
                  <a:srgbClr val="0000CC"/>
                </a:solidFill>
                <a:latin typeface="微软雅黑" panose="020B0503020204020204" pitchFamily="34" charset="-122"/>
                <a:ea typeface="微软雅黑" panose="020B0503020204020204" pitchFamily="34" charset="-122"/>
              </a:rPr>
              <a:t>工厂方法模式支持开闭原则，但是简单工厂方法模式不支持开闭原则。</a:t>
            </a:r>
            <a:r>
              <a:rPr lang="en-US" altLang="zh-CN" b="1" dirty="0" smtClean="0">
                <a:latin typeface="微软雅黑" panose="020B0503020204020204" pitchFamily="34" charset="-122"/>
                <a:ea typeface="微软雅黑" panose="020B0503020204020204" pitchFamily="34" charset="-122"/>
              </a:rPr>
              <a:t>Factory Method Pattern supports the open-closed principle, but simple factory method doesn’t support the open-closed principle.</a:t>
            </a:r>
            <a:endParaRPr lang="en-US" altLang="zh-CN" b="1" dirty="0" smtClean="0">
              <a:latin typeface="微软雅黑" panose="020B0503020204020204" pitchFamily="34" charset="-122"/>
              <a:ea typeface="微软雅黑" panose="020B0503020204020204" pitchFamily="34" charset="-122"/>
            </a:endParaRPr>
          </a:p>
          <a:p>
            <a:pPr marL="990600" lvl="1" indent="-533400">
              <a:lnSpc>
                <a:spcPct val="110000"/>
              </a:lnSpc>
            </a:pPr>
            <a:r>
              <a:rPr lang="en-US" altLang="zh-CN" b="1" dirty="0" smtClean="0">
                <a:solidFill>
                  <a:srgbClr val="0000CC"/>
                </a:solidFill>
                <a:latin typeface="微软雅黑" panose="020B0503020204020204" pitchFamily="34" charset="-122"/>
                <a:ea typeface="微软雅黑" panose="020B0503020204020204" pitchFamily="34" charset="-122"/>
              </a:rPr>
              <a:t>Open for extension and closed for modification</a:t>
            </a:r>
            <a:endParaRPr lang="en-US" altLang="zh-CN" b="1" dirty="0" smtClean="0">
              <a:solidFill>
                <a:srgbClr val="0000CC"/>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929959" y="5976079"/>
            <a:ext cx="3556200" cy="432000"/>
            <a:chOff x="3929959" y="5976079"/>
            <a:chExt cx="3556200" cy="432000"/>
          </a:xfrm>
        </p:grpSpPr>
        <p:sp>
          <p:nvSpPr>
            <p:cNvPr id="9" name="AutoShape 6"/>
            <p:cNvSpPr>
              <a:spLocks noChangeArrowheads="1"/>
            </p:cNvSpPr>
            <p:nvPr/>
          </p:nvSpPr>
          <p:spPr bwMode="auto">
            <a:xfrm>
              <a:off x="3929959" y="5976079"/>
              <a:ext cx="432000" cy="432000"/>
            </a:xfrm>
            <a:prstGeom prst="star5">
              <a:avLst/>
            </a:prstGeom>
            <a:solidFill>
              <a:srgbClr val="FF6600"/>
            </a:solidFill>
            <a:ln w="9525">
              <a:solidFill>
                <a:schemeClr val="tx1"/>
              </a:solidFill>
              <a:miter lim="800000"/>
            </a:ln>
            <a:effectLst/>
          </p:spPr>
          <p:txBody>
            <a:bodyPr wrap="none" anchor="ctr"/>
            <a:lstStyle/>
            <a:p>
              <a:pPr>
                <a:defRPr/>
              </a:pPr>
              <a:endParaRPr lang="zh-CN" altLang="en-US">
                <a:latin typeface="Arial" panose="020B0604020202020204" pitchFamily="34" charset="0"/>
              </a:endParaRPr>
            </a:p>
          </p:txBody>
        </p:sp>
        <p:sp>
          <p:nvSpPr>
            <p:cNvPr id="10" name="AutoShape 7"/>
            <p:cNvSpPr>
              <a:spLocks noChangeArrowheads="1"/>
            </p:cNvSpPr>
            <p:nvPr/>
          </p:nvSpPr>
          <p:spPr bwMode="auto">
            <a:xfrm>
              <a:off x="4691959" y="5976079"/>
              <a:ext cx="432000" cy="432000"/>
            </a:xfrm>
            <a:prstGeom prst="star5">
              <a:avLst/>
            </a:prstGeom>
            <a:solidFill>
              <a:srgbClr val="FF6600"/>
            </a:solidFill>
            <a:ln w="9525">
              <a:solidFill>
                <a:schemeClr val="tx1"/>
              </a:solidFill>
              <a:miter lim="800000"/>
            </a:ln>
            <a:effectLst/>
          </p:spPr>
          <p:txBody>
            <a:bodyPr wrap="none" anchor="ctr"/>
            <a:lstStyle/>
            <a:p>
              <a:pPr>
                <a:defRPr/>
              </a:pPr>
              <a:endParaRPr lang="zh-CN" altLang="en-US">
                <a:latin typeface="Arial" panose="020B0604020202020204" pitchFamily="34" charset="0"/>
              </a:endParaRPr>
            </a:p>
          </p:txBody>
        </p:sp>
        <p:sp>
          <p:nvSpPr>
            <p:cNvPr id="11" name="AutoShape 8"/>
            <p:cNvSpPr>
              <a:spLocks noChangeArrowheads="1"/>
            </p:cNvSpPr>
            <p:nvPr/>
          </p:nvSpPr>
          <p:spPr bwMode="auto">
            <a:xfrm>
              <a:off x="5453959" y="5976079"/>
              <a:ext cx="432000" cy="432000"/>
            </a:xfrm>
            <a:prstGeom prst="star5">
              <a:avLst/>
            </a:prstGeom>
            <a:solidFill>
              <a:srgbClr val="FF6600"/>
            </a:solidFill>
            <a:ln w="9525">
              <a:solidFill>
                <a:schemeClr val="tx1"/>
              </a:solidFill>
              <a:miter lim="800000"/>
            </a:ln>
            <a:effectLst/>
          </p:spPr>
          <p:txBody>
            <a:bodyPr wrap="none" anchor="ctr"/>
            <a:lstStyle/>
            <a:p>
              <a:pPr>
                <a:defRPr/>
              </a:pPr>
              <a:endParaRPr lang="zh-CN" altLang="en-US">
                <a:latin typeface="Arial" panose="020B0604020202020204" pitchFamily="34" charset="0"/>
              </a:endParaRPr>
            </a:p>
          </p:txBody>
        </p:sp>
        <p:sp>
          <p:nvSpPr>
            <p:cNvPr id="12" name="AutoShape 9"/>
            <p:cNvSpPr>
              <a:spLocks noChangeArrowheads="1"/>
            </p:cNvSpPr>
            <p:nvPr/>
          </p:nvSpPr>
          <p:spPr bwMode="auto">
            <a:xfrm>
              <a:off x="6215959" y="5976079"/>
              <a:ext cx="432000" cy="432000"/>
            </a:xfrm>
            <a:prstGeom prst="star5">
              <a:avLst/>
            </a:prstGeom>
            <a:solidFill>
              <a:srgbClr val="FF6600"/>
            </a:solidFill>
            <a:ln w="9525">
              <a:solidFill>
                <a:schemeClr val="tx1"/>
              </a:solidFill>
              <a:miter lim="800000"/>
            </a:ln>
            <a:effectLst/>
          </p:spPr>
          <p:txBody>
            <a:bodyPr wrap="none" anchor="ctr"/>
            <a:lstStyle/>
            <a:p>
              <a:pPr>
                <a:defRPr/>
              </a:pPr>
              <a:endParaRPr lang="zh-CN" altLang="en-US">
                <a:latin typeface="Arial" panose="020B0604020202020204" pitchFamily="34" charset="0"/>
              </a:endParaRPr>
            </a:p>
          </p:txBody>
        </p:sp>
        <p:sp>
          <p:nvSpPr>
            <p:cNvPr id="13" name="AutoShape 10"/>
            <p:cNvSpPr>
              <a:spLocks noChangeArrowheads="1"/>
            </p:cNvSpPr>
            <p:nvPr/>
          </p:nvSpPr>
          <p:spPr bwMode="auto">
            <a:xfrm>
              <a:off x="7054159" y="5976079"/>
              <a:ext cx="432000" cy="432000"/>
            </a:xfrm>
            <a:prstGeom prst="star5">
              <a:avLst/>
            </a:prstGeom>
            <a:solidFill>
              <a:srgbClr val="FF6600"/>
            </a:solidFill>
            <a:ln w="9525">
              <a:solidFill>
                <a:schemeClr val="tx1"/>
              </a:solidFill>
              <a:miter lim="800000"/>
            </a:ln>
            <a:effectLst/>
          </p:spPr>
          <p:txBody>
            <a:bodyPr wrap="none" anchor="ctr"/>
            <a:lstStyle/>
            <a:p>
              <a:pPr>
                <a:defRPr/>
              </a:pPr>
              <a:endParaRPr lang="zh-CN" altLang="en-US">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10019">
                                            <p:txEl>
                                              <p:pRg st="1" end="1"/>
                                            </p:txEl>
                                          </p:spTgt>
                                        </p:tgtEl>
                                        <p:attrNameLst>
                                          <p:attrName>style.visibility</p:attrName>
                                        </p:attrNameLst>
                                      </p:cBhvr>
                                      <p:to>
                                        <p:strVal val="visible"/>
                                      </p:to>
                                    </p:set>
                                    <p:animEffect transition="in" filter="slide(fromBottom)">
                                      <p:cBhvr>
                                        <p:cTn id="7" dur="500"/>
                                        <p:tgtEl>
                                          <p:spTgt spid="11100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7F345BC4-5EEE-437D-A7B7-1612FFB7BB61}" type="slidenum">
              <a:rPr lang="zh-CN" altLang="en-US" sz="1400"/>
            </a:fld>
            <a:endParaRPr lang="en-US" altLang="zh-CN" sz="1400"/>
          </a:p>
        </p:txBody>
      </p:sp>
      <p:sp>
        <p:nvSpPr>
          <p:cNvPr id="1055746" name="Rectangle 2"/>
          <p:cNvSpPr>
            <a:spLocks noGrp="1" noChangeArrowheads="1"/>
          </p:cNvSpPr>
          <p:nvPr>
            <p:ph type="title"/>
          </p:nvPr>
        </p:nvSpPr>
        <p:spPr>
          <a:xfrm>
            <a:off x="487379" y="421458"/>
            <a:ext cx="8229600" cy="715962"/>
          </a:xfrm>
        </p:spPr>
        <p:txBody>
          <a:bodyPr>
            <a:normAutofit/>
          </a:bodyPr>
          <a:lstStyle/>
          <a:p>
            <a:pPr eaLnBrk="1" hangingPunct="1">
              <a:defRPr/>
            </a:pPr>
            <a:r>
              <a:rPr lang="en-US" altLang="zh-CN" sz="32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2. </a:t>
            </a:r>
            <a:r>
              <a:rPr lang="zh-CN" altLang="en-US" sz="32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何时使用工厂方法模式？</a:t>
            </a:r>
            <a:endParaRPr lang="zh-CN" altLang="en-US" sz="32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55747" name="Rectangle 3"/>
          <p:cNvSpPr>
            <a:spLocks noGrp="1" noChangeArrowheads="1"/>
          </p:cNvSpPr>
          <p:nvPr>
            <p:ph type="body" idx="1"/>
          </p:nvPr>
        </p:nvSpPr>
        <p:spPr>
          <a:xfrm>
            <a:off x="672941" y="1398190"/>
            <a:ext cx="10580914" cy="3535949"/>
          </a:xfrm>
        </p:spPr>
        <p:txBody>
          <a:bodyPr>
            <a:normAutofit/>
          </a:bodyPr>
          <a:lstStyle/>
          <a:p>
            <a:pPr eaLnBrk="1" hangingPunct="1">
              <a:lnSpc>
                <a:spcPct val="120000"/>
              </a:lnSpc>
              <a:spcBef>
                <a:spcPts val="600"/>
              </a:spcBef>
              <a:buFontTx/>
              <a:buNone/>
            </a:pPr>
            <a:r>
              <a:rPr lang="zh-CN" altLang="en-US" b="1" dirty="0">
                <a:solidFill>
                  <a:srgbClr val="0000CC"/>
                </a:solidFill>
                <a:latin typeface="微软雅黑" panose="020B0503020204020204" pitchFamily="34" charset="-122"/>
                <a:ea typeface="微软雅黑" panose="020B0503020204020204" pitchFamily="34" charset="-122"/>
              </a:rPr>
              <a:t>何时使用工厂方法模式</a:t>
            </a:r>
            <a:r>
              <a:rPr lang="en-US" altLang="zh-CN" b="1" dirty="0">
                <a:solidFill>
                  <a:srgbClr val="0000CC"/>
                </a:solidFill>
                <a:latin typeface="微软雅黑" panose="020B0503020204020204" pitchFamily="34" charset="-122"/>
                <a:ea typeface="微软雅黑" panose="020B0503020204020204" pitchFamily="34" charset="-122"/>
              </a:rPr>
              <a:t>?</a:t>
            </a:r>
            <a:endParaRPr lang="en-US" altLang="zh-CN" b="1" dirty="0">
              <a:solidFill>
                <a:srgbClr val="0000CC"/>
              </a:solidFill>
              <a:latin typeface="微软雅黑" panose="020B0503020204020204" pitchFamily="34" charset="-122"/>
              <a:ea typeface="微软雅黑" panose="020B0503020204020204" pitchFamily="34" charset="-122"/>
            </a:endParaRPr>
          </a:p>
          <a:p>
            <a:pPr eaLnBrk="1" hangingPunct="1">
              <a:lnSpc>
                <a:spcPct val="120000"/>
              </a:lnSpc>
              <a:spcBef>
                <a:spcPts val="600"/>
              </a:spcBef>
              <a:buFontTx/>
              <a:buNone/>
            </a:pPr>
            <a:r>
              <a:rPr lang="zh-CN" altLang="en-US" b="1" dirty="0" smtClean="0">
                <a:latin typeface="微软雅黑" panose="020B0503020204020204" pitchFamily="34" charset="-122"/>
                <a:ea typeface="微软雅黑" panose="020B0503020204020204" pitchFamily="34" charset="-122"/>
              </a:rPr>
              <a:t>当下列情况发生时，可以使用工厂方法模式</a:t>
            </a:r>
            <a:endParaRPr lang="en-US" altLang="zh-CN" b="1" dirty="0">
              <a:latin typeface="微软雅黑" panose="020B0503020204020204" pitchFamily="34" charset="-122"/>
              <a:ea typeface="微软雅黑" panose="020B0503020204020204" pitchFamily="34" charset="-122"/>
            </a:endParaRPr>
          </a:p>
          <a:p>
            <a:pPr eaLnBrk="1" hangingPunct="1">
              <a:lnSpc>
                <a:spcPct val="120000"/>
              </a:lnSpc>
              <a:spcBef>
                <a:spcPts val="600"/>
              </a:spcBef>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当一个类包含大量的</a:t>
            </a:r>
            <a:r>
              <a:rPr lang="zh-CN" altLang="en-US" b="1" dirty="0" smtClean="0">
                <a:highlight>
                  <a:srgbClr val="FFFF00"/>
                </a:highlight>
                <a:latin typeface="微软雅黑" panose="020B0503020204020204" pitchFamily="34" charset="-122"/>
                <a:ea typeface="微软雅黑" panose="020B0503020204020204" pitchFamily="34" charset="-122"/>
              </a:rPr>
              <a:t>有关创建对象的条件语句</a:t>
            </a:r>
            <a:r>
              <a:rPr lang="zh-CN" altLang="en-US"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eaLnBrk="1" hangingPunct="1">
              <a:lnSpc>
                <a:spcPct val="120000"/>
              </a:lnSpc>
              <a:spcBef>
                <a:spcPts val="600"/>
              </a:spcBef>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创建</a:t>
            </a:r>
            <a:r>
              <a:rPr lang="zh-CN" altLang="en-US" b="1" dirty="0">
                <a:latin typeface="微软雅黑" panose="020B0503020204020204" pitchFamily="34" charset="-122"/>
                <a:ea typeface="微软雅黑" panose="020B0503020204020204" pitchFamily="34" charset="-122"/>
              </a:rPr>
              <a:t>对象的任务分散在客户类的子类中，比较乱；可使用工厂方法模式将创建产品类的子类对象的责任分离</a:t>
            </a:r>
            <a:r>
              <a:rPr lang="zh-CN" altLang="en-US" b="1" dirty="0" smtClean="0">
                <a:latin typeface="微软雅黑" panose="020B0503020204020204" pitchFamily="34" charset="-122"/>
                <a:ea typeface="微软雅黑" panose="020B0503020204020204" pitchFamily="34" charset="-122"/>
              </a:rPr>
              <a:t>出来</a:t>
            </a:r>
            <a:r>
              <a:rPr lang="en-US" altLang="zh-CN"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eaLnBrk="1" hangingPunct="1">
              <a:lnSpc>
                <a:spcPct val="120000"/>
              </a:lnSpc>
              <a:spcBef>
                <a:spcPts val="600"/>
              </a:spcBef>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当你想要</a:t>
            </a:r>
            <a:r>
              <a:rPr lang="zh-CN" altLang="en-US" b="1" dirty="0" smtClean="0">
                <a:solidFill>
                  <a:srgbClr val="C00000"/>
                </a:solidFill>
                <a:latin typeface="微软雅黑" panose="020B0503020204020204" pitchFamily="34" charset="-122"/>
                <a:ea typeface="微软雅黑" panose="020B0503020204020204" pitchFamily="34" charset="-122"/>
              </a:rPr>
              <a:t>局部化</a:t>
            </a:r>
            <a:r>
              <a:rPr lang="zh-CN" altLang="en-US" b="1" dirty="0" smtClean="0">
                <a:latin typeface="微软雅黑" panose="020B0503020204020204" pitchFamily="34" charset="-122"/>
                <a:ea typeface="微软雅黑" panose="020B0503020204020204" pitchFamily="34" charset="-122"/>
              </a:rPr>
              <a:t>类的创建的知识的时候</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55747">
                                            <p:txEl>
                                              <p:pRg st="2" end="2"/>
                                            </p:txEl>
                                          </p:spTgt>
                                        </p:tgtEl>
                                        <p:attrNameLst>
                                          <p:attrName>style.visibility</p:attrName>
                                        </p:attrNameLst>
                                      </p:cBhvr>
                                      <p:to>
                                        <p:strVal val="visible"/>
                                      </p:to>
                                    </p:set>
                                    <p:animEffect transition="in" filter="slide(fromBottom)">
                                      <p:cBhvr>
                                        <p:cTn id="7" dur="500"/>
                                        <p:tgtEl>
                                          <p:spTgt spid="10557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55747">
                                            <p:txEl>
                                              <p:pRg st="3" end="3"/>
                                            </p:txEl>
                                          </p:spTgt>
                                        </p:tgtEl>
                                        <p:attrNameLst>
                                          <p:attrName>style.visibility</p:attrName>
                                        </p:attrNameLst>
                                      </p:cBhvr>
                                      <p:to>
                                        <p:strVal val="visible"/>
                                      </p:to>
                                    </p:set>
                                    <p:animEffect transition="in" filter="slide(fromBottom)">
                                      <p:cBhvr>
                                        <p:cTn id="12" dur="500"/>
                                        <p:tgtEl>
                                          <p:spTgt spid="105574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55747">
                                            <p:txEl>
                                              <p:pRg st="4" end="4"/>
                                            </p:txEl>
                                          </p:spTgt>
                                        </p:tgtEl>
                                        <p:attrNameLst>
                                          <p:attrName>style.visibility</p:attrName>
                                        </p:attrNameLst>
                                      </p:cBhvr>
                                      <p:to>
                                        <p:strVal val="visible"/>
                                      </p:to>
                                    </p:set>
                                    <p:animEffect transition="in" filter="slide(fromBottom)">
                                      <p:cBhvr>
                                        <p:cTn id="17" dur="500"/>
                                        <p:tgtEl>
                                          <p:spTgt spid="1055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752475" y="581024"/>
            <a:ext cx="5486400" cy="655638"/>
          </a:xfrm>
        </p:spPr>
        <p:txBody>
          <a:bodyPr/>
          <a:lstStyle/>
          <a:p>
            <a:r>
              <a:rPr lang="en-US" altLang="zh-CN" sz="3200" b="1" dirty="0" smtClean="0">
                <a:latin typeface="微软雅黑" panose="020B0503020204020204" pitchFamily="34" charset="-122"/>
                <a:ea typeface="微软雅黑" panose="020B0503020204020204" pitchFamily="34" charset="-122"/>
              </a:rPr>
              <a:t>3. </a:t>
            </a:r>
            <a:r>
              <a:rPr lang="zh-CN" altLang="en-US" sz="3200" b="1" dirty="0" smtClean="0">
                <a:latin typeface="微软雅黑" panose="020B0503020204020204" pitchFamily="34" charset="-122"/>
                <a:ea typeface="微软雅黑" panose="020B0503020204020204" pitchFamily="34" charset="-122"/>
              </a:rPr>
              <a:t>工厂</a:t>
            </a:r>
            <a:r>
              <a:rPr lang="zh-CN" altLang="en-US" sz="3200" b="1" dirty="0">
                <a:latin typeface="微软雅黑" panose="020B0503020204020204" pitchFamily="34" charset="-122"/>
                <a:ea typeface="微软雅黑" panose="020B0503020204020204" pitchFamily="34" charset="-122"/>
              </a:rPr>
              <a:t>方法模式的思想</a:t>
            </a:r>
            <a:endParaRPr lang="zh-CN" altLang="en-US" sz="3200" b="1" dirty="0">
              <a:latin typeface="微软雅黑" panose="020B0503020204020204" pitchFamily="34" charset="-122"/>
              <a:ea typeface="微软雅黑" panose="020B0503020204020204" pitchFamily="34" charset="-122"/>
            </a:endParaRPr>
          </a:p>
        </p:txBody>
      </p:sp>
      <p:sp>
        <p:nvSpPr>
          <p:cNvPr id="5325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4E271425-F329-41EE-9205-3048EB8A5C70}" type="slidenum">
              <a:rPr lang="zh-CN" altLang="en-US" sz="1400"/>
            </a:fld>
            <a:endParaRPr lang="en-US" altLang="zh-CN" sz="1400"/>
          </a:p>
        </p:txBody>
      </p:sp>
      <p:sp>
        <p:nvSpPr>
          <p:cNvPr id="53254" name="Rectangle 37"/>
          <p:cNvSpPr>
            <a:spLocks noChangeArrowheads="1"/>
          </p:cNvSpPr>
          <p:nvPr/>
        </p:nvSpPr>
        <p:spPr bwMode="auto">
          <a:xfrm>
            <a:off x="5329238" y="1729216"/>
            <a:ext cx="1368425" cy="483997"/>
          </a:xfrm>
          <a:prstGeom prst="rect">
            <a:avLst/>
          </a:prstGeom>
          <a:solidFill>
            <a:srgbClr val="FFFFFF"/>
          </a:solidFill>
          <a:ln w="1270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r>
              <a:rPr lang="en-US" altLang="zh-CN" sz="2800" b="1" dirty="0">
                <a:solidFill>
                  <a:srgbClr val="000000"/>
                </a:solidFill>
              </a:rPr>
              <a:t>Client</a:t>
            </a:r>
            <a:endParaRPr lang="en-US" altLang="zh-CN" sz="2800" b="1" dirty="0"/>
          </a:p>
        </p:txBody>
      </p:sp>
      <p:cxnSp>
        <p:nvCxnSpPr>
          <p:cNvPr id="53255" name="AutoShape 29"/>
          <p:cNvCxnSpPr>
            <a:cxnSpLocks noChangeShapeType="1"/>
          </p:cNvCxnSpPr>
          <p:nvPr/>
        </p:nvCxnSpPr>
        <p:spPr bwMode="auto">
          <a:xfrm flipV="1">
            <a:off x="2136776" y="3891708"/>
            <a:ext cx="2740024" cy="5242"/>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3256" name="AutoShape 30"/>
          <p:cNvCxnSpPr>
            <a:cxnSpLocks noChangeShapeType="1"/>
          </p:cNvCxnSpPr>
          <p:nvPr/>
        </p:nvCxnSpPr>
        <p:spPr bwMode="auto">
          <a:xfrm flipH="1">
            <a:off x="2120901" y="3896950"/>
            <a:ext cx="1588" cy="550395"/>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3257" name="AutoShape 31"/>
          <p:cNvCxnSpPr>
            <a:cxnSpLocks noChangeShapeType="1"/>
          </p:cNvCxnSpPr>
          <p:nvPr/>
        </p:nvCxnSpPr>
        <p:spPr bwMode="auto">
          <a:xfrm flipH="1">
            <a:off x="4260851" y="3891708"/>
            <a:ext cx="1588" cy="552142"/>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3258" name="AutoShape 30"/>
          <p:cNvCxnSpPr>
            <a:cxnSpLocks noChangeShapeType="1"/>
          </p:cNvCxnSpPr>
          <p:nvPr/>
        </p:nvCxnSpPr>
        <p:spPr bwMode="auto">
          <a:xfrm flipH="1">
            <a:off x="2528888" y="3912675"/>
            <a:ext cx="1588" cy="550395"/>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3259" name="AutoShape 30"/>
          <p:cNvCxnSpPr>
            <a:cxnSpLocks noChangeShapeType="1"/>
          </p:cNvCxnSpPr>
          <p:nvPr/>
        </p:nvCxnSpPr>
        <p:spPr bwMode="auto">
          <a:xfrm flipH="1">
            <a:off x="2998788" y="3912675"/>
            <a:ext cx="1588" cy="550395"/>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3260" name="AutoShape 31"/>
          <p:cNvCxnSpPr>
            <a:cxnSpLocks noChangeShapeType="1"/>
          </p:cNvCxnSpPr>
          <p:nvPr/>
        </p:nvCxnSpPr>
        <p:spPr bwMode="auto">
          <a:xfrm flipH="1">
            <a:off x="3360738" y="3912675"/>
            <a:ext cx="1588" cy="552142"/>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3261" name="AutoShape 31"/>
          <p:cNvCxnSpPr>
            <a:cxnSpLocks noChangeShapeType="1"/>
          </p:cNvCxnSpPr>
          <p:nvPr/>
        </p:nvCxnSpPr>
        <p:spPr bwMode="auto">
          <a:xfrm flipH="1">
            <a:off x="3862388" y="3912675"/>
            <a:ext cx="1588" cy="552142"/>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sp>
        <p:nvSpPr>
          <p:cNvPr id="53262" name="Rectangle 33"/>
          <p:cNvSpPr>
            <a:spLocks noChangeArrowheads="1"/>
          </p:cNvSpPr>
          <p:nvPr/>
        </p:nvSpPr>
        <p:spPr bwMode="auto">
          <a:xfrm>
            <a:off x="3268663" y="4139822"/>
            <a:ext cx="233363" cy="342468"/>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3263" name="Rectangle 33"/>
          <p:cNvSpPr>
            <a:spLocks noChangeArrowheads="1"/>
          </p:cNvSpPr>
          <p:nvPr/>
        </p:nvSpPr>
        <p:spPr bwMode="auto">
          <a:xfrm>
            <a:off x="3703638" y="4141570"/>
            <a:ext cx="233363" cy="342468"/>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3264" name="Rectangle 33"/>
          <p:cNvSpPr>
            <a:spLocks noChangeArrowheads="1"/>
          </p:cNvSpPr>
          <p:nvPr/>
        </p:nvSpPr>
        <p:spPr bwMode="auto">
          <a:xfrm>
            <a:off x="4135438" y="4145065"/>
            <a:ext cx="233363" cy="342468"/>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3265" name="Rectangle 33"/>
          <p:cNvSpPr>
            <a:spLocks noChangeArrowheads="1"/>
          </p:cNvSpPr>
          <p:nvPr/>
        </p:nvSpPr>
        <p:spPr bwMode="auto">
          <a:xfrm>
            <a:off x="1992313" y="4155549"/>
            <a:ext cx="233363" cy="342468"/>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3266" name="Rectangle 33"/>
          <p:cNvSpPr>
            <a:spLocks noChangeArrowheads="1"/>
          </p:cNvSpPr>
          <p:nvPr/>
        </p:nvSpPr>
        <p:spPr bwMode="auto">
          <a:xfrm>
            <a:off x="2427288" y="4157295"/>
            <a:ext cx="233363" cy="342468"/>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3267" name="Rectangle 33"/>
          <p:cNvSpPr>
            <a:spLocks noChangeArrowheads="1"/>
          </p:cNvSpPr>
          <p:nvPr/>
        </p:nvSpPr>
        <p:spPr bwMode="auto">
          <a:xfrm>
            <a:off x="2859088" y="4160790"/>
            <a:ext cx="233363" cy="342468"/>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3268" name="Rectangle 28"/>
          <p:cNvSpPr>
            <a:spLocks noChangeArrowheads="1"/>
          </p:cNvSpPr>
          <p:nvPr/>
        </p:nvSpPr>
        <p:spPr bwMode="auto">
          <a:xfrm>
            <a:off x="5642306" y="2872443"/>
            <a:ext cx="717550" cy="474256"/>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r>
              <a:rPr lang="en-US" altLang="zh-CN" sz="2800" b="1" dirty="0"/>
              <a:t>B</a:t>
            </a:r>
            <a:endParaRPr lang="en-US" altLang="zh-CN" sz="2800" b="1" dirty="0"/>
          </a:p>
        </p:txBody>
      </p:sp>
      <p:cxnSp>
        <p:nvCxnSpPr>
          <p:cNvPr id="53269" name="AutoShape 29"/>
          <p:cNvCxnSpPr>
            <a:cxnSpLocks noChangeShapeType="1"/>
          </p:cNvCxnSpPr>
          <p:nvPr/>
        </p:nvCxnSpPr>
        <p:spPr bwMode="auto">
          <a:xfrm flipV="1">
            <a:off x="4873626" y="3902193"/>
            <a:ext cx="2106613" cy="0"/>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3270" name="AutoShape 30"/>
          <p:cNvCxnSpPr>
            <a:cxnSpLocks noChangeShapeType="1"/>
          </p:cNvCxnSpPr>
          <p:nvPr/>
        </p:nvCxnSpPr>
        <p:spPr bwMode="auto">
          <a:xfrm flipH="1">
            <a:off x="4857751" y="3902193"/>
            <a:ext cx="1588" cy="550395"/>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3271" name="AutoShape 31"/>
          <p:cNvCxnSpPr>
            <a:cxnSpLocks noChangeShapeType="1"/>
          </p:cNvCxnSpPr>
          <p:nvPr/>
        </p:nvCxnSpPr>
        <p:spPr bwMode="auto">
          <a:xfrm flipH="1">
            <a:off x="6997700" y="3896950"/>
            <a:ext cx="1588" cy="552142"/>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sp>
        <p:nvSpPr>
          <p:cNvPr id="53272" name="AutoShape 34"/>
          <p:cNvSpPr>
            <a:spLocks noChangeArrowheads="1"/>
          </p:cNvSpPr>
          <p:nvPr/>
        </p:nvSpPr>
        <p:spPr bwMode="auto">
          <a:xfrm>
            <a:off x="5840413" y="3362281"/>
            <a:ext cx="296863" cy="515449"/>
          </a:xfrm>
          <a:prstGeom prst="upArrow">
            <a:avLst>
              <a:gd name="adj1" fmla="val 0"/>
              <a:gd name="adj2" fmla="val 70931"/>
            </a:avLst>
          </a:prstGeom>
          <a:solidFill>
            <a:srgbClr val="FFFFFF"/>
          </a:solidFill>
          <a:ln w="6350">
            <a:solidFill>
              <a:srgbClr val="000000"/>
            </a:solidFill>
            <a:miter lim="800000"/>
          </a:ln>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sz="2000" b="1"/>
          </a:p>
        </p:txBody>
      </p:sp>
      <p:cxnSp>
        <p:nvCxnSpPr>
          <p:cNvPr id="53273" name="AutoShape 30"/>
          <p:cNvCxnSpPr>
            <a:cxnSpLocks noChangeShapeType="1"/>
          </p:cNvCxnSpPr>
          <p:nvPr/>
        </p:nvCxnSpPr>
        <p:spPr bwMode="auto">
          <a:xfrm flipH="1">
            <a:off x="5265738" y="3917918"/>
            <a:ext cx="1588" cy="550395"/>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3274" name="AutoShape 30"/>
          <p:cNvCxnSpPr>
            <a:cxnSpLocks noChangeShapeType="1"/>
          </p:cNvCxnSpPr>
          <p:nvPr/>
        </p:nvCxnSpPr>
        <p:spPr bwMode="auto">
          <a:xfrm flipH="1">
            <a:off x="5735638" y="3917918"/>
            <a:ext cx="1588" cy="550395"/>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3275" name="AutoShape 31"/>
          <p:cNvCxnSpPr>
            <a:cxnSpLocks noChangeShapeType="1"/>
          </p:cNvCxnSpPr>
          <p:nvPr/>
        </p:nvCxnSpPr>
        <p:spPr bwMode="auto">
          <a:xfrm flipH="1">
            <a:off x="6097587" y="3917918"/>
            <a:ext cx="1588" cy="552142"/>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3276" name="AutoShape 31"/>
          <p:cNvCxnSpPr>
            <a:cxnSpLocks noChangeShapeType="1"/>
          </p:cNvCxnSpPr>
          <p:nvPr/>
        </p:nvCxnSpPr>
        <p:spPr bwMode="auto">
          <a:xfrm flipH="1">
            <a:off x="6599237" y="3917918"/>
            <a:ext cx="1588" cy="552142"/>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sp>
        <p:nvSpPr>
          <p:cNvPr id="53277" name="Rectangle 33"/>
          <p:cNvSpPr>
            <a:spLocks noChangeArrowheads="1"/>
          </p:cNvSpPr>
          <p:nvPr/>
        </p:nvSpPr>
        <p:spPr bwMode="auto">
          <a:xfrm>
            <a:off x="6005512" y="4145065"/>
            <a:ext cx="233363" cy="342468"/>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3278" name="Rectangle 33"/>
          <p:cNvSpPr>
            <a:spLocks noChangeArrowheads="1"/>
          </p:cNvSpPr>
          <p:nvPr/>
        </p:nvSpPr>
        <p:spPr bwMode="auto">
          <a:xfrm>
            <a:off x="6440487" y="4146813"/>
            <a:ext cx="233363" cy="342468"/>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3279" name="Rectangle 33"/>
          <p:cNvSpPr>
            <a:spLocks noChangeArrowheads="1"/>
          </p:cNvSpPr>
          <p:nvPr/>
        </p:nvSpPr>
        <p:spPr bwMode="auto">
          <a:xfrm>
            <a:off x="6872287" y="4150307"/>
            <a:ext cx="233363" cy="342468"/>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3280" name="Rectangle 33"/>
          <p:cNvSpPr>
            <a:spLocks noChangeArrowheads="1"/>
          </p:cNvSpPr>
          <p:nvPr/>
        </p:nvSpPr>
        <p:spPr bwMode="auto">
          <a:xfrm>
            <a:off x="4729163" y="4160791"/>
            <a:ext cx="233363" cy="342468"/>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3281" name="Rectangle 33"/>
          <p:cNvSpPr>
            <a:spLocks noChangeArrowheads="1"/>
          </p:cNvSpPr>
          <p:nvPr/>
        </p:nvSpPr>
        <p:spPr bwMode="auto">
          <a:xfrm>
            <a:off x="5164138" y="4162538"/>
            <a:ext cx="233363" cy="342468"/>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3282" name="Rectangle 33"/>
          <p:cNvSpPr>
            <a:spLocks noChangeArrowheads="1"/>
          </p:cNvSpPr>
          <p:nvPr/>
        </p:nvSpPr>
        <p:spPr bwMode="auto">
          <a:xfrm>
            <a:off x="5595938" y="4166032"/>
            <a:ext cx="233363" cy="342468"/>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cxnSp>
        <p:nvCxnSpPr>
          <p:cNvPr id="53283" name="AutoShape 29"/>
          <p:cNvCxnSpPr>
            <a:cxnSpLocks noChangeShapeType="1"/>
          </p:cNvCxnSpPr>
          <p:nvPr/>
        </p:nvCxnSpPr>
        <p:spPr bwMode="auto">
          <a:xfrm>
            <a:off x="6934199" y="3891708"/>
            <a:ext cx="2781302" cy="6990"/>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3284" name="AutoShape 30"/>
          <p:cNvCxnSpPr>
            <a:cxnSpLocks noChangeShapeType="1"/>
          </p:cNvCxnSpPr>
          <p:nvPr/>
        </p:nvCxnSpPr>
        <p:spPr bwMode="auto">
          <a:xfrm flipH="1">
            <a:off x="7593013" y="3898698"/>
            <a:ext cx="1588" cy="550395"/>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3285" name="AutoShape 31"/>
          <p:cNvCxnSpPr>
            <a:cxnSpLocks noChangeShapeType="1"/>
          </p:cNvCxnSpPr>
          <p:nvPr/>
        </p:nvCxnSpPr>
        <p:spPr bwMode="auto">
          <a:xfrm flipH="1">
            <a:off x="9732963" y="3893456"/>
            <a:ext cx="1588" cy="552142"/>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3286" name="AutoShape 30"/>
          <p:cNvCxnSpPr>
            <a:cxnSpLocks noChangeShapeType="1"/>
          </p:cNvCxnSpPr>
          <p:nvPr/>
        </p:nvCxnSpPr>
        <p:spPr bwMode="auto">
          <a:xfrm flipH="1">
            <a:off x="8001000" y="3914423"/>
            <a:ext cx="1588" cy="550395"/>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3287" name="AutoShape 30"/>
          <p:cNvCxnSpPr>
            <a:cxnSpLocks noChangeShapeType="1"/>
          </p:cNvCxnSpPr>
          <p:nvPr/>
        </p:nvCxnSpPr>
        <p:spPr bwMode="auto">
          <a:xfrm flipH="1">
            <a:off x="8470900" y="3914423"/>
            <a:ext cx="1588" cy="550395"/>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3288" name="AutoShape 31"/>
          <p:cNvCxnSpPr>
            <a:cxnSpLocks noChangeShapeType="1"/>
          </p:cNvCxnSpPr>
          <p:nvPr/>
        </p:nvCxnSpPr>
        <p:spPr bwMode="auto">
          <a:xfrm flipH="1">
            <a:off x="8832850" y="3914423"/>
            <a:ext cx="1588" cy="552142"/>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3289" name="AutoShape 31"/>
          <p:cNvCxnSpPr>
            <a:cxnSpLocks noChangeShapeType="1"/>
          </p:cNvCxnSpPr>
          <p:nvPr/>
        </p:nvCxnSpPr>
        <p:spPr bwMode="auto">
          <a:xfrm flipH="1">
            <a:off x="9334500" y="3914423"/>
            <a:ext cx="1588" cy="552142"/>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sp>
        <p:nvSpPr>
          <p:cNvPr id="53290" name="Rectangle 33"/>
          <p:cNvSpPr>
            <a:spLocks noChangeArrowheads="1"/>
          </p:cNvSpPr>
          <p:nvPr/>
        </p:nvSpPr>
        <p:spPr bwMode="auto">
          <a:xfrm>
            <a:off x="8740775" y="4141570"/>
            <a:ext cx="233363" cy="342468"/>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3291" name="Rectangle 33"/>
          <p:cNvSpPr>
            <a:spLocks noChangeArrowheads="1"/>
          </p:cNvSpPr>
          <p:nvPr/>
        </p:nvSpPr>
        <p:spPr bwMode="auto">
          <a:xfrm>
            <a:off x="9175750" y="4143318"/>
            <a:ext cx="233363" cy="342468"/>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3292" name="Rectangle 33"/>
          <p:cNvSpPr>
            <a:spLocks noChangeArrowheads="1"/>
          </p:cNvSpPr>
          <p:nvPr/>
        </p:nvSpPr>
        <p:spPr bwMode="auto">
          <a:xfrm>
            <a:off x="9607550" y="4146813"/>
            <a:ext cx="233363" cy="342468"/>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3293" name="Rectangle 33"/>
          <p:cNvSpPr>
            <a:spLocks noChangeArrowheads="1"/>
          </p:cNvSpPr>
          <p:nvPr/>
        </p:nvSpPr>
        <p:spPr bwMode="auto">
          <a:xfrm>
            <a:off x="7464425" y="4157296"/>
            <a:ext cx="233363" cy="342468"/>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3294" name="Rectangle 33"/>
          <p:cNvSpPr>
            <a:spLocks noChangeArrowheads="1"/>
          </p:cNvSpPr>
          <p:nvPr/>
        </p:nvSpPr>
        <p:spPr bwMode="auto">
          <a:xfrm>
            <a:off x="7899400" y="4159043"/>
            <a:ext cx="233363" cy="342468"/>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3295" name="Rectangle 33"/>
          <p:cNvSpPr>
            <a:spLocks noChangeArrowheads="1"/>
          </p:cNvSpPr>
          <p:nvPr/>
        </p:nvSpPr>
        <p:spPr bwMode="auto">
          <a:xfrm>
            <a:off x="8331200" y="4162538"/>
            <a:ext cx="233363" cy="342468"/>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cxnSp>
        <p:nvCxnSpPr>
          <p:cNvPr id="53296" name="AutoShape 35"/>
          <p:cNvCxnSpPr>
            <a:cxnSpLocks noChangeShapeType="1"/>
          </p:cNvCxnSpPr>
          <p:nvPr/>
        </p:nvCxnSpPr>
        <p:spPr bwMode="auto">
          <a:xfrm>
            <a:off x="6021078" y="2201147"/>
            <a:ext cx="3175" cy="691925"/>
          </a:xfrm>
          <a:prstGeom prst="straightConnector1">
            <a:avLst/>
          </a:prstGeom>
          <a:noFill/>
          <a:ln w="6350">
            <a:solidFill>
              <a:srgbClr val="0000FF"/>
            </a:solidFill>
            <a:prstDash val="dash"/>
            <a:round/>
            <a:tailEnd type="triangle" w="med" len="med"/>
          </a:ln>
          <a:extLst>
            <a:ext uri="{909E8E84-426E-40DD-AFC4-6F175D3DCCD1}">
              <a14:hiddenFill xmlns:a14="http://schemas.microsoft.com/office/drawing/2010/main">
                <a:noFill/>
              </a14:hiddenFill>
            </a:ext>
          </a:extLst>
        </p:spPr>
      </p:cxnSp>
      <p:sp>
        <p:nvSpPr>
          <p:cNvPr id="17" name="Text Box 59"/>
          <p:cNvSpPr txBox="1">
            <a:spLocks noChangeArrowheads="1"/>
          </p:cNvSpPr>
          <p:nvPr/>
        </p:nvSpPr>
        <p:spPr bwMode="auto">
          <a:xfrm>
            <a:off x="6118225" y="2405416"/>
            <a:ext cx="1676400" cy="436821"/>
          </a:xfrm>
          <a:prstGeom prst="rect">
            <a:avLst/>
          </a:prstGeom>
          <a:solidFill>
            <a:srgbClr val="FFFFFF"/>
          </a:solidFill>
          <a:ln>
            <a:noFill/>
          </a:ln>
          <a:effectLst/>
        </p:spPr>
        <p:txBody>
          <a:bodyPr>
            <a:spAutoFit/>
          </a:bodyPr>
          <a:lstStyle/>
          <a:p>
            <a:pPr>
              <a:spcBef>
                <a:spcPct val="50000"/>
              </a:spcBef>
              <a:defRPr/>
            </a:pPr>
            <a:r>
              <a:rPr lang="en-US" altLang="zh-CN" sz="2000" b="1" dirty="0">
                <a:latin typeface="Arial" panose="020B0604020202020204" pitchFamily="34" charset="0"/>
              </a:rPr>
              <a:t>&lt;&lt;</a:t>
            </a:r>
            <a:r>
              <a:rPr lang="en-US" altLang="zh-CN" sz="2000" b="1" dirty="0">
                <a:effectLst>
                  <a:outerShdw blurRad="38100" dist="38100" dir="2700000" algn="tl">
                    <a:srgbClr val="C0C0C0"/>
                  </a:outerShdw>
                </a:effectLst>
                <a:latin typeface="Arial" panose="020B0604020202020204" pitchFamily="34" charset="0"/>
              </a:rPr>
              <a:t>create</a:t>
            </a:r>
            <a:r>
              <a:rPr lang="en-US" altLang="zh-CN" sz="2000" b="1" dirty="0">
                <a:latin typeface="Arial" panose="020B0604020202020204" pitchFamily="34" charset="0"/>
              </a:rPr>
              <a:t>&gt;&gt;</a:t>
            </a:r>
            <a:endParaRPr lang="en-US" altLang="zh-CN" sz="2000" b="1" dirty="0">
              <a:latin typeface="Arial" panose="020B0604020202020204" pitchFamily="34" charset="0"/>
            </a:endParaRPr>
          </a:p>
        </p:txBody>
      </p:sp>
      <p:sp>
        <p:nvSpPr>
          <p:cNvPr id="53253" name="TextBox 48"/>
          <p:cNvSpPr txBox="1">
            <a:spLocks noChangeArrowheads="1"/>
          </p:cNvSpPr>
          <p:nvPr/>
        </p:nvSpPr>
        <p:spPr bwMode="auto">
          <a:xfrm>
            <a:off x="893362" y="5004593"/>
            <a:ext cx="75438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zh-CN" altLang="en-US" b="1" dirty="0">
                <a:latin typeface="微软雅黑" panose="020B0503020204020204" pitchFamily="34" charset="-122"/>
                <a:ea typeface="微软雅黑" panose="020B0503020204020204" pitchFamily="34" charset="-122"/>
              </a:rPr>
              <a:t>客户类直接创建层次类的对象的情况。此时，</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）客户类选择创建某个子类对象，</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）并且对该对象的方法实施调用。</a:t>
            </a:r>
            <a:endParaRPr lang="zh-CN" altLang="en-US"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7986927" y="2201147"/>
            <a:ext cx="2529703" cy="523220"/>
          </a:xfrm>
          <a:prstGeom prst="rect">
            <a:avLst/>
          </a:prstGeom>
          <a:noFill/>
        </p:spPr>
        <p:txBody>
          <a:bodyPr wrap="square" rtlCol="0">
            <a:spAutoFit/>
          </a:bodyPr>
          <a:lstStyle/>
          <a:p>
            <a:pPr algn="ctr"/>
            <a:r>
              <a:rPr lang="zh-CN" altLang="en-US" sz="2800" b="1" dirty="0" smtClean="0">
                <a:solidFill>
                  <a:srgbClr val="0000CC"/>
                </a:solidFill>
                <a:latin typeface="微软雅黑" panose="020B0503020204020204" pitchFamily="34" charset="-122"/>
                <a:ea typeface="微软雅黑" panose="020B0503020204020204" pitchFamily="34" charset="-122"/>
              </a:rPr>
              <a:t>通常情况</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19DE5545-6D2C-4321-8B52-5737371C830F}" type="slidenum">
              <a:rPr lang="zh-CN" altLang="en-US" sz="1400"/>
            </a:fld>
            <a:endParaRPr lang="en-US" altLang="zh-CN" sz="1400"/>
          </a:p>
        </p:txBody>
      </p:sp>
      <p:sp>
        <p:nvSpPr>
          <p:cNvPr id="54275" name="Rectangle 37"/>
          <p:cNvSpPr>
            <a:spLocks noChangeArrowheads="1"/>
          </p:cNvSpPr>
          <p:nvPr/>
        </p:nvSpPr>
        <p:spPr bwMode="auto">
          <a:xfrm>
            <a:off x="5384801" y="1528764"/>
            <a:ext cx="1368425" cy="439737"/>
          </a:xfrm>
          <a:prstGeom prst="rect">
            <a:avLst/>
          </a:prstGeom>
          <a:solidFill>
            <a:srgbClr val="FFFFFF"/>
          </a:solidFill>
          <a:ln w="1270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r>
              <a:rPr lang="en-US" altLang="zh-CN" sz="2800" b="1">
                <a:solidFill>
                  <a:srgbClr val="000000"/>
                </a:solidFill>
              </a:rPr>
              <a:t>Client</a:t>
            </a:r>
            <a:endParaRPr lang="en-US" altLang="zh-CN" sz="2800" b="1"/>
          </a:p>
        </p:txBody>
      </p:sp>
      <p:cxnSp>
        <p:nvCxnSpPr>
          <p:cNvPr id="54276" name="AutoShape 29"/>
          <p:cNvCxnSpPr>
            <a:cxnSpLocks noChangeShapeType="1"/>
          </p:cNvCxnSpPr>
          <p:nvPr/>
        </p:nvCxnSpPr>
        <p:spPr bwMode="auto">
          <a:xfrm flipV="1">
            <a:off x="2136776" y="4468813"/>
            <a:ext cx="2740025" cy="4762"/>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4277" name="AutoShape 30"/>
          <p:cNvCxnSpPr>
            <a:cxnSpLocks noChangeShapeType="1"/>
          </p:cNvCxnSpPr>
          <p:nvPr/>
        </p:nvCxnSpPr>
        <p:spPr bwMode="auto">
          <a:xfrm flipH="1">
            <a:off x="2120900" y="4473576"/>
            <a:ext cx="1588" cy="500063"/>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4278" name="AutoShape 31"/>
          <p:cNvCxnSpPr>
            <a:cxnSpLocks noChangeShapeType="1"/>
          </p:cNvCxnSpPr>
          <p:nvPr/>
        </p:nvCxnSpPr>
        <p:spPr bwMode="auto">
          <a:xfrm flipH="1">
            <a:off x="4260850" y="4468813"/>
            <a:ext cx="1588" cy="501650"/>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4279" name="AutoShape 30"/>
          <p:cNvCxnSpPr>
            <a:cxnSpLocks noChangeShapeType="1"/>
          </p:cNvCxnSpPr>
          <p:nvPr/>
        </p:nvCxnSpPr>
        <p:spPr bwMode="auto">
          <a:xfrm flipH="1">
            <a:off x="2528889" y="4487863"/>
            <a:ext cx="1587" cy="500062"/>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4280" name="AutoShape 30"/>
          <p:cNvCxnSpPr>
            <a:cxnSpLocks noChangeShapeType="1"/>
          </p:cNvCxnSpPr>
          <p:nvPr/>
        </p:nvCxnSpPr>
        <p:spPr bwMode="auto">
          <a:xfrm flipH="1">
            <a:off x="2998789" y="4487863"/>
            <a:ext cx="1587" cy="500062"/>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4281" name="AutoShape 31"/>
          <p:cNvCxnSpPr>
            <a:cxnSpLocks noChangeShapeType="1"/>
          </p:cNvCxnSpPr>
          <p:nvPr/>
        </p:nvCxnSpPr>
        <p:spPr bwMode="auto">
          <a:xfrm flipH="1">
            <a:off x="3360739" y="4487863"/>
            <a:ext cx="1587" cy="501650"/>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4282" name="AutoShape 31"/>
          <p:cNvCxnSpPr>
            <a:cxnSpLocks noChangeShapeType="1"/>
          </p:cNvCxnSpPr>
          <p:nvPr/>
        </p:nvCxnSpPr>
        <p:spPr bwMode="auto">
          <a:xfrm flipH="1">
            <a:off x="3862389" y="4487863"/>
            <a:ext cx="1587" cy="501650"/>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sp>
        <p:nvSpPr>
          <p:cNvPr id="54283" name="Rectangle 33"/>
          <p:cNvSpPr>
            <a:spLocks noChangeArrowheads="1"/>
          </p:cNvSpPr>
          <p:nvPr/>
        </p:nvSpPr>
        <p:spPr bwMode="auto">
          <a:xfrm>
            <a:off x="3268663" y="4694238"/>
            <a:ext cx="233362" cy="311150"/>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4284" name="Rectangle 33"/>
          <p:cNvSpPr>
            <a:spLocks noChangeArrowheads="1"/>
          </p:cNvSpPr>
          <p:nvPr/>
        </p:nvSpPr>
        <p:spPr bwMode="auto">
          <a:xfrm>
            <a:off x="3703638" y="4695825"/>
            <a:ext cx="233362" cy="311150"/>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4285" name="Rectangle 33"/>
          <p:cNvSpPr>
            <a:spLocks noChangeArrowheads="1"/>
          </p:cNvSpPr>
          <p:nvPr/>
        </p:nvSpPr>
        <p:spPr bwMode="auto">
          <a:xfrm>
            <a:off x="4135438" y="4699000"/>
            <a:ext cx="233362" cy="311150"/>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4286" name="Rectangle 33"/>
          <p:cNvSpPr>
            <a:spLocks noChangeArrowheads="1"/>
          </p:cNvSpPr>
          <p:nvPr/>
        </p:nvSpPr>
        <p:spPr bwMode="auto">
          <a:xfrm>
            <a:off x="1992313" y="4708525"/>
            <a:ext cx="233362" cy="311150"/>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4287" name="Rectangle 33"/>
          <p:cNvSpPr>
            <a:spLocks noChangeArrowheads="1"/>
          </p:cNvSpPr>
          <p:nvPr/>
        </p:nvSpPr>
        <p:spPr bwMode="auto">
          <a:xfrm>
            <a:off x="2427288" y="4710113"/>
            <a:ext cx="233362" cy="311150"/>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4288" name="Rectangle 33"/>
          <p:cNvSpPr>
            <a:spLocks noChangeArrowheads="1"/>
          </p:cNvSpPr>
          <p:nvPr/>
        </p:nvSpPr>
        <p:spPr bwMode="auto">
          <a:xfrm>
            <a:off x="2859088" y="4713288"/>
            <a:ext cx="233362" cy="311150"/>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4289" name="Rectangle 28"/>
          <p:cNvSpPr>
            <a:spLocks noChangeArrowheads="1"/>
          </p:cNvSpPr>
          <p:nvPr/>
        </p:nvSpPr>
        <p:spPr bwMode="auto">
          <a:xfrm>
            <a:off x="5641975" y="3562464"/>
            <a:ext cx="717550" cy="430887"/>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r>
              <a:rPr lang="en-US" altLang="zh-CN" sz="2800" b="1" dirty="0"/>
              <a:t>B</a:t>
            </a:r>
            <a:endParaRPr lang="en-US" altLang="zh-CN" sz="2800" b="1" dirty="0"/>
          </a:p>
        </p:txBody>
      </p:sp>
      <p:cxnSp>
        <p:nvCxnSpPr>
          <p:cNvPr id="54290" name="AutoShape 29"/>
          <p:cNvCxnSpPr>
            <a:cxnSpLocks noChangeShapeType="1"/>
          </p:cNvCxnSpPr>
          <p:nvPr/>
        </p:nvCxnSpPr>
        <p:spPr bwMode="auto">
          <a:xfrm flipV="1">
            <a:off x="4873626" y="4478338"/>
            <a:ext cx="2106613" cy="0"/>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4291" name="AutoShape 30"/>
          <p:cNvCxnSpPr>
            <a:cxnSpLocks noChangeShapeType="1"/>
          </p:cNvCxnSpPr>
          <p:nvPr/>
        </p:nvCxnSpPr>
        <p:spPr bwMode="auto">
          <a:xfrm flipH="1">
            <a:off x="4857750" y="4478338"/>
            <a:ext cx="1588" cy="500062"/>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4292" name="AutoShape 31"/>
          <p:cNvCxnSpPr>
            <a:cxnSpLocks noChangeShapeType="1"/>
          </p:cNvCxnSpPr>
          <p:nvPr/>
        </p:nvCxnSpPr>
        <p:spPr bwMode="auto">
          <a:xfrm flipH="1">
            <a:off x="6997700" y="4473575"/>
            <a:ext cx="1588" cy="501650"/>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sp>
        <p:nvSpPr>
          <p:cNvPr id="54293" name="AutoShape 34"/>
          <p:cNvSpPr>
            <a:spLocks noChangeArrowheads="1"/>
          </p:cNvSpPr>
          <p:nvPr/>
        </p:nvSpPr>
        <p:spPr bwMode="auto">
          <a:xfrm>
            <a:off x="5840413" y="3987801"/>
            <a:ext cx="296862" cy="468313"/>
          </a:xfrm>
          <a:prstGeom prst="upArrow">
            <a:avLst>
              <a:gd name="adj1" fmla="val 0"/>
              <a:gd name="adj2" fmla="val 70931"/>
            </a:avLst>
          </a:prstGeom>
          <a:solidFill>
            <a:srgbClr val="FFFFFF"/>
          </a:solidFill>
          <a:ln w="6350">
            <a:solidFill>
              <a:srgbClr val="000000"/>
            </a:solidFill>
            <a:miter lim="800000"/>
          </a:ln>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sz="2000" b="1"/>
          </a:p>
        </p:txBody>
      </p:sp>
      <p:cxnSp>
        <p:nvCxnSpPr>
          <p:cNvPr id="54294" name="AutoShape 30"/>
          <p:cNvCxnSpPr>
            <a:cxnSpLocks noChangeShapeType="1"/>
          </p:cNvCxnSpPr>
          <p:nvPr/>
        </p:nvCxnSpPr>
        <p:spPr bwMode="auto">
          <a:xfrm flipH="1">
            <a:off x="5265739" y="4492626"/>
            <a:ext cx="1587" cy="500063"/>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4295" name="AutoShape 30"/>
          <p:cNvCxnSpPr>
            <a:cxnSpLocks noChangeShapeType="1"/>
          </p:cNvCxnSpPr>
          <p:nvPr/>
        </p:nvCxnSpPr>
        <p:spPr bwMode="auto">
          <a:xfrm flipH="1">
            <a:off x="5735639" y="4492626"/>
            <a:ext cx="1587" cy="500063"/>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4296" name="AutoShape 31"/>
          <p:cNvCxnSpPr>
            <a:cxnSpLocks noChangeShapeType="1"/>
          </p:cNvCxnSpPr>
          <p:nvPr/>
        </p:nvCxnSpPr>
        <p:spPr bwMode="auto">
          <a:xfrm flipH="1">
            <a:off x="6097589" y="4492625"/>
            <a:ext cx="1587" cy="501650"/>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4297" name="AutoShape 31"/>
          <p:cNvCxnSpPr>
            <a:cxnSpLocks noChangeShapeType="1"/>
          </p:cNvCxnSpPr>
          <p:nvPr/>
        </p:nvCxnSpPr>
        <p:spPr bwMode="auto">
          <a:xfrm flipH="1">
            <a:off x="6599239" y="4492625"/>
            <a:ext cx="1587" cy="501650"/>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sp>
        <p:nvSpPr>
          <p:cNvPr id="54298" name="Rectangle 33"/>
          <p:cNvSpPr>
            <a:spLocks noChangeArrowheads="1"/>
          </p:cNvSpPr>
          <p:nvPr/>
        </p:nvSpPr>
        <p:spPr bwMode="auto">
          <a:xfrm>
            <a:off x="6005513" y="4699000"/>
            <a:ext cx="233362" cy="311150"/>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4299" name="Rectangle 33"/>
          <p:cNvSpPr>
            <a:spLocks noChangeArrowheads="1"/>
          </p:cNvSpPr>
          <p:nvPr/>
        </p:nvSpPr>
        <p:spPr bwMode="auto">
          <a:xfrm>
            <a:off x="6440488" y="4700588"/>
            <a:ext cx="233362" cy="311150"/>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4300" name="Rectangle 33"/>
          <p:cNvSpPr>
            <a:spLocks noChangeArrowheads="1"/>
          </p:cNvSpPr>
          <p:nvPr/>
        </p:nvSpPr>
        <p:spPr bwMode="auto">
          <a:xfrm>
            <a:off x="6872288" y="4703763"/>
            <a:ext cx="233362" cy="311150"/>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4301" name="Rectangle 33"/>
          <p:cNvSpPr>
            <a:spLocks noChangeArrowheads="1"/>
          </p:cNvSpPr>
          <p:nvPr/>
        </p:nvSpPr>
        <p:spPr bwMode="auto">
          <a:xfrm>
            <a:off x="4729163" y="4713288"/>
            <a:ext cx="233362" cy="311150"/>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4302" name="Rectangle 33"/>
          <p:cNvSpPr>
            <a:spLocks noChangeArrowheads="1"/>
          </p:cNvSpPr>
          <p:nvPr/>
        </p:nvSpPr>
        <p:spPr bwMode="auto">
          <a:xfrm>
            <a:off x="5164138" y="4714875"/>
            <a:ext cx="233362" cy="311150"/>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4303" name="Rectangle 33"/>
          <p:cNvSpPr>
            <a:spLocks noChangeArrowheads="1"/>
          </p:cNvSpPr>
          <p:nvPr/>
        </p:nvSpPr>
        <p:spPr bwMode="auto">
          <a:xfrm>
            <a:off x="5595938" y="4718050"/>
            <a:ext cx="233362" cy="311150"/>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cxnSp>
        <p:nvCxnSpPr>
          <p:cNvPr id="54304" name="AutoShape 29"/>
          <p:cNvCxnSpPr>
            <a:cxnSpLocks noChangeShapeType="1"/>
          </p:cNvCxnSpPr>
          <p:nvPr/>
        </p:nvCxnSpPr>
        <p:spPr bwMode="auto">
          <a:xfrm>
            <a:off x="6934200" y="4468813"/>
            <a:ext cx="2781300" cy="6350"/>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4305" name="AutoShape 30"/>
          <p:cNvCxnSpPr>
            <a:cxnSpLocks noChangeShapeType="1"/>
          </p:cNvCxnSpPr>
          <p:nvPr/>
        </p:nvCxnSpPr>
        <p:spPr bwMode="auto">
          <a:xfrm flipH="1">
            <a:off x="7593014" y="4475163"/>
            <a:ext cx="1587" cy="500062"/>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4306" name="AutoShape 31"/>
          <p:cNvCxnSpPr>
            <a:cxnSpLocks noChangeShapeType="1"/>
          </p:cNvCxnSpPr>
          <p:nvPr/>
        </p:nvCxnSpPr>
        <p:spPr bwMode="auto">
          <a:xfrm flipH="1">
            <a:off x="9732964" y="4470400"/>
            <a:ext cx="1587" cy="501650"/>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4307" name="AutoShape 30"/>
          <p:cNvCxnSpPr>
            <a:cxnSpLocks noChangeShapeType="1"/>
          </p:cNvCxnSpPr>
          <p:nvPr/>
        </p:nvCxnSpPr>
        <p:spPr bwMode="auto">
          <a:xfrm flipH="1">
            <a:off x="8001000" y="4489451"/>
            <a:ext cx="1588" cy="500063"/>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4308" name="AutoShape 30"/>
          <p:cNvCxnSpPr>
            <a:cxnSpLocks noChangeShapeType="1"/>
          </p:cNvCxnSpPr>
          <p:nvPr/>
        </p:nvCxnSpPr>
        <p:spPr bwMode="auto">
          <a:xfrm flipH="1">
            <a:off x="8470900" y="4489451"/>
            <a:ext cx="1588" cy="500063"/>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4309" name="AutoShape 31"/>
          <p:cNvCxnSpPr>
            <a:cxnSpLocks noChangeShapeType="1"/>
          </p:cNvCxnSpPr>
          <p:nvPr/>
        </p:nvCxnSpPr>
        <p:spPr bwMode="auto">
          <a:xfrm flipH="1">
            <a:off x="8832850" y="4489450"/>
            <a:ext cx="1588" cy="501650"/>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cxnSp>
        <p:nvCxnSpPr>
          <p:cNvPr id="54310" name="AutoShape 31"/>
          <p:cNvCxnSpPr>
            <a:cxnSpLocks noChangeShapeType="1"/>
          </p:cNvCxnSpPr>
          <p:nvPr/>
        </p:nvCxnSpPr>
        <p:spPr bwMode="auto">
          <a:xfrm flipH="1">
            <a:off x="9334500" y="4489450"/>
            <a:ext cx="1588" cy="501650"/>
          </a:xfrm>
          <a:prstGeom prst="straightConnector1">
            <a:avLst/>
          </a:prstGeom>
          <a:noFill/>
          <a:ln w="6350">
            <a:solidFill>
              <a:srgbClr val="000000"/>
            </a:solidFill>
            <a:round/>
          </a:ln>
          <a:extLst>
            <a:ext uri="{909E8E84-426E-40DD-AFC4-6F175D3DCCD1}">
              <a14:hiddenFill xmlns:a14="http://schemas.microsoft.com/office/drawing/2010/main">
                <a:noFill/>
              </a14:hiddenFill>
            </a:ext>
          </a:extLst>
        </p:spPr>
      </p:cxnSp>
      <p:sp>
        <p:nvSpPr>
          <p:cNvPr id="54311" name="Rectangle 33"/>
          <p:cNvSpPr>
            <a:spLocks noChangeArrowheads="1"/>
          </p:cNvSpPr>
          <p:nvPr/>
        </p:nvSpPr>
        <p:spPr bwMode="auto">
          <a:xfrm>
            <a:off x="8740776" y="4695825"/>
            <a:ext cx="233363" cy="311150"/>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4312" name="Rectangle 33"/>
          <p:cNvSpPr>
            <a:spLocks noChangeArrowheads="1"/>
          </p:cNvSpPr>
          <p:nvPr/>
        </p:nvSpPr>
        <p:spPr bwMode="auto">
          <a:xfrm>
            <a:off x="9175751" y="4697413"/>
            <a:ext cx="233363" cy="311150"/>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4313" name="Rectangle 33"/>
          <p:cNvSpPr>
            <a:spLocks noChangeArrowheads="1"/>
          </p:cNvSpPr>
          <p:nvPr/>
        </p:nvSpPr>
        <p:spPr bwMode="auto">
          <a:xfrm>
            <a:off x="9607551" y="4700588"/>
            <a:ext cx="233363" cy="311150"/>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4314" name="Rectangle 33"/>
          <p:cNvSpPr>
            <a:spLocks noChangeArrowheads="1"/>
          </p:cNvSpPr>
          <p:nvPr/>
        </p:nvSpPr>
        <p:spPr bwMode="auto">
          <a:xfrm>
            <a:off x="7464426" y="4710113"/>
            <a:ext cx="233363" cy="311150"/>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4315" name="Rectangle 33"/>
          <p:cNvSpPr>
            <a:spLocks noChangeArrowheads="1"/>
          </p:cNvSpPr>
          <p:nvPr/>
        </p:nvSpPr>
        <p:spPr bwMode="auto">
          <a:xfrm>
            <a:off x="7899401" y="4711700"/>
            <a:ext cx="233363" cy="311150"/>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sp>
        <p:nvSpPr>
          <p:cNvPr id="54316" name="Rectangle 33"/>
          <p:cNvSpPr>
            <a:spLocks noChangeArrowheads="1"/>
          </p:cNvSpPr>
          <p:nvPr/>
        </p:nvSpPr>
        <p:spPr bwMode="auto">
          <a:xfrm>
            <a:off x="8331201" y="4714875"/>
            <a:ext cx="233363" cy="311150"/>
          </a:xfrm>
          <a:prstGeom prst="rect">
            <a:avLst/>
          </a:prstGeom>
          <a:solidFill>
            <a:srgbClr val="FFFFFF"/>
          </a:solidFill>
          <a:ln w="635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en-US" altLang="zh-CN" sz="2000" b="1"/>
          </a:p>
        </p:txBody>
      </p:sp>
      <p:cxnSp>
        <p:nvCxnSpPr>
          <p:cNvPr id="54317" name="AutoShape 35"/>
          <p:cNvCxnSpPr>
            <a:cxnSpLocks noChangeShapeType="1"/>
          </p:cNvCxnSpPr>
          <p:nvPr/>
        </p:nvCxnSpPr>
        <p:spPr bwMode="auto">
          <a:xfrm>
            <a:off x="6021389" y="3048000"/>
            <a:ext cx="0" cy="504000"/>
          </a:xfrm>
          <a:prstGeom prst="straightConnector1">
            <a:avLst/>
          </a:prstGeom>
          <a:noFill/>
          <a:ln w="6350">
            <a:solidFill>
              <a:srgbClr val="0000FF"/>
            </a:solidFill>
            <a:prstDash val="dash"/>
            <a:round/>
            <a:tailEnd type="triangle" w="med" len="med"/>
          </a:ln>
          <a:extLst>
            <a:ext uri="{909E8E84-426E-40DD-AFC4-6F175D3DCCD1}">
              <a14:hiddenFill xmlns:a14="http://schemas.microsoft.com/office/drawing/2010/main">
                <a:noFill/>
              </a14:hiddenFill>
            </a:ext>
          </a:extLst>
        </p:spPr>
      </p:cxnSp>
      <p:sp>
        <p:nvSpPr>
          <p:cNvPr id="49" name="Text Box 59"/>
          <p:cNvSpPr txBox="1">
            <a:spLocks noChangeArrowheads="1"/>
          </p:cNvSpPr>
          <p:nvPr/>
        </p:nvSpPr>
        <p:spPr bwMode="auto">
          <a:xfrm>
            <a:off x="6118225" y="3129093"/>
            <a:ext cx="1676400" cy="396875"/>
          </a:xfrm>
          <a:prstGeom prst="rect">
            <a:avLst/>
          </a:prstGeom>
          <a:solidFill>
            <a:srgbClr val="FFFFFF"/>
          </a:solidFill>
          <a:ln>
            <a:noFill/>
          </a:ln>
          <a:effectLst/>
        </p:spPr>
        <p:txBody>
          <a:bodyPr>
            <a:spAutoFit/>
          </a:bodyPr>
          <a:lstStyle/>
          <a:p>
            <a:pPr>
              <a:spcBef>
                <a:spcPct val="50000"/>
              </a:spcBef>
              <a:defRPr/>
            </a:pPr>
            <a:r>
              <a:rPr lang="en-US" altLang="zh-CN" sz="2000" b="1" dirty="0">
                <a:latin typeface="Arial" panose="020B0604020202020204" pitchFamily="34" charset="0"/>
              </a:rPr>
              <a:t>&lt;&lt;</a:t>
            </a:r>
            <a:r>
              <a:rPr lang="en-US" altLang="zh-CN" sz="2000" b="1" dirty="0">
                <a:effectLst>
                  <a:outerShdw blurRad="38100" dist="38100" dir="2700000" algn="tl">
                    <a:srgbClr val="C0C0C0"/>
                  </a:outerShdw>
                </a:effectLst>
                <a:latin typeface="Arial" panose="020B0604020202020204" pitchFamily="34" charset="0"/>
              </a:rPr>
              <a:t>create</a:t>
            </a:r>
            <a:r>
              <a:rPr lang="en-US" altLang="zh-CN" sz="2000" b="1" dirty="0">
                <a:latin typeface="Arial" panose="020B0604020202020204" pitchFamily="34" charset="0"/>
              </a:rPr>
              <a:t>&gt;&gt;</a:t>
            </a:r>
            <a:endParaRPr lang="en-US" altLang="zh-CN" sz="2000" b="1" dirty="0">
              <a:latin typeface="Arial" panose="020B0604020202020204" pitchFamily="34" charset="0"/>
            </a:endParaRPr>
          </a:p>
        </p:txBody>
      </p:sp>
      <p:sp>
        <p:nvSpPr>
          <p:cNvPr id="54319" name="TextBox 49"/>
          <p:cNvSpPr txBox="1">
            <a:spLocks noChangeArrowheads="1"/>
          </p:cNvSpPr>
          <p:nvPr/>
        </p:nvSpPr>
        <p:spPr bwMode="auto">
          <a:xfrm>
            <a:off x="1905000" y="5337176"/>
            <a:ext cx="8153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zh-CN" altLang="en-US" b="1">
                <a:solidFill>
                  <a:srgbClr val="0000CC"/>
                </a:solidFill>
                <a:latin typeface="微软雅黑" panose="020B0503020204020204" pitchFamily="34" charset="-122"/>
                <a:ea typeface="微软雅黑" panose="020B0503020204020204" pitchFamily="34" charset="-122"/>
              </a:rPr>
              <a:t>想法</a:t>
            </a:r>
            <a:r>
              <a:rPr lang="zh-CN" altLang="en-US" b="1">
                <a:latin typeface="微软雅黑" panose="020B0503020204020204" pitchFamily="34" charset="-122"/>
                <a:ea typeface="微软雅黑" panose="020B0503020204020204" pitchFamily="34" charset="-122"/>
              </a:rPr>
              <a:t>：</a:t>
            </a:r>
            <a:endParaRPr lang="en-US" altLang="zh-CN" b="1">
              <a:latin typeface="微软雅黑" panose="020B0503020204020204" pitchFamily="34" charset="-122"/>
              <a:ea typeface="微软雅黑" panose="020B0503020204020204" pitchFamily="34" charset="-122"/>
            </a:endParaRPr>
          </a:p>
          <a:p>
            <a:r>
              <a:rPr lang="en-US" altLang="zh-CN" b="1">
                <a:latin typeface="微软雅黑" panose="020B0503020204020204" pitchFamily="34" charset="-122"/>
                <a:ea typeface="微软雅黑" panose="020B0503020204020204" pitchFamily="34" charset="-122"/>
              </a:rPr>
              <a:t>1</a:t>
            </a:r>
            <a:r>
              <a:rPr lang="zh-CN" altLang="en-US" b="1">
                <a:latin typeface="微软雅黑" panose="020B0503020204020204" pitchFamily="34" charset="-122"/>
                <a:ea typeface="微软雅黑" panose="020B0503020204020204" pitchFamily="34" charset="-122"/>
              </a:rPr>
              <a:t>）客户类委托工厂类创建层次类的某个子类的对象</a:t>
            </a:r>
            <a:endParaRPr lang="en-US" altLang="zh-CN" b="1">
              <a:latin typeface="微软雅黑" panose="020B0503020204020204" pitchFamily="34" charset="-122"/>
              <a:ea typeface="微软雅黑" panose="020B0503020204020204" pitchFamily="34" charset="-122"/>
            </a:endParaRPr>
          </a:p>
          <a:p>
            <a:r>
              <a:rPr lang="en-US" altLang="zh-CN" b="1">
                <a:latin typeface="微软雅黑" panose="020B0503020204020204" pitchFamily="34" charset="-122"/>
                <a:ea typeface="微软雅黑" panose="020B0503020204020204" pitchFamily="34" charset="-122"/>
              </a:rPr>
              <a:t>2</a:t>
            </a:r>
            <a:r>
              <a:rPr lang="zh-CN" altLang="en-US" b="1">
                <a:latin typeface="微软雅黑" panose="020B0503020204020204" pitchFamily="34" charset="-122"/>
                <a:ea typeface="微软雅黑" panose="020B0503020204020204" pitchFamily="34" charset="-122"/>
              </a:rPr>
              <a:t>）客户类对返回的对象实施调用</a:t>
            </a:r>
            <a:endParaRPr lang="zh-CN" altLang="en-US" b="1">
              <a:latin typeface="微软雅黑" panose="020B0503020204020204" pitchFamily="34" charset="-122"/>
              <a:ea typeface="微软雅黑" panose="020B0503020204020204" pitchFamily="34" charset="-122"/>
            </a:endParaRPr>
          </a:p>
        </p:txBody>
      </p:sp>
      <p:sp>
        <p:nvSpPr>
          <p:cNvPr id="54320" name="Rectangle 37"/>
          <p:cNvSpPr>
            <a:spLocks noChangeArrowheads="1"/>
          </p:cNvSpPr>
          <p:nvPr/>
        </p:nvSpPr>
        <p:spPr bwMode="auto">
          <a:xfrm>
            <a:off x="5181600" y="2595564"/>
            <a:ext cx="1752600" cy="439737"/>
          </a:xfrm>
          <a:prstGeom prst="rect">
            <a:avLst/>
          </a:prstGeom>
          <a:solidFill>
            <a:srgbClr val="FFFFFF"/>
          </a:solidFill>
          <a:ln w="12700">
            <a:solidFill>
              <a:srgbClr val="000000"/>
            </a:solidFill>
            <a:miter lim="800000"/>
            <a:headEnd type="none" w="sm" len="sm"/>
            <a:tailEnd type="none" w="sm" len="sm"/>
          </a:ln>
        </p:spPr>
        <p:txBody>
          <a:bodyPr lIns="0" tIns="0" rIns="0" bIns="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r>
              <a:rPr lang="en-US" altLang="zh-CN" sz="2800" b="1">
                <a:solidFill>
                  <a:srgbClr val="000000"/>
                </a:solidFill>
              </a:rPr>
              <a:t>Factory </a:t>
            </a:r>
            <a:endParaRPr lang="en-US" altLang="zh-CN" sz="2800" b="1"/>
          </a:p>
        </p:txBody>
      </p:sp>
      <p:cxnSp>
        <p:nvCxnSpPr>
          <p:cNvPr id="54321" name="AutoShape 35"/>
          <p:cNvCxnSpPr>
            <a:cxnSpLocks noChangeShapeType="1"/>
          </p:cNvCxnSpPr>
          <p:nvPr/>
        </p:nvCxnSpPr>
        <p:spPr bwMode="auto">
          <a:xfrm>
            <a:off x="6053139" y="1954213"/>
            <a:ext cx="3175" cy="628650"/>
          </a:xfrm>
          <a:prstGeom prst="straightConnector1">
            <a:avLst/>
          </a:prstGeom>
          <a:noFill/>
          <a:ln w="6350">
            <a:solidFill>
              <a:srgbClr val="0000FF"/>
            </a:solidFill>
            <a:prstDash val="dash"/>
            <a:round/>
            <a:tailEnd type="triangle" w="med" len="med"/>
          </a:ln>
          <a:extLst>
            <a:ext uri="{909E8E84-426E-40DD-AFC4-6F175D3DCCD1}">
              <a14:hiddenFill xmlns:a14="http://schemas.microsoft.com/office/drawing/2010/main">
                <a:noFill/>
              </a14:hiddenFill>
            </a:ext>
          </a:extLst>
        </p:spPr>
      </p:cxnSp>
      <p:sp>
        <p:nvSpPr>
          <p:cNvPr id="54322" name="标题 1"/>
          <p:cNvSpPr>
            <a:spLocks noGrp="1"/>
          </p:cNvSpPr>
          <p:nvPr>
            <p:ph type="title"/>
          </p:nvPr>
        </p:nvSpPr>
        <p:spPr>
          <a:xfrm>
            <a:off x="758825" y="479427"/>
            <a:ext cx="5486400" cy="655638"/>
          </a:xfrm>
        </p:spPr>
        <p:txBody>
          <a:bodyPr/>
          <a:lstStyle/>
          <a:p>
            <a:r>
              <a:rPr lang="en-US" altLang="zh-CN" sz="3200" b="1" dirty="0" smtClean="0">
                <a:latin typeface="微软雅黑" panose="020B0503020204020204" pitchFamily="34" charset="-122"/>
                <a:ea typeface="微软雅黑" panose="020B0503020204020204" pitchFamily="34" charset="-122"/>
              </a:rPr>
              <a:t>3. </a:t>
            </a:r>
            <a:r>
              <a:rPr lang="zh-CN" altLang="en-US" sz="3200" b="1" dirty="0" smtClean="0">
                <a:latin typeface="微软雅黑" panose="020B0503020204020204" pitchFamily="34" charset="-122"/>
                <a:ea typeface="微软雅黑" panose="020B0503020204020204" pitchFamily="34" charset="-122"/>
              </a:rPr>
              <a:t>工厂</a:t>
            </a:r>
            <a:r>
              <a:rPr lang="zh-CN" altLang="en-US" sz="3200" b="1" dirty="0">
                <a:latin typeface="微软雅黑" panose="020B0503020204020204" pitchFamily="34" charset="-122"/>
                <a:ea typeface="微软雅黑" panose="020B0503020204020204" pitchFamily="34" charset="-122"/>
              </a:rPr>
              <a:t>方法模式的思想</a:t>
            </a:r>
            <a:endParaRPr lang="zh-CN" altLang="en-US" sz="3200" b="1" dirty="0">
              <a:latin typeface="微软雅黑" panose="020B0503020204020204" pitchFamily="34" charset="-122"/>
              <a:ea typeface="微软雅黑" panose="020B0503020204020204" pitchFamily="34" charset="-122"/>
            </a:endParaRPr>
          </a:p>
        </p:txBody>
      </p:sp>
      <p:sp>
        <p:nvSpPr>
          <p:cNvPr id="54323" name="TextBox 50"/>
          <p:cNvSpPr txBox="1">
            <a:spLocks noChangeArrowheads="1"/>
          </p:cNvSpPr>
          <p:nvPr/>
        </p:nvSpPr>
        <p:spPr bwMode="auto">
          <a:xfrm>
            <a:off x="7467600" y="2362201"/>
            <a:ext cx="16002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zh-CN" altLang="en-US" b="1">
                <a:solidFill>
                  <a:srgbClr val="0000CC"/>
                </a:solidFill>
                <a:latin typeface="微软雅黑" panose="020B0503020204020204" pitchFamily="34" charset="-122"/>
                <a:ea typeface="微软雅黑" panose="020B0503020204020204" pitchFamily="34" charset="-122"/>
              </a:rPr>
              <a:t>受委托创</a:t>
            </a:r>
            <a:endParaRPr lang="en-US" altLang="zh-CN" b="1">
              <a:solidFill>
                <a:srgbClr val="0000CC"/>
              </a:solidFill>
              <a:latin typeface="微软雅黑" panose="020B0503020204020204" pitchFamily="34" charset="-122"/>
              <a:ea typeface="微软雅黑" panose="020B0503020204020204" pitchFamily="34" charset="-122"/>
            </a:endParaRPr>
          </a:p>
          <a:p>
            <a:r>
              <a:rPr lang="zh-CN" altLang="en-US" b="1">
                <a:solidFill>
                  <a:srgbClr val="0000CC"/>
                </a:solidFill>
                <a:latin typeface="微软雅黑" panose="020B0503020204020204" pitchFamily="34" charset="-122"/>
                <a:ea typeface="微软雅黑" panose="020B0503020204020204" pitchFamily="34" charset="-122"/>
              </a:rPr>
              <a:t>建对象</a:t>
            </a:r>
            <a:endParaRPr lang="zh-CN" altLang="en-US" b="1">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xfrm>
            <a:off x="9601200" y="62293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AB0BC5AB-C0C8-4F98-91F7-9188F03F9D5A}" type="slidenum">
              <a:rPr lang="zh-CN" altLang="en-US" sz="1400"/>
            </a:fld>
            <a:endParaRPr lang="en-US" altLang="zh-CN" sz="1400"/>
          </a:p>
        </p:txBody>
      </p:sp>
      <p:sp>
        <p:nvSpPr>
          <p:cNvPr id="55299" name="Rectangle 3"/>
          <p:cNvSpPr>
            <a:spLocks noGrp="1" noChangeArrowheads="1"/>
          </p:cNvSpPr>
          <p:nvPr>
            <p:ph type="body" idx="1"/>
          </p:nvPr>
        </p:nvSpPr>
        <p:spPr>
          <a:xfrm>
            <a:off x="774825" y="470783"/>
            <a:ext cx="6621856" cy="480131"/>
          </a:xfrm>
        </p:spPr>
        <p:txBody>
          <a:bodyPr wrap="square">
            <a:spAutoFit/>
          </a:bodyPr>
          <a:lstStyle/>
          <a:p>
            <a:pPr eaLnBrk="1" hangingPunct="1">
              <a:buFontTx/>
              <a:buNone/>
            </a:pPr>
            <a:r>
              <a:rPr lang="en-US" altLang="zh-CN" b="1" dirty="0" smtClean="0">
                <a:solidFill>
                  <a:srgbClr val="0000CC"/>
                </a:solidFill>
                <a:latin typeface="微软雅黑" panose="020B0503020204020204" pitchFamily="34" charset="-122"/>
                <a:ea typeface="微软雅黑" panose="020B0503020204020204" pitchFamily="34" charset="-122"/>
              </a:rPr>
              <a:t>4. </a:t>
            </a:r>
            <a:r>
              <a:rPr lang="zh-CN" altLang="en-US" b="1" dirty="0" smtClean="0">
                <a:solidFill>
                  <a:srgbClr val="0000CC"/>
                </a:solidFill>
                <a:latin typeface="微软雅黑" panose="020B0503020204020204" pitchFamily="34" charset="-122"/>
                <a:ea typeface="微软雅黑" panose="020B0503020204020204" pitchFamily="34" charset="-122"/>
              </a:rPr>
              <a:t>实现：简单</a:t>
            </a:r>
            <a:r>
              <a:rPr lang="zh-CN" altLang="en-US" b="1" dirty="0">
                <a:solidFill>
                  <a:srgbClr val="0000CC"/>
                </a:solidFill>
                <a:latin typeface="微软雅黑" panose="020B0503020204020204" pitchFamily="34" charset="-122"/>
                <a:ea typeface="微软雅黑" panose="020B0503020204020204" pitchFamily="34" charset="-122"/>
              </a:rPr>
              <a:t>工厂方法模式的实现</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55300" name="Rectangle 6"/>
          <p:cNvSpPr>
            <a:spLocks noChangeArrowheads="1"/>
          </p:cNvSpPr>
          <p:nvPr/>
        </p:nvSpPr>
        <p:spPr bwMode="auto">
          <a:xfrm>
            <a:off x="7278688" y="1646239"/>
            <a:ext cx="1600200" cy="427037"/>
          </a:xfrm>
          <a:prstGeom prst="rect">
            <a:avLst/>
          </a:prstGeom>
          <a:solidFill>
            <a:srgbClr val="FFFFFF"/>
          </a:solidFill>
          <a:ln w="12700">
            <a:solidFill>
              <a:srgbClr val="800000"/>
            </a:solidFill>
            <a:miter lim="800000"/>
          </a:ln>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lnSpc>
                <a:spcPct val="80000"/>
              </a:lnSpc>
            </a:pPr>
            <a:r>
              <a:rPr lang="en-US" altLang="zh-CN" sz="2800" b="1" i="1">
                <a:solidFill>
                  <a:srgbClr val="0000CC"/>
                </a:solidFill>
              </a:rPr>
              <a:t>Car</a:t>
            </a:r>
            <a:r>
              <a:rPr lang="en-US" altLang="zh-CN" sz="1800" b="1" i="1">
                <a:solidFill>
                  <a:srgbClr val="0000CC"/>
                </a:solidFill>
              </a:rPr>
              <a:t> </a:t>
            </a:r>
            <a:r>
              <a:rPr lang="en-US" altLang="zh-CN" sz="1800" b="1">
                <a:solidFill>
                  <a:srgbClr val="0000CC"/>
                </a:solidFill>
              </a:rPr>
              <a:t> </a:t>
            </a:r>
            <a:r>
              <a:rPr lang="en-US" altLang="zh-CN" sz="1800" b="1"/>
              <a:t> </a:t>
            </a:r>
            <a:endParaRPr lang="en-US" altLang="zh-CN" sz="1800" b="1"/>
          </a:p>
        </p:txBody>
      </p:sp>
      <p:sp>
        <p:nvSpPr>
          <p:cNvPr id="55301" name="Rectangle 7"/>
          <p:cNvSpPr>
            <a:spLocks noChangeArrowheads="1"/>
          </p:cNvSpPr>
          <p:nvPr/>
        </p:nvSpPr>
        <p:spPr bwMode="auto">
          <a:xfrm>
            <a:off x="7278688" y="2074863"/>
            <a:ext cx="1600200" cy="646112"/>
          </a:xfrm>
          <a:prstGeom prst="rect">
            <a:avLst/>
          </a:prstGeom>
          <a:solidFill>
            <a:srgbClr val="FFFFFF"/>
          </a:solidFill>
          <a:ln w="12700">
            <a:solidFill>
              <a:srgbClr val="800000"/>
            </a:solidFill>
            <a:miter lim="800000"/>
          </a:ln>
        </p:spPr>
        <p:txBody>
          <a:bodyPr lIns="3600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1800" b="1" i="1"/>
              <a:t>+describe()</a:t>
            </a:r>
            <a:endParaRPr lang="en-US" altLang="zh-CN" sz="1800" b="1" i="1"/>
          </a:p>
          <a:p>
            <a:r>
              <a:rPr lang="en-US" altLang="zh-CN" sz="1800" b="1" i="1"/>
              <a:t>+getPrice()</a:t>
            </a:r>
            <a:endParaRPr lang="en-US" altLang="zh-CN" sz="1800" b="1" i="1"/>
          </a:p>
        </p:txBody>
      </p:sp>
      <p:sp>
        <p:nvSpPr>
          <p:cNvPr id="55302" name="Rectangle 8"/>
          <p:cNvSpPr>
            <a:spLocks noChangeArrowheads="1"/>
          </p:cNvSpPr>
          <p:nvPr/>
        </p:nvSpPr>
        <p:spPr bwMode="auto">
          <a:xfrm>
            <a:off x="5722939" y="3543301"/>
            <a:ext cx="1501775" cy="417513"/>
          </a:xfrm>
          <a:prstGeom prst="rect">
            <a:avLst/>
          </a:prstGeom>
          <a:solidFill>
            <a:srgbClr val="FFFFFF"/>
          </a:solidFill>
          <a:ln w="12700">
            <a:solidFill>
              <a:srgbClr val="800000"/>
            </a:solidFill>
            <a:miter lim="800000"/>
          </a:ln>
        </p:spPr>
        <p:txBody>
          <a:bodyPr lIns="0" rIns="0"/>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lnSpc>
                <a:spcPct val="85000"/>
              </a:lnSpc>
            </a:pPr>
            <a:r>
              <a:rPr lang="en-US" altLang="zh-CN" sz="2400" b="1"/>
              <a:t>Lincoln</a:t>
            </a:r>
            <a:endParaRPr lang="en-US" altLang="zh-CN" sz="2400" b="1"/>
          </a:p>
        </p:txBody>
      </p:sp>
      <p:sp>
        <p:nvSpPr>
          <p:cNvPr id="55303" name="Rectangle 9"/>
          <p:cNvSpPr>
            <a:spLocks noChangeArrowheads="1"/>
          </p:cNvSpPr>
          <p:nvPr/>
        </p:nvSpPr>
        <p:spPr bwMode="auto">
          <a:xfrm>
            <a:off x="5722939" y="4186238"/>
            <a:ext cx="1501775" cy="590550"/>
          </a:xfrm>
          <a:prstGeom prst="rect">
            <a:avLst/>
          </a:prstGeom>
          <a:solidFill>
            <a:srgbClr val="FFFFFF"/>
          </a:solidFill>
          <a:ln w="12700">
            <a:solidFill>
              <a:srgbClr val="800000"/>
            </a:solidFill>
            <a:miter lim="800000"/>
          </a:ln>
        </p:spPr>
        <p:txBody>
          <a:bodyPr lIns="36000" tIns="18000" rIns="0" bIns="1800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1800" b="1"/>
              <a:t>+describe()</a:t>
            </a:r>
            <a:endParaRPr lang="en-US" altLang="zh-CN" sz="1800" b="1"/>
          </a:p>
          <a:p>
            <a:r>
              <a:rPr lang="en-US" altLang="zh-CN" sz="1800" b="1"/>
              <a:t>+getPrice()</a:t>
            </a:r>
            <a:endParaRPr lang="en-US" altLang="zh-CN" sz="1800" b="1"/>
          </a:p>
        </p:txBody>
      </p:sp>
      <p:sp>
        <p:nvSpPr>
          <p:cNvPr id="55304" name="Rectangle 10"/>
          <p:cNvSpPr>
            <a:spLocks noChangeArrowheads="1"/>
          </p:cNvSpPr>
          <p:nvPr/>
        </p:nvSpPr>
        <p:spPr bwMode="auto">
          <a:xfrm>
            <a:off x="5722939" y="3960813"/>
            <a:ext cx="1501775" cy="209550"/>
          </a:xfrm>
          <a:prstGeom prst="rect">
            <a:avLst/>
          </a:prstGeom>
          <a:solidFill>
            <a:srgbClr val="FFFFFF"/>
          </a:solidFill>
          <a:ln w="12700">
            <a:solidFill>
              <a:schemeClr val="tx1"/>
            </a:solidFill>
            <a:miter lim="800000"/>
          </a:ln>
        </p:spPr>
        <p:txBody>
          <a:bodyPr wrap="none" lIns="0" rIns="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1600" b="1"/>
              <a:t>-model: String</a:t>
            </a:r>
            <a:endParaRPr lang="en-US" altLang="zh-CN" sz="1600" b="1"/>
          </a:p>
        </p:txBody>
      </p:sp>
      <p:sp>
        <p:nvSpPr>
          <p:cNvPr id="55305" name="Rectangle 11"/>
          <p:cNvSpPr>
            <a:spLocks noChangeArrowheads="1"/>
          </p:cNvSpPr>
          <p:nvPr/>
        </p:nvSpPr>
        <p:spPr bwMode="auto">
          <a:xfrm>
            <a:off x="7315200" y="3543300"/>
            <a:ext cx="1524000" cy="420688"/>
          </a:xfrm>
          <a:prstGeom prst="rect">
            <a:avLst/>
          </a:prstGeom>
          <a:solidFill>
            <a:srgbClr val="FFFFFF"/>
          </a:solidFill>
          <a:ln w="12700">
            <a:solidFill>
              <a:srgbClr val="800000"/>
            </a:solidFill>
            <a:miter lim="800000"/>
          </a:ln>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lnSpc>
                <a:spcPct val="85000"/>
              </a:lnSpc>
            </a:pPr>
            <a:r>
              <a:rPr lang="en-US" altLang="zh-CN" sz="2400" b="1"/>
              <a:t>Cadillac</a:t>
            </a:r>
            <a:endParaRPr lang="en-US" altLang="zh-CN" sz="2400" b="1"/>
          </a:p>
        </p:txBody>
      </p:sp>
      <p:sp>
        <p:nvSpPr>
          <p:cNvPr id="55306" name="Rectangle 12"/>
          <p:cNvSpPr>
            <a:spLocks noChangeArrowheads="1"/>
          </p:cNvSpPr>
          <p:nvPr/>
        </p:nvSpPr>
        <p:spPr bwMode="auto">
          <a:xfrm>
            <a:off x="7315200" y="4192588"/>
            <a:ext cx="1524000" cy="590550"/>
          </a:xfrm>
          <a:prstGeom prst="rect">
            <a:avLst/>
          </a:prstGeom>
          <a:solidFill>
            <a:srgbClr val="FFFFFF"/>
          </a:solidFill>
          <a:ln w="12700">
            <a:solidFill>
              <a:srgbClr val="800000"/>
            </a:solidFill>
            <a:miter lim="800000"/>
          </a:ln>
        </p:spPr>
        <p:txBody>
          <a:bodyPr tIns="18000" bIns="1800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1800" b="1"/>
              <a:t>+describe()</a:t>
            </a:r>
            <a:endParaRPr lang="en-US" altLang="zh-CN" sz="1800" b="1"/>
          </a:p>
          <a:p>
            <a:r>
              <a:rPr lang="en-US" altLang="zh-CN" sz="1800" b="1"/>
              <a:t>+getPrice()</a:t>
            </a:r>
            <a:endParaRPr lang="en-US" altLang="zh-CN" sz="1800" b="1"/>
          </a:p>
        </p:txBody>
      </p:sp>
      <p:sp>
        <p:nvSpPr>
          <p:cNvPr id="55307" name="Rectangle 13"/>
          <p:cNvSpPr>
            <a:spLocks noChangeArrowheads="1"/>
          </p:cNvSpPr>
          <p:nvPr/>
        </p:nvSpPr>
        <p:spPr bwMode="auto">
          <a:xfrm>
            <a:off x="7315200" y="3963989"/>
            <a:ext cx="1524000" cy="212725"/>
          </a:xfrm>
          <a:prstGeom prst="rect">
            <a:avLst/>
          </a:prstGeom>
          <a:solidFill>
            <a:srgbClr val="FFFFFF"/>
          </a:solidFill>
          <a:ln w="12700">
            <a:solidFill>
              <a:schemeClr val="tx1"/>
            </a:solidFill>
            <a:miter lim="800000"/>
          </a:ln>
        </p:spPr>
        <p:txBody>
          <a:bodyPr wrap="none" lIns="3600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1600" b="1"/>
              <a:t>-model: String</a:t>
            </a:r>
            <a:endParaRPr lang="zh-CN" altLang="en-US" sz="1600" b="1"/>
          </a:p>
        </p:txBody>
      </p:sp>
      <p:sp>
        <p:nvSpPr>
          <p:cNvPr id="55308" name="Rectangle 14"/>
          <p:cNvSpPr>
            <a:spLocks noChangeArrowheads="1"/>
          </p:cNvSpPr>
          <p:nvPr/>
        </p:nvSpPr>
        <p:spPr bwMode="auto">
          <a:xfrm>
            <a:off x="8937625" y="3544888"/>
            <a:ext cx="1447800" cy="417512"/>
          </a:xfrm>
          <a:prstGeom prst="rect">
            <a:avLst/>
          </a:prstGeom>
          <a:solidFill>
            <a:srgbClr val="FFFFFF"/>
          </a:solidFill>
          <a:ln w="12700">
            <a:solidFill>
              <a:srgbClr val="800000"/>
            </a:solidFill>
            <a:miter lim="800000"/>
          </a:ln>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lnSpc>
                <a:spcPct val="85000"/>
              </a:lnSpc>
            </a:pPr>
            <a:r>
              <a:rPr lang="en-US" altLang="zh-CN" sz="1800" b="1"/>
              <a:t> </a:t>
            </a:r>
            <a:r>
              <a:rPr lang="en-US" altLang="zh-CN" sz="2400" b="1"/>
              <a:t>Buick</a:t>
            </a:r>
            <a:endParaRPr lang="en-US" altLang="zh-CN" sz="2400" b="1"/>
          </a:p>
        </p:txBody>
      </p:sp>
      <p:sp>
        <p:nvSpPr>
          <p:cNvPr id="55309" name="Rectangle 15"/>
          <p:cNvSpPr>
            <a:spLocks noChangeArrowheads="1"/>
          </p:cNvSpPr>
          <p:nvPr/>
        </p:nvSpPr>
        <p:spPr bwMode="auto">
          <a:xfrm>
            <a:off x="8937625" y="4210050"/>
            <a:ext cx="1447800" cy="590550"/>
          </a:xfrm>
          <a:prstGeom prst="rect">
            <a:avLst/>
          </a:prstGeom>
          <a:solidFill>
            <a:srgbClr val="FFFFFF"/>
          </a:solidFill>
          <a:ln w="12700">
            <a:solidFill>
              <a:srgbClr val="800000"/>
            </a:solidFill>
            <a:miter lim="800000"/>
          </a:ln>
        </p:spPr>
        <p:txBody>
          <a:bodyPr lIns="54000" tIns="18000" rIns="54000" bIns="1800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1800" b="1"/>
              <a:t>+describe()</a:t>
            </a:r>
            <a:endParaRPr lang="en-US" altLang="zh-CN" sz="1800" b="1"/>
          </a:p>
          <a:p>
            <a:r>
              <a:rPr lang="en-US" altLang="zh-CN" sz="1800" b="1"/>
              <a:t>+getPrice()</a:t>
            </a:r>
            <a:endParaRPr lang="en-US" altLang="zh-CN" sz="1800" b="1"/>
          </a:p>
        </p:txBody>
      </p:sp>
      <p:sp>
        <p:nvSpPr>
          <p:cNvPr id="55310" name="Rectangle 16"/>
          <p:cNvSpPr>
            <a:spLocks noChangeArrowheads="1"/>
          </p:cNvSpPr>
          <p:nvPr/>
        </p:nvSpPr>
        <p:spPr bwMode="auto">
          <a:xfrm>
            <a:off x="8937625" y="3981450"/>
            <a:ext cx="1447800" cy="209550"/>
          </a:xfrm>
          <a:prstGeom prst="rect">
            <a:avLst/>
          </a:prstGeom>
          <a:solidFill>
            <a:srgbClr val="FFFFFF"/>
          </a:solidFill>
          <a:ln w="12700">
            <a:solidFill>
              <a:schemeClr val="tx1"/>
            </a:solidFill>
            <a:miter lim="800000"/>
          </a:ln>
        </p:spPr>
        <p:txBody>
          <a:bodyPr wrap="none" lIns="3600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1600" b="1"/>
              <a:t>-model: String</a:t>
            </a:r>
            <a:endParaRPr lang="zh-CN" altLang="en-US" sz="1600" b="1"/>
          </a:p>
        </p:txBody>
      </p:sp>
      <p:sp>
        <p:nvSpPr>
          <p:cNvPr id="55311" name="Line 17"/>
          <p:cNvSpPr>
            <a:spLocks noChangeShapeType="1"/>
          </p:cNvSpPr>
          <p:nvPr/>
        </p:nvSpPr>
        <p:spPr bwMode="auto">
          <a:xfrm>
            <a:off x="6496050" y="3195638"/>
            <a:ext cx="318135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12" name="Line 18"/>
          <p:cNvSpPr>
            <a:spLocks noChangeShapeType="1"/>
          </p:cNvSpPr>
          <p:nvPr/>
        </p:nvSpPr>
        <p:spPr bwMode="auto">
          <a:xfrm>
            <a:off x="6499225" y="3195638"/>
            <a:ext cx="0" cy="3476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0" rIns="0"/>
          <a:lstStyle/>
          <a:p>
            <a:endParaRPr lang="zh-CN" altLang="en-US"/>
          </a:p>
        </p:txBody>
      </p:sp>
      <p:sp>
        <p:nvSpPr>
          <p:cNvPr id="55313" name="Line 19"/>
          <p:cNvSpPr>
            <a:spLocks noChangeShapeType="1"/>
          </p:cNvSpPr>
          <p:nvPr/>
        </p:nvSpPr>
        <p:spPr bwMode="auto">
          <a:xfrm>
            <a:off x="8077200" y="3195638"/>
            <a:ext cx="0" cy="3476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14" name="Line 20"/>
          <p:cNvSpPr>
            <a:spLocks noChangeShapeType="1"/>
          </p:cNvSpPr>
          <p:nvPr/>
        </p:nvSpPr>
        <p:spPr bwMode="auto">
          <a:xfrm>
            <a:off x="9677400" y="3195638"/>
            <a:ext cx="0" cy="3476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15" name="Rectangle 21"/>
          <p:cNvSpPr>
            <a:spLocks noChangeArrowheads="1"/>
          </p:cNvSpPr>
          <p:nvPr/>
        </p:nvSpPr>
        <p:spPr bwMode="auto">
          <a:xfrm>
            <a:off x="1919288" y="1570038"/>
            <a:ext cx="1509712" cy="457200"/>
          </a:xfrm>
          <a:prstGeom prst="rect">
            <a:avLst/>
          </a:prstGeom>
          <a:solidFill>
            <a:srgbClr val="FFFFFF"/>
          </a:solidFill>
          <a:ln w="12700">
            <a:solidFill>
              <a:srgbClr val="800000"/>
            </a:solidFill>
            <a:miter lim="800000"/>
          </a:ln>
        </p:spPr>
        <p:txBody>
          <a:bodyPr lIns="0" rIns="0"/>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lnSpc>
                <a:spcPct val="85000"/>
              </a:lnSpc>
            </a:pPr>
            <a:r>
              <a:rPr lang="en-US" altLang="zh-CN" sz="2800" b="1"/>
              <a:t>Client</a:t>
            </a:r>
            <a:r>
              <a:rPr lang="en-US" altLang="zh-CN" sz="1800" b="1"/>
              <a:t>  </a:t>
            </a:r>
            <a:endParaRPr lang="en-US" altLang="zh-CN" sz="1800" b="1"/>
          </a:p>
        </p:txBody>
      </p:sp>
      <p:sp>
        <p:nvSpPr>
          <p:cNvPr id="55316" name="Rectangle 22"/>
          <p:cNvSpPr>
            <a:spLocks noChangeArrowheads="1"/>
          </p:cNvSpPr>
          <p:nvPr/>
        </p:nvSpPr>
        <p:spPr bwMode="auto">
          <a:xfrm>
            <a:off x="1919288" y="2025651"/>
            <a:ext cx="1509712" cy="354013"/>
          </a:xfrm>
          <a:prstGeom prst="rect">
            <a:avLst/>
          </a:prstGeom>
          <a:solidFill>
            <a:srgbClr val="FFFFFF"/>
          </a:solidFill>
          <a:ln w="12700">
            <a:solidFill>
              <a:srgbClr val="800000"/>
            </a:solidFill>
            <a:miter lim="800000"/>
          </a:ln>
        </p:spPr>
        <p:txBody>
          <a:bodyPr lIns="0" rIns="0"/>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a:t>obCar Car</a:t>
            </a:r>
            <a:r>
              <a:rPr lang="en-US" altLang="zh-CN" sz="1800" b="1"/>
              <a:t> </a:t>
            </a:r>
            <a:endParaRPr lang="en-US" altLang="zh-CN" sz="1800" b="1"/>
          </a:p>
        </p:txBody>
      </p:sp>
      <p:sp>
        <p:nvSpPr>
          <p:cNvPr id="55317" name="Rectangle 23"/>
          <p:cNvSpPr>
            <a:spLocks noChangeArrowheads="1"/>
          </p:cNvSpPr>
          <p:nvPr/>
        </p:nvSpPr>
        <p:spPr bwMode="auto">
          <a:xfrm>
            <a:off x="1905000" y="2384426"/>
            <a:ext cx="1524000" cy="404813"/>
          </a:xfrm>
          <a:prstGeom prst="rect">
            <a:avLst/>
          </a:prstGeom>
          <a:solidFill>
            <a:srgbClr val="FFFFFF"/>
          </a:solidFill>
          <a:ln w="12700">
            <a:solidFill>
              <a:schemeClr val="tx1"/>
            </a:solidFill>
            <a:miter lim="800000"/>
          </a:ln>
        </p:spPr>
        <p:txBody>
          <a:bodyPr wrap="none" lIns="0" rIns="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a:t>main()</a:t>
            </a:r>
            <a:endParaRPr lang="en-US" altLang="zh-CN" sz="2000" b="1"/>
          </a:p>
        </p:txBody>
      </p:sp>
      <p:sp>
        <p:nvSpPr>
          <p:cNvPr id="1212440" name="Line 24"/>
          <p:cNvSpPr>
            <a:spLocks noChangeShapeType="1"/>
          </p:cNvSpPr>
          <p:nvPr/>
        </p:nvSpPr>
        <p:spPr bwMode="auto">
          <a:xfrm flipV="1">
            <a:off x="6515100" y="4770438"/>
            <a:ext cx="0" cy="323850"/>
          </a:xfrm>
          <a:prstGeom prst="line">
            <a:avLst/>
          </a:prstGeom>
          <a:noFill/>
          <a:ln w="25400">
            <a:solidFill>
              <a:srgbClr val="FF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2441" name="Line 25"/>
          <p:cNvSpPr>
            <a:spLocks noChangeShapeType="1"/>
          </p:cNvSpPr>
          <p:nvPr/>
        </p:nvSpPr>
        <p:spPr bwMode="auto">
          <a:xfrm flipV="1">
            <a:off x="8126413" y="4811714"/>
            <a:ext cx="0" cy="422275"/>
          </a:xfrm>
          <a:prstGeom prst="line">
            <a:avLst/>
          </a:prstGeom>
          <a:noFill/>
          <a:ln w="25400">
            <a:solidFill>
              <a:srgbClr val="FF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2442" name="Line 26"/>
          <p:cNvSpPr>
            <a:spLocks noChangeShapeType="1"/>
          </p:cNvSpPr>
          <p:nvPr/>
        </p:nvSpPr>
        <p:spPr bwMode="auto">
          <a:xfrm flipV="1">
            <a:off x="9601200" y="4694238"/>
            <a:ext cx="0" cy="715962"/>
          </a:xfrm>
          <a:prstGeom prst="line">
            <a:avLst/>
          </a:prstGeom>
          <a:noFill/>
          <a:ln w="25400">
            <a:solidFill>
              <a:srgbClr val="FF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2443" name="Line 27"/>
          <p:cNvSpPr>
            <a:spLocks noChangeShapeType="1"/>
          </p:cNvSpPr>
          <p:nvPr/>
        </p:nvSpPr>
        <p:spPr bwMode="auto">
          <a:xfrm flipV="1">
            <a:off x="4572001" y="5227638"/>
            <a:ext cx="3554413" cy="12700"/>
          </a:xfrm>
          <a:prstGeom prst="line">
            <a:avLst/>
          </a:prstGeom>
          <a:noFill/>
          <a:ln w="25400">
            <a:solidFill>
              <a:srgbClr val="FF00FF"/>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212444" name="Line 28"/>
          <p:cNvSpPr>
            <a:spLocks noChangeShapeType="1"/>
          </p:cNvSpPr>
          <p:nvPr/>
        </p:nvSpPr>
        <p:spPr bwMode="auto">
          <a:xfrm flipV="1">
            <a:off x="4419601" y="5380038"/>
            <a:ext cx="5186363" cy="30162"/>
          </a:xfrm>
          <a:prstGeom prst="line">
            <a:avLst/>
          </a:prstGeom>
          <a:noFill/>
          <a:ln w="25400">
            <a:solidFill>
              <a:srgbClr val="FF00FF"/>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212445" name="Rectangle 29"/>
          <p:cNvSpPr>
            <a:spLocks noChangeArrowheads="1"/>
          </p:cNvSpPr>
          <p:nvPr/>
        </p:nvSpPr>
        <p:spPr bwMode="auto">
          <a:xfrm>
            <a:off x="1927225" y="3435351"/>
            <a:ext cx="3276600" cy="417513"/>
          </a:xfrm>
          <a:prstGeom prst="rect">
            <a:avLst/>
          </a:prstGeom>
          <a:solidFill>
            <a:srgbClr val="FFFFFF"/>
          </a:solidFill>
          <a:ln w="12700">
            <a:solidFill>
              <a:srgbClr val="800000"/>
            </a:solidFill>
            <a:miter lim="800000"/>
          </a:ln>
        </p:spPr>
        <p:txBody>
          <a:bodyPr lIns="0" rIns="0"/>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lnSpc>
                <a:spcPct val="85000"/>
              </a:lnSpc>
            </a:pPr>
            <a:r>
              <a:rPr lang="en-US" altLang="zh-CN" sz="2400" b="1"/>
              <a:t>CarFactory</a:t>
            </a:r>
            <a:r>
              <a:rPr lang="en-US" altLang="zh-CN" sz="2000" b="1"/>
              <a:t> </a:t>
            </a:r>
            <a:r>
              <a:rPr lang="en-US" altLang="zh-CN" sz="1800" b="1"/>
              <a:t> </a:t>
            </a:r>
            <a:endParaRPr lang="en-US" altLang="zh-CN" sz="1800" b="1"/>
          </a:p>
        </p:txBody>
      </p:sp>
      <p:sp>
        <p:nvSpPr>
          <p:cNvPr id="1212446" name="Rectangle 30"/>
          <p:cNvSpPr>
            <a:spLocks noChangeArrowheads="1"/>
          </p:cNvSpPr>
          <p:nvPr/>
        </p:nvSpPr>
        <p:spPr bwMode="auto">
          <a:xfrm>
            <a:off x="1927225" y="3838576"/>
            <a:ext cx="3276600" cy="358775"/>
          </a:xfrm>
          <a:prstGeom prst="rect">
            <a:avLst/>
          </a:prstGeom>
          <a:solidFill>
            <a:srgbClr val="FFFFFF"/>
          </a:solidFill>
          <a:ln w="12700">
            <a:solidFill>
              <a:srgbClr val="800000"/>
            </a:solidFill>
            <a:miter lim="800000"/>
          </a:ln>
        </p:spPr>
        <p:txBody>
          <a:bodyPr lIns="0" rIns="0"/>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a:t>obCar : Car</a:t>
            </a:r>
            <a:r>
              <a:rPr lang="en-US" altLang="zh-CN" sz="1800" b="1"/>
              <a:t> </a:t>
            </a:r>
            <a:endParaRPr lang="en-US" altLang="zh-CN" sz="1800" b="1"/>
          </a:p>
        </p:txBody>
      </p:sp>
      <p:sp>
        <p:nvSpPr>
          <p:cNvPr id="1212447" name="Rectangle 31"/>
          <p:cNvSpPr>
            <a:spLocks noChangeArrowheads="1"/>
          </p:cNvSpPr>
          <p:nvPr/>
        </p:nvSpPr>
        <p:spPr bwMode="auto">
          <a:xfrm>
            <a:off x="1927226" y="4186238"/>
            <a:ext cx="3292475" cy="557212"/>
          </a:xfrm>
          <a:prstGeom prst="rect">
            <a:avLst/>
          </a:prstGeom>
          <a:solidFill>
            <a:srgbClr val="FFFFFF"/>
          </a:solidFill>
          <a:ln w="12700">
            <a:solidFill>
              <a:schemeClr val="tx1"/>
            </a:solidFill>
            <a:miter lim="800000"/>
          </a:ln>
        </p:spPr>
        <p:txBody>
          <a:bodyPr wrap="none" lIns="0" rIns="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a:t>+createCar(p: String): Car</a:t>
            </a:r>
            <a:endParaRPr lang="en-US" altLang="zh-CN" sz="2000" b="1"/>
          </a:p>
        </p:txBody>
      </p:sp>
      <p:sp>
        <p:nvSpPr>
          <p:cNvPr id="1212448" name="Line 32"/>
          <p:cNvSpPr>
            <a:spLocks noChangeShapeType="1"/>
          </p:cNvSpPr>
          <p:nvPr/>
        </p:nvSpPr>
        <p:spPr bwMode="auto">
          <a:xfrm flipH="1">
            <a:off x="2819401" y="2713038"/>
            <a:ext cx="9525" cy="72390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27" name="AutoShape 33"/>
          <p:cNvSpPr>
            <a:spLocks noChangeArrowheads="1"/>
          </p:cNvSpPr>
          <p:nvPr/>
        </p:nvSpPr>
        <p:spPr bwMode="auto">
          <a:xfrm>
            <a:off x="7888288" y="2744788"/>
            <a:ext cx="381000" cy="457200"/>
          </a:xfrm>
          <a:prstGeom prst="upArrow">
            <a:avLst>
              <a:gd name="adj1" fmla="val 0"/>
              <a:gd name="adj2" fmla="val 55000"/>
            </a:avLst>
          </a:prstGeom>
          <a:solidFill>
            <a:srgbClr val="FFFFFF"/>
          </a:solidFill>
          <a:ln w="12700">
            <a:solidFill>
              <a:schemeClr val="tx1"/>
            </a:solidFill>
            <a:miter lim="800000"/>
          </a:ln>
        </p:spPr>
        <p:txBody>
          <a:bodyPr vert="eaVert"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212450" name="Line 34"/>
          <p:cNvSpPr>
            <a:spLocks noChangeShapeType="1"/>
          </p:cNvSpPr>
          <p:nvPr/>
        </p:nvSpPr>
        <p:spPr bwMode="auto">
          <a:xfrm>
            <a:off x="4724400" y="5075239"/>
            <a:ext cx="1790700" cy="1587"/>
          </a:xfrm>
          <a:prstGeom prst="line">
            <a:avLst/>
          </a:prstGeom>
          <a:noFill/>
          <a:ln w="25400">
            <a:solidFill>
              <a:srgbClr val="FF00FF"/>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212451" name="Line 35"/>
          <p:cNvSpPr>
            <a:spLocks noChangeShapeType="1"/>
          </p:cNvSpPr>
          <p:nvPr/>
        </p:nvSpPr>
        <p:spPr bwMode="auto">
          <a:xfrm>
            <a:off x="4419600" y="4613276"/>
            <a:ext cx="0" cy="796925"/>
          </a:xfrm>
          <a:prstGeom prst="line">
            <a:avLst/>
          </a:prstGeom>
          <a:noFill/>
          <a:ln w="25400">
            <a:solidFill>
              <a:srgbClr val="FF00FF"/>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212452" name="Line 36"/>
          <p:cNvSpPr>
            <a:spLocks noChangeShapeType="1"/>
          </p:cNvSpPr>
          <p:nvPr/>
        </p:nvSpPr>
        <p:spPr bwMode="auto">
          <a:xfrm>
            <a:off x="4572000" y="4616450"/>
            <a:ext cx="0" cy="617538"/>
          </a:xfrm>
          <a:prstGeom prst="line">
            <a:avLst/>
          </a:prstGeom>
          <a:noFill/>
          <a:ln w="25400">
            <a:solidFill>
              <a:srgbClr val="FF00FF"/>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212453" name="Line 37"/>
          <p:cNvSpPr>
            <a:spLocks noChangeShapeType="1"/>
          </p:cNvSpPr>
          <p:nvPr/>
        </p:nvSpPr>
        <p:spPr bwMode="auto">
          <a:xfrm>
            <a:off x="4724400" y="4629150"/>
            <a:ext cx="0" cy="431800"/>
          </a:xfrm>
          <a:prstGeom prst="line">
            <a:avLst/>
          </a:prstGeom>
          <a:noFill/>
          <a:ln w="25400">
            <a:solidFill>
              <a:srgbClr val="FF00FF"/>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212454" name="Text Box 38"/>
          <p:cNvSpPr txBox="1">
            <a:spLocks noChangeArrowheads="1"/>
          </p:cNvSpPr>
          <p:nvPr/>
        </p:nvSpPr>
        <p:spPr bwMode="auto">
          <a:xfrm>
            <a:off x="1752600" y="5638801"/>
            <a:ext cx="7924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zh-CN" altLang="en-US" sz="2400" b="1">
                <a:latin typeface="微软雅黑" panose="020B0503020204020204" pitchFamily="34" charset="-122"/>
                <a:ea typeface="微软雅黑" panose="020B0503020204020204" pitchFamily="34" charset="-122"/>
              </a:rPr>
              <a:t>将参数</a:t>
            </a:r>
            <a:r>
              <a:rPr lang="en-US" altLang="zh-CN" sz="2400" b="1">
                <a:latin typeface="微软雅黑" panose="020B0503020204020204" pitchFamily="34" charset="-122"/>
                <a:ea typeface="微软雅黑" panose="020B0503020204020204" pitchFamily="34" charset="-122"/>
              </a:rPr>
              <a:t>p</a:t>
            </a:r>
            <a:r>
              <a:rPr lang="zh-CN" altLang="en-US" sz="2400" b="1">
                <a:latin typeface="微软雅黑" panose="020B0503020204020204" pitchFamily="34" charset="-122"/>
                <a:ea typeface="微软雅黑" panose="020B0503020204020204" pitchFamily="34" charset="-122"/>
              </a:rPr>
              <a:t>传递给工厂类，工厂方法根据此参数创建合适的类的对象，并且以</a:t>
            </a:r>
            <a:r>
              <a:rPr lang="en-US" altLang="zh-CN" sz="2400" b="1">
                <a:latin typeface="微软雅黑" panose="020B0503020204020204" pitchFamily="34" charset="-122"/>
                <a:ea typeface="微软雅黑" panose="020B0503020204020204" pitchFamily="34" charset="-122"/>
              </a:rPr>
              <a:t>Car</a:t>
            </a:r>
            <a:r>
              <a:rPr lang="zh-CN" altLang="en-US" sz="2400" b="1">
                <a:latin typeface="微软雅黑" panose="020B0503020204020204" pitchFamily="34" charset="-122"/>
                <a:ea typeface="微软雅黑" panose="020B0503020204020204" pitchFamily="34" charset="-122"/>
              </a:rPr>
              <a:t>类型返回给调用者</a:t>
            </a:r>
            <a:r>
              <a:rPr lang="en-US" altLang="zh-CN" sz="2400" b="1">
                <a:latin typeface="微软雅黑" panose="020B0503020204020204" pitchFamily="34" charset="-122"/>
                <a:ea typeface="微软雅黑" panose="020B0503020204020204" pitchFamily="34" charset="-122"/>
              </a:rPr>
              <a:t>.</a:t>
            </a:r>
            <a:endParaRPr lang="zh-CN" altLang="en-US" sz="2400" b="1">
              <a:latin typeface="微软雅黑" panose="020B0503020204020204" pitchFamily="34" charset="-122"/>
              <a:ea typeface="微软雅黑" panose="020B0503020204020204" pitchFamily="34" charset="-122"/>
            </a:endParaRPr>
          </a:p>
        </p:txBody>
      </p:sp>
      <p:sp>
        <p:nvSpPr>
          <p:cNvPr id="1212455" name="Text Box 39"/>
          <p:cNvSpPr txBox="1">
            <a:spLocks noChangeArrowheads="1"/>
          </p:cNvSpPr>
          <p:nvPr/>
        </p:nvSpPr>
        <p:spPr bwMode="auto">
          <a:xfrm>
            <a:off x="2895600" y="2874963"/>
            <a:ext cx="4572000" cy="400050"/>
          </a:xfrm>
          <a:prstGeom prst="rect">
            <a:avLst/>
          </a:prstGeom>
          <a:noFill/>
          <a:ln>
            <a:noFill/>
          </a:ln>
          <a:effec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2000" b="1" dirty="0">
                <a:latin typeface="+mn-lt"/>
                <a:ea typeface="黑体" panose="02010609060101010101" pitchFamily="49" charset="-122"/>
              </a:rPr>
              <a:t>1) Car c=</a:t>
            </a:r>
            <a:r>
              <a:rPr lang="en-US" altLang="zh-CN" sz="2000" b="1" dirty="0">
                <a:latin typeface="+mn-lt"/>
              </a:rPr>
              <a:t> </a:t>
            </a:r>
            <a:r>
              <a:rPr lang="en-US" altLang="zh-CN" sz="2000" b="1" dirty="0" err="1">
                <a:latin typeface="+mn-lt"/>
              </a:rPr>
              <a:t>CarFactory</a:t>
            </a:r>
            <a:r>
              <a:rPr lang="en-US" altLang="zh-CN" sz="2000" b="1" dirty="0">
                <a:latin typeface="+mn-lt"/>
              </a:rPr>
              <a:t>. </a:t>
            </a:r>
            <a:r>
              <a:rPr lang="en-US" altLang="zh-CN" sz="2000" b="1" dirty="0" err="1">
                <a:latin typeface="+mn-lt"/>
              </a:rPr>
              <a:t>createCar</a:t>
            </a:r>
            <a:r>
              <a:rPr lang="en-US" altLang="zh-CN" sz="2000" b="1" dirty="0">
                <a:latin typeface="+mn-lt"/>
              </a:rPr>
              <a:t>(p)</a:t>
            </a:r>
            <a:endParaRPr lang="en-US" altLang="zh-CN" sz="2000" b="1" dirty="0">
              <a:latin typeface="+mn-lt"/>
              <a:ea typeface="黑体" panose="02010609060101010101" pitchFamily="49" charset="-122"/>
            </a:endParaRPr>
          </a:p>
        </p:txBody>
      </p:sp>
      <p:sp>
        <p:nvSpPr>
          <p:cNvPr id="55334" name="椭圆 1"/>
          <p:cNvSpPr>
            <a:spLocks noChangeArrowheads="1"/>
          </p:cNvSpPr>
          <p:nvPr/>
        </p:nvSpPr>
        <p:spPr bwMode="auto">
          <a:xfrm>
            <a:off x="2733675" y="2527300"/>
            <a:ext cx="179388" cy="179388"/>
          </a:xfrm>
          <a:prstGeom prst="ellipse">
            <a:avLst/>
          </a:prstGeom>
          <a:solidFill>
            <a:schemeClr val="bg1"/>
          </a:solidFill>
          <a:ln w="9525" algn="ctr">
            <a:solidFill>
              <a:schemeClr val="tx1"/>
            </a:solidFill>
            <a:round/>
          </a:ln>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56843" name="Line 75"/>
          <p:cNvSpPr>
            <a:spLocks noChangeShapeType="1"/>
          </p:cNvSpPr>
          <p:nvPr/>
        </p:nvSpPr>
        <p:spPr bwMode="auto">
          <a:xfrm>
            <a:off x="3429001" y="2255838"/>
            <a:ext cx="3833813" cy="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51" name="Rectangle 43"/>
          <p:cNvSpPr>
            <a:spLocks noChangeArrowheads="1"/>
          </p:cNvSpPr>
          <p:nvPr/>
        </p:nvSpPr>
        <p:spPr bwMode="auto">
          <a:xfrm>
            <a:off x="3581400" y="1798638"/>
            <a:ext cx="312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a:ea typeface="黑体" panose="02010609060101010101" pitchFamily="49" charset="-122"/>
              </a:rPr>
              <a:t>2) </a:t>
            </a:r>
            <a:r>
              <a:rPr lang="zh-CN" altLang="en-US" sz="2000" b="1">
                <a:ea typeface="黑体" panose="02010609060101010101" pitchFamily="49" charset="-122"/>
              </a:rPr>
              <a:t>调用方法</a:t>
            </a:r>
            <a:r>
              <a:rPr lang="en-US" altLang="zh-CN" sz="2000" b="1">
                <a:ea typeface="黑体" panose="02010609060101010101" pitchFamily="49" charset="-122"/>
              </a:rPr>
              <a:t>:  c.describe()</a:t>
            </a:r>
            <a:endParaRPr lang="en-US" altLang="zh-CN" sz="2000" b="1">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212445"/>
                                        </p:tgtEl>
                                        <p:attrNameLst>
                                          <p:attrName>style.visibility</p:attrName>
                                        </p:attrNameLst>
                                      </p:cBhvr>
                                      <p:to>
                                        <p:strVal val="visible"/>
                                      </p:to>
                                    </p:set>
                                    <p:animEffect transition="in" filter="slide(fromBottom)">
                                      <p:cBhvr>
                                        <p:cTn id="7" dur="500"/>
                                        <p:tgtEl>
                                          <p:spTgt spid="1212445"/>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212446"/>
                                        </p:tgtEl>
                                        <p:attrNameLst>
                                          <p:attrName>style.visibility</p:attrName>
                                        </p:attrNameLst>
                                      </p:cBhvr>
                                      <p:to>
                                        <p:strVal val="visible"/>
                                      </p:to>
                                    </p:set>
                                    <p:animEffect transition="in" filter="slide(fromBottom)">
                                      <p:cBhvr>
                                        <p:cTn id="10" dur="500"/>
                                        <p:tgtEl>
                                          <p:spTgt spid="1212446"/>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212447"/>
                                        </p:tgtEl>
                                        <p:attrNameLst>
                                          <p:attrName>style.visibility</p:attrName>
                                        </p:attrNameLst>
                                      </p:cBhvr>
                                      <p:to>
                                        <p:strVal val="visible"/>
                                      </p:to>
                                    </p:set>
                                    <p:animEffect transition="in" filter="slide(fromBottom)">
                                      <p:cBhvr>
                                        <p:cTn id="13" dur="500"/>
                                        <p:tgtEl>
                                          <p:spTgt spid="1212447"/>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212448"/>
                                        </p:tgtEl>
                                        <p:attrNameLst>
                                          <p:attrName>style.visibility</p:attrName>
                                        </p:attrNameLst>
                                      </p:cBhvr>
                                      <p:to>
                                        <p:strVal val="visible"/>
                                      </p:to>
                                    </p:set>
                                    <p:animEffect transition="in" filter="slide(fromBottom)">
                                      <p:cBhvr>
                                        <p:cTn id="16" dur="500"/>
                                        <p:tgtEl>
                                          <p:spTgt spid="1212448"/>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212451"/>
                                        </p:tgtEl>
                                        <p:attrNameLst>
                                          <p:attrName>style.visibility</p:attrName>
                                        </p:attrNameLst>
                                      </p:cBhvr>
                                      <p:to>
                                        <p:strVal val="visible"/>
                                      </p:to>
                                    </p:set>
                                    <p:animEffect transition="in" filter="slide(fromBottom)">
                                      <p:cBhvr>
                                        <p:cTn id="19" dur="500"/>
                                        <p:tgtEl>
                                          <p:spTgt spid="1212451"/>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212452"/>
                                        </p:tgtEl>
                                        <p:attrNameLst>
                                          <p:attrName>style.visibility</p:attrName>
                                        </p:attrNameLst>
                                      </p:cBhvr>
                                      <p:to>
                                        <p:strVal val="visible"/>
                                      </p:to>
                                    </p:set>
                                    <p:animEffect transition="in" filter="slide(fromBottom)">
                                      <p:cBhvr>
                                        <p:cTn id="22" dur="500"/>
                                        <p:tgtEl>
                                          <p:spTgt spid="1212452"/>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212453"/>
                                        </p:tgtEl>
                                        <p:attrNameLst>
                                          <p:attrName>style.visibility</p:attrName>
                                        </p:attrNameLst>
                                      </p:cBhvr>
                                      <p:to>
                                        <p:strVal val="visible"/>
                                      </p:to>
                                    </p:set>
                                    <p:animEffect transition="in" filter="slide(fromBottom)">
                                      <p:cBhvr>
                                        <p:cTn id="25" dur="500"/>
                                        <p:tgtEl>
                                          <p:spTgt spid="1212453"/>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212450"/>
                                        </p:tgtEl>
                                        <p:attrNameLst>
                                          <p:attrName>style.visibility</p:attrName>
                                        </p:attrNameLst>
                                      </p:cBhvr>
                                      <p:to>
                                        <p:strVal val="visible"/>
                                      </p:to>
                                    </p:set>
                                    <p:animEffect transition="in" filter="slide(fromBottom)">
                                      <p:cBhvr>
                                        <p:cTn id="28" dur="500"/>
                                        <p:tgtEl>
                                          <p:spTgt spid="1212450"/>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212440"/>
                                        </p:tgtEl>
                                        <p:attrNameLst>
                                          <p:attrName>style.visibility</p:attrName>
                                        </p:attrNameLst>
                                      </p:cBhvr>
                                      <p:to>
                                        <p:strVal val="visible"/>
                                      </p:to>
                                    </p:set>
                                    <p:animEffect transition="in" filter="slide(fromBottom)">
                                      <p:cBhvr>
                                        <p:cTn id="31" dur="500"/>
                                        <p:tgtEl>
                                          <p:spTgt spid="1212440"/>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212441"/>
                                        </p:tgtEl>
                                        <p:attrNameLst>
                                          <p:attrName>style.visibility</p:attrName>
                                        </p:attrNameLst>
                                      </p:cBhvr>
                                      <p:to>
                                        <p:strVal val="visible"/>
                                      </p:to>
                                    </p:set>
                                    <p:animEffect transition="in" filter="slide(fromBottom)">
                                      <p:cBhvr>
                                        <p:cTn id="34" dur="500"/>
                                        <p:tgtEl>
                                          <p:spTgt spid="1212441"/>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212442"/>
                                        </p:tgtEl>
                                        <p:attrNameLst>
                                          <p:attrName>style.visibility</p:attrName>
                                        </p:attrNameLst>
                                      </p:cBhvr>
                                      <p:to>
                                        <p:strVal val="visible"/>
                                      </p:to>
                                    </p:set>
                                    <p:animEffect transition="in" filter="slide(fromBottom)">
                                      <p:cBhvr>
                                        <p:cTn id="37" dur="500"/>
                                        <p:tgtEl>
                                          <p:spTgt spid="1212442"/>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212444"/>
                                        </p:tgtEl>
                                        <p:attrNameLst>
                                          <p:attrName>style.visibility</p:attrName>
                                        </p:attrNameLst>
                                      </p:cBhvr>
                                      <p:to>
                                        <p:strVal val="visible"/>
                                      </p:to>
                                    </p:set>
                                    <p:animEffect transition="in" filter="slide(fromBottom)">
                                      <p:cBhvr>
                                        <p:cTn id="40" dur="500"/>
                                        <p:tgtEl>
                                          <p:spTgt spid="1212444"/>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212443"/>
                                        </p:tgtEl>
                                        <p:attrNameLst>
                                          <p:attrName>style.visibility</p:attrName>
                                        </p:attrNameLst>
                                      </p:cBhvr>
                                      <p:to>
                                        <p:strVal val="visible"/>
                                      </p:to>
                                    </p:set>
                                    <p:animEffect transition="in" filter="slide(fromBottom)">
                                      <p:cBhvr>
                                        <p:cTn id="43" dur="500"/>
                                        <p:tgtEl>
                                          <p:spTgt spid="121244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212455"/>
                                        </p:tgtEl>
                                        <p:attrNameLst>
                                          <p:attrName>style.visibility</p:attrName>
                                        </p:attrNameLst>
                                      </p:cBhvr>
                                      <p:to>
                                        <p:strVal val="visible"/>
                                      </p:to>
                                    </p:set>
                                    <p:animEffect transition="in" filter="fade">
                                      <p:cBhvr>
                                        <p:cTn id="48" dur="1000"/>
                                        <p:tgtEl>
                                          <p:spTgt spid="1212455"/>
                                        </p:tgtEl>
                                      </p:cBhvr>
                                    </p:animEffect>
                                    <p:anim calcmode="lin" valueType="num">
                                      <p:cBhvr>
                                        <p:cTn id="49" dur="1000" fill="hold"/>
                                        <p:tgtEl>
                                          <p:spTgt spid="1212455"/>
                                        </p:tgtEl>
                                        <p:attrNameLst>
                                          <p:attrName>ppt_x</p:attrName>
                                        </p:attrNameLst>
                                      </p:cBhvr>
                                      <p:tavLst>
                                        <p:tav tm="0">
                                          <p:val>
                                            <p:strVal val="#ppt_x"/>
                                          </p:val>
                                        </p:tav>
                                        <p:tav tm="100000">
                                          <p:val>
                                            <p:strVal val="#ppt_x"/>
                                          </p:val>
                                        </p:tav>
                                      </p:tavLst>
                                    </p:anim>
                                    <p:anim calcmode="lin" valueType="num">
                                      <p:cBhvr>
                                        <p:cTn id="50" dur="1000" fill="hold"/>
                                        <p:tgtEl>
                                          <p:spTgt spid="121245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212454"/>
                                        </p:tgtEl>
                                        <p:attrNameLst>
                                          <p:attrName>style.visibility</p:attrName>
                                        </p:attrNameLst>
                                      </p:cBhvr>
                                      <p:to>
                                        <p:strVal val="visible"/>
                                      </p:to>
                                    </p:set>
                                    <p:animEffect transition="in" filter="fade">
                                      <p:cBhvr>
                                        <p:cTn id="55" dur="1000"/>
                                        <p:tgtEl>
                                          <p:spTgt spid="1212454"/>
                                        </p:tgtEl>
                                      </p:cBhvr>
                                    </p:animEffect>
                                    <p:anim calcmode="lin" valueType="num">
                                      <p:cBhvr>
                                        <p:cTn id="56" dur="1000" fill="hold"/>
                                        <p:tgtEl>
                                          <p:spTgt spid="1212454"/>
                                        </p:tgtEl>
                                        <p:attrNameLst>
                                          <p:attrName>ppt_x</p:attrName>
                                        </p:attrNameLst>
                                      </p:cBhvr>
                                      <p:tavLst>
                                        <p:tav tm="0">
                                          <p:val>
                                            <p:strVal val="#ppt_x"/>
                                          </p:val>
                                        </p:tav>
                                        <p:tav tm="100000">
                                          <p:val>
                                            <p:strVal val="#ppt_x"/>
                                          </p:val>
                                        </p:tav>
                                      </p:tavLst>
                                    </p:anim>
                                    <p:anim calcmode="lin" valueType="num">
                                      <p:cBhvr>
                                        <p:cTn id="57" dur="1000" fill="hold"/>
                                        <p:tgtEl>
                                          <p:spTgt spid="1212454"/>
                                        </p:tgtEl>
                                        <p:attrNameLst>
                                          <p:attrName>ppt_y</p:attrName>
                                        </p:attrNameLst>
                                      </p:cBhvr>
                                      <p:tavLst>
                                        <p:tav tm="0">
                                          <p:val>
                                            <p:strVal val="#ppt_y+.1"/>
                                          </p:val>
                                        </p:tav>
                                        <p:tav tm="100000">
                                          <p:val>
                                            <p:strVal val="#ppt_y"/>
                                          </p:val>
                                        </p:tav>
                                      </p:tavLst>
                                    </p:anim>
                                  </p:childTnLst>
                                </p:cTn>
                              </p:par>
                              <p:par>
                                <p:cTn id="58" presetID="12" presetClass="entr" presetSubtype="4" fill="hold" grpId="0" nodeType="withEffect">
                                  <p:stCondLst>
                                    <p:cond delay="0"/>
                                  </p:stCondLst>
                                  <p:childTnLst>
                                    <p:set>
                                      <p:cBhvr>
                                        <p:cTn id="59" dur="1" fill="hold">
                                          <p:stCondLst>
                                            <p:cond delay="0"/>
                                          </p:stCondLst>
                                        </p:cTn>
                                        <p:tgtEl>
                                          <p:spTgt spid="1056843"/>
                                        </p:tgtEl>
                                        <p:attrNameLst>
                                          <p:attrName>style.visibility</p:attrName>
                                        </p:attrNameLst>
                                      </p:cBhvr>
                                      <p:to>
                                        <p:strVal val="visible"/>
                                      </p:to>
                                    </p:set>
                                    <p:animEffect transition="in" filter="slide(fromBottom)">
                                      <p:cBhvr>
                                        <p:cTn id="60" dur="500"/>
                                        <p:tgtEl>
                                          <p:spTgt spid="1056843"/>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68651"/>
                                        </p:tgtEl>
                                        <p:attrNameLst>
                                          <p:attrName>style.visibility</p:attrName>
                                        </p:attrNameLst>
                                      </p:cBhvr>
                                      <p:to>
                                        <p:strVal val="visible"/>
                                      </p:to>
                                    </p:set>
                                    <p:animEffect transition="in" filter="fade">
                                      <p:cBhvr>
                                        <p:cTn id="65" dur="1000"/>
                                        <p:tgtEl>
                                          <p:spTgt spid="68651"/>
                                        </p:tgtEl>
                                      </p:cBhvr>
                                    </p:animEffect>
                                    <p:anim calcmode="lin" valueType="num">
                                      <p:cBhvr>
                                        <p:cTn id="66" dur="1000" fill="hold"/>
                                        <p:tgtEl>
                                          <p:spTgt spid="68651"/>
                                        </p:tgtEl>
                                        <p:attrNameLst>
                                          <p:attrName>ppt_x</p:attrName>
                                        </p:attrNameLst>
                                      </p:cBhvr>
                                      <p:tavLst>
                                        <p:tav tm="0">
                                          <p:val>
                                            <p:strVal val="#ppt_x"/>
                                          </p:val>
                                        </p:tav>
                                        <p:tav tm="100000">
                                          <p:val>
                                            <p:strVal val="#ppt_x"/>
                                          </p:val>
                                        </p:tav>
                                      </p:tavLst>
                                    </p:anim>
                                    <p:anim calcmode="lin" valueType="num">
                                      <p:cBhvr>
                                        <p:cTn id="67" dur="1000" fill="hold"/>
                                        <p:tgtEl>
                                          <p:spTgt spid="686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2440" grpId="0" animBg="1"/>
      <p:bldP spid="1212441" grpId="0" animBg="1"/>
      <p:bldP spid="1212442" grpId="0" animBg="1"/>
      <p:bldP spid="1212443" grpId="0" animBg="1"/>
      <p:bldP spid="1212444" grpId="0" animBg="1"/>
      <p:bldP spid="1212445" grpId="0" animBg="1"/>
      <p:bldP spid="1212446" grpId="0" animBg="1"/>
      <p:bldP spid="1212447" grpId="0" animBg="1"/>
      <p:bldP spid="1212448" grpId="0" animBg="1"/>
      <p:bldP spid="1212450" grpId="0" animBg="1"/>
      <p:bldP spid="1212451" grpId="0" animBg="1"/>
      <p:bldP spid="1212452" grpId="0" animBg="1"/>
      <p:bldP spid="1212453" grpId="0" animBg="1"/>
      <p:bldP spid="1212454" grpId="0"/>
      <p:bldP spid="1212455" grpId="0"/>
      <p:bldP spid="1056843" grpId="0" animBg="1"/>
      <p:bldP spid="6865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ChangeArrowheads="1"/>
          </p:cNvSpPr>
          <p:nvPr/>
        </p:nvSpPr>
        <p:spPr bwMode="auto">
          <a:xfrm>
            <a:off x="8180388" y="2384425"/>
            <a:ext cx="1600200" cy="427038"/>
          </a:xfrm>
          <a:prstGeom prst="rect">
            <a:avLst/>
          </a:prstGeom>
          <a:solidFill>
            <a:srgbClr val="FFFFFF"/>
          </a:solidFill>
          <a:ln w="12700">
            <a:solidFill>
              <a:srgbClr val="800000"/>
            </a:solidFill>
            <a:miter lim="800000"/>
          </a:ln>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lnSpc>
                <a:spcPct val="80000"/>
              </a:lnSpc>
            </a:pPr>
            <a:r>
              <a:rPr lang="en-US" altLang="zh-CN" sz="2800" b="1" i="1">
                <a:solidFill>
                  <a:srgbClr val="0000CC"/>
                </a:solidFill>
              </a:rPr>
              <a:t>Car</a:t>
            </a:r>
            <a:r>
              <a:rPr lang="en-US" altLang="zh-CN" sz="1800" b="1" i="1">
                <a:solidFill>
                  <a:srgbClr val="0000CC"/>
                </a:solidFill>
              </a:rPr>
              <a:t> </a:t>
            </a:r>
            <a:r>
              <a:rPr lang="en-US" altLang="zh-CN" sz="1800" b="1">
                <a:solidFill>
                  <a:srgbClr val="0000CC"/>
                </a:solidFill>
              </a:rPr>
              <a:t> </a:t>
            </a:r>
            <a:r>
              <a:rPr lang="en-US" altLang="zh-CN" sz="1800" b="1"/>
              <a:t> </a:t>
            </a:r>
            <a:endParaRPr lang="en-US" altLang="zh-CN" sz="1800" b="1"/>
          </a:p>
        </p:txBody>
      </p:sp>
      <p:sp>
        <p:nvSpPr>
          <p:cNvPr id="56323" name="Rectangle 7"/>
          <p:cNvSpPr>
            <a:spLocks noChangeArrowheads="1"/>
          </p:cNvSpPr>
          <p:nvPr/>
        </p:nvSpPr>
        <p:spPr bwMode="auto">
          <a:xfrm>
            <a:off x="8180388" y="2813050"/>
            <a:ext cx="1600200" cy="654050"/>
          </a:xfrm>
          <a:prstGeom prst="rect">
            <a:avLst/>
          </a:prstGeom>
          <a:solidFill>
            <a:srgbClr val="FFFFFF"/>
          </a:solidFill>
          <a:ln w="12700">
            <a:solidFill>
              <a:srgbClr val="800000"/>
            </a:solidFill>
            <a:miter lim="800000"/>
          </a:ln>
        </p:spPr>
        <p:txBody>
          <a:bodyPr lIns="3600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1800" b="1" i="1"/>
              <a:t>+describe()</a:t>
            </a:r>
            <a:endParaRPr lang="en-US" altLang="zh-CN" sz="1800" b="1" i="1"/>
          </a:p>
          <a:p>
            <a:r>
              <a:rPr lang="en-US" altLang="zh-CN" sz="1800" b="1" i="1"/>
              <a:t>+getPrice()</a:t>
            </a:r>
            <a:endParaRPr lang="en-US" altLang="zh-CN" sz="1800" b="1" i="1"/>
          </a:p>
        </p:txBody>
      </p:sp>
      <p:sp>
        <p:nvSpPr>
          <p:cNvPr id="56324" name="Rectangle 8"/>
          <p:cNvSpPr>
            <a:spLocks noChangeArrowheads="1"/>
          </p:cNvSpPr>
          <p:nvPr/>
        </p:nvSpPr>
        <p:spPr bwMode="auto">
          <a:xfrm>
            <a:off x="7399339" y="4260851"/>
            <a:ext cx="1501775" cy="417513"/>
          </a:xfrm>
          <a:prstGeom prst="rect">
            <a:avLst/>
          </a:prstGeom>
          <a:solidFill>
            <a:srgbClr val="FFFFFF"/>
          </a:solidFill>
          <a:ln w="12700">
            <a:solidFill>
              <a:srgbClr val="800000"/>
            </a:solidFill>
            <a:miter lim="800000"/>
          </a:ln>
        </p:spPr>
        <p:txBody>
          <a:bodyPr lIns="0" rIns="0"/>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lnSpc>
                <a:spcPct val="85000"/>
              </a:lnSpc>
            </a:pPr>
            <a:r>
              <a:rPr lang="en-US" altLang="zh-CN" sz="2400" b="1"/>
              <a:t>Lincoln</a:t>
            </a:r>
            <a:endParaRPr lang="en-US" altLang="zh-CN" sz="2400" b="1"/>
          </a:p>
        </p:txBody>
      </p:sp>
      <p:sp>
        <p:nvSpPr>
          <p:cNvPr id="56325" name="Rectangle 9"/>
          <p:cNvSpPr>
            <a:spLocks noChangeArrowheads="1"/>
          </p:cNvSpPr>
          <p:nvPr/>
        </p:nvSpPr>
        <p:spPr bwMode="auto">
          <a:xfrm>
            <a:off x="7399339" y="4903788"/>
            <a:ext cx="1501775" cy="596900"/>
          </a:xfrm>
          <a:prstGeom prst="rect">
            <a:avLst/>
          </a:prstGeom>
          <a:solidFill>
            <a:srgbClr val="FFFFFF"/>
          </a:solidFill>
          <a:ln w="12700">
            <a:solidFill>
              <a:srgbClr val="800000"/>
            </a:solidFill>
            <a:miter lim="800000"/>
          </a:ln>
        </p:spPr>
        <p:txBody>
          <a:bodyPr lIns="36000" tIns="18000" rIns="0" bIns="1800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1800" b="1"/>
              <a:t>+describe()</a:t>
            </a:r>
            <a:endParaRPr lang="en-US" altLang="zh-CN" sz="1800" b="1"/>
          </a:p>
          <a:p>
            <a:r>
              <a:rPr lang="en-US" altLang="zh-CN" sz="1800" b="1"/>
              <a:t>+getPrice()</a:t>
            </a:r>
            <a:endParaRPr lang="en-US" altLang="zh-CN" sz="1800" b="1"/>
          </a:p>
        </p:txBody>
      </p:sp>
      <p:sp>
        <p:nvSpPr>
          <p:cNvPr id="56326" name="Rectangle 10"/>
          <p:cNvSpPr>
            <a:spLocks noChangeArrowheads="1"/>
          </p:cNvSpPr>
          <p:nvPr/>
        </p:nvSpPr>
        <p:spPr bwMode="auto">
          <a:xfrm>
            <a:off x="7399339" y="4678363"/>
            <a:ext cx="1501775" cy="209550"/>
          </a:xfrm>
          <a:prstGeom prst="rect">
            <a:avLst/>
          </a:prstGeom>
          <a:solidFill>
            <a:srgbClr val="FFFFFF"/>
          </a:solidFill>
          <a:ln w="12700">
            <a:solidFill>
              <a:schemeClr val="tx1"/>
            </a:solidFill>
            <a:miter lim="800000"/>
          </a:ln>
        </p:spPr>
        <p:txBody>
          <a:bodyPr wrap="none" lIns="0" rIns="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1600" b="1"/>
              <a:t>-model: String</a:t>
            </a:r>
            <a:endParaRPr lang="en-US" altLang="zh-CN" sz="1600" b="1"/>
          </a:p>
        </p:txBody>
      </p:sp>
      <p:sp>
        <p:nvSpPr>
          <p:cNvPr id="56327" name="Rectangle 11"/>
          <p:cNvSpPr>
            <a:spLocks noChangeArrowheads="1"/>
          </p:cNvSpPr>
          <p:nvPr/>
        </p:nvSpPr>
        <p:spPr bwMode="auto">
          <a:xfrm>
            <a:off x="8991600" y="4260850"/>
            <a:ext cx="1524000" cy="420688"/>
          </a:xfrm>
          <a:prstGeom prst="rect">
            <a:avLst/>
          </a:prstGeom>
          <a:solidFill>
            <a:srgbClr val="FFFFFF"/>
          </a:solidFill>
          <a:ln w="12700">
            <a:solidFill>
              <a:srgbClr val="800000"/>
            </a:solidFill>
            <a:miter lim="800000"/>
          </a:ln>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lnSpc>
                <a:spcPct val="85000"/>
              </a:lnSpc>
            </a:pPr>
            <a:r>
              <a:rPr lang="en-US" altLang="zh-CN" sz="2400" b="1"/>
              <a:t>Cadillac</a:t>
            </a:r>
            <a:endParaRPr lang="en-US" altLang="zh-CN" sz="2400" b="1"/>
          </a:p>
        </p:txBody>
      </p:sp>
      <p:sp>
        <p:nvSpPr>
          <p:cNvPr id="56328" name="Rectangle 12"/>
          <p:cNvSpPr>
            <a:spLocks noChangeArrowheads="1"/>
          </p:cNvSpPr>
          <p:nvPr/>
        </p:nvSpPr>
        <p:spPr bwMode="auto">
          <a:xfrm>
            <a:off x="8991600" y="4910138"/>
            <a:ext cx="1524000" cy="596900"/>
          </a:xfrm>
          <a:prstGeom prst="rect">
            <a:avLst/>
          </a:prstGeom>
          <a:solidFill>
            <a:srgbClr val="FFFFFF"/>
          </a:solidFill>
          <a:ln w="12700">
            <a:solidFill>
              <a:srgbClr val="800000"/>
            </a:solidFill>
            <a:miter lim="800000"/>
          </a:ln>
        </p:spPr>
        <p:txBody>
          <a:bodyPr tIns="18000" bIns="1800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1800" b="1"/>
              <a:t>+describe()</a:t>
            </a:r>
            <a:endParaRPr lang="en-US" altLang="zh-CN" sz="1800" b="1"/>
          </a:p>
          <a:p>
            <a:r>
              <a:rPr lang="en-US" altLang="zh-CN" sz="1800" b="1"/>
              <a:t>+getPrice()</a:t>
            </a:r>
            <a:endParaRPr lang="en-US" altLang="zh-CN" sz="1800" b="1"/>
          </a:p>
        </p:txBody>
      </p:sp>
      <p:sp>
        <p:nvSpPr>
          <p:cNvPr id="56329" name="Rectangle 13"/>
          <p:cNvSpPr>
            <a:spLocks noChangeArrowheads="1"/>
          </p:cNvSpPr>
          <p:nvPr/>
        </p:nvSpPr>
        <p:spPr bwMode="auto">
          <a:xfrm>
            <a:off x="8991600" y="4681539"/>
            <a:ext cx="1524000" cy="212725"/>
          </a:xfrm>
          <a:prstGeom prst="rect">
            <a:avLst/>
          </a:prstGeom>
          <a:solidFill>
            <a:srgbClr val="FFFFFF"/>
          </a:solidFill>
          <a:ln w="12700">
            <a:solidFill>
              <a:schemeClr val="tx1"/>
            </a:solidFill>
            <a:miter lim="800000"/>
          </a:ln>
        </p:spPr>
        <p:txBody>
          <a:bodyPr wrap="none" lIns="3600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1600" b="1"/>
              <a:t>-model: String</a:t>
            </a:r>
            <a:endParaRPr lang="zh-CN" altLang="en-US" sz="1600" b="1"/>
          </a:p>
        </p:txBody>
      </p:sp>
      <p:sp>
        <p:nvSpPr>
          <p:cNvPr id="56330" name="Line 17"/>
          <p:cNvSpPr>
            <a:spLocks noChangeShapeType="1"/>
          </p:cNvSpPr>
          <p:nvPr/>
        </p:nvSpPr>
        <p:spPr bwMode="auto">
          <a:xfrm>
            <a:off x="8199439" y="3913188"/>
            <a:ext cx="1590675"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31" name="Line 18"/>
          <p:cNvSpPr>
            <a:spLocks noChangeShapeType="1"/>
          </p:cNvSpPr>
          <p:nvPr/>
        </p:nvSpPr>
        <p:spPr bwMode="auto">
          <a:xfrm>
            <a:off x="8188325" y="3913188"/>
            <a:ext cx="0" cy="3476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0" rIns="0"/>
          <a:lstStyle/>
          <a:p>
            <a:endParaRPr lang="zh-CN" altLang="en-US"/>
          </a:p>
        </p:txBody>
      </p:sp>
      <p:sp>
        <p:nvSpPr>
          <p:cNvPr id="56332" name="Line 19"/>
          <p:cNvSpPr>
            <a:spLocks noChangeShapeType="1"/>
          </p:cNvSpPr>
          <p:nvPr/>
        </p:nvSpPr>
        <p:spPr bwMode="auto">
          <a:xfrm>
            <a:off x="9780588" y="3913188"/>
            <a:ext cx="0" cy="3476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33" name="Rectangle 21"/>
          <p:cNvSpPr>
            <a:spLocks noChangeArrowheads="1"/>
          </p:cNvSpPr>
          <p:nvPr/>
        </p:nvSpPr>
        <p:spPr bwMode="auto">
          <a:xfrm>
            <a:off x="1614488" y="995363"/>
            <a:ext cx="1281112" cy="455612"/>
          </a:xfrm>
          <a:prstGeom prst="rect">
            <a:avLst/>
          </a:prstGeom>
          <a:solidFill>
            <a:srgbClr val="FFFFFF"/>
          </a:solidFill>
          <a:ln w="12700">
            <a:solidFill>
              <a:srgbClr val="800000"/>
            </a:solidFill>
            <a:miter lim="800000"/>
          </a:ln>
        </p:spPr>
        <p:txBody>
          <a:bodyPr lIns="0" rIns="0"/>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lnSpc>
                <a:spcPct val="85000"/>
              </a:lnSpc>
            </a:pPr>
            <a:r>
              <a:rPr lang="en-US" altLang="zh-CN" sz="2400" b="1"/>
              <a:t>Client  </a:t>
            </a:r>
            <a:endParaRPr lang="en-US" altLang="zh-CN" sz="2400" b="1"/>
          </a:p>
        </p:txBody>
      </p:sp>
      <p:sp>
        <p:nvSpPr>
          <p:cNvPr id="56334" name="Rectangle 22"/>
          <p:cNvSpPr>
            <a:spLocks noChangeArrowheads="1"/>
          </p:cNvSpPr>
          <p:nvPr/>
        </p:nvSpPr>
        <p:spPr bwMode="auto">
          <a:xfrm>
            <a:off x="1614488" y="1450976"/>
            <a:ext cx="1281112" cy="354013"/>
          </a:xfrm>
          <a:prstGeom prst="rect">
            <a:avLst/>
          </a:prstGeom>
          <a:solidFill>
            <a:srgbClr val="FFFFFF"/>
          </a:solidFill>
          <a:ln w="12700">
            <a:solidFill>
              <a:srgbClr val="800000"/>
            </a:solidFill>
            <a:miter lim="800000"/>
          </a:ln>
        </p:spPr>
        <p:txBody>
          <a:bodyPr lIns="0" rIns="0"/>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a:t>obCar Car</a:t>
            </a:r>
            <a:r>
              <a:rPr lang="en-US" altLang="zh-CN" sz="1800" b="1"/>
              <a:t> </a:t>
            </a:r>
            <a:endParaRPr lang="en-US" altLang="zh-CN" sz="1800" b="1"/>
          </a:p>
        </p:txBody>
      </p:sp>
      <p:sp>
        <p:nvSpPr>
          <p:cNvPr id="56335" name="Rectangle 23"/>
          <p:cNvSpPr>
            <a:spLocks noChangeArrowheads="1"/>
          </p:cNvSpPr>
          <p:nvPr/>
        </p:nvSpPr>
        <p:spPr bwMode="auto">
          <a:xfrm>
            <a:off x="1600201" y="1809751"/>
            <a:ext cx="1292225" cy="404813"/>
          </a:xfrm>
          <a:prstGeom prst="rect">
            <a:avLst/>
          </a:prstGeom>
          <a:solidFill>
            <a:srgbClr val="FFFFFF"/>
          </a:solidFill>
          <a:ln w="12700">
            <a:solidFill>
              <a:schemeClr val="tx1"/>
            </a:solidFill>
            <a:miter lim="800000"/>
          </a:ln>
        </p:spPr>
        <p:txBody>
          <a:bodyPr wrap="none" lIns="0" rIns="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a:t>main()</a:t>
            </a:r>
            <a:endParaRPr lang="en-US" altLang="zh-CN" sz="2000" b="1"/>
          </a:p>
        </p:txBody>
      </p:sp>
      <p:sp>
        <p:nvSpPr>
          <p:cNvPr id="56336" name="AutoShape 33"/>
          <p:cNvSpPr>
            <a:spLocks noChangeArrowheads="1"/>
          </p:cNvSpPr>
          <p:nvPr/>
        </p:nvSpPr>
        <p:spPr bwMode="auto">
          <a:xfrm>
            <a:off x="8767763" y="3462338"/>
            <a:ext cx="381000" cy="457200"/>
          </a:xfrm>
          <a:prstGeom prst="upArrow">
            <a:avLst>
              <a:gd name="adj1" fmla="val 0"/>
              <a:gd name="adj2" fmla="val 55000"/>
            </a:avLst>
          </a:prstGeom>
          <a:solidFill>
            <a:srgbClr val="FFFFFF"/>
          </a:solidFill>
          <a:ln w="12700">
            <a:solidFill>
              <a:schemeClr val="tx1"/>
            </a:solidFill>
            <a:miter lim="800000"/>
          </a:ln>
        </p:spPr>
        <p:txBody>
          <a:bodyPr vert="eaVert"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9657" name="Text Box 39"/>
          <p:cNvSpPr txBox="1">
            <a:spLocks noChangeArrowheads="1"/>
          </p:cNvSpPr>
          <p:nvPr/>
        </p:nvSpPr>
        <p:spPr bwMode="auto">
          <a:xfrm>
            <a:off x="3087689" y="1406526"/>
            <a:ext cx="5680075" cy="1230313"/>
          </a:xfrm>
          <a:prstGeom prst="rect">
            <a:avLst/>
          </a:prstGeom>
          <a:noFill/>
          <a:ln>
            <a:noFill/>
          </a:ln>
          <a:effectLst/>
        </p:spPr>
        <p:txBody>
          <a:bodyPr lIns="0" tIns="0" rIns="0" b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marL="457200" indent="-457200">
              <a:buFontTx/>
              <a:buAutoNum type="arabicParenR"/>
              <a:defRPr/>
            </a:pPr>
            <a:r>
              <a:rPr lang="en-US" altLang="zh-CN" sz="2000" b="1" dirty="0" err="1">
                <a:ea typeface="黑体" panose="02010609060101010101" pitchFamily="49" charset="-122"/>
              </a:rPr>
              <a:t>CarFactory</a:t>
            </a:r>
            <a:r>
              <a:rPr lang="en-US" altLang="zh-CN" sz="2000" b="1" dirty="0">
                <a:ea typeface="黑体" panose="02010609060101010101" pitchFamily="49" charset="-122"/>
              </a:rPr>
              <a:t> f = </a:t>
            </a:r>
            <a:r>
              <a:rPr lang="en-US" altLang="zh-CN" sz="2000" b="1" dirty="0" err="1">
                <a:ea typeface="黑体" panose="02010609060101010101" pitchFamily="49" charset="-122"/>
              </a:rPr>
              <a:t>CarFactory.getFactory</a:t>
            </a:r>
            <a:r>
              <a:rPr lang="en-US" altLang="zh-CN" sz="2000" b="1" dirty="0">
                <a:ea typeface="黑体" panose="02010609060101010101" pitchFamily="49" charset="-122"/>
              </a:rPr>
              <a:t>(p)</a:t>
            </a:r>
            <a:endParaRPr lang="en-US" altLang="zh-CN" sz="2000" b="1" dirty="0">
              <a:ea typeface="黑体" panose="02010609060101010101" pitchFamily="49" charset="-122"/>
            </a:endParaRPr>
          </a:p>
          <a:p>
            <a:pPr>
              <a:defRPr/>
            </a:pPr>
            <a:r>
              <a:rPr lang="en-US" altLang="zh-CN" sz="2000" b="1" dirty="0">
                <a:ea typeface="黑体" panose="02010609060101010101" pitchFamily="49" charset="-122"/>
              </a:rPr>
              <a:t>      </a:t>
            </a:r>
            <a:r>
              <a:rPr lang="zh-CN" altLang="en-US" sz="2000" b="1" dirty="0">
                <a:ea typeface="黑体" panose="02010609060101010101" pitchFamily="49" charset="-122"/>
              </a:rPr>
              <a:t>获得工厂子类对象</a:t>
            </a:r>
            <a:r>
              <a:rPr lang="en-US" altLang="zh-CN" sz="2000" b="1" dirty="0">
                <a:ea typeface="黑体" panose="02010609060101010101" pitchFamily="49" charset="-122"/>
              </a:rPr>
              <a:t>f</a:t>
            </a:r>
            <a:endParaRPr lang="en-US" altLang="zh-CN" sz="2000" b="1" dirty="0">
              <a:ea typeface="黑体" panose="02010609060101010101" pitchFamily="49" charset="-122"/>
            </a:endParaRPr>
          </a:p>
          <a:p>
            <a:pPr>
              <a:defRPr/>
            </a:pPr>
            <a:r>
              <a:rPr lang="en-US" altLang="zh-CN" sz="2000" b="1" dirty="0">
                <a:ea typeface="黑体" panose="02010609060101010101" pitchFamily="49" charset="-122"/>
              </a:rPr>
              <a:t>2)   Car c=</a:t>
            </a:r>
            <a:r>
              <a:rPr lang="en-US" altLang="zh-CN" sz="2000" b="1" dirty="0" err="1">
                <a:solidFill>
                  <a:srgbClr val="0000CC"/>
                </a:solidFill>
                <a:ea typeface="黑体" panose="02010609060101010101" pitchFamily="49" charset="-122"/>
              </a:rPr>
              <a:t>f.createCar</a:t>
            </a:r>
            <a:r>
              <a:rPr lang="en-US" altLang="zh-CN" sz="2000" b="1" dirty="0">
                <a:solidFill>
                  <a:srgbClr val="0000CC"/>
                </a:solidFill>
                <a:ea typeface="黑体" panose="02010609060101010101" pitchFamily="49" charset="-122"/>
              </a:rPr>
              <a:t>(),</a:t>
            </a:r>
            <a:r>
              <a:rPr lang="zh-CN" altLang="en-US" sz="2000" b="1" dirty="0">
                <a:solidFill>
                  <a:srgbClr val="0000CC"/>
                </a:solidFill>
                <a:ea typeface="黑体" panose="02010609060101010101" pitchFamily="49" charset="-122"/>
              </a:rPr>
              <a:t>获得</a:t>
            </a:r>
            <a:r>
              <a:rPr lang="en-US" altLang="zh-CN" sz="2000" b="1" dirty="0">
                <a:solidFill>
                  <a:srgbClr val="0000CC"/>
                </a:solidFill>
                <a:ea typeface="黑体" panose="02010609060101010101" pitchFamily="49" charset="-122"/>
              </a:rPr>
              <a:t>Car</a:t>
            </a:r>
            <a:r>
              <a:rPr lang="zh-CN" altLang="en-US" sz="2000" b="1" dirty="0">
                <a:solidFill>
                  <a:srgbClr val="0000CC"/>
                </a:solidFill>
                <a:ea typeface="黑体" panose="02010609060101010101" pitchFamily="49" charset="-122"/>
              </a:rPr>
              <a:t>子类对象</a:t>
            </a:r>
            <a:r>
              <a:rPr lang="en-US" altLang="zh-CN" sz="2000" b="1" dirty="0">
                <a:solidFill>
                  <a:srgbClr val="0000CC"/>
                </a:solidFill>
                <a:ea typeface="黑体" panose="02010609060101010101" pitchFamily="49" charset="-122"/>
              </a:rPr>
              <a:t>c,</a:t>
            </a:r>
            <a:endParaRPr lang="en-US" altLang="zh-CN" sz="2000" b="1" dirty="0">
              <a:solidFill>
                <a:srgbClr val="0000CC"/>
              </a:solidFill>
              <a:ea typeface="黑体" panose="02010609060101010101" pitchFamily="49" charset="-122"/>
            </a:endParaRPr>
          </a:p>
          <a:p>
            <a:pPr>
              <a:defRPr/>
            </a:pPr>
            <a:r>
              <a:rPr lang="en-US" altLang="zh-CN" sz="2000" b="1" dirty="0">
                <a:solidFill>
                  <a:srgbClr val="0000CC"/>
                </a:solidFill>
                <a:ea typeface="黑体" panose="02010609060101010101" pitchFamily="49" charset="-122"/>
              </a:rPr>
              <a:t>      </a:t>
            </a:r>
            <a:r>
              <a:rPr lang="zh-CN" altLang="en-US" sz="2000" b="1" dirty="0">
                <a:solidFill>
                  <a:srgbClr val="0000CC"/>
                </a:solidFill>
                <a:ea typeface="黑体" panose="02010609060101010101" pitchFamily="49" charset="-122"/>
              </a:rPr>
              <a:t>并且将</a:t>
            </a:r>
            <a:r>
              <a:rPr lang="en-US" altLang="zh-CN" sz="2000" b="1" dirty="0">
                <a:solidFill>
                  <a:srgbClr val="0000CC"/>
                </a:solidFill>
                <a:ea typeface="黑体" panose="02010609060101010101" pitchFamily="49" charset="-122"/>
              </a:rPr>
              <a:t>c</a:t>
            </a:r>
            <a:r>
              <a:rPr lang="zh-CN" altLang="en-US" sz="2000" b="1" dirty="0">
                <a:solidFill>
                  <a:srgbClr val="0000CC"/>
                </a:solidFill>
                <a:ea typeface="黑体" panose="02010609060101010101" pitchFamily="49" charset="-122"/>
              </a:rPr>
              <a:t>返回给</a:t>
            </a:r>
            <a:r>
              <a:rPr lang="en-US" altLang="zh-CN" sz="2000" b="1" dirty="0">
                <a:solidFill>
                  <a:srgbClr val="0000CC"/>
                </a:solidFill>
                <a:ea typeface="黑体" panose="02010609060101010101" pitchFamily="49" charset="-122"/>
              </a:rPr>
              <a:t>Client</a:t>
            </a:r>
            <a:r>
              <a:rPr lang="zh-CN" altLang="en-US" sz="2000" b="1" dirty="0">
                <a:solidFill>
                  <a:srgbClr val="0000CC"/>
                </a:solidFill>
                <a:ea typeface="黑体" panose="02010609060101010101" pitchFamily="49" charset="-122"/>
              </a:rPr>
              <a:t>对象</a:t>
            </a:r>
            <a:endParaRPr lang="zh-CN" altLang="en-US" sz="2000" b="1" dirty="0">
              <a:solidFill>
                <a:srgbClr val="0000CC"/>
              </a:solidFill>
              <a:ea typeface="黑体" panose="02010609060101010101" pitchFamily="49" charset="-122"/>
            </a:endParaRPr>
          </a:p>
        </p:txBody>
      </p:sp>
      <p:sp>
        <p:nvSpPr>
          <p:cNvPr id="56338" name="椭圆 1"/>
          <p:cNvSpPr>
            <a:spLocks noChangeArrowheads="1"/>
          </p:cNvSpPr>
          <p:nvPr/>
        </p:nvSpPr>
        <p:spPr bwMode="auto">
          <a:xfrm>
            <a:off x="2487614" y="1909764"/>
            <a:ext cx="179387" cy="180975"/>
          </a:xfrm>
          <a:prstGeom prst="ellipse">
            <a:avLst/>
          </a:prstGeom>
          <a:solidFill>
            <a:schemeClr val="bg1"/>
          </a:solidFill>
          <a:ln w="9525" algn="ctr">
            <a:solidFill>
              <a:schemeClr val="tx1"/>
            </a:solidFill>
            <a:round/>
          </a:ln>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3" name="组合 8"/>
          <p:cNvGrpSpPr/>
          <p:nvPr/>
        </p:nvGrpSpPr>
        <p:grpSpPr bwMode="auto">
          <a:xfrm>
            <a:off x="3767139" y="5194301"/>
            <a:ext cx="5991225" cy="773113"/>
            <a:chOff x="2243138" y="5194300"/>
            <a:chExt cx="5991225" cy="773113"/>
          </a:xfrm>
        </p:grpSpPr>
        <p:sp>
          <p:nvSpPr>
            <p:cNvPr id="56372" name="Line 26"/>
            <p:cNvSpPr>
              <a:spLocks noChangeShapeType="1"/>
            </p:cNvSpPr>
            <p:nvPr/>
          </p:nvSpPr>
          <p:spPr bwMode="auto">
            <a:xfrm flipH="1" flipV="1">
              <a:off x="8229600" y="5505450"/>
              <a:ext cx="0" cy="417513"/>
            </a:xfrm>
            <a:prstGeom prst="line">
              <a:avLst/>
            </a:prstGeom>
            <a:noFill/>
            <a:ln w="25400">
              <a:solidFill>
                <a:srgbClr val="FF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73" name="Line 28"/>
            <p:cNvSpPr>
              <a:spLocks noChangeShapeType="1"/>
            </p:cNvSpPr>
            <p:nvPr/>
          </p:nvSpPr>
          <p:spPr bwMode="auto">
            <a:xfrm flipV="1">
              <a:off x="2243138" y="5922963"/>
              <a:ext cx="5991225" cy="30162"/>
            </a:xfrm>
            <a:prstGeom prst="line">
              <a:avLst/>
            </a:prstGeom>
            <a:noFill/>
            <a:ln w="25400">
              <a:solidFill>
                <a:srgbClr val="FF00FF"/>
              </a:solidFill>
              <a:prstDash val="dash"/>
              <a:round/>
            </a:ln>
            <a:extLst>
              <a:ext uri="{909E8E84-426E-40DD-AFC4-6F175D3DCCD1}">
                <a14:hiddenFill xmlns:a14="http://schemas.microsoft.com/office/drawing/2010/main">
                  <a:noFill/>
                </a14:hiddenFill>
              </a:ext>
            </a:extLst>
          </p:spPr>
          <p:txBody>
            <a:bodyPr/>
            <a:lstStyle/>
            <a:p>
              <a:endParaRPr lang="zh-CN" altLang="en-US"/>
            </a:p>
          </p:txBody>
        </p:sp>
        <p:cxnSp>
          <p:nvCxnSpPr>
            <p:cNvPr id="56374" name="直接连接符 4"/>
            <p:cNvCxnSpPr>
              <a:cxnSpLocks noChangeShapeType="1"/>
              <a:endCxn id="56373" idx="0"/>
            </p:cNvCxnSpPr>
            <p:nvPr/>
          </p:nvCxnSpPr>
          <p:spPr bwMode="auto">
            <a:xfrm flipH="1">
              <a:off x="2243138" y="5194300"/>
              <a:ext cx="0" cy="773113"/>
            </a:xfrm>
            <a:prstGeom prst="line">
              <a:avLst/>
            </a:prstGeom>
            <a:noFill/>
            <a:ln w="38100" algn="ctr">
              <a:solidFill>
                <a:srgbClr val="A50021"/>
              </a:solidFill>
              <a:prstDash val="dash"/>
              <a:round/>
            </a:ln>
            <a:extLst>
              <a:ext uri="{909E8E84-426E-40DD-AFC4-6F175D3DCCD1}">
                <a14:hiddenFill xmlns:a14="http://schemas.microsoft.com/office/drawing/2010/main">
                  <a:noFill/>
                </a14:hiddenFill>
              </a:ext>
            </a:extLst>
          </p:spPr>
        </p:cxnSp>
      </p:grpSp>
      <p:grpSp>
        <p:nvGrpSpPr>
          <p:cNvPr id="5" name="组合 7"/>
          <p:cNvGrpSpPr/>
          <p:nvPr/>
        </p:nvGrpSpPr>
        <p:grpSpPr bwMode="auto">
          <a:xfrm>
            <a:off x="6065838" y="5487988"/>
            <a:ext cx="2087562" cy="284162"/>
            <a:chOff x="4541838" y="5487988"/>
            <a:chExt cx="2087562" cy="284162"/>
          </a:xfrm>
        </p:grpSpPr>
        <p:sp>
          <p:nvSpPr>
            <p:cNvPr id="56369" name="Line 25"/>
            <p:cNvSpPr>
              <a:spLocks noChangeShapeType="1"/>
            </p:cNvSpPr>
            <p:nvPr/>
          </p:nvSpPr>
          <p:spPr bwMode="auto">
            <a:xfrm flipV="1">
              <a:off x="6626225" y="5513388"/>
              <a:ext cx="3175" cy="258762"/>
            </a:xfrm>
            <a:prstGeom prst="line">
              <a:avLst/>
            </a:prstGeom>
            <a:noFill/>
            <a:ln w="25400">
              <a:solidFill>
                <a:srgbClr val="FF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70" name="Line 27"/>
            <p:cNvSpPr>
              <a:spLocks noChangeShapeType="1"/>
            </p:cNvSpPr>
            <p:nvPr/>
          </p:nvSpPr>
          <p:spPr bwMode="auto">
            <a:xfrm>
              <a:off x="4541838" y="5764213"/>
              <a:ext cx="2087562" cy="7937"/>
            </a:xfrm>
            <a:prstGeom prst="line">
              <a:avLst/>
            </a:prstGeom>
            <a:noFill/>
            <a:ln w="25400">
              <a:solidFill>
                <a:srgbClr val="FF00FF"/>
              </a:solidFill>
              <a:prstDash val="dash"/>
              <a:round/>
            </a:ln>
            <a:extLst>
              <a:ext uri="{909E8E84-426E-40DD-AFC4-6F175D3DCCD1}">
                <a14:hiddenFill xmlns:a14="http://schemas.microsoft.com/office/drawing/2010/main">
                  <a:noFill/>
                </a14:hiddenFill>
              </a:ext>
            </a:extLst>
          </p:spPr>
          <p:txBody>
            <a:bodyPr/>
            <a:lstStyle/>
            <a:p>
              <a:endParaRPr lang="zh-CN" altLang="en-US"/>
            </a:p>
          </p:txBody>
        </p:sp>
        <p:cxnSp>
          <p:nvCxnSpPr>
            <p:cNvPr id="56371" name="直接连接符 56"/>
            <p:cNvCxnSpPr>
              <a:cxnSpLocks noChangeShapeType="1"/>
              <a:endCxn id="56370" idx="0"/>
            </p:cNvCxnSpPr>
            <p:nvPr/>
          </p:nvCxnSpPr>
          <p:spPr bwMode="auto">
            <a:xfrm flipH="1">
              <a:off x="4541838" y="5487988"/>
              <a:ext cx="11112" cy="263525"/>
            </a:xfrm>
            <a:prstGeom prst="line">
              <a:avLst/>
            </a:prstGeom>
            <a:noFill/>
            <a:ln w="38100" algn="ctr">
              <a:solidFill>
                <a:srgbClr val="A50021"/>
              </a:solidFill>
              <a:prstDash val="sysDash"/>
              <a:round/>
            </a:ln>
            <a:extLst>
              <a:ext uri="{909E8E84-426E-40DD-AFC4-6F175D3DCCD1}">
                <a14:hiddenFill xmlns:a14="http://schemas.microsoft.com/office/drawing/2010/main">
                  <a:noFill/>
                </a14:hiddenFill>
              </a:ext>
            </a:extLst>
          </p:spPr>
        </p:cxnSp>
      </p:grpSp>
      <p:grpSp>
        <p:nvGrpSpPr>
          <p:cNvPr id="6" name="组合 12"/>
          <p:cNvGrpSpPr/>
          <p:nvPr/>
        </p:nvGrpSpPr>
        <p:grpSpPr bwMode="auto">
          <a:xfrm>
            <a:off x="6056314" y="3257550"/>
            <a:ext cx="1946275" cy="457200"/>
            <a:chOff x="4532313" y="3257550"/>
            <a:chExt cx="1946275" cy="457200"/>
          </a:xfrm>
        </p:grpSpPr>
        <p:sp>
          <p:nvSpPr>
            <p:cNvPr id="56367" name="矩形 6"/>
            <p:cNvSpPr>
              <a:spLocks noChangeArrowheads="1"/>
            </p:cNvSpPr>
            <p:nvPr/>
          </p:nvSpPr>
          <p:spPr bwMode="auto">
            <a:xfrm>
              <a:off x="5068888" y="325755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zh-CN" altLang="en-US" sz="2400" b="1">
                  <a:latin typeface="黑体" panose="02010609060101010101" pitchFamily="49" charset="-122"/>
                  <a:ea typeface="黑体" panose="02010609060101010101" pitchFamily="49" charset="-122"/>
                </a:rPr>
                <a:t>静态方法</a:t>
              </a:r>
              <a:endParaRPr lang="zh-CN" altLang="en-US" sz="2400">
                <a:latin typeface="黑体" panose="02010609060101010101" pitchFamily="49" charset="-122"/>
                <a:ea typeface="黑体" panose="02010609060101010101" pitchFamily="49" charset="-122"/>
              </a:endParaRPr>
            </a:p>
          </p:txBody>
        </p:sp>
        <p:cxnSp>
          <p:nvCxnSpPr>
            <p:cNvPr id="56368" name="直接箭头连接符 8"/>
            <p:cNvCxnSpPr>
              <a:cxnSpLocks noChangeShapeType="1"/>
            </p:cNvCxnSpPr>
            <p:nvPr/>
          </p:nvCxnSpPr>
          <p:spPr bwMode="auto">
            <a:xfrm flipH="1">
              <a:off x="4532313" y="3519488"/>
              <a:ext cx="550862" cy="0"/>
            </a:xfrm>
            <a:prstGeom prst="straightConnector1">
              <a:avLst/>
            </a:prstGeom>
            <a:noFill/>
            <a:ln w="38100" algn="ctr">
              <a:solidFill>
                <a:srgbClr val="0000FF"/>
              </a:solidFill>
              <a:round/>
              <a:tailEnd type="arrow" w="med" len="med"/>
            </a:ln>
            <a:extLst>
              <a:ext uri="{909E8E84-426E-40DD-AFC4-6F175D3DCCD1}">
                <a14:hiddenFill xmlns:a14="http://schemas.microsoft.com/office/drawing/2010/main">
                  <a:noFill/>
                </a14:hiddenFill>
              </a:ext>
            </a:extLst>
          </p:spPr>
        </p:cxnSp>
      </p:grpSp>
      <p:grpSp>
        <p:nvGrpSpPr>
          <p:cNvPr id="7" name="组合 2"/>
          <p:cNvGrpSpPr/>
          <p:nvPr/>
        </p:nvGrpSpPr>
        <p:grpSpPr bwMode="auto">
          <a:xfrm>
            <a:off x="2895601" y="1222376"/>
            <a:ext cx="6124575" cy="1139825"/>
            <a:chOff x="1371600" y="758825"/>
            <a:chExt cx="6124575" cy="1603375"/>
          </a:xfrm>
        </p:grpSpPr>
        <p:sp>
          <p:nvSpPr>
            <p:cNvPr id="56365" name="Line 50"/>
            <p:cNvSpPr>
              <a:spLocks noChangeShapeType="1"/>
            </p:cNvSpPr>
            <p:nvPr/>
          </p:nvSpPr>
          <p:spPr bwMode="auto">
            <a:xfrm>
              <a:off x="1371600" y="762000"/>
              <a:ext cx="61245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66" name="Line 51"/>
            <p:cNvSpPr>
              <a:spLocks noChangeShapeType="1"/>
            </p:cNvSpPr>
            <p:nvPr/>
          </p:nvSpPr>
          <p:spPr bwMode="auto">
            <a:xfrm flipH="1">
              <a:off x="7486650" y="758825"/>
              <a:ext cx="0" cy="160337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Text Box 39"/>
          <p:cNvSpPr txBox="1">
            <a:spLocks noChangeArrowheads="1"/>
          </p:cNvSpPr>
          <p:nvPr/>
        </p:nvSpPr>
        <p:spPr bwMode="auto">
          <a:xfrm>
            <a:off x="3048000" y="838201"/>
            <a:ext cx="342900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400" b="1"/>
              <a:t>3)</a:t>
            </a:r>
            <a:r>
              <a:rPr lang="zh-CN" altLang="en-US" sz="2400" b="1">
                <a:ea typeface="黑体" panose="02010609060101010101" pitchFamily="49" charset="-122"/>
              </a:rPr>
              <a:t>调用方法</a:t>
            </a:r>
            <a:r>
              <a:rPr lang="en-US" altLang="zh-CN" sz="2400" b="1"/>
              <a:t>c.getPrice()</a:t>
            </a:r>
            <a:endParaRPr lang="en-US" altLang="zh-CN" sz="2400" b="1">
              <a:latin typeface="黑体" panose="02010609060101010101" pitchFamily="49" charset="-122"/>
              <a:ea typeface="黑体" panose="02010609060101010101" pitchFamily="49" charset="-122"/>
            </a:endParaRPr>
          </a:p>
        </p:txBody>
      </p:sp>
      <p:grpSp>
        <p:nvGrpSpPr>
          <p:cNvPr id="8" name="组合 6"/>
          <p:cNvGrpSpPr/>
          <p:nvPr/>
        </p:nvGrpSpPr>
        <p:grpSpPr bwMode="auto">
          <a:xfrm>
            <a:off x="3087689" y="2649539"/>
            <a:ext cx="4179887" cy="2846387"/>
            <a:chOff x="1563688" y="2649538"/>
            <a:chExt cx="4179887" cy="2846387"/>
          </a:xfrm>
        </p:grpSpPr>
        <p:grpSp>
          <p:nvGrpSpPr>
            <p:cNvPr id="56350" name="组合 4"/>
            <p:cNvGrpSpPr/>
            <p:nvPr/>
          </p:nvGrpSpPr>
          <p:grpSpPr bwMode="auto">
            <a:xfrm>
              <a:off x="2547938" y="2649538"/>
              <a:ext cx="2197100" cy="1323975"/>
              <a:chOff x="2547938" y="2649538"/>
              <a:chExt cx="2197100" cy="1323975"/>
            </a:xfrm>
          </p:grpSpPr>
          <p:sp>
            <p:nvSpPr>
              <p:cNvPr id="56362" name="Rectangle 29"/>
              <p:cNvSpPr>
                <a:spLocks noChangeArrowheads="1"/>
              </p:cNvSpPr>
              <p:nvPr/>
            </p:nvSpPr>
            <p:spPr bwMode="auto">
              <a:xfrm>
                <a:off x="2549525" y="2649538"/>
                <a:ext cx="2187575" cy="346075"/>
              </a:xfrm>
              <a:prstGeom prst="rect">
                <a:avLst/>
              </a:prstGeom>
              <a:solidFill>
                <a:srgbClr val="FFFFFF"/>
              </a:solidFill>
              <a:ln w="12700">
                <a:solidFill>
                  <a:srgbClr val="800000"/>
                </a:solidFill>
                <a:miter lim="800000"/>
              </a:ln>
            </p:spPr>
            <p:txBody>
              <a:bodyPr lIns="0" tIns="10800" rIns="0" bIns="1080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lnSpc>
                    <a:spcPct val="85000"/>
                  </a:lnSpc>
                </a:pPr>
                <a:r>
                  <a:rPr lang="en-US" altLang="zh-CN" sz="2400" b="1"/>
                  <a:t>CarFactory</a:t>
                </a:r>
                <a:r>
                  <a:rPr lang="en-US" altLang="zh-CN" sz="2000" b="1"/>
                  <a:t> </a:t>
                </a:r>
                <a:r>
                  <a:rPr lang="en-US" altLang="zh-CN" sz="1800" b="1"/>
                  <a:t> </a:t>
                </a:r>
                <a:endParaRPr lang="en-US" altLang="zh-CN" sz="1800" b="1"/>
              </a:p>
            </p:txBody>
          </p:sp>
          <p:sp>
            <p:nvSpPr>
              <p:cNvPr id="56363" name="Rectangle 30"/>
              <p:cNvSpPr>
                <a:spLocks noChangeArrowheads="1"/>
              </p:cNvSpPr>
              <p:nvPr/>
            </p:nvSpPr>
            <p:spPr bwMode="auto">
              <a:xfrm>
                <a:off x="2549525" y="3000375"/>
                <a:ext cx="2187575" cy="309563"/>
              </a:xfrm>
              <a:prstGeom prst="rect">
                <a:avLst/>
              </a:prstGeom>
              <a:solidFill>
                <a:srgbClr val="FFFFFF"/>
              </a:solidFill>
              <a:ln w="12700">
                <a:solidFill>
                  <a:srgbClr val="800000"/>
                </a:solidFill>
                <a:miter lim="800000"/>
              </a:ln>
            </p:spPr>
            <p:txBody>
              <a:bodyPr lIns="0" tIns="10800" rIns="0" bIns="1080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1800" b="1"/>
                  <a:t>obCar : Car </a:t>
                </a:r>
                <a:endParaRPr lang="en-US" altLang="zh-CN" sz="1800" b="1"/>
              </a:p>
            </p:txBody>
          </p:sp>
          <p:sp>
            <p:nvSpPr>
              <p:cNvPr id="56364" name="Rectangle 31"/>
              <p:cNvSpPr>
                <a:spLocks noChangeArrowheads="1"/>
              </p:cNvSpPr>
              <p:nvPr/>
            </p:nvSpPr>
            <p:spPr bwMode="auto">
              <a:xfrm>
                <a:off x="2547938" y="3328988"/>
                <a:ext cx="2197100" cy="644525"/>
              </a:xfrm>
              <a:prstGeom prst="rect">
                <a:avLst/>
              </a:prstGeom>
              <a:solidFill>
                <a:srgbClr val="FFFFFF"/>
              </a:solidFill>
              <a:ln w="12700">
                <a:solidFill>
                  <a:schemeClr val="tx1"/>
                </a:solidFill>
                <a:miter lim="800000"/>
              </a:ln>
            </p:spPr>
            <p:txBody>
              <a:bodyPr lIns="0" tIns="10800" rIns="0" bIns="1080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a:solidFill>
                      <a:srgbClr val="0000CC"/>
                    </a:solidFill>
                  </a:rPr>
                  <a:t>+getFactory(p)</a:t>
                </a:r>
                <a:endParaRPr lang="en-US" altLang="zh-CN" sz="2000" b="1">
                  <a:solidFill>
                    <a:srgbClr val="0000CC"/>
                  </a:solidFill>
                </a:endParaRPr>
              </a:p>
              <a:p>
                <a:r>
                  <a:rPr lang="en-US" altLang="zh-CN" sz="2000" i="1"/>
                  <a:t>+createCar(): Car</a:t>
                </a:r>
                <a:endParaRPr lang="en-US" altLang="zh-CN" sz="2000" i="1"/>
              </a:p>
            </p:txBody>
          </p:sp>
        </p:grpSp>
        <p:sp>
          <p:nvSpPr>
            <p:cNvPr id="56351" name="Line 17"/>
            <p:cNvSpPr>
              <a:spLocks noChangeShapeType="1"/>
            </p:cNvSpPr>
            <p:nvPr/>
          </p:nvSpPr>
          <p:spPr bwMode="auto">
            <a:xfrm>
              <a:off x="2508250" y="4311650"/>
              <a:ext cx="2286000" cy="63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52" name="Line 18"/>
            <p:cNvSpPr>
              <a:spLocks noChangeShapeType="1"/>
            </p:cNvSpPr>
            <p:nvPr/>
          </p:nvSpPr>
          <p:spPr bwMode="auto">
            <a:xfrm>
              <a:off x="2508250" y="4311650"/>
              <a:ext cx="0" cy="3476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0" rIns="0"/>
            <a:lstStyle/>
            <a:p>
              <a:endParaRPr lang="zh-CN" altLang="en-US"/>
            </a:p>
          </p:txBody>
        </p:sp>
        <p:sp>
          <p:nvSpPr>
            <p:cNvPr id="56353" name="Line 19"/>
            <p:cNvSpPr>
              <a:spLocks noChangeShapeType="1"/>
            </p:cNvSpPr>
            <p:nvPr/>
          </p:nvSpPr>
          <p:spPr bwMode="auto">
            <a:xfrm>
              <a:off x="4794250" y="4311650"/>
              <a:ext cx="0" cy="34766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54" name="AutoShape 33"/>
            <p:cNvSpPr>
              <a:spLocks noChangeArrowheads="1"/>
            </p:cNvSpPr>
            <p:nvPr/>
          </p:nvSpPr>
          <p:spPr bwMode="auto">
            <a:xfrm>
              <a:off x="3508375" y="3970338"/>
              <a:ext cx="288925" cy="360362"/>
            </a:xfrm>
            <a:prstGeom prst="upArrow">
              <a:avLst>
                <a:gd name="adj1" fmla="val 0"/>
                <a:gd name="adj2" fmla="val 54879"/>
              </a:avLst>
            </a:prstGeom>
            <a:solidFill>
              <a:srgbClr val="FFFFFF"/>
            </a:solidFill>
            <a:ln w="12700">
              <a:solidFill>
                <a:schemeClr val="tx1"/>
              </a:solidFill>
              <a:miter lim="800000"/>
            </a:ln>
          </p:spPr>
          <p:txBody>
            <a:bodyPr vert="eaVert"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grpSp>
          <p:nvGrpSpPr>
            <p:cNvPr id="56355" name="组合 5"/>
            <p:cNvGrpSpPr/>
            <p:nvPr/>
          </p:nvGrpSpPr>
          <p:grpSpPr bwMode="auto">
            <a:xfrm>
              <a:off x="1563688" y="4465638"/>
              <a:ext cx="4179887" cy="1030287"/>
              <a:chOff x="1563688" y="4465638"/>
              <a:chExt cx="4179887" cy="1030287"/>
            </a:xfrm>
          </p:grpSpPr>
          <p:sp>
            <p:nvSpPr>
              <p:cNvPr id="56356" name="Rectangle 29"/>
              <p:cNvSpPr>
                <a:spLocks noChangeArrowheads="1"/>
              </p:cNvSpPr>
              <p:nvPr/>
            </p:nvSpPr>
            <p:spPr bwMode="auto">
              <a:xfrm>
                <a:off x="1563688" y="4468813"/>
                <a:ext cx="2051050" cy="346075"/>
              </a:xfrm>
              <a:prstGeom prst="rect">
                <a:avLst/>
              </a:prstGeom>
              <a:solidFill>
                <a:schemeClr val="bg1"/>
              </a:solidFill>
              <a:ln w="12700">
                <a:solidFill>
                  <a:srgbClr val="800000"/>
                </a:solidFill>
                <a:miter lim="800000"/>
              </a:ln>
            </p:spPr>
            <p:txBody>
              <a:bodyPr lIns="0" tIns="10800" rIns="0" bIns="1080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lnSpc>
                    <a:spcPct val="85000"/>
                  </a:lnSpc>
                </a:pPr>
                <a:r>
                  <a:rPr lang="en-US" altLang="zh-CN" sz="2400" b="1"/>
                  <a:t>CadFactory</a:t>
                </a:r>
                <a:r>
                  <a:rPr lang="en-US" altLang="zh-CN" sz="2000" b="1"/>
                  <a:t> </a:t>
                </a:r>
                <a:r>
                  <a:rPr lang="en-US" altLang="zh-CN" sz="1800" b="1"/>
                  <a:t> </a:t>
                </a:r>
                <a:endParaRPr lang="en-US" altLang="zh-CN" sz="1800" b="1"/>
              </a:p>
            </p:txBody>
          </p:sp>
          <p:sp>
            <p:nvSpPr>
              <p:cNvPr id="56357" name="Rectangle 30"/>
              <p:cNvSpPr>
                <a:spLocks noChangeArrowheads="1"/>
              </p:cNvSpPr>
              <p:nvPr/>
            </p:nvSpPr>
            <p:spPr bwMode="auto">
              <a:xfrm>
                <a:off x="1563688" y="4814888"/>
                <a:ext cx="2051050" cy="339725"/>
              </a:xfrm>
              <a:prstGeom prst="rect">
                <a:avLst/>
              </a:prstGeom>
              <a:solidFill>
                <a:schemeClr val="bg1"/>
              </a:solidFill>
              <a:ln w="12700">
                <a:solidFill>
                  <a:srgbClr val="800000"/>
                </a:solidFill>
                <a:miter lim="800000"/>
              </a:ln>
            </p:spPr>
            <p:txBody>
              <a:bodyPr lIns="0" tIns="10800" rIns="0" bIns="1080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a:t>obCar : Car</a:t>
                </a:r>
                <a:r>
                  <a:rPr lang="en-US" altLang="zh-CN" sz="1800" b="1"/>
                  <a:t> </a:t>
                </a:r>
                <a:endParaRPr lang="en-US" altLang="zh-CN" sz="1800" b="1"/>
              </a:p>
            </p:txBody>
          </p:sp>
          <p:sp>
            <p:nvSpPr>
              <p:cNvPr id="56358" name="Rectangle 31"/>
              <p:cNvSpPr>
                <a:spLocks noChangeArrowheads="1"/>
              </p:cNvSpPr>
              <p:nvPr/>
            </p:nvSpPr>
            <p:spPr bwMode="auto">
              <a:xfrm>
                <a:off x="1563688" y="5156200"/>
                <a:ext cx="2058987" cy="339725"/>
              </a:xfrm>
              <a:prstGeom prst="rect">
                <a:avLst/>
              </a:prstGeom>
              <a:solidFill>
                <a:schemeClr val="bg1"/>
              </a:solidFill>
              <a:ln w="12700">
                <a:solidFill>
                  <a:schemeClr val="tx1"/>
                </a:solidFill>
                <a:miter lim="800000"/>
              </a:ln>
            </p:spPr>
            <p:txBody>
              <a:bodyPr lIns="0" tIns="10800" rIns="0" bIns="1080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a:t>+createCar(): Car</a:t>
                </a:r>
                <a:endParaRPr lang="en-US" altLang="zh-CN" sz="2000"/>
              </a:p>
            </p:txBody>
          </p:sp>
          <p:sp>
            <p:nvSpPr>
              <p:cNvPr id="56359" name="Rectangle 29"/>
              <p:cNvSpPr>
                <a:spLocks noChangeArrowheads="1"/>
              </p:cNvSpPr>
              <p:nvPr/>
            </p:nvSpPr>
            <p:spPr bwMode="auto">
              <a:xfrm>
                <a:off x="3700463" y="4465638"/>
                <a:ext cx="2035175" cy="346075"/>
              </a:xfrm>
              <a:prstGeom prst="rect">
                <a:avLst/>
              </a:prstGeom>
              <a:solidFill>
                <a:schemeClr val="bg1"/>
              </a:solidFill>
              <a:ln w="12700">
                <a:solidFill>
                  <a:srgbClr val="800000"/>
                </a:solidFill>
                <a:miter lim="800000"/>
              </a:ln>
            </p:spPr>
            <p:txBody>
              <a:bodyPr lIns="0" tIns="10800" rIns="0" bIns="1080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lnSpc>
                    <a:spcPct val="85000"/>
                  </a:lnSpc>
                </a:pPr>
                <a:r>
                  <a:rPr lang="en-US" altLang="zh-CN" sz="2400" b="1"/>
                  <a:t>LinFactory</a:t>
                </a:r>
                <a:r>
                  <a:rPr lang="en-US" altLang="zh-CN" sz="2000" b="1"/>
                  <a:t> </a:t>
                </a:r>
                <a:r>
                  <a:rPr lang="en-US" altLang="zh-CN" sz="1800" b="1"/>
                  <a:t> </a:t>
                </a:r>
                <a:endParaRPr lang="en-US" altLang="zh-CN" sz="1800" b="1"/>
              </a:p>
            </p:txBody>
          </p:sp>
          <p:sp>
            <p:nvSpPr>
              <p:cNvPr id="56360" name="Rectangle 30"/>
              <p:cNvSpPr>
                <a:spLocks noChangeArrowheads="1"/>
              </p:cNvSpPr>
              <p:nvPr/>
            </p:nvSpPr>
            <p:spPr bwMode="auto">
              <a:xfrm>
                <a:off x="3700463" y="4811713"/>
                <a:ext cx="2035175" cy="339725"/>
              </a:xfrm>
              <a:prstGeom prst="rect">
                <a:avLst/>
              </a:prstGeom>
              <a:solidFill>
                <a:schemeClr val="bg1"/>
              </a:solidFill>
              <a:ln w="12700">
                <a:solidFill>
                  <a:srgbClr val="800000"/>
                </a:solidFill>
                <a:miter lim="800000"/>
              </a:ln>
            </p:spPr>
            <p:txBody>
              <a:bodyPr lIns="0" tIns="10800" rIns="0" bIns="1080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a:t>obCar : Car</a:t>
                </a:r>
                <a:r>
                  <a:rPr lang="en-US" altLang="zh-CN" sz="1800" b="1"/>
                  <a:t> </a:t>
                </a:r>
                <a:endParaRPr lang="en-US" altLang="zh-CN" sz="1800" b="1"/>
              </a:p>
            </p:txBody>
          </p:sp>
          <p:sp>
            <p:nvSpPr>
              <p:cNvPr id="56361" name="Rectangle 31"/>
              <p:cNvSpPr>
                <a:spLocks noChangeArrowheads="1"/>
              </p:cNvSpPr>
              <p:nvPr/>
            </p:nvSpPr>
            <p:spPr bwMode="auto">
              <a:xfrm>
                <a:off x="3700463" y="5153025"/>
                <a:ext cx="2043112" cy="339725"/>
              </a:xfrm>
              <a:prstGeom prst="rect">
                <a:avLst/>
              </a:prstGeom>
              <a:solidFill>
                <a:schemeClr val="bg1"/>
              </a:solidFill>
              <a:ln w="12700">
                <a:solidFill>
                  <a:schemeClr val="tx1"/>
                </a:solidFill>
                <a:miter lim="800000"/>
              </a:ln>
            </p:spPr>
            <p:txBody>
              <a:bodyPr lIns="0" tIns="10800" rIns="0" bIns="10800" anchor="ct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a:t>+createCar(): Car</a:t>
                </a:r>
                <a:endParaRPr lang="en-US" altLang="zh-CN" sz="2000"/>
              </a:p>
            </p:txBody>
          </p:sp>
        </p:grpSp>
      </p:grpSp>
      <p:sp>
        <p:nvSpPr>
          <p:cNvPr id="56345" name="Line 32"/>
          <p:cNvSpPr>
            <a:spLocks noChangeShapeType="1"/>
          </p:cNvSpPr>
          <p:nvPr/>
        </p:nvSpPr>
        <p:spPr bwMode="auto">
          <a:xfrm>
            <a:off x="2576513" y="3048000"/>
            <a:ext cx="1497012" cy="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6" name="Line 56"/>
          <p:cNvSpPr>
            <a:spLocks noChangeShapeType="1"/>
          </p:cNvSpPr>
          <p:nvPr/>
        </p:nvSpPr>
        <p:spPr bwMode="auto">
          <a:xfrm flipH="1">
            <a:off x="2559050" y="2062164"/>
            <a:ext cx="0" cy="985837"/>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 name="TextBox 3"/>
          <p:cNvSpPr txBox="1">
            <a:spLocks noChangeArrowheads="1"/>
          </p:cNvSpPr>
          <p:nvPr/>
        </p:nvSpPr>
        <p:spPr bwMode="auto">
          <a:xfrm>
            <a:off x="688063" y="5983589"/>
            <a:ext cx="95989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zh-CN" altLang="en-US" sz="2400" b="1" dirty="0">
                <a:latin typeface="微软雅黑" panose="020B0503020204020204" pitchFamily="34" charset="-122"/>
                <a:ea typeface="微软雅黑" panose="020B0503020204020204" pitchFamily="34" charset="-122"/>
              </a:rPr>
              <a:t>优点： </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客户类更干净了； </a:t>
            </a:r>
            <a:r>
              <a:rPr lang="en-US" altLang="zh-CN" sz="2400" b="1" dirty="0">
                <a:latin typeface="微软雅黑" panose="020B0503020204020204" pitchFamily="34" charset="-122"/>
                <a:ea typeface="微软雅黑" panose="020B0503020204020204" pitchFamily="34" charset="-122"/>
              </a:rPr>
              <a:t>2) </a:t>
            </a:r>
            <a:r>
              <a:rPr lang="zh-CN" altLang="en-US" sz="2400" b="1" dirty="0">
                <a:latin typeface="微软雅黑" panose="020B0503020204020204" pitchFamily="34" charset="-122"/>
                <a:ea typeface="微软雅黑" panose="020B0503020204020204" pitchFamily="34" charset="-122"/>
              </a:rPr>
              <a:t>客户类调用工厂子类变得简单了 </a:t>
            </a:r>
            <a:endParaRPr lang="en-US" altLang="zh-CN" sz="2400" b="1"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缺点：不符合开闭原则 </a:t>
            </a:r>
            <a:endParaRPr lang="zh-CN" altLang="en-US" sz="2400" b="1" dirty="0">
              <a:latin typeface="微软雅黑" panose="020B0503020204020204" pitchFamily="34" charset="-122"/>
              <a:ea typeface="微软雅黑" panose="020B0503020204020204" pitchFamily="34" charset="-122"/>
            </a:endParaRPr>
          </a:p>
        </p:txBody>
      </p:sp>
      <p:sp>
        <p:nvSpPr>
          <p:cNvPr id="56348" name="TextBox 4"/>
          <p:cNvSpPr txBox="1">
            <a:spLocks noChangeArrowheads="1"/>
          </p:cNvSpPr>
          <p:nvPr/>
        </p:nvSpPr>
        <p:spPr bwMode="auto">
          <a:xfrm>
            <a:off x="1752600" y="2286001"/>
            <a:ext cx="914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b="1"/>
              <a:t>1) 2)</a:t>
            </a:r>
            <a:endParaRPr lang="zh-CN" altLang="en-US" b="1"/>
          </a:p>
        </p:txBody>
      </p:sp>
      <p:sp>
        <p:nvSpPr>
          <p:cNvPr id="56" name="Rectangle 3"/>
          <p:cNvSpPr txBox="1">
            <a:spLocks noChangeArrowheads="1"/>
          </p:cNvSpPr>
          <p:nvPr/>
        </p:nvSpPr>
        <p:spPr bwMode="auto">
          <a:xfrm>
            <a:off x="595312" y="270545"/>
            <a:ext cx="6955277" cy="523220"/>
          </a:xfrm>
          <a:prstGeom prst="rect">
            <a:avLst/>
          </a:prstGeom>
          <a:noFill/>
          <a:ln>
            <a:noFill/>
          </a:ln>
          <a:effectLst/>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2800" b="1" kern="0" dirty="0" smtClean="0">
                <a:solidFill>
                  <a:srgbClr val="0000CC"/>
                </a:solidFill>
                <a:latin typeface="微软雅黑" panose="020B0503020204020204" pitchFamily="34" charset="-122"/>
                <a:ea typeface="微软雅黑" panose="020B0503020204020204" pitchFamily="34" charset="-122"/>
              </a:rPr>
              <a:t>4. </a:t>
            </a:r>
            <a:r>
              <a:rPr lang="zh-CN" altLang="en-US" sz="2800" b="1" kern="0" dirty="0" smtClean="0">
                <a:solidFill>
                  <a:srgbClr val="0000CC"/>
                </a:solidFill>
                <a:latin typeface="微软雅黑" panose="020B0503020204020204" pitchFamily="34" charset="-122"/>
                <a:ea typeface="微软雅黑" panose="020B0503020204020204" pitchFamily="34" charset="-122"/>
              </a:rPr>
              <a:t>实现：工厂</a:t>
            </a:r>
            <a:r>
              <a:rPr lang="zh-CN" altLang="en-US" sz="2800" b="1" kern="0" dirty="0">
                <a:solidFill>
                  <a:srgbClr val="0000CC"/>
                </a:solidFill>
                <a:latin typeface="微软雅黑" panose="020B0503020204020204" pitchFamily="34" charset="-122"/>
                <a:ea typeface="微软雅黑" panose="020B0503020204020204" pitchFamily="34" charset="-122"/>
              </a:rPr>
              <a:t>方法模式的一种实现方法</a:t>
            </a:r>
            <a:endParaRPr lang="zh-CN" altLang="en-US" sz="2800" b="1" kern="0"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9657"/>
                                        </p:tgtEl>
                                        <p:attrNameLst>
                                          <p:attrName>style.visibility</p:attrName>
                                        </p:attrNameLst>
                                      </p:cBhvr>
                                      <p:to>
                                        <p:strVal val="visible"/>
                                      </p:to>
                                    </p:set>
                                    <p:animEffect transition="in" filter="fade">
                                      <p:cBhvr>
                                        <p:cTn id="28" dur="1000"/>
                                        <p:tgtEl>
                                          <p:spTgt spid="69657"/>
                                        </p:tgtEl>
                                      </p:cBhvr>
                                    </p:animEffect>
                                    <p:anim calcmode="lin" valueType="num">
                                      <p:cBhvr>
                                        <p:cTn id="29" dur="1000" fill="hold"/>
                                        <p:tgtEl>
                                          <p:spTgt spid="69657"/>
                                        </p:tgtEl>
                                        <p:attrNameLst>
                                          <p:attrName>ppt_x</p:attrName>
                                        </p:attrNameLst>
                                      </p:cBhvr>
                                      <p:tavLst>
                                        <p:tav tm="0">
                                          <p:val>
                                            <p:strVal val="#ppt_x"/>
                                          </p:val>
                                        </p:tav>
                                        <p:tav tm="100000">
                                          <p:val>
                                            <p:strVal val="#ppt_x"/>
                                          </p:val>
                                        </p:tav>
                                      </p:tavLst>
                                    </p:anim>
                                    <p:anim calcmode="lin" valueType="num">
                                      <p:cBhvr>
                                        <p:cTn id="30" dur="1000" fill="hold"/>
                                        <p:tgtEl>
                                          <p:spTgt spid="6965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7" grpId="0"/>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BE8CAE43-F4D6-4E39-9603-EFBA4C541F14}" type="slidenum">
              <a:rPr lang="zh-CN" altLang="en-US" sz="1400"/>
            </a:fld>
            <a:endParaRPr lang="en-US" altLang="zh-CN" sz="1400"/>
          </a:p>
        </p:txBody>
      </p:sp>
      <p:sp>
        <p:nvSpPr>
          <p:cNvPr id="1199107" name="Rectangle 3"/>
          <p:cNvSpPr>
            <a:spLocks noGrp="1" noChangeArrowheads="1"/>
          </p:cNvSpPr>
          <p:nvPr>
            <p:ph type="body" idx="1"/>
          </p:nvPr>
        </p:nvSpPr>
        <p:spPr>
          <a:xfrm>
            <a:off x="552261" y="1904999"/>
            <a:ext cx="11117656" cy="4079341"/>
          </a:xfrm>
        </p:spPr>
        <p:txBody>
          <a:bodyPr>
            <a:normAutofit/>
          </a:bodyPr>
          <a:lstStyle/>
          <a:p>
            <a:pPr>
              <a:lnSpc>
                <a:spcPct val="120000"/>
              </a:lnSpc>
              <a:defRPr/>
            </a:pPr>
            <a:r>
              <a:rPr lang="zh-CN" altLang="en-US" b="1" dirty="0" smtClean="0">
                <a:latin typeface="微软雅黑" panose="020B0503020204020204" pitchFamily="34" charset="-122"/>
                <a:ea typeface="微软雅黑" panose="020B0503020204020204" pitchFamily="34" charset="-122"/>
              </a:rPr>
              <a:t>根据创建者模式的第</a:t>
            </a:r>
            <a:r>
              <a:rPr lang="en-US" altLang="zh-CN" b="1" dirty="0" smtClean="0">
                <a:latin typeface="微软雅黑" panose="020B0503020204020204" pitchFamily="34" charset="-122"/>
                <a:ea typeface="微软雅黑" panose="020B0503020204020204" pitchFamily="34" charset="-122"/>
              </a:rPr>
              <a:t>1</a:t>
            </a:r>
            <a:r>
              <a:rPr lang="zh-CN" altLang="en-US" b="1" dirty="0" smtClean="0">
                <a:latin typeface="微软雅黑" panose="020B0503020204020204" pitchFamily="34" charset="-122"/>
                <a:ea typeface="微软雅黑" panose="020B0503020204020204" pitchFamily="34" charset="-122"/>
              </a:rPr>
              <a:t>至第</a:t>
            </a:r>
            <a:r>
              <a:rPr lang="en-US" altLang="zh-CN" b="1" dirty="0" smtClean="0">
                <a:latin typeface="微软雅黑" panose="020B0503020204020204" pitchFamily="34" charset="-122"/>
                <a:ea typeface="微软雅黑" panose="020B0503020204020204" pitchFamily="34" charset="-122"/>
              </a:rPr>
              <a:t>5</a:t>
            </a:r>
            <a:r>
              <a:rPr lang="zh-CN" altLang="en-US" b="1" dirty="0" smtClean="0">
                <a:latin typeface="微软雅黑" panose="020B0503020204020204" pitchFamily="34" charset="-122"/>
                <a:ea typeface="微软雅黑" panose="020B0503020204020204" pitchFamily="34" charset="-122"/>
              </a:rPr>
              <a:t>条，基本上是离被创建对象的类最“靠近”的类负责创建该类的对象。而第</a:t>
            </a:r>
            <a:r>
              <a:rPr lang="en-US" altLang="zh-CN" b="1" dirty="0" smtClean="0">
                <a:latin typeface="微软雅黑" panose="020B0503020204020204" pitchFamily="34" charset="-122"/>
                <a:ea typeface="微软雅黑" panose="020B0503020204020204" pitchFamily="34" charset="-122"/>
              </a:rPr>
              <a:t>6</a:t>
            </a:r>
            <a:r>
              <a:rPr lang="zh-CN" altLang="en-US" b="1" dirty="0" smtClean="0">
                <a:latin typeface="微软雅黑" panose="020B0503020204020204" pitchFamily="34" charset="-122"/>
                <a:ea typeface="微软雅黑" panose="020B0503020204020204" pitchFamily="34" charset="-122"/>
              </a:rPr>
              <a:t>条就是专门设置一个类为某个层次类创建对象</a:t>
            </a:r>
            <a:endParaRPr lang="en-US" altLang="zh-CN" b="1" dirty="0" smtClean="0">
              <a:latin typeface="微软雅黑" panose="020B0503020204020204" pitchFamily="34" charset="-122"/>
              <a:ea typeface="微软雅黑" panose="020B0503020204020204" pitchFamily="34" charset="-122"/>
            </a:endParaRPr>
          </a:p>
          <a:p>
            <a:pPr>
              <a:lnSpc>
                <a:spcPct val="120000"/>
              </a:lnSpc>
              <a:defRPr/>
            </a:pPr>
            <a:r>
              <a:rPr lang="zh-CN" altLang="en-US" b="1" dirty="0" smtClean="0">
                <a:latin typeface="微软雅黑" panose="020B0503020204020204" pitchFamily="34" charset="-122"/>
                <a:ea typeface="微软雅黑" panose="020B0503020204020204" pitchFamily="34" charset="-122"/>
              </a:rPr>
              <a:t>本节要讲的</a:t>
            </a:r>
            <a:r>
              <a:rPr lang="zh-CN" altLang="en-US" b="1" dirty="0" smtClean="0">
                <a:solidFill>
                  <a:srgbClr val="C00000"/>
                </a:solidFill>
                <a:latin typeface="微软雅黑" panose="020B0503020204020204" pitchFamily="34" charset="-122"/>
                <a:ea typeface="微软雅黑" panose="020B0503020204020204" pitchFamily="34" charset="-122"/>
              </a:rPr>
              <a:t>工厂方法模式</a:t>
            </a:r>
            <a:r>
              <a:rPr lang="zh-CN" altLang="en-US" b="1" dirty="0" smtClean="0">
                <a:latin typeface="微软雅黑" panose="020B0503020204020204" pitchFamily="34" charset="-122"/>
                <a:ea typeface="微软雅黑" panose="020B0503020204020204" pitchFamily="34" charset="-122"/>
              </a:rPr>
              <a:t>就是</a:t>
            </a:r>
            <a:r>
              <a:rPr lang="zh-CN" altLang="en-US" b="1" dirty="0" smtClean="0">
                <a:highlight>
                  <a:srgbClr val="FFFF00"/>
                </a:highlight>
                <a:latin typeface="微软雅黑" panose="020B0503020204020204" pitchFamily="34" charset="-122"/>
                <a:ea typeface="微软雅黑" panose="020B0503020204020204" pitchFamily="34" charset="-122"/>
              </a:rPr>
              <a:t>专门设置一个类，为某个层次类创建对象</a:t>
            </a:r>
            <a:r>
              <a:rPr lang="zh-CN" altLang="en-US" b="1" dirty="0" smtClean="0">
                <a:latin typeface="微软雅黑" panose="020B0503020204020204" pitchFamily="34" charset="-122"/>
                <a:ea typeface="微软雅黑" panose="020B0503020204020204" pitchFamily="34" charset="-122"/>
              </a:rPr>
              <a:t>的情况。</a:t>
            </a:r>
            <a:endParaRPr lang="en-US" altLang="zh-CN" b="1" dirty="0" smtClean="0">
              <a:latin typeface="微软雅黑" panose="020B0503020204020204" pitchFamily="34" charset="-122"/>
              <a:ea typeface="微软雅黑" panose="020B0503020204020204" pitchFamily="34" charset="-122"/>
            </a:endParaRPr>
          </a:p>
          <a:p>
            <a:pPr>
              <a:lnSpc>
                <a:spcPct val="120000"/>
              </a:lnSpc>
              <a:defRPr/>
            </a:pPr>
            <a:r>
              <a:rPr lang="zh-CN" altLang="en-US" b="1" dirty="0" smtClean="0">
                <a:latin typeface="微软雅黑" panose="020B0503020204020204" pitchFamily="34" charset="-122"/>
                <a:ea typeface="微软雅黑" panose="020B0503020204020204" pitchFamily="34" charset="-122"/>
              </a:rPr>
              <a:t>为了更好地理解工厂方法模式的概念，我们从以下的问题开始</a:t>
            </a:r>
            <a:r>
              <a:rPr lang="en-US" altLang="zh-CN" b="1" dirty="0" smtClean="0">
                <a:latin typeface="微软雅黑" panose="020B0503020204020204" pitchFamily="34" charset="-122"/>
                <a:ea typeface="微软雅黑" panose="020B0503020204020204" pitchFamily="34" charset="-122"/>
              </a:rPr>
              <a:t>(next PPT)</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p:txBody>
      </p:sp>
      <p:sp>
        <p:nvSpPr>
          <p:cNvPr id="5124" name="Rectangle 4"/>
          <p:cNvSpPr>
            <a:spLocks noGrp="1" noChangeArrowheads="1"/>
          </p:cNvSpPr>
          <p:nvPr>
            <p:ph type="title"/>
          </p:nvPr>
        </p:nvSpPr>
        <p:spPr>
          <a:xfrm>
            <a:off x="1981200" y="152401"/>
            <a:ext cx="8229600" cy="639763"/>
          </a:xfrm>
          <a:noFill/>
        </p:spPr>
        <p:txBody>
          <a:bodyPr/>
          <a:lstStyle/>
          <a:p>
            <a:pPr eaLnBrk="1" hangingPunct="1"/>
            <a:r>
              <a:rPr lang="en-US" altLang="zh-CN" sz="2800" b="1"/>
              <a:t>Introduction to Factory Method Pattern</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9107">
                                            <p:txEl>
                                              <p:pRg st="1" end="1"/>
                                            </p:txEl>
                                          </p:spTgt>
                                        </p:tgtEl>
                                        <p:attrNameLst>
                                          <p:attrName>style.visibility</p:attrName>
                                        </p:attrNameLst>
                                      </p:cBhvr>
                                      <p:to>
                                        <p:strVal val="visible"/>
                                      </p:to>
                                    </p:set>
                                    <p:anim calcmode="lin" valueType="num">
                                      <p:cBhvr additive="base">
                                        <p:cTn id="7" dur="500" fill="hold"/>
                                        <p:tgtEl>
                                          <p:spTgt spid="11991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9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99107">
                                            <p:txEl>
                                              <p:pRg st="2" end="2"/>
                                            </p:txEl>
                                          </p:spTgt>
                                        </p:tgtEl>
                                        <p:attrNameLst>
                                          <p:attrName>style.visibility</p:attrName>
                                        </p:attrNameLst>
                                      </p:cBhvr>
                                      <p:to>
                                        <p:strVal val="visible"/>
                                      </p:to>
                                    </p:set>
                                    <p:anim calcmode="lin" valueType="num">
                                      <p:cBhvr additive="base">
                                        <p:cTn id="13" dur="500" fill="hold"/>
                                        <p:tgtEl>
                                          <p:spTgt spid="11991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91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69" name="Rectangle 29"/>
          <p:cNvSpPr>
            <a:spLocks noChangeArrowheads="1"/>
          </p:cNvSpPr>
          <p:nvPr/>
        </p:nvSpPr>
        <p:spPr bwMode="auto">
          <a:xfrm>
            <a:off x="596033" y="1592391"/>
            <a:ext cx="2590800" cy="381000"/>
          </a:xfrm>
          <a:prstGeom prst="rect">
            <a:avLst/>
          </a:prstGeom>
          <a:solidFill>
            <a:srgbClr val="FFFFFF"/>
          </a:solidFill>
          <a:ln w="12700">
            <a:solidFill>
              <a:schemeClr val="tx1"/>
            </a:solidFill>
            <a:miter lim="800000"/>
          </a:ln>
        </p:spPr>
        <p:txBody>
          <a:bodyPr lIns="0" rIns="0"/>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lnSpc>
                <a:spcPct val="85000"/>
              </a:lnSpc>
            </a:pPr>
            <a:r>
              <a:rPr lang="en-US" altLang="zh-CN" sz="2800" b="1"/>
              <a:t>Client</a:t>
            </a:r>
            <a:r>
              <a:rPr lang="en-US" altLang="zh-CN" sz="1800" b="1"/>
              <a:t>  </a:t>
            </a:r>
            <a:endParaRPr lang="en-US" altLang="zh-CN" sz="1800" b="1"/>
          </a:p>
        </p:txBody>
      </p:sp>
      <p:sp>
        <p:nvSpPr>
          <p:cNvPr id="1111070" name="Rectangle 30"/>
          <p:cNvSpPr>
            <a:spLocks noChangeArrowheads="1"/>
          </p:cNvSpPr>
          <p:nvPr/>
        </p:nvSpPr>
        <p:spPr bwMode="auto">
          <a:xfrm>
            <a:off x="596033" y="1973391"/>
            <a:ext cx="2590800" cy="457200"/>
          </a:xfrm>
          <a:prstGeom prst="rect">
            <a:avLst/>
          </a:prstGeom>
          <a:solidFill>
            <a:srgbClr val="FFFFFF"/>
          </a:solidFill>
          <a:ln w="12700">
            <a:solidFill>
              <a:schemeClr val="tx1"/>
            </a:solidFill>
            <a:miter lim="800000"/>
          </a:ln>
        </p:spPr>
        <p:txBody>
          <a:bodyPr lIns="0" rIns="0"/>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400" b="1" dirty="0" err="1" smtClean="0"/>
              <a:t>obPay</a:t>
            </a:r>
            <a:r>
              <a:rPr lang="en-US" altLang="zh-CN" sz="2400" b="1" dirty="0" smtClean="0"/>
              <a:t>: Payment</a:t>
            </a:r>
            <a:endParaRPr lang="en-US" altLang="zh-CN" sz="2400" b="1" dirty="0"/>
          </a:p>
        </p:txBody>
      </p:sp>
      <p:sp>
        <p:nvSpPr>
          <p:cNvPr id="1111071" name="Rectangle 31"/>
          <p:cNvSpPr>
            <a:spLocks noChangeArrowheads="1"/>
          </p:cNvSpPr>
          <p:nvPr/>
        </p:nvSpPr>
        <p:spPr bwMode="auto">
          <a:xfrm>
            <a:off x="596033" y="2430592"/>
            <a:ext cx="2605088" cy="415925"/>
          </a:xfrm>
          <a:prstGeom prst="rect">
            <a:avLst/>
          </a:prstGeom>
          <a:solidFill>
            <a:srgbClr val="FFFFFF"/>
          </a:solidFill>
          <a:ln w="12700">
            <a:solidFill>
              <a:schemeClr val="tx1"/>
            </a:solidFill>
            <a:miter lim="800000"/>
          </a:ln>
        </p:spPr>
        <p:txBody>
          <a:bodyPr wrap="none" lIns="0" rIns="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400" b="1" dirty="0"/>
              <a:t>m</a:t>
            </a:r>
            <a:r>
              <a:rPr lang="en-US" altLang="zh-CN" sz="2400" b="1" dirty="0" smtClean="0"/>
              <a:t>ain</a:t>
            </a:r>
            <a:r>
              <a:rPr lang="en-US" altLang="zh-CN" sz="2400" b="1" dirty="0"/>
              <a:t>()</a:t>
            </a:r>
            <a:endParaRPr lang="en-US" altLang="zh-CN" sz="2400" b="1" dirty="0"/>
          </a:p>
        </p:txBody>
      </p:sp>
      <p:sp>
        <p:nvSpPr>
          <p:cNvPr id="1111074" name="Line 34"/>
          <p:cNvSpPr>
            <a:spLocks noChangeShapeType="1"/>
          </p:cNvSpPr>
          <p:nvPr/>
        </p:nvSpPr>
        <p:spPr bwMode="auto">
          <a:xfrm>
            <a:off x="1662833" y="2713166"/>
            <a:ext cx="0" cy="488950"/>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11075" name="Oval 35"/>
          <p:cNvSpPr>
            <a:spLocks noChangeArrowheads="1"/>
          </p:cNvSpPr>
          <p:nvPr/>
        </p:nvSpPr>
        <p:spPr bwMode="auto">
          <a:xfrm>
            <a:off x="1586633" y="2589341"/>
            <a:ext cx="152400" cy="139700"/>
          </a:xfrm>
          <a:prstGeom prst="ellipse">
            <a:avLst/>
          </a:prstGeom>
          <a:solidFill>
            <a:srgbClr val="FFFFFF"/>
          </a:solidFill>
          <a:ln w="38100">
            <a:solidFill>
              <a:srgbClr val="0000FF"/>
            </a:solidFill>
            <a:round/>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111078" name="Rectangle 38"/>
          <p:cNvSpPr>
            <a:spLocks noChangeArrowheads="1"/>
          </p:cNvSpPr>
          <p:nvPr/>
        </p:nvSpPr>
        <p:spPr bwMode="auto">
          <a:xfrm>
            <a:off x="4145780" y="5914237"/>
            <a:ext cx="7120677" cy="488666"/>
          </a:xfrm>
          <a:prstGeom prst="rect">
            <a:avLst/>
          </a:prstGeom>
          <a:noFill/>
          <a:ln>
            <a:noFill/>
          </a:ln>
          <a:effec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buFontTx/>
              <a:buNone/>
              <a:defRPr/>
            </a:pP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Client </a:t>
            </a: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对象直接创建</a:t>
            </a:r>
            <a:r>
              <a:rPr lang="en-US" altLang="zh-CN"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Payment</a:t>
            </a: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子类对象</a:t>
            </a:r>
            <a:endPar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1" name="AutoShape 33"/>
          <p:cNvSpPr>
            <a:spLocks noChangeArrowheads="1"/>
          </p:cNvSpPr>
          <p:nvPr/>
        </p:nvSpPr>
        <p:spPr bwMode="auto">
          <a:xfrm>
            <a:off x="173759" y="2899685"/>
            <a:ext cx="3629493" cy="3460778"/>
          </a:xfrm>
          <a:prstGeom prst="foldedCorner">
            <a:avLst>
              <a:gd name="adj" fmla="val 12500"/>
            </a:avLst>
          </a:prstGeom>
          <a:solidFill>
            <a:schemeClr val="bg1"/>
          </a:solidFill>
          <a:ln w="12700">
            <a:solidFill>
              <a:schemeClr val="tx1"/>
            </a:solidFill>
            <a:round/>
          </a:ln>
          <a:effectLst/>
        </p:spPr>
        <p:txBody>
          <a:bodyPr wrap="square" tIns="36000" bIns="10800" anchor="ctr">
            <a:spAutoFit/>
          </a:bodyPr>
          <a:lstStyle/>
          <a:p>
            <a:pPr>
              <a:spcBef>
                <a:spcPts val="600"/>
              </a:spcBef>
              <a:defRPr/>
            </a:pPr>
            <a:r>
              <a:rPr lang="en-US" altLang="zh-CN" sz="2000" b="1" dirty="0">
                <a:solidFill>
                  <a:srgbClr val="0000CC"/>
                </a:solidFill>
                <a:latin typeface="微软雅黑" panose="020B0503020204020204" pitchFamily="34" charset="-122"/>
                <a:ea typeface="微软雅黑" panose="020B0503020204020204" pitchFamily="34" charset="-122"/>
                <a:cs typeface="+mj-cs"/>
              </a:rPr>
              <a:t>if (</a:t>
            </a:r>
            <a:r>
              <a:rPr lang="en-US" altLang="zh-CN" sz="2000" b="1" dirty="0" err="1">
                <a:solidFill>
                  <a:srgbClr val="0000CC"/>
                </a:solidFill>
                <a:latin typeface="微软雅黑" panose="020B0503020204020204" pitchFamily="34" charset="-122"/>
                <a:ea typeface="微软雅黑" panose="020B0503020204020204" pitchFamily="34" charset="-122"/>
                <a:cs typeface="+mj-cs"/>
              </a:rPr>
              <a:t>usrChoice</a:t>
            </a:r>
            <a:r>
              <a:rPr lang="en-US" altLang="zh-CN" sz="2000" b="1" dirty="0">
                <a:solidFill>
                  <a:srgbClr val="0000CC"/>
                </a:solidFill>
                <a:latin typeface="微软雅黑" panose="020B0503020204020204" pitchFamily="34" charset="-122"/>
                <a:ea typeface="微软雅黑" panose="020B0503020204020204" pitchFamily="34" charset="-122"/>
                <a:cs typeface="+mj-cs"/>
              </a:rPr>
              <a:t>==1) </a:t>
            </a:r>
            <a:endParaRPr lang="en-US" altLang="zh-CN" sz="2000" b="1" dirty="0">
              <a:solidFill>
                <a:srgbClr val="0000CC"/>
              </a:solidFill>
              <a:latin typeface="微软雅黑" panose="020B0503020204020204" pitchFamily="34" charset="-122"/>
              <a:ea typeface="微软雅黑" panose="020B0503020204020204" pitchFamily="34" charset="-122"/>
              <a:cs typeface="+mj-cs"/>
            </a:endParaRPr>
          </a:p>
          <a:p>
            <a:pPr>
              <a:spcBef>
                <a:spcPts val="600"/>
              </a:spcBef>
              <a:defRPr/>
            </a:pPr>
            <a:r>
              <a:rPr lang="en-US" altLang="zh-CN" sz="2000" b="1" dirty="0">
                <a:solidFill>
                  <a:srgbClr val="0000CC"/>
                </a:solidFill>
                <a:latin typeface="微软雅黑" panose="020B0503020204020204" pitchFamily="34" charset="-122"/>
                <a:ea typeface="微软雅黑" panose="020B0503020204020204" pitchFamily="34" charset="-122"/>
                <a:cs typeface="+mj-cs"/>
              </a:rPr>
              <a:t>  </a:t>
            </a:r>
            <a:r>
              <a:rPr lang="en-US" altLang="zh-CN" sz="2000" b="1" dirty="0" err="1" smtClean="0">
                <a:solidFill>
                  <a:srgbClr val="0000CC"/>
                </a:solidFill>
                <a:latin typeface="微软雅黑" panose="020B0503020204020204" pitchFamily="34" charset="-122"/>
                <a:ea typeface="微软雅黑" panose="020B0503020204020204" pitchFamily="34" charset="-122"/>
                <a:cs typeface="+mj-cs"/>
              </a:rPr>
              <a:t>obPay</a:t>
            </a:r>
            <a:r>
              <a:rPr lang="en-US" altLang="zh-CN" sz="2000" b="1" dirty="0" smtClean="0">
                <a:solidFill>
                  <a:srgbClr val="0000CC"/>
                </a:solidFill>
                <a:latin typeface="微软雅黑" panose="020B0503020204020204" pitchFamily="34" charset="-122"/>
                <a:ea typeface="微软雅黑" panose="020B0503020204020204" pitchFamily="34" charset="-122"/>
                <a:cs typeface="+mj-cs"/>
              </a:rPr>
              <a:t> </a:t>
            </a:r>
            <a:r>
              <a:rPr lang="en-US" altLang="zh-CN" sz="2000" b="1" dirty="0">
                <a:solidFill>
                  <a:srgbClr val="0000CC"/>
                </a:solidFill>
                <a:latin typeface="微软雅黑" panose="020B0503020204020204" pitchFamily="34" charset="-122"/>
                <a:ea typeface="微软雅黑" panose="020B0503020204020204" pitchFamily="34" charset="-122"/>
                <a:cs typeface="+mj-cs"/>
              </a:rPr>
              <a:t>=new </a:t>
            </a:r>
            <a:r>
              <a:rPr lang="en-US" altLang="zh-CN" sz="2000" b="1" dirty="0" err="1" smtClean="0">
                <a:solidFill>
                  <a:srgbClr val="0000CC"/>
                </a:solidFill>
                <a:latin typeface="微软雅黑" panose="020B0503020204020204" pitchFamily="34" charset="-122"/>
                <a:ea typeface="微软雅黑" panose="020B0503020204020204" pitchFamily="34" charset="-122"/>
                <a:cs typeface="+mj-cs"/>
              </a:rPr>
              <a:t>Alipay</a:t>
            </a:r>
            <a:r>
              <a:rPr lang="en-US" altLang="zh-CN" sz="2000" b="1" dirty="0" smtClean="0">
                <a:solidFill>
                  <a:srgbClr val="0000CC"/>
                </a:solidFill>
                <a:latin typeface="微软雅黑" panose="020B0503020204020204" pitchFamily="34" charset="-122"/>
                <a:ea typeface="微软雅黑" panose="020B0503020204020204" pitchFamily="34" charset="-122"/>
                <a:cs typeface="+mj-cs"/>
              </a:rPr>
              <a:t>();</a:t>
            </a:r>
            <a:endParaRPr lang="en-US" altLang="zh-CN" sz="2000" b="1" dirty="0">
              <a:solidFill>
                <a:srgbClr val="0000CC"/>
              </a:solidFill>
              <a:latin typeface="微软雅黑" panose="020B0503020204020204" pitchFamily="34" charset="-122"/>
              <a:ea typeface="微软雅黑" panose="020B0503020204020204" pitchFamily="34" charset="-122"/>
              <a:cs typeface="+mj-cs"/>
            </a:endParaRPr>
          </a:p>
          <a:p>
            <a:pPr>
              <a:spcBef>
                <a:spcPts val="600"/>
              </a:spcBef>
              <a:defRPr/>
            </a:pPr>
            <a:r>
              <a:rPr lang="en-US" altLang="zh-CN" sz="2000" b="1" dirty="0">
                <a:solidFill>
                  <a:srgbClr val="0000CC"/>
                </a:solidFill>
                <a:latin typeface="微软雅黑" panose="020B0503020204020204" pitchFamily="34" charset="-122"/>
                <a:ea typeface="微软雅黑" panose="020B0503020204020204" pitchFamily="34" charset="-122"/>
                <a:cs typeface="+mj-cs"/>
              </a:rPr>
              <a:t>else if (</a:t>
            </a:r>
            <a:r>
              <a:rPr lang="en-US" altLang="zh-CN" sz="2000" b="1" dirty="0" err="1">
                <a:solidFill>
                  <a:srgbClr val="0000CC"/>
                </a:solidFill>
                <a:latin typeface="微软雅黑" panose="020B0503020204020204" pitchFamily="34" charset="-122"/>
                <a:ea typeface="微软雅黑" panose="020B0503020204020204" pitchFamily="34" charset="-122"/>
                <a:cs typeface="+mj-cs"/>
              </a:rPr>
              <a:t>usrChoise</a:t>
            </a:r>
            <a:r>
              <a:rPr lang="en-US" altLang="zh-CN" sz="2000" b="1" dirty="0">
                <a:solidFill>
                  <a:srgbClr val="0000CC"/>
                </a:solidFill>
                <a:latin typeface="微软雅黑" panose="020B0503020204020204" pitchFamily="34" charset="-122"/>
                <a:ea typeface="微软雅黑" panose="020B0503020204020204" pitchFamily="34" charset="-122"/>
                <a:cs typeface="+mj-cs"/>
              </a:rPr>
              <a:t>==2)</a:t>
            </a:r>
            <a:endParaRPr lang="en-US" altLang="zh-CN" sz="2000" b="1" dirty="0">
              <a:solidFill>
                <a:srgbClr val="0000CC"/>
              </a:solidFill>
              <a:latin typeface="微软雅黑" panose="020B0503020204020204" pitchFamily="34" charset="-122"/>
              <a:ea typeface="微软雅黑" panose="020B0503020204020204" pitchFamily="34" charset="-122"/>
              <a:cs typeface="+mj-cs"/>
            </a:endParaRPr>
          </a:p>
          <a:p>
            <a:pPr>
              <a:spcBef>
                <a:spcPts val="600"/>
              </a:spcBef>
              <a:defRPr/>
            </a:pPr>
            <a:r>
              <a:rPr lang="en-US" altLang="zh-CN" sz="2000" b="1" dirty="0">
                <a:solidFill>
                  <a:srgbClr val="0000CC"/>
                </a:solidFill>
                <a:latin typeface="微软雅黑" panose="020B0503020204020204" pitchFamily="34" charset="-122"/>
                <a:ea typeface="微软雅黑" panose="020B0503020204020204" pitchFamily="34" charset="-122"/>
                <a:cs typeface="+mj-cs"/>
              </a:rPr>
              <a:t> </a:t>
            </a:r>
            <a:r>
              <a:rPr lang="en-US" altLang="zh-CN" sz="2000" b="1" dirty="0" err="1">
                <a:solidFill>
                  <a:srgbClr val="0000CC"/>
                </a:solidFill>
                <a:latin typeface="微软雅黑" panose="020B0503020204020204" pitchFamily="34" charset="-122"/>
                <a:ea typeface="微软雅黑" panose="020B0503020204020204" pitchFamily="34" charset="-122"/>
              </a:rPr>
              <a:t>obPay</a:t>
            </a:r>
            <a:r>
              <a:rPr lang="en-US" altLang="zh-CN" sz="2000" b="1" dirty="0" smtClean="0">
                <a:solidFill>
                  <a:srgbClr val="0000CC"/>
                </a:solidFill>
                <a:latin typeface="微软雅黑" panose="020B0503020204020204" pitchFamily="34" charset="-122"/>
                <a:ea typeface="微软雅黑" panose="020B0503020204020204" pitchFamily="34" charset="-122"/>
                <a:cs typeface="+mj-cs"/>
              </a:rPr>
              <a:t> </a:t>
            </a:r>
            <a:r>
              <a:rPr lang="en-US" altLang="zh-CN" sz="2000" b="1" dirty="0">
                <a:solidFill>
                  <a:srgbClr val="0000CC"/>
                </a:solidFill>
                <a:latin typeface="微软雅黑" panose="020B0503020204020204" pitchFamily="34" charset="-122"/>
                <a:ea typeface="微软雅黑" panose="020B0503020204020204" pitchFamily="34" charset="-122"/>
                <a:cs typeface="+mj-cs"/>
              </a:rPr>
              <a:t>=new </a:t>
            </a:r>
            <a:r>
              <a:rPr lang="en-US" altLang="zh-CN" sz="2000" b="1" dirty="0" err="1" smtClean="0">
                <a:solidFill>
                  <a:srgbClr val="0000CC"/>
                </a:solidFill>
                <a:latin typeface="微软雅黑" panose="020B0503020204020204" pitchFamily="34" charset="-122"/>
                <a:ea typeface="微软雅黑" panose="020B0503020204020204" pitchFamily="34" charset="-122"/>
                <a:cs typeface="+mj-cs"/>
              </a:rPr>
              <a:t>WeChat</a:t>
            </a:r>
            <a:r>
              <a:rPr lang="en-US" altLang="zh-CN" sz="2000" b="1" dirty="0" smtClean="0">
                <a:solidFill>
                  <a:srgbClr val="0000CC"/>
                </a:solidFill>
                <a:latin typeface="微软雅黑" panose="020B0503020204020204" pitchFamily="34" charset="-122"/>
                <a:ea typeface="微软雅黑" panose="020B0503020204020204" pitchFamily="34" charset="-122"/>
                <a:cs typeface="+mj-cs"/>
              </a:rPr>
              <a:t>() </a:t>
            </a:r>
            <a:endParaRPr lang="en-US" altLang="zh-CN" sz="2000" b="1" dirty="0">
              <a:solidFill>
                <a:srgbClr val="0000CC"/>
              </a:solidFill>
              <a:latin typeface="微软雅黑" panose="020B0503020204020204" pitchFamily="34" charset="-122"/>
              <a:ea typeface="微软雅黑" panose="020B0503020204020204" pitchFamily="34" charset="-122"/>
              <a:cs typeface="+mj-cs"/>
            </a:endParaRPr>
          </a:p>
          <a:p>
            <a:pPr>
              <a:spcBef>
                <a:spcPts val="600"/>
              </a:spcBef>
              <a:defRPr/>
            </a:pPr>
            <a:r>
              <a:rPr lang="en-US" altLang="zh-CN" sz="2000" b="1" dirty="0">
                <a:solidFill>
                  <a:srgbClr val="0000CC"/>
                </a:solidFill>
                <a:latin typeface="微软雅黑" panose="020B0503020204020204" pitchFamily="34" charset="-122"/>
                <a:ea typeface="微软雅黑" panose="020B0503020204020204" pitchFamily="34" charset="-122"/>
                <a:cs typeface="+mj-cs"/>
              </a:rPr>
              <a:t>else if (</a:t>
            </a:r>
            <a:r>
              <a:rPr lang="en-US" altLang="zh-CN" sz="2000" b="1" dirty="0" err="1">
                <a:solidFill>
                  <a:srgbClr val="0000CC"/>
                </a:solidFill>
                <a:latin typeface="微软雅黑" panose="020B0503020204020204" pitchFamily="34" charset="-122"/>
                <a:ea typeface="微软雅黑" panose="020B0503020204020204" pitchFamily="34" charset="-122"/>
                <a:cs typeface="+mj-cs"/>
              </a:rPr>
              <a:t>usrChoise</a:t>
            </a:r>
            <a:r>
              <a:rPr lang="en-US" altLang="zh-CN" sz="2000" b="1" dirty="0">
                <a:solidFill>
                  <a:srgbClr val="0000CC"/>
                </a:solidFill>
                <a:latin typeface="微软雅黑" panose="020B0503020204020204" pitchFamily="34" charset="-122"/>
                <a:ea typeface="微软雅黑" panose="020B0503020204020204" pitchFamily="34" charset="-122"/>
                <a:cs typeface="+mj-cs"/>
              </a:rPr>
              <a:t>==3)</a:t>
            </a:r>
            <a:endParaRPr lang="en-US" altLang="zh-CN" sz="2000" b="1" dirty="0">
              <a:solidFill>
                <a:srgbClr val="0000CC"/>
              </a:solidFill>
              <a:latin typeface="微软雅黑" panose="020B0503020204020204" pitchFamily="34" charset="-122"/>
              <a:ea typeface="微软雅黑" panose="020B0503020204020204" pitchFamily="34" charset="-122"/>
              <a:cs typeface="+mj-cs"/>
            </a:endParaRPr>
          </a:p>
          <a:p>
            <a:pPr>
              <a:spcBef>
                <a:spcPts val="600"/>
              </a:spcBef>
              <a:defRPr/>
            </a:pPr>
            <a:r>
              <a:rPr lang="en-US" altLang="zh-CN" sz="2000" b="1" dirty="0">
                <a:solidFill>
                  <a:srgbClr val="0000CC"/>
                </a:solidFill>
                <a:latin typeface="微软雅黑" panose="020B0503020204020204" pitchFamily="34" charset="-122"/>
                <a:ea typeface="微软雅黑" panose="020B0503020204020204" pitchFamily="34" charset="-122"/>
                <a:cs typeface="+mj-cs"/>
              </a:rPr>
              <a:t>  </a:t>
            </a:r>
            <a:r>
              <a:rPr lang="en-US" altLang="zh-CN" sz="2000" b="1" dirty="0" err="1" smtClean="0">
                <a:solidFill>
                  <a:srgbClr val="0000CC"/>
                </a:solidFill>
                <a:latin typeface="微软雅黑" panose="020B0503020204020204" pitchFamily="34" charset="-122"/>
                <a:ea typeface="微软雅黑" panose="020B0503020204020204" pitchFamily="34" charset="-122"/>
                <a:cs typeface="+mj-cs"/>
              </a:rPr>
              <a:t>obPay</a:t>
            </a:r>
            <a:r>
              <a:rPr lang="en-US" altLang="zh-CN" sz="2000" b="1" dirty="0" smtClean="0">
                <a:solidFill>
                  <a:srgbClr val="0000CC"/>
                </a:solidFill>
                <a:latin typeface="微软雅黑" panose="020B0503020204020204" pitchFamily="34" charset="-122"/>
                <a:ea typeface="微软雅黑" panose="020B0503020204020204" pitchFamily="34" charset="-122"/>
                <a:cs typeface="+mj-cs"/>
              </a:rPr>
              <a:t> </a:t>
            </a:r>
            <a:r>
              <a:rPr lang="en-US" altLang="zh-CN" sz="2000" b="1" dirty="0">
                <a:solidFill>
                  <a:srgbClr val="0000CC"/>
                </a:solidFill>
                <a:latin typeface="微软雅黑" panose="020B0503020204020204" pitchFamily="34" charset="-122"/>
                <a:ea typeface="微软雅黑" panose="020B0503020204020204" pitchFamily="34" charset="-122"/>
                <a:cs typeface="+mj-cs"/>
              </a:rPr>
              <a:t>=new </a:t>
            </a:r>
            <a:r>
              <a:rPr lang="en-US" altLang="zh-CN" sz="2000" b="1" dirty="0" err="1" smtClean="0">
                <a:solidFill>
                  <a:srgbClr val="0000CC"/>
                </a:solidFill>
                <a:latin typeface="微软雅黑" panose="020B0503020204020204" pitchFamily="34" charset="-122"/>
                <a:ea typeface="微软雅黑" panose="020B0503020204020204" pitchFamily="34" charset="-122"/>
                <a:cs typeface="+mj-cs"/>
              </a:rPr>
              <a:t>BankCard</a:t>
            </a:r>
            <a:r>
              <a:rPr lang="en-US" altLang="zh-CN" sz="2000" b="1" dirty="0" smtClean="0">
                <a:solidFill>
                  <a:srgbClr val="0000CC"/>
                </a:solidFill>
                <a:latin typeface="微软雅黑" panose="020B0503020204020204" pitchFamily="34" charset="-122"/>
                <a:ea typeface="微软雅黑" panose="020B0503020204020204" pitchFamily="34" charset="-122"/>
                <a:cs typeface="+mj-cs"/>
              </a:rPr>
              <a:t>() </a:t>
            </a:r>
            <a:endParaRPr lang="en-US" altLang="zh-CN" sz="2000" b="1" dirty="0">
              <a:solidFill>
                <a:srgbClr val="0000CC"/>
              </a:solidFill>
              <a:latin typeface="微软雅黑" panose="020B0503020204020204" pitchFamily="34" charset="-122"/>
              <a:ea typeface="微软雅黑" panose="020B0503020204020204" pitchFamily="34" charset="-122"/>
              <a:cs typeface="+mj-cs"/>
            </a:endParaRPr>
          </a:p>
          <a:p>
            <a:pPr>
              <a:spcBef>
                <a:spcPts val="600"/>
              </a:spcBef>
              <a:defRPr/>
            </a:pPr>
            <a:r>
              <a:rPr lang="en-US" altLang="zh-CN" sz="2000" b="1" dirty="0">
                <a:solidFill>
                  <a:srgbClr val="0000CC"/>
                </a:solidFill>
                <a:latin typeface="微软雅黑" panose="020B0503020204020204" pitchFamily="34" charset="-122"/>
                <a:ea typeface="微软雅黑" panose="020B0503020204020204" pitchFamily="34" charset="-122"/>
                <a:cs typeface="+mj-cs"/>
              </a:rPr>
              <a:t> </a:t>
            </a:r>
            <a:endParaRPr lang="en-US" altLang="zh-CN" sz="2000" b="1" dirty="0">
              <a:solidFill>
                <a:srgbClr val="0000CC"/>
              </a:solidFill>
              <a:latin typeface="微软雅黑" panose="020B0503020204020204" pitchFamily="34" charset="-122"/>
              <a:ea typeface="微软雅黑" panose="020B0503020204020204" pitchFamily="34" charset="-122"/>
              <a:cs typeface="+mj-cs"/>
            </a:endParaRPr>
          </a:p>
          <a:p>
            <a:pPr>
              <a:spcBef>
                <a:spcPts val="600"/>
              </a:spcBef>
              <a:defRPr/>
            </a:pPr>
            <a:r>
              <a:rPr lang="en-US" altLang="zh-CN" sz="2000" b="1" dirty="0">
                <a:solidFill>
                  <a:srgbClr val="0000CC"/>
                </a:solidFill>
                <a:latin typeface="微软雅黑" panose="020B0503020204020204" pitchFamily="34" charset="-122"/>
                <a:ea typeface="微软雅黑" panose="020B0503020204020204" pitchFamily="34" charset="-122"/>
                <a:cs typeface="+mj-cs"/>
              </a:rPr>
              <a:t> </a:t>
            </a:r>
            <a:r>
              <a:rPr lang="en-US" altLang="zh-CN" sz="2000" b="1" dirty="0" err="1" smtClean="0">
                <a:latin typeface="微软雅黑" panose="020B0503020204020204" pitchFamily="34" charset="-122"/>
                <a:ea typeface="微软雅黑" panose="020B0503020204020204" pitchFamily="34" charset="-122"/>
                <a:cs typeface="+mj-cs"/>
              </a:rPr>
              <a:t>obPay.pay</a:t>
            </a:r>
            <a:r>
              <a:rPr lang="en-US" altLang="zh-CN" sz="2000" b="1" dirty="0" smtClean="0">
                <a:latin typeface="微软雅黑" panose="020B0503020204020204" pitchFamily="34" charset="-122"/>
                <a:ea typeface="微软雅黑" panose="020B0503020204020204" pitchFamily="34" charset="-122"/>
                <a:cs typeface="+mj-cs"/>
              </a:rPr>
              <a:t>(3000.12); </a:t>
            </a:r>
            <a:endParaRPr lang="en-US" altLang="zh-CN" sz="2000" b="1" dirty="0">
              <a:latin typeface="微软雅黑" panose="020B0503020204020204" pitchFamily="34" charset="-122"/>
              <a:ea typeface="微软雅黑" panose="020B0503020204020204" pitchFamily="34" charset="-122"/>
              <a:cs typeface="+mj-cs"/>
            </a:endParaRPr>
          </a:p>
        </p:txBody>
      </p:sp>
      <p:sp>
        <p:nvSpPr>
          <p:cNvPr id="32" name="Line 36"/>
          <p:cNvSpPr>
            <a:spLocks noChangeShapeType="1"/>
          </p:cNvSpPr>
          <p:nvPr/>
        </p:nvSpPr>
        <p:spPr bwMode="auto">
          <a:xfrm flipV="1">
            <a:off x="3862847" y="5015670"/>
            <a:ext cx="1548000" cy="0"/>
          </a:xfrm>
          <a:prstGeom prst="line">
            <a:avLst/>
          </a:prstGeom>
          <a:noFill/>
          <a:ln w="25400">
            <a:solidFill>
              <a:srgbClr val="0000FF"/>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3" name="Line 40"/>
          <p:cNvSpPr>
            <a:spLocks noChangeShapeType="1"/>
          </p:cNvSpPr>
          <p:nvPr/>
        </p:nvSpPr>
        <p:spPr bwMode="auto">
          <a:xfrm flipV="1">
            <a:off x="3859826" y="5177595"/>
            <a:ext cx="4068000" cy="0"/>
          </a:xfrm>
          <a:prstGeom prst="line">
            <a:avLst/>
          </a:prstGeom>
          <a:noFill/>
          <a:ln w="25400">
            <a:solidFill>
              <a:srgbClr val="0000FF"/>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4" name="Line 41"/>
          <p:cNvSpPr>
            <a:spLocks noChangeShapeType="1"/>
          </p:cNvSpPr>
          <p:nvPr/>
        </p:nvSpPr>
        <p:spPr bwMode="auto">
          <a:xfrm flipV="1">
            <a:off x="3845541" y="5383970"/>
            <a:ext cx="6768000" cy="0"/>
          </a:xfrm>
          <a:prstGeom prst="line">
            <a:avLst/>
          </a:prstGeom>
          <a:noFill/>
          <a:ln w="25400">
            <a:solidFill>
              <a:srgbClr val="0000FF"/>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5" name="Line 37"/>
          <p:cNvSpPr>
            <a:spLocks noChangeShapeType="1"/>
          </p:cNvSpPr>
          <p:nvPr/>
        </p:nvSpPr>
        <p:spPr bwMode="auto">
          <a:xfrm flipV="1">
            <a:off x="5410710" y="4674357"/>
            <a:ext cx="0" cy="360363"/>
          </a:xfrm>
          <a:prstGeom prst="line">
            <a:avLst/>
          </a:prstGeom>
          <a:noFill/>
          <a:ln w="25400">
            <a:solidFill>
              <a:srgbClr val="0000FF"/>
            </a:solidFill>
            <a:prstDash val="sys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38"/>
          <p:cNvSpPr>
            <a:spLocks noChangeShapeType="1"/>
          </p:cNvSpPr>
          <p:nvPr/>
        </p:nvSpPr>
        <p:spPr bwMode="auto">
          <a:xfrm flipV="1">
            <a:off x="7940233" y="4674357"/>
            <a:ext cx="0" cy="503238"/>
          </a:xfrm>
          <a:prstGeom prst="line">
            <a:avLst/>
          </a:prstGeom>
          <a:noFill/>
          <a:ln w="25400">
            <a:solidFill>
              <a:srgbClr val="0000FF"/>
            </a:solidFill>
            <a:prstDash val="sys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39"/>
          <p:cNvSpPr>
            <a:spLocks noChangeShapeType="1"/>
          </p:cNvSpPr>
          <p:nvPr/>
        </p:nvSpPr>
        <p:spPr bwMode="auto">
          <a:xfrm flipV="1">
            <a:off x="10595714" y="4674357"/>
            <a:ext cx="0" cy="684000"/>
          </a:xfrm>
          <a:prstGeom prst="line">
            <a:avLst/>
          </a:prstGeom>
          <a:noFill/>
          <a:ln w="25400">
            <a:solidFill>
              <a:srgbClr val="0000FF"/>
            </a:solidFill>
            <a:prstDash val="sys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3" name="Rectangle 7"/>
          <p:cNvSpPr>
            <a:spLocks noChangeArrowheads="1"/>
          </p:cNvSpPr>
          <p:nvPr/>
        </p:nvSpPr>
        <p:spPr bwMode="auto">
          <a:xfrm>
            <a:off x="6113939" y="2018551"/>
            <a:ext cx="3447029" cy="427038"/>
          </a:xfrm>
          <a:prstGeom prst="rect">
            <a:avLst/>
          </a:prstGeom>
          <a:solidFill>
            <a:srgbClr val="FFFFFF"/>
          </a:solidFill>
          <a:ln w="12700">
            <a:solidFill>
              <a:schemeClr val="tx1"/>
            </a:solidFill>
            <a:miter lim="800000"/>
          </a:ln>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lnSpc>
                <a:spcPct val="80000"/>
              </a:lnSpc>
            </a:pPr>
            <a:r>
              <a:rPr lang="en-US" altLang="zh-CN" sz="2800" b="1" dirty="0" smtClean="0">
                <a:latin typeface="微软雅黑" panose="020B0503020204020204" pitchFamily="34" charset="-122"/>
                <a:ea typeface="微软雅黑" panose="020B0503020204020204" pitchFamily="34" charset="-122"/>
              </a:rPr>
              <a:t>Payment  </a:t>
            </a:r>
            <a:r>
              <a:rPr lang="en-US" altLang="zh-CN" sz="1800" b="1" dirty="0" smtClean="0"/>
              <a:t>  </a:t>
            </a:r>
            <a:endParaRPr lang="en-US" altLang="zh-CN" sz="1800" b="1" dirty="0"/>
          </a:p>
        </p:txBody>
      </p:sp>
      <p:sp>
        <p:nvSpPr>
          <p:cNvPr id="6164" name="Rectangle 8"/>
          <p:cNvSpPr>
            <a:spLocks noChangeArrowheads="1"/>
          </p:cNvSpPr>
          <p:nvPr/>
        </p:nvSpPr>
        <p:spPr bwMode="auto">
          <a:xfrm>
            <a:off x="6113939" y="2444635"/>
            <a:ext cx="3447029" cy="461665"/>
          </a:xfrm>
          <a:prstGeom prst="rect">
            <a:avLst/>
          </a:prstGeom>
          <a:solidFill>
            <a:srgbClr val="FFFFFF"/>
          </a:solidFill>
          <a:ln w="12700">
            <a:solidFill>
              <a:schemeClr val="tx1"/>
            </a:solidFill>
            <a:miter lim="800000"/>
          </a:ln>
        </p:spPr>
        <p:txBody>
          <a:bodyPr wrap="square">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400" b="1" i="1" dirty="0" smtClean="0"/>
              <a:t>+pay(a: float): void</a:t>
            </a:r>
            <a:endParaRPr lang="en-US" altLang="zh-CN" sz="2400" b="1" i="1" dirty="0"/>
          </a:p>
        </p:txBody>
      </p:sp>
      <p:sp>
        <p:nvSpPr>
          <p:cNvPr id="1111051" name="Rectangle 11"/>
          <p:cNvSpPr>
            <a:spLocks noChangeArrowheads="1"/>
          </p:cNvSpPr>
          <p:nvPr/>
        </p:nvSpPr>
        <p:spPr bwMode="auto">
          <a:xfrm>
            <a:off x="4119322" y="3826005"/>
            <a:ext cx="2508091" cy="417513"/>
          </a:xfrm>
          <a:prstGeom prst="rect">
            <a:avLst/>
          </a:prstGeom>
          <a:solidFill>
            <a:srgbClr val="FFFFFF"/>
          </a:solidFill>
          <a:ln w="12700">
            <a:solidFill>
              <a:schemeClr val="tx1"/>
            </a:solidFill>
            <a:miter lim="800000"/>
          </a:ln>
        </p:spPr>
        <p:txBody>
          <a:bodyPr lIns="0" rIns="0"/>
          <a:lstStyle/>
          <a:p>
            <a:pPr algn="ctr">
              <a:lnSpc>
                <a:spcPct val="85000"/>
              </a:lnSpc>
              <a:defRPr/>
            </a:pPr>
            <a:r>
              <a:rPr lang="en-US" altLang="zh-CN" sz="2400" b="1" dirty="0" err="1" smtClean="0">
                <a:effectLst>
                  <a:outerShdw blurRad="38100" dist="38100" dir="2700000" algn="tl">
                    <a:srgbClr val="C0C0C0"/>
                  </a:outerShdw>
                </a:effectLst>
                <a:latin typeface="Arial" panose="020B0604020202020204" pitchFamily="34" charset="0"/>
              </a:rPr>
              <a:t>Alipay</a:t>
            </a:r>
            <a:endParaRPr lang="en-US" altLang="zh-CN" sz="2400" b="1" dirty="0">
              <a:effectLst>
                <a:outerShdw blurRad="38100" dist="38100" dir="2700000" algn="tl">
                  <a:srgbClr val="C0C0C0"/>
                </a:outerShdw>
              </a:effectLst>
              <a:latin typeface="Arial" panose="020B0604020202020204" pitchFamily="34" charset="0"/>
            </a:endParaRPr>
          </a:p>
        </p:txBody>
      </p:sp>
      <p:sp>
        <p:nvSpPr>
          <p:cNvPr id="6167" name="Rectangle 12"/>
          <p:cNvSpPr>
            <a:spLocks noChangeArrowheads="1"/>
          </p:cNvSpPr>
          <p:nvPr/>
        </p:nvSpPr>
        <p:spPr bwMode="auto">
          <a:xfrm>
            <a:off x="4119322" y="4250855"/>
            <a:ext cx="2508091" cy="400110"/>
          </a:xfrm>
          <a:prstGeom prst="rect">
            <a:avLst/>
          </a:prstGeom>
          <a:solidFill>
            <a:srgbClr val="FFFFFF"/>
          </a:solidFill>
          <a:ln w="12700">
            <a:solidFill>
              <a:schemeClr val="tx1"/>
            </a:solidFill>
            <a:miter lim="800000"/>
          </a:ln>
        </p:spPr>
        <p:txBody>
          <a:bodyPr wrap="square" lIns="0" r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dirty="0">
                <a:latin typeface="微软雅黑" panose="020B0503020204020204" pitchFamily="34" charset="-122"/>
                <a:ea typeface="微软雅黑" panose="020B0503020204020204" pitchFamily="34" charset="-122"/>
              </a:rPr>
              <a:t>+pay(a: float): </a:t>
            </a:r>
            <a:r>
              <a:rPr lang="en-US" altLang="zh-CN" sz="2000" b="1" dirty="0" smtClean="0">
                <a:latin typeface="微软雅黑" panose="020B0503020204020204" pitchFamily="34" charset="-122"/>
                <a:ea typeface="微软雅黑" panose="020B0503020204020204" pitchFamily="34" charset="-122"/>
              </a:rPr>
              <a:t>void</a:t>
            </a:r>
            <a:endParaRPr lang="en-US" altLang="zh-CN" sz="2400" b="1" dirty="0"/>
          </a:p>
        </p:txBody>
      </p:sp>
      <p:sp>
        <p:nvSpPr>
          <p:cNvPr id="6173" name="Line 22"/>
          <p:cNvSpPr>
            <a:spLocks noChangeShapeType="1"/>
          </p:cNvSpPr>
          <p:nvPr/>
        </p:nvSpPr>
        <p:spPr bwMode="auto">
          <a:xfrm>
            <a:off x="5798738" y="3478342"/>
            <a:ext cx="3814763" cy="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174" name="Line 23"/>
          <p:cNvSpPr>
            <a:spLocks noChangeShapeType="1"/>
          </p:cNvSpPr>
          <p:nvPr/>
        </p:nvSpPr>
        <p:spPr bwMode="auto">
          <a:xfrm>
            <a:off x="5784451" y="3478342"/>
            <a:ext cx="0" cy="347663"/>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0" rIns="0"/>
          <a:lstStyle/>
          <a:p>
            <a:endParaRPr lang="zh-CN" altLang="en-US"/>
          </a:p>
        </p:txBody>
      </p:sp>
      <p:sp>
        <p:nvSpPr>
          <p:cNvPr id="6175" name="Line 24"/>
          <p:cNvSpPr>
            <a:spLocks noChangeShapeType="1"/>
          </p:cNvSpPr>
          <p:nvPr/>
        </p:nvSpPr>
        <p:spPr bwMode="auto">
          <a:xfrm>
            <a:off x="7765651" y="3478342"/>
            <a:ext cx="0" cy="347663"/>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176" name="Line 25"/>
          <p:cNvSpPr>
            <a:spLocks noChangeShapeType="1"/>
          </p:cNvSpPr>
          <p:nvPr/>
        </p:nvSpPr>
        <p:spPr bwMode="auto">
          <a:xfrm>
            <a:off x="9575401" y="3478342"/>
            <a:ext cx="0" cy="347663"/>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177" name="Line 26"/>
          <p:cNvSpPr>
            <a:spLocks noChangeShapeType="1"/>
          </p:cNvSpPr>
          <p:nvPr/>
        </p:nvSpPr>
        <p:spPr bwMode="auto">
          <a:xfrm flipV="1">
            <a:off x="7765651" y="2990980"/>
            <a:ext cx="0" cy="487363"/>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178" name="AutoShape 45"/>
          <p:cNvSpPr>
            <a:spLocks noChangeArrowheads="1"/>
          </p:cNvSpPr>
          <p:nvPr/>
        </p:nvSpPr>
        <p:spPr bwMode="auto">
          <a:xfrm>
            <a:off x="7537051" y="2921130"/>
            <a:ext cx="457200" cy="493713"/>
          </a:xfrm>
          <a:prstGeom prst="upArrow">
            <a:avLst>
              <a:gd name="adj1" fmla="val 0"/>
              <a:gd name="adj2" fmla="val 55868"/>
            </a:avLst>
          </a:prstGeom>
          <a:solidFill>
            <a:srgbClr val="808080"/>
          </a:solidFill>
          <a:ln w="12700">
            <a:solidFill>
              <a:schemeClr val="tx1"/>
            </a:solidFill>
            <a:miter lim="800000"/>
          </a:ln>
        </p:spPr>
        <p:txBody>
          <a:bodyPr vert="eaVert"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2" name="矩形标注 1"/>
          <p:cNvSpPr>
            <a:spLocks noChangeArrowheads="1"/>
          </p:cNvSpPr>
          <p:nvPr/>
        </p:nvSpPr>
        <p:spPr bwMode="auto">
          <a:xfrm>
            <a:off x="3550372" y="2540131"/>
            <a:ext cx="1752600" cy="803275"/>
          </a:xfrm>
          <a:prstGeom prst="wedgeRectCallout">
            <a:avLst>
              <a:gd name="adj1" fmla="val -71403"/>
              <a:gd name="adj2" fmla="val 125426"/>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zh-CN" altLang="en-US" b="1">
                <a:solidFill>
                  <a:srgbClr val="0000CC"/>
                </a:solidFill>
                <a:latin typeface="微软雅黑" panose="020B0503020204020204" pitchFamily="34" charset="-122"/>
                <a:ea typeface="微软雅黑" panose="020B0503020204020204" pitchFamily="34" charset="-122"/>
              </a:rPr>
              <a:t>为了创建对象</a:t>
            </a:r>
            <a:endParaRPr lang="zh-CN" altLang="en-US" b="1">
              <a:solidFill>
                <a:srgbClr val="0000CC"/>
              </a:solidFill>
              <a:latin typeface="微软雅黑" panose="020B0503020204020204" pitchFamily="34" charset="-122"/>
              <a:ea typeface="微软雅黑" panose="020B0503020204020204" pitchFamily="34" charset="-122"/>
            </a:endParaRPr>
          </a:p>
        </p:txBody>
      </p:sp>
      <p:sp>
        <p:nvSpPr>
          <p:cNvPr id="4" name="矩形 3"/>
          <p:cNvSpPr/>
          <p:nvPr/>
        </p:nvSpPr>
        <p:spPr>
          <a:xfrm>
            <a:off x="558296" y="321587"/>
            <a:ext cx="10948657" cy="954107"/>
          </a:xfrm>
          <a:prstGeom prst="rect">
            <a:avLst/>
          </a:prstGeom>
        </p:spPr>
        <p:txBody>
          <a:bodyPr wrap="square">
            <a:spAutoFit/>
          </a:bodyPr>
          <a:lstStyle/>
          <a:p>
            <a:pPr>
              <a:defRPr/>
            </a:pPr>
            <a:r>
              <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问题：一个层次类包含了很多子类</a:t>
            </a: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，客户程序</a:t>
            </a:r>
            <a:r>
              <a:rPr lang="en-US" altLang="zh-CN"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Client</a:t>
            </a: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试图</a:t>
            </a:r>
            <a:r>
              <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调用某个类中的方法。</a:t>
            </a: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但是</a:t>
            </a:r>
            <a:r>
              <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你不知道选择调用哪个类？怎么办？</a:t>
            </a:r>
            <a:endPar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8" name="Rectangle 11"/>
          <p:cNvSpPr>
            <a:spLocks noChangeArrowheads="1"/>
          </p:cNvSpPr>
          <p:nvPr/>
        </p:nvSpPr>
        <p:spPr bwMode="auto">
          <a:xfrm>
            <a:off x="6716151" y="3842607"/>
            <a:ext cx="2508091" cy="417513"/>
          </a:xfrm>
          <a:prstGeom prst="rect">
            <a:avLst/>
          </a:prstGeom>
          <a:solidFill>
            <a:srgbClr val="FFFFFF"/>
          </a:solidFill>
          <a:ln w="12700">
            <a:solidFill>
              <a:schemeClr val="tx1"/>
            </a:solidFill>
            <a:miter lim="800000"/>
          </a:ln>
        </p:spPr>
        <p:txBody>
          <a:bodyPr lIns="0" rIns="0"/>
          <a:lstStyle/>
          <a:p>
            <a:pPr algn="ctr">
              <a:lnSpc>
                <a:spcPct val="85000"/>
              </a:lnSpc>
              <a:defRPr/>
            </a:pPr>
            <a:r>
              <a:rPr lang="en-US" altLang="zh-CN" sz="2400" b="1" dirty="0" err="1" smtClean="0">
                <a:effectLst>
                  <a:outerShdw blurRad="38100" dist="38100" dir="2700000" algn="tl">
                    <a:srgbClr val="C0C0C0"/>
                  </a:outerShdw>
                </a:effectLst>
                <a:latin typeface="Arial" panose="020B0604020202020204" pitchFamily="34" charset="0"/>
              </a:rPr>
              <a:t>WeChat</a:t>
            </a:r>
            <a:endParaRPr lang="en-US" altLang="zh-CN" sz="2400" b="1" dirty="0">
              <a:effectLst>
                <a:outerShdw blurRad="38100" dist="38100" dir="2700000" algn="tl">
                  <a:srgbClr val="C0C0C0"/>
                </a:outerShdw>
              </a:effectLst>
              <a:latin typeface="Arial" panose="020B0604020202020204" pitchFamily="34" charset="0"/>
            </a:endParaRPr>
          </a:p>
        </p:txBody>
      </p:sp>
      <p:sp>
        <p:nvSpPr>
          <p:cNvPr id="39" name="Rectangle 12"/>
          <p:cNvSpPr>
            <a:spLocks noChangeArrowheads="1"/>
          </p:cNvSpPr>
          <p:nvPr/>
        </p:nvSpPr>
        <p:spPr bwMode="auto">
          <a:xfrm>
            <a:off x="6716151" y="4267457"/>
            <a:ext cx="2508091" cy="400110"/>
          </a:xfrm>
          <a:prstGeom prst="rect">
            <a:avLst/>
          </a:prstGeom>
          <a:solidFill>
            <a:srgbClr val="FFFFFF"/>
          </a:solidFill>
          <a:ln w="12700">
            <a:solidFill>
              <a:schemeClr val="tx1"/>
            </a:solidFill>
            <a:miter lim="800000"/>
          </a:ln>
        </p:spPr>
        <p:txBody>
          <a:bodyPr wrap="square" lIns="0" r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dirty="0">
                <a:latin typeface="微软雅黑" panose="020B0503020204020204" pitchFamily="34" charset="-122"/>
                <a:ea typeface="微软雅黑" panose="020B0503020204020204" pitchFamily="34" charset="-122"/>
              </a:rPr>
              <a:t>+pay(a: float): </a:t>
            </a:r>
            <a:r>
              <a:rPr lang="en-US" altLang="zh-CN" sz="2000" b="1" dirty="0" smtClean="0">
                <a:latin typeface="微软雅黑" panose="020B0503020204020204" pitchFamily="34" charset="-122"/>
                <a:ea typeface="微软雅黑" panose="020B0503020204020204" pitchFamily="34" charset="-122"/>
              </a:rPr>
              <a:t>void</a:t>
            </a:r>
            <a:endParaRPr lang="en-US" altLang="zh-CN" sz="2400" b="1" dirty="0"/>
          </a:p>
        </p:txBody>
      </p:sp>
      <p:sp>
        <p:nvSpPr>
          <p:cNvPr id="40" name="Rectangle 11"/>
          <p:cNvSpPr>
            <a:spLocks noChangeArrowheads="1"/>
          </p:cNvSpPr>
          <p:nvPr/>
        </p:nvSpPr>
        <p:spPr bwMode="auto">
          <a:xfrm>
            <a:off x="9312985" y="3841103"/>
            <a:ext cx="2508091" cy="417513"/>
          </a:xfrm>
          <a:prstGeom prst="rect">
            <a:avLst/>
          </a:prstGeom>
          <a:solidFill>
            <a:srgbClr val="FFFFFF"/>
          </a:solidFill>
          <a:ln w="12700">
            <a:solidFill>
              <a:schemeClr val="tx1"/>
            </a:solidFill>
            <a:miter lim="800000"/>
          </a:ln>
        </p:spPr>
        <p:txBody>
          <a:bodyPr lIns="0" rIns="0"/>
          <a:lstStyle/>
          <a:p>
            <a:pPr algn="ctr">
              <a:lnSpc>
                <a:spcPct val="85000"/>
              </a:lnSpc>
              <a:defRPr/>
            </a:pPr>
            <a:r>
              <a:rPr lang="en-US" altLang="zh-CN" sz="2400" b="1" dirty="0" err="1" smtClean="0">
                <a:effectLst>
                  <a:outerShdw blurRad="38100" dist="38100" dir="2700000" algn="tl">
                    <a:srgbClr val="C0C0C0"/>
                  </a:outerShdw>
                </a:effectLst>
                <a:latin typeface="Arial" panose="020B0604020202020204" pitchFamily="34" charset="0"/>
              </a:rPr>
              <a:t>BankCard</a:t>
            </a:r>
            <a:endParaRPr lang="en-US" altLang="zh-CN" sz="2400" b="1" dirty="0">
              <a:effectLst>
                <a:outerShdw blurRad="38100" dist="38100" dir="2700000" algn="tl">
                  <a:srgbClr val="C0C0C0"/>
                </a:outerShdw>
              </a:effectLst>
              <a:latin typeface="Arial" panose="020B0604020202020204" pitchFamily="34" charset="0"/>
            </a:endParaRPr>
          </a:p>
        </p:txBody>
      </p:sp>
      <p:sp>
        <p:nvSpPr>
          <p:cNvPr id="41" name="Rectangle 12"/>
          <p:cNvSpPr>
            <a:spLocks noChangeArrowheads="1"/>
          </p:cNvSpPr>
          <p:nvPr/>
        </p:nvSpPr>
        <p:spPr bwMode="auto">
          <a:xfrm>
            <a:off x="9312985" y="4265953"/>
            <a:ext cx="2508091" cy="400110"/>
          </a:xfrm>
          <a:prstGeom prst="rect">
            <a:avLst/>
          </a:prstGeom>
          <a:solidFill>
            <a:srgbClr val="FFFFFF"/>
          </a:solidFill>
          <a:ln w="12700">
            <a:solidFill>
              <a:schemeClr val="tx1"/>
            </a:solidFill>
            <a:miter lim="800000"/>
          </a:ln>
        </p:spPr>
        <p:txBody>
          <a:bodyPr wrap="square" lIns="0" r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dirty="0">
                <a:latin typeface="微软雅黑" panose="020B0503020204020204" pitchFamily="34" charset="-122"/>
                <a:ea typeface="微软雅黑" panose="020B0503020204020204" pitchFamily="34" charset="-122"/>
              </a:rPr>
              <a:t>+pay(a: float): </a:t>
            </a:r>
            <a:r>
              <a:rPr lang="en-US" altLang="zh-CN" sz="2000" b="1" dirty="0" smtClean="0">
                <a:latin typeface="微软雅黑" panose="020B0503020204020204" pitchFamily="34" charset="-122"/>
                <a:ea typeface="微软雅黑" panose="020B0503020204020204" pitchFamily="34" charset="-122"/>
              </a:rPr>
              <a:t>void</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111069"/>
                                        </p:tgtEl>
                                        <p:attrNameLst>
                                          <p:attrName>style.visibility</p:attrName>
                                        </p:attrNameLst>
                                      </p:cBhvr>
                                      <p:to>
                                        <p:strVal val="visible"/>
                                      </p:to>
                                    </p:set>
                                    <p:animEffect transition="in" filter="slide(fromBottom)">
                                      <p:cBhvr>
                                        <p:cTn id="7" dur="500"/>
                                        <p:tgtEl>
                                          <p:spTgt spid="1111069"/>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111070"/>
                                        </p:tgtEl>
                                        <p:attrNameLst>
                                          <p:attrName>style.visibility</p:attrName>
                                        </p:attrNameLst>
                                      </p:cBhvr>
                                      <p:to>
                                        <p:strVal val="visible"/>
                                      </p:to>
                                    </p:set>
                                    <p:animEffect transition="in" filter="slide(fromBottom)">
                                      <p:cBhvr>
                                        <p:cTn id="10" dur="500"/>
                                        <p:tgtEl>
                                          <p:spTgt spid="1111070"/>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111071"/>
                                        </p:tgtEl>
                                        <p:attrNameLst>
                                          <p:attrName>style.visibility</p:attrName>
                                        </p:attrNameLst>
                                      </p:cBhvr>
                                      <p:to>
                                        <p:strVal val="visible"/>
                                      </p:to>
                                    </p:set>
                                    <p:animEffect transition="in" filter="slide(fromBottom)">
                                      <p:cBhvr>
                                        <p:cTn id="13" dur="500"/>
                                        <p:tgtEl>
                                          <p:spTgt spid="1111071"/>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111075"/>
                                        </p:tgtEl>
                                        <p:attrNameLst>
                                          <p:attrName>style.visibility</p:attrName>
                                        </p:attrNameLst>
                                      </p:cBhvr>
                                      <p:to>
                                        <p:strVal val="visible"/>
                                      </p:to>
                                    </p:set>
                                    <p:animEffect transition="in" filter="slide(fromBottom)">
                                      <p:cBhvr>
                                        <p:cTn id="18" dur="500"/>
                                        <p:tgtEl>
                                          <p:spTgt spid="1111075"/>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111074"/>
                                        </p:tgtEl>
                                        <p:attrNameLst>
                                          <p:attrName>style.visibility</p:attrName>
                                        </p:attrNameLst>
                                      </p:cBhvr>
                                      <p:to>
                                        <p:strVal val="visible"/>
                                      </p:to>
                                    </p:set>
                                    <p:animEffect transition="in" filter="slide(fromBottom)">
                                      <p:cBhvr>
                                        <p:cTn id="21" dur="500"/>
                                        <p:tgtEl>
                                          <p:spTgt spid="1111074"/>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slide(fromBottom)">
                                      <p:cBhvr>
                                        <p:cTn id="26" dur="500"/>
                                        <p:tgtEl>
                                          <p:spTgt spid="31"/>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slide(fromBottom)">
                                      <p:cBhvr>
                                        <p:cTn id="29" dur="500"/>
                                        <p:tgtEl>
                                          <p:spTgt spid="32"/>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slide(fromBottom)">
                                      <p:cBhvr>
                                        <p:cTn id="32" dur="500"/>
                                        <p:tgtEl>
                                          <p:spTgt spid="33"/>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slide(fromBottom)">
                                      <p:cBhvr>
                                        <p:cTn id="35" dur="500"/>
                                        <p:tgtEl>
                                          <p:spTgt spid="34"/>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slide(fromBottom)">
                                      <p:cBhvr>
                                        <p:cTn id="38" dur="500"/>
                                        <p:tgtEl>
                                          <p:spTgt spid="35"/>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lide(fromBottom)">
                                      <p:cBhvr>
                                        <p:cTn id="41" dur="500"/>
                                        <p:tgtEl>
                                          <p:spTgt spid="36"/>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slide(fromBottom)">
                                      <p:cBhvr>
                                        <p:cTn id="44" dur="500"/>
                                        <p:tgtEl>
                                          <p:spTgt spid="37"/>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heel(1)">
                                      <p:cBhvr>
                                        <p:cTn id="4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1069" grpId="0" animBg="1"/>
      <p:bldP spid="1111070" grpId="0" animBg="1"/>
      <p:bldP spid="1111071" grpId="0" animBg="1"/>
      <p:bldP spid="1111074" grpId="0" animBg="1"/>
      <p:bldP spid="1111075" grpId="0" animBg="1"/>
      <p:bldP spid="31" grpId="0" animBg="1"/>
      <p:bldP spid="32" grpId="0" animBg="1"/>
      <p:bldP spid="33" grpId="0" animBg="1"/>
      <p:bldP spid="34" grpId="0" animBg="1"/>
      <p:bldP spid="35" grpId="0" animBg="1"/>
      <p:bldP spid="36" grpId="0" animBg="1"/>
      <p:bldP spid="37"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3F7F65AA-8B98-494D-A9AD-7D97CF2B1911}" type="slidenum">
              <a:rPr lang="zh-CN" altLang="en-US" sz="1400"/>
            </a:fld>
            <a:endParaRPr lang="en-US" altLang="zh-CN" sz="1400"/>
          </a:p>
        </p:txBody>
      </p:sp>
      <p:sp>
        <p:nvSpPr>
          <p:cNvPr id="1069059" name="Rectangle 3"/>
          <p:cNvSpPr>
            <a:spLocks noGrp="1" noChangeArrowheads="1"/>
          </p:cNvSpPr>
          <p:nvPr>
            <p:ph type="body" idx="1"/>
          </p:nvPr>
        </p:nvSpPr>
        <p:spPr>
          <a:xfrm>
            <a:off x="679009" y="2024204"/>
            <a:ext cx="10818892" cy="3625158"/>
          </a:xfrm>
        </p:spPr>
        <p:txBody>
          <a:bodyPr vert="horz" lIns="0" tIns="45720" rIns="0" bIns="45720" rtlCol="0">
            <a:noAutofit/>
          </a:bodyPr>
          <a:lstStyle/>
          <a:p>
            <a:pPr marL="0" indent="0">
              <a:lnSpc>
                <a:spcPct val="120000"/>
              </a:lnSpc>
              <a:spcBef>
                <a:spcPts val="600"/>
              </a:spcBef>
              <a:buNone/>
              <a:defRPr/>
            </a:pPr>
            <a:r>
              <a:rPr lang="zh-CN" altLang="en-US" b="1" dirty="0">
                <a:latin typeface="微软雅黑" panose="020B0503020204020204" pitchFamily="34" charset="-122"/>
                <a:ea typeface="微软雅黑" panose="020B0503020204020204" pitchFamily="34" charset="-122"/>
              </a:rPr>
              <a:t>该设计的缺点：</a:t>
            </a:r>
            <a:endParaRPr lang="zh-CN" altLang="en-US" b="1" dirty="0">
              <a:latin typeface="微软雅黑" panose="020B0503020204020204" pitchFamily="34" charset="-122"/>
              <a:ea typeface="微软雅黑" panose="020B0503020204020204" pitchFamily="34" charset="-122"/>
            </a:endParaRPr>
          </a:p>
          <a:p>
            <a:pPr marL="533400" indent="-533400">
              <a:lnSpc>
                <a:spcPct val="120000"/>
              </a:lnSpc>
              <a:spcBef>
                <a:spcPts val="600"/>
              </a:spcBef>
              <a:buFont typeface="+mj-lt"/>
              <a:buAutoNum type="alphaLcParenR"/>
              <a:defRPr/>
            </a:pPr>
            <a:r>
              <a:rPr lang="en-US" altLang="zh-CN" b="1" dirty="0" smtClean="0">
                <a:latin typeface="微软雅黑" panose="020B0503020204020204" pitchFamily="34" charset="-122"/>
                <a:ea typeface="微软雅黑" panose="020B0503020204020204" pitchFamily="34" charset="-122"/>
              </a:rPr>
              <a:t>Client</a:t>
            </a:r>
            <a:r>
              <a:rPr lang="zh-CN" altLang="en-US" b="1" dirty="0" smtClean="0">
                <a:latin typeface="微软雅黑" panose="020B0503020204020204" pitchFamily="34" charset="-122"/>
                <a:ea typeface="微软雅黑" panose="020B0503020204020204" pitchFamily="34" charset="-122"/>
              </a:rPr>
              <a:t>类与服务提供层次类</a:t>
            </a:r>
            <a:r>
              <a:rPr lang="en-US" altLang="zh-CN" b="1" dirty="0" smtClean="0">
                <a:latin typeface="微软雅黑" panose="020B0503020204020204" pitchFamily="34" charset="-122"/>
                <a:ea typeface="微软雅黑" panose="020B0503020204020204" pitchFamily="34" charset="-122"/>
              </a:rPr>
              <a:t>(Payment</a:t>
            </a:r>
            <a:r>
              <a:rPr lang="zh-CN" altLang="en-US" b="1" dirty="0" smtClean="0">
                <a:latin typeface="微软雅黑" panose="020B0503020204020204" pitchFamily="34" charset="-122"/>
                <a:ea typeface="微软雅黑" panose="020B0503020204020204" pitchFamily="34" charset="-122"/>
              </a:rPr>
              <a:t>层次类</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有</a:t>
            </a:r>
            <a:r>
              <a:rPr lang="zh-CN" altLang="en-US" b="1" dirty="0" smtClean="0">
                <a:highlight>
                  <a:srgbClr val="FFFF00"/>
                </a:highlight>
                <a:latin typeface="微软雅黑" panose="020B0503020204020204" pitchFamily="34" charset="-122"/>
                <a:ea typeface="微软雅黑" panose="020B0503020204020204" pitchFamily="34" charset="-122"/>
              </a:rPr>
              <a:t>高程度的耦合</a:t>
            </a:r>
            <a:r>
              <a:rPr lang="zh-CN" altLang="en-US" b="1" dirty="0" smtClean="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(High coupling). </a:t>
            </a:r>
            <a:endParaRPr lang="en-US" altLang="zh-CN" b="1" dirty="0">
              <a:latin typeface="微软雅黑" panose="020B0503020204020204" pitchFamily="34" charset="-122"/>
              <a:ea typeface="微软雅黑" panose="020B0503020204020204" pitchFamily="34" charset="-122"/>
            </a:endParaRPr>
          </a:p>
          <a:p>
            <a:pPr marL="533400" indent="-533400">
              <a:lnSpc>
                <a:spcPct val="120000"/>
              </a:lnSpc>
              <a:spcBef>
                <a:spcPts val="600"/>
              </a:spcBef>
              <a:buFont typeface="+mj-lt"/>
              <a:buAutoNum type="alphaLcParenR"/>
              <a:defRPr/>
            </a:pPr>
            <a:r>
              <a:rPr lang="en-US" altLang="zh-CN" b="1" dirty="0" smtClean="0">
                <a:latin typeface="微软雅黑" panose="020B0503020204020204" pitchFamily="34" charset="-122"/>
                <a:ea typeface="微软雅黑" panose="020B0503020204020204" pitchFamily="34" charset="-122"/>
              </a:rPr>
              <a:t>Client</a:t>
            </a:r>
            <a:r>
              <a:rPr lang="zh-CN" altLang="en-US" b="1" dirty="0" smtClean="0">
                <a:latin typeface="微软雅黑" panose="020B0503020204020204" pitchFamily="34" charset="-122"/>
                <a:ea typeface="微软雅黑" panose="020B0503020204020204" pitchFamily="34" charset="-122"/>
              </a:rPr>
              <a:t>类可能包含难看</a:t>
            </a:r>
            <a:r>
              <a:rPr lang="zh-CN" altLang="en-US" b="1" dirty="0">
                <a:latin typeface="微软雅黑" panose="020B0503020204020204" pitchFamily="34" charset="-122"/>
                <a:ea typeface="微软雅黑" panose="020B0503020204020204" pitchFamily="34" charset="-122"/>
              </a:rPr>
              <a:t>的</a:t>
            </a:r>
            <a:r>
              <a:rPr lang="zh-CN" altLang="en-US" b="1" dirty="0">
                <a:highlight>
                  <a:srgbClr val="FFFF00"/>
                </a:highlight>
                <a:latin typeface="微软雅黑" panose="020B0503020204020204" pitchFamily="34" charset="-122"/>
                <a:ea typeface="微软雅黑" panose="020B0503020204020204" pitchFamily="34" charset="-122"/>
              </a:rPr>
              <a:t>条件</a:t>
            </a:r>
            <a:r>
              <a:rPr lang="zh-CN" altLang="en-US" b="1" dirty="0" smtClean="0">
                <a:highlight>
                  <a:srgbClr val="FFFF00"/>
                </a:highlight>
                <a:latin typeface="微软雅黑" panose="020B0503020204020204" pitchFamily="34" charset="-122"/>
                <a:ea typeface="微软雅黑" panose="020B0503020204020204" pitchFamily="34" charset="-122"/>
              </a:rPr>
              <a:t>语句</a:t>
            </a:r>
            <a:r>
              <a:rPr lang="zh-CN" altLang="en-US" b="1" dirty="0" smtClean="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(Inelegant statement). </a:t>
            </a:r>
            <a:endParaRPr lang="en-US" altLang="zh-CN" b="1" dirty="0">
              <a:latin typeface="微软雅黑" panose="020B0503020204020204" pitchFamily="34" charset="-122"/>
              <a:ea typeface="微软雅黑" panose="020B0503020204020204" pitchFamily="34" charset="-122"/>
            </a:endParaRPr>
          </a:p>
          <a:p>
            <a:pPr marL="533400" indent="-533400">
              <a:lnSpc>
                <a:spcPct val="120000"/>
              </a:lnSpc>
              <a:spcBef>
                <a:spcPts val="600"/>
              </a:spcBef>
              <a:buFont typeface="+mj-lt"/>
              <a:buAutoNum type="alphaLcParenR"/>
              <a:defRPr/>
            </a:pPr>
            <a:r>
              <a:rPr lang="en-US" altLang="zh-CN" b="1" dirty="0" smtClean="0">
                <a:latin typeface="微软雅黑" panose="020B0503020204020204" pitchFamily="34" charset="-122"/>
                <a:ea typeface="微软雅黑" panose="020B0503020204020204" pitchFamily="34" charset="-122"/>
              </a:rPr>
              <a:t>Client</a:t>
            </a:r>
            <a:r>
              <a:rPr lang="zh-CN" altLang="en-US" b="1" dirty="0" smtClean="0">
                <a:latin typeface="微软雅黑" panose="020B0503020204020204" pitchFamily="34" charset="-122"/>
                <a:ea typeface="微软雅黑" panose="020B0503020204020204" pitchFamily="34" charset="-122"/>
              </a:rPr>
              <a:t>对象需要</a:t>
            </a:r>
            <a:r>
              <a:rPr lang="zh-CN" altLang="en-US" b="1" dirty="0">
                <a:latin typeface="微软雅黑" panose="020B0503020204020204" pitchFamily="34" charset="-122"/>
                <a:ea typeface="微软雅黑" panose="020B0503020204020204" pitchFamily="34" charset="-122"/>
              </a:rPr>
              <a:t>知道</a:t>
            </a:r>
            <a:r>
              <a:rPr lang="zh-CN" altLang="en-US" b="1" dirty="0" smtClean="0">
                <a:latin typeface="微软雅黑" panose="020B0503020204020204" pitchFamily="34" charset="-122"/>
                <a:ea typeface="微软雅黑" panose="020B0503020204020204" pitchFamily="34" charset="-122"/>
              </a:rPr>
              <a:t>服务层次类</a:t>
            </a:r>
            <a:r>
              <a:rPr lang="zh-CN" altLang="en-US" b="1" dirty="0">
                <a:latin typeface="微软雅黑" panose="020B0503020204020204" pitchFamily="34" charset="-122"/>
                <a:ea typeface="微软雅黑" panose="020B0503020204020204" pitchFamily="34" charset="-122"/>
              </a:rPr>
              <a:t>的全部</a:t>
            </a:r>
            <a:r>
              <a:rPr lang="zh-CN" altLang="en-US" b="1" dirty="0" smtClean="0">
                <a:latin typeface="微软雅黑" panose="020B0503020204020204" pitchFamily="34" charset="-122"/>
                <a:ea typeface="微软雅黑" panose="020B0503020204020204" pitchFamily="34" charset="-122"/>
              </a:rPr>
              <a:t>细节，包括服务类的存在性与所提供的功能</a:t>
            </a:r>
            <a:endParaRPr lang="zh-CN" altLang="en-US" b="1" dirty="0">
              <a:latin typeface="微软雅黑" panose="020B0503020204020204" pitchFamily="34" charset="-122"/>
              <a:ea typeface="微软雅黑" panose="020B0503020204020204" pitchFamily="34" charset="-122"/>
            </a:endParaRPr>
          </a:p>
        </p:txBody>
      </p:sp>
      <p:sp>
        <p:nvSpPr>
          <p:cNvPr id="7172" name="Rectangle 5"/>
          <p:cNvSpPr>
            <a:spLocks noGrp="1" noChangeArrowheads="1"/>
          </p:cNvSpPr>
          <p:nvPr>
            <p:ph type="title"/>
          </p:nvPr>
        </p:nvSpPr>
        <p:spPr>
          <a:xfrm>
            <a:off x="1981200" y="152401"/>
            <a:ext cx="8229600" cy="639763"/>
          </a:xfrm>
          <a:noFill/>
        </p:spPr>
        <p:txBody>
          <a:bodyPr/>
          <a:lstStyle/>
          <a:p>
            <a:pPr eaLnBrk="1" hangingPunct="1"/>
            <a:r>
              <a:rPr lang="en-US" altLang="zh-CN" sz="2800" b="1" dirty="0">
                <a:latin typeface="微软雅黑" panose="020B0503020204020204" pitchFamily="34" charset="-122"/>
                <a:ea typeface="微软雅黑" panose="020B0503020204020204" pitchFamily="34" charset="-122"/>
              </a:rPr>
              <a:t>Introduction to Factory Method Pattern</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69059">
                                            <p:txEl>
                                              <p:pRg st="1" end="1"/>
                                            </p:txEl>
                                          </p:spTgt>
                                        </p:tgtEl>
                                        <p:attrNameLst>
                                          <p:attrName>style.visibility</p:attrName>
                                        </p:attrNameLst>
                                      </p:cBhvr>
                                      <p:to>
                                        <p:strVal val="visible"/>
                                      </p:to>
                                    </p:set>
                                    <p:animEffect transition="in" filter="slide(fromBottom)">
                                      <p:cBhvr>
                                        <p:cTn id="7" dur="500"/>
                                        <p:tgtEl>
                                          <p:spTgt spid="10690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69059">
                                            <p:txEl>
                                              <p:pRg st="2" end="2"/>
                                            </p:txEl>
                                          </p:spTgt>
                                        </p:tgtEl>
                                        <p:attrNameLst>
                                          <p:attrName>style.visibility</p:attrName>
                                        </p:attrNameLst>
                                      </p:cBhvr>
                                      <p:to>
                                        <p:strVal val="visible"/>
                                      </p:to>
                                    </p:set>
                                    <p:animEffect transition="in" filter="slide(fromBottom)">
                                      <p:cBhvr>
                                        <p:cTn id="12" dur="500"/>
                                        <p:tgtEl>
                                          <p:spTgt spid="10690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69059">
                                            <p:txEl>
                                              <p:pRg st="3" end="3"/>
                                            </p:txEl>
                                          </p:spTgt>
                                        </p:tgtEl>
                                        <p:attrNameLst>
                                          <p:attrName>style.visibility</p:attrName>
                                        </p:attrNameLst>
                                      </p:cBhvr>
                                      <p:to>
                                        <p:strVal val="visible"/>
                                      </p:to>
                                    </p:set>
                                    <p:animEffect transition="in" filter="slide(fromBottom)">
                                      <p:cBhvr>
                                        <p:cTn id="17" dur="500"/>
                                        <p:tgtEl>
                                          <p:spTgt spid="1069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fld id="{D586F090-7143-4491-B013-29FA4AE5C6DA}" type="slidenum">
              <a:rPr lang="zh-CN" altLang="en-US" sz="1400"/>
            </a:fld>
            <a:endParaRPr lang="en-US" altLang="zh-CN" sz="1400"/>
          </a:p>
        </p:txBody>
      </p:sp>
      <p:sp>
        <p:nvSpPr>
          <p:cNvPr id="1061891" name="Rectangle 3"/>
          <p:cNvSpPr>
            <a:spLocks noGrp="1" noChangeArrowheads="1"/>
          </p:cNvSpPr>
          <p:nvPr>
            <p:ph type="body" idx="1"/>
          </p:nvPr>
        </p:nvSpPr>
        <p:spPr>
          <a:xfrm>
            <a:off x="615636" y="2190939"/>
            <a:ext cx="10738164" cy="1991762"/>
          </a:xfrm>
        </p:spPr>
        <p:txBody>
          <a:bodyPr>
            <a:normAutofit/>
          </a:bodyPr>
          <a:lstStyle/>
          <a:p>
            <a:pPr eaLnBrk="1" hangingPunct="1">
              <a:lnSpc>
                <a:spcPct val="120000"/>
              </a:lnSpc>
              <a:defRPr/>
            </a:pPr>
            <a:r>
              <a:rPr lang="zh-CN" altLang="en-US" sz="3000" b="1" dirty="0">
                <a:solidFill>
                  <a:srgbClr val="0000CC"/>
                </a:solidFill>
                <a:latin typeface="微软雅黑" panose="020B0503020204020204" pitchFamily="34" charset="-122"/>
                <a:ea typeface="微软雅黑" panose="020B0503020204020204" pitchFamily="34" charset="-122"/>
              </a:rPr>
              <a:t>怎样改善以上设计？</a:t>
            </a:r>
            <a:endParaRPr lang="zh-CN" altLang="en-US" sz="3000" b="1" dirty="0">
              <a:solidFill>
                <a:srgbClr val="0000CC"/>
              </a:solidFill>
              <a:latin typeface="微软雅黑" panose="020B0503020204020204" pitchFamily="34" charset="-122"/>
              <a:ea typeface="微软雅黑" panose="020B0503020204020204" pitchFamily="34" charset="-122"/>
            </a:endParaRPr>
          </a:p>
          <a:p>
            <a:pPr eaLnBrk="1" hangingPunct="1">
              <a:lnSpc>
                <a:spcPct val="120000"/>
              </a:lnSpc>
              <a:defRPr/>
            </a:pPr>
            <a:r>
              <a:rPr lang="zh-CN" altLang="en-US" sz="3000" b="1" dirty="0" smtClean="0">
                <a:latin typeface="微软雅黑" panose="020B0503020204020204" pitchFamily="34" charset="-122"/>
                <a:ea typeface="微软雅黑" panose="020B0503020204020204" pitchFamily="34" charset="-122"/>
              </a:rPr>
              <a:t>在此情况下，使用工厂方法模式，将选择与初始化一个合适的类的功能封装在一个专门的类的一个专门的方法中</a:t>
            </a:r>
            <a:r>
              <a:rPr lang="en-US" altLang="zh-CN" sz="3000" b="1" dirty="0" smtClean="0">
                <a:latin typeface="微软雅黑" panose="020B0503020204020204" pitchFamily="34" charset="-122"/>
                <a:ea typeface="微软雅黑" panose="020B0503020204020204" pitchFamily="34" charset="-122"/>
              </a:rPr>
              <a:t>-</a:t>
            </a:r>
            <a:r>
              <a:rPr lang="zh-CN" altLang="en-US" sz="3000" b="1" dirty="0" smtClean="0">
                <a:highlight>
                  <a:srgbClr val="FFFF00"/>
                </a:highlight>
                <a:latin typeface="微软雅黑" panose="020B0503020204020204" pitchFamily="34" charset="-122"/>
                <a:ea typeface="微软雅黑" panose="020B0503020204020204" pitchFamily="34" charset="-122"/>
              </a:rPr>
              <a:t>委托</a:t>
            </a:r>
            <a:r>
              <a:rPr lang="en-US" altLang="zh-CN" sz="3000" b="1" dirty="0" smtClean="0">
                <a:latin typeface="微软雅黑" panose="020B0503020204020204" pitchFamily="34" charset="-122"/>
                <a:ea typeface="微软雅黑" panose="020B0503020204020204" pitchFamily="34" charset="-122"/>
              </a:rPr>
              <a:t>. </a:t>
            </a:r>
            <a:endParaRPr lang="en-US" altLang="zh-CN" sz="3000" b="1" dirty="0" smtClean="0">
              <a:latin typeface="微软雅黑" panose="020B0503020204020204" pitchFamily="34" charset="-122"/>
              <a:ea typeface="微软雅黑" panose="020B0503020204020204" pitchFamily="34" charset="-122"/>
            </a:endParaRPr>
          </a:p>
        </p:txBody>
      </p:sp>
      <p:sp>
        <p:nvSpPr>
          <p:cNvPr id="8196" name="Rectangle 5"/>
          <p:cNvSpPr>
            <a:spLocks noGrp="1" noChangeArrowheads="1"/>
          </p:cNvSpPr>
          <p:nvPr>
            <p:ph type="title"/>
          </p:nvPr>
        </p:nvSpPr>
        <p:spPr>
          <a:xfrm>
            <a:off x="1981200" y="274638"/>
            <a:ext cx="8229600" cy="639762"/>
          </a:xfrm>
          <a:noFill/>
        </p:spPr>
        <p:txBody>
          <a:bodyPr/>
          <a:lstStyle/>
          <a:p>
            <a:pPr eaLnBrk="1" hangingPunct="1"/>
            <a:r>
              <a:rPr lang="en-US" altLang="zh-CN" sz="2800" b="1" dirty="0">
                <a:latin typeface="微软雅黑" panose="020B0503020204020204" pitchFamily="34" charset="-122"/>
                <a:ea typeface="微软雅黑" panose="020B0503020204020204" pitchFamily="34" charset="-122"/>
              </a:rPr>
              <a:t>Introduction to Factory Method Pattern</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61891">
                                            <p:txEl>
                                              <p:pRg st="1" end="1"/>
                                            </p:txEl>
                                          </p:spTgt>
                                        </p:tgtEl>
                                        <p:attrNameLst>
                                          <p:attrName>style.visibility</p:attrName>
                                        </p:attrNameLst>
                                      </p:cBhvr>
                                      <p:to>
                                        <p:strVal val="visible"/>
                                      </p:to>
                                    </p:set>
                                    <p:animEffect transition="in" filter="slide(fromBottom)">
                                      <p:cBhvr>
                                        <p:cTn id="7" dur="500"/>
                                        <p:tgtEl>
                                          <p:spTgt spid="10618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60" name="Rectangle 52"/>
          <p:cNvSpPr>
            <a:spLocks noChangeArrowheads="1"/>
          </p:cNvSpPr>
          <p:nvPr/>
        </p:nvSpPr>
        <p:spPr bwMode="auto">
          <a:xfrm>
            <a:off x="4063385" y="5827661"/>
            <a:ext cx="5562600" cy="523220"/>
          </a:xfrm>
          <a:prstGeom prst="rect">
            <a:avLst/>
          </a:prstGeom>
          <a:solidFill>
            <a:srgbClr val="FFFFFF"/>
          </a:solidFill>
          <a:ln>
            <a:noFill/>
          </a:ln>
          <a:effectLst/>
        </p:spPr>
        <p:txBody>
          <a:bodyPr>
            <a:spAutoFit/>
          </a:bodyPr>
          <a:lstStyle/>
          <a:p>
            <a:pPr algn="ctr">
              <a:defRPr/>
            </a:pPr>
            <a:r>
              <a:rPr lang="en-US" altLang="zh-CN" sz="2800" b="1" dirty="0" err="1" smtClean="0">
                <a:latin typeface="微软雅黑" panose="020B0503020204020204" pitchFamily="34" charset="-122"/>
                <a:ea typeface="微软雅黑" panose="020B0503020204020204" pitchFamily="34" charset="-122"/>
              </a:rPr>
              <a:t>factoryMethod</a:t>
            </a:r>
            <a:r>
              <a:rPr lang="en-US" altLang="zh-CN" sz="2800" b="1" dirty="0" smtClean="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负责创建对象</a:t>
            </a:r>
            <a:endParaRPr lang="en-US" altLang="zh-CN" sz="2800" b="1" dirty="0">
              <a:latin typeface="微软雅黑" panose="020B0503020204020204" pitchFamily="34" charset="-122"/>
              <a:ea typeface="微软雅黑" panose="020B0503020204020204" pitchFamily="34" charset="-122"/>
            </a:endParaRPr>
          </a:p>
        </p:txBody>
      </p:sp>
      <p:sp>
        <p:nvSpPr>
          <p:cNvPr id="9220" name="Rectangle 44"/>
          <p:cNvSpPr>
            <a:spLocks noChangeArrowheads="1"/>
          </p:cNvSpPr>
          <p:nvPr/>
        </p:nvSpPr>
        <p:spPr bwMode="auto">
          <a:xfrm>
            <a:off x="4170743" y="795209"/>
            <a:ext cx="7933740" cy="4343401"/>
          </a:xfrm>
          <a:prstGeom prst="rect">
            <a:avLst/>
          </a:prstGeom>
          <a:solidFill>
            <a:srgbClr val="FFFF99">
              <a:alpha val="49019"/>
            </a:srgbClr>
          </a:solidFill>
          <a:ln w="12700">
            <a:solidFill>
              <a:schemeClr val="tx1"/>
            </a:solidFill>
            <a:miter lim="800000"/>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9221" name="Rectangle 24"/>
          <p:cNvSpPr>
            <a:spLocks noChangeArrowheads="1"/>
          </p:cNvSpPr>
          <p:nvPr/>
        </p:nvSpPr>
        <p:spPr bwMode="auto">
          <a:xfrm>
            <a:off x="1842357" y="601535"/>
            <a:ext cx="1585912" cy="457200"/>
          </a:xfrm>
          <a:prstGeom prst="rect">
            <a:avLst/>
          </a:prstGeom>
          <a:solidFill>
            <a:srgbClr val="FFFFFF"/>
          </a:solidFill>
          <a:ln w="12700">
            <a:solidFill>
              <a:srgbClr val="800000"/>
            </a:solidFill>
            <a:miter lim="800000"/>
          </a:ln>
        </p:spPr>
        <p:txBody>
          <a:bodyPr lIns="0" rIns="0"/>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lnSpc>
                <a:spcPct val="85000"/>
              </a:lnSpc>
            </a:pPr>
            <a:r>
              <a:rPr lang="en-US" altLang="zh-CN" sz="2800" b="1"/>
              <a:t>Client</a:t>
            </a:r>
            <a:r>
              <a:rPr lang="en-US" altLang="zh-CN" sz="1800" b="1"/>
              <a:t>  </a:t>
            </a:r>
            <a:endParaRPr lang="en-US" altLang="zh-CN" sz="1800" b="1"/>
          </a:p>
        </p:txBody>
      </p:sp>
      <p:sp>
        <p:nvSpPr>
          <p:cNvPr id="9222" name="Rectangle 25"/>
          <p:cNvSpPr>
            <a:spLocks noChangeArrowheads="1"/>
          </p:cNvSpPr>
          <p:nvPr/>
        </p:nvSpPr>
        <p:spPr bwMode="auto">
          <a:xfrm>
            <a:off x="1842357" y="1057148"/>
            <a:ext cx="1585912" cy="354012"/>
          </a:xfrm>
          <a:prstGeom prst="rect">
            <a:avLst/>
          </a:prstGeom>
          <a:solidFill>
            <a:srgbClr val="FFFFFF"/>
          </a:solidFill>
          <a:ln w="12700">
            <a:solidFill>
              <a:srgbClr val="800000"/>
            </a:solidFill>
            <a:miter lim="800000"/>
          </a:ln>
        </p:spPr>
        <p:txBody>
          <a:bodyPr lIns="0" rIns="0"/>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dirty="0"/>
              <a:t>o</a:t>
            </a:r>
            <a:r>
              <a:rPr lang="en-US" altLang="zh-CN" sz="2000" b="1" dirty="0" smtClean="0"/>
              <a:t>: Payment</a:t>
            </a:r>
            <a:r>
              <a:rPr lang="en-US" altLang="zh-CN" sz="1800" b="1" dirty="0" smtClean="0"/>
              <a:t> </a:t>
            </a:r>
            <a:endParaRPr lang="en-US" altLang="zh-CN" sz="1800" b="1" dirty="0"/>
          </a:p>
        </p:txBody>
      </p:sp>
      <p:sp>
        <p:nvSpPr>
          <p:cNvPr id="9223" name="Rectangle 26"/>
          <p:cNvSpPr>
            <a:spLocks noChangeArrowheads="1"/>
          </p:cNvSpPr>
          <p:nvPr/>
        </p:nvSpPr>
        <p:spPr bwMode="auto">
          <a:xfrm>
            <a:off x="1828069" y="1415923"/>
            <a:ext cx="1595438" cy="404812"/>
          </a:xfrm>
          <a:prstGeom prst="rect">
            <a:avLst/>
          </a:prstGeom>
          <a:solidFill>
            <a:srgbClr val="FFFFFF"/>
          </a:solidFill>
          <a:ln w="12700">
            <a:solidFill>
              <a:schemeClr val="tx1"/>
            </a:solidFill>
            <a:miter lim="800000"/>
          </a:ln>
        </p:spPr>
        <p:txBody>
          <a:bodyPr wrap="none" lIns="0" rIns="0"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a:t>main()</a:t>
            </a:r>
            <a:endParaRPr lang="en-US" altLang="zh-CN" sz="2000" b="1"/>
          </a:p>
        </p:txBody>
      </p:sp>
      <p:sp>
        <p:nvSpPr>
          <p:cNvPr id="1169439" name="Line 31"/>
          <p:cNvSpPr>
            <a:spLocks noChangeShapeType="1"/>
          </p:cNvSpPr>
          <p:nvPr/>
        </p:nvSpPr>
        <p:spPr bwMode="auto">
          <a:xfrm flipV="1">
            <a:off x="5660714" y="4394473"/>
            <a:ext cx="0" cy="936000"/>
          </a:xfrm>
          <a:prstGeom prst="line">
            <a:avLst/>
          </a:prstGeom>
          <a:noFill/>
          <a:ln w="19050">
            <a:solidFill>
              <a:srgbClr val="FF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9440" name="Line 32"/>
          <p:cNvSpPr>
            <a:spLocks noChangeShapeType="1"/>
          </p:cNvSpPr>
          <p:nvPr/>
        </p:nvSpPr>
        <p:spPr bwMode="auto">
          <a:xfrm flipV="1">
            <a:off x="8077200" y="4447779"/>
            <a:ext cx="0" cy="1080000"/>
          </a:xfrm>
          <a:prstGeom prst="line">
            <a:avLst/>
          </a:prstGeom>
          <a:noFill/>
          <a:ln w="19050">
            <a:solidFill>
              <a:srgbClr val="FF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9441" name="Line 33"/>
          <p:cNvSpPr>
            <a:spLocks noChangeShapeType="1"/>
          </p:cNvSpPr>
          <p:nvPr/>
        </p:nvSpPr>
        <p:spPr bwMode="auto">
          <a:xfrm flipV="1">
            <a:off x="10675531" y="4431872"/>
            <a:ext cx="0" cy="1260000"/>
          </a:xfrm>
          <a:prstGeom prst="line">
            <a:avLst/>
          </a:prstGeom>
          <a:noFill/>
          <a:ln w="19050">
            <a:solidFill>
              <a:srgbClr val="FF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9442" name="Line 34"/>
          <p:cNvSpPr>
            <a:spLocks noChangeShapeType="1"/>
          </p:cNvSpPr>
          <p:nvPr/>
        </p:nvSpPr>
        <p:spPr bwMode="auto">
          <a:xfrm flipV="1">
            <a:off x="3516098" y="5545552"/>
            <a:ext cx="4572000" cy="0"/>
          </a:xfrm>
          <a:prstGeom prst="line">
            <a:avLst/>
          </a:prstGeom>
          <a:noFill/>
          <a:ln w="19050">
            <a:solidFill>
              <a:srgbClr val="FF00FF"/>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169443" name="Line 35"/>
          <p:cNvSpPr>
            <a:spLocks noChangeShapeType="1"/>
          </p:cNvSpPr>
          <p:nvPr/>
        </p:nvSpPr>
        <p:spPr bwMode="auto">
          <a:xfrm flipV="1">
            <a:off x="3413928" y="5672010"/>
            <a:ext cx="7272000" cy="0"/>
          </a:xfrm>
          <a:prstGeom prst="line">
            <a:avLst/>
          </a:prstGeom>
          <a:noFill/>
          <a:ln w="19050">
            <a:solidFill>
              <a:srgbClr val="FF00FF"/>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169444" name="Rectangle 36"/>
          <p:cNvSpPr>
            <a:spLocks noChangeArrowheads="1"/>
          </p:cNvSpPr>
          <p:nvPr/>
        </p:nvSpPr>
        <p:spPr bwMode="auto">
          <a:xfrm>
            <a:off x="479834" y="2525586"/>
            <a:ext cx="3405635" cy="417513"/>
          </a:xfrm>
          <a:prstGeom prst="rect">
            <a:avLst/>
          </a:prstGeom>
          <a:solidFill>
            <a:srgbClr val="FFFFFF"/>
          </a:solidFill>
          <a:ln w="12700">
            <a:solidFill>
              <a:srgbClr val="800000"/>
            </a:solidFill>
            <a:miter lim="800000"/>
          </a:ln>
        </p:spPr>
        <p:txBody>
          <a:bodyPr lIns="0" rIns="0"/>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lnSpc>
                <a:spcPct val="85000"/>
              </a:lnSpc>
            </a:pPr>
            <a:r>
              <a:rPr lang="en-US" altLang="zh-CN" sz="2400" b="1" dirty="0" err="1" smtClean="0"/>
              <a:t>PayObjCreator</a:t>
            </a:r>
            <a:r>
              <a:rPr lang="en-US" altLang="zh-CN" sz="2000" b="1" dirty="0" smtClean="0"/>
              <a:t> </a:t>
            </a:r>
            <a:r>
              <a:rPr lang="en-US" altLang="zh-CN" sz="1800" b="1" dirty="0" smtClean="0"/>
              <a:t> </a:t>
            </a:r>
            <a:endParaRPr lang="en-US" altLang="zh-CN" sz="1800" b="1" dirty="0"/>
          </a:p>
        </p:txBody>
      </p:sp>
      <p:sp>
        <p:nvSpPr>
          <p:cNvPr id="1169445" name="Rectangle 37"/>
          <p:cNvSpPr>
            <a:spLocks noChangeArrowheads="1"/>
          </p:cNvSpPr>
          <p:nvPr/>
        </p:nvSpPr>
        <p:spPr bwMode="auto">
          <a:xfrm>
            <a:off x="479834" y="2928812"/>
            <a:ext cx="3405635" cy="330182"/>
          </a:xfrm>
          <a:prstGeom prst="rect">
            <a:avLst/>
          </a:prstGeom>
          <a:solidFill>
            <a:srgbClr val="FFFFFF"/>
          </a:solidFill>
          <a:ln w="12700">
            <a:solidFill>
              <a:srgbClr val="800000"/>
            </a:solidFill>
            <a:miter lim="800000"/>
          </a:ln>
        </p:spPr>
        <p:txBody>
          <a:bodyPr lIns="0" rIns="0"/>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dirty="0" smtClean="0"/>
              <a:t>-p: Payment</a:t>
            </a:r>
            <a:r>
              <a:rPr lang="en-US" altLang="zh-CN" sz="1800" b="1" dirty="0" smtClean="0"/>
              <a:t> </a:t>
            </a:r>
            <a:endParaRPr lang="en-US" altLang="zh-CN" sz="1800" b="1" dirty="0"/>
          </a:p>
        </p:txBody>
      </p:sp>
      <p:sp>
        <p:nvSpPr>
          <p:cNvPr id="1169446" name="Rectangle 38"/>
          <p:cNvSpPr>
            <a:spLocks noChangeArrowheads="1"/>
          </p:cNvSpPr>
          <p:nvPr/>
        </p:nvSpPr>
        <p:spPr bwMode="auto">
          <a:xfrm>
            <a:off x="479834" y="3268822"/>
            <a:ext cx="3402460" cy="344128"/>
          </a:xfrm>
          <a:prstGeom prst="rect">
            <a:avLst/>
          </a:prstGeom>
          <a:solidFill>
            <a:srgbClr val="FFFFFF"/>
          </a:solidFill>
          <a:ln w="12700">
            <a:solidFill>
              <a:schemeClr val="tx1"/>
            </a:solidFill>
            <a:miter lim="800000"/>
          </a:ln>
          <a:effectLst/>
        </p:spPr>
        <p:txBody>
          <a:bodyPr wrap="square" lIns="0" tIns="18000" rIns="0" bIns="18000" anchor="ctr">
            <a:spAutoFit/>
          </a:bodyPr>
          <a:lstStyle/>
          <a:p>
            <a:pPr>
              <a:defRPr/>
            </a:pPr>
            <a:r>
              <a:rPr lang="en-US" altLang="zh-CN" sz="2000" b="1" dirty="0">
                <a:effectLst>
                  <a:outerShdw blurRad="38100" dist="38100" dir="2700000" algn="tl">
                    <a:srgbClr val="C0C0C0"/>
                  </a:outerShdw>
                </a:effectLst>
                <a:latin typeface="Arial" panose="020B0604020202020204" pitchFamily="34" charset="0"/>
              </a:rPr>
              <a:t>+</a:t>
            </a:r>
            <a:r>
              <a:rPr lang="en-US" altLang="zh-CN" sz="2000" b="1" dirty="0" err="1" smtClean="0">
                <a:effectLst>
                  <a:outerShdw blurRad="38100" dist="38100" dir="2700000" algn="tl">
                    <a:srgbClr val="C0C0C0"/>
                  </a:outerShdw>
                </a:effectLst>
                <a:latin typeface="Arial" panose="020B0604020202020204" pitchFamily="34" charset="0"/>
              </a:rPr>
              <a:t>factoryMethod</a:t>
            </a:r>
            <a:r>
              <a:rPr lang="en-US" altLang="zh-CN" sz="2000" b="1" dirty="0" smtClean="0">
                <a:effectLst>
                  <a:outerShdw blurRad="38100" dist="38100" dir="2700000" algn="tl">
                    <a:srgbClr val="C0C0C0"/>
                  </a:outerShdw>
                </a:effectLst>
                <a:latin typeface="Arial" panose="020B0604020202020204" pitchFamily="34" charset="0"/>
              </a:rPr>
              <a:t>(): Payment</a:t>
            </a:r>
            <a:endParaRPr lang="en-US" altLang="zh-CN" sz="2000" b="1" dirty="0">
              <a:effectLst>
                <a:outerShdw blurRad="38100" dist="38100" dir="2700000" algn="tl">
                  <a:srgbClr val="C0C0C0"/>
                </a:outerShdw>
              </a:effectLst>
              <a:latin typeface="Arial" panose="020B0604020202020204" pitchFamily="34" charset="0"/>
            </a:endParaRPr>
          </a:p>
        </p:txBody>
      </p:sp>
      <p:sp>
        <p:nvSpPr>
          <p:cNvPr id="1169447" name="Line 39"/>
          <p:cNvSpPr>
            <a:spLocks noChangeShapeType="1"/>
          </p:cNvSpPr>
          <p:nvPr/>
        </p:nvSpPr>
        <p:spPr bwMode="auto">
          <a:xfrm>
            <a:off x="2389109" y="1820735"/>
            <a:ext cx="0" cy="7239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9449" name="Oval 41"/>
          <p:cNvSpPr>
            <a:spLocks noChangeArrowheads="1"/>
          </p:cNvSpPr>
          <p:nvPr/>
        </p:nvSpPr>
        <p:spPr bwMode="auto">
          <a:xfrm>
            <a:off x="1410557" y="3456886"/>
            <a:ext cx="144462" cy="152400"/>
          </a:xfrm>
          <a:prstGeom prst="ellipse">
            <a:avLst/>
          </a:prstGeom>
          <a:solidFill>
            <a:srgbClr val="FFFFFF"/>
          </a:solidFill>
          <a:ln w="12700">
            <a:solidFill>
              <a:srgbClr val="0000FF"/>
            </a:solidFill>
            <a:round/>
          </a:ln>
        </p:spPr>
        <p:txBody>
          <a:bodyPr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169450" name="Line 42"/>
          <p:cNvSpPr>
            <a:spLocks noChangeShapeType="1"/>
          </p:cNvSpPr>
          <p:nvPr/>
        </p:nvSpPr>
        <p:spPr bwMode="auto">
          <a:xfrm>
            <a:off x="1485169" y="3606111"/>
            <a:ext cx="0" cy="487362"/>
          </a:xfrm>
          <a:prstGeom prst="line">
            <a:avLst/>
          </a:prstGeom>
          <a:noFill/>
          <a:ln w="127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9464" name="Line 56"/>
          <p:cNvSpPr>
            <a:spLocks noChangeShapeType="1"/>
          </p:cNvSpPr>
          <p:nvPr/>
        </p:nvSpPr>
        <p:spPr bwMode="auto">
          <a:xfrm flipV="1">
            <a:off x="3665919" y="5354381"/>
            <a:ext cx="2016000" cy="0"/>
          </a:xfrm>
          <a:prstGeom prst="line">
            <a:avLst/>
          </a:prstGeom>
          <a:noFill/>
          <a:ln w="19050">
            <a:solidFill>
              <a:srgbClr val="FF00FF"/>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169465" name="Line 57"/>
          <p:cNvSpPr>
            <a:spLocks noChangeShapeType="1"/>
          </p:cNvSpPr>
          <p:nvPr/>
        </p:nvSpPr>
        <p:spPr bwMode="auto">
          <a:xfrm>
            <a:off x="3415440" y="3671784"/>
            <a:ext cx="0" cy="2016000"/>
          </a:xfrm>
          <a:prstGeom prst="line">
            <a:avLst/>
          </a:prstGeom>
          <a:noFill/>
          <a:ln w="19050">
            <a:solidFill>
              <a:srgbClr val="FF00FF"/>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169466" name="Line 58"/>
          <p:cNvSpPr>
            <a:spLocks noChangeShapeType="1"/>
          </p:cNvSpPr>
          <p:nvPr/>
        </p:nvSpPr>
        <p:spPr bwMode="auto">
          <a:xfrm>
            <a:off x="3558787" y="3653678"/>
            <a:ext cx="0" cy="1800000"/>
          </a:xfrm>
          <a:prstGeom prst="line">
            <a:avLst/>
          </a:prstGeom>
          <a:noFill/>
          <a:ln w="19050">
            <a:solidFill>
              <a:srgbClr val="FF00FF"/>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169467" name="Line 59"/>
          <p:cNvSpPr>
            <a:spLocks noChangeShapeType="1"/>
          </p:cNvSpPr>
          <p:nvPr/>
        </p:nvSpPr>
        <p:spPr bwMode="auto">
          <a:xfrm>
            <a:off x="3738346" y="3754353"/>
            <a:ext cx="0" cy="1574800"/>
          </a:xfrm>
          <a:prstGeom prst="line">
            <a:avLst/>
          </a:prstGeom>
          <a:noFill/>
          <a:ln w="19050">
            <a:solidFill>
              <a:srgbClr val="FF00FF"/>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169470" name="Text Box 62"/>
          <p:cNvSpPr txBox="1">
            <a:spLocks noChangeArrowheads="1"/>
          </p:cNvSpPr>
          <p:nvPr/>
        </p:nvSpPr>
        <p:spPr bwMode="auto">
          <a:xfrm>
            <a:off x="1218469" y="1915986"/>
            <a:ext cx="1295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微软雅黑" panose="020B0503020204020204" pitchFamily="34" charset="-122"/>
                <a:ea typeface="微软雅黑" panose="020B0503020204020204" pitchFamily="34" charset="-122"/>
              </a:rPr>
              <a:t>工厂类</a:t>
            </a:r>
            <a:endParaRPr lang="zh-CN" altLang="en-US" b="1">
              <a:latin typeface="微软雅黑" panose="020B0503020204020204" pitchFamily="34" charset="-122"/>
              <a:ea typeface="微软雅黑" panose="020B0503020204020204" pitchFamily="34" charset="-122"/>
            </a:endParaRPr>
          </a:p>
        </p:txBody>
      </p:sp>
      <p:sp>
        <p:nvSpPr>
          <p:cNvPr id="45" name="TextBox 44"/>
          <p:cNvSpPr txBox="1">
            <a:spLocks noChangeArrowheads="1"/>
          </p:cNvSpPr>
          <p:nvPr/>
        </p:nvSpPr>
        <p:spPr bwMode="auto">
          <a:xfrm>
            <a:off x="227869" y="490411"/>
            <a:ext cx="15240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zh-CN" altLang="en-US" sz="1600" b="1">
                <a:solidFill>
                  <a:srgbClr val="0000CC"/>
                </a:solidFill>
                <a:latin typeface="微软雅黑" panose="020B0503020204020204" pitchFamily="34" charset="-122"/>
                <a:ea typeface="微软雅黑" panose="020B0503020204020204" pitchFamily="34" charset="-122"/>
              </a:rPr>
              <a:t>调用工厂类，得到了一个</a:t>
            </a:r>
            <a:r>
              <a:rPr lang="en-US" altLang="zh-CN" sz="1600" b="1">
                <a:solidFill>
                  <a:srgbClr val="0000CC"/>
                </a:solidFill>
                <a:latin typeface="微软雅黑" panose="020B0503020204020204" pitchFamily="34" charset="-122"/>
                <a:ea typeface="微软雅黑" panose="020B0503020204020204" pitchFamily="34" charset="-122"/>
              </a:rPr>
              <a:t>Payment</a:t>
            </a:r>
            <a:r>
              <a:rPr lang="zh-CN" altLang="en-US" sz="1600" b="1">
                <a:solidFill>
                  <a:srgbClr val="0000CC"/>
                </a:solidFill>
                <a:latin typeface="微软雅黑" panose="020B0503020204020204" pitchFamily="34" charset="-122"/>
                <a:ea typeface="微软雅黑" panose="020B0503020204020204" pitchFamily="34" charset="-122"/>
              </a:rPr>
              <a:t>类型的对象。然后对</a:t>
            </a:r>
            <a:r>
              <a:rPr lang="en-US" altLang="zh-CN" sz="1600" b="1">
                <a:solidFill>
                  <a:srgbClr val="0000CC"/>
                </a:solidFill>
                <a:latin typeface="微软雅黑" panose="020B0503020204020204" pitchFamily="34" charset="-122"/>
                <a:ea typeface="微软雅黑" panose="020B0503020204020204" pitchFamily="34" charset="-122"/>
              </a:rPr>
              <a:t>pay</a:t>
            </a:r>
            <a:r>
              <a:rPr lang="zh-CN" altLang="en-US" sz="1600" b="1">
                <a:solidFill>
                  <a:srgbClr val="0000CC"/>
                </a:solidFill>
                <a:latin typeface="微软雅黑" panose="020B0503020204020204" pitchFamily="34" charset="-122"/>
                <a:ea typeface="微软雅黑" panose="020B0503020204020204" pitchFamily="34" charset="-122"/>
              </a:rPr>
              <a:t>方法实施调用。</a:t>
            </a:r>
            <a:endParaRPr lang="zh-CN" altLang="en-US" sz="1600" b="1">
              <a:solidFill>
                <a:srgbClr val="0000CC"/>
              </a:solidFill>
              <a:latin typeface="微软雅黑" panose="020B0503020204020204" pitchFamily="34" charset="-122"/>
              <a:ea typeface="微软雅黑" panose="020B0503020204020204" pitchFamily="34" charset="-122"/>
            </a:endParaRPr>
          </a:p>
        </p:txBody>
      </p:sp>
      <p:sp>
        <p:nvSpPr>
          <p:cNvPr id="46" name="Rectangle 7"/>
          <p:cNvSpPr>
            <a:spLocks noChangeArrowheads="1"/>
          </p:cNvSpPr>
          <p:nvPr/>
        </p:nvSpPr>
        <p:spPr bwMode="auto">
          <a:xfrm>
            <a:off x="6267840" y="1746961"/>
            <a:ext cx="3447029" cy="427038"/>
          </a:xfrm>
          <a:prstGeom prst="rect">
            <a:avLst/>
          </a:prstGeom>
          <a:solidFill>
            <a:srgbClr val="FFFFFF"/>
          </a:solidFill>
          <a:ln w="12700">
            <a:solidFill>
              <a:schemeClr val="tx1"/>
            </a:solidFill>
            <a:miter lim="800000"/>
          </a:ln>
        </p:spPr>
        <p:txBody>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lnSpc>
                <a:spcPct val="80000"/>
              </a:lnSpc>
            </a:pPr>
            <a:r>
              <a:rPr lang="en-US" altLang="zh-CN" sz="2800" b="1" dirty="0" smtClean="0">
                <a:latin typeface="微软雅黑" panose="020B0503020204020204" pitchFamily="34" charset="-122"/>
                <a:ea typeface="微软雅黑" panose="020B0503020204020204" pitchFamily="34" charset="-122"/>
              </a:rPr>
              <a:t>Payment  </a:t>
            </a:r>
            <a:r>
              <a:rPr lang="en-US" altLang="zh-CN" sz="1800" b="1" dirty="0" smtClean="0"/>
              <a:t>  </a:t>
            </a:r>
            <a:endParaRPr lang="en-US" altLang="zh-CN" sz="1800" b="1" dirty="0"/>
          </a:p>
        </p:txBody>
      </p:sp>
      <p:sp>
        <p:nvSpPr>
          <p:cNvPr id="47" name="Rectangle 8"/>
          <p:cNvSpPr>
            <a:spLocks noChangeArrowheads="1"/>
          </p:cNvSpPr>
          <p:nvPr/>
        </p:nvSpPr>
        <p:spPr bwMode="auto">
          <a:xfrm>
            <a:off x="6267840" y="2173045"/>
            <a:ext cx="3447029" cy="461665"/>
          </a:xfrm>
          <a:prstGeom prst="rect">
            <a:avLst/>
          </a:prstGeom>
          <a:solidFill>
            <a:srgbClr val="FFFFFF"/>
          </a:solidFill>
          <a:ln w="12700">
            <a:solidFill>
              <a:schemeClr val="tx1"/>
            </a:solidFill>
            <a:miter lim="800000"/>
          </a:ln>
        </p:spPr>
        <p:txBody>
          <a:bodyPr wrap="square">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400" b="1" i="1" dirty="0" smtClean="0"/>
              <a:t>+pay(a: float): void</a:t>
            </a:r>
            <a:endParaRPr lang="en-US" altLang="zh-CN" sz="2400" b="1" i="1" dirty="0"/>
          </a:p>
        </p:txBody>
      </p:sp>
      <p:sp>
        <p:nvSpPr>
          <p:cNvPr id="48" name="Rectangle 11"/>
          <p:cNvSpPr>
            <a:spLocks noChangeArrowheads="1"/>
          </p:cNvSpPr>
          <p:nvPr/>
        </p:nvSpPr>
        <p:spPr bwMode="auto">
          <a:xfrm>
            <a:off x="4273223" y="3554415"/>
            <a:ext cx="2508091" cy="417513"/>
          </a:xfrm>
          <a:prstGeom prst="rect">
            <a:avLst/>
          </a:prstGeom>
          <a:solidFill>
            <a:srgbClr val="FFFFFF"/>
          </a:solidFill>
          <a:ln w="12700">
            <a:solidFill>
              <a:schemeClr val="tx1"/>
            </a:solidFill>
            <a:miter lim="800000"/>
          </a:ln>
        </p:spPr>
        <p:txBody>
          <a:bodyPr lIns="0" rIns="0"/>
          <a:lstStyle/>
          <a:p>
            <a:pPr algn="ctr">
              <a:lnSpc>
                <a:spcPct val="85000"/>
              </a:lnSpc>
              <a:defRPr/>
            </a:pPr>
            <a:r>
              <a:rPr lang="en-US" altLang="zh-CN" sz="2800" b="1" dirty="0" err="1" smtClean="0">
                <a:effectLst>
                  <a:outerShdw blurRad="38100" dist="38100" dir="2700000" algn="tl">
                    <a:srgbClr val="C0C0C0"/>
                  </a:outerShdw>
                </a:effectLst>
                <a:latin typeface="Arial" panose="020B0604020202020204" pitchFamily="34" charset="0"/>
              </a:rPr>
              <a:t>Alipay</a:t>
            </a:r>
            <a:endParaRPr lang="en-US" altLang="zh-CN" sz="2800" b="1" dirty="0">
              <a:effectLst>
                <a:outerShdw blurRad="38100" dist="38100" dir="2700000" algn="tl">
                  <a:srgbClr val="C0C0C0"/>
                </a:outerShdw>
              </a:effectLst>
              <a:latin typeface="Arial" panose="020B0604020202020204" pitchFamily="34" charset="0"/>
            </a:endParaRPr>
          </a:p>
        </p:txBody>
      </p:sp>
      <p:sp>
        <p:nvSpPr>
          <p:cNvPr id="49" name="Rectangle 12"/>
          <p:cNvSpPr>
            <a:spLocks noChangeArrowheads="1"/>
          </p:cNvSpPr>
          <p:nvPr/>
        </p:nvSpPr>
        <p:spPr bwMode="auto">
          <a:xfrm>
            <a:off x="4273223" y="3979265"/>
            <a:ext cx="2508091" cy="400110"/>
          </a:xfrm>
          <a:prstGeom prst="rect">
            <a:avLst/>
          </a:prstGeom>
          <a:solidFill>
            <a:srgbClr val="FFFFFF"/>
          </a:solidFill>
          <a:ln w="12700">
            <a:solidFill>
              <a:schemeClr val="tx1"/>
            </a:solidFill>
            <a:miter lim="800000"/>
          </a:ln>
        </p:spPr>
        <p:txBody>
          <a:bodyPr wrap="square" lIns="0" r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dirty="0">
                <a:latin typeface="微软雅黑" panose="020B0503020204020204" pitchFamily="34" charset="-122"/>
                <a:ea typeface="微软雅黑" panose="020B0503020204020204" pitchFamily="34" charset="-122"/>
              </a:rPr>
              <a:t>+pay(a: float): </a:t>
            </a:r>
            <a:r>
              <a:rPr lang="en-US" altLang="zh-CN" sz="2000" b="1" dirty="0" smtClean="0">
                <a:latin typeface="微软雅黑" panose="020B0503020204020204" pitchFamily="34" charset="-122"/>
                <a:ea typeface="微软雅黑" panose="020B0503020204020204" pitchFamily="34" charset="-122"/>
              </a:rPr>
              <a:t>void</a:t>
            </a:r>
            <a:endParaRPr lang="en-US" altLang="zh-CN" sz="2400" b="1" dirty="0"/>
          </a:p>
        </p:txBody>
      </p:sp>
      <p:sp>
        <p:nvSpPr>
          <p:cNvPr id="50" name="Line 22"/>
          <p:cNvSpPr>
            <a:spLocks noChangeShapeType="1"/>
          </p:cNvSpPr>
          <p:nvPr/>
        </p:nvSpPr>
        <p:spPr bwMode="auto">
          <a:xfrm>
            <a:off x="5952639" y="3206752"/>
            <a:ext cx="3814763" cy="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1" name="Line 23"/>
          <p:cNvSpPr>
            <a:spLocks noChangeShapeType="1"/>
          </p:cNvSpPr>
          <p:nvPr/>
        </p:nvSpPr>
        <p:spPr bwMode="auto">
          <a:xfrm>
            <a:off x="5938352" y="3206752"/>
            <a:ext cx="0" cy="347663"/>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0" rIns="0"/>
          <a:lstStyle/>
          <a:p>
            <a:endParaRPr lang="zh-CN" altLang="en-US"/>
          </a:p>
        </p:txBody>
      </p:sp>
      <p:sp>
        <p:nvSpPr>
          <p:cNvPr id="52" name="Line 24"/>
          <p:cNvSpPr>
            <a:spLocks noChangeShapeType="1"/>
          </p:cNvSpPr>
          <p:nvPr/>
        </p:nvSpPr>
        <p:spPr bwMode="auto">
          <a:xfrm>
            <a:off x="7919552" y="3206752"/>
            <a:ext cx="0" cy="347663"/>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3" name="Line 25"/>
          <p:cNvSpPr>
            <a:spLocks noChangeShapeType="1"/>
          </p:cNvSpPr>
          <p:nvPr/>
        </p:nvSpPr>
        <p:spPr bwMode="auto">
          <a:xfrm>
            <a:off x="9729302" y="3206752"/>
            <a:ext cx="0" cy="347663"/>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4" name="Line 26"/>
          <p:cNvSpPr>
            <a:spLocks noChangeShapeType="1"/>
          </p:cNvSpPr>
          <p:nvPr/>
        </p:nvSpPr>
        <p:spPr bwMode="auto">
          <a:xfrm flipV="1">
            <a:off x="7919552" y="2719390"/>
            <a:ext cx="0" cy="487363"/>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5" name="AutoShape 45"/>
          <p:cNvSpPr>
            <a:spLocks noChangeArrowheads="1"/>
          </p:cNvSpPr>
          <p:nvPr/>
        </p:nvSpPr>
        <p:spPr bwMode="auto">
          <a:xfrm>
            <a:off x="7690952" y="2649540"/>
            <a:ext cx="457200" cy="493713"/>
          </a:xfrm>
          <a:prstGeom prst="upArrow">
            <a:avLst>
              <a:gd name="adj1" fmla="val 0"/>
              <a:gd name="adj2" fmla="val 55868"/>
            </a:avLst>
          </a:prstGeom>
          <a:solidFill>
            <a:srgbClr val="808080"/>
          </a:solidFill>
          <a:ln w="12700">
            <a:solidFill>
              <a:schemeClr val="tx1"/>
            </a:solidFill>
            <a:miter lim="800000"/>
          </a:ln>
        </p:spPr>
        <p:txBody>
          <a:bodyPr vert="eaVert" wrap="none" anchor="ct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6" name="Rectangle 11"/>
          <p:cNvSpPr>
            <a:spLocks noChangeArrowheads="1"/>
          </p:cNvSpPr>
          <p:nvPr/>
        </p:nvSpPr>
        <p:spPr bwMode="auto">
          <a:xfrm>
            <a:off x="6870052" y="3571017"/>
            <a:ext cx="2508091" cy="417513"/>
          </a:xfrm>
          <a:prstGeom prst="rect">
            <a:avLst/>
          </a:prstGeom>
          <a:solidFill>
            <a:srgbClr val="FFFFFF"/>
          </a:solidFill>
          <a:ln w="12700">
            <a:solidFill>
              <a:schemeClr val="tx1"/>
            </a:solidFill>
            <a:miter lim="800000"/>
          </a:ln>
        </p:spPr>
        <p:txBody>
          <a:bodyPr lIns="0" rIns="0"/>
          <a:lstStyle/>
          <a:p>
            <a:pPr algn="ctr">
              <a:lnSpc>
                <a:spcPct val="85000"/>
              </a:lnSpc>
              <a:defRPr/>
            </a:pPr>
            <a:r>
              <a:rPr lang="en-US" altLang="zh-CN" sz="2800" b="1" dirty="0" err="1" smtClean="0">
                <a:effectLst>
                  <a:outerShdw blurRad="38100" dist="38100" dir="2700000" algn="tl">
                    <a:srgbClr val="C0C0C0"/>
                  </a:outerShdw>
                </a:effectLst>
                <a:latin typeface="Arial" panose="020B0604020202020204" pitchFamily="34" charset="0"/>
              </a:rPr>
              <a:t>WeChat</a:t>
            </a:r>
            <a:endParaRPr lang="en-US" altLang="zh-CN" sz="2800" b="1" dirty="0">
              <a:effectLst>
                <a:outerShdw blurRad="38100" dist="38100" dir="2700000" algn="tl">
                  <a:srgbClr val="C0C0C0"/>
                </a:outerShdw>
              </a:effectLst>
              <a:latin typeface="Arial" panose="020B0604020202020204" pitchFamily="34" charset="0"/>
            </a:endParaRPr>
          </a:p>
        </p:txBody>
      </p:sp>
      <p:sp>
        <p:nvSpPr>
          <p:cNvPr id="57" name="Rectangle 12"/>
          <p:cNvSpPr>
            <a:spLocks noChangeArrowheads="1"/>
          </p:cNvSpPr>
          <p:nvPr/>
        </p:nvSpPr>
        <p:spPr bwMode="auto">
          <a:xfrm>
            <a:off x="6870052" y="3995867"/>
            <a:ext cx="2508091" cy="400110"/>
          </a:xfrm>
          <a:prstGeom prst="rect">
            <a:avLst/>
          </a:prstGeom>
          <a:solidFill>
            <a:srgbClr val="FFFFFF"/>
          </a:solidFill>
          <a:ln w="12700">
            <a:solidFill>
              <a:schemeClr val="tx1"/>
            </a:solidFill>
            <a:miter lim="800000"/>
          </a:ln>
        </p:spPr>
        <p:txBody>
          <a:bodyPr wrap="square" lIns="0" r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dirty="0">
                <a:latin typeface="微软雅黑" panose="020B0503020204020204" pitchFamily="34" charset="-122"/>
                <a:ea typeface="微软雅黑" panose="020B0503020204020204" pitchFamily="34" charset="-122"/>
              </a:rPr>
              <a:t>+pay(a: float): </a:t>
            </a:r>
            <a:r>
              <a:rPr lang="en-US" altLang="zh-CN" sz="2000" b="1" dirty="0" smtClean="0">
                <a:latin typeface="微软雅黑" panose="020B0503020204020204" pitchFamily="34" charset="-122"/>
                <a:ea typeface="微软雅黑" panose="020B0503020204020204" pitchFamily="34" charset="-122"/>
              </a:rPr>
              <a:t>void</a:t>
            </a:r>
            <a:endParaRPr lang="en-US" altLang="zh-CN" sz="2400" b="1" dirty="0"/>
          </a:p>
        </p:txBody>
      </p:sp>
      <p:sp>
        <p:nvSpPr>
          <p:cNvPr id="58" name="Rectangle 11"/>
          <p:cNvSpPr>
            <a:spLocks noChangeArrowheads="1"/>
          </p:cNvSpPr>
          <p:nvPr/>
        </p:nvSpPr>
        <p:spPr bwMode="auto">
          <a:xfrm>
            <a:off x="9466886" y="3569513"/>
            <a:ext cx="2508091" cy="417513"/>
          </a:xfrm>
          <a:prstGeom prst="rect">
            <a:avLst/>
          </a:prstGeom>
          <a:solidFill>
            <a:srgbClr val="FFFFFF"/>
          </a:solidFill>
          <a:ln w="12700">
            <a:solidFill>
              <a:schemeClr val="tx1"/>
            </a:solidFill>
            <a:miter lim="800000"/>
          </a:ln>
        </p:spPr>
        <p:txBody>
          <a:bodyPr lIns="0" rIns="0"/>
          <a:lstStyle/>
          <a:p>
            <a:pPr algn="ctr">
              <a:lnSpc>
                <a:spcPct val="85000"/>
              </a:lnSpc>
              <a:defRPr/>
            </a:pPr>
            <a:r>
              <a:rPr lang="en-US" altLang="zh-CN" sz="2800" b="1" dirty="0" err="1" smtClean="0">
                <a:effectLst>
                  <a:outerShdw blurRad="38100" dist="38100" dir="2700000" algn="tl">
                    <a:srgbClr val="C0C0C0"/>
                  </a:outerShdw>
                </a:effectLst>
                <a:latin typeface="Arial" panose="020B0604020202020204" pitchFamily="34" charset="0"/>
              </a:rPr>
              <a:t>BankCard</a:t>
            </a:r>
            <a:endParaRPr lang="en-US" altLang="zh-CN" sz="2800" b="1" dirty="0">
              <a:effectLst>
                <a:outerShdw blurRad="38100" dist="38100" dir="2700000" algn="tl">
                  <a:srgbClr val="C0C0C0"/>
                </a:outerShdw>
              </a:effectLst>
              <a:latin typeface="Arial" panose="020B0604020202020204" pitchFamily="34" charset="0"/>
            </a:endParaRPr>
          </a:p>
        </p:txBody>
      </p:sp>
      <p:sp>
        <p:nvSpPr>
          <p:cNvPr id="59" name="Rectangle 12"/>
          <p:cNvSpPr>
            <a:spLocks noChangeArrowheads="1"/>
          </p:cNvSpPr>
          <p:nvPr/>
        </p:nvSpPr>
        <p:spPr bwMode="auto">
          <a:xfrm>
            <a:off x="9466886" y="3994363"/>
            <a:ext cx="2508091" cy="400110"/>
          </a:xfrm>
          <a:prstGeom prst="rect">
            <a:avLst/>
          </a:prstGeom>
          <a:solidFill>
            <a:srgbClr val="FFFFFF"/>
          </a:solidFill>
          <a:ln w="12700">
            <a:solidFill>
              <a:schemeClr val="tx1"/>
            </a:solidFill>
            <a:miter lim="800000"/>
          </a:ln>
        </p:spPr>
        <p:txBody>
          <a:bodyPr wrap="square" lIns="0" rIns="0">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en-US" altLang="zh-CN" sz="2000" b="1" dirty="0">
                <a:latin typeface="微软雅黑" panose="020B0503020204020204" pitchFamily="34" charset="-122"/>
                <a:ea typeface="微软雅黑" panose="020B0503020204020204" pitchFamily="34" charset="-122"/>
              </a:rPr>
              <a:t>+pay(a: float): </a:t>
            </a:r>
            <a:r>
              <a:rPr lang="en-US" altLang="zh-CN" sz="2000" b="1" dirty="0" smtClean="0">
                <a:latin typeface="微软雅黑" panose="020B0503020204020204" pitchFamily="34" charset="-122"/>
                <a:ea typeface="微软雅黑" panose="020B0503020204020204" pitchFamily="34" charset="-122"/>
              </a:rPr>
              <a:t>void</a:t>
            </a:r>
            <a:endParaRPr lang="en-US" altLang="zh-CN" sz="2400" b="1" dirty="0"/>
          </a:p>
        </p:txBody>
      </p:sp>
      <p:sp>
        <p:nvSpPr>
          <p:cNvPr id="60" name="AutoShape 33"/>
          <p:cNvSpPr>
            <a:spLocks noChangeArrowheads="1"/>
          </p:cNvSpPr>
          <p:nvPr/>
        </p:nvSpPr>
        <p:spPr bwMode="auto">
          <a:xfrm>
            <a:off x="92282" y="3793981"/>
            <a:ext cx="3190336" cy="2849243"/>
          </a:xfrm>
          <a:prstGeom prst="foldedCorner">
            <a:avLst>
              <a:gd name="adj" fmla="val 8687"/>
            </a:avLst>
          </a:prstGeom>
          <a:solidFill>
            <a:schemeClr val="bg1"/>
          </a:solidFill>
          <a:ln w="12700">
            <a:solidFill>
              <a:schemeClr val="tx1"/>
            </a:solidFill>
            <a:round/>
          </a:ln>
          <a:effectLst/>
        </p:spPr>
        <p:txBody>
          <a:bodyPr wrap="square" tIns="36000" bIns="10800" anchor="ctr">
            <a:spAutoFit/>
          </a:bodyPr>
          <a:lstStyle/>
          <a:p>
            <a:pPr>
              <a:defRPr/>
            </a:pPr>
            <a:r>
              <a:rPr lang="en-US" altLang="zh-CN" sz="2000" b="1" dirty="0" smtClean="0">
                <a:solidFill>
                  <a:srgbClr val="0000CC"/>
                </a:solidFill>
                <a:latin typeface="微软雅黑" panose="020B0503020204020204" pitchFamily="34" charset="-122"/>
                <a:ea typeface="微软雅黑" panose="020B0503020204020204" pitchFamily="34" charset="-122"/>
                <a:cs typeface="+mj-cs"/>
              </a:rPr>
              <a:t>Payment p;</a:t>
            </a:r>
            <a:endParaRPr lang="en-US" altLang="zh-CN" sz="2000" b="1" dirty="0" smtClean="0">
              <a:solidFill>
                <a:srgbClr val="0000CC"/>
              </a:solidFill>
              <a:latin typeface="微软雅黑" panose="020B0503020204020204" pitchFamily="34" charset="-122"/>
              <a:ea typeface="微软雅黑" panose="020B0503020204020204" pitchFamily="34" charset="-122"/>
              <a:cs typeface="+mj-cs"/>
            </a:endParaRPr>
          </a:p>
          <a:p>
            <a:pPr>
              <a:defRPr/>
            </a:pPr>
            <a:r>
              <a:rPr lang="en-US" altLang="zh-CN" sz="2000" b="1" dirty="0" smtClean="0">
                <a:solidFill>
                  <a:srgbClr val="0000CC"/>
                </a:solidFill>
                <a:latin typeface="微软雅黑" panose="020B0503020204020204" pitchFamily="34" charset="-122"/>
                <a:ea typeface="微软雅黑" panose="020B0503020204020204" pitchFamily="34" charset="-122"/>
                <a:cs typeface="+mj-cs"/>
              </a:rPr>
              <a:t>if </a:t>
            </a:r>
            <a:r>
              <a:rPr lang="en-US" altLang="zh-CN" sz="2000" b="1" dirty="0">
                <a:solidFill>
                  <a:srgbClr val="0000CC"/>
                </a:solidFill>
                <a:latin typeface="微软雅黑" panose="020B0503020204020204" pitchFamily="34" charset="-122"/>
                <a:ea typeface="微软雅黑" panose="020B0503020204020204" pitchFamily="34" charset="-122"/>
                <a:cs typeface="+mj-cs"/>
              </a:rPr>
              <a:t>(</a:t>
            </a:r>
            <a:r>
              <a:rPr lang="en-US" altLang="zh-CN" sz="2000" b="1" dirty="0" err="1">
                <a:solidFill>
                  <a:srgbClr val="0000CC"/>
                </a:solidFill>
                <a:latin typeface="微软雅黑" panose="020B0503020204020204" pitchFamily="34" charset="-122"/>
                <a:ea typeface="微软雅黑" panose="020B0503020204020204" pitchFamily="34" charset="-122"/>
                <a:cs typeface="+mj-cs"/>
              </a:rPr>
              <a:t>usrChoice</a:t>
            </a:r>
            <a:r>
              <a:rPr lang="en-US" altLang="zh-CN" sz="2000" b="1" dirty="0">
                <a:solidFill>
                  <a:srgbClr val="0000CC"/>
                </a:solidFill>
                <a:latin typeface="微软雅黑" panose="020B0503020204020204" pitchFamily="34" charset="-122"/>
                <a:ea typeface="微软雅黑" panose="020B0503020204020204" pitchFamily="34" charset="-122"/>
                <a:cs typeface="+mj-cs"/>
              </a:rPr>
              <a:t>==1) </a:t>
            </a:r>
            <a:endParaRPr lang="en-US" altLang="zh-CN" sz="2000" b="1" dirty="0">
              <a:solidFill>
                <a:srgbClr val="0000CC"/>
              </a:solidFill>
              <a:latin typeface="微软雅黑" panose="020B0503020204020204" pitchFamily="34" charset="-122"/>
              <a:ea typeface="微软雅黑" panose="020B0503020204020204" pitchFamily="34" charset="-122"/>
              <a:cs typeface="+mj-cs"/>
            </a:endParaRPr>
          </a:p>
          <a:p>
            <a:pPr>
              <a:defRPr/>
            </a:pPr>
            <a:r>
              <a:rPr lang="en-US" altLang="zh-CN" sz="2000" b="1" dirty="0">
                <a:solidFill>
                  <a:srgbClr val="0000CC"/>
                </a:solidFill>
                <a:latin typeface="微软雅黑" panose="020B0503020204020204" pitchFamily="34" charset="-122"/>
                <a:ea typeface="微软雅黑" panose="020B0503020204020204" pitchFamily="34" charset="-122"/>
                <a:cs typeface="+mj-cs"/>
              </a:rPr>
              <a:t>  </a:t>
            </a:r>
            <a:r>
              <a:rPr lang="en-US" altLang="zh-CN" sz="2000" b="1" dirty="0" smtClean="0">
                <a:solidFill>
                  <a:srgbClr val="0000CC"/>
                </a:solidFill>
                <a:latin typeface="微软雅黑" panose="020B0503020204020204" pitchFamily="34" charset="-122"/>
                <a:ea typeface="微软雅黑" panose="020B0503020204020204" pitchFamily="34" charset="-122"/>
                <a:cs typeface="+mj-cs"/>
              </a:rPr>
              <a:t> </a:t>
            </a:r>
            <a:r>
              <a:rPr lang="en-US" altLang="zh-CN" sz="2000" b="1" dirty="0">
                <a:solidFill>
                  <a:srgbClr val="0000CC"/>
                </a:solidFill>
                <a:latin typeface="微软雅黑" panose="020B0503020204020204" pitchFamily="34" charset="-122"/>
                <a:ea typeface="微软雅黑" panose="020B0503020204020204" pitchFamily="34" charset="-122"/>
                <a:cs typeface="+mj-cs"/>
              </a:rPr>
              <a:t>p</a:t>
            </a:r>
            <a:r>
              <a:rPr lang="en-US" altLang="zh-CN" sz="2000" b="1" dirty="0" smtClean="0">
                <a:solidFill>
                  <a:srgbClr val="0000CC"/>
                </a:solidFill>
                <a:latin typeface="微软雅黑" panose="020B0503020204020204" pitchFamily="34" charset="-122"/>
                <a:ea typeface="微软雅黑" panose="020B0503020204020204" pitchFamily="34" charset="-122"/>
                <a:cs typeface="+mj-cs"/>
              </a:rPr>
              <a:t> </a:t>
            </a:r>
            <a:r>
              <a:rPr lang="en-US" altLang="zh-CN" sz="2000" b="1" dirty="0">
                <a:solidFill>
                  <a:srgbClr val="0000CC"/>
                </a:solidFill>
                <a:latin typeface="微软雅黑" panose="020B0503020204020204" pitchFamily="34" charset="-122"/>
                <a:ea typeface="微软雅黑" panose="020B0503020204020204" pitchFamily="34" charset="-122"/>
                <a:cs typeface="+mj-cs"/>
              </a:rPr>
              <a:t>=new </a:t>
            </a:r>
            <a:r>
              <a:rPr lang="en-US" altLang="zh-CN" sz="2000" b="1" dirty="0" err="1" smtClean="0">
                <a:solidFill>
                  <a:srgbClr val="0000CC"/>
                </a:solidFill>
                <a:latin typeface="微软雅黑" panose="020B0503020204020204" pitchFamily="34" charset="-122"/>
                <a:ea typeface="微软雅黑" panose="020B0503020204020204" pitchFamily="34" charset="-122"/>
                <a:cs typeface="+mj-cs"/>
              </a:rPr>
              <a:t>Alipay</a:t>
            </a:r>
            <a:r>
              <a:rPr lang="en-US" altLang="zh-CN" sz="2000" b="1" dirty="0" smtClean="0">
                <a:solidFill>
                  <a:srgbClr val="0000CC"/>
                </a:solidFill>
                <a:latin typeface="微软雅黑" panose="020B0503020204020204" pitchFamily="34" charset="-122"/>
                <a:ea typeface="微软雅黑" panose="020B0503020204020204" pitchFamily="34" charset="-122"/>
                <a:cs typeface="+mj-cs"/>
              </a:rPr>
              <a:t>();</a:t>
            </a:r>
            <a:endParaRPr lang="en-US" altLang="zh-CN" sz="2000" b="1" dirty="0">
              <a:solidFill>
                <a:srgbClr val="0000CC"/>
              </a:solidFill>
              <a:latin typeface="微软雅黑" panose="020B0503020204020204" pitchFamily="34" charset="-122"/>
              <a:ea typeface="微软雅黑" panose="020B0503020204020204" pitchFamily="34" charset="-122"/>
              <a:cs typeface="+mj-cs"/>
            </a:endParaRPr>
          </a:p>
          <a:p>
            <a:pPr>
              <a:defRPr/>
            </a:pPr>
            <a:r>
              <a:rPr lang="en-US" altLang="zh-CN" sz="2000" b="1" dirty="0">
                <a:solidFill>
                  <a:srgbClr val="0000CC"/>
                </a:solidFill>
                <a:latin typeface="微软雅黑" panose="020B0503020204020204" pitchFamily="34" charset="-122"/>
                <a:ea typeface="微软雅黑" panose="020B0503020204020204" pitchFamily="34" charset="-122"/>
                <a:cs typeface="+mj-cs"/>
              </a:rPr>
              <a:t>else if (</a:t>
            </a:r>
            <a:r>
              <a:rPr lang="en-US" altLang="zh-CN" sz="2000" b="1" dirty="0" err="1">
                <a:solidFill>
                  <a:srgbClr val="0000CC"/>
                </a:solidFill>
                <a:latin typeface="微软雅黑" panose="020B0503020204020204" pitchFamily="34" charset="-122"/>
                <a:ea typeface="微软雅黑" panose="020B0503020204020204" pitchFamily="34" charset="-122"/>
                <a:cs typeface="+mj-cs"/>
              </a:rPr>
              <a:t>usrChoise</a:t>
            </a:r>
            <a:r>
              <a:rPr lang="en-US" altLang="zh-CN" sz="2000" b="1" dirty="0">
                <a:solidFill>
                  <a:srgbClr val="0000CC"/>
                </a:solidFill>
                <a:latin typeface="微软雅黑" panose="020B0503020204020204" pitchFamily="34" charset="-122"/>
                <a:ea typeface="微软雅黑" panose="020B0503020204020204" pitchFamily="34" charset="-122"/>
                <a:cs typeface="+mj-cs"/>
              </a:rPr>
              <a:t>==2)</a:t>
            </a:r>
            <a:endParaRPr lang="en-US" altLang="zh-CN" sz="2000" b="1" dirty="0">
              <a:solidFill>
                <a:srgbClr val="0000CC"/>
              </a:solidFill>
              <a:latin typeface="微软雅黑" panose="020B0503020204020204" pitchFamily="34" charset="-122"/>
              <a:ea typeface="微软雅黑" panose="020B0503020204020204" pitchFamily="34" charset="-122"/>
              <a:cs typeface="+mj-cs"/>
            </a:endParaRPr>
          </a:p>
          <a:p>
            <a:pPr>
              <a:defRPr/>
            </a:pPr>
            <a:r>
              <a:rPr lang="en-US" altLang="zh-CN" sz="2000" b="1" dirty="0">
                <a:solidFill>
                  <a:srgbClr val="0000CC"/>
                </a:solidFill>
                <a:latin typeface="微软雅黑" panose="020B0503020204020204" pitchFamily="34" charset="-122"/>
                <a:ea typeface="微软雅黑" panose="020B0503020204020204" pitchFamily="34" charset="-122"/>
                <a:cs typeface="+mj-cs"/>
              </a:rPr>
              <a:t> </a:t>
            </a:r>
            <a:r>
              <a:rPr lang="en-US" altLang="zh-CN" sz="2000" b="1" dirty="0" smtClean="0">
                <a:solidFill>
                  <a:srgbClr val="0000CC"/>
                </a:solidFill>
                <a:latin typeface="微软雅黑" panose="020B0503020204020204" pitchFamily="34" charset="-122"/>
                <a:ea typeface="微软雅黑" panose="020B0503020204020204" pitchFamily="34" charset="-122"/>
                <a:cs typeface="+mj-cs"/>
              </a:rPr>
              <a:t>  </a:t>
            </a:r>
            <a:r>
              <a:rPr lang="en-US" altLang="zh-CN" sz="2000" b="1" dirty="0">
                <a:solidFill>
                  <a:srgbClr val="0000CC"/>
                </a:solidFill>
                <a:latin typeface="微软雅黑" panose="020B0503020204020204" pitchFamily="34" charset="-122"/>
                <a:ea typeface="微软雅黑" panose="020B0503020204020204" pitchFamily="34" charset="-122"/>
              </a:rPr>
              <a:t>p</a:t>
            </a:r>
            <a:r>
              <a:rPr lang="en-US" altLang="zh-CN" sz="2000" b="1" dirty="0" smtClean="0">
                <a:solidFill>
                  <a:srgbClr val="0000CC"/>
                </a:solidFill>
                <a:latin typeface="微软雅黑" panose="020B0503020204020204" pitchFamily="34" charset="-122"/>
                <a:ea typeface="微软雅黑" panose="020B0503020204020204" pitchFamily="34" charset="-122"/>
                <a:cs typeface="+mj-cs"/>
              </a:rPr>
              <a:t> </a:t>
            </a:r>
            <a:r>
              <a:rPr lang="en-US" altLang="zh-CN" sz="2000" b="1" dirty="0">
                <a:solidFill>
                  <a:srgbClr val="0000CC"/>
                </a:solidFill>
                <a:latin typeface="微软雅黑" panose="020B0503020204020204" pitchFamily="34" charset="-122"/>
                <a:ea typeface="微软雅黑" panose="020B0503020204020204" pitchFamily="34" charset="-122"/>
                <a:cs typeface="+mj-cs"/>
              </a:rPr>
              <a:t>=new </a:t>
            </a:r>
            <a:r>
              <a:rPr lang="en-US" altLang="zh-CN" sz="2000" b="1" dirty="0" err="1" smtClean="0">
                <a:solidFill>
                  <a:srgbClr val="0000CC"/>
                </a:solidFill>
                <a:latin typeface="微软雅黑" panose="020B0503020204020204" pitchFamily="34" charset="-122"/>
                <a:ea typeface="微软雅黑" panose="020B0503020204020204" pitchFamily="34" charset="-122"/>
                <a:cs typeface="+mj-cs"/>
              </a:rPr>
              <a:t>WeChat</a:t>
            </a:r>
            <a:r>
              <a:rPr lang="en-US" altLang="zh-CN" sz="2000" b="1" dirty="0" smtClean="0">
                <a:solidFill>
                  <a:srgbClr val="0000CC"/>
                </a:solidFill>
                <a:latin typeface="微软雅黑" panose="020B0503020204020204" pitchFamily="34" charset="-122"/>
                <a:ea typeface="微软雅黑" panose="020B0503020204020204" pitchFamily="34" charset="-122"/>
                <a:cs typeface="+mj-cs"/>
              </a:rPr>
              <a:t>(); </a:t>
            </a:r>
            <a:endParaRPr lang="en-US" altLang="zh-CN" sz="2000" b="1" dirty="0">
              <a:solidFill>
                <a:srgbClr val="0000CC"/>
              </a:solidFill>
              <a:latin typeface="微软雅黑" panose="020B0503020204020204" pitchFamily="34" charset="-122"/>
              <a:ea typeface="微软雅黑" panose="020B0503020204020204" pitchFamily="34" charset="-122"/>
              <a:cs typeface="+mj-cs"/>
            </a:endParaRPr>
          </a:p>
          <a:p>
            <a:pPr>
              <a:defRPr/>
            </a:pPr>
            <a:r>
              <a:rPr lang="en-US" altLang="zh-CN" sz="2000" b="1" dirty="0">
                <a:solidFill>
                  <a:srgbClr val="0000CC"/>
                </a:solidFill>
                <a:latin typeface="微软雅黑" panose="020B0503020204020204" pitchFamily="34" charset="-122"/>
                <a:ea typeface="微软雅黑" panose="020B0503020204020204" pitchFamily="34" charset="-122"/>
                <a:cs typeface="+mj-cs"/>
              </a:rPr>
              <a:t>else if (</a:t>
            </a:r>
            <a:r>
              <a:rPr lang="en-US" altLang="zh-CN" sz="2000" b="1" dirty="0" err="1">
                <a:solidFill>
                  <a:srgbClr val="0000CC"/>
                </a:solidFill>
                <a:latin typeface="微软雅黑" panose="020B0503020204020204" pitchFamily="34" charset="-122"/>
                <a:ea typeface="微软雅黑" panose="020B0503020204020204" pitchFamily="34" charset="-122"/>
                <a:cs typeface="+mj-cs"/>
              </a:rPr>
              <a:t>usrChoise</a:t>
            </a:r>
            <a:r>
              <a:rPr lang="en-US" altLang="zh-CN" sz="2000" b="1" dirty="0">
                <a:solidFill>
                  <a:srgbClr val="0000CC"/>
                </a:solidFill>
                <a:latin typeface="微软雅黑" panose="020B0503020204020204" pitchFamily="34" charset="-122"/>
                <a:ea typeface="微软雅黑" panose="020B0503020204020204" pitchFamily="34" charset="-122"/>
                <a:cs typeface="+mj-cs"/>
              </a:rPr>
              <a:t>==3)</a:t>
            </a:r>
            <a:endParaRPr lang="en-US" altLang="zh-CN" sz="2000" b="1" dirty="0">
              <a:solidFill>
                <a:srgbClr val="0000CC"/>
              </a:solidFill>
              <a:latin typeface="微软雅黑" panose="020B0503020204020204" pitchFamily="34" charset="-122"/>
              <a:ea typeface="微软雅黑" panose="020B0503020204020204" pitchFamily="34" charset="-122"/>
              <a:cs typeface="+mj-cs"/>
            </a:endParaRPr>
          </a:p>
          <a:p>
            <a:pPr>
              <a:defRPr/>
            </a:pPr>
            <a:r>
              <a:rPr lang="en-US" altLang="zh-CN" sz="2000" b="1" dirty="0">
                <a:solidFill>
                  <a:srgbClr val="0000CC"/>
                </a:solidFill>
                <a:latin typeface="微软雅黑" panose="020B0503020204020204" pitchFamily="34" charset="-122"/>
                <a:ea typeface="微软雅黑" panose="020B0503020204020204" pitchFamily="34" charset="-122"/>
                <a:cs typeface="+mj-cs"/>
              </a:rPr>
              <a:t>  </a:t>
            </a:r>
            <a:r>
              <a:rPr lang="en-US" altLang="zh-CN" sz="2000" b="1" dirty="0" smtClean="0">
                <a:solidFill>
                  <a:srgbClr val="0000CC"/>
                </a:solidFill>
                <a:latin typeface="微软雅黑" panose="020B0503020204020204" pitchFamily="34" charset="-122"/>
                <a:ea typeface="微软雅黑" panose="020B0503020204020204" pitchFamily="34" charset="-122"/>
                <a:cs typeface="+mj-cs"/>
              </a:rPr>
              <a:t> </a:t>
            </a:r>
            <a:r>
              <a:rPr lang="en-US" altLang="zh-CN" sz="2000" b="1" dirty="0">
                <a:solidFill>
                  <a:srgbClr val="0000CC"/>
                </a:solidFill>
                <a:latin typeface="微软雅黑" panose="020B0503020204020204" pitchFamily="34" charset="-122"/>
                <a:ea typeface="微软雅黑" panose="020B0503020204020204" pitchFamily="34" charset="-122"/>
                <a:cs typeface="+mj-cs"/>
              </a:rPr>
              <a:t>p</a:t>
            </a:r>
            <a:r>
              <a:rPr lang="en-US" altLang="zh-CN" sz="2000" b="1" dirty="0" smtClean="0">
                <a:solidFill>
                  <a:srgbClr val="0000CC"/>
                </a:solidFill>
                <a:latin typeface="微软雅黑" panose="020B0503020204020204" pitchFamily="34" charset="-122"/>
                <a:ea typeface="微软雅黑" panose="020B0503020204020204" pitchFamily="34" charset="-122"/>
                <a:cs typeface="+mj-cs"/>
              </a:rPr>
              <a:t> </a:t>
            </a:r>
            <a:r>
              <a:rPr lang="en-US" altLang="zh-CN" sz="2000" b="1" dirty="0">
                <a:solidFill>
                  <a:srgbClr val="0000CC"/>
                </a:solidFill>
                <a:latin typeface="微软雅黑" panose="020B0503020204020204" pitchFamily="34" charset="-122"/>
                <a:ea typeface="微软雅黑" panose="020B0503020204020204" pitchFamily="34" charset="-122"/>
                <a:cs typeface="+mj-cs"/>
              </a:rPr>
              <a:t>=new </a:t>
            </a:r>
            <a:r>
              <a:rPr lang="en-US" altLang="zh-CN" sz="2000" b="1" dirty="0" err="1" smtClean="0">
                <a:solidFill>
                  <a:srgbClr val="0000CC"/>
                </a:solidFill>
                <a:latin typeface="微软雅黑" panose="020B0503020204020204" pitchFamily="34" charset="-122"/>
                <a:ea typeface="微软雅黑" panose="020B0503020204020204" pitchFamily="34" charset="-122"/>
                <a:cs typeface="+mj-cs"/>
              </a:rPr>
              <a:t>BankCard</a:t>
            </a:r>
            <a:r>
              <a:rPr lang="en-US" altLang="zh-CN" sz="2000" b="1" dirty="0" smtClean="0">
                <a:solidFill>
                  <a:srgbClr val="0000CC"/>
                </a:solidFill>
                <a:latin typeface="微软雅黑" panose="020B0503020204020204" pitchFamily="34" charset="-122"/>
                <a:ea typeface="微软雅黑" panose="020B0503020204020204" pitchFamily="34" charset="-122"/>
                <a:cs typeface="+mj-cs"/>
              </a:rPr>
              <a:t>(); </a:t>
            </a:r>
            <a:endParaRPr lang="en-US" altLang="zh-CN" sz="2000" b="1" dirty="0">
              <a:solidFill>
                <a:srgbClr val="0000CC"/>
              </a:solidFill>
              <a:latin typeface="微软雅黑" panose="020B0503020204020204" pitchFamily="34" charset="-122"/>
              <a:ea typeface="微软雅黑" panose="020B0503020204020204" pitchFamily="34" charset="-122"/>
              <a:cs typeface="+mj-cs"/>
            </a:endParaRPr>
          </a:p>
          <a:p>
            <a:pPr>
              <a:defRPr/>
            </a:pPr>
            <a:r>
              <a:rPr lang="en-US" altLang="zh-CN" sz="2000" b="1" dirty="0">
                <a:solidFill>
                  <a:srgbClr val="0000CC"/>
                </a:solidFill>
                <a:latin typeface="微软雅黑" panose="020B0503020204020204" pitchFamily="34" charset="-122"/>
                <a:ea typeface="微软雅黑" panose="020B0503020204020204" pitchFamily="34" charset="-122"/>
                <a:cs typeface="+mj-cs"/>
              </a:rPr>
              <a:t> </a:t>
            </a:r>
            <a:r>
              <a:rPr lang="en-US" altLang="zh-CN" sz="2000" b="1" dirty="0" smtClean="0">
                <a:latin typeface="微软雅黑" panose="020B0503020204020204" pitchFamily="34" charset="-122"/>
                <a:ea typeface="微软雅黑" panose="020B0503020204020204" pitchFamily="34" charset="-122"/>
                <a:cs typeface="+mj-cs"/>
              </a:rPr>
              <a:t>return </a:t>
            </a:r>
            <a:r>
              <a:rPr lang="en-US" altLang="zh-CN" sz="2000" b="1" dirty="0">
                <a:latin typeface="微软雅黑" panose="020B0503020204020204" pitchFamily="34" charset="-122"/>
                <a:ea typeface="微软雅黑" panose="020B0503020204020204" pitchFamily="34" charset="-122"/>
              </a:rPr>
              <a:t>p</a:t>
            </a:r>
            <a:r>
              <a:rPr lang="en-US" altLang="zh-CN"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cs typeface="+mj-cs"/>
              </a:rPr>
              <a:t> </a:t>
            </a:r>
            <a:endParaRPr lang="en-US" altLang="zh-CN" sz="2000" b="1" dirty="0">
              <a:latin typeface="微软雅黑" panose="020B0503020204020204" pitchFamily="34" charset="-122"/>
              <a:ea typeface="微软雅黑" panose="020B0503020204020204" pitchFamily="34" charset="-122"/>
              <a:cs typeface="+mj-cs"/>
            </a:endParaRPr>
          </a:p>
        </p:txBody>
      </p:sp>
      <p:grpSp>
        <p:nvGrpSpPr>
          <p:cNvPr id="6" name="组合 5"/>
          <p:cNvGrpSpPr/>
          <p:nvPr/>
        </p:nvGrpSpPr>
        <p:grpSpPr>
          <a:xfrm>
            <a:off x="2480058" y="1985202"/>
            <a:ext cx="1555404" cy="1391044"/>
            <a:chOff x="2480058" y="1985202"/>
            <a:chExt cx="1555404" cy="1391044"/>
          </a:xfrm>
        </p:grpSpPr>
        <p:sp>
          <p:nvSpPr>
            <p:cNvPr id="1169471" name="Text Box 63"/>
            <p:cNvSpPr txBox="1">
              <a:spLocks noChangeArrowheads="1"/>
            </p:cNvSpPr>
            <p:nvPr/>
          </p:nvSpPr>
          <p:spPr bwMode="auto">
            <a:xfrm>
              <a:off x="2494344" y="1985202"/>
              <a:ext cx="15411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600">
                  <a:solidFill>
                    <a:schemeClr val="tx1"/>
                  </a:solidFill>
                  <a:latin typeface="Arial" panose="020B0604020202020204" pitchFamily="34" charset="0"/>
                  <a:ea typeface="宋体" panose="02010600030101010101" pitchFamily="2" charset="-122"/>
                </a:defRPr>
              </a:lvl1pPr>
              <a:lvl2pPr marL="742950" indent="-285750">
                <a:defRPr sz="2600">
                  <a:solidFill>
                    <a:schemeClr val="tx1"/>
                  </a:solidFill>
                  <a:latin typeface="Arial" panose="020B0604020202020204" pitchFamily="34" charset="0"/>
                  <a:ea typeface="宋体" panose="02010600030101010101" pitchFamily="2" charset="-122"/>
                </a:defRPr>
              </a:lvl2pPr>
              <a:lvl3pPr marL="1143000" indent="-228600">
                <a:defRPr sz="2600">
                  <a:solidFill>
                    <a:schemeClr val="tx1"/>
                  </a:solidFill>
                  <a:latin typeface="Arial" panose="020B0604020202020204" pitchFamily="34" charset="0"/>
                  <a:ea typeface="宋体" panose="02010600030101010101" pitchFamily="2" charset="-122"/>
                </a:defRPr>
              </a:lvl3pPr>
              <a:lvl4pPr marL="1600200" indent="-228600">
                <a:defRPr sz="2600">
                  <a:solidFill>
                    <a:schemeClr val="tx1"/>
                  </a:solidFill>
                  <a:latin typeface="Arial" panose="020B0604020202020204" pitchFamily="34" charset="0"/>
                  <a:ea typeface="宋体" panose="02010600030101010101" pitchFamily="2" charset="-122"/>
                </a:defRPr>
              </a:lvl4pPr>
              <a:lvl5pPr marL="2057400" indent="-22860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r>
                <a:rPr lang="zh-CN" altLang="en-US" sz="2000" b="1" dirty="0" smtClean="0">
                  <a:latin typeface="微软雅黑" panose="020B0503020204020204" pitchFamily="34" charset="-122"/>
                  <a:ea typeface="微软雅黑" panose="020B0503020204020204" pitchFamily="34" charset="-122"/>
                </a:rPr>
                <a:t>工厂方法</a:t>
              </a:r>
              <a:endParaRPr lang="zh-CN" altLang="en-US" sz="2000" b="1" dirty="0">
                <a:latin typeface="微软雅黑" panose="020B0503020204020204" pitchFamily="34" charset="-122"/>
                <a:ea typeface="微软雅黑" panose="020B0503020204020204" pitchFamily="34" charset="-122"/>
              </a:endParaRPr>
            </a:p>
          </p:txBody>
        </p:sp>
        <p:cxnSp>
          <p:nvCxnSpPr>
            <p:cNvPr id="4" name="直接箭头连接符 3"/>
            <p:cNvCxnSpPr/>
            <p:nvPr/>
          </p:nvCxnSpPr>
          <p:spPr>
            <a:xfrm flipH="1">
              <a:off x="2480058" y="2270927"/>
              <a:ext cx="644980" cy="1105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169444"/>
                                        </p:tgtEl>
                                        <p:attrNameLst>
                                          <p:attrName>style.visibility</p:attrName>
                                        </p:attrNameLst>
                                      </p:cBhvr>
                                      <p:to>
                                        <p:strVal val="visible"/>
                                      </p:to>
                                    </p:set>
                                    <p:animEffect transition="in" filter="slide(fromBottom)">
                                      <p:cBhvr>
                                        <p:cTn id="7" dur="500"/>
                                        <p:tgtEl>
                                          <p:spTgt spid="116944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169445"/>
                                        </p:tgtEl>
                                        <p:attrNameLst>
                                          <p:attrName>style.visibility</p:attrName>
                                        </p:attrNameLst>
                                      </p:cBhvr>
                                      <p:to>
                                        <p:strVal val="visible"/>
                                      </p:to>
                                    </p:set>
                                    <p:animEffect transition="in" filter="slide(fromBottom)">
                                      <p:cBhvr>
                                        <p:cTn id="10" dur="500"/>
                                        <p:tgtEl>
                                          <p:spTgt spid="1169445"/>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169446"/>
                                        </p:tgtEl>
                                        <p:attrNameLst>
                                          <p:attrName>style.visibility</p:attrName>
                                        </p:attrNameLst>
                                      </p:cBhvr>
                                      <p:to>
                                        <p:strVal val="visible"/>
                                      </p:to>
                                    </p:set>
                                    <p:animEffect transition="in" filter="slide(fromBottom)">
                                      <p:cBhvr>
                                        <p:cTn id="13" dur="500"/>
                                        <p:tgtEl>
                                          <p:spTgt spid="1169446"/>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169447"/>
                                        </p:tgtEl>
                                        <p:attrNameLst>
                                          <p:attrName>style.visibility</p:attrName>
                                        </p:attrNameLst>
                                      </p:cBhvr>
                                      <p:to>
                                        <p:strVal val="visible"/>
                                      </p:to>
                                    </p:set>
                                    <p:animEffect transition="in" filter="slide(fromBottom)">
                                      <p:cBhvr>
                                        <p:cTn id="16" dur="500"/>
                                        <p:tgtEl>
                                          <p:spTgt spid="1169447"/>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169449"/>
                                        </p:tgtEl>
                                        <p:attrNameLst>
                                          <p:attrName>style.visibility</p:attrName>
                                        </p:attrNameLst>
                                      </p:cBhvr>
                                      <p:to>
                                        <p:strVal val="visible"/>
                                      </p:to>
                                    </p:set>
                                    <p:animEffect transition="in" filter="slide(fromBottom)">
                                      <p:cBhvr>
                                        <p:cTn id="21" dur="500"/>
                                        <p:tgtEl>
                                          <p:spTgt spid="1169449"/>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1169450"/>
                                        </p:tgtEl>
                                        <p:attrNameLst>
                                          <p:attrName>style.visibility</p:attrName>
                                        </p:attrNameLst>
                                      </p:cBhvr>
                                      <p:to>
                                        <p:strVal val="visible"/>
                                      </p:to>
                                    </p:set>
                                    <p:animEffect transition="in" filter="slide(fromBottom)">
                                      <p:cBhvr>
                                        <p:cTn id="24" dur="500"/>
                                        <p:tgtEl>
                                          <p:spTgt spid="1169450"/>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169465"/>
                                        </p:tgtEl>
                                        <p:attrNameLst>
                                          <p:attrName>style.visibility</p:attrName>
                                        </p:attrNameLst>
                                      </p:cBhvr>
                                      <p:to>
                                        <p:strVal val="visible"/>
                                      </p:to>
                                    </p:set>
                                    <p:animEffect transition="in" filter="slide(fromBottom)">
                                      <p:cBhvr>
                                        <p:cTn id="27" dur="500"/>
                                        <p:tgtEl>
                                          <p:spTgt spid="1169465"/>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1169466"/>
                                        </p:tgtEl>
                                        <p:attrNameLst>
                                          <p:attrName>style.visibility</p:attrName>
                                        </p:attrNameLst>
                                      </p:cBhvr>
                                      <p:to>
                                        <p:strVal val="visible"/>
                                      </p:to>
                                    </p:set>
                                    <p:animEffect transition="in" filter="slide(fromBottom)">
                                      <p:cBhvr>
                                        <p:cTn id="30" dur="500"/>
                                        <p:tgtEl>
                                          <p:spTgt spid="1169466"/>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169467"/>
                                        </p:tgtEl>
                                        <p:attrNameLst>
                                          <p:attrName>style.visibility</p:attrName>
                                        </p:attrNameLst>
                                      </p:cBhvr>
                                      <p:to>
                                        <p:strVal val="visible"/>
                                      </p:to>
                                    </p:set>
                                    <p:animEffect transition="in" filter="slide(fromBottom)">
                                      <p:cBhvr>
                                        <p:cTn id="33" dur="500"/>
                                        <p:tgtEl>
                                          <p:spTgt spid="1169467"/>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1169464"/>
                                        </p:tgtEl>
                                        <p:attrNameLst>
                                          <p:attrName>style.visibility</p:attrName>
                                        </p:attrNameLst>
                                      </p:cBhvr>
                                      <p:to>
                                        <p:strVal val="visible"/>
                                      </p:to>
                                    </p:set>
                                    <p:animEffect transition="in" filter="slide(fromBottom)">
                                      <p:cBhvr>
                                        <p:cTn id="36" dur="500"/>
                                        <p:tgtEl>
                                          <p:spTgt spid="1169464"/>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169439"/>
                                        </p:tgtEl>
                                        <p:attrNameLst>
                                          <p:attrName>style.visibility</p:attrName>
                                        </p:attrNameLst>
                                      </p:cBhvr>
                                      <p:to>
                                        <p:strVal val="visible"/>
                                      </p:to>
                                    </p:set>
                                    <p:animEffect transition="in" filter="slide(fromBottom)">
                                      <p:cBhvr>
                                        <p:cTn id="39" dur="500"/>
                                        <p:tgtEl>
                                          <p:spTgt spid="1169439"/>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1169440"/>
                                        </p:tgtEl>
                                        <p:attrNameLst>
                                          <p:attrName>style.visibility</p:attrName>
                                        </p:attrNameLst>
                                      </p:cBhvr>
                                      <p:to>
                                        <p:strVal val="visible"/>
                                      </p:to>
                                    </p:set>
                                    <p:animEffect transition="in" filter="slide(fromBottom)">
                                      <p:cBhvr>
                                        <p:cTn id="42" dur="500"/>
                                        <p:tgtEl>
                                          <p:spTgt spid="1169440"/>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slide(fromBottom)">
                                      <p:cBhvr>
                                        <p:cTn id="47" dur="500"/>
                                        <p:tgtEl>
                                          <p:spTgt spid="60"/>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1169441"/>
                                        </p:tgtEl>
                                        <p:attrNameLst>
                                          <p:attrName>style.visibility</p:attrName>
                                        </p:attrNameLst>
                                      </p:cBhvr>
                                      <p:to>
                                        <p:strVal val="visible"/>
                                      </p:to>
                                    </p:set>
                                    <p:animEffect transition="in" filter="slide(fromBottom)">
                                      <p:cBhvr>
                                        <p:cTn id="50" dur="500"/>
                                        <p:tgtEl>
                                          <p:spTgt spid="1169441"/>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1169443"/>
                                        </p:tgtEl>
                                        <p:attrNameLst>
                                          <p:attrName>style.visibility</p:attrName>
                                        </p:attrNameLst>
                                      </p:cBhvr>
                                      <p:to>
                                        <p:strVal val="visible"/>
                                      </p:to>
                                    </p:set>
                                    <p:animEffect transition="in" filter="slide(fromBottom)">
                                      <p:cBhvr>
                                        <p:cTn id="53" dur="500"/>
                                        <p:tgtEl>
                                          <p:spTgt spid="1169443"/>
                                        </p:tgtEl>
                                      </p:cBhvr>
                                    </p:animEffect>
                                  </p:childTnLst>
                                </p:cTn>
                              </p:par>
                              <p:par>
                                <p:cTn id="54" presetID="12" presetClass="entr" presetSubtype="4" fill="hold" grpId="0" nodeType="withEffect">
                                  <p:stCondLst>
                                    <p:cond delay="0"/>
                                  </p:stCondLst>
                                  <p:childTnLst>
                                    <p:set>
                                      <p:cBhvr>
                                        <p:cTn id="55" dur="1" fill="hold">
                                          <p:stCondLst>
                                            <p:cond delay="0"/>
                                          </p:stCondLst>
                                        </p:cTn>
                                        <p:tgtEl>
                                          <p:spTgt spid="1169442"/>
                                        </p:tgtEl>
                                        <p:attrNameLst>
                                          <p:attrName>style.visibility</p:attrName>
                                        </p:attrNameLst>
                                      </p:cBhvr>
                                      <p:to>
                                        <p:strVal val="visible"/>
                                      </p:to>
                                    </p:set>
                                    <p:animEffect transition="in" filter="slide(fromBottom)">
                                      <p:cBhvr>
                                        <p:cTn id="56" dur="500"/>
                                        <p:tgtEl>
                                          <p:spTgt spid="1169442"/>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nodeType="clickEffect">
                                  <p:stCondLst>
                                    <p:cond delay="0"/>
                                  </p:stCondLst>
                                  <p:childTnLst>
                                    <p:set>
                                      <p:cBhvr>
                                        <p:cTn id="60" dur="1" fill="hold">
                                          <p:stCondLst>
                                            <p:cond delay="0"/>
                                          </p:stCondLst>
                                        </p:cTn>
                                        <p:tgtEl>
                                          <p:spTgt spid="1169460">
                                            <p:txEl>
                                              <p:pRg st="0" end="0"/>
                                            </p:txEl>
                                          </p:spTgt>
                                        </p:tgtEl>
                                        <p:attrNameLst>
                                          <p:attrName>style.visibility</p:attrName>
                                        </p:attrNameLst>
                                      </p:cBhvr>
                                      <p:to>
                                        <p:strVal val="visible"/>
                                      </p:to>
                                    </p:set>
                                    <p:animEffect transition="in" filter="slide(fromBottom)">
                                      <p:cBhvr>
                                        <p:cTn id="61" dur="500"/>
                                        <p:tgtEl>
                                          <p:spTgt spid="1169460">
                                            <p:txEl>
                                              <p:pRg st="0" end="0"/>
                                            </p:txEl>
                                          </p:spTgt>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1169470"/>
                                        </p:tgtEl>
                                        <p:attrNameLst>
                                          <p:attrName>style.visibility</p:attrName>
                                        </p:attrNameLst>
                                      </p:cBhvr>
                                      <p:to>
                                        <p:strVal val="visible"/>
                                      </p:to>
                                    </p:set>
                                    <p:animEffect transition="in" filter="checkerboard(across)">
                                      <p:cBhvr>
                                        <p:cTn id="64" dur="500"/>
                                        <p:tgtEl>
                                          <p:spTgt spid="1169470"/>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ppt_x"/>
                                          </p:val>
                                        </p:tav>
                                        <p:tav tm="100000">
                                          <p:val>
                                            <p:strVal val="#ppt_x"/>
                                          </p:val>
                                        </p:tav>
                                      </p:tavLst>
                                    </p:anim>
                                    <p:anim calcmode="lin" valueType="num">
                                      <p:cBhvr additive="base">
                                        <p:cTn id="7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45"/>
                                        </p:tgtEl>
                                        <p:attrNameLst>
                                          <p:attrName>style.visibility</p:attrName>
                                        </p:attrNameLst>
                                      </p:cBhvr>
                                      <p:to>
                                        <p:strVal val="visible"/>
                                      </p:to>
                                    </p:set>
                                    <p:anim calcmode="lin" valueType="num">
                                      <p:cBhvr additive="base">
                                        <p:cTn id="75" dur="500" fill="hold"/>
                                        <p:tgtEl>
                                          <p:spTgt spid="45"/>
                                        </p:tgtEl>
                                        <p:attrNameLst>
                                          <p:attrName>ppt_x</p:attrName>
                                        </p:attrNameLst>
                                      </p:cBhvr>
                                      <p:tavLst>
                                        <p:tav tm="0">
                                          <p:val>
                                            <p:strVal val="#ppt_x"/>
                                          </p:val>
                                        </p:tav>
                                        <p:tav tm="100000">
                                          <p:val>
                                            <p:strVal val="#ppt_x"/>
                                          </p:val>
                                        </p:tav>
                                      </p:tavLst>
                                    </p:anim>
                                    <p:anim calcmode="lin" valueType="num">
                                      <p:cBhvr additive="base">
                                        <p:cTn id="7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439" grpId="0" animBg="1"/>
      <p:bldP spid="1169440" grpId="0" animBg="1"/>
      <p:bldP spid="1169441" grpId="0" animBg="1"/>
      <p:bldP spid="1169442" grpId="0" animBg="1"/>
      <p:bldP spid="1169443" grpId="0" animBg="1"/>
      <p:bldP spid="1169444" grpId="0" animBg="1"/>
      <p:bldP spid="1169445" grpId="0" animBg="1"/>
      <p:bldP spid="1169446" grpId="0" animBg="1"/>
      <p:bldP spid="1169447" grpId="0" animBg="1"/>
      <p:bldP spid="1169449" grpId="0" animBg="1"/>
      <p:bldP spid="1169450" grpId="0" animBg="1"/>
      <p:bldP spid="1169464" grpId="0" animBg="1"/>
      <p:bldP spid="1169465" grpId="0" animBg="1"/>
      <p:bldP spid="1169466" grpId="0" animBg="1"/>
      <p:bldP spid="1169467" grpId="0" animBg="1"/>
      <p:bldP spid="1169470" grpId="0"/>
      <p:bldP spid="45" grpId="0"/>
      <p:bldP spid="60" grpId="0" animBg="1"/>
    </p:bldLst>
  </p:timing>
</p:sld>
</file>

<file path=ppt/tags/tag1.xml><?xml version="1.0" encoding="utf-8"?>
<p:tagLst xmlns:p="http://schemas.openxmlformats.org/presentationml/2006/main">
  <p:tag name="commondata" val="eyJoZGlkIjoiOGFlODY0OWRhM2I1MTZkNDI2MjZmMDdiNTc4ZTFlNm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10587</Words>
  <Application>WPS 演示</Application>
  <PresentationFormat>宽屏</PresentationFormat>
  <Paragraphs>941</Paragraphs>
  <Slides>46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Arial</vt:lpstr>
      <vt:lpstr>宋体</vt:lpstr>
      <vt:lpstr>Wingdings</vt:lpstr>
      <vt:lpstr>微软雅黑</vt:lpstr>
      <vt:lpstr>Arial Unicode MS</vt:lpstr>
      <vt:lpstr>Calibri Light</vt:lpstr>
      <vt:lpstr>Calibri</vt:lpstr>
      <vt:lpstr>黑体</vt:lpstr>
      <vt:lpstr>Office 主题</vt:lpstr>
      <vt:lpstr>Lecture 1  The Factory Method Pattern (工厂方法模式) (Creational)</vt:lpstr>
      <vt:lpstr>Contents of this lecture</vt:lpstr>
      <vt:lpstr>PowerPoint 演示文稿</vt:lpstr>
      <vt:lpstr>PowerPoint 演示文稿</vt:lpstr>
      <vt:lpstr>Introduction to Factory Method Pattern</vt:lpstr>
      <vt:lpstr>PowerPoint 演示文稿</vt:lpstr>
      <vt:lpstr>Introduction to Factory Method Pattern</vt:lpstr>
      <vt:lpstr>Introduction to Factory Method Pattern</vt:lpstr>
      <vt:lpstr>PowerPoint 演示文稿</vt:lpstr>
      <vt:lpstr>Introduction to Factory Method Pattern</vt:lpstr>
      <vt:lpstr>工厂方法的优点</vt:lpstr>
      <vt:lpstr>Introduction to Factory Method Pattern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简单工厂方法模式的优点:</vt:lpstr>
      <vt:lpstr>PowerPoint 演示文稿</vt:lpstr>
      <vt:lpstr>Factory Method Pattern</vt:lpstr>
      <vt:lpstr>Example of Auto Insurance Policies 汽车保险的例子</vt:lpstr>
      <vt:lpstr>PowerPoint 演示文稿</vt:lpstr>
      <vt:lpstr>Example of Auto Insurance Policies 汽车保险的例子</vt:lpstr>
      <vt:lpstr>汽车保险的例子</vt:lpstr>
      <vt:lpstr>工厂层次类代码：</vt:lpstr>
      <vt:lpstr>汽车保险的例子</vt:lpstr>
      <vt:lpstr>Example of Auto Insurance Policies</vt:lpstr>
      <vt:lpstr>PowerPoint 演示文稿</vt:lpstr>
      <vt:lpstr>1. 简单工厂方法模式与工厂方法模式的比较</vt:lpstr>
      <vt:lpstr>1. 简单工厂方法模式与工厂方法模式的比较</vt:lpstr>
      <vt:lpstr>1. 简单工厂方法模式与工厂方法模式的比较</vt:lpstr>
      <vt:lpstr>1. 简单工厂方法模式与工厂方法模式的比较</vt:lpstr>
      <vt:lpstr>1. 简单工厂方法模式与工厂方法模式的比较</vt:lpstr>
      <vt:lpstr>2. 何时使用工厂方法模式？</vt:lpstr>
      <vt:lpstr>3. 工厂方法模式的思想</vt:lpstr>
      <vt:lpstr>3. 工厂方法模式的思想</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The Factory Method Pattern (工厂方法模式) (Creational)</dc:title>
  <dc:creator>Microsoft 帐户</dc:creator>
  <cp:lastModifiedBy>光追</cp:lastModifiedBy>
  <cp:revision>120</cp:revision>
  <dcterms:created xsi:type="dcterms:W3CDTF">2022-10-12T12:08:00Z</dcterms:created>
  <dcterms:modified xsi:type="dcterms:W3CDTF">2024-01-02T11:47:49Z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88D68DCB1A764552AF45EC992B1B1E44_12</vt:lpwstr>
  </property>
  <property fmtid="{D5CDD505-2E9C-101B-9397-08002B2CF9AE}" pid="3" name="KSOProductBuildVer">
    <vt:lpwstr>2052-12.1.0.16120</vt:lpwstr>
  </property>
</Properties>
</file>