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A350A-2183-4D52-BE1F-ED0C04DFE9DF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C146E-7E23-42EA-B201-D21465C2F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4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200" smtClean="0"/>
              <a:t>Introduction to Software Engineering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264F1B-8056-4BDC-BE76-7022CAA81FCA}" type="slidenum">
              <a:rPr lang="ar-SA" altLang="zh-CN">
                <a:cs typeface="Arial" panose="020B0604020202020204" pitchFamily="34" charset="0"/>
              </a:rPr>
              <a:pPr eaLnBrk="1" hangingPunct="1"/>
              <a:t>15</a:t>
            </a:fld>
            <a:endParaRPr lang="zh-CN" altLang="zh-CN">
              <a:cs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961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3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9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7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6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2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6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B8543-D08A-45BE-9F3D-8F7E6A87FBFE}" type="datetimeFigureOut">
              <a:rPr lang="zh-CN" altLang="en-US" smtClean="0"/>
              <a:t>2023-11-24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31A6-9C86-4AE7-8B48-E0524C2C0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992314" y="692150"/>
            <a:ext cx="79914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Architecture</a:t>
            </a:r>
            <a:b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软件体系结构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1992314" y="2260600"/>
            <a:ext cx="7991475" cy="1092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Lecture 1. MVC Design Pattern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              MVC Architecture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286125" y="4159251"/>
            <a:ext cx="56896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Professor: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algn="ctr" eaLnBrk="1" hangingPunct="1"/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2800" b="1" dirty="0" err="1">
                <a:latin typeface="Arial" panose="020B0604020202020204" pitchFamily="34" charset="0"/>
                <a:ea typeface="宋体" panose="02010600030101010101" pitchFamily="2" charset="-122"/>
              </a:rPr>
              <a:t>Yushan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(Michael) Sun</a:t>
            </a:r>
          </a:p>
          <a:p>
            <a:pPr algn="ctr" eaLnBrk="1" hangingPunct="1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Fall 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2023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5FEFFC5-09AC-4597-8AFE-6A33F2CCD0D9}" type="slidenum">
              <a:rPr lang="ar-SA" altLang="zh-CN" sz="1400"/>
              <a:pPr eaLnBrk="1" hangingPunct="1"/>
              <a:t>10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42795" y="1174750"/>
            <a:ext cx="9171161" cy="51816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软件设计方案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将整个项目设计为两个组件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用户界面类 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CarAuctionGUI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提供用户输入功能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显示查询结果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b="1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AuctionFunctions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从一个文件夹中提取车的信息描述文件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相关的文件显示功能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从一个文件夹中提取车的图片文件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相关的图片显示功能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处理竞拍价格 与 竞拍价格显示功能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所有的业务逻辑方法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可能的数据库访问方法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09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512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676400" y="990601"/>
            <a:ext cx="3048000" cy="411163"/>
          </a:xfrm>
          <a:prstGeom prst="rect">
            <a:avLst/>
          </a:prstGeom>
          <a:solidFill>
            <a:srgbClr val="BBE0E3">
              <a:alpha val="16862"/>
            </a:srgbClr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CarAuctionGUI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676400" y="1401764"/>
            <a:ext cx="3048000" cy="612775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+getSelectedCar(): String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+getBitPrice(): String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3124200" y="2133601"/>
            <a:ext cx="7239000" cy="411163"/>
          </a:xfrm>
          <a:prstGeom prst="rect">
            <a:avLst/>
          </a:prstGeom>
          <a:solidFill>
            <a:srgbClr val="BBE0E3">
              <a:alpha val="18039"/>
            </a:srgbClr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AuctionFunctions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3124200" y="2544764"/>
            <a:ext cx="7239000" cy="3322637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553" tIns="75600" rIns="79553" bIns="756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+getSelectedCar(): String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+getBitPrice(): String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+extractCarList(): String[] 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+setUpCarList(JComboBox cmbCarList,String[] carList)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+constructCarFileUrl(String carChosen): URL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+updateCarDescription(JEditorPane editorPane, URL url)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+showBitPrice(JTextArea bitShownText, String price )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+produceCarImaIcon(String carChosen): ImageIcon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+updateCarPicture(JLabel imgLabel,ImageIcon imgIcon)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#createImageIcon(String path): ImageIcon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5099050" y="1371601"/>
            <a:ext cx="1606550" cy="95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6705600" y="1381126"/>
            <a:ext cx="0" cy="7842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1752600" y="6165850"/>
            <a:ext cx="6172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软件设计方案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2: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将整个项目设计为两个组件</a:t>
            </a:r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4783139" y="1219201"/>
            <a:ext cx="295275" cy="295275"/>
          </a:xfrm>
          <a:prstGeom prst="diamond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2209800" y="76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8761414" y="5867400"/>
            <a:ext cx="1677987" cy="863600"/>
            <a:chOff x="6012160" y="5805312"/>
            <a:chExt cx="1296144" cy="864048"/>
          </a:xfrm>
        </p:grpSpPr>
        <p:sp>
          <p:nvSpPr>
            <p:cNvPr id="12" name="流程图: 磁盘 11"/>
            <p:cNvSpPr/>
            <p:nvPr/>
          </p:nvSpPr>
          <p:spPr>
            <a:xfrm>
              <a:off x="6012160" y="6119800"/>
              <a:ext cx="1296144" cy="5495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Database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660845" y="5805312"/>
              <a:ext cx="0" cy="432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4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 animBg="1"/>
      <p:bldP spid="88073" grpId="0" animBg="1"/>
      <p:bldP spid="880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E27DB42-373F-43DF-B08E-6F6C548E9DFD}" type="slidenum">
              <a:rPr lang="ar-SA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12</a:t>
            </a:fld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50613" y="1600200"/>
            <a:ext cx="10275683" cy="40386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实现了责任分离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在用户界面程序中，除了搭建所有的图形组件外， 仅仅提供了用户输入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和简单的输出功能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的获取功能：</a:t>
            </a: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getSelectedCar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</a:t>
            </a:r>
          </a:p>
          <a:p>
            <a:pPr marL="1371600" lvl="2" indent="-457200"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getBitPrice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 startA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将所有其它的功能都放到单独的一个类 </a:t>
            </a: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AuctionFunctions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209800" y="228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50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1652D41-F2A2-4D45-A477-9E11D17439D9}" type="slidenum">
              <a:rPr lang="ar-SA" altLang="zh-CN" sz="1400"/>
              <a:pPr eaLnBrk="1" hangingPunct="1"/>
              <a:t>13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068309" y="1828800"/>
            <a:ext cx="7460055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的缺点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在一个类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AuctionFunctions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中，集中了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所有的辅助功能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造成了接口污染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43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582B2FC-2D25-48A8-9A29-7E4B3B5B1240}" type="slidenum">
              <a:rPr lang="ar-SA" altLang="zh-CN" sz="1400"/>
              <a:pPr eaLnBrk="1" hangingPunct="1"/>
              <a:t>14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50613" y="1202649"/>
            <a:ext cx="8903329" cy="5035189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新设计方案考虑将来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追加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可能扩展的功能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要求在输入方面有可扩展性，例如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键盘输入，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图形界面上的按钮输入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手机、平板的触摸屏输入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buFontTx/>
              <a:buAutoNum type="arabicPeriod" startAt="2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对于汽车信息，允许有不同的显示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图片显示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文字显示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性能比较、分析图形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销售情况（柱形图，饼形图）</a:t>
            </a:r>
          </a:p>
          <a:p>
            <a:pPr marL="609600" indent="-609600">
              <a:buFont typeface="Wingdings" panose="05000000000000000000" pitchFamily="2" charset="2"/>
              <a:buAutoNum type="arabicPeriod" startAt="3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希望将所有的业务逻辑都封装到一个类中</a:t>
            </a:r>
          </a:p>
        </p:txBody>
      </p:sp>
    </p:spTree>
    <p:extLst>
      <p:ext uri="{BB962C8B-B14F-4D97-AF65-F5344CB8AC3E}">
        <p14:creationId xmlns:p14="http://schemas.microsoft.com/office/powerpoint/2010/main" val="8496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B372545-B3F5-4EF2-95ED-836CFCD9CA61}" type="slidenum">
              <a:rPr lang="ar-SA" altLang="zh-CN" sz="1400"/>
              <a:pPr eaLnBrk="1" hangingPunct="1"/>
              <a:t>15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995882" y="1291431"/>
            <a:ext cx="8458200" cy="129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 (Model-View-Controller)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设计模式进行设计如下。</a:t>
            </a:r>
          </a:p>
          <a:p>
            <a:pPr eaLnBrk="1" hangingPunct="1">
              <a:lnSpc>
                <a:spcPct val="11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9067800" y="5830888"/>
            <a:ext cx="1447800" cy="762000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hlinkClick r:id="rId3" action="ppaction://hlinksldjump"/>
              </a:rPr>
              <a:t>Back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51400" y="2819401"/>
            <a:ext cx="1987550" cy="766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00351" y="4620712"/>
            <a:ext cx="1495425" cy="7249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68400" rIns="62179" bIns="684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24714" y="4652963"/>
            <a:ext cx="2147887" cy="6207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 flipV="1">
            <a:off x="3314700" y="3178176"/>
            <a:ext cx="0" cy="1406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303589" y="3178175"/>
            <a:ext cx="15398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8286750" y="3254376"/>
            <a:ext cx="0" cy="1374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838950" y="3254375"/>
            <a:ext cx="1447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 flipH="1" flipV="1">
            <a:off x="4400551" y="4811713"/>
            <a:ext cx="27717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V="1">
            <a:off x="4400551" y="5083175"/>
            <a:ext cx="2771775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V="1">
            <a:off x="3638550" y="3406775"/>
            <a:ext cx="1181100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3638550" y="3406775"/>
            <a:ext cx="0" cy="121920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6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E223139-FC90-4CBC-827D-FE90ACD146E3}" type="slidenum">
              <a:rPr lang="ar-SA" altLang="zh-CN" sz="1400"/>
              <a:pPr eaLnBrk="1" hangingPunct="1"/>
              <a:t>16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9572" name="AutoShape 4"/>
          <p:cNvSpPr>
            <a:spLocks noChangeArrowheads="1"/>
          </p:cNvSpPr>
          <p:nvPr/>
        </p:nvSpPr>
        <p:spPr bwMode="auto">
          <a:xfrm>
            <a:off x="2362200" y="3124200"/>
            <a:ext cx="7467600" cy="1066800"/>
          </a:xfrm>
          <a:prstGeom prst="bevel">
            <a:avLst>
              <a:gd name="adj" fmla="val 12500"/>
            </a:avLst>
          </a:prstGeom>
          <a:solidFill>
            <a:srgbClr val="FFCC00">
              <a:alpha val="12000"/>
            </a:srgb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Theory of the MVC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7937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669956" y="1524001"/>
            <a:ext cx="10873211" cy="264964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Trygve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Reenskaug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年在施乐帕克研究中心工作的时候首先提出的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从二十世纪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年代开始，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被认为是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架构型模式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3CDCCA-06A4-4A8F-9759-AC2644E02753}" type="slidenum">
              <a:rPr lang="ar-SA" altLang="zh-CN" sz="1400"/>
              <a:pPr eaLnBrk="1" hangingPunct="1"/>
              <a:t>17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9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>
          <a:xfrm>
            <a:off x="633744" y="995881"/>
            <a:ext cx="10855106" cy="51333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：在软件工程中，模型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控制器（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）是一种架构模式，它将用户和应用程序之间的交互分为三个角色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（负责业务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（代表用户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 (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处理用户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输入）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software engineering,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Model–View–Controller (MVC)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an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architectural pattern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splits interactions between users and applications into three roles: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Model (business logic),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View (user interface), and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Controller (user input).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945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EA5ADF-5CFB-441F-B89F-3BDF5416E9DB}" type="slidenum">
              <a:rPr lang="ar-SA" altLang="zh-CN" sz="1400"/>
              <a:pPr eaLnBrk="1" hangingPunct="1"/>
              <a:t>18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5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625476" y="1339057"/>
            <a:ext cx="6324600" cy="6096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sz="3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组件：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Model, View , Controller 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灯片编号占位符 5"/>
          <p:cNvSpPr txBox="1">
            <a:spLocks noGrp="1" noChangeArrowheads="1"/>
          </p:cNvSpPr>
          <p:nvPr/>
        </p:nvSpPr>
        <p:spPr bwMode="auto">
          <a:xfrm>
            <a:off x="82296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fld id="{4114E470-7773-4179-8439-332A853123E4}" type="slidenum">
              <a:rPr lang="ar-SA" altLang="zh-CN" sz="1400"/>
              <a:pPr algn="r" eaLnBrk="1" hangingPunct="1"/>
              <a:t>19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5258985" y="2167092"/>
            <a:ext cx="1987550" cy="766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Model</a:t>
            </a:r>
            <a:endParaRPr lang="zh-CN" altLang="en-US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6" name="AutoShape 7"/>
          <p:cNvSpPr>
            <a:spLocks noChangeArrowheads="1"/>
          </p:cNvSpPr>
          <p:nvPr/>
        </p:nvSpPr>
        <p:spPr bwMode="auto">
          <a:xfrm>
            <a:off x="3207936" y="4266853"/>
            <a:ext cx="1495425" cy="7249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68400" rIns="62179" bIns="684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0487" name="AutoShape 8"/>
          <p:cNvSpPr>
            <a:spLocks noChangeArrowheads="1"/>
          </p:cNvSpPr>
          <p:nvPr/>
        </p:nvSpPr>
        <p:spPr bwMode="auto">
          <a:xfrm>
            <a:off x="7632299" y="4299104"/>
            <a:ext cx="2147887" cy="6207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Controller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endParaRPr lang="zh-CN" altLang="en-US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8" name="Line 10"/>
          <p:cNvSpPr>
            <a:spLocks noChangeShapeType="1"/>
          </p:cNvSpPr>
          <p:nvPr/>
        </p:nvSpPr>
        <p:spPr bwMode="auto">
          <a:xfrm flipH="1" flipV="1">
            <a:off x="3722285" y="2525867"/>
            <a:ext cx="19050" cy="17748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11"/>
          <p:cNvSpPr>
            <a:spLocks noChangeShapeType="1"/>
          </p:cNvSpPr>
          <p:nvPr/>
        </p:nvSpPr>
        <p:spPr bwMode="auto">
          <a:xfrm flipV="1">
            <a:off x="3711174" y="2525866"/>
            <a:ext cx="15398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5"/>
          <p:cNvSpPr>
            <a:spLocks noChangeShapeType="1"/>
          </p:cNvSpPr>
          <p:nvPr/>
        </p:nvSpPr>
        <p:spPr bwMode="auto">
          <a:xfrm flipV="1">
            <a:off x="8694335" y="2602067"/>
            <a:ext cx="0" cy="16986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6"/>
          <p:cNvSpPr>
            <a:spLocks noChangeShapeType="1"/>
          </p:cNvSpPr>
          <p:nvPr/>
        </p:nvSpPr>
        <p:spPr bwMode="auto">
          <a:xfrm flipH="1">
            <a:off x="7246535" y="2602066"/>
            <a:ext cx="1447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25"/>
          <p:cNvSpPr>
            <a:spLocks noChangeShapeType="1"/>
          </p:cNvSpPr>
          <p:nvPr/>
        </p:nvSpPr>
        <p:spPr bwMode="auto">
          <a:xfrm flipH="1" flipV="1">
            <a:off x="4808136" y="4529291"/>
            <a:ext cx="27717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26"/>
          <p:cNvSpPr>
            <a:spLocks noChangeShapeType="1"/>
          </p:cNvSpPr>
          <p:nvPr/>
        </p:nvSpPr>
        <p:spPr bwMode="auto">
          <a:xfrm flipV="1">
            <a:off x="4808136" y="4757891"/>
            <a:ext cx="2771775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7"/>
          <p:cNvSpPr>
            <a:spLocks noChangeShapeType="1"/>
          </p:cNvSpPr>
          <p:nvPr/>
        </p:nvSpPr>
        <p:spPr bwMode="auto">
          <a:xfrm flipV="1">
            <a:off x="4046135" y="2754466"/>
            <a:ext cx="1181100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8"/>
          <p:cNvSpPr>
            <a:spLocks noChangeShapeType="1"/>
          </p:cNvSpPr>
          <p:nvPr/>
        </p:nvSpPr>
        <p:spPr bwMode="auto">
          <a:xfrm flipH="1">
            <a:off x="4046135" y="2754467"/>
            <a:ext cx="0" cy="1546225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Rectangle 22"/>
          <p:cNvSpPr>
            <a:spLocks noChangeArrowheads="1"/>
          </p:cNvSpPr>
          <p:nvPr/>
        </p:nvSpPr>
        <p:spPr bwMode="auto">
          <a:xfrm>
            <a:off x="4114800" y="6092857"/>
            <a:ext cx="3657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latin typeface="Arial" panose="020B0604020202020204" pitchFamily="34" charset="0"/>
                <a:ea typeface="黑体" panose="02010609060101010101" pitchFamily="49" charset="-122"/>
              </a:rPr>
              <a:t>MVC</a:t>
            </a: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模式架构图</a:t>
            </a:r>
          </a:p>
        </p:txBody>
      </p:sp>
      <p:sp>
        <p:nvSpPr>
          <p:cNvPr id="20497" name="矩形 16"/>
          <p:cNvSpPr>
            <a:spLocks noChangeArrowheads="1"/>
          </p:cNvSpPr>
          <p:nvPr/>
        </p:nvSpPr>
        <p:spPr bwMode="auto">
          <a:xfrm>
            <a:off x="8770536" y="3089429"/>
            <a:ext cx="1808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explicit </a:t>
            </a:r>
          </a:p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invocation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98" name="矩形 17"/>
          <p:cNvSpPr>
            <a:spLocks noChangeArrowheads="1"/>
          </p:cNvSpPr>
          <p:nvPr/>
        </p:nvSpPr>
        <p:spPr bwMode="auto">
          <a:xfrm>
            <a:off x="4198535" y="3089429"/>
            <a:ext cx="1900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mplicit 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nvocation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99932" y="4123091"/>
            <a:ext cx="1002197" cy="1363523"/>
            <a:chOff x="4001559" y="2710894"/>
            <a:chExt cx="1002197" cy="1363523"/>
          </a:xfrm>
        </p:grpSpPr>
        <p:grpSp>
          <p:nvGrpSpPr>
            <p:cNvPr id="20" name="Group 20"/>
            <p:cNvGrpSpPr>
              <a:grpSpLocks/>
            </p:cNvGrpSpPr>
            <p:nvPr/>
          </p:nvGrpSpPr>
          <p:grpSpPr bwMode="auto">
            <a:xfrm>
              <a:off x="4133996" y="2710894"/>
              <a:ext cx="673842" cy="792163"/>
              <a:chOff x="385" y="1253"/>
              <a:chExt cx="499" cy="635"/>
            </a:xfrm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76" y="1253"/>
                <a:ext cx="272" cy="227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385" y="1570"/>
                <a:ext cx="4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612" y="1480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 flipH="1">
                <a:off x="431" y="1706"/>
                <a:ext cx="18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612" y="1706"/>
                <a:ext cx="181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4001559" y="3551197"/>
              <a:ext cx="1002197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2484824" y="4629771"/>
            <a:ext cx="68806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A3518DF-1284-41DA-817B-4609AA7FF3A0}" type="slidenum">
              <a:rPr lang="ar-SA" altLang="zh-CN" sz="1400"/>
              <a:pPr eaLnBrk="1" hangingPunct="1"/>
              <a:t>2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1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zh-CN" sz="3600" b="1">
                <a:ea typeface="宋体" panose="02010600030101010101" pitchFamily="2" charset="-122"/>
              </a:rPr>
              <a:t>Contents of this lecture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959667" y="1981200"/>
            <a:ext cx="10248523" cy="2708495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Introductory Example to the MVC Design Pattern or Architecture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Theory of the MVC design pattern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Design examples using the MVC design pattern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algn="ctr">
              <a:spcBef>
                <a:spcPct val="0"/>
              </a:spcBef>
              <a:buNone/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>
          <a:xfrm>
            <a:off x="588475" y="1142999"/>
            <a:ext cx="10945640" cy="43343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的责任 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is responsible for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负责从数据库中提取数据；将数据存储到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store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 the data from the database and saving the data into the data store</a:t>
            </a:r>
            <a:r>
              <a:rPr lang="en-US" altLang="zh-CN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负责业务逻辑</a:t>
            </a:r>
            <a:r>
              <a:rPr lang="zh-CN" altLang="en-US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负责数据</a:t>
            </a:r>
            <a:r>
              <a:rPr lang="zh-CN" altLang="en-US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验证，然后将数据存入数据库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the business logics are implemented in the Model </a:t>
            </a:r>
            <a:r>
              <a:rPr lang="en-US" altLang="zh-CN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entered by the user through View are checked in the model before saving into the database 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031C10-D883-4E1C-BA66-DA10BE2217AC}" type="slidenum">
              <a:rPr lang="ar-SA" altLang="zh-CN" sz="1400"/>
              <a:pPr eaLnBrk="1" hangingPunct="1"/>
              <a:t>20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7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 noChangeArrowheads="1"/>
          </p:cNvSpPr>
          <p:nvPr>
            <p:ph idx="1"/>
          </p:nvPr>
        </p:nvSpPr>
        <p:spPr>
          <a:xfrm>
            <a:off x="715979" y="1182232"/>
            <a:ext cx="10637821" cy="42770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视图的责任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 is responsible for: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捕捉用户输入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Taking the input from the user </a:t>
            </a:r>
            <a:endParaRPr lang="en-US" altLang="zh-CN" sz="2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分发处理请求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Dispatching the request to the controller, and then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显示输出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遵照控制器指示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Receiving response from the controller and displaying the result to the user</a:t>
            </a:r>
            <a:r>
              <a:rPr lang="en-US" altLang="zh-CN" sz="26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可能有多个</a:t>
            </a:r>
            <a:r>
              <a:rPr lang="en-US" altLang="zh-CN" sz="2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views can exist for a single model for different purposes</a:t>
            </a:r>
            <a:r>
              <a:rPr lang="en-US" altLang="zh-CN" sz="26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4418FEF-C628-49CD-8D6C-B2F4440C5ADA}" type="slidenum">
              <a:rPr lang="ar-SA" altLang="zh-CN" sz="1400"/>
              <a:pPr eaLnBrk="1" hangingPunct="1"/>
              <a:t>21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9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 noChangeArrowheads="1"/>
          </p:cNvSpPr>
          <p:nvPr>
            <p:ph idx="1"/>
          </p:nvPr>
        </p:nvSpPr>
        <p:spPr>
          <a:xfrm>
            <a:off x="606582" y="1143000"/>
            <a:ext cx="10909426" cy="41442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控制器的责任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 is responsible for: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接收来自客户的</a:t>
            </a:r>
            <a:r>
              <a:rPr lang="zh-CN" altLang="en-US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 </a:t>
            </a:r>
            <a:r>
              <a:rPr lang="en-US" altLang="zh-CN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Receiving the request from client </a:t>
            </a:r>
            <a:r>
              <a:rPr lang="en-US" altLang="zh-CN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r>
              <a:rPr lang="zh-CN" altLang="en-US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Executing the appropriate business logic from the Model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产生输出，供</a:t>
            </a:r>
            <a:r>
              <a:rPr lang="en-US" altLang="zh-CN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显示执行</a:t>
            </a:r>
            <a:r>
              <a:rPr lang="zh-CN" altLang="en-US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 </a:t>
            </a:r>
            <a:r>
              <a:rPr lang="en-US" altLang="zh-CN" sz="2800" b="1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Producing the output to the user using the View component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20082E-9CED-4422-9A6A-07A5F19144F5}" type="slidenum">
              <a:rPr lang="ar-SA" altLang="zh-CN" sz="1400"/>
              <a:pPr eaLnBrk="1" hangingPunct="1"/>
              <a:t>22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09800" y="2286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2800" b="1" kern="0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6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6"/>
          <p:cNvSpPr>
            <a:spLocks noChangeArrowheads="1"/>
          </p:cNvSpPr>
          <p:nvPr/>
        </p:nvSpPr>
        <p:spPr bwMode="auto">
          <a:xfrm>
            <a:off x="5175250" y="1741488"/>
            <a:ext cx="1987550" cy="7667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AutoShape 7"/>
          <p:cNvSpPr>
            <a:spLocks noChangeArrowheads="1"/>
          </p:cNvSpPr>
          <p:nvPr/>
        </p:nvSpPr>
        <p:spPr bwMode="auto">
          <a:xfrm>
            <a:off x="3352801" y="4686300"/>
            <a:ext cx="1190625" cy="723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68400" rIns="62179" bIns="684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580" name="AutoShape 8"/>
          <p:cNvSpPr>
            <a:spLocks noChangeArrowheads="1"/>
          </p:cNvSpPr>
          <p:nvPr/>
        </p:nvSpPr>
        <p:spPr bwMode="auto">
          <a:xfrm>
            <a:off x="7548564" y="4718051"/>
            <a:ext cx="2147887" cy="6207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Line 10"/>
          <p:cNvSpPr>
            <a:spLocks noChangeShapeType="1"/>
          </p:cNvSpPr>
          <p:nvPr/>
        </p:nvSpPr>
        <p:spPr bwMode="auto">
          <a:xfrm flipV="1">
            <a:off x="3638550" y="1970088"/>
            <a:ext cx="19050" cy="26035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 flipV="1">
            <a:off x="3627439" y="1970088"/>
            <a:ext cx="15398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5"/>
          <p:cNvSpPr>
            <a:spLocks noChangeShapeType="1"/>
          </p:cNvSpPr>
          <p:nvPr/>
        </p:nvSpPr>
        <p:spPr bwMode="auto">
          <a:xfrm flipH="1" flipV="1">
            <a:off x="8610600" y="2122488"/>
            <a:ext cx="0" cy="2571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16"/>
          <p:cNvSpPr>
            <a:spLocks noChangeShapeType="1"/>
          </p:cNvSpPr>
          <p:nvPr/>
        </p:nvSpPr>
        <p:spPr bwMode="auto">
          <a:xfrm flipH="1">
            <a:off x="7162800" y="2122488"/>
            <a:ext cx="1447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25"/>
          <p:cNvSpPr>
            <a:spLocks noChangeShapeType="1"/>
          </p:cNvSpPr>
          <p:nvPr/>
        </p:nvSpPr>
        <p:spPr bwMode="auto">
          <a:xfrm flipH="1" flipV="1">
            <a:off x="4724401" y="4876800"/>
            <a:ext cx="277177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26"/>
          <p:cNvSpPr>
            <a:spLocks noChangeShapeType="1"/>
          </p:cNvSpPr>
          <p:nvPr/>
        </p:nvSpPr>
        <p:spPr bwMode="auto">
          <a:xfrm flipV="1">
            <a:off x="4724401" y="5148263"/>
            <a:ext cx="2771775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27"/>
          <p:cNvSpPr>
            <a:spLocks noChangeShapeType="1"/>
          </p:cNvSpPr>
          <p:nvPr/>
        </p:nvSpPr>
        <p:spPr bwMode="auto">
          <a:xfrm flipV="1">
            <a:off x="3962400" y="2274888"/>
            <a:ext cx="1181100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28"/>
          <p:cNvSpPr>
            <a:spLocks noChangeShapeType="1"/>
          </p:cNvSpPr>
          <p:nvPr/>
        </p:nvSpPr>
        <p:spPr bwMode="auto">
          <a:xfrm flipH="1">
            <a:off x="3962400" y="2274889"/>
            <a:ext cx="0" cy="2416175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>
            <a:off x="8763000" y="2884489"/>
            <a:ext cx="1752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中的业务逻辑方法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>
            <a:off x="1752600" y="2503488"/>
            <a:ext cx="17526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中的方法，获得数据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因为要更新视图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91" name="Text Box 17"/>
          <p:cNvSpPr txBox="1">
            <a:spLocks noChangeArrowheads="1"/>
          </p:cNvSpPr>
          <p:nvPr/>
        </p:nvSpPr>
        <p:spPr bwMode="auto">
          <a:xfrm>
            <a:off x="4953000" y="4046539"/>
            <a:ext cx="2438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选择视图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获取用户输入</a:t>
            </a:r>
          </a:p>
        </p:txBody>
      </p:sp>
      <p:sp>
        <p:nvSpPr>
          <p:cNvPr id="24592" name="Rectangle 22"/>
          <p:cNvSpPr>
            <a:spLocks noChangeArrowheads="1"/>
          </p:cNvSpPr>
          <p:nvPr/>
        </p:nvSpPr>
        <p:spPr bwMode="auto">
          <a:xfrm>
            <a:off x="2590800" y="5951538"/>
            <a:ext cx="6858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模式架构图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交互情况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209800" y="381000"/>
            <a:ext cx="7772400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3200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4" name="Text Box 15"/>
          <p:cNvSpPr txBox="1">
            <a:spLocks noChangeArrowheads="1"/>
          </p:cNvSpPr>
          <p:nvPr/>
        </p:nvSpPr>
        <p:spPr bwMode="auto">
          <a:xfrm>
            <a:off x="4114800" y="2884489"/>
            <a:ext cx="18288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通知所有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View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2286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 noChangeArrowheads="1"/>
          </p:cNvSpPr>
          <p:nvPr>
            <p:ph idx="1"/>
          </p:nvPr>
        </p:nvSpPr>
        <p:spPr>
          <a:xfrm>
            <a:off x="660903" y="1006475"/>
            <a:ext cx="10882265" cy="18453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架构的两个主要的</a:t>
            </a: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</a:t>
            </a: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principal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separations)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将表示从模型中分离出来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Separating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presentation from the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model)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B9A411-A9F7-47EC-AE38-BD48DB969B45}" type="slidenum">
              <a:rPr lang="ar-SA" altLang="zh-CN" sz="1400"/>
              <a:pPr eaLnBrk="1" hangingPunct="1"/>
              <a:t>24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25604" name="Rectangle 23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1981200" y="5105400"/>
            <a:ext cx="2133600" cy="9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GUI with controller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4724400" y="5065713"/>
            <a:ext cx="1981200" cy="9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Business Model</a:t>
            </a:r>
          </a:p>
        </p:txBody>
      </p:sp>
      <p:cxnSp>
        <p:nvCxnSpPr>
          <p:cNvPr id="25607" name="直接箭头连接符 2"/>
          <p:cNvCxnSpPr>
            <a:cxnSpLocks noChangeShapeType="1"/>
          </p:cNvCxnSpPr>
          <p:nvPr/>
        </p:nvCxnSpPr>
        <p:spPr bwMode="auto">
          <a:xfrm>
            <a:off x="4103688" y="5594350"/>
            <a:ext cx="620712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TextBox 3"/>
          <p:cNvSpPr txBox="1">
            <a:spLocks noChangeArrowheads="1"/>
          </p:cNvSpPr>
          <p:nvPr/>
        </p:nvSpPr>
        <p:spPr bwMode="auto">
          <a:xfrm>
            <a:off x="7086600" y="4953000"/>
            <a:ext cx="33528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用户图形界面和控制器在一起的情况。</a:t>
            </a:r>
          </a:p>
        </p:txBody>
      </p:sp>
      <p:sp>
        <p:nvSpPr>
          <p:cNvPr id="25609" name="AutoShape 6"/>
          <p:cNvSpPr>
            <a:spLocks noChangeArrowheads="1"/>
          </p:cNvSpPr>
          <p:nvPr/>
        </p:nvSpPr>
        <p:spPr bwMode="auto">
          <a:xfrm>
            <a:off x="3124200" y="3200400"/>
            <a:ext cx="213360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 Auction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</a:t>
            </a:r>
          </a:p>
        </p:txBody>
      </p:sp>
      <p:sp>
        <p:nvSpPr>
          <p:cNvPr id="25610" name="文本框 3"/>
          <p:cNvSpPr txBox="1">
            <a:spLocks noChangeArrowheads="1"/>
          </p:cNvSpPr>
          <p:nvPr/>
        </p:nvSpPr>
        <p:spPr bwMode="auto">
          <a:xfrm>
            <a:off x="7086600" y="3213100"/>
            <a:ext cx="254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将整个程序设计为一个单独的类的情况。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3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 noChangeArrowheads="1"/>
          </p:cNvSpPr>
          <p:nvPr>
            <p:ph idx="1"/>
          </p:nvPr>
        </p:nvSpPr>
        <p:spPr>
          <a:xfrm>
            <a:off x="733330" y="457201"/>
            <a:ext cx="10891319" cy="1268411"/>
          </a:xfrm>
        </p:spPr>
        <p:txBody>
          <a:bodyPr>
            <a:normAutofit/>
          </a:bodyPr>
          <a:lstStyle/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将控制器从</a:t>
            </a:r>
            <a:r>
              <a:rPr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中分离</a:t>
            </a: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出来 </a:t>
            </a:r>
            <a:r>
              <a:rPr lang="en-US" altLang="zh-CN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Separating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controller from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the view)</a:t>
            </a:r>
            <a:endParaRPr lang="zh-CN" altLang="en-US" sz="2800" dirty="0" smtClean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7" name="AutoShape 6"/>
          <p:cNvSpPr>
            <a:spLocks noChangeArrowheads="1"/>
          </p:cNvSpPr>
          <p:nvPr/>
        </p:nvSpPr>
        <p:spPr bwMode="auto">
          <a:xfrm>
            <a:off x="3486150" y="3429001"/>
            <a:ext cx="1619250" cy="766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AutoShape 7"/>
          <p:cNvSpPr>
            <a:spLocks noChangeArrowheads="1"/>
          </p:cNvSpPr>
          <p:nvPr/>
        </p:nvSpPr>
        <p:spPr bwMode="auto">
          <a:xfrm>
            <a:off x="1905001" y="5230813"/>
            <a:ext cx="1190625" cy="723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68400" rIns="62179" bIns="684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629" name="AutoShape 8"/>
          <p:cNvSpPr>
            <a:spLocks noChangeArrowheads="1"/>
          </p:cNvSpPr>
          <p:nvPr/>
        </p:nvSpPr>
        <p:spPr bwMode="auto">
          <a:xfrm>
            <a:off x="5338764" y="5262563"/>
            <a:ext cx="2147887" cy="6207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0" name="Line 10"/>
          <p:cNvSpPr>
            <a:spLocks noChangeShapeType="1"/>
          </p:cNvSpPr>
          <p:nvPr/>
        </p:nvSpPr>
        <p:spPr bwMode="auto">
          <a:xfrm flipH="1" flipV="1">
            <a:off x="2190750" y="3787776"/>
            <a:ext cx="0" cy="14065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11"/>
          <p:cNvSpPr>
            <a:spLocks noChangeShapeType="1"/>
          </p:cNvSpPr>
          <p:nvPr/>
        </p:nvSpPr>
        <p:spPr bwMode="auto">
          <a:xfrm flipV="1">
            <a:off x="2179638" y="3787775"/>
            <a:ext cx="1346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15"/>
          <p:cNvSpPr>
            <a:spLocks noChangeShapeType="1"/>
          </p:cNvSpPr>
          <p:nvPr/>
        </p:nvSpPr>
        <p:spPr bwMode="auto">
          <a:xfrm flipV="1">
            <a:off x="6400800" y="3863976"/>
            <a:ext cx="0" cy="137477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16"/>
          <p:cNvSpPr>
            <a:spLocks noChangeShapeType="1"/>
          </p:cNvSpPr>
          <p:nvPr/>
        </p:nvSpPr>
        <p:spPr bwMode="auto">
          <a:xfrm flipH="1">
            <a:off x="5084764" y="3863975"/>
            <a:ext cx="131603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25"/>
          <p:cNvSpPr>
            <a:spLocks noChangeShapeType="1"/>
          </p:cNvSpPr>
          <p:nvPr/>
        </p:nvSpPr>
        <p:spPr bwMode="auto">
          <a:xfrm flipH="1">
            <a:off x="3070225" y="5400675"/>
            <a:ext cx="22161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26"/>
          <p:cNvSpPr>
            <a:spLocks noChangeShapeType="1"/>
          </p:cNvSpPr>
          <p:nvPr/>
        </p:nvSpPr>
        <p:spPr bwMode="auto">
          <a:xfrm flipV="1">
            <a:off x="3122613" y="5692776"/>
            <a:ext cx="2163762" cy="23813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27"/>
          <p:cNvSpPr>
            <a:spLocks noChangeShapeType="1"/>
          </p:cNvSpPr>
          <p:nvPr/>
        </p:nvSpPr>
        <p:spPr bwMode="auto">
          <a:xfrm flipV="1">
            <a:off x="2514600" y="4016375"/>
            <a:ext cx="941388" cy="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28"/>
          <p:cNvSpPr>
            <a:spLocks noChangeShapeType="1"/>
          </p:cNvSpPr>
          <p:nvPr/>
        </p:nvSpPr>
        <p:spPr bwMode="auto">
          <a:xfrm>
            <a:off x="2514600" y="4016375"/>
            <a:ext cx="0" cy="121920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文本框 4"/>
          <p:cNvSpPr txBox="1">
            <a:spLocks noChangeArrowheads="1"/>
          </p:cNvSpPr>
          <p:nvPr/>
        </p:nvSpPr>
        <p:spPr bwMode="auto">
          <a:xfrm>
            <a:off x="7820025" y="4016375"/>
            <a:ext cx="2971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架构进行旧车拍卖系统程序设计的情况。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6639" name="AutoShape 6"/>
          <p:cNvSpPr>
            <a:spLocks noChangeArrowheads="1"/>
          </p:cNvSpPr>
          <p:nvPr/>
        </p:nvSpPr>
        <p:spPr bwMode="auto">
          <a:xfrm>
            <a:off x="1981200" y="1981200"/>
            <a:ext cx="2133600" cy="9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GUI with controller</a:t>
            </a:r>
          </a:p>
        </p:txBody>
      </p:sp>
      <p:sp>
        <p:nvSpPr>
          <p:cNvPr id="26640" name="AutoShape 6"/>
          <p:cNvSpPr>
            <a:spLocks noChangeArrowheads="1"/>
          </p:cNvSpPr>
          <p:nvPr/>
        </p:nvSpPr>
        <p:spPr bwMode="auto">
          <a:xfrm>
            <a:off x="4724400" y="1941513"/>
            <a:ext cx="1981200" cy="99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62179" tIns="31090" rIns="62179" bIns="3109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Business Model</a:t>
            </a:r>
          </a:p>
        </p:txBody>
      </p:sp>
      <p:cxnSp>
        <p:nvCxnSpPr>
          <p:cNvPr id="26641" name="直接箭头连接符 2"/>
          <p:cNvCxnSpPr>
            <a:cxnSpLocks noChangeShapeType="1"/>
          </p:cNvCxnSpPr>
          <p:nvPr/>
        </p:nvCxnSpPr>
        <p:spPr bwMode="auto">
          <a:xfrm>
            <a:off x="4103688" y="2470150"/>
            <a:ext cx="620712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TextBox 3"/>
          <p:cNvSpPr txBox="1">
            <a:spLocks noChangeArrowheads="1"/>
          </p:cNvSpPr>
          <p:nvPr/>
        </p:nvSpPr>
        <p:spPr bwMode="auto">
          <a:xfrm>
            <a:off x="7792675" y="1941513"/>
            <a:ext cx="3200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用户图形界面和控制器在一起的情况。</a:t>
            </a:r>
          </a:p>
        </p:txBody>
      </p:sp>
    </p:spTree>
    <p:extLst>
      <p:ext uri="{BB962C8B-B14F-4D97-AF65-F5344CB8AC3E}">
        <p14:creationId xmlns:p14="http://schemas.microsoft.com/office/powerpoint/2010/main" val="34701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8B71C5-A4AF-4DC0-B597-26FF0B347EEB}" type="slidenum">
              <a:rPr lang="ar-SA" altLang="zh-CN" sz="1400"/>
              <a:pPr eaLnBrk="1" hangingPunct="1"/>
              <a:t>26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525101" y="990600"/>
            <a:ext cx="11153869" cy="493036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数据更新：改变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传播机制</a:t>
            </a: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(change-propagation)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如果用户通过一个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改变了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，所有的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必须反映出该改变。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当数据发生变化的时候，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通知所有的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，告诉他们数据已经改变了；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sz="26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6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中的数据，以便发现到底是什么改变了。然后更新显示数据。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】change-propagation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机制保证了用户界面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和模型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的一致性。可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着模式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5851525" y="2827338"/>
            <a:ext cx="4511675" cy="3249612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955239" y="2282826"/>
            <a:ext cx="3464364" cy="3935412"/>
          </a:xfrm>
          <a:prstGeom prst="rect">
            <a:avLst/>
          </a:prstGeom>
          <a:solidFill>
            <a:srgbClr val="00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3C2E419-BBA3-4B45-9AAC-638E23AAB69C}" type="slidenum">
              <a:rPr lang="ar-SA" altLang="zh-CN" sz="1400"/>
              <a:pPr eaLnBrk="1" hangingPunct="1"/>
              <a:t>27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grpSp>
        <p:nvGrpSpPr>
          <p:cNvPr id="2" name="Group 50"/>
          <p:cNvGrpSpPr/>
          <p:nvPr/>
        </p:nvGrpSpPr>
        <p:grpSpPr bwMode="auto">
          <a:xfrm>
            <a:off x="1136214" y="3959226"/>
            <a:ext cx="3124637" cy="2117726"/>
            <a:chOff x="624" y="2590"/>
            <a:chExt cx="1766" cy="1334"/>
          </a:xfrm>
          <a:solidFill>
            <a:schemeClr val="bg1"/>
          </a:solidFill>
        </p:grpSpPr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624" y="2590"/>
              <a:ext cx="1766" cy="248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624" y="2838"/>
              <a:ext cx="1766" cy="402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-coreBusinessData</a:t>
              </a:r>
            </a:p>
            <a:p>
              <a:pPr algn="just">
                <a:defRPr/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-observerList;</a:t>
              </a:r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624" y="3240"/>
              <a:ext cx="1766" cy="684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setData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getData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addObservers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defRPr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003924" y="4764088"/>
            <a:ext cx="1979612" cy="1179512"/>
            <a:chOff x="4170" y="4332"/>
            <a:chExt cx="2700" cy="1747"/>
          </a:xfrm>
          <a:solidFill>
            <a:schemeClr val="bg1"/>
          </a:solidFill>
        </p:grpSpPr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4170" y="4332"/>
              <a:ext cx="2700" cy="465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View1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4170" y="4800"/>
              <a:ext cx="2700" cy="780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model:Model</a:t>
              </a:r>
            </a:p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control: Controller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4170" y="5580"/>
              <a:ext cx="2700" cy="499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+update(): void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461126" y="1009651"/>
            <a:ext cx="1852613" cy="1158875"/>
            <a:chOff x="4530" y="2304"/>
            <a:chExt cx="1980" cy="1716"/>
          </a:xfrm>
        </p:grpSpPr>
        <p:sp>
          <p:nvSpPr>
            <p:cNvPr id="28704" name="Rectangle 17"/>
            <p:cNvSpPr>
              <a:spLocks noChangeArrowheads="1"/>
            </p:cNvSpPr>
            <p:nvPr/>
          </p:nvSpPr>
          <p:spPr bwMode="auto">
            <a:xfrm>
              <a:off x="4530" y="2304"/>
              <a:ext cx="1980" cy="465"/>
            </a:xfrm>
            <a:prstGeom prst="rect">
              <a:avLst/>
            </a:prstGeom>
            <a:solidFill>
              <a:srgbClr val="FF99CC">
                <a:alpha val="54901"/>
              </a:srgbClr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705" name="Rectangle 18"/>
            <p:cNvSpPr>
              <a:spLocks noChangeArrowheads="1"/>
            </p:cNvSpPr>
            <p:nvPr/>
          </p:nvSpPr>
          <p:spPr bwMode="auto">
            <a:xfrm>
              <a:off x="4530" y="2772"/>
              <a:ext cx="1980" cy="780"/>
            </a:xfrm>
            <a:prstGeom prst="rect">
              <a:avLst/>
            </a:prstGeom>
            <a:solidFill>
              <a:srgbClr val="FF99CC">
                <a:alpha val="54901"/>
              </a:srgbClr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model: Model</a:t>
              </a:r>
            </a:p>
            <a:p>
              <a:pPr algn="just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-view: View</a:t>
              </a:r>
            </a:p>
          </p:txBody>
        </p:sp>
        <p:sp>
          <p:nvSpPr>
            <p:cNvPr id="28706" name="Rectangle 19"/>
            <p:cNvSpPr>
              <a:spLocks noChangeArrowheads="1"/>
            </p:cNvSpPr>
            <p:nvPr/>
          </p:nvSpPr>
          <p:spPr bwMode="auto">
            <a:xfrm>
              <a:off x="4530" y="3552"/>
              <a:ext cx="1980" cy="468"/>
            </a:xfrm>
            <a:prstGeom prst="rect">
              <a:avLst/>
            </a:prstGeom>
            <a:solidFill>
              <a:srgbClr val="FF99CC">
                <a:alpha val="54901"/>
              </a:srgbClr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+handleEvent</a:t>
              </a:r>
            </a:p>
          </p:txBody>
        </p:sp>
      </p:grp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4937126" y="1431925"/>
            <a:ext cx="1514475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H="1">
            <a:off x="5341938" y="2484439"/>
            <a:ext cx="205105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 flipV="1">
            <a:off x="4408487" y="5340195"/>
            <a:ext cx="14040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1"/>
          <p:cNvGrpSpPr/>
          <p:nvPr/>
        </p:nvGrpSpPr>
        <p:grpSpPr bwMode="auto">
          <a:xfrm>
            <a:off x="1159348" y="2379664"/>
            <a:ext cx="3101503" cy="1158875"/>
            <a:chOff x="730" y="1595"/>
            <a:chExt cx="1591" cy="730"/>
          </a:xfrm>
          <a:solidFill>
            <a:schemeClr val="bg1"/>
          </a:solidFill>
        </p:grpSpPr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730" y="1595"/>
              <a:ext cx="1591" cy="330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lnSpc>
                  <a:spcPts val="2000"/>
                </a:lnSpc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&lt;&lt;interface&gt;&gt;</a:t>
              </a:r>
            </a:p>
            <a:p>
              <a:pPr algn="ctr">
                <a:lnSpc>
                  <a:spcPts val="2000"/>
                </a:lnSpc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Observable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64539" name="Rectangle 27"/>
            <p:cNvSpPr>
              <a:spLocks noChangeArrowheads="1"/>
            </p:cNvSpPr>
            <p:nvPr/>
          </p:nvSpPr>
          <p:spPr bwMode="auto">
            <a:xfrm>
              <a:off x="730" y="1925"/>
              <a:ext cx="1591" cy="63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4540" name="Rectangle 28"/>
            <p:cNvSpPr>
              <a:spLocks noChangeArrowheads="1"/>
            </p:cNvSpPr>
            <p:nvPr/>
          </p:nvSpPr>
          <p:spPr bwMode="auto">
            <a:xfrm>
              <a:off x="730" y="1993"/>
              <a:ext cx="1591" cy="332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+addObservers</a:t>
              </a:r>
            </a:p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+notifyObservers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</p:grpSp>
      <p:sp>
        <p:nvSpPr>
          <p:cNvPr id="64541" name="AutoShape 29"/>
          <p:cNvSpPr>
            <a:spLocks noChangeArrowheads="1"/>
          </p:cNvSpPr>
          <p:nvPr/>
        </p:nvSpPr>
        <p:spPr bwMode="auto">
          <a:xfrm>
            <a:off x="2514000" y="3538539"/>
            <a:ext cx="338138" cy="420687"/>
          </a:xfrm>
          <a:prstGeom prst="upArrow">
            <a:avLst>
              <a:gd name="adj1" fmla="val 0"/>
              <a:gd name="adj2" fmla="val 67470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6" name="Group 30"/>
          <p:cNvGrpSpPr/>
          <p:nvPr/>
        </p:nvGrpSpPr>
        <p:grpSpPr bwMode="auto">
          <a:xfrm>
            <a:off x="6415086" y="3108326"/>
            <a:ext cx="3429000" cy="1158875"/>
            <a:chOff x="3990" y="9324"/>
            <a:chExt cx="2340" cy="1716"/>
          </a:xfrm>
          <a:solidFill>
            <a:schemeClr val="bg1"/>
          </a:solidFill>
        </p:grpSpPr>
        <p:sp>
          <p:nvSpPr>
            <p:cNvPr id="64543" name="Rectangle 31"/>
            <p:cNvSpPr>
              <a:spLocks noChangeArrowheads="1"/>
            </p:cNvSpPr>
            <p:nvPr/>
          </p:nvSpPr>
          <p:spPr bwMode="auto">
            <a:xfrm>
              <a:off x="3990" y="9324"/>
              <a:ext cx="2340" cy="777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&lt;&lt;interface&gt;&gt;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44" name="Rectangle 32"/>
            <p:cNvSpPr>
              <a:spLocks noChangeArrowheads="1"/>
            </p:cNvSpPr>
            <p:nvPr/>
          </p:nvSpPr>
          <p:spPr bwMode="auto">
            <a:xfrm>
              <a:off x="3990" y="10101"/>
              <a:ext cx="2340" cy="147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4545" name="Rectangle 33"/>
            <p:cNvSpPr>
              <a:spLocks noChangeArrowheads="1"/>
            </p:cNvSpPr>
            <p:nvPr/>
          </p:nvSpPr>
          <p:spPr bwMode="auto">
            <a:xfrm>
              <a:off x="3990" y="10260"/>
              <a:ext cx="2340" cy="780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update(Observable subject): void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</p:grpSp>
      <p:sp>
        <p:nvSpPr>
          <p:cNvPr id="64546" name="AutoShape 34"/>
          <p:cNvSpPr>
            <a:spLocks noChangeArrowheads="1"/>
          </p:cNvSpPr>
          <p:nvPr/>
        </p:nvSpPr>
        <p:spPr bwMode="auto">
          <a:xfrm>
            <a:off x="7939086" y="4256088"/>
            <a:ext cx="336550" cy="315912"/>
          </a:xfrm>
          <a:prstGeom prst="upArrow">
            <a:avLst>
              <a:gd name="adj1" fmla="val 0"/>
              <a:gd name="adj2" fmla="val 43375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47" name="Line 35"/>
          <p:cNvSpPr>
            <a:spLocks noChangeShapeType="1"/>
          </p:cNvSpPr>
          <p:nvPr/>
        </p:nvSpPr>
        <p:spPr bwMode="auto">
          <a:xfrm flipV="1">
            <a:off x="7369175" y="2168526"/>
            <a:ext cx="0" cy="315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36"/>
          <p:cNvSpPr>
            <a:spLocks noChangeShapeType="1"/>
          </p:cNvSpPr>
          <p:nvPr/>
        </p:nvSpPr>
        <p:spPr bwMode="auto">
          <a:xfrm flipH="1">
            <a:off x="8305800" y="1438275"/>
            <a:ext cx="34925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1981200" y="6218238"/>
            <a:ext cx="7391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当代的一种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模式架构类图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使用了观察者模式</a:t>
            </a:r>
          </a:p>
        </p:txBody>
      </p:sp>
      <p:sp>
        <p:nvSpPr>
          <p:cNvPr id="28690" name="Rectangle 39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MVC Design Patterns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40"/>
          <p:cNvGrpSpPr/>
          <p:nvPr/>
        </p:nvGrpSpPr>
        <p:grpSpPr bwMode="auto">
          <a:xfrm>
            <a:off x="8139112" y="4764088"/>
            <a:ext cx="1979613" cy="1179512"/>
            <a:chOff x="4170" y="4332"/>
            <a:chExt cx="2700" cy="1747"/>
          </a:xfrm>
          <a:solidFill>
            <a:schemeClr val="bg1"/>
          </a:solidFill>
        </p:grpSpPr>
        <p:sp>
          <p:nvSpPr>
            <p:cNvPr id="64553" name="Rectangle 41"/>
            <p:cNvSpPr>
              <a:spLocks noChangeArrowheads="1"/>
            </p:cNvSpPr>
            <p:nvPr/>
          </p:nvSpPr>
          <p:spPr bwMode="auto">
            <a:xfrm>
              <a:off x="4170" y="4332"/>
              <a:ext cx="2700" cy="465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View2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64554" name="Rectangle 42"/>
            <p:cNvSpPr>
              <a:spLocks noChangeArrowheads="1"/>
            </p:cNvSpPr>
            <p:nvPr/>
          </p:nvSpPr>
          <p:spPr bwMode="auto">
            <a:xfrm>
              <a:off x="4170" y="4800"/>
              <a:ext cx="2700" cy="780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model:Model</a:t>
              </a:r>
            </a:p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control: Controller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64555" name="Rectangle 43"/>
            <p:cNvSpPr>
              <a:spLocks noChangeArrowheads="1"/>
            </p:cNvSpPr>
            <p:nvPr/>
          </p:nvSpPr>
          <p:spPr bwMode="auto">
            <a:xfrm>
              <a:off x="4170" y="5580"/>
              <a:ext cx="2700" cy="499"/>
            </a:xfrm>
            <a:prstGeom prst="rect">
              <a:avLst/>
            </a:prstGeom>
            <a:grpFill/>
            <a:ln w="12700">
              <a:solidFill>
                <a:srgbClr val="FF00FF"/>
              </a:solidFill>
              <a:miter lim="800000"/>
            </a:ln>
          </p:spPr>
          <p:txBody>
            <a:bodyPr lIns="79553" tIns="39776" rIns="79553" bIns="39776" anchor="ctr"/>
            <a:lstStyle/>
            <a:p>
              <a:pPr algn="just">
                <a:defRPr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+update(): void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</p:grpSp>
      <p:sp>
        <p:nvSpPr>
          <p:cNvPr id="64556" name="Line 44"/>
          <p:cNvSpPr>
            <a:spLocks noChangeShapeType="1"/>
          </p:cNvSpPr>
          <p:nvPr/>
        </p:nvSpPr>
        <p:spPr bwMode="auto">
          <a:xfrm>
            <a:off x="6948486" y="4572000"/>
            <a:ext cx="2133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>
            <a:off x="6948486" y="457200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8" name="Line 46"/>
          <p:cNvSpPr>
            <a:spLocks noChangeShapeType="1"/>
          </p:cNvSpPr>
          <p:nvPr/>
        </p:nvSpPr>
        <p:spPr bwMode="auto">
          <a:xfrm>
            <a:off x="9082086" y="4572000"/>
            <a:ext cx="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>
            <a:off x="5337175" y="2487441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0" name="Line 48"/>
          <p:cNvSpPr>
            <a:spLocks noChangeShapeType="1"/>
          </p:cNvSpPr>
          <p:nvPr/>
        </p:nvSpPr>
        <p:spPr bwMode="auto">
          <a:xfrm flipH="1">
            <a:off x="4416586" y="4561952"/>
            <a:ext cx="9360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61" name="Line 49"/>
          <p:cNvSpPr>
            <a:spLocks noChangeShapeType="1"/>
          </p:cNvSpPr>
          <p:nvPr/>
        </p:nvSpPr>
        <p:spPr bwMode="auto">
          <a:xfrm>
            <a:off x="8624888" y="1433513"/>
            <a:ext cx="0" cy="1371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2555" name="直接箭头连接符 2"/>
          <p:cNvCxnSpPr>
            <a:cxnSpLocks noChangeShapeType="1"/>
          </p:cNvCxnSpPr>
          <p:nvPr/>
        </p:nvCxnSpPr>
        <p:spPr bwMode="auto">
          <a:xfrm>
            <a:off x="4463146" y="4953000"/>
            <a:ext cx="14400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Text Box 34"/>
          <p:cNvSpPr txBox="1">
            <a:spLocks noChangeArrowheads="1"/>
          </p:cNvSpPr>
          <p:nvPr/>
        </p:nvSpPr>
        <p:spPr bwMode="auto">
          <a:xfrm>
            <a:off x="8963025" y="1431925"/>
            <a:ext cx="137160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</a:p>
          <a:p>
            <a:pPr eaLnBrk="1" hangingPunct="1"/>
            <a:r>
              <a:rPr lang="zh-CN" altLang="en-US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不必调用</a:t>
            </a:r>
          </a:p>
          <a:p>
            <a:pPr eaLnBrk="1" hangingPunct="1"/>
            <a:r>
              <a:rPr lang="en-US" altLang="zh-CN" sz="20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20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987676" y="685800"/>
            <a:ext cx="2574925" cy="1377950"/>
            <a:chOff x="210" y="2148"/>
            <a:chExt cx="2700" cy="1716"/>
          </a:xfrm>
        </p:grpSpPr>
        <p:sp>
          <p:nvSpPr>
            <p:cNvPr id="28702" name="Rectangle 7"/>
            <p:cNvSpPr>
              <a:spLocks noChangeArrowheads="1"/>
            </p:cNvSpPr>
            <p:nvPr/>
          </p:nvSpPr>
          <p:spPr bwMode="auto">
            <a:xfrm>
              <a:off x="210" y="2148"/>
              <a:ext cx="2700" cy="53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宋体" panose="02010600030101010101" pitchFamily="2" charset="-122"/>
                </a:rPr>
                <a:t>Client</a:t>
              </a:r>
            </a:p>
          </p:txBody>
        </p:sp>
        <p:sp>
          <p:nvSpPr>
            <p:cNvPr id="28703" name="Rectangle 8"/>
            <p:cNvSpPr>
              <a:spLocks noChangeArrowheads="1"/>
            </p:cNvSpPr>
            <p:nvPr/>
          </p:nvSpPr>
          <p:spPr bwMode="auto">
            <a:xfrm>
              <a:off x="210" y="2684"/>
              <a:ext cx="2700" cy="11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-model: Model</a:t>
              </a:r>
            </a:p>
            <a:p>
              <a:pPr algn="just" eaLnBrk="1" hangingPunct="1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-view: View</a:t>
              </a:r>
            </a:p>
            <a:p>
              <a:pPr algn="just" eaLnBrk="1" hangingPunct="1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-control: Controller</a:t>
              </a:r>
            </a:p>
          </p:txBody>
        </p:sp>
      </p:grpSp>
      <p:sp>
        <p:nvSpPr>
          <p:cNvPr id="28701" name="TextBox 2"/>
          <p:cNvSpPr txBox="1">
            <a:spLocks noChangeArrowheads="1"/>
          </p:cNvSpPr>
          <p:nvPr/>
        </p:nvSpPr>
        <p:spPr bwMode="auto">
          <a:xfrm>
            <a:off x="705837" y="840582"/>
            <a:ext cx="1143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负责启</a:t>
            </a:r>
            <a:endParaRPr lang="en-US" altLang="zh-CN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动程序</a:t>
            </a:r>
          </a:p>
        </p:txBody>
      </p:sp>
    </p:spTree>
    <p:extLst>
      <p:ext uri="{BB962C8B-B14F-4D97-AF65-F5344CB8AC3E}">
        <p14:creationId xmlns:p14="http://schemas.microsoft.com/office/powerpoint/2010/main" val="21965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4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4532" grpId="0" animBg="1"/>
      <p:bldP spid="64533" grpId="0" animBg="1"/>
      <p:bldP spid="64537" grpId="0" animBg="1"/>
      <p:bldP spid="64541" grpId="0" animBg="1"/>
      <p:bldP spid="64546" grpId="0" animBg="1"/>
      <p:bldP spid="64547" grpId="0" animBg="1"/>
      <p:bldP spid="28689" grpId="0" animBg="1"/>
      <p:bldP spid="64556" grpId="0" animBg="1"/>
      <p:bldP spid="64557" grpId="0" animBg="1"/>
      <p:bldP spid="64558" grpId="0" animBg="1"/>
      <p:bldP spid="64559" grpId="0" animBg="1"/>
      <p:bldP spid="64560" grpId="0" animBg="1"/>
      <p:bldP spid="64561" grpId="0" animBg="1"/>
      <p:bldP spid="287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2192" y="301625"/>
            <a:ext cx="2977836" cy="6096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24689" y="1219199"/>
            <a:ext cx="10520127" cy="187333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容易增加或者改变视图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逻辑被封装在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中，所以在新增加一个视图的时候，不必要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改动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而是因为业务逻辑都是一样的，所以只需要新增加一个视图类即可。</a:t>
            </a:r>
            <a:endParaRPr lang="zh-CN" altLang="en-US" sz="26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Line 47"/>
          <p:cNvSpPr>
            <a:spLocks noChangeShapeType="1"/>
          </p:cNvSpPr>
          <p:nvPr/>
        </p:nvSpPr>
        <p:spPr bwMode="auto">
          <a:xfrm>
            <a:off x="2239981" y="4570496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2" name="Line 48"/>
          <p:cNvSpPr>
            <a:spLocks noChangeShapeType="1"/>
          </p:cNvSpPr>
          <p:nvPr/>
        </p:nvSpPr>
        <p:spPr bwMode="auto">
          <a:xfrm>
            <a:off x="2239981" y="457049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3" name="Line 49"/>
          <p:cNvSpPr>
            <a:spLocks noChangeShapeType="1"/>
          </p:cNvSpPr>
          <p:nvPr/>
        </p:nvSpPr>
        <p:spPr bwMode="auto">
          <a:xfrm>
            <a:off x="4297381" y="45704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Line 50"/>
          <p:cNvSpPr>
            <a:spLocks noChangeShapeType="1"/>
          </p:cNvSpPr>
          <p:nvPr/>
        </p:nvSpPr>
        <p:spPr bwMode="auto">
          <a:xfrm>
            <a:off x="6507181" y="457049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5" name="AutoShape 52"/>
          <p:cNvSpPr>
            <a:spLocks noChangeArrowheads="1"/>
          </p:cNvSpPr>
          <p:nvPr/>
        </p:nvSpPr>
        <p:spPr bwMode="auto">
          <a:xfrm>
            <a:off x="5135581" y="4181560"/>
            <a:ext cx="381000" cy="388937"/>
          </a:xfrm>
          <a:prstGeom prst="upArrow">
            <a:avLst>
              <a:gd name="adj1" fmla="val 0"/>
              <a:gd name="adj2" fmla="val 5499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6" name="矩形 2"/>
          <p:cNvSpPr>
            <a:spLocks noChangeArrowheads="1"/>
          </p:cNvSpPr>
          <p:nvPr/>
        </p:nvSpPr>
        <p:spPr bwMode="auto">
          <a:xfrm>
            <a:off x="4514869" y="3363996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</a:p>
        </p:txBody>
      </p:sp>
      <p:sp>
        <p:nvSpPr>
          <p:cNvPr id="29707" name="矩形 19"/>
          <p:cNvSpPr>
            <a:spLocks noChangeArrowheads="1"/>
          </p:cNvSpPr>
          <p:nvPr/>
        </p:nvSpPr>
        <p:spPr bwMode="auto">
          <a:xfrm>
            <a:off x="4521219" y="3810085"/>
            <a:ext cx="1676400" cy="36512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+update()</a:t>
            </a:r>
          </a:p>
        </p:txBody>
      </p:sp>
      <p:sp>
        <p:nvSpPr>
          <p:cNvPr id="29708" name="矩形 20"/>
          <p:cNvSpPr>
            <a:spLocks noChangeArrowheads="1"/>
          </p:cNvSpPr>
          <p:nvPr/>
        </p:nvSpPr>
        <p:spPr bwMode="auto">
          <a:xfrm>
            <a:off x="950617" y="4929271"/>
            <a:ext cx="2127564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PictureView</a:t>
            </a:r>
          </a:p>
        </p:txBody>
      </p:sp>
      <p:sp>
        <p:nvSpPr>
          <p:cNvPr id="29709" name="矩形 21"/>
          <p:cNvSpPr>
            <a:spLocks noChangeArrowheads="1"/>
          </p:cNvSpPr>
          <p:nvPr/>
        </p:nvSpPr>
        <p:spPr bwMode="auto">
          <a:xfrm>
            <a:off x="950617" y="5375360"/>
            <a:ext cx="2127564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+update()</a:t>
            </a:r>
          </a:p>
        </p:txBody>
      </p:sp>
      <p:sp>
        <p:nvSpPr>
          <p:cNvPr id="29710" name="矩形 22"/>
          <p:cNvSpPr>
            <a:spLocks noChangeArrowheads="1"/>
          </p:cNvSpPr>
          <p:nvPr/>
        </p:nvSpPr>
        <p:spPr bwMode="auto">
          <a:xfrm>
            <a:off x="3340119" y="4943559"/>
            <a:ext cx="1905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ChartView</a:t>
            </a:r>
          </a:p>
        </p:txBody>
      </p:sp>
      <p:sp>
        <p:nvSpPr>
          <p:cNvPr id="29711" name="矩形 23"/>
          <p:cNvSpPr>
            <a:spLocks noChangeArrowheads="1"/>
          </p:cNvSpPr>
          <p:nvPr/>
        </p:nvSpPr>
        <p:spPr bwMode="auto">
          <a:xfrm>
            <a:off x="3340119" y="5391235"/>
            <a:ext cx="1905000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+update()</a:t>
            </a:r>
          </a:p>
        </p:txBody>
      </p:sp>
      <p:sp>
        <p:nvSpPr>
          <p:cNvPr id="29712" name="矩形 24"/>
          <p:cNvSpPr>
            <a:spLocks noChangeArrowheads="1"/>
          </p:cNvSpPr>
          <p:nvPr/>
        </p:nvSpPr>
        <p:spPr bwMode="auto">
          <a:xfrm>
            <a:off x="5694382" y="4962609"/>
            <a:ext cx="176053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BarView</a:t>
            </a:r>
          </a:p>
        </p:txBody>
      </p:sp>
      <p:sp>
        <p:nvSpPr>
          <p:cNvPr id="29713" name="矩形 25"/>
          <p:cNvSpPr>
            <a:spLocks noChangeArrowheads="1"/>
          </p:cNvSpPr>
          <p:nvPr/>
        </p:nvSpPr>
        <p:spPr bwMode="auto">
          <a:xfrm>
            <a:off x="5694382" y="5408697"/>
            <a:ext cx="1760536" cy="365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+update()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507181" y="4570497"/>
            <a:ext cx="2971800" cy="1203325"/>
            <a:chOff x="5562600" y="4724400"/>
            <a:chExt cx="2971800" cy="1203325"/>
          </a:xfrm>
        </p:grpSpPr>
        <p:grpSp>
          <p:nvGrpSpPr>
            <p:cNvPr id="29715" name="Group 54"/>
            <p:cNvGrpSpPr>
              <a:grpSpLocks/>
            </p:cNvGrpSpPr>
            <p:nvPr/>
          </p:nvGrpSpPr>
          <p:grpSpPr bwMode="auto">
            <a:xfrm>
              <a:off x="5562600" y="4724400"/>
              <a:ext cx="2209800" cy="685800"/>
              <a:chOff x="3504" y="2832"/>
              <a:chExt cx="1392" cy="432"/>
            </a:xfrm>
          </p:grpSpPr>
          <p:sp>
            <p:nvSpPr>
              <p:cNvPr id="29718" name="Line 51"/>
              <p:cNvSpPr>
                <a:spLocks noChangeShapeType="1"/>
              </p:cNvSpPr>
              <p:nvPr/>
            </p:nvSpPr>
            <p:spPr bwMode="auto">
              <a:xfrm>
                <a:off x="4896" y="283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19" name="Line 53"/>
              <p:cNvSpPr>
                <a:spLocks noChangeShapeType="1"/>
              </p:cNvSpPr>
              <p:nvPr/>
            </p:nvSpPr>
            <p:spPr bwMode="auto">
              <a:xfrm>
                <a:off x="3504" y="283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716" name="矩形 26"/>
            <p:cNvSpPr>
              <a:spLocks noChangeArrowheads="1"/>
            </p:cNvSpPr>
            <p:nvPr/>
          </p:nvSpPr>
          <p:spPr bwMode="auto">
            <a:xfrm>
              <a:off x="6723063" y="5116513"/>
              <a:ext cx="1811337" cy="45707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PieView</a:t>
              </a:r>
            </a:p>
          </p:txBody>
        </p:sp>
        <p:sp>
          <p:nvSpPr>
            <p:cNvPr id="29717" name="矩形 27"/>
            <p:cNvSpPr>
              <a:spLocks noChangeArrowheads="1"/>
            </p:cNvSpPr>
            <p:nvPr/>
          </p:nvSpPr>
          <p:spPr bwMode="auto">
            <a:xfrm>
              <a:off x="6723063" y="5562702"/>
              <a:ext cx="1811337" cy="3650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+update()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4BF7944-AF29-4EFB-B9C6-12D9A4D1E560}" type="slidenum">
              <a:rPr lang="ar-SA" altLang="zh-CN" sz="1400"/>
              <a:pPr eaLnBrk="1" hangingPunct="1"/>
              <a:t>29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25104" y="1511928"/>
            <a:ext cx="11027117" cy="4535787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容易独立地更新每个独立的软件模块</a:t>
            </a:r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由于一个应用被分离为三个软件模块，因此，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可以独立地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的一个模块，而不影响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两个模块。例如，一个应用的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流程或者业务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规则的改变只需改动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易开发易维护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source code more flexible and maintainable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6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逻辑更易测试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GB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it very easy 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test all the domain logic. Because Non-visual objects are usually easier to test than visual ones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09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MVC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</a:t>
            </a:r>
          </a:p>
        </p:txBody>
      </p:sp>
    </p:spTree>
    <p:extLst>
      <p:ext uri="{BB962C8B-B14F-4D97-AF65-F5344CB8AC3E}">
        <p14:creationId xmlns:p14="http://schemas.microsoft.com/office/powerpoint/2010/main" val="14237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FE6A94-088A-468C-B9EA-BB0807D6D981}" type="slidenum">
              <a:rPr lang="ar-SA" altLang="zh-CN" sz="1400"/>
              <a:pPr eaLnBrk="1" hangingPunct="1"/>
              <a:t>3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2667000" y="2895600"/>
            <a:ext cx="6934200" cy="1828800"/>
          </a:xfrm>
          <a:prstGeom prst="bevel">
            <a:avLst>
              <a:gd name="adj" fmla="val 6151"/>
            </a:avLst>
          </a:prstGeom>
          <a:solidFill>
            <a:srgbClr val="FFCC00">
              <a:alpha val="12000"/>
            </a:srgb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Introductory Example to the </a:t>
            </a:r>
          </a:p>
          <a:p>
            <a:pPr algn="ctr">
              <a:defRPr/>
            </a:pPr>
            <a:r>
              <a:rPr lang="en-US" altLang="zh-CN" sz="32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MVC</a:t>
            </a:r>
            <a:r>
              <a:rPr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323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MVC Frameworks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869133" y="1219200"/>
            <a:ext cx="9113067" cy="382358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架构在以下的架构中均有所体现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5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J2EE:</a:t>
            </a: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Struts</a:t>
            </a: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</a:p>
          <a:p>
            <a:pPr>
              <a:spcBef>
                <a:spcPts val="5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</a:p>
          <a:p>
            <a:pPr lvl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CakePHP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Strusts4php</a:t>
            </a:r>
          </a:p>
          <a:p>
            <a:pPr>
              <a:spcBef>
                <a:spcPts val="5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C#.NET</a:t>
            </a:r>
          </a:p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Girders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D631084-C987-42ED-B86E-DAE8A549110C}" type="slidenum">
              <a:rPr lang="ar-SA" altLang="zh-CN" sz="1400"/>
              <a:pPr eaLnBrk="1" hangingPunct="1"/>
              <a:t>30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9777743" y="5271380"/>
            <a:ext cx="1447800" cy="762000"/>
          </a:xfrm>
          <a:prstGeom prst="bevel">
            <a:avLst>
              <a:gd name="adj" fmla="val 12500"/>
            </a:avLst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hlinkClick r:id="rId2" action="ppaction://hlinksldjump"/>
              </a:rPr>
              <a:t>Back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A79821-DF93-4F9F-A105-88E0FCE7956F}" type="slidenum">
              <a:rPr lang="ar-SA" altLang="zh-CN" sz="1400"/>
              <a:pPr eaLnBrk="1" hangingPunct="1"/>
              <a:t>31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2743200" y="2819400"/>
            <a:ext cx="6705600" cy="2362200"/>
          </a:xfrm>
          <a:prstGeom prst="bevel">
            <a:avLst>
              <a:gd name="adj" fmla="val 7593"/>
            </a:avLst>
          </a:prstGeom>
          <a:solidFill>
            <a:srgbClr val="FFCC00">
              <a:alpha val="14000"/>
            </a:srgbClr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Design Examples Using the </a:t>
            </a:r>
          </a:p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MVC Design Pattern</a:t>
            </a:r>
          </a:p>
          <a:p>
            <a:pPr algn="ctr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MVC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296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070980-BACE-4ACF-B2E4-7970E1AA8E60}" type="slidenum">
              <a:rPr lang="ar-SA" altLang="zh-CN" sz="1400"/>
              <a:pPr eaLnBrk="1" hangingPunct="1"/>
              <a:t>32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79833" y="1524000"/>
            <a:ext cx="11181029" cy="405293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：采用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使用观察者机制的情况，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界面和两个显示视图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400" b="1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独立显示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将事务逻辑部分和用户界面部分分开，采用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模式。设计如下：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CarAuctionGUI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，提供用户输入界面，代表用户；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部分，封装事务逻辑功能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CarBitView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部分，显示用户给出的拍卖价格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CarGUIView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部分，显示汽车图片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部分，处理用户输入，调用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76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76697C6-2E30-4DCA-A4D6-62E3741D45D3}" type="slidenum">
              <a:rPr lang="ar-SA" altLang="zh-CN" sz="1400"/>
              <a:pPr eaLnBrk="1" hangingPunct="1"/>
              <a:t>33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05000" y="57150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用户输入界面原型（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按钮的时候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7848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E9A61D2-D102-4053-AF4E-3BA70E26B8C6}" type="slidenum">
              <a:rPr lang="ar-SA" altLang="zh-CN" sz="1400"/>
              <a:pPr eaLnBrk="1" hangingPunct="1"/>
              <a:t>34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014663" y="5407025"/>
            <a:ext cx="57324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二手车信息显示界面原型（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807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9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A95FE3D-C4C7-4FC2-BF80-9BF764A1ADF7}" type="slidenum">
              <a:rPr lang="ar-SA" altLang="zh-CN" sz="1400"/>
              <a:pPr eaLnBrk="1" hangingPunct="1"/>
              <a:t>35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86038"/>
            <a:ext cx="76962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905000" y="5715000"/>
            <a:ext cx="792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用户输入界面原型（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按钮的时候</a:t>
            </a:r>
          </a:p>
        </p:txBody>
      </p:sp>
    </p:spTree>
    <p:extLst>
      <p:ext uri="{BB962C8B-B14F-4D97-AF65-F5344CB8AC3E}">
        <p14:creationId xmlns:p14="http://schemas.microsoft.com/office/powerpoint/2010/main" val="17846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EB0278-A6F5-4BE6-BD16-4FADD46DEEC2}" type="slidenum">
              <a:rPr lang="ar-SA" altLang="zh-CN" sz="1400"/>
              <a:pPr eaLnBrk="1" hangingPunct="1"/>
              <a:t>36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789238" y="5026025"/>
            <a:ext cx="6964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二手车当前拍卖价格显示界面原型（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7467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4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1" name="Rectangle 51"/>
          <p:cNvSpPr>
            <a:spLocks noChangeArrowheads="1"/>
          </p:cNvSpPr>
          <p:nvPr/>
        </p:nvSpPr>
        <p:spPr bwMode="auto">
          <a:xfrm>
            <a:off x="5638800" y="2971800"/>
            <a:ext cx="5804780" cy="329565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30" name="Rectangle 50"/>
          <p:cNvSpPr>
            <a:spLocks noChangeArrowheads="1"/>
          </p:cNvSpPr>
          <p:nvPr/>
        </p:nvSpPr>
        <p:spPr bwMode="auto">
          <a:xfrm>
            <a:off x="1167897" y="1671638"/>
            <a:ext cx="4223253" cy="5105400"/>
          </a:xfrm>
          <a:prstGeom prst="rect">
            <a:avLst/>
          </a:prstGeom>
          <a:solidFill>
            <a:srgbClr val="00CCFF">
              <a:alpha val="36078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104523" y="152401"/>
            <a:ext cx="4985127" cy="1349375"/>
            <a:chOff x="212" y="96"/>
            <a:chExt cx="2664" cy="850"/>
          </a:xfrm>
        </p:grpSpPr>
        <p:sp>
          <p:nvSpPr>
            <p:cNvPr id="38958" name="Rectangle 4"/>
            <p:cNvSpPr>
              <a:spLocks noChangeArrowheads="1"/>
            </p:cNvSpPr>
            <p:nvPr/>
          </p:nvSpPr>
          <p:spPr bwMode="auto">
            <a:xfrm>
              <a:off x="212" y="96"/>
              <a:ext cx="2664" cy="2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CarAuctionGUI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9" name="Rectangle 5"/>
            <p:cNvSpPr>
              <a:spLocks noChangeArrowheads="1"/>
            </p:cNvSpPr>
            <p:nvPr/>
          </p:nvSpPr>
          <p:spPr bwMode="auto">
            <a:xfrm>
              <a:off x="212" y="322"/>
              <a:ext cx="2664" cy="6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getSelectedCar()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</a:t>
              </a:r>
            </a:p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getBitPrice()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</a:t>
              </a:r>
            </a:p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getCarList()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</a:t>
              </a:r>
            </a:p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setUpComboBox(String[] carList)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 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330859" y="3200400"/>
            <a:ext cx="3926941" cy="3449638"/>
            <a:chOff x="96" y="2016"/>
            <a:chExt cx="2256" cy="2173"/>
          </a:xfrm>
        </p:grpSpPr>
        <p:sp>
          <p:nvSpPr>
            <p:cNvPr id="38955" name="Rectangle 7"/>
            <p:cNvSpPr>
              <a:spLocks noChangeArrowheads="1"/>
            </p:cNvSpPr>
            <p:nvPr/>
          </p:nvSpPr>
          <p:spPr bwMode="auto">
            <a:xfrm>
              <a:off x="96" y="2016"/>
              <a:ext cx="2256" cy="2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0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CarModel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6" name="Rectangle 8"/>
            <p:cNvSpPr>
              <a:spLocks noChangeArrowheads="1"/>
            </p:cNvSpPr>
            <p:nvPr/>
          </p:nvSpPr>
          <p:spPr bwMode="auto">
            <a:xfrm>
              <a:off x="96" y="2249"/>
              <a:ext cx="2256" cy="37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String[] carNameList;</a:t>
              </a:r>
            </a:p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 bitPrice;</a:t>
              </a:r>
            </a:p>
          </p:txBody>
        </p:sp>
        <p:sp>
          <p:nvSpPr>
            <p:cNvPr id="38957" name="Rectangle 9"/>
            <p:cNvSpPr>
              <a:spLocks noChangeArrowheads="1"/>
            </p:cNvSpPr>
            <p:nvPr/>
          </p:nvSpPr>
          <p:spPr bwMode="auto">
            <a:xfrm>
              <a:off x="96" y="2640"/>
              <a:ext cx="2256" cy="15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+setCarList(String[] cars)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+getCarList(): String[]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+setSelectedCar(String sCar): void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+getSelectedCar(): String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+setBitPrice(String bPrice): void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+getBitPrice(): String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+setCarFileURL(): void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+getCarFileURL(): URL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+setupImageIcon(): void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+getImageIcon(): ImageIcon 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+register(Observer obs)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</a:p>
            <a:p>
              <a:pPr algn="just" eaLnBrk="1" hangingPunct="1">
                <a:lnSpc>
                  <a:spcPct val="85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+notifyObservers(): void</a:t>
              </a:r>
            </a:p>
          </p:txBody>
        </p:sp>
      </p:grpSp>
      <p:sp>
        <p:nvSpPr>
          <p:cNvPr id="38952" name="Rectangle 11"/>
          <p:cNvSpPr>
            <a:spLocks noChangeArrowheads="1"/>
          </p:cNvSpPr>
          <p:nvPr/>
        </p:nvSpPr>
        <p:spPr bwMode="auto">
          <a:xfrm>
            <a:off x="5715000" y="4932363"/>
            <a:ext cx="2728096" cy="430209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CarGUIInfoView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53" name="Rectangle 12"/>
          <p:cNvSpPr>
            <a:spLocks noChangeArrowheads="1"/>
          </p:cNvSpPr>
          <p:nvPr/>
        </p:nvSpPr>
        <p:spPr bwMode="auto">
          <a:xfrm>
            <a:off x="5715000" y="5362573"/>
            <a:ext cx="2728096" cy="3619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54" name="Rectangle 13"/>
          <p:cNvSpPr>
            <a:spLocks noChangeArrowheads="1"/>
          </p:cNvSpPr>
          <p:nvPr/>
        </p:nvSpPr>
        <p:spPr bwMode="auto">
          <a:xfrm>
            <a:off x="5715000" y="5724525"/>
            <a:ext cx="2728096" cy="3175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+update(s): void</a:t>
            </a:r>
          </a:p>
        </p:txBody>
      </p:sp>
      <p:sp>
        <p:nvSpPr>
          <p:cNvPr id="38949" name="Rectangle 15"/>
          <p:cNvSpPr>
            <a:spLocks noChangeArrowheads="1"/>
          </p:cNvSpPr>
          <p:nvPr/>
        </p:nvSpPr>
        <p:spPr bwMode="auto">
          <a:xfrm>
            <a:off x="8651333" y="4932364"/>
            <a:ext cx="2584010" cy="382586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CarBitInfoView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50" name="Rectangle 16"/>
          <p:cNvSpPr>
            <a:spLocks noChangeArrowheads="1"/>
          </p:cNvSpPr>
          <p:nvPr/>
        </p:nvSpPr>
        <p:spPr bwMode="auto">
          <a:xfrm>
            <a:off x="8651333" y="5314949"/>
            <a:ext cx="2584010" cy="389759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model: CarModel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51" name="Rectangle 17"/>
          <p:cNvSpPr>
            <a:spLocks noChangeArrowheads="1"/>
          </p:cNvSpPr>
          <p:nvPr/>
        </p:nvSpPr>
        <p:spPr bwMode="auto">
          <a:xfrm>
            <a:off x="8651333" y="5704709"/>
            <a:ext cx="2584010" cy="3166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+update(s): void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857999" y="152401"/>
            <a:ext cx="4377343" cy="2028825"/>
            <a:chOff x="3072" y="264"/>
            <a:chExt cx="2592" cy="1032"/>
          </a:xfrm>
        </p:grpSpPr>
        <p:sp>
          <p:nvSpPr>
            <p:cNvPr id="38946" name="Rectangle 18"/>
            <p:cNvSpPr>
              <a:spLocks noChangeArrowheads="1"/>
            </p:cNvSpPr>
            <p:nvPr/>
          </p:nvSpPr>
          <p:spPr bwMode="auto">
            <a:xfrm>
              <a:off x="3072" y="264"/>
              <a:ext cx="2592" cy="2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7" name="Rectangle 19"/>
            <p:cNvSpPr>
              <a:spLocks noChangeArrowheads="1"/>
            </p:cNvSpPr>
            <p:nvPr/>
          </p:nvSpPr>
          <p:spPr bwMode="auto">
            <a:xfrm>
              <a:off x="3072" y="480"/>
              <a:ext cx="2592" cy="5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objCarGUI:CarAuctionGUI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cm: CarModel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carPrice: String</a:t>
              </a:r>
            </a:p>
          </p:txBody>
        </p:sp>
        <p:sp>
          <p:nvSpPr>
            <p:cNvPr id="38948" name="Rectangle 20"/>
            <p:cNvSpPr>
              <a:spLocks noChangeArrowheads="1"/>
            </p:cNvSpPr>
            <p:nvPr/>
          </p:nvSpPr>
          <p:spPr bwMode="auto">
            <a:xfrm>
              <a:off x="3072" y="984"/>
              <a:ext cx="2592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actionPerformed(ActionEvent</a:t>
              </a:r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e)</a:t>
              </a:r>
            </a:p>
          </p:txBody>
        </p:sp>
      </p:grpSp>
      <p:sp>
        <p:nvSpPr>
          <p:cNvPr id="97301" name="Line 21"/>
          <p:cNvSpPr>
            <a:spLocks noChangeShapeType="1"/>
          </p:cNvSpPr>
          <p:nvPr/>
        </p:nvSpPr>
        <p:spPr bwMode="auto">
          <a:xfrm>
            <a:off x="6089650" y="914400"/>
            <a:ext cx="763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 flipH="1">
            <a:off x="5448300" y="1720851"/>
            <a:ext cx="1409700" cy="492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 flipH="1">
            <a:off x="5238750" y="4862513"/>
            <a:ext cx="4460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611513" y="1770364"/>
            <a:ext cx="3241094" cy="1012825"/>
            <a:chOff x="240" y="1138"/>
            <a:chExt cx="1737" cy="638"/>
          </a:xfrm>
        </p:grpSpPr>
        <p:sp>
          <p:nvSpPr>
            <p:cNvPr id="38944" name="Rectangle 30"/>
            <p:cNvSpPr>
              <a:spLocks noChangeArrowheads="1"/>
            </p:cNvSpPr>
            <p:nvPr/>
          </p:nvSpPr>
          <p:spPr bwMode="auto">
            <a:xfrm>
              <a:off x="240" y="1138"/>
              <a:ext cx="1737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5" name="Rectangle 31"/>
            <p:cNvSpPr>
              <a:spLocks noChangeArrowheads="1"/>
            </p:cNvSpPr>
            <p:nvPr/>
          </p:nvSpPr>
          <p:spPr bwMode="auto">
            <a:xfrm>
              <a:off x="240" y="1464"/>
              <a:ext cx="1737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+register(Observer obs)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</a:p>
            <a:p>
              <a:pPr eaLnBrk="1" hangingPunct="1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+notifyObservers(): void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312" name="AutoShape 32"/>
          <p:cNvSpPr>
            <a:spLocks noChangeArrowheads="1"/>
          </p:cNvSpPr>
          <p:nvPr/>
        </p:nvSpPr>
        <p:spPr bwMode="auto">
          <a:xfrm>
            <a:off x="3086143" y="2819401"/>
            <a:ext cx="368300" cy="396875"/>
          </a:xfrm>
          <a:prstGeom prst="upArrow">
            <a:avLst>
              <a:gd name="adj1" fmla="val 0"/>
              <a:gd name="adj2" fmla="val 599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168846" y="3105150"/>
            <a:ext cx="4648201" cy="996950"/>
            <a:chOff x="2592" y="1512"/>
            <a:chExt cx="2160" cy="628"/>
          </a:xfrm>
        </p:grpSpPr>
        <p:sp>
          <p:nvSpPr>
            <p:cNvPr id="38942" name="Rectangle 34"/>
            <p:cNvSpPr>
              <a:spLocks noChangeArrowheads="1"/>
            </p:cNvSpPr>
            <p:nvPr/>
          </p:nvSpPr>
          <p:spPr bwMode="auto">
            <a:xfrm>
              <a:off x="2592" y="1512"/>
              <a:ext cx="2160" cy="3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</a:p>
            <a:p>
              <a:pPr algn="ctr" eaLnBrk="1" hangingPunct="1">
                <a:lnSpc>
                  <a:spcPct val="85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3" name="Rectangle 35"/>
            <p:cNvSpPr>
              <a:spLocks noChangeArrowheads="1"/>
            </p:cNvSpPr>
            <p:nvPr/>
          </p:nvSpPr>
          <p:spPr bwMode="auto">
            <a:xfrm>
              <a:off x="2592" y="1824"/>
              <a:ext cx="2160" cy="3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update(Observable subject): void</a:t>
              </a:r>
            </a:p>
          </p:txBody>
        </p:sp>
      </p:grpSp>
      <p:sp>
        <p:nvSpPr>
          <p:cNvPr id="97316" name="AutoShape 36"/>
          <p:cNvSpPr>
            <a:spLocks noChangeArrowheads="1"/>
          </p:cNvSpPr>
          <p:nvPr/>
        </p:nvSpPr>
        <p:spPr bwMode="auto">
          <a:xfrm>
            <a:off x="8315002" y="4133851"/>
            <a:ext cx="382768" cy="411163"/>
          </a:xfrm>
          <a:prstGeom prst="upArrow">
            <a:avLst>
              <a:gd name="adj1" fmla="val 0"/>
              <a:gd name="adj2" fmla="val 59994"/>
            </a:avLst>
          </a:prstGeom>
          <a:solidFill>
            <a:srgbClr val="0000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9" name="Rectangle 40"/>
          <p:cNvSpPr>
            <a:spLocks noChangeArrowheads="1"/>
          </p:cNvSpPr>
          <p:nvPr/>
        </p:nvSpPr>
        <p:spPr bwMode="auto">
          <a:xfrm>
            <a:off x="5791200" y="6306018"/>
            <a:ext cx="3352800" cy="40229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二手车拍卖系统的类图设计</a:t>
            </a:r>
          </a:p>
        </p:txBody>
      </p:sp>
      <p:sp>
        <p:nvSpPr>
          <p:cNvPr id="97322" name="Line 42"/>
          <p:cNvSpPr>
            <a:spLocks noChangeShapeType="1"/>
          </p:cNvSpPr>
          <p:nvPr/>
        </p:nvSpPr>
        <p:spPr bwMode="auto">
          <a:xfrm>
            <a:off x="7097683" y="4518025"/>
            <a:ext cx="2808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23" name="Line 43"/>
          <p:cNvSpPr>
            <a:spLocks noChangeShapeType="1"/>
          </p:cNvSpPr>
          <p:nvPr/>
        </p:nvSpPr>
        <p:spPr bwMode="auto">
          <a:xfrm>
            <a:off x="7066231" y="4518025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324" name="Line 44"/>
          <p:cNvSpPr>
            <a:spLocks noChangeShapeType="1"/>
          </p:cNvSpPr>
          <p:nvPr/>
        </p:nvSpPr>
        <p:spPr bwMode="auto">
          <a:xfrm>
            <a:off x="9908258" y="4518025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768" name="直接箭头连接符 2"/>
          <p:cNvCxnSpPr>
            <a:cxnSpLocks noChangeShapeType="1"/>
          </p:cNvCxnSpPr>
          <p:nvPr/>
        </p:nvCxnSpPr>
        <p:spPr bwMode="auto">
          <a:xfrm>
            <a:off x="5257800" y="5400675"/>
            <a:ext cx="381000" cy="0"/>
          </a:xfrm>
          <a:prstGeom prst="straightConnector1">
            <a:avLst/>
          </a:prstGeom>
          <a:noFill/>
          <a:ln w="31750">
            <a:solidFill>
              <a:srgbClr val="0000CC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5257800" y="1933576"/>
            <a:ext cx="1600200" cy="931863"/>
            <a:chOff x="3733800" y="1932782"/>
            <a:chExt cx="1600200" cy="932655"/>
          </a:xfrm>
        </p:grpSpPr>
        <p:sp>
          <p:nvSpPr>
            <p:cNvPr id="43" name="流程图: 磁盘 42"/>
            <p:cNvSpPr/>
            <p:nvPr/>
          </p:nvSpPr>
          <p:spPr>
            <a:xfrm>
              <a:off x="3981450" y="2023347"/>
              <a:ext cx="882650" cy="46871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DB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936" name="组合 7"/>
            <p:cNvGrpSpPr>
              <a:grpSpLocks/>
            </p:cNvGrpSpPr>
            <p:nvPr/>
          </p:nvGrpSpPr>
          <p:grpSpPr bwMode="auto">
            <a:xfrm>
              <a:off x="3733800" y="2492374"/>
              <a:ext cx="673100" cy="373063"/>
              <a:chOff x="3754512" y="3337473"/>
              <a:chExt cx="329716" cy="504104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 flipV="1">
                <a:off x="4084228" y="3337044"/>
                <a:ext cx="0" cy="504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754512" y="3832989"/>
                <a:ext cx="3242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937" name="组合 6"/>
            <p:cNvGrpSpPr>
              <a:grpSpLocks/>
            </p:cNvGrpSpPr>
            <p:nvPr/>
          </p:nvGrpSpPr>
          <p:grpSpPr bwMode="auto">
            <a:xfrm>
              <a:off x="4430216" y="1932782"/>
              <a:ext cx="903784" cy="249236"/>
              <a:chOff x="4106044" y="2426072"/>
              <a:chExt cx="774700" cy="456579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106470" y="2426072"/>
                <a:ext cx="7742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4106470" y="2426072"/>
                <a:ext cx="0" cy="4569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13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1" grpId="0" animBg="1"/>
      <p:bldP spid="97330" grpId="0" animBg="1"/>
      <p:bldP spid="97301" grpId="0" animBg="1"/>
      <p:bldP spid="97303" grpId="0" animBg="1"/>
      <p:bldP spid="97308" grpId="0" animBg="1"/>
      <p:bldP spid="97312" grpId="0" animBg="1"/>
      <p:bldP spid="97316" grpId="0" animBg="1"/>
      <p:bldP spid="97322" grpId="0" animBg="1"/>
      <p:bldP spid="97323" grpId="0" animBg="1"/>
      <p:bldP spid="973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31A7D8-68AF-4856-977F-8836A72DE2F6}" type="slidenum">
              <a:rPr lang="ar-SA" altLang="zh-CN" sz="1400"/>
              <a:pPr eaLnBrk="1" hangingPunct="1"/>
              <a:t>38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860550" y="152401"/>
            <a:ext cx="4229100" cy="341313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CarAuctionGUI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1860550" y="511176"/>
            <a:ext cx="4229100" cy="12414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</a:p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getSelectedCar()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</a:p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getBitPrice()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</a:p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getCarList()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</a:p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setUpComboBox(String[] carList)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1258432" y="3173513"/>
            <a:ext cx="3999368" cy="307777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1258432" y="3467100"/>
            <a:ext cx="3999368" cy="5016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cgiv</a:t>
            </a:r>
          </a:p>
          <a:p>
            <a:pPr algn="just" eaLnBrk="1" hangingPunct="1"/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cbiv</a:t>
            </a:r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1258432" y="3976689"/>
            <a:ext cx="3999368" cy="2744786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setCarList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(String[] cars)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getCarList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String[]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setSelectedCar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getSelectedCar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setBitPrice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bPrice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getBitPrice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setCarFileURL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getCarFileURL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URL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setupImageIcon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getImageIcon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ImageIcon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+register(Observer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notifyObservers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void</a:t>
            </a:r>
          </a:p>
        </p:txBody>
      </p:sp>
      <p:grpSp>
        <p:nvGrpSpPr>
          <p:cNvPr id="39944" name="Group 41"/>
          <p:cNvGrpSpPr>
            <a:grpSpLocks/>
          </p:cNvGrpSpPr>
          <p:nvPr/>
        </p:nvGrpSpPr>
        <p:grpSpPr bwMode="auto">
          <a:xfrm>
            <a:off x="6477000" y="2238377"/>
            <a:ext cx="3276600" cy="1184275"/>
            <a:chOff x="3120" y="882"/>
            <a:chExt cx="2064" cy="746"/>
          </a:xfrm>
        </p:grpSpPr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3120" y="882"/>
              <a:ext cx="2064" cy="1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3120" y="1041"/>
              <a:ext cx="2064" cy="4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200" tIns="0" rIns="720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objCarGUI:CarAuctionGUI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cm: CarModel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carPrice: String</a:t>
              </a:r>
            </a:p>
          </p:txBody>
        </p:sp>
        <p:sp>
          <p:nvSpPr>
            <p:cNvPr id="39983" name="Rectangle 22"/>
            <p:cNvSpPr>
              <a:spLocks noChangeArrowheads="1"/>
            </p:cNvSpPr>
            <p:nvPr/>
          </p:nvSpPr>
          <p:spPr bwMode="auto">
            <a:xfrm>
              <a:off x="3120" y="1473"/>
              <a:ext cx="2064" cy="1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actionPerformed(ActionEvent e)</a:t>
              </a:r>
            </a:p>
          </p:txBody>
        </p:sp>
      </p:grpSp>
      <p:grpSp>
        <p:nvGrpSpPr>
          <p:cNvPr id="39945" name="Group 49"/>
          <p:cNvGrpSpPr>
            <a:grpSpLocks/>
          </p:cNvGrpSpPr>
          <p:nvPr/>
        </p:nvGrpSpPr>
        <p:grpSpPr bwMode="auto">
          <a:xfrm>
            <a:off x="1520976" y="1850681"/>
            <a:ext cx="3679433" cy="914399"/>
            <a:chOff x="405" y="1200"/>
            <a:chExt cx="1737" cy="576"/>
          </a:xfrm>
        </p:grpSpPr>
        <p:sp>
          <p:nvSpPr>
            <p:cNvPr id="39979" name="Rectangle 29"/>
            <p:cNvSpPr>
              <a:spLocks noChangeArrowheads="1"/>
            </p:cNvSpPr>
            <p:nvPr/>
          </p:nvSpPr>
          <p:spPr bwMode="auto">
            <a:xfrm>
              <a:off x="405" y="1200"/>
              <a:ext cx="1737" cy="2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&lt;&lt;interface&gt;&gt;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80" name="Rectangle 30"/>
            <p:cNvSpPr>
              <a:spLocks noChangeArrowheads="1"/>
            </p:cNvSpPr>
            <p:nvPr/>
          </p:nvSpPr>
          <p:spPr bwMode="auto">
            <a:xfrm>
              <a:off x="405" y="1464"/>
              <a:ext cx="1737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+register(Observer 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obs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</a:p>
            <a:p>
              <a:pPr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notifyObservers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 void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946" name="AutoShape 31"/>
          <p:cNvSpPr>
            <a:spLocks noChangeArrowheads="1"/>
          </p:cNvSpPr>
          <p:nvPr/>
        </p:nvSpPr>
        <p:spPr bwMode="auto">
          <a:xfrm>
            <a:off x="3167063" y="2819401"/>
            <a:ext cx="368300" cy="396875"/>
          </a:xfrm>
          <a:prstGeom prst="upArrow">
            <a:avLst>
              <a:gd name="adj1" fmla="val 0"/>
              <a:gd name="adj2" fmla="val 599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7" name="Rectangle 36"/>
          <p:cNvSpPr>
            <a:spLocks noChangeArrowheads="1"/>
          </p:cNvSpPr>
          <p:nvPr/>
        </p:nvSpPr>
        <p:spPr bwMode="auto">
          <a:xfrm>
            <a:off x="5791200" y="6305551"/>
            <a:ext cx="3352800" cy="403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二手车拍卖系统的典型交互</a:t>
            </a:r>
          </a:p>
        </p:txBody>
      </p:sp>
      <p:sp>
        <p:nvSpPr>
          <p:cNvPr id="39948" name="Rectangle 33"/>
          <p:cNvSpPr>
            <a:spLocks noChangeArrowheads="1"/>
          </p:cNvSpPr>
          <p:nvPr/>
        </p:nvSpPr>
        <p:spPr bwMode="auto">
          <a:xfrm>
            <a:off x="6496050" y="3729039"/>
            <a:ext cx="3352800" cy="4032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9" name="Rectangle 34"/>
          <p:cNvSpPr>
            <a:spLocks noChangeArrowheads="1"/>
          </p:cNvSpPr>
          <p:nvPr/>
        </p:nvSpPr>
        <p:spPr bwMode="auto">
          <a:xfrm>
            <a:off x="6496050" y="4008280"/>
            <a:ext cx="3352800" cy="492443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update(Observable subject): void</a:t>
            </a:r>
          </a:p>
        </p:txBody>
      </p:sp>
      <p:sp>
        <p:nvSpPr>
          <p:cNvPr id="39950" name="AutoShape 35"/>
          <p:cNvSpPr>
            <a:spLocks noChangeArrowheads="1"/>
          </p:cNvSpPr>
          <p:nvPr/>
        </p:nvSpPr>
        <p:spPr bwMode="auto">
          <a:xfrm>
            <a:off x="7972426" y="4411664"/>
            <a:ext cx="309563" cy="301625"/>
          </a:xfrm>
          <a:prstGeom prst="upArrow">
            <a:avLst>
              <a:gd name="adj1" fmla="val 0"/>
              <a:gd name="adj2" fmla="val 55593"/>
            </a:avLst>
          </a:prstGeom>
          <a:solidFill>
            <a:srgbClr val="0000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1" name="Line 37"/>
          <p:cNvSpPr>
            <a:spLocks noChangeShapeType="1"/>
          </p:cNvSpPr>
          <p:nvPr/>
        </p:nvSpPr>
        <p:spPr bwMode="auto">
          <a:xfrm>
            <a:off x="7153276" y="4752975"/>
            <a:ext cx="18319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2" name="Line 38"/>
          <p:cNvSpPr>
            <a:spLocks noChangeShapeType="1"/>
          </p:cNvSpPr>
          <p:nvPr/>
        </p:nvSpPr>
        <p:spPr bwMode="auto">
          <a:xfrm>
            <a:off x="7162800" y="4752975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3" name="Line 39"/>
          <p:cNvSpPr>
            <a:spLocks noChangeShapeType="1"/>
          </p:cNvSpPr>
          <p:nvPr/>
        </p:nvSpPr>
        <p:spPr bwMode="auto">
          <a:xfrm>
            <a:off x="8991600" y="4752975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54" name="Rectangle 12"/>
          <p:cNvSpPr>
            <a:spLocks noChangeArrowheads="1"/>
          </p:cNvSpPr>
          <p:nvPr/>
        </p:nvSpPr>
        <p:spPr bwMode="auto">
          <a:xfrm>
            <a:off x="6248400" y="4935539"/>
            <a:ext cx="1828800" cy="2952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CarGUIInfoView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6248400" y="5228353"/>
            <a:ext cx="1828800" cy="2462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cm(CarModel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9956" name="Rectangle 14"/>
          <p:cNvSpPr>
            <a:spLocks noChangeArrowheads="1"/>
          </p:cNvSpPr>
          <p:nvPr/>
        </p:nvSpPr>
        <p:spPr bwMode="auto">
          <a:xfrm>
            <a:off x="6248400" y="5477591"/>
            <a:ext cx="1828800" cy="2462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+update(): void</a:t>
            </a:r>
          </a:p>
        </p:txBody>
      </p:sp>
      <p:sp>
        <p:nvSpPr>
          <p:cNvPr id="39957" name="Rectangle 16"/>
          <p:cNvSpPr>
            <a:spLocks noChangeArrowheads="1"/>
          </p:cNvSpPr>
          <p:nvPr/>
        </p:nvSpPr>
        <p:spPr bwMode="auto">
          <a:xfrm>
            <a:off x="8153400" y="4935539"/>
            <a:ext cx="1828800" cy="2952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CarBitInfoView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57" name="Rectangle 17"/>
          <p:cNvSpPr>
            <a:spLocks noChangeArrowheads="1"/>
          </p:cNvSpPr>
          <p:nvPr/>
        </p:nvSpPr>
        <p:spPr bwMode="auto">
          <a:xfrm>
            <a:off x="8153400" y="5217241"/>
            <a:ext cx="1828800" cy="2462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cm(CarModel</a:t>
            </a:r>
            <a:r>
              <a:rPr lang="zh-CN" altLang="en-US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6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9959" name="Rectangle 18"/>
          <p:cNvSpPr>
            <a:spLocks noChangeArrowheads="1"/>
          </p:cNvSpPr>
          <p:nvPr/>
        </p:nvSpPr>
        <p:spPr bwMode="auto">
          <a:xfrm>
            <a:off x="8153400" y="5456953"/>
            <a:ext cx="1828800" cy="2462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+update(): void</a:t>
            </a:r>
          </a:p>
        </p:txBody>
      </p:sp>
      <p:sp>
        <p:nvSpPr>
          <p:cNvPr id="112691" name="Rectangle 51"/>
          <p:cNvSpPr>
            <a:spLocks noChangeArrowheads="1"/>
          </p:cNvSpPr>
          <p:nvPr/>
        </p:nvSpPr>
        <p:spPr bwMode="auto">
          <a:xfrm>
            <a:off x="6400800" y="209551"/>
            <a:ext cx="3962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 = new CarModel();</a:t>
            </a:r>
          </a:p>
          <a:p>
            <a:pPr eaLnBrk="1" hangingPunct="1"/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cgiv = new CarGUIInfoView(cm);</a:t>
            </a:r>
          </a:p>
          <a:p>
            <a:pPr eaLnBrk="1" hangingPunct="1"/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cbiv = new CarBitInfoView(cm);</a:t>
            </a:r>
          </a:p>
          <a:p>
            <a:pPr eaLnBrk="1" hangingPunct="1"/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cm.register(cgiv); </a:t>
            </a:r>
            <a:endParaRPr lang="zh-CN" altLang="en-US" sz="1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cm.register(cbiv);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971800" y="604838"/>
            <a:ext cx="3429000" cy="157162"/>
            <a:chOff x="912" y="381"/>
            <a:chExt cx="2160" cy="99"/>
          </a:xfrm>
        </p:grpSpPr>
        <p:sp>
          <p:nvSpPr>
            <p:cNvPr id="39977" name="Line 52"/>
            <p:cNvSpPr>
              <a:spLocks noChangeShapeType="1"/>
            </p:cNvSpPr>
            <p:nvPr/>
          </p:nvSpPr>
          <p:spPr bwMode="auto">
            <a:xfrm>
              <a:off x="1008" y="431"/>
              <a:ext cx="206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8" name="Oval 53"/>
            <p:cNvSpPr>
              <a:spLocks noChangeArrowheads="1"/>
            </p:cNvSpPr>
            <p:nvPr/>
          </p:nvSpPr>
          <p:spPr bwMode="auto">
            <a:xfrm>
              <a:off x="912" y="381"/>
              <a:ext cx="113" cy="99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695" name="Line 55"/>
          <p:cNvSpPr>
            <a:spLocks noChangeShapeType="1"/>
          </p:cNvSpPr>
          <p:nvPr/>
        </p:nvSpPr>
        <p:spPr bwMode="auto">
          <a:xfrm>
            <a:off x="5257800" y="5448300"/>
            <a:ext cx="990600" cy="0"/>
          </a:xfrm>
          <a:prstGeom prst="line">
            <a:avLst/>
          </a:prstGeom>
          <a:noFill/>
          <a:ln w="317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257800" y="5715000"/>
            <a:ext cx="3352800" cy="228600"/>
            <a:chOff x="2352" y="3600"/>
            <a:chExt cx="2112" cy="144"/>
          </a:xfrm>
        </p:grpSpPr>
        <p:sp>
          <p:nvSpPr>
            <p:cNvPr id="39975" name="Line 56"/>
            <p:cNvSpPr>
              <a:spLocks noChangeShapeType="1"/>
            </p:cNvSpPr>
            <p:nvPr/>
          </p:nvSpPr>
          <p:spPr bwMode="auto">
            <a:xfrm>
              <a:off x="2352" y="3741"/>
              <a:ext cx="2112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6" name="Line 57"/>
            <p:cNvSpPr>
              <a:spLocks noChangeShapeType="1"/>
            </p:cNvSpPr>
            <p:nvPr/>
          </p:nvSpPr>
          <p:spPr bwMode="auto">
            <a:xfrm flipV="1">
              <a:off x="4464" y="3600"/>
              <a:ext cx="0" cy="14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2701" name="Line 61"/>
          <p:cNvSpPr>
            <a:spLocks noChangeShapeType="1"/>
          </p:cNvSpPr>
          <p:nvPr/>
        </p:nvSpPr>
        <p:spPr bwMode="auto">
          <a:xfrm flipH="1">
            <a:off x="4648200" y="1295400"/>
            <a:ext cx="190500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5257800" y="4629150"/>
            <a:ext cx="990600" cy="381000"/>
            <a:chOff x="2352" y="3024"/>
            <a:chExt cx="624" cy="240"/>
          </a:xfrm>
        </p:grpSpPr>
        <p:sp>
          <p:nvSpPr>
            <p:cNvPr id="39973" name="Line 26"/>
            <p:cNvSpPr>
              <a:spLocks noChangeShapeType="1"/>
            </p:cNvSpPr>
            <p:nvPr/>
          </p:nvSpPr>
          <p:spPr bwMode="auto">
            <a:xfrm flipH="1">
              <a:off x="2352" y="3264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4" name="Text Box 63"/>
            <p:cNvSpPr txBox="1">
              <a:spLocks noChangeArrowheads="1"/>
            </p:cNvSpPr>
            <p:nvPr/>
          </p:nvSpPr>
          <p:spPr bwMode="auto">
            <a:xfrm>
              <a:off x="2448" y="3024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0" rIns="9000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5238751" y="5729281"/>
            <a:ext cx="4729163" cy="390524"/>
            <a:chOff x="2340" y="3609"/>
            <a:chExt cx="2979" cy="246"/>
          </a:xfrm>
        </p:grpSpPr>
        <p:grpSp>
          <p:nvGrpSpPr>
            <p:cNvPr id="39969" name="Group 43"/>
            <p:cNvGrpSpPr>
              <a:grpSpLocks/>
            </p:cNvGrpSpPr>
            <p:nvPr/>
          </p:nvGrpSpPr>
          <p:grpSpPr bwMode="auto">
            <a:xfrm>
              <a:off x="2340" y="3609"/>
              <a:ext cx="2508" cy="231"/>
              <a:chOff x="2340" y="3360"/>
              <a:chExt cx="2508" cy="231"/>
            </a:xfrm>
          </p:grpSpPr>
          <p:sp>
            <p:nvSpPr>
              <p:cNvPr id="39971" name="Line 27"/>
              <p:cNvSpPr>
                <a:spLocks noChangeShapeType="1"/>
              </p:cNvSpPr>
              <p:nvPr/>
            </p:nvSpPr>
            <p:spPr bwMode="auto">
              <a:xfrm flipH="1">
                <a:off x="2340" y="3591"/>
                <a:ext cx="2508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2" name="Line 40"/>
              <p:cNvSpPr>
                <a:spLocks noChangeShapeType="1"/>
              </p:cNvSpPr>
              <p:nvPr/>
            </p:nvSpPr>
            <p:spPr bwMode="auto">
              <a:xfrm>
                <a:off x="4848" y="3360"/>
                <a:ext cx="0" cy="22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970" name="Text Box 64"/>
            <p:cNvSpPr txBox="1">
              <a:spLocks noChangeArrowheads="1"/>
            </p:cNvSpPr>
            <p:nvPr/>
          </p:nvSpPr>
          <p:spPr bwMode="auto">
            <a:xfrm>
              <a:off x="4887" y="3621"/>
              <a:ext cx="43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</a:p>
          </p:txBody>
        </p:sp>
      </p:grpSp>
      <p:sp>
        <p:nvSpPr>
          <p:cNvPr id="112707" name="Text Box 67"/>
          <p:cNvSpPr txBox="1">
            <a:spLocks noChangeArrowheads="1"/>
          </p:cNvSpPr>
          <p:nvPr/>
        </p:nvSpPr>
        <p:spPr bwMode="auto">
          <a:xfrm>
            <a:off x="5486400" y="5167314"/>
            <a:ext cx="533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</p:txBody>
      </p:sp>
      <p:sp>
        <p:nvSpPr>
          <p:cNvPr id="112708" name="Text Box 68"/>
          <p:cNvSpPr txBox="1">
            <a:spLocks noChangeArrowheads="1"/>
          </p:cNvSpPr>
          <p:nvPr/>
        </p:nvSpPr>
        <p:spPr bwMode="auto">
          <a:xfrm>
            <a:off x="5486400" y="56388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</p:txBody>
      </p:sp>
    </p:spTree>
    <p:extLst>
      <p:ext uri="{BB962C8B-B14F-4D97-AF65-F5344CB8AC3E}">
        <p14:creationId xmlns:p14="http://schemas.microsoft.com/office/powerpoint/2010/main" val="22539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2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2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2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2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5" grpId="0" animBg="1"/>
      <p:bldP spid="112701" grpId="0" animBg="1"/>
      <p:bldP spid="112707" grpId="0"/>
      <p:bldP spid="1127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F70B258-467F-447A-B94D-D2479174BE56}" type="slidenum">
              <a:rPr lang="ar-SA" altLang="zh-CN" sz="1400"/>
              <a:pPr eaLnBrk="1" hangingPunct="1"/>
              <a:t>39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grpSp>
        <p:nvGrpSpPr>
          <p:cNvPr id="40963" name="Group 2"/>
          <p:cNvGrpSpPr>
            <a:grpSpLocks/>
          </p:cNvGrpSpPr>
          <p:nvPr/>
        </p:nvGrpSpPr>
        <p:grpSpPr bwMode="auto">
          <a:xfrm>
            <a:off x="1593410" y="152401"/>
            <a:ext cx="4496240" cy="1474788"/>
            <a:chOff x="212" y="96"/>
            <a:chExt cx="2664" cy="929"/>
          </a:xfrm>
        </p:grpSpPr>
        <p:sp>
          <p:nvSpPr>
            <p:cNvPr id="41009" name="Rectangle 3"/>
            <p:cNvSpPr>
              <a:spLocks noChangeArrowheads="1"/>
            </p:cNvSpPr>
            <p:nvPr/>
          </p:nvSpPr>
          <p:spPr bwMode="auto">
            <a:xfrm>
              <a:off x="212" y="96"/>
              <a:ext cx="2664" cy="21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CarAuctionGUI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41010" name="Rectangle 4"/>
            <p:cNvSpPr>
              <a:spLocks noChangeArrowheads="1"/>
            </p:cNvSpPr>
            <p:nvPr/>
          </p:nvSpPr>
          <p:spPr bwMode="auto">
            <a:xfrm>
              <a:off x="212" y="322"/>
              <a:ext cx="2664" cy="7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getSelectedCar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()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String </a:t>
              </a:r>
            </a:p>
            <a:p>
              <a:pPr algn="just" eaLnBrk="1" hangingPunct="1"/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getBitPrice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()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String </a:t>
              </a:r>
            </a:p>
            <a:p>
              <a:pPr algn="just" eaLnBrk="1" hangingPunct="1"/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getCarList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()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String[] </a:t>
              </a:r>
            </a:p>
            <a:p>
              <a:pPr algn="just" eaLnBrk="1" hangingPunct="1"/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setUpComboBox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(String[] </a:t>
              </a:r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carList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void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16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221138" y="3200400"/>
            <a:ext cx="4036662" cy="369888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221138" y="3570289"/>
            <a:ext cx="4036662" cy="6000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carNameList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bitPrice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1221138" y="4172894"/>
            <a:ext cx="4036662" cy="2459038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setCarList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(String[] cars)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getCarList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String[]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setSelectedCar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getSelectedCar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setBitPrice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bPrice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getBitPrice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String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setCarFileURL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getCarFileURL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URL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setupImageIcon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void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getImageIcon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ImageIcon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+register(Observer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algn="just" eaLnBrk="1" hangingPunct="1">
              <a:lnSpc>
                <a:spcPct val="85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notifyObservers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(): void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grpSp>
        <p:nvGrpSpPr>
          <p:cNvPr id="40967" name="Group 8"/>
          <p:cNvGrpSpPr>
            <a:grpSpLocks/>
          </p:cNvGrpSpPr>
          <p:nvPr/>
        </p:nvGrpSpPr>
        <p:grpSpPr bwMode="auto">
          <a:xfrm>
            <a:off x="6096000" y="2208216"/>
            <a:ext cx="3962400" cy="1228726"/>
            <a:chOff x="3120" y="863"/>
            <a:chExt cx="2064" cy="774"/>
          </a:xfrm>
        </p:grpSpPr>
        <p:sp>
          <p:nvSpPr>
            <p:cNvPr id="41006" name="Rectangle 9"/>
            <p:cNvSpPr>
              <a:spLocks noChangeArrowheads="1"/>
            </p:cNvSpPr>
            <p:nvPr/>
          </p:nvSpPr>
          <p:spPr bwMode="auto">
            <a:xfrm>
              <a:off x="3120" y="863"/>
              <a:ext cx="2064" cy="1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Controller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7" name="Rectangle 10"/>
            <p:cNvSpPr>
              <a:spLocks noChangeArrowheads="1"/>
            </p:cNvSpPr>
            <p:nvPr/>
          </p:nvSpPr>
          <p:spPr bwMode="auto">
            <a:xfrm>
              <a:off x="3120" y="1041"/>
              <a:ext cx="2064" cy="4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200" tIns="0" rIns="720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objCarGUI:CarAuctionGUI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cm: CarModel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carPrice: String</a:t>
              </a:r>
              <a:endParaRPr lang="en-US" altLang="zh-CN" sz="1600" b="1">
                <a:ea typeface="宋体" panose="02010600030101010101" pitchFamily="2" charset="-122"/>
              </a:endParaRPr>
            </a:p>
          </p:txBody>
        </p:sp>
        <p:sp>
          <p:nvSpPr>
            <p:cNvPr id="41008" name="Rectangle 11"/>
            <p:cNvSpPr>
              <a:spLocks noChangeArrowheads="1"/>
            </p:cNvSpPr>
            <p:nvPr/>
          </p:nvSpPr>
          <p:spPr bwMode="auto">
            <a:xfrm>
              <a:off x="3120" y="1463"/>
              <a:ext cx="2064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actionPerformed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Arial" panose="020B0604020202020204" pitchFamily="34" charset="0"/>
                  <a:ea typeface="宋体" panose="02010600030101010101" pitchFamily="2" charset="-122"/>
                </a:rPr>
                <a:t>ActionEvent</a:t>
              </a: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 e)</a:t>
              </a:r>
              <a:endParaRPr lang="en-US" altLang="zh-CN" sz="1800" b="1" dirty="0">
                <a:ea typeface="宋体" panose="02010600030101010101" pitchFamily="2" charset="-122"/>
              </a:endParaRPr>
            </a:p>
          </p:txBody>
        </p:sp>
      </p:grpSp>
      <p:sp>
        <p:nvSpPr>
          <p:cNvPr id="40968" name="Line 12"/>
          <p:cNvSpPr>
            <a:spLocks noChangeShapeType="1"/>
          </p:cNvSpPr>
          <p:nvPr/>
        </p:nvSpPr>
        <p:spPr bwMode="auto">
          <a:xfrm flipH="1">
            <a:off x="5257800" y="5181600"/>
            <a:ext cx="9906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69" name="Group 13"/>
          <p:cNvGrpSpPr>
            <a:grpSpLocks/>
          </p:cNvGrpSpPr>
          <p:nvPr/>
        </p:nvGrpSpPr>
        <p:grpSpPr bwMode="auto">
          <a:xfrm>
            <a:off x="1791083" y="1886893"/>
            <a:ext cx="2757488" cy="914399"/>
            <a:chOff x="405" y="1200"/>
            <a:chExt cx="1737" cy="576"/>
          </a:xfrm>
        </p:grpSpPr>
        <p:sp>
          <p:nvSpPr>
            <p:cNvPr id="41004" name="Rectangle 14"/>
            <p:cNvSpPr>
              <a:spLocks noChangeArrowheads="1"/>
            </p:cNvSpPr>
            <p:nvPr/>
          </p:nvSpPr>
          <p:spPr bwMode="auto">
            <a:xfrm>
              <a:off x="405" y="1200"/>
              <a:ext cx="1737" cy="2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&lt;&lt;interface&gt;&gt;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Observable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005" name="Rectangle 15"/>
            <p:cNvSpPr>
              <a:spLocks noChangeArrowheads="1"/>
            </p:cNvSpPr>
            <p:nvPr/>
          </p:nvSpPr>
          <p:spPr bwMode="auto">
            <a:xfrm>
              <a:off x="405" y="1464"/>
              <a:ext cx="1737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FF"/>
              </a:solidFill>
              <a:miter lim="800000"/>
              <a:headEnd/>
              <a:tailEnd/>
            </a:ln>
          </p:spPr>
          <p:txBody>
            <a:bodyPr lIns="79553" tIns="39776" rIns="79553" bIns="39776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+register(Observer obs)</a:t>
              </a:r>
              <a:r>
                <a:rPr lang="zh-CN" altLang="en-US" sz="1400" b="1">
                  <a:latin typeface="Arial" panose="020B060402020202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void</a:t>
              </a:r>
            </a:p>
            <a:p>
              <a:pPr eaLnBrk="1" hangingPunct="1"/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+notifyObservers(): void</a:t>
              </a:r>
              <a:endParaRPr lang="zh-CN" altLang="en-US" sz="1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70" name="AutoShape 16"/>
          <p:cNvSpPr>
            <a:spLocks noChangeArrowheads="1"/>
          </p:cNvSpPr>
          <p:nvPr/>
        </p:nvSpPr>
        <p:spPr bwMode="auto">
          <a:xfrm>
            <a:off x="3004099" y="2810348"/>
            <a:ext cx="368300" cy="396875"/>
          </a:xfrm>
          <a:prstGeom prst="upArrow">
            <a:avLst>
              <a:gd name="adj1" fmla="val 0"/>
              <a:gd name="adj2" fmla="val 5991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71" name="Rectangle 17"/>
          <p:cNvSpPr>
            <a:spLocks noChangeArrowheads="1"/>
          </p:cNvSpPr>
          <p:nvPr/>
        </p:nvSpPr>
        <p:spPr bwMode="auto">
          <a:xfrm>
            <a:off x="5791200" y="6305551"/>
            <a:ext cx="3352800" cy="403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二手车拍卖系统的典型交互</a:t>
            </a:r>
          </a:p>
        </p:txBody>
      </p:sp>
      <p:grpSp>
        <p:nvGrpSpPr>
          <p:cNvPr id="40972" name="Group 18"/>
          <p:cNvGrpSpPr>
            <a:grpSpLocks/>
          </p:cNvGrpSpPr>
          <p:nvPr/>
        </p:nvGrpSpPr>
        <p:grpSpPr bwMode="auto">
          <a:xfrm>
            <a:off x="5238749" y="5729288"/>
            <a:ext cx="4357929" cy="366712"/>
            <a:chOff x="2340" y="3360"/>
            <a:chExt cx="2508" cy="231"/>
          </a:xfrm>
        </p:grpSpPr>
        <p:sp>
          <p:nvSpPr>
            <p:cNvPr id="41002" name="Line 19"/>
            <p:cNvSpPr>
              <a:spLocks noChangeShapeType="1"/>
            </p:cNvSpPr>
            <p:nvPr/>
          </p:nvSpPr>
          <p:spPr bwMode="auto">
            <a:xfrm flipH="1">
              <a:off x="2340" y="3591"/>
              <a:ext cx="25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3" name="Line 20"/>
            <p:cNvSpPr>
              <a:spLocks noChangeShapeType="1"/>
            </p:cNvSpPr>
            <p:nvPr/>
          </p:nvSpPr>
          <p:spPr bwMode="auto">
            <a:xfrm>
              <a:off x="4848" y="3360"/>
              <a:ext cx="0" cy="22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90" name="Rectangle 22"/>
          <p:cNvSpPr>
            <a:spLocks noChangeArrowheads="1"/>
          </p:cNvSpPr>
          <p:nvPr/>
        </p:nvSpPr>
        <p:spPr bwMode="auto">
          <a:xfrm>
            <a:off x="6286118" y="3735560"/>
            <a:ext cx="3897698" cy="442913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&lt;&lt;interface&gt;&gt;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1" name="Rectangle 23"/>
          <p:cNvSpPr>
            <a:spLocks noChangeArrowheads="1"/>
          </p:cNvSpPr>
          <p:nvPr/>
        </p:nvSpPr>
        <p:spPr bwMode="auto">
          <a:xfrm>
            <a:off x="6286118" y="4142367"/>
            <a:ext cx="3897698" cy="276999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update(Observable subject): void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40992" name="AutoShape 24"/>
          <p:cNvSpPr>
            <a:spLocks noChangeArrowheads="1"/>
          </p:cNvSpPr>
          <p:nvPr/>
        </p:nvSpPr>
        <p:spPr bwMode="auto">
          <a:xfrm>
            <a:off x="8062955" y="4438823"/>
            <a:ext cx="309563" cy="301625"/>
          </a:xfrm>
          <a:prstGeom prst="upArrow">
            <a:avLst>
              <a:gd name="adj1" fmla="val 0"/>
              <a:gd name="adj2" fmla="val 55593"/>
            </a:avLst>
          </a:prstGeom>
          <a:solidFill>
            <a:srgbClr val="0000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40993" name="Line 25"/>
          <p:cNvSpPr>
            <a:spLocks noChangeShapeType="1"/>
          </p:cNvSpPr>
          <p:nvPr/>
        </p:nvSpPr>
        <p:spPr bwMode="auto">
          <a:xfrm>
            <a:off x="7298123" y="4752976"/>
            <a:ext cx="18319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26"/>
          <p:cNvSpPr>
            <a:spLocks noChangeShapeType="1"/>
          </p:cNvSpPr>
          <p:nvPr/>
        </p:nvSpPr>
        <p:spPr bwMode="auto">
          <a:xfrm>
            <a:off x="7307648" y="4752976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27"/>
          <p:cNvSpPr>
            <a:spLocks noChangeShapeType="1"/>
          </p:cNvSpPr>
          <p:nvPr/>
        </p:nvSpPr>
        <p:spPr bwMode="auto">
          <a:xfrm>
            <a:off x="9136448" y="4752976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6" name="Rectangle 28"/>
          <p:cNvSpPr>
            <a:spLocks noChangeArrowheads="1"/>
          </p:cNvSpPr>
          <p:nvPr/>
        </p:nvSpPr>
        <p:spPr bwMode="auto">
          <a:xfrm>
            <a:off x="6240849" y="4944148"/>
            <a:ext cx="2131324" cy="286666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CarGUIInfoView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7" name="Rectangle 29"/>
          <p:cNvSpPr>
            <a:spLocks noChangeArrowheads="1"/>
          </p:cNvSpPr>
          <p:nvPr/>
        </p:nvSpPr>
        <p:spPr bwMode="auto">
          <a:xfrm>
            <a:off x="6240849" y="5231172"/>
            <a:ext cx="2131324" cy="2462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model: CarModel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40998" name="Rectangle 30"/>
          <p:cNvSpPr>
            <a:spLocks noChangeArrowheads="1"/>
          </p:cNvSpPr>
          <p:nvPr/>
        </p:nvSpPr>
        <p:spPr bwMode="auto">
          <a:xfrm>
            <a:off x="6240849" y="5480409"/>
            <a:ext cx="2131324" cy="2462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+update(): void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40999" name="Rectangle 31"/>
          <p:cNvSpPr>
            <a:spLocks noChangeArrowheads="1"/>
          </p:cNvSpPr>
          <p:nvPr/>
        </p:nvSpPr>
        <p:spPr bwMode="auto">
          <a:xfrm>
            <a:off x="8524573" y="4933633"/>
            <a:ext cx="2067962" cy="29718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1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CarBitInfoView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0" name="Rectangle 32"/>
          <p:cNvSpPr>
            <a:spLocks noChangeArrowheads="1"/>
          </p:cNvSpPr>
          <p:nvPr/>
        </p:nvSpPr>
        <p:spPr bwMode="auto">
          <a:xfrm>
            <a:off x="8524573" y="5214938"/>
            <a:ext cx="2067962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model: CarModel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41001" name="Rectangle 33"/>
          <p:cNvSpPr>
            <a:spLocks noChangeArrowheads="1"/>
          </p:cNvSpPr>
          <p:nvPr/>
        </p:nvSpPr>
        <p:spPr bwMode="auto">
          <a:xfrm>
            <a:off x="8524573" y="5454651"/>
            <a:ext cx="2067962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square" lIns="7200" tIns="0" rIns="720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+update(): void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6248400" y="209551"/>
            <a:ext cx="4760614" cy="1571842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在用户图形界面上，选择车名，按动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</a:p>
          <a:p>
            <a:pPr eaLnBrk="1" hangingPunct="1"/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String </a:t>
            </a:r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selectedCar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objGUI.getSelectedCar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eaLnBrk="1" hangingPunct="1"/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cm.setSelectedCar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selectedCar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  <a:p>
            <a:pPr eaLnBrk="1" hangingPunct="1"/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cm.setCarFileUrl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  <a:p>
            <a:pPr eaLnBrk="1" hangingPunct="1"/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cm.setupImageIcon</a:t>
            </a:r>
            <a:r>
              <a:rPr lang="en-US" altLang="zh-CN" sz="1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1600" b="1" dirty="0" err="1">
                <a:latin typeface="Arial" panose="020B0604020202020204" pitchFamily="34" charset="0"/>
                <a:ea typeface="宋体" panose="02010600030101010101" pitchFamily="2" charset="-122"/>
              </a:rPr>
              <a:t>cm.notifyObservers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</a:p>
        </p:txBody>
      </p:sp>
      <p:grpSp>
        <p:nvGrpSpPr>
          <p:cNvPr id="40975" name="Group 44"/>
          <p:cNvGrpSpPr>
            <a:grpSpLocks/>
          </p:cNvGrpSpPr>
          <p:nvPr/>
        </p:nvGrpSpPr>
        <p:grpSpPr bwMode="auto">
          <a:xfrm>
            <a:off x="9687954" y="1828800"/>
            <a:ext cx="152400" cy="1574800"/>
            <a:chOff x="5040" y="1103"/>
            <a:chExt cx="118" cy="1041"/>
          </a:xfrm>
        </p:grpSpPr>
        <p:sp>
          <p:nvSpPr>
            <p:cNvPr id="40988" name="Line 36"/>
            <p:cNvSpPr>
              <a:spLocks noChangeShapeType="1"/>
            </p:cNvSpPr>
            <p:nvPr/>
          </p:nvSpPr>
          <p:spPr bwMode="auto">
            <a:xfrm rot="-5400000">
              <a:off x="4639" y="1559"/>
              <a:ext cx="91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Oval 37"/>
            <p:cNvSpPr>
              <a:spLocks noChangeArrowheads="1"/>
            </p:cNvSpPr>
            <p:nvPr/>
          </p:nvSpPr>
          <p:spPr bwMode="auto">
            <a:xfrm rot="-5400000">
              <a:off x="5034" y="2021"/>
              <a:ext cx="127" cy="11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lIns="90000" tIns="46800" rIns="90000" bIns="468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0976" name="Line 38"/>
          <p:cNvSpPr>
            <a:spLocks noChangeShapeType="1"/>
          </p:cNvSpPr>
          <p:nvPr/>
        </p:nvSpPr>
        <p:spPr bwMode="auto">
          <a:xfrm>
            <a:off x="5257800" y="5486400"/>
            <a:ext cx="990600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77" name="Group 39"/>
          <p:cNvGrpSpPr>
            <a:grpSpLocks/>
          </p:cNvGrpSpPr>
          <p:nvPr/>
        </p:nvGrpSpPr>
        <p:grpSpPr bwMode="auto">
          <a:xfrm>
            <a:off x="5257800" y="5715000"/>
            <a:ext cx="3816000" cy="228600"/>
            <a:chOff x="2352" y="3600"/>
            <a:chExt cx="2112" cy="144"/>
          </a:xfrm>
        </p:grpSpPr>
        <p:sp>
          <p:nvSpPr>
            <p:cNvPr id="40986" name="Line 40"/>
            <p:cNvSpPr>
              <a:spLocks noChangeShapeType="1"/>
            </p:cNvSpPr>
            <p:nvPr/>
          </p:nvSpPr>
          <p:spPr bwMode="auto">
            <a:xfrm>
              <a:off x="2352" y="3741"/>
              <a:ext cx="211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41"/>
            <p:cNvSpPr>
              <a:spLocks noChangeShapeType="1"/>
            </p:cNvSpPr>
            <p:nvPr/>
          </p:nvSpPr>
          <p:spPr bwMode="auto">
            <a:xfrm flipV="1">
              <a:off x="4464" y="3600"/>
              <a:ext cx="0" cy="144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09" name="Line 45"/>
          <p:cNvSpPr>
            <a:spLocks noChangeShapeType="1"/>
          </p:cNvSpPr>
          <p:nvPr/>
        </p:nvSpPr>
        <p:spPr bwMode="auto">
          <a:xfrm flipH="1">
            <a:off x="4495800" y="609600"/>
            <a:ext cx="1905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0" name="Line 46"/>
          <p:cNvSpPr>
            <a:spLocks noChangeShapeType="1"/>
          </p:cNvSpPr>
          <p:nvPr/>
        </p:nvSpPr>
        <p:spPr bwMode="auto">
          <a:xfrm flipH="1">
            <a:off x="4495800" y="838200"/>
            <a:ext cx="1828800" cy="3810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1" name="Line 47"/>
          <p:cNvSpPr>
            <a:spLocks noChangeShapeType="1"/>
          </p:cNvSpPr>
          <p:nvPr/>
        </p:nvSpPr>
        <p:spPr bwMode="auto">
          <a:xfrm flipH="1">
            <a:off x="3684760" y="990600"/>
            <a:ext cx="2716040" cy="44926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2" name="Line 48"/>
          <p:cNvSpPr>
            <a:spLocks noChangeShapeType="1"/>
          </p:cNvSpPr>
          <p:nvPr/>
        </p:nvSpPr>
        <p:spPr bwMode="auto">
          <a:xfrm flipH="1">
            <a:off x="3895276" y="1219200"/>
            <a:ext cx="2505524" cy="46847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3" name="Line 49"/>
          <p:cNvSpPr>
            <a:spLocks noChangeShapeType="1"/>
          </p:cNvSpPr>
          <p:nvPr/>
        </p:nvSpPr>
        <p:spPr bwMode="auto">
          <a:xfrm flipH="1">
            <a:off x="3734348" y="1676401"/>
            <a:ext cx="2742652" cy="487679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4" name="Oval 50"/>
          <p:cNvSpPr>
            <a:spLocks noChangeArrowheads="1"/>
          </p:cNvSpPr>
          <p:nvPr/>
        </p:nvSpPr>
        <p:spPr bwMode="auto">
          <a:xfrm>
            <a:off x="4800600" y="6477000"/>
            <a:ext cx="152400" cy="152400"/>
          </a:xfrm>
          <a:prstGeom prst="ellipse">
            <a:avLst/>
          </a:prstGeom>
          <a:solidFill>
            <a:srgbClr val="00CC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15" name="Line 51"/>
          <p:cNvSpPr>
            <a:spLocks noChangeShapeType="1"/>
          </p:cNvSpPr>
          <p:nvPr/>
        </p:nvSpPr>
        <p:spPr bwMode="auto">
          <a:xfrm flipV="1">
            <a:off x="4876800" y="5638800"/>
            <a:ext cx="1752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6" name="Line 52"/>
          <p:cNvSpPr>
            <a:spLocks noChangeShapeType="1"/>
          </p:cNvSpPr>
          <p:nvPr/>
        </p:nvSpPr>
        <p:spPr bwMode="auto">
          <a:xfrm flipV="1">
            <a:off x="4876799" y="5663880"/>
            <a:ext cx="3733799" cy="88932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3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3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13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13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09" grpId="0" animBg="1"/>
      <p:bldP spid="113710" grpId="0" animBg="1"/>
      <p:bldP spid="113711" grpId="0" animBg="1"/>
      <p:bldP spid="113712" grpId="0" animBg="1"/>
      <p:bldP spid="113713" grpId="0" animBg="1"/>
      <p:bldP spid="113714" grpId="0" animBg="1"/>
      <p:bldP spid="113715" grpId="0" animBg="1"/>
      <p:bldP spid="1137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4F666F5-95CE-41EB-99A3-4C8801BF3255}" type="slidenum">
              <a:rPr lang="ar-SA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4</a:t>
            </a:fld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6390" y="1647731"/>
            <a:ext cx="10737410" cy="3467477"/>
          </a:xfrm>
        </p:spPr>
        <p:txBody>
          <a:bodyPr>
            <a:normAutofit/>
          </a:bodyPr>
          <a:lstStyle/>
          <a:p>
            <a:pPr marL="533400" indent="-533400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需要设计一个二手车拍卖软件</a:t>
            </a:r>
            <a:endParaRPr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该软件具有图形用户界面，可以显示汽车图片、汽车说明和当前拍价</a:t>
            </a:r>
          </a:p>
          <a:p>
            <a:pPr marL="1295400" lvl="2" indent="-3810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用户首先在车的列表中选择一款车，然后点击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按钮；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95400" lvl="2" indent="-3810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该车的图片，描述，与当前拍价将在屏幕上显示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95400" lvl="2" indent="-3810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用户输入新拍价</a:t>
            </a:r>
            <a:endParaRPr lang="zh-CN" altLang="en-US" sz="26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95400" lvl="2" indent="-3810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新的拍价在另外一个视窗中显示</a:t>
            </a:r>
            <a:r>
              <a:rPr lang="zh-CN" altLang="en-US" sz="2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58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1D2EED-08B7-496A-A263-2F76746B5A3C}" type="slidenum">
              <a:rPr lang="ar-SA" altLang="zh-CN" sz="1400"/>
              <a:pPr eaLnBrk="1" hangingPunct="1"/>
              <a:t>40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06994" y="1066800"/>
            <a:ext cx="10846806" cy="5533176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用户通过使用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CarAuctionGUI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列表选择待卖的车，点击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，以便获取车的图片；然后输入拍价，点击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，给出价格。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捕捉用户输入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每次点击按钮产生的事件，都被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对象捕捉，然后调用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actionPerformed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更新模型数据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actionPerformed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方法中，将根据事件的类型，分别使用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setSelectedCar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setBitPrice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方法更新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CarGUIView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CarBitView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之间存在观察者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被观察者的关系，所以当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的状态改变了的时候，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CarGUIView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CarBitView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方法将被自动调用。</a:t>
            </a:r>
          </a:p>
          <a:p>
            <a:pPr marL="609600" indent="-609600">
              <a:lnSpc>
                <a:spcPct val="120000"/>
              </a:lnSpc>
              <a:spcBef>
                <a:spcPts val="600"/>
              </a:spcBef>
              <a:buFontTx/>
              <a:buAutoNum type="alphaLcParenR"/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方法中，调用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getSelectedCar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getBitPrice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方法得到最新的数据，然后根据数据，更新视图。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00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EF00D7-1002-4170-914B-A9486F8F5FF3}" type="slidenum">
              <a:rPr lang="ar-SA" altLang="zh-CN" sz="1400"/>
              <a:pPr eaLnBrk="1" hangingPunct="1"/>
              <a:t>41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860079" y="1219200"/>
            <a:ext cx="10284737" cy="418571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设计要点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Observable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，实现了方法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notifyObservers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register(Observer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CarGUIInfoView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CarBitInfoView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Observer,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CarGUIInfoView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CarBitInfoView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都将自己注册为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的观察者。每当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的状态改变的时候，其方法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notifyObservers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将改变告诉给它所有的观察者，观察者的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可以自动查询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CarModel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，了解到底是什么状态改变了，从而作出响应的反应。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209800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99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77C407B-2984-4B63-8465-E640DAF76A29}" type="slidenum">
              <a:rPr lang="ar-SA" altLang="zh-CN" sz="1400"/>
              <a:pPr eaLnBrk="1" hangingPunct="1"/>
              <a:t>5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pic>
        <p:nvPicPr>
          <p:cNvPr id="6147" name="Picture 4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7696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209800" y="304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ea typeface="黑体" panose="02010609060101010101" pitchFamily="49" charset="-122"/>
              </a:rPr>
              <a:t>网上二手车拍卖系统的设计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581400" y="6096001"/>
            <a:ext cx="4800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汽车拍卖系统原型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F34058B-8C68-42B2-9651-D26A29F1BFD5}" type="slidenum">
              <a:rPr lang="ar-SA" altLang="zh-CN" sz="1400"/>
              <a:pPr eaLnBrk="1" hangingPunct="1"/>
              <a:t>6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7171" name="Rectangle 17"/>
          <p:cNvSpPr>
            <a:spLocks noChangeArrowheads="1"/>
          </p:cNvSpPr>
          <p:nvPr/>
        </p:nvSpPr>
        <p:spPr bwMode="auto">
          <a:xfrm>
            <a:off x="3276600" y="5376895"/>
            <a:ext cx="5562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Different data displays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18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</a:t>
            </a:r>
          </a:p>
        </p:txBody>
      </p:sp>
      <p:sp>
        <p:nvSpPr>
          <p:cNvPr id="47123" name="AutoShape 19"/>
          <p:cNvSpPr>
            <a:spLocks noChangeArrowheads="1"/>
          </p:cNvSpPr>
          <p:nvPr/>
        </p:nvSpPr>
        <p:spPr bwMode="auto">
          <a:xfrm>
            <a:off x="2592475" y="2438400"/>
            <a:ext cx="6481187" cy="6858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rgbClr val="FF00FF"/>
            </a:solidFill>
            <a:round/>
          </a:ln>
          <a:effectLst/>
          <a:ex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Data for the chosen car</a:t>
            </a:r>
            <a:endParaRPr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2293544" y="3886200"/>
            <a:ext cx="1752600" cy="720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rgbClr val="0000FF"/>
            </a:solidFill>
            <a:round/>
          </a:ln>
          <a:effectLst/>
          <a:ex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Picture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7125" name="AutoShape 21"/>
          <p:cNvSpPr>
            <a:spLocks noChangeArrowheads="1"/>
          </p:cNvSpPr>
          <p:nvPr/>
        </p:nvSpPr>
        <p:spPr bwMode="auto">
          <a:xfrm>
            <a:off x="4343400" y="3886200"/>
            <a:ext cx="2590800" cy="720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rgbClr val="0000FF"/>
            </a:solidFill>
            <a:round/>
          </a:ln>
          <a:effectLst/>
          <a:ex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Description</a:t>
            </a:r>
          </a:p>
        </p:txBody>
      </p:sp>
      <p:sp>
        <p:nvSpPr>
          <p:cNvPr id="47126" name="AutoShape 22"/>
          <p:cNvSpPr>
            <a:spLocks noChangeArrowheads="1"/>
          </p:cNvSpPr>
          <p:nvPr/>
        </p:nvSpPr>
        <p:spPr bwMode="auto">
          <a:xfrm>
            <a:off x="7426856" y="3886200"/>
            <a:ext cx="3111374" cy="720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rgbClr val="0000FF"/>
            </a:solidFill>
            <a:round/>
          </a:ln>
          <a:effectLst/>
          <a:extLst/>
        </p:spPr>
        <p:txBody>
          <a:bodyPr wrap="none" lIns="90000" tIns="46800" rIns="90000" bIns="46800" anchor="ctr"/>
          <a:lstStyle/>
          <a:p>
            <a:pPr algn="ctr">
              <a:lnSpc>
                <a:spcPct val="85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Current bit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price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3238081" y="3124200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 flipH="1">
            <a:off x="5562600" y="3124200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8395398" y="3124200"/>
            <a:ext cx="0" cy="8032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7180" name="Rectangle 17"/>
          <p:cNvSpPr>
            <a:spLocks noChangeArrowheads="1"/>
          </p:cNvSpPr>
          <p:nvPr/>
        </p:nvSpPr>
        <p:spPr bwMode="auto">
          <a:xfrm>
            <a:off x="518311" y="1576434"/>
            <a:ext cx="6248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关于数据的显示：有三种显示方法</a:t>
            </a:r>
          </a:p>
        </p:txBody>
      </p:sp>
    </p:spTree>
    <p:extLst>
      <p:ext uri="{BB962C8B-B14F-4D97-AF65-F5344CB8AC3E}">
        <p14:creationId xmlns:p14="http://schemas.microsoft.com/office/powerpoint/2010/main" val="408635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4" grpId="0" animBg="1"/>
      <p:bldP spid="47125" grpId="0" animBg="1"/>
      <p:bldP spid="47126" grpId="0" animBg="1"/>
      <p:bldP spid="47128" grpId="0" animBg="1"/>
      <p:bldP spid="47129" grpId="0" animBg="1"/>
      <p:bldP spid="471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384DFBD-1B6E-421D-A549-8ACD3946D543}" type="slidenum">
              <a:rPr lang="ar-SA" altLang="zh-CN" sz="1400"/>
              <a:pPr eaLnBrk="1" hangingPunct="1"/>
              <a:t>7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88475" y="1752600"/>
            <a:ext cx="10999961" cy="2638331"/>
          </a:xfrm>
        </p:spPr>
        <p:txBody>
          <a:bodyPr/>
          <a:lstStyle/>
          <a:p>
            <a:pPr marL="609600" indent="-609600">
              <a:lnSpc>
                <a:spcPct val="130000"/>
              </a:lnSpc>
            </a:pPr>
            <a:r>
              <a:rPr lang="en-US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1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仅仅使用一个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类实现全部功能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only one java class to implement all the functions</a:t>
            </a:r>
          </a:p>
          <a:p>
            <a:pPr marL="990600" lvl="1" indent="-533400">
              <a:lnSpc>
                <a:spcPct val="130000"/>
              </a:lnSpc>
              <a:buFontTx/>
              <a:buAutoNum type="arabicParenR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产生用户图形界面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Produce user interface</a:t>
            </a:r>
          </a:p>
          <a:p>
            <a:pPr marL="990600" lvl="1" indent="-533400">
              <a:lnSpc>
                <a:spcPct val="130000"/>
              </a:lnSpc>
              <a:buFontTx/>
              <a:buAutoNum type="arabicParenR"/>
            </a:pPr>
            <a:r>
              <a:rPr lang="zh-CN" altLang="en-US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包含所有的业务逻辑</a:t>
            </a:r>
            <a:r>
              <a:rPr lang="en-US" altLang="zh-CN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All the business logics are in this java class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网上二手车拍卖系统的设计：方案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7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96FF0F-F395-4EFD-B7BE-449C95B94417}" type="slidenum">
              <a:rPr lang="ar-SA" altLang="zh-CN" sz="1400"/>
              <a:pPr eaLnBrk="1" hangingPunct="1"/>
              <a:t>8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1752600" y="2133601"/>
            <a:ext cx="8763000" cy="411163"/>
          </a:xfrm>
          <a:prstGeom prst="rect">
            <a:avLst/>
          </a:prstGeom>
          <a:solidFill>
            <a:srgbClr val="BBE0E3">
              <a:alpha val="27058"/>
            </a:srgbClr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CarAuctionGUI</a:t>
            </a: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752600" y="2554288"/>
            <a:ext cx="8763000" cy="3236912"/>
          </a:xfrm>
          <a:prstGeom prst="rect">
            <a:avLst/>
          </a:prstGeom>
          <a:noFill/>
          <a:ln w="12700">
            <a:solidFill>
              <a:srgbClr val="FF00FF"/>
            </a:solidFill>
            <a:miter lim="800000"/>
          </a:ln>
        </p:spPr>
        <p:txBody>
          <a:bodyPr lIns="79553" tIns="39776" rIns="79553" bIns="39776" anchor="ctr"/>
          <a:lstStyle/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getSelectedCar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(): String        //get user input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getBitPrice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(): String               //get user input bit price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extractCarList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(): String[]       //display car list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setUpCarList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JComboBox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cmbCarList,String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[]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carList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) //add car list onto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cmbCarList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constructCarFileUrl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(String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carChosen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): URL  //produce an UML based on car name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updateCarDescription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JEditorPane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editorPane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, URL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url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) //update car description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showBitPrice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JTextArea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bitShownText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, String price ) display bit price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produceCarImaIcon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(String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carChosen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):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ImageIcon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//produce image icon for car</a:t>
            </a:r>
            <a:endParaRPr lang="zh-CN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updateCarPicture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JLabel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imgLabel,ImageIcon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imgIcon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) //update car picture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createImageIcon</a:t>
            </a:r>
            <a:r>
              <a:rPr lang="en-US" altLang="zh-CN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(String path): </a:t>
            </a:r>
            <a:r>
              <a:rPr lang="en-US" altLang="zh-CN" sz="16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ImageIcon</a:t>
            </a:r>
            <a:endParaRPr lang="en-US" altLang="zh-CN" sz="16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105400" y="1295400"/>
            <a:ext cx="1549400" cy="412750"/>
          </a:xfrm>
          <a:prstGeom prst="rect">
            <a:avLst/>
          </a:prstGeom>
          <a:solidFill>
            <a:srgbClr val="BBE0E3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lIns="79553" tIns="39776" rIns="79553" bIns="39776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JPanel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5664201" y="1741488"/>
            <a:ext cx="434975" cy="392112"/>
          </a:xfrm>
          <a:prstGeom prst="upArrow">
            <a:avLst>
              <a:gd name="adj1" fmla="val 0"/>
              <a:gd name="adj2" fmla="val 54250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3" name="Rectangle 11"/>
          <p:cNvSpPr>
            <a:spLocks noGrp="1" noChangeArrowheads="1"/>
          </p:cNvSpPr>
          <p:nvPr>
            <p:ph idx="1"/>
          </p:nvPr>
        </p:nvSpPr>
        <p:spPr>
          <a:xfrm>
            <a:off x="1828800" y="6096000"/>
            <a:ext cx="5181600" cy="38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仅用一个类，实现所有功能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4" name="Rectangle 15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2895600" cy="1295400"/>
          </a:xfrm>
        </p:spPr>
        <p:txBody>
          <a:bodyPr vert="horz" lIns="0" tIns="0" rIns="0" bIns="0" rtlCol="0" anchor="ctr">
            <a:normAutofit/>
          </a:bodyPr>
          <a:lstStyle/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</a:t>
            </a:r>
            <a:b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用一个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9225" name="Rectangle 16"/>
          <p:cNvSpPr>
            <a:spLocks noChangeArrowheads="1"/>
          </p:cNvSpPr>
          <p:nvPr/>
        </p:nvSpPr>
        <p:spPr bwMode="auto">
          <a:xfrm>
            <a:off x="2209800" y="76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网上二手车拍卖系统的设计：方案</a:t>
            </a:r>
            <a:r>
              <a:rPr lang="en-US" altLang="zh-CN" sz="2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Rectangle 15"/>
          <p:cNvSpPr txBox="1">
            <a:spLocks noChangeArrowheads="1"/>
          </p:cNvSpPr>
          <p:nvPr/>
        </p:nvSpPr>
        <p:spPr bwMode="auto">
          <a:xfrm>
            <a:off x="7086600" y="854075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GUI,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endParaRPr lang="en-US" altLang="zh-CN" sz="28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数据库访问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7535864" y="5791200"/>
            <a:ext cx="1760537" cy="863600"/>
            <a:chOff x="6012160" y="5805312"/>
            <a:chExt cx="1296144" cy="864048"/>
          </a:xfrm>
        </p:grpSpPr>
        <p:sp>
          <p:nvSpPr>
            <p:cNvPr id="12" name="流程图: 磁盘 11"/>
            <p:cNvSpPr/>
            <p:nvPr/>
          </p:nvSpPr>
          <p:spPr>
            <a:xfrm>
              <a:off x="6012160" y="6119800"/>
              <a:ext cx="1296144" cy="54956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Database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660816" y="5805312"/>
              <a:ext cx="0" cy="432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72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 animBg="1"/>
      <p:bldP spid="829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2319EFF-06DA-4B9D-B25B-CB043EA8F164}" type="slidenum">
              <a:rPr lang="ar-SA" altLang="zh-CN" sz="1400"/>
              <a:pPr eaLnBrk="1" hangingPunct="1"/>
              <a:t>9</a:t>
            </a:fld>
            <a:endParaRPr lang="zh-CN" altLang="zh-CN" sz="140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095469" y="1524000"/>
            <a:ext cx="10502020" cy="3627422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设计缺点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Drawbacks: </a:t>
            </a:r>
            <a:endParaRPr lang="zh-CN" altLang="en-US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4572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可扩展性不好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new function is added, need to recompile the whole class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4572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可维护性</a:t>
            </a:r>
            <a:r>
              <a:rPr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不好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you Modify something, need recompile whole class</a:t>
            </a:r>
          </a:p>
          <a:p>
            <a:pPr marL="990600" lvl="1" indent="-53340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(Solution)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redesign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网上二手车拍卖系统的设计：方案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2688</Words>
  <Application>Microsoft Office PowerPoint</Application>
  <PresentationFormat>宽屏</PresentationFormat>
  <Paragraphs>467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Contents of this lecture</vt:lpstr>
      <vt:lpstr>PowerPoint 演示文稿</vt:lpstr>
      <vt:lpstr>网上二手车拍卖系统的设计</vt:lpstr>
      <vt:lpstr>PowerPoint 演示文稿</vt:lpstr>
      <vt:lpstr>网上二手车拍卖系统的设计</vt:lpstr>
      <vt:lpstr>网上二手车拍卖系统的设计：方案1</vt:lpstr>
      <vt:lpstr>设计方案1：只 用一个Java类</vt:lpstr>
      <vt:lpstr>网上二手车拍卖系统的设计：方案1</vt:lpstr>
      <vt:lpstr>PowerPoint 演示文稿</vt:lpstr>
      <vt:lpstr>PowerPoint 演示文稿</vt:lpstr>
      <vt:lpstr>PowerPoint 演示文稿</vt:lpstr>
      <vt:lpstr>PowerPoint 演示文稿</vt:lpstr>
      <vt:lpstr>MVC Design Patterns</vt:lpstr>
      <vt:lpstr>MVC Design Patterns</vt:lpstr>
      <vt:lpstr>PowerPoint 演示文稿</vt:lpstr>
      <vt:lpstr>MVC Design Patterns</vt:lpstr>
      <vt:lpstr>MVC Design Patterns</vt:lpstr>
      <vt:lpstr>MVC Design Patterns</vt:lpstr>
      <vt:lpstr>MVC Design Patterns</vt:lpstr>
      <vt:lpstr>MVC Design Patterns</vt:lpstr>
      <vt:lpstr>PowerPoint 演示文稿</vt:lpstr>
      <vt:lpstr>PowerPoint 演示文稿</vt:lpstr>
      <vt:lpstr>MVC Design Patterns</vt:lpstr>
      <vt:lpstr>PowerPoint 演示文稿</vt:lpstr>
      <vt:lpstr>MVC Design Patterns</vt:lpstr>
      <vt:lpstr>MVC Design Patterns</vt:lpstr>
      <vt:lpstr>MVC的优点</vt:lpstr>
      <vt:lpstr>PowerPoint 演示文稿</vt:lpstr>
      <vt:lpstr>MVC Frameworks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Administrator</cp:lastModifiedBy>
  <cp:revision>49</cp:revision>
  <dcterms:created xsi:type="dcterms:W3CDTF">2022-10-28T21:58:53Z</dcterms:created>
  <dcterms:modified xsi:type="dcterms:W3CDTF">2023-11-24T02:04:51Z</dcterms:modified>
</cp:coreProperties>
</file>