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5.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9706FBF-EBD1-4B88-9137-2AF6ED004B7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4D4E7D-9929-4045-A1DF-95DC3FD5A27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06FBF-EBD1-4B88-9137-2AF6ED004B7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D4E7D-9929-4045-A1DF-95DC3FD5A2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27.xml"/><Relationship Id="rId3" Type="http://schemas.openxmlformats.org/officeDocument/2006/relationships/slide" Target="slide16.xml"/><Relationship Id="rId2" Type="http://schemas.openxmlformats.org/officeDocument/2006/relationships/slide" Target="slide11.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209800" y="228601"/>
            <a:ext cx="7772400" cy="823913"/>
          </a:xfrm>
        </p:spPr>
        <p:txBody>
          <a:bodyPr/>
          <a:lstStyle/>
          <a:p>
            <a:pPr eaLnBrk="1" hangingPunct="1"/>
            <a:r>
              <a:rPr lang="en-US" altLang="zh-CN" sz="4800" b="1" i="1"/>
              <a:t>Software Architecture</a:t>
            </a:r>
            <a:r>
              <a:rPr lang="en-US" altLang="zh-CN" sz="4000" i="1">
                <a:solidFill>
                  <a:srgbClr val="FF9900"/>
                </a:solidFill>
              </a:rPr>
              <a:t> </a:t>
            </a:r>
            <a:endParaRPr lang="en-US" altLang="zh-CN" sz="4000" i="1">
              <a:solidFill>
                <a:srgbClr val="FF9900"/>
              </a:solidFill>
            </a:endParaRPr>
          </a:p>
        </p:txBody>
      </p:sp>
      <p:sp>
        <p:nvSpPr>
          <p:cNvPr id="2051" name="Rectangle 4"/>
          <p:cNvSpPr>
            <a:spLocks noChangeArrowheads="1"/>
          </p:cNvSpPr>
          <p:nvPr/>
        </p:nvSpPr>
        <p:spPr bwMode="auto">
          <a:xfrm>
            <a:off x="2197101" y="2189164"/>
            <a:ext cx="78597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latin typeface="微软雅黑" panose="020B0503020204020204" pitchFamily="34" charset="-122"/>
                <a:ea typeface="微软雅黑" panose="020B0503020204020204" pitchFamily="34" charset="-122"/>
              </a:rPr>
              <a:t>Lecture 2. Layered Architecture             </a:t>
            </a:r>
            <a:endParaRPr lang="en-US" altLang="zh-CN" sz="3200" b="1">
              <a:latin typeface="微软雅黑" panose="020B0503020204020204" pitchFamily="34" charset="-122"/>
              <a:ea typeface="微软雅黑" panose="020B0503020204020204" pitchFamily="34" charset="-122"/>
            </a:endParaRPr>
          </a:p>
        </p:txBody>
      </p:sp>
      <p:sp>
        <p:nvSpPr>
          <p:cNvPr id="2052" name="Text Box 4"/>
          <p:cNvSpPr txBox="1">
            <a:spLocks noChangeArrowheads="1"/>
          </p:cNvSpPr>
          <p:nvPr/>
        </p:nvSpPr>
        <p:spPr bwMode="auto">
          <a:xfrm>
            <a:off x="3286125" y="4159250"/>
            <a:ext cx="56896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pPr>
            <a:r>
              <a:rPr lang="en-US" altLang="zh-CN" sz="2800" b="1" dirty="0">
                <a:latin typeface="微软雅黑" panose="020B0503020204020204" pitchFamily="34" charset="-122"/>
                <a:ea typeface="微软雅黑" panose="020B0503020204020204" pitchFamily="34" charset="-122"/>
              </a:rPr>
              <a:t>Professor: </a:t>
            </a:r>
            <a:endParaRPr lang="en-US" altLang="zh-CN" sz="2800" b="1" dirty="0">
              <a:latin typeface="微软雅黑" panose="020B0503020204020204" pitchFamily="34" charset="-122"/>
              <a:ea typeface="微软雅黑" panose="020B0503020204020204" pitchFamily="34" charset="-122"/>
            </a:endParaRPr>
          </a:p>
          <a:p>
            <a:pPr algn="ctr" eaLnBrk="1" hangingPunct="1">
              <a:spcBef>
                <a:spcPts val="600"/>
              </a:spcBef>
            </a:pPr>
            <a:r>
              <a:rPr lang="en-US" altLang="zh-CN" sz="2800" b="1" dirty="0" err="1">
                <a:latin typeface="微软雅黑" panose="020B0503020204020204" pitchFamily="34" charset="-122"/>
                <a:ea typeface="微软雅黑" panose="020B0503020204020204" pitchFamily="34" charset="-122"/>
              </a:rPr>
              <a:t>Yushan</a:t>
            </a:r>
            <a:r>
              <a:rPr lang="en-US" altLang="zh-CN" sz="2800" b="1" dirty="0">
                <a:latin typeface="微软雅黑" panose="020B0503020204020204" pitchFamily="34" charset="-122"/>
                <a:ea typeface="微软雅黑" panose="020B0503020204020204" pitchFamily="34" charset="-122"/>
              </a:rPr>
              <a:t> (Michael) Sun</a:t>
            </a:r>
            <a:endParaRPr lang="en-US" altLang="zh-CN" sz="2800" b="1" dirty="0">
              <a:latin typeface="微软雅黑" panose="020B0503020204020204" pitchFamily="34" charset="-122"/>
              <a:ea typeface="微软雅黑" panose="020B0503020204020204" pitchFamily="34" charset="-122"/>
            </a:endParaRPr>
          </a:p>
          <a:p>
            <a:pPr algn="ctr" eaLnBrk="1" hangingPunct="1">
              <a:spcBef>
                <a:spcPts val="600"/>
              </a:spcBef>
            </a:pPr>
            <a:r>
              <a:rPr lang="en-US" altLang="zh-CN" sz="2800" b="1" dirty="0">
                <a:latin typeface="微软雅黑" panose="020B0503020204020204" pitchFamily="34" charset="-122"/>
                <a:ea typeface="微软雅黑" panose="020B0503020204020204" pitchFamily="34" charset="-122"/>
              </a:rPr>
              <a:t>Fall </a:t>
            </a:r>
            <a:r>
              <a:rPr lang="en-US" altLang="zh-CN" sz="2800" b="1" dirty="0" smtClean="0">
                <a:latin typeface="微软雅黑" panose="020B0503020204020204" pitchFamily="34" charset="-122"/>
                <a:ea typeface="微软雅黑" panose="020B0503020204020204" pitchFamily="34" charset="-122"/>
              </a:rPr>
              <a:t>2023</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6678" y="1089025"/>
            <a:ext cx="3251200" cy="417513"/>
          </a:xfrm>
        </p:spPr>
        <p:txBody>
          <a:bodyPr>
            <a:noAutofit/>
          </a:bodyPr>
          <a:lstStyle/>
          <a:p>
            <a:pPr algn="l" eaLnBrk="1" hangingPunct="1">
              <a:defRPr/>
            </a:pPr>
            <a:r>
              <a:rPr lang="zh-CN" altLang="en-US"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层次架构的缺点：</a:t>
            </a:r>
            <a:endParaRPr lang="en-US" altLang="zh-CN"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171" name="Rectangle 3"/>
          <p:cNvSpPr>
            <a:spLocks noGrp="1" noChangeArrowheads="1"/>
          </p:cNvSpPr>
          <p:nvPr>
            <p:ph idx="1"/>
          </p:nvPr>
        </p:nvSpPr>
        <p:spPr>
          <a:xfrm>
            <a:off x="706170" y="1628775"/>
            <a:ext cx="10701195" cy="2409071"/>
          </a:xfrm>
        </p:spPr>
        <p:txBody>
          <a:bodyPr>
            <a:normAutofit/>
          </a:bodyPr>
          <a:lstStyle/>
          <a:p>
            <a:pPr eaLnBrk="1" hangingPunct="1">
              <a:lnSpc>
                <a:spcPct val="120000"/>
              </a:lnSpc>
            </a:pPr>
            <a:r>
              <a:rPr lang="zh-CN" altLang="en-US" b="1" dirty="0">
                <a:latin typeface="微软雅黑" panose="020B0503020204020204" pitchFamily="34" charset="-122"/>
                <a:ea typeface="微软雅黑" panose="020B0503020204020204" pitchFamily="34" charset="-122"/>
              </a:rPr>
              <a:t>并不是所有的系统都能很容易地以分层的方式构建。</a:t>
            </a:r>
            <a:endParaRPr lang="en-US" altLang="zh-CN" b="1" dirty="0">
              <a:latin typeface="微软雅黑" panose="020B0503020204020204" pitchFamily="34" charset="-122"/>
              <a:ea typeface="微软雅黑" panose="020B0503020204020204" pitchFamily="34" charset="-122"/>
            </a:endParaRPr>
          </a:p>
          <a:p>
            <a:pPr lvl="1" eaLnBrk="1" hangingPunct="1">
              <a:lnSpc>
                <a:spcPct val="120000"/>
              </a:lnSpc>
            </a:pPr>
            <a:r>
              <a:rPr lang="zh-CN" altLang="en-US" sz="2800" b="1" dirty="0" smtClean="0">
                <a:latin typeface="微软雅黑" panose="020B0503020204020204" pitchFamily="34" charset="-122"/>
                <a:ea typeface="微软雅黑" panose="020B0503020204020204" pitchFamily="34" charset="-122"/>
              </a:rPr>
              <a:t>即使一个系统在逻辑上可以分层结构，性能方面的考虑也可能需要高层函数与其更低级的实现函数直接的紧密耦合。</a:t>
            </a:r>
            <a:endParaRPr lang="en-US" altLang="zh-CN" sz="2800" b="1" dirty="0" smtClean="0">
              <a:latin typeface="微软雅黑" panose="020B0503020204020204" pitchFamily="34" charset="-122"/>
              <a:ea typeface="微软雅黑" panose="020B0503020204020204" pitchFamily="34" charset="-122"/>
            </a:endParaRPr>
          </a:p>
          <a:p>
            <a:pPr lvl="1" eaLnBrk="1" hangingPunct="1">
              <a:lnSpc>
                <a:spcPct val="120000"/>
              </a:lnSpc>
            </a:pPr>
            <a:r>
              <a:rPr lang="zh-CN" altLang="en-US" sz="2800" b="1" dirty="0" smtClean="0">
                <a:solidFill>
                  <a:srgbClr val="990033"/>
                </a:solidFill>
                <a:latin typeface="微软雅黑" panose="020B0503020204020204" pitchFamily="34" charset="-122"/>
                <a:ea typeface="微软雅黑" panose="020B0503020204020204" pitchFamily="34" charset="-122"/>
              </a:rPr>
              <a:t>可能很难找到正确的抽象层次。</a:t>
            </a:r>
            <a:r>
              <a:rPr lang="en-US" altLang="zh-CN" sz="2800"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3216275" y="260350"/>
            <a:ext cx="6059488" cy="70643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200" b="1" kern="0">
                <a:solidFill>
                  <a:srgbClr val="000066"/>
                </a:solidFill>
                <a:latin typeface="微软雅黑" panose="020B0503020204020204" pitchFamily="34" charset="-122"/>
                <a:ea typeface="微软雅黑" panose="020B0503020204020204" pitchFamily="34" charset="-122"/>
              </a:rPr>
              <a:t>Layered Architecture</a:t>
            </a:r>
            <a:endParaRPr lang="en-US" altLang="zh-CN" sz="3200" b="1" kern="0" dirty="0">
              <a:solidFill>
                <a:srgbClr val="000066"/>
              </a:solidFill>
              <a:latin typeface="微软雅黑" panose="020B0503020204020204" pitchFamily="34" charset="-122"/>
              <a:ea typeface="微软雅黑" panose="020B0503020204020204" pitchFamily="34" charset="-122"/>
            </a:endParaRPr>
          </a:p>
        </p:txBody>
      </p:sp>
      <p:sp>
        <p:nvSpPr>
          <p:cNvPr id="2" name="棱台 1">
            <a:hlinkClick r:id="rId1" action="ppaction://hlinksldjump"/>
          </p:cNvPr>
          <p:cNvSpPr/>
          <p:nvPr/>
        </p:nvSpPr>
        <p:spPr>
          <a:xfrm>
            <a:off x="9519309" y="5572359"/>
            <a:ext cx="1919335" cy="769544"/>
          </a:xfrm>
          <a:prstGeom prst="bevel">
            <a:avLst/>
          </a:prstGeom>
          <a:solidFill>
            <a:srgbClr val="92D050">
              <a:alpha val="9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slide(fromBottom)">
                                      <p:cBhvr>
                                        <p:cTn id="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pPr eaLnBrk="1" hangingPunct="1"/>
            <a:endParaRPr lang="zh-CN" altLang="en-US" smtClean="0"/>
          </a:p>
        </p:txBody>
      </p:sp>
      <p:sp>
        <p:nvSpPr>
          <p:cNvPr id="4" name="AutoShape 4"/>
          <p:cNvSpPr>
            <a:spLocks noChangeArrowheads="1"/>
          </p:cNvSpPr>
          <p:nvPr/>
        </p:nvSpPr>
        <p:spPr bwMode="auto">
          <a:xfrm>
            <a:off x="2424114" y="2493963"/>
            <a:ext cx="7056437" cy="1295400"/>
          </a:xfrm>
          <a:prstGeom prst="bevel">
            <a:avLst>
              <a:gd name="adj" fmla="val 10308"/>
            </a:avLst>
          </a:prstGeom>
          <a:solidFill>
            <a:srgbClr val="FFCC00">
              <a:alpha val="15000"/>
            </a:srgbClr>
          </a:solidFill>
          <a:ln w="9525">
            <a:solidFill>
              <a:schemeClr val="tx1"/>
            </a:solidFill>
            <a:miter lim="800000"/>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3200" b="1">
                <a:effectLst>
                  <a:outerShdw blurRad="38100" dist="38100" dir="2700000" algn="tl">
                    <a:srgbClr val="FFFFFF"/>
                  </a:outerShdw>
                </a:effectLst>
              </a:rPr>
              <a:t>3 Layer Software Architecture</a:t>
            </a:r>
            <a:endParaRPr lang="en-US" altLang="zh-CN" sz="3200" b="1">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981200" y="274638"/>
            <a:ext cx="8229600" cy="633412"/>
          </a:xfrm>
        </p:spPr>
        <p:txBody>
          <a:bodyPr/>
          <a:lstStyle/>
          <a:p>
            <a:pPr eaLnBrk="1" hangingPunct="1">
              <a:defRPr/>
            </a:pPr>
            <a:r>
              <a:rPr lang="en-US" altLang="zh-CN" sz="3200" b="1" dirty="0">
                <a:effectLst>
                  <a:outerShdw blurRad="38100" dist="38100" dir="2700000" algn="tl">
                    <a:srgbClr val="C0C0C0"/>
                  </a:outerShdw>
                </a:effectLst>
              </a:rPr>
              <a:t>Three Layer Architecture</a:t>
            </a:r>
            <a:endParaRPr lang="en-US" altLang="zh-CN" sz="3200" b="1" dirty="0">
              <a:effectLst>
                <a:outerShdw blurRad="38100" dist="38100" dir="2700000" algn="tl">
                  <a:srgbClr val="C0C0C0"/>
                </a:outerShdw>
              </a:effectLst>
            </a:endParaRPr>
          </a:p>
        </p:txBody>
      </p:sp>
      <p:sp>
        <p:nvSpPr>
          <p:cNvPr id="20483" name="Rectangle 3"/>
          <p:cNvSpPr>
            <a:spLocks noGrp="1" noChangeArrowheads="1"/>
          </p:cNvSpPr>
          <p:nvPr>
            <p:ph idx="1"/>
          </p:nvPr>
        </p:nvSpPr>
        <p:spPr>
          <a:xfrm>
            <a:off x="660903" y="1600201"/>
            <a:ext cx="11125813" cy="3623649"/>
          </a:xfrm>
        </p:spPr>
        <p:txBody>
          <a:bodyPr>
            <a:noAutofit/>
          </a:bodyPr>
          <a:lstStyle/>
          <a:p>
            <a:pPr>
              <a:lnSpc>
                <a:spcPct val="120000"/>
              </a:lnSpc>
              <a:spcBef>
                <a:spcPts val="600"/>
              </a:spcBef>
              <a:spcAft>
                <a:spcPts val="600"/>
              </a:spcAft>
            </a:pPr>
            <a:r>
              <a:rPr lang="zh-CN" altLang="en-US" b="1" dirty="0" smtClean="0">
                <a:latin typeface="微软雅黑" panose="020B0503020204020204" pitchFamily="34" charset="-122"/>
                <a:ea typeface="微软雅黑" panose="020B0503020204020204" pitchFamily="34" charset="-122"/>
              </a:rPr>
              <a:t>三层架构是经常使用的软件体系结构。该体系结构可以分为通用的</a:t>
            </a:r>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层架构与运行在互联网上的三层架构软件。</a:t>
            </a:r>
            <a:endParaRPr lang="zh-CN" altLang="en-US" b="1" dirty="0" smtClean="0">
              <a:latin typeface="微软雅黑" panose="020B0503020204020204" pitchFamily="34" charset="-122"/>
              <a:ea typeface="微软雅黑" panose="020B0503020204020204" pitchFamily="34" charset="-122"/>
            </a:endParaRPr>
          </a:p>
          <a:p>
            <a:pPr lvl="1">
              <a:lnSpc>
                <a:spcPct val="120000"/>
              </a:lnSpc>
              <a:spcBef>
                <a:spcPts val="600"/>
              </a:spcBef>
              <a:spcAft>
                <a:spcPts val="600"/>
              </a:spcAft>
              <a:buFont typeface="Wingdings" panose="05000000000000000000" pitchFamily="2" charset="2"/>
              <a:buChar char="Ø"/>
            </a:pPr>
            <a:r>
              <a:rPr lang="zh-CN" altLang="en-US" sz="2800" b="1" dirty="0" smtClean="0">
                <a:solidFill>
                  <a:srgbClr val="0000CC"/>
                </a:solidFill>
                <a:latin typeface="微软雅黑" panose="020B0503020204020204" pitchFamily="34" charset="-122"/>
                <a:ea typeface="微软雅黑" panose="020B0503020204020204" pitchFamily="34" charset="-122"/>
              </a:rPr>
              <a:t>运行在互联网上的三层架构</a:t>
            </a:r>
            <a:r>
              <a:rPr lang="zh-CN" altLang="en-US" sz="2800" b="1" dirty="0" smtClean="0">
                <a:latin typeface="微软雅黑" panose="020B0503020204020204" pitchFamily="34" charset="-122"/>
                <a:ea typeface="微软雅黑" panose="020B0503020204020204" pitchFamily="34" charset="-122"/>
              </a:rPr>
              <a:t>被称为三层客户端</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服务器</a:t>
            </a:r>
            <a:r>
              <a:rPr lang="en-US" altLang="zh-CN" sz="2800" b="1" dirty="0" smtClean="0">
                <a:latin typeface="微软雅黑" panose="020B0503020204020204" pitchFamily="34" charset="-122"/>
                <a:ea typeface="微软雅黑" panose="020B0503020204020204" pitchFamily="34" charset="-122"/>
              </a:rPr>
              <a:t>(3-tired Client/server)</a:t>
            </a:r>
            <a:r>
              <a:rPr lang="zh-CN" altLang="en-US" sz="2800" b="1" dirty="0" smtClean="0">
                <a:latin typeface="微软雅黑" panose="020B0503020204020204" pitchFamily="34" charset="-122"/>
                <a:ea typeface="微软雅黑" panose="020B0503020204020204" pitchFamily="34" charset="-122"/>
              </a:rPr>
              <a:t>架构</a:t>
            </a:r>
            <a:endParaRPr lang="zh-CN" altLang="en-US" sz="2800" b="1" dirty="0" smtClean="0">
              <a:latin typeface="微软雅黑" panose="020B0503020204020204" pitchFamily="34" charset="-122"/>
              <a:ea typeface="微软雅黑" panose="020B0503020204020204" pitchFamily="34" charset="-122"/>
            </a:endParaRPr>
          </a:p>
          <a:p>
            <a:pPr lvl="1">
              <a:lnSpc>
                <a:spcPct val="120000"/>
              </a:lnSpc>
              <a:spcBef>
                <a:spcPts val="600"/>
              </a:spcBef>
              <a:spcAft>
                <a:spcPts val="600"/>
              </a:spcAft>
              <a:buFont typeface="Wingdings" panose="05000000000000000000" pitchFamily="2" charset="2"/>
              <a:buChar char="Ø"/>
            </a:pPr>
            <a:r>
              <a:rPr lang="zh-CN" altLang="en-US" sz="2800" b="1" dirty="0" smtClean="0">
                <a:solidFill>
                  <a:srgbClr val="0000CC"/>
                </a:solidFill>
                <a:latin typeface="微软雅黑" panose="020B0503020204020204" pitchFamily="34" charset="-122"/>
                <a:ea typeface="微软雅黑" panose="020B0503020204020204" pitchFamily="34" charset="-122"/>
              </a:rPr>
              <a:t>通用三层架构</a:t>
            </a:r>
            <a:r>
              <a:rPr lang="zh-CN" altLang="en-US" sz="2800" b="1" dirty="0" smtClean="0">
                <a:latin typeface="微软雅黑" panose="020B0503020204020204" pitchFamily="34" charset="-122"/>
                <a:ea typeface="微软雅黑" panose="020B0503020204020204" pitchFamily="34" charset="-122"/>
              </a:rPr>
              <a:t>。本节要讲述的是通用的三层架构，本架构与互联网无关。</a:t>
            </a:r>
            <a:endParaRPr lang="zh-CN" altLang="en-US" sz="28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1000"/>
                                        <p:tgtEl>
                                          <p:spTgt spid="20483">
                                            <p:txEl>
                                              <p:pRg st="1" end="1"/>
                                            </p:txEl>
                                          </p:spTgt>
                                        </p:tgtEl>
                                      </p:cBhvr>
                                    </p:animEffect>
                                    <p:anim calcmode="lin" valueType="num">
                                      <p:cBhvr>
                                        <p:cTn id="8"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20483">
                                            <p:txEl>
                                              <p:pRg st="2" end="2"/>
                                            </p:txEl>
                                          </p:spTgt>
                                        </p:tgtEl>
                                        <p:attrNameLst>
                                          <p:attrName>style.visibility</p:attrName>
                                        </p:attrNameLst>
                                      </p:cBhvr>
                                      <p:to>
                                        <p:strVal val="visible"/>
                                      </p:to>
                                    </p:set>
                                    <p:anim calcmode="lin" valueType="num">
                                      <p:cBhvr>
                                        <p:cTn id="14" dur="1000" fill="hold"/>
                                        <p:tgtEl>
                                          <p:spTgt spid="2048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048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2"/>
          <p:cNvSpPr>
            <a:spLocks noChangeArrowheads="1"/>
          </p:cNvSpPr>
          <p:nvPr/>
        </p:nvSpPr>
        <p:spPr bwMode="auto">
          <a:xfrm>
            <a:off x="3913188" y="1341439"/>
            <a:ext cx="3168650" cy="4175125"/>
          </a:xfrm>
          <a:prstGeom prst="roundRect">
            <a:avLst>
              <a:gd name="adj" fmla="val 16667"/>
            </a:avLst>
          </a:prstGeom>
          <a:solidFill>
            <a:srgbClr val="0000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3" name="AutoShape 9"/>
          <p:cNvSpPr>
            <a:spLocks noChangeArrowheads="1"/>
          </p:cNvSpPr>
          <p:nvPr/>
        </p:nvSpPr>
        <p:spPr bwMode="auto">
          <a:xfrm>
            <a:off x="4224339" y="1628776"/>
            <a:ext cx="2517775" cy="792163"/>
          </a:xfrm>
          <a:prstGeom prst="roundRect">
            <a:avLst>
              <a:gd name="adj" fmla="val 16667"/>
            </a:avLst>
          </a:prstGeom>
          <a:solidFill>
            <a:schemeClr val="bg1"/>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2500"/>
              </a:lnSpc>
            </a:pPr>
            <a:r>
              <a:rPr lang="en-US" altLang="zh-CN" sz="2800" b="1"/>
              <a:t>Presentation </a:t>
            </a:r>
            <a:endParaRPr lang="en-US" altLang="zh-CN" sz="2800" b="1"/>
          </a:p>
          <a:p>
            <a:pPr algn="ctr" eaLnBrk="1" hangingPunct="1">
              <a:lnSpc>
                <a:spcPts val="2500"/>
              </a:lnSpc>
            </a:pPr>
            <a:r>
              <a:rPr lang="en-US" altLang="zh-CN" sz="2800" b="1"/>
              <a:t>Layer</a:t>
            </a:r>
            <a:endParaRPr lang="en-US" altLang="zh-CN" sz="2800" b="1"/>
          </a:p>
        </p:txBody>
      </p:sp>
      <p:sp>
        <p:nvSpPr>
          <p:cNvPr id="15364" name="AutoShape 10"/>
          <p:cNvSpPr>
            <a:spLocks noChangeArrowheads="1"/>
          </p:cNvSpPr>
          <p:nvPr/>
        </p:nvSpPr>
        <p:spPr bwMode="auto">
          <a:xfrm>
            <a:off x="4224339" y="3003550"/>
            <a:ext cx="2517775" cy="896938"/>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2500"/>
              </a:lnSpc>
            </a:pPr>
            <a:r>
              <a:rPr lang="en-US" altLang="zh-CN" sz="2800" b="1"/>
              <a:t>Application </a:t>
            </a:r>
            <a:endParaRPr lang="en-US" altLang="zh-CN" sz="2800" b="1"/>
          </a:p>
          <a:p>
            <a:pPr algn="ctr" eaLnBrk="1" hangingPunct="1">
              <a:lnSpc>
                <a:spcPts val="2500"/>
              </a:lnSpc>
            </a:pPr>
            <a:r>
              <a:rPr lang="en-US" altLang="zh-CN" sz="2800" b="1"/>
              <a:t>Layer</a:t>
            </a:r>
            <a:endParaRPr lang="en-US" altLang="zh-CN" sz="2800" b="1"/>
          </a:p>
        </p:txBody>
      </p:sp>
      <p:sp>
        <p:nvSpPr>
          <p:cNvPr id="15365" name="AutoShape 11"/>
          <p:cNvSpPr>
            <a:spLocks noChangeArrowheads="1"/>
          </p:cNvSpPr>
          <p:nvPr/>
        </p:nvSpPr>
        <p:spPr bwMode="auto">
          <a:xfrm>
            <a:off x="4224339" y="4454526"/>
            <a:ext cx="2517775" cy="792163"/>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2500"/>
              </a:lnSpc>
              <a:spcBef>
                <a:spcPct val="20000"/>
              </a:spcBef>
            </a:pPr>
            <a:r>
              <a:rPr lang="en-US" altLang="zh-CN" sz="2400" b="1"/>
              <a:t>Permanent Data </a:t>
            </a:r>
            <a:endParaRPr lang="en-US" altLang="zh-CN" sz="2400" b="1"/>
          </a:p>
          <a:p>
            <a:pPr algn="ctr" eaLnBrk="1" hangingPunct="1">
              <a:lnSpc>
                <a:spcPts val="2500"/>
              </a:lnSpc>
              <a:spcBef>
                <a:spcPct val="20000"/>
              </a:spcBef>
            </a:pPr>
            <a:r>
              <a:rPr lang="en-US" altLang="zh-CN" sz="2400" b="1"/>
              <a:t>Storage Layer</a:t>
            </a:r>
            <a:endParaRPr lang="en-US" altLang="zh-CN" sz="2400" b="1"/>
          </a:p>
        </p:txBody>
      </p:sp>
      <p:sp>
        <p:nvSpPr>
          <p:cNvPr id="15366" name="AutoShape 13"/>
          <p:cNvSpPr>
            <a:spLocks noChangeArrowheads="1"/>
          </p:cNvSpPr>
          <p:nvPr/>
        </p:nvSpPr>
        <p:spPr bwMode="auto">
          <a:xfrm>
            <a:off x="4983164" y="2430463"/>
            <a:ext cx="287337" cy="576262"/>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7" name="AutoShape 14"/>
          <p:cNvSpPr>
            <a:spLocks noChangeArrowheads="1"/>
          </p:cNvSpPr>
          <p:nvPr/>
        </p:nvSpPr>
        <p:spPr bwMode="auto">
          <a:xfrm>
            <a:off x="4981575" y="3898901"/>
            <a:ext cx="287338" cy="576263"/>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8" name="Line 15"/>
          <p:cNvSpPr>
            <a:spLocks noChangeShapeType="1"/>
          </p:cNvSpPr>
          <p:nvPr/>
        </p:nvSpPr>
        <p:spPr bwMode="auto">
          <a:xfrm flipV="1">
            <a:off x="5953125" y="2414588"/>
            <a:ext cx="0" cy="609600"/>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9" name="Line 16"/>
          <p:cNvSpPr>
            <a:spLocks noChangeShapeType="1"/>
          </p:cNvSpPr>
          <p:nvPr/>
        </p:nvSpPr>
        <p:spPr bwMode="auto">
          <a:xfrm flipH="1" flipV="1">
            <a:off x="5940426" y="3840163"/>
            <a:ext cx="4763" cy="608012"/>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AutoShape 17"/>
          <p:cNvSpPr>
            <a:spLocks noChangeArrowheads="1"/>
          </p:cNvSpPr>
          <p:nvPr/>
        </p:nvSpPr>
        <p:spPr bwMode="auto">
          <a:xfrm>
            <a:off x="7969250" y="4425951"/>
            <a:ext cx="1727200" cy="792163"/>
          </a:xfrm>
          <a:prstGeom prst="can">
            <a:avLst>
              <a:gd name="adj" fmla="val 25000"/>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Database</a:t>
            </a:r>
            <a:endParaRPr lang="en-US" altLang="zh-CN" sz="2800" b="1"/>
          </a:p>
        </p:txBody>
      </p:sp>
      <p:sp>
        <p:nvSpPr>
          <p:cNvPr id="15371" name="Line 18"/>
          <p:cNvSpPr>
            <a:spLocks noChangeShapeType="1"/>
          </p:cNvSpPr>
          <p:nvPr/>
        </p:nvSpPr>
        <p:spPr bwMode="auto">
          <a:xfrm>
            <a:off x="6743701" y="4641850"/>
            <a:ext cx="1223963" cy="0"/>
          </a:xfrm>
          <a:prstGeom prst="line">
            <a:avLst/>
          </a:prstGeom>
          <a:noFill/>
          <a:ln w="444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2" name="Line 19"/>
          <p:cNvSpPr>
            <a:spLocks noChangeShapeType="1"/>
          </p:cNvSpPr>
          <p:nvPr/>
        </p:nvSpPr>
        <p:spPr bwMode="auto">
          <a:xfrm flipH="1">
            <a:off x="6743701" y="4930775"/>
            <a:ext cx="1223963" cy="0"/>
          </a:xfrm>
          <a:prstGeom prst="line">
            <a:avLst/>
          </a:prstGeom>
          <a:noFill/>
          <a:ln w="444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Rectangle 20"/>
          <p:cNvSpPr>
            <a:spLocks noChangeArrowheads="1"/>
          </p:cNvSpPr>
          <p:nvPr/>
        </p:nvSpPr>
        <p:spPr bwMode="auto">
          <a:xfrm>
            <a:off x="2711451" y="5995988"/>
            <a:ext cx="669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400" b="1">
                <a:latin typeface="微软雅黑" panose="020B0503020204020204" pitchFamily="34" charset="-122"/>
                <a:ea typeface="微软雅黑" panose="020B0503020204020204" pitchFamily="34" charset="-122"/>
              </a:rPr>
              <a:t>传统的三层的层次体系结构</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与</a:t>
            </a:r>
            <a:r>
              <a:rPr lang="en-US" altLang="zh-CN" sz="2400" b="1">
                <a:latin typeface="微软雅黑" panose="020B0503020204020204" pitchFamily="34" charset="-122"/>
                <a:ea typeface="微软雅黑" panose="020B0503020204020204" pitchFamily="34" charset="-122"/>
              </a:rPr>
              <a:t>Internet</a:t>
            </a:r>
            <a:r>
              <a:rPr lang="zh-CN" altLang="en-US" sz="2400" b="1">
                <a:latin typeface="微软雅黑" panose="020B0503020204020204" pitchFamily="34" charset="-122"/>
                <a:ea typeface="微软雅黑" panose="020B0503020204020204" pitchFamily="34" charset="-122"/>
              </a:rPr>
              <a:t>无关</a:t>
            </a:r>
            <a:endParaRPr lang="zh-CN" altLang="en-US" sz="2400" b="1">
              <a:latin typeface="微软雅黑" panose="020B0503020204020204" pitchFamily="34" charset="-122"/>
              <a:ea typeface="微软雅黑" panose="020B0503020204020204" pitchFamily="34" charset="-122"/>
            </a:endParaRPr>
          </a:p>
        </p:txBody>
      </p:sp>
      <p:sp>
        <p:nvSpPr>
          <p:cNvPr id="190486" name="Rectangle 22"/>
          <p:cNvSpPr>
            <a:spLocks noGrp="1" noChangeArrowheads="1"/>
          </p:cNvSpPr>
          <p:nvPr>
            <p:ph type="title"/>
          </p:nvPr>
        </p:nvSpPr>
        <p:spPr>
          <a:xfrm>
            <a:off x="1981200" y="274638"/>
            <a:ext cx="8229600" cy="633412"/>
          </a:xfrm>
        </p:spPr>
        <p:txBody>
          <a:bodyPr/>
          <a:lstStyle/>
          <a:p>
            <a:pPr eaLnBrk="1" hangingPunct="1">
              <a:defRPr/>
            </a:pPr>
            <a:r>
              <a:rPr lang="en-US" altLang="zh-CN" sz="3200" b="1" dirty="0">
                <a:effectLst>
                  <a:outerShdw blurRad="38100" dist="38100" dir="2700000" algn="tl">
                    <a:srgbClr val="C0C0C0"/>
                  </a:outerShdw>
                </a:effectLst>
              </a:rPr>
              <a:t>Three Layer Architecture</a:t>
            </a:r>
            <a:endParaRPr lang="en-US" altLang="zh-CN" sz="3200" b="1"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80245" y="1078291"/>
            <a:ext cx="11389259" cy="2661605"/>
          </a:xfrm>
        </p:spPr>
        <p:txBody>
          <a:bodyPr>
            <a:noAutofit/>
          </a:bodyPr>
          <a:lstStyle/>
          <a:p>
            <a:pPr>
              <a:lnSpc>
                <a:spcPct val="100000"/>
              </a:lnSpc>
              <a:spcBef>
                <a:spcPts val="600"/>
              </a:spcBef>
            </a:pPr>
            <a:r>
              <a:rPr lang="zh-CN" altLang="en-US" sz="2400" b="1" dirty="0" smtClean="0">
                <a:solidFill>
                  <a:srgbClr val="0000CC"/>
                </a:solidFill>
                <a:latin typeface="微软雅黑" panose="020B0503020204020204" pitchFamily="34" charset="-122"/>
                <a:ea typeface="微软雅黑" panose="020B0503020204020204" pitchFamily="34" charset="-122"/>
              </a:rPr>
              <a:t>表示层</a:t>
            </a:r>
            <a:r>
              <a:rPr lang="en-US" altLang="zh-CN" sz="2400" b="1" dirty="0" smtClean="0">
                <a:solidFill>
                  <a:srgbClr val="0000CC"/>
                </a:solidFill>
                <a:latin typeface="微软雅黑" panose="020B0503020204020204" pitchFamily="34" charset="-122"/>
                <a:ea typeface="微软雅黑" panose="020B0503020204020204" pitchFamily="34" charset="-122"/>
              </a:rPr>
              <a:t>(Presentation layer):</a:t>
            </a:r>
            <a:r>
              <a:rPr lang="en-US" altLang="zh-CN" sz="2400" b="1" dirty="0" smtClean="0">
                <a:latin typeface="微软雅黑" panose="020B0503020204020204" pitchFamily="34" charset="-122"/>
                <a:ea typeface="微软雅黑" panose="020B0503020204020204" pitchFamily="34" charset="-122"/>
              </a:rPr>
              <a:t> </a:t>
            </a:r>
            <a:endParaRPr lang="en-US" altLang="zh-CN" sz="2400" b="1" dirty="0" smtClean="0">
              <a:latin typeface="微软雅黑" panose="020B0503020204020204" pitchFamily="34" charset="-122"/>
              <a:ea typeface="微软雅黑" panose="020B0503020204020204" pitchFamily="34" charset="-122"/>
            </a:endParaRPr>
          </a:p>
          <a:p>
            <a:pPr lvl="1">
              <a:lnSpc>
                <a:spcPct val="100000"/>
              </a:lnSpc>
              <a:spcBef>
                <a:spcPts val="60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表示层通常包括用户图形界面，用于用户输入、用户请求与显示用户请求的返回结果等。</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表示层调用应用层组件的过程，函数或者方法。但是应用层从来不会调用表示层的功能</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lvl="1">
              <a:lnSpc>
                <a:spcPct val="10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避免将业务逻辑写入用户图形界面</a:t>
            </a:r>
            <a:endParaRPr lang="zh-CN" altLang="en-US" b="1" dirty="0">
              <a:latin typeface="微软雅黑" panose="020B0503020204020204" pitchFamily="34" charset="-122"/>
              <a:ea typeface="微软雅黑" panose="020B0503020204020204" pitchFamily="34" charset="-122"/>
            </a:endParaRPr>
          </a:p>
        </p:txBody>
      </p:sp>
      <p:sp>
        <p:nvSpPr>
          <p:cNvPr id="189445" name="Rectangle 5"/>
          <p:cNvSpPr>
            <a:spLocks noGrp="1" noChangeArrowheads="1"/>
          </p:cNvSpPr>
          <p:nvPr>
            <p:ph type="title"/>
          </p:nvPr>
        </p:nvSpPr>
        <p:spPr>
          <a:xfrm>
            <a:off x="1981200" y="115888"/>
            <a:ext cx="8229600" cy="633412"/>
          </a:xfrm>
        </p:spPr>
        <p:txBody>
          <a:bodyPr/>
          <a:lstStyle/>
          <a:p>
            <a:pPr eaLnBrk="1" hangingPunct="1">
              <a:defRPr/>
            </a:pPr>
            <a:r>
              <a:rPr lang="en-US" altLang="zh-CN" sz="3200" b="1" dirty="0">
                <a:effectLst>
                  <a:outerShdw blurRad="38100" dist="38100" dir="2700000" algn="tl">
                    <a:srgbClr val="C0C0C0"/>
                  </a:outerShdw>
                </a:effectLst>
              </a:rPr>
              <a:t>Three Layer Architecture</a:t>
            </a:r>
            <a:endParaRPr lang="en-US" altLang="zh-CN" sz="3200" b="1" dirty="0">
              <a:effectLst>
                <a:outerShdw blurRad="38100" dist="38100" dir="2700000" algn="tl">
                  <a:srgbClr val="C0C0C0"/>
                </a:outerShdw>
              </a:effectLst>
            </a:endParaRPr>
          </a:p>
        </p:txBody>
      </p:sp>
      <p:sp>
        <p:nvSpPr>
          <p:cNvPr id="4" name="内容占位符 2"/>
          <p:cNvSpPr txBox="1">
            <a:spLocks noChangeArrowheads="1"/>
          </p:cNvSpPr>
          <p:nvPr/>
        </p:nvSpPr>
        <p:spPr>
          <a:xfrm>
            <a:off x="484359" y="3994660"/>
            <a:ext cx="11181030" cy="2428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zh-CN" altLang="en-US" sz="2400" b="1" dirty="0" smtClean="0">
                <a:solidFill>
                  <a:srgbClr val="0000CC"/>
                </a:solidFill>
                <a:latin typeface="微软雅黑" panose="020B0503020204020204" pitchFamily="34" charset="-122"/>
                <a:ea typeface="微软雅黑" panose="020B0503020204020204" pitchFamily="34" charset="-122"/>
              </a:rPr>
              <a:t>应用层</a:t>
            </a:r>
            <a:r>
              <a:rPr lang="en-US" altLang="zh-CN" sz="2400" b="1" dirty="0" smtClean="0">
                <a:solidFill>
                  <a:srgbClr val="0000CC"/>
                </a:solidFill>
                <a:latin typeface="微软雅黑" panose="020B0503020204020204" pitchFamily="34" charset="-122"/>
                <a:ea typeface="微软雅黑" panose="020B0503020204020204" pitchFamily="34" charset="-122"/>
              </a:rPr>
              <a:t>(Application layer)</a:t>
            </a:r>
            <a:r>
              <a:rPr lang="zh-CN" altLang="en-US" sz="2400" b="1" dirty="0" smtClean="0">
                <a:latin typeface="微软雅黑" panose="020B0503020204020204" pitchFamily="34" charset="-122"/>
                <a:ea typeface="微软雅黑" panose="020B0503020204020204" pitchFamily="34" charset="-122"/>
              </a:rPr>
              <a:t>：或称为业务逻辑</a:t>
            </a:r>
            <a:r>
              <a:rPr lang="en-US" altLang="zh-CN" sz="2400" b="1" dirty="0" smtClean="0">
                <a:latin typeface="微软雅黑" panose="020B0503020204020204" pitchFamily="34" charset="-122"/>
                <a:ea typeface="微软雅黑" panose="020B0503020204020204" pitchFamily="34" charset="-122"/>
              </a:rPr>
              <a:t>(Business Logic)</a:t>
            </a:r>
            <a:r>
              <a:rPr lang="zh-CN" altLang="en-US" sz="2400" b="1" dirty="0" smtClean="0">
                <a:latin typeface="微软雅黑" panose="020B0503020204020204" pitchFamily="34" charset="-122"/>
                <a:ea typeface="微软雅黑" panose="020B0503020204020204" pitchFamily="34" charset="-122"/>
              </a:rPr>
              <a:t>层。主要包括应用的业务逻辑，实现了应用的业务功能。</a:t>
            </a:r>
            <a:endParaRPr lang="en-US" altLang="zh-CN" sz="2400" b="1" dirty="0" smtClean="0">
              <a:latin typeface="微软雅黑" panose="020B0503020204020204" pitchFamily="34" charset="-122"/>
              <a:ea typeface="微软雅黑" panose="020B0503020204020204" pitchFamily="34" charset="-122"/>
            </a:endParaRPr>
          </a:p>
          <a:p>
            <a:pPr lvl="1">
              <a:lnSpc>
                <a:spcPct val="10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该层的组件封装了应用的核心数据与功能。</a:t>
            </a:r>
            <a:endParaRPr lang="en-US" altLang="zh-CN" b="1" dirty="0" smtClean="0">
              <a:latin typeface="微软雅黑" panose="020B0503020204020204" pitchFamily="34" charset="-122"/>
              <a:ea typeface="微软雅黑" panose="020B0503020204020204" pitchFamily="34" charset="-122"/>
            </a:endParaRPr>
          </a:p>
          <a:p>
            <a:pPr lvl="1">
              <a:lnSpc>
                <a:spcPct val="100000"/>
              </a:lnSpc>
              <a:spcBef>
                <a:spcPts val="600"/>
              </a:spcBef>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在该层中，如果要访问数据库或者要将程序运行中产生的数据存储到数据库，必须调用永久数据存储层的相应的数据库访问方法，而不能直接访问数据库。</a:t>
            </a:r>
            <a:endParaRPr lang="zh-CN" altLang="en-US" b="1" dirty="0" smtClean="0">
              <a:latin typeface="微软雅黑" panose="020B0503020204020204" pitchFamily="34" charset="-122"/>
              <a:ea typeface="微软雅黑" panose="020B0503020204020204" pitchFamily="34" charset="-122"/>
            </a:endParaRPr>
          </a:p>
          <a:p>
            <a:pPr>
              <a:lnSpc>
                <a:spcPct val="100000"/>
              </a:lnSpc>
              <a:spcBef>
                <a:spcPts val="600"/>
              </a:spcBef>
            </a:pP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anim calcmode="lin" valueType="num">
                                      <p:cBhvr additive="base">
                                        <p:cTn id="7"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3" end="3"/>
                                            </p:txEl>
                                          </p:spTgt>
                                        </p:tgtEl>
                                        <p:attrNameLst>
                                          <p:attrName>style.visibility</p:attrName>
                                        </p:attrNameLst>
                                      </p:cBhvr>
                                      <p:to>
                                        <p:strVal val="visible"/>
                                      </p:to>
                                    </p:set>
                                    <p:anim calcmode="lin" valueType="num">
                                      <p:cBhvr additive="base">
                                        <p:cTn id="13"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noChangeArrowheads="1"/>
          </p:cNvSpPr>
          <p:nvPr>
            <p:ph idx="1"/>
          </p:nvPr>
        </p:nvSpPr>
        <p:spPr>
          <a:xfrm>
            <a:off x="633743" y="1196976"/>
            <a:ext cx="10963746" cy="3210432"/>
          </a:xfrm>
        </p:spPr>
        <p:txBody>
          <a:bodyPr/>
          <a:lstStyle/>
          <a:p>
            <a:pPr>
              <a:lnSpc>
                <a:spcPct val="100000"/>
              </a:lnSpc>
              <a:spcBef>
                <a:spcPts val="600"/>
              </a:spcBef>
              <a:spcAft>
                <a:spcPts val="600"/>
              </a:spcAft>
            </a:pPr>
            <a:r>
              <a:rPr lang="zh-CN" altLang="en-US" b="1" dirty="0">
                <a:solidFill>
                  <a:srgbClr val="0000CC"/>
                </a:solidFill>
                <a:latin typeface="微软雅黑" panose="020B0503020204020204" pitchFamily="34" charset="-122"/>
                <a:ea typeface="微软雅黑" panose="020B0503020204020204" pitchFamily="34" charset="-122"/>
              </a:rPr>
              <a:t>永久数据存储层</a:t>
            </a:r>
            <a:r>
              <a:rPr lang="en-US" altLang="zh-CN" b="1" dirty="0">
                <a:solidFill>
                  <a:srgbClr val="0000CC"/>
                </a:solidFill>
                <a:latin typeface="微软雅黑" panose="020B0503020204020204" pitchFamily="34" charset="-122"/>
                <a:ea typeface="微软雅黑" panose="020B0503020204020204" pitchFamily="34" charset="-122"/>
              </a:rPr>
              <a:t>(Permanent Data Storage layer)</a:t>
            </a:r>
            <a:r>
              <a:rPr lang="zh-CN" altLang="en-US" b="1" dirty="0">
                <a:latin typeface="微软雅黑" panose="020B0503020204020204" pitchFamily="34" charset="-122"/>
                <a:ea typeface="微软雅黑" panose="020B0503020204020204" pitchFamily="34" charset="-122"/>
              </a:rPr>
              <a:t>：该层包含数据库的访问与将永久数据存储到数据库中的功能。</a:t>
            </a:r>
            <a:endParaRPr lang="en-US" altLang="zh-CN" b="1" dirty="0">
              <a:latin typeface="微软雅黑" panose="020B0503020204020204" pitchFamily="34" charset="-122"/>
              <a:ea typeface="微软雅黑" panose="020B0503020204020204" pitchFamily="34" charset="-122"/>
            </a:endParaRPr>
          </a:p>
          <a:p>
            <a:pPr lvl="1">
              <a:lnSpc>
                <a:spcPct val="100000"/>
              </a:lnSpc>
              <a:spcBef>
                <a:spcPts val="600"/>
              </a:spcBef>
              <a:spcAft>
                <a:spcPts val="600"/>
              </a:spcAft>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在</a:t>
            </a:r>
            <a:r>
              <a:rPr lang="en-US" altLang="zh-CN" sz="2800" b="1" dirty="0">
                <a:latin typeface="微软雅黑" panose="020B0503020204020204" pitchFamily="34" charset="-122"/>
                <a:ea typeface="微软雅黑" panose="020B0503020204020204" pitchFamily="34" charset="-122"/>
              </a:rPr>
              <a:t>Java</a:t>
            </a:r>
            <a:r>
              <a:rPr lang="zh-CN" altLang="en-US" sz="2800" b="1" dirty="0">
                <a:latin typeface="微软雅黑" panose="020B0503020204020204" pitchFamily="34" charset="-122"/>
                <a:ea typeface="微软雅黑" panose="020B0503020204020204" pitchFamily="34" charset="-122"/>
              </a:rPr>
              <a:t>实现中，该层包含了利用</a:t>
            </a:r>
            <a:r>
              <a:rPr lang="en-US" altLang="zh-CN" sz="2800" b="1" dirty="0">
                <a:latin typeface="微软雅黑" panose="020B0503020204020204" pitchFamily="34" charset="-122"/>
                <a:ea typeface="微软雅黑" panose="020B0503020204020204" pitchFamily="34" charset="-122"/>
              </a:rPr>
              <a:t>JDBC</a:t>
            </a:r>
            <a:r>
              <a:rPr lang="zh-CN" altLang="en-US" sz="2800" b="1" dirty="0">
                <a:latin typeface="微软雅黑" panose="020B0503020204020204" pitchFamily="34" charset="-122"/>
                <a:ea typeface="微软雅黑" panose="020B0503020204020204" pitchFamily="34" charset="-122"/>
              </a:rPr>
              <a:t>写的数据库访问代码。</a:t>
            </a:r>
            <a:endParaRPr lang="en-US" altLang="zh-CN" sz="2800" b="1" dirty="0">
              <a:latin typeface="微软雅黑" panose="020B0503020204020204" pitchFamily="34" charset="-122"/>
              <a:ea typeface="微软雅黑" panose="020B0503020204020204" pitchFamily="34" charset="-122"/>
            </a:endParaRPr>
          </a:p>
          <a:p>
            <a:pPr lvl="1">
              <a:lnSpc>
                <a:spcPct val="100000"/>
              </a:lnSpc>
              <a:spcBef>
                <a:spcPts val="600"/>
              </a:spcBef>
              <a:spcAft>
                <a:spcPts val="600"/>
              </a:spcAft>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该层不能调用应用层与显示层，而只能将执行应用层的请求对数据库的访问结果返回给应用层。而应用层有可能将该数据返回给显示层</a:t>
            </a:r>
            <a:r>
              <a:rPr lang="zh-CN" altLang="en-US"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a:p>
            <a:endParaRPr lang="zh-CN" altLang="en-US" sz="3000" dirty="0">
              <a:latin typeface="微软雅黑" panose="020B0503020204020204" pitchFamily="34" charset="-122"/>
              <a:ea typeface="微软雅黑" panose="020B0503020204020204" pitchFamily="34" charset="-122"/>
            </a:endParaRPr>
          </a:p>
        </p:txBody>
      </p:sp>
      <p:sp>
        <p:nvSpPr>
          <p:cNvPr id="4" name="Rectangle 5"/>
          <p:cNvSpPr>
            <a:spLocks noGrp="1" noChangeArrowheads="1"/>
          </p:cNvSpPr>
          <p:nvPr>
            <p:ph type="title"/>
          </p:nvPr>
        </p:nvSpPr>
        <p:spPr>
          <a:xfrm>
            <a:off x="1981200" y="115888"/>
            <a:ext cx="8229600" cy="633412"/>
          </a:xfrm>
        </p:spPr>
        <p:txBody>
          <a:bodyPr/>
          <a:lstStyle/>
          <a:p>
            <a:pPr eaLnBrk="1" hangingPunct="1">
              <a:defRPr/>
            </a:pPr>
            <a:r>
              <a:rPr lang="en-US" altLang="zh-CN" sz="3200" b="1" dirty="0">
                <a:effectLst>
                  <a:outerShdw blurRad="38100" dist="38100" dir="2700000" algn="tl">
                    <a:srgbClr val="C0C0C0"/>
                  </a:outerShdw>
                </a:effectLst>
              </a:rPr>
              <a:t>Three Layer Architecture</a:t>
            </a:r>
            <a:endParaRPr lang="en-US" altLang="zh-CN" sz="3200" b="1" dirty="0">
              <a:effectLst>
                <a:outerShdw blurRad="38100" dist="38100" dir="2700000" algn="tl">
                  <a:srgbClr val="C0C0C0"/>
                </a:outerShdw>
              </a:effectLst>
            </a:endParaRPr>
          </a:p>
        </p:txBody>
      </p:sp>
      <p:sp>
        <p:nvSpPr>
          <p:cNvPr id="2" name="棱台 1">
            <a:hlinkClick r:id="rId1" action="ppaction://hlinksldjump"/>
          </p:cNvPr>
          <p:cNvSpPr/>
          <p:nvPr/>
        </p:nvSpPr>
        <p:spPr>
          <a:xfrm>
            <a:off x="9608810" y="5533955"/>
            <a:ext cx="1819747" cy="697117"/>
          </a:xfrm>
          <a:prstGeom prst="bevel">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pPr eaLnBrk="1" hangingPunct="1"/>
            <a:endParaRPr lang="zh-CN" altLang="en-US" smtClean="0"/>
          </a:p>
        </p:txBody>
      </p:sp>
      <p:sp>
        <p:nvSpPr>
          <p:cNvPr id="4" name="AutoShape 4"/>
          <p:cNvSpPr>
            <a:spLocks noChangeArrowheads="1"/>
          </p:cNvSpPr>
          <p:nvPr/>
        </p:nvSpPr>
        <p:spPr bwMode="auto">
          <a:xfrm>
            <a:off x="1919289" y="2420938"/>
            <a:ext cx="8497887" cy="1295400"/>
          </a:xfrm>
          <a:prstGeom prst="bevel">
            <a:avLst>
              <a:gd name="adj" fmla="val 10308"/>
            </a:avLst>
          </a:prstGeom>
          <a:solidFill>
            <a:srgbClr val="FFCC00">
              <a:alpha val="15000"/>
            </a:srgbClr>
          </a:solidFill>
          <a:ln w="9525">
            <a:solidFill>
              <a:schemeClr val="tx1"/>
            </a:solidFill>
            <a:miter lim="800000"/>
          </a:ln>
          <a:effectLst/>
        </p:spPr>
        <p:txBody>
          <a:bodyPr wrap="none" anchor="ctr"/>
          <a:lstStyle/>
          <a:p>
            <a:pPr algn="ctr">
              <a:defRPr/>
            </a:pPr>
            <a:r>
              <a:rPr lang="zh-CN" altLang="en-US" sz="3200" b="1" dirty="0">
                <a:latin typeface="微软雅黑" panose="020B0503020204020204" pitchFamily="34" charset="-122"/>
                <a:ea typeface="微软雅黑" panose="020B0503020204020204" pitchFamily="34" charset="-122"/>
              </a:rPr>
              <a:t>三层层次架构与</a:t>
            </a:r>
            <a:r>
              <a:rPr lang="en-US" altLang="zh-CN" sz="3200" b="1" dirty="0">
                <a:latin typeface="微软雅黑" panose="020B0503020204020204" pitchFamily="34" charset="-122"/>
                <a:ea typeface="微软雅黑" panose="020B0503020204020204" pitchFamily="34" charset="-122"/>
              </a:rPr>
              <a:t>MVC</a:t>
            </a:r>
            <a:r>
              <a:rPr lang="zh-CN" altLang="en-US" sz="3200" b="1" dirty="0">
                <a:latin typeface="微软雅黑" panose="020B0503020204020204" pitchFamily="34" charset="-122"/>
                <a:ea typeface="微软雅黑" panose="020B0503020204020204" pitchFamily="34" charset="-122"/>
              </a:rPr>
              <a:t>软件体系结构的比较</a:t>
            </a:r>
            <a:endParaRPr lang="en-US" altLang="zh-CN" sz="32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274638"/>
            <a:ext cx="8229600" cy="633412"/>
          </a:xfrm>
        </p:spPr>
        <p:txBody>
          <a:bodyPr/>
          <a:lstStyle/>
          <a:p>
            <a:pPr eaLnBrk="1" hangingPunct="1"/>
            <a:r>
              <a:rPr lang="zh-CN" altLang="en-US" sz="2800" b="1" dirty="0">
                <a:latin typeface="微软雅黑" panose="020B0503020204020204" pitchFamily="34" charset="-122"/>
                <a:ea typeface="微软雅黑" panose="020B0503020204020204" pitchFamily="34" charset="-122"/>
              </a:rPr>
              <a:t>三层层次架构与</a:t>
            </a:r>
            <a:r>
              <a:rPr lang="en-US" altLang="zh-CN" sz="2800" b="1" dirty="0">
                <a:latin typeface="微软雅黑" panose="020B0503020204020204" pitchFamily="34" charset="-122"/>
                <a:ea typeface="微软雅黑" panose="020B0503020204020204" pitchFamily="34" charset="-122"/>
              </a:rPr>
              <a:t>MVC</a:t>
            </a:r>
            <a:r>
              <a:rPr lang="zh-CN" altLang="en-US" sz="2800" b="1" dirty="0">
                <a:latin typeface="微软雅黑" panose="020B0503020204020204" pitchFamily="34" charset="-122"/>
                <a:ea typeface="微软雅黑" panose="020B0503020204020204" pitchFamily="34" charset="-122"/>
              </a:rPr>
              <a:t>软件体系结构的比较</a:t>
            </a:r>
            <a:endParaRPr lang="zh-CN" altLang="en-US" sz="2800" b="1" dirty="0">
              <a:latin typeface="微软雅黑" panose="020B0503020204020204" pitchFamily="34" charset="-122"/>
              <a:ea typeface="微软雅黑" panose="020B0503020204020204" pitchFamily="34" charset="-122"/>
            </a:endParaRPr>
          </a:p>
        </p:txBody>
      </p:sp>
      <p:sp>
        <p:nvSpPr>
          <p:cNvPr id="196611" name="Rectangle 3"/>
          <p:cNvSpPr>
            <a:spLocks noGrp="1" noChangeArrowheads="1"/>
          </p:cNvSpPr>
          <p:nvPr>
            <p:ph idx="1"/>
          </p:nvPr>
        </p:nvSpPr>
        <p:spPr>
          <a:xfrm>
            <a:off x="633743" y="1412876"/>
            <a:ext cx="11117655" cy="3960813"/>
          </a:xfrm>
        </p:spPr>
        <p:txBody>
          <a:bodyPr/>
          <a:lstStyle/>
          <a:p>
            <a:pPr marL="533400" indent="-533400">
              <a:lnSpc>
                <a:spcPct val="120000"/>
              </a:lnSpc>
              <a:spcBef>
                <a:spcPts val="600"/>
              </a:spcBef>
            </a:pPr>
            <a:r>
              <a:rPr lang="zh-CN" altLang="en-US" b="1" dirty="0">
                <a:latin typeface="微软雅黑" panose="020B0503020204020204" pitchFamily="34" charset="-122"/>
                <a:ea typeface="微软雅黑" panose="020B0503020204020204" pitchFamily="34" charset="-122"/>
              </a:rPr>
              <a:t>在形式上，三层架构类似于</a:t>
            </a:r>
            <a:r>
              <a:rPr lang="en-US" altLang="zh-CN" b="1" dirty="0">
                <a:latin typeface="微软雅黑" panose="020B0503020204020204" pitchFamily="34" charset="-122"/>
                <a:ea typeface="微软雅黑" panose="020B0503020204020204" pitchFamily="34" charset="-122"/>
              </a:rPr>
              <a:t>MVC </a:t>
            </a:r>
            <a:r>
              <a:rPr lang="zh-CN" altLang="en-US" b="1" dirty="0">
                <a:latin typeface="微软雅黑" panose="020B0503020204020204" pitchFamily="34" charset="-122"/>
                <a:ea typeface="微软雅黑" panose="020B0503020204020204" pitchFamily="34" charset="-122"/>
              </a:rPr>
              <a:t>架构，都是由三部分软件模块组成的，但是实际上它们是不同的。</a:t>
            </a:r>
            <a:endParaRPr lang="en-US" altLang="zh-CN" b="1" dirty="0">
              <a:latin typeface="微软雅黑" panose="020B0503020204020204" pitchFamily="34" charset="-122"/>
              <a:ea typeface="微软雅黑" panose="020B0503020204020204" pitchFamily="34" charset="-122"/>
            </a:endParaRPr>
          </a:p>
          <a:p>
            <a:pPr marL="533400" indent="-533400">
              <a:lnSpc>
                <a:spcPct val="120000"/>
              </a:lnSpc>
              <a:spcBef>
                <a:spcPts val="600"/>
              </a:spcBef>
              <a:buNone/>
            </a:pPr>
            <a:endParaRPr lang="zh-CN" altLang="en-US" b="1" dirty="0">
              <a:latin typeface="微软雅黑" panose="020B0503020204020204" pitchFamily="34" charset="-122"/>
              <a:ea typeface="微软雅黑" panose="020B0503020204020204" pitchFamily="34" charset="-122"/>
            </a:endParaRPr>
          </a:p>
          <a:p>
            <a:pPr marL="533400" indent="-533400">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两种架构相似之处如下</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marL="914400" lvl="1" indent="-457200">
              <a:lnSpc>
                <a:spcPct val="120000"/>
              </a:lnSpc>
              <a:spcBef>
                <a:spcPts val="600"/>
              </a:spcBef>
              <a:buFontTx/>
              <a:buAutoNum type="alphaLcParenR"/>
            </a:pPr>
            <a:r>
              <a:rPr lang="zh-CN" altLang="en-US" b="1" dirty="0" smtClean="0">
                <a:latin typeface="微软雅黑" panose="020B0503020204020204" pitchFamily="34" charset="-122"/>
                <a:ea typeface="微软雅黑" panose="020B0503020204020204" pitchFamily="34" charset="-122"/>
              </a:rPr>
              <a:t>都是由三部分软件模块组成的</a:t>
            </a:r>
            <a:endParaRPr lang="zh-CN" altLang="en-US" b="1" dirty="0" smtClean="0">
              <a:latin typeface="微软雅黑" panose="020B0503020204020204" pitchFamily="34" charset="-122"/>
              <a:ea typeface="微软雅黑" panose="020B0503020204020204" pitchFamily="34" charset="-122"/>
            </a:endParaRPr>
          </a:p>
          <a:p>
            <a:pPr marL="914400" lvl="1" indent="-457200">
              <a:lnSpc>
                <a:spcPct val="120000"/>
              </a:lnSpc>
              <a:spcBef>
                <a:spcPts val="600"/>
              </a:spcBef>
              <a:buFontTx/>
              <a:buAutoNum type="alphaLcParenR"/>
            </a:pPr>
            <a:r>
              <a:rPr lang="zh-CN" altLang="en-US" b="1" dirty="0" smtClean="0">
                <a:latin typeface="微软雅黑" panose="020B0503020204020204" pitchFamily="34" charset="-122"/>
                <a:ea typeface="微软雅黑" panose="020B0503020204020204" pitchFamily="34" charset="-122"/>
              </a:rPr>
              <a:t>三层架构的</a:t>
            </a:r>
            <a:r>
              <a:rPr lang="zh-CN" altLang="en-US" b="1" dirty="0" smtClean="0">
                <a:solidFill>
                  <a:srgbClr val="C00000"/>
                </a:solidFill>
                <a:latin typeface="微软雅黑" panose="020B0503020204020204" pitchFamily="34" charset="-122"/>
                <a:ea typeface="微软雅黑" panose="020B0503020204020204" pitchFamily="34" charset="-122"/>
              </a:rPr>
              <a:t>表示层</a:t>
            </a:r>
            <a:r>
              <a:rPr lang="zh-CN" altLang="en-US" b="1" dirty="0" smtClean="0">
                <a:latin typeface="微软雅黑" panose="020B0503020204020204" pitchFamily="34" charset="-122"/>
                <a:ea typeface="微软雅黑" panose="020B0503020204020204" pitchFamily="34" charset="-122"/>
              </a:rPr>
              <a:t>与</a:t>
            </a:r>
            <a:r>
              <a:rPr lang="en-US" altLang="zh-CN" b="1" dirty="0" smtClean="0">
                <a:latin typeface="微软雅黑" panose="020B0503020204020204" pitchFamily="34" charset="-122"/>
                <a:ea typeface="微软雅黑" panose="020B0503020204020204" pitchFamily="34" charset="-122"/>
              </a:rPr>
              <a:t>MVC</a:t>
            </a:r>
            <a:r>
              <a:rPr lang="zh-CN" altLang="en-US" b="1" dirty="0" smtClean="0">
                <a:latin typeface="微软雅黑" panose="020B0503020204020204" pitchFamily="34" charset="-122"/>
                <a:ea typeface="微软雅黑" panose="020B0503020204020204" pitchFamily="34" charset="-122"/>
              </a:rPr>
              <a:t>架构的</a:t>
            </a:r>
            <a:r>
              <a:rPr lang="en-US" altLang="zh-CN" b="1" dirty="0" smtClean="0">
                <a:solidFill>
                  <a:srgbClr val="C00000"/>
                </a:solidFill>
                <a:latin typeface="微软雅黑" panose="020B0503020204020204" pitchFamily="34" charset="-122"/>
                <a:ea typeface="微软雅黑" panose="020B0503020204020204" pitchFamily="34" charset="-122"/>
              </a:rPr>
              <a:t>View</a:t>
            </a:r>
            <a:r>
              <a:rPr lang="zh-CN" altLang="en-US" b="1" dirty="0" smtClean="0">
                <a:latin typeface="微软雅黑" panose="020B0503020204020204" pitchFamily="34" charset="-122"/>
                <a:ea typeface="微软雅黑" panose="020B0503020204020204" pitchFamily="34" charset="-122"/>
              </a:rPr>
              <a:t>模块相似；</a:t>
            </a:r>
            <a:endParaRPr lang="zh-CN" altLang="en-US" b="1" dirty="0" smtClean="0">
              <a:latin typeface="微软雅黑" panose="020B0503020204020204" pitchFamily="34" charset="-122"/>
              <a:ea typeface="微软雅黑" panose="020B0503020204020204" pitchFamily="34" charset="-122"/>
            </a:endParaRPr>
          </a:p>
          <a:p>
            <a:pPr marL="914400" lvl="1" indent="-457200">
              <a:lnSpc>
                <a:spcPct val="120000"/>
              </a:lnSpc>
              <a:spcBef>
                <a:spcPts val="600"/>
              </a:spcBef>
              <a:buFontTx/>
              <a:buAutoNum type="alphaLcParenR"/>
            </a:pPr>
            <a:r>
              <a:rPr lang="zh-CN" altLang="en-US" b="1" dirty="0" smtClean="0">
                <a:latin typeface="微软雅黑" panose="020B0503020204020204" pitchFamily="34" charset="-122"/>
                <a:ea typeface="微软雅黑" panose="020B0503020204020204" pitchFamily="34" charset="-122"/>
              </a:rPr>
              <a:t>三层架构的</a:t>
            </a:r>
            <a:r>
              <a:rPr lang="zh-CN" altLang="en-US" b="1" dirty="0" smtClean="0">
                <a:solidFill>
                  <a:srgbClr val="C00000"/>
                </a:solidFill>
                <a:latin typeface="微软雅黑" panose="020B0503020204020204" pitchFamily="34" charset="-122"/>
                <a:ea typeface="微软雅黑" panose="020B0503020204020204" pitchFamily="34" charset="-122"/>
              </a:rPr>
              <a:t>应用层</a:t>
            </a:r>
            <a:r>
              <a:rPr lang="zh-CN" altLang="en-US" b="1" dirty="0" smtClean="0">
                <a:latin typeface="微软雅黑" panose="020B0503020204020204" pitchFamily="34" charset="-122"/>
                <a:ea typeface="微软雅黑" panose="020B0503020204020204" pitchFamily="34" charset="-122"/>
              </a:rPr>
              <a:t>与</a:t>
            </a:r>
            <a:r>
              <a:rPr lang="en-US" altLang="zh-CN" b="1" dirty="0" smtClean="0">
                <a:latin typeface="微软雅黑" panose="020B0503020204020204" pitchFamily="34" charset="-122"/>
                <a:ea typeface="微软雅黑" panose="020B0503020204020204" pitchFamily="34" charset="-122"/>
              </a:rPr>
              <a:t>MVC</a:t>
            </a:r>
            <a:r>
              <a:rPr lang="zh-CN" altLang="en-US" b="1" dirty="0" smtClean="0">
                <a:latin typeface="微软雅黑" panose="020B0503020204020204" pitchFamily="34" charset="-122"/>
                <a:ea typeface="微软雅黑" panose="020B0503020204020204" pitchFamily="34" charset="-122"/>
              </a:rPr>
              <a:t>架构的</a:t>
            </a:r>
            <a:r>
              <a:rPr lang="en-US" altLang="zh-CN" b="1" dirty="0" smtClean="0">
                <a:solidFill>
                  <a:srgbClr val="C00000"/>
                </a:solidFill>
                <a:latin typeface="微软雅黑" panose="020B0503020204020204" pitchFamily="34" charset="-122"/>
                <a:ea typeface="微软雅黑" panose="020B0503020204020204" pitchFamily="34" charset="-122"/>
              </a:rPr>
              <a:t>Model</a:t>
            </a:r>
            <a:r>
              <a:rPr lang="zh-CN" altLang="en-US" b="1" dirty="0" smtClean="0">
                <a:latin typeface="微软雅黑" panose="020B0503020204020204" pitchFamily="34" charset="-122"/>
                <a:ea typeface="微软雅黑" panose="020B0503020204020204" pitchFamily="34" charset="-122"/>
              </a:rPr>
              <a:t>模块相似。</a:t>
            </a:r>
            <a:endParaRPr lang="zh-CN" altLang="en-US"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6611">
                                            <p:txEl>
                                              <p:pRg st="2" end="2"/>
                                            </p:txEl>
                                          </p:spTgt>
                                        </p:tgtEl>
                                        <p:attrNameLst>
                                          <p:attrName>style.visibility</p:attrName>
                                        </p:attrNameLst>
                                      </p:cBhvr>
                                      <p:to>
                                        <p:strVal val="visible"/>
                                      </p:to>
                                    </p:set>
                                    <p:animEffect transition="in" filter="fade">
                                      <p:cBhvr>
                                        <p:cTn id="7" dur="1000"/>
                                        <p:tgtEl>
                                          <p:spTgt spid="196611">
                                            <p:txEl>
                                              <p:pRg st="2" end="2"/>
                                            </p:txEl>
                                          </p:spTgt>
                                        </p:tgtEl>
                                      </p:cBhvr>
                                    </p:animEffect>
                                    <p:anim calcmode="lin" valueType="num">
                                      <p:cBhvr>
                                        <p:cTn id="8" dur="1000" fill="hold"/>
                                        <p:tgtEl>
                                          <p:spTgt spid="19661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966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6611">
                                            <p:txEl>
                                              <p:pRg st="3" end="3"/>
                                            </p:txEl>
                                          </p:spTgt>
                                        </p:tgtEl>
                                        <p:attrNameLst>
                                          <p:attrName>style.visibility</p:attrName>
                                        </p:attrNameLst>
                                      </p:cBhvr>
                                      <p:to>
                                        <p:strVal val="visible"/>
                                      </p:to>
                                    </p:set>
                                    <p:animEffect transition="in" filter="fade">
                                      <p:cBhvr>
                                        <p:cTn id="14" dur="1000"/>
                                        <p:tgtEl>
                                          <p:spTgt spid="196611">
                                            <p:txEl>
                                              <p:pRg st="3" end="3"/>
                                            </p:txEl>
                                          </p:spTgt>
                                        </p:tgtEl>
                                      </p:cBhvr>
                                    </p:animEffect>
                                    <p:anim calcmode="lin" valueType="num">
                                      <p:cBhvr>
                                        <p:cTn id="15" dur="1000" fill="hold"/>
                                        <p:tgtEl>
                                          <p:spTgt spid="19661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966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6611">
                                            <p:txEl>
                                              <p:pRg st="4" end="4"/>
                                            </p:txEl>
                                          </p:spTgt>
                                        </p:tgtEl>
                                        <p:attrNameLst>
                                          <p:attrName>style.visibility</p:attrName>
                                        </p:attrNameLst>
                                      </p:cBhvr>
                                      <p:to>
                                        <p:strVal val="visible"/>
                                      </p:to>
                                    </p:set>
                                    <p:animEffect transition="in" filter="fade">
                                      <p:cBhvr>
                                        <p:cTn id="21" dur="1000"/>
                                        <p:tgtEl>
                                          <p:spTgt spid="196611">
                                            <p:txEl>
                                              <p:pRg st="4" end="4"/>
                                            </p:txEl>
                                          </p:spTgt>
                                        </p:tgtEl>
                                      </p:cBhvr>
                                    </p:animEffect>
                                    <p:anim calcmode="lin" valueType="num">
                                      <p:cBhvr>
                                        <p:cTn id="22" dur="1000" fill="hold"/>
                                        <p:tgtEl>
                                          <p:spTgt spid="1966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966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6611">
                                            <p:txEl>
                                              <p:pRg st="5" end="5"/>
                                            </p:txEl>
                                          </p:spTgt>
                                        </p:tgtEl>
                                        <p:attrNameLst>
                                          <p:attrName>style.visibility</p:attrName>
                                        </p:attrNameLst>
                                      </p:cBhvr>
                                      <p:to>
                                        <p:strVal val="visible"/>
                                      </p:to>
                                    </p:set>
                                    <p:animEffect transition="in" filter="fade">
                                      <p:cBhvr>
                                        <p:cTn id="28" dur="1000"/>
                                        <p:tgtEl>
                                          <p:spTgt spid="196611">
                                            <p:txEl>
                                              <p:pRg st="5" end="5"/>
                                            </p:txEl>
                                          </p:spTgt>
                                        </p:tgtEl>
                                      </p:cBhvr>
                                    </p:animEffect>
                                    <p:anim calcmode="lin" valueType="num">
                                      <p:cBhvr>
                                        <p:cTn id="29" dur="1000" fill="hold"/>
                                        <p:tgtEl>
                                          <p:spTgt spid="196611">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966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12"/>
          <p:cNvSpPr>
            <a:spLocks noChangeArrowheads="1"/>
          </p:cNvSpPr>
          <p:nvPr/>
        </p:nvSpPr>
        <p:spPr bwMode="auto">
          <a:xfrm>
            <a:off x="5159376" y="1566864"/>
            <a:ext cx="4824413" cy="2955925"/>
          </a:xfrm>
          <a:prstGeom prst="roundRect">
            <a:avLst>
              <a:gd name="adj" fmla="val 16667"/>
            </a:avLst>
          </a:prstGeom>
          <a:solidFill>
            <a:srgbClr val="0000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7" name="AutoShape 12"/>
          <p:cNvSpPr>
            <a:spLocks noChangeArrowheads="1"/>
          </p:cNvSpPr>
          <p:nvPr/>
        </p:nvSpPr>
        <p:spPr bwMode="auto">
          <a:xfrm>
            <a:off x="1683945" y="1052513"/>
            <a:ext cx="2972193" cy="4032250"/>
          </a:xfrm>
          <a:prstGeom prst="roundRect">
            <a:avLst>
              <a:gd name="adj" fmla="val 16667"/>
            </a:avLst>
          </a:prstGeom>
          <a:solidFill>
            <a:srgbClr val="0000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08" name="AutoShape 9"/>
          <p:cNvSpPr>
            <a:spLocks noChangeArrowheads="1"/>
          </p:cNvSpPr>
          <p:nvPr/>
        </p:nvSpPr>
        <p:spPr bwMode="auto">
          <a:xfrm>
            <a:off x="1981201" y="1157889"/>
            <a:ext cx="2459038" cy="792162"/>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Presentation </a:t>
            </a:r>
            <a:endParaRPr lang="en-US" altLang="zh-CN" sz="2400" b="1" dirty="0">
              <a:latin typeface="微软雅黑" panose="020B0503020204020204" pitchFamily="34" charset="-122"/>
              <a:ea typeface="微软雅黑" panose="020B0503020204020204" pitchFamily="34" charset="-122"/>
            </a:endParaRPr>
          </a:p>
          <a:p>
            <a:pPr algn="ctr" eaLnBrk="1" hangingPunct="1"/>
            <a:r>
              <a:rPr lang="en-US" altLang="zh-CN" sz="2400" b="1" dirty="0">
                <a:latin typeface="微软雅黑" panose="020B0503020204020204" pitchFamily="34" charset="-122"/>
                <a:ea typeface="微软雅黑" panose="020B0503020204020204" pitchFamily="34" charset="-122"/>
              </a:rPr>
              <a:t>Layer</a:t>
            </a:r>
            <a:endParaRPr lang="en-US" altLang="zh-CN" sz="2400" b="1" dirty="0">
              <a:latin typeface="微软雅黑" panose="020B0503020204020204" pitchFamily="34" charset="-122"/>
              <a:ea typeface="微软雅黑" panose="020B0503020204020204" pitchFamily="34" charset="-122"/>
            </a:endParaRPr>
          </a:p>
        </p:txBody>
      </p:sp>
      <p:sp>
        <p:nvSpPr>
          <p:cNvPr id="21509" name="AutoShape 10"/>
          <p:cNvSpPr>
            <a:spLocks noChangeArrowheads="1"/>
          </p:cNvSpPr>
          <p:nvPr/>
        </p:nvSpPr>
        <p:spPr bwMode="auto">
          <a:xfrm>
            <a:off x="1883121" y="2565401"/>
            <a:ext cx="2557117" cy="792163"/>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a:latin typeface="微软雅黑" panose="020B0503020204020204" pitchFamily="34" charset="-122"/>
                <a:ea typeface="微软雅黑" panose="020B0503020204020204" pitchFamily="34" charset="-122"/>
              </a:rPr>
              <a:t>Application </a:t>
            </a:r>
            <a:endParaRPr lang="en-US" altLang="zh-CN" sz="2400" b="1" dirty="0">
              <a:latin typeface="微软雅黑" panose="020B0503020204020204" pitchFamily="34" charset="-122"/>
              <a:ea typeface="微软雅黑" panose="020B0503020204020204" pitchFamily="34" charset="-122"/>
            </a:endParaRPr>
          </a:p>
          <a:p>
            <a:pPr algn="ctr" eaLnBrk="1" hangingPunct="1"/>
            <a:r>
              <a:rPr lang="en-US" altLang="zh-CN" sz="2400" b="1" dirty="0">
                <a:latin typeface="微软雅黑" panose="020B0503020204020204" pitchFamily="34" charset="-122"/>
                <a:ea typeface="微软雅黑" panose="020B0503020204020204" pitchFamily="34" charset="-122"/>
              </a:rPr>
              <a:t>Layer</a:t>
            </a:r>
            <a:endParaRPr lang="en-US" altLang="zh-CN" sz="2400" b="1" dirty="0">
              <a:latin typeface="微软雅黑" panose="020B0503020204020204" pitchFamily="34" charset="-122"/>
              <a:ea typeface="微软雅黑" panose="020B0503020204020204" pitchFamily="34" charset="-122"/>
            </a:endParaRPr>
          </a:p>
        </p:txBody>
      </p:sp>
      <p:sp>
        <p:nvSpPr>
          <p:cNvPr id="21510" name="AutoShape 11"/>
          <p:cNvSpPr>
            <a:spLocks noChangeArrowheads="1"/>
          </p:cNvSpPr>
          <p:nvPr/>
        </p:nvSpPr>
        <p:spPr bwMode="auto">
          <a:xfrm>
            <a:off x="1801640" y="3916363"/>
            <a:ext cx="2638598" cy="792162"/>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pPr>
            <a:r>
              <a:rPr lang="en-US" altLang="zh-CN" sz="2400" b="1" dirty="0">
                <a:latin typeface="微软雅黑" panose="020B0503020204020204" pitchFamily="34" charset="-122"/>
                <a:ea typeface="微软雅黑" panose="020B0503020204020204" pitchFamily="34" charset="-122"/>
              </a:rPr>
              <a:t>Permanent Data </a:t>
            </a:r>
            <a:endParaRPr lang="en-US" altLang="zh-CN" sz="2400" b="1" dirty="0">
              <a:latin typeface="微软雅黑" panose="020B0503020204020204" pitchFamily="34" charset="-122"/>
              <a:ea typeface="微软雅黑" panose="020B0503020204020204" pitchFamily="34" charset="-122"/>
            </a:endParaRPr>
          </a:p>
          <a:p>
            <a:pPr algn="ctr" eaLnBrk="1" hangingPunct="1">
              <a:lnSpc>
                <a:spcPct val="90000"/>
              </a:lnSpc>
              <a:spcBef>
                <a:spcPct val="20000"/>
              </a:spcBef>
            </a:pPr>
            <a:r>
              <a:rPr lang="en-US" altLang="zh-CN" sz="2400" b="1" dirty="0">
                <a:latin typeface="微软雅黑" panose="020B0503020204020204" pitchFamily="34" charset="-122"/>
                <a:ea typeface="微软雅黑" panose="020B0503020204020204" pitchFamily="34" charset="-122"/>
              </a:rPr>
              <a:t>Storage Layer</a:t>
            </a:r>
            <a:endParaRPr lang="en-US" altLang="zh-CN" sz="2400" b="1" dirty="0">
              <a:latin typeface="微软雅黑" panose="020B0503020204020204" pitchFamily="34" charset="-122"/>
              <a:ea typeface="微软雅黑" panose="020B0503020204020204" pitchFamily="34" charset="-122"/>
            </a:endParaRPr>
          </a:p>
        </p:txBody>
      </p:sp>
      <p:sp>
        <p:nvSpPr>
          <p:cNvPr id="21511" name="AutoShape 13"/>
          <p:cNvSpPr>
            <a:spLocks noChangeArrowheads="1"/>
          </p:cNvSpPr>
          <p:nvPr/>
        </p:nvSpPr>
        <p:spPr bwMode="auto">
          <a:xfrm>
            <a:off x="2777905" y="1984676"/>
            <a:ext cx="287338" cy="576262"/>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2" name="AutoShape 14"/>
          <p:cNvSpPr>
            <a:spLocks noChangeArrowheads="1"/>
          </p:cNvSpPr>
          <p:nvPr/>
        </p:nvSpPr>
        <p:spPr bwMode="auto">
          <a:xfrm>
            <a:off x="2784255" y="3355976"/>
            <a:ext cx="287338" cy="576263"/>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3" name="Line 15"/>
          <p:cNvSpPr>
            <a:spLocks noChangeShapeType="1"/>
          </p:cNvSpPr>
          <p:nvPr/>
        </p:nvSpPr>
        <p:spPr bwMode="auto">
          <a:xfrm flipV="1">
            <a:off x="3593967" y="1970045"/>
            <a:ext cx="0" cy="503238"/>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4" name="Line 16"/>
          <p:cNvSpPr>
            <a:spLocks noChangeShapeType="1"/>
          </p:cNvSpPr>
          <p:nvPr/>
        </p:nvSpPr>
        <p:spPr bwMode="auto">
          <a:xfrm flipV="1">
            <a:off x="3625416" y="3357564"/>
            <a:ext cx="0" cy="503237"/>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5" name="AutoShape 17"/>
          <p:cNvSpPr>
            <a:spLocks noChangeArrowheads="1"/>
          </p:cNvSpPr>
          <p:nvPr/>
        </p:nvSpPr>
        <p:spPr bwMode="auto">
          <a:xfrm>
            <a:off x="2570163" y="5300663"/>
            <a:ext cx="1727200" cy="792162"/>
          </a:xfrm>
          <a:prstGeom prst="can">
            <a:avLst>
              <a:gd name="adj" fmla="val 25000"/>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Database</a:t>
            </a:r>
            <a:endParaRPr lang="en-US" altLang="zh-CN" sz="2800" b="1"/>
          </a:p>
        </p:txBody>
      </p:sp>
      <p:sp>
        <p:nvSpPr>
          <p:cNvPr id="21516" name="Line 18"/>
          <p:cNvSpPr>
            <a:spLocks noChangeShapeType="1"/>
          </p:cNvSpPr>
          <p:nvPr/>
        </p:nvSpPr>
        <p:spPr bwMode="auto">
          <a:xfrm>
            <a:off x="2919496" y="4724401"/>
            <a:ext cx="0" cy="720725"/>
          </a:xfrm>
          <a:prstGeom prst="line">
            <a:avLst/>
          </a:prstGeom>
          <a:noFill/>
          <a:ln w="444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7" name="Line 19"/>
          <p:cNvSpPr>
            <a:spLocks noChangeShapeType="1"/>
          </p:cNvSpPr>
          <p:nvPr/>
        </p:nvSpPr>
        <p:spPr bwMode="auto">
          <a:xfrm flipV="1">
            <a:off x="3626881" y="4699000"/>
            <a:ext cx="0" cy="719138"/>
          </a:xfrm>
          <a:prstGeom prst="line">
            <a:avLst/>
          </a:prstGeom>
          <a:noFill/>
          <a:ln w="444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8" name="AutoShape 6"/>
          <p:cNvSpPr>
            <a:spLocks noChangeArrowheads="1"/>
          </p:cNvSpPr>
          <p:nvPr/>
        </p:nvSpPr>
        <p:spPr bwMode="auto">
          <a:xfrm>
            <a:off x="8253414" y="3541713"/>
            <a:ext cx="1443037" cy="660400"/>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Model</a:t>
            </a:r>
            <a:endParaRPr lang="en-US" altLang="zh-CN" sz="2400" b="1" dirty="0">
              <a:solidFill>
                <a:srgbClr val="000000"/>
              </a:solidFill>
              <a:latin typeface="微软雅黑" panose="020B0503020204020204" pitchFamily="34" charset="-122"/>
              <a:ea typeface="微软雅黑" panose="020B0503020204020204" pitchFamily="34" charset="-122"/>
            </a:endParaRPr>
          </a:p>
        </p:txBody>
      </p:sp>
      <p:sp>
        <p:nvSpPr>
          <p:cNvPr id="21519" name="AutoShape 8"/>
          <p:cNvSpPr>
            <a:spLocks noChangeArrowheads="1"/>
          </p:cNvSpPr>
          <p:nvPr/>
        </p:nvSpPr>
        <p:spPr bwMode="auto">
          <a:xfrm>
            <a:off x="6600825" y="1844675"/>
            <a:ext cx="1747838" cy="731838"/>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Controller  </a:t>
            </a:r>
            <a:endParaRPr lang="en-US" altLang="zh-CN" sz="2400" b="1" dirty="0">
              <a:solidFill>
                <a:srgbClr val="000000"/>
              </a:solidFill>
              <a:latin typeface="微软雅黑" panose="020B0503020204020204" pitchFamily="34" charset="-122"/>
              <a:ea typeface="微软雅黑" panose="020B0503020204020204" pitchFamily="34" charset="-122"/>
            </a:endParaRPr>
          </a:p>
          <a:p>
            <a:pPr algn="just" eaLnBrk="1" hangingPunct="1"/>
            <a:endParaRPr lang="en-US" altLang="zh-CN" sz="2400" b="1" dirty="0">
              <a:solidFill>
                <a:srgbClr val="000000"/>
              </a:solidFill>
              <a:latin typeface="微软雅黑" panose="020B0503020204020204" pitchFamily="34" charset="-122"/>
              <a:ea typeface="微软雅黑" panose="020B0503020204020204" pitchFamily="34" charset="-122"/>
            </a:endParaRPr>
          </a:p>
        </p:txBody>
      </p:sp>
      <p:sp>
        <p:nvSpPr>
          <p:cNvPr id="21520" name="Line 14"/>
          <p:cNvSpPr>
            <a:spLocks noChangeShapeType="1"/>
          </p:cNvSpPr>
          <p:nvPr/>
        </p:nvSpPr>
        <p:spPr bwMode="auto">
          <a:xfrm>
            <a:off x="6772275" y="3789363"/>
            <a:ext cx="1481138" cy="0"/>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521" name="Line 15"/>
          <p:cNvSpPr>
            <a:spLocks noChangeShapeType="1"/>
          </p:cNvSpPr>
          <p:nvPr/>
        </p:nvSpPr>
        <p:spPr bwMode="auto">
          <a:xfrm flipH="1" flipV="1">
            <a:off x="8383589" y="2211388"/>
            <a:ext cx="623887" cy="0"/>
          </a:xfrm>
          <a:prstGeom prst="line">
            <a:avLst/>
          </a:prstGeom>
          <a:noFill/>
          <a:ln w="63500">
            <a:solidFill>
              <a:schemeClr val="bg1"/>
            </a:solidFill>
            <a:rou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522" name="Line 16"/>
          <p:cNvSpPr>
            <a:spLocks noChangeShapeType="1"/>
          </p:cNvSpPr>
          <p:nvPr/>
        </p:nvSpPr>
        <p:spPr bwMode="auto">
          <a:xfrm flipH="1">
            <a:off x="5808663" y="2222501"/>
            <a:ext cx="0" cy="1336675"/>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Rectangle 22"/>
          <p:cNvSpPr>
            <a:spLocks noChangeArrowheads="1"/>
          </p:cNvSpPr>
          <p:nvPr/>
        </p:nvSpPr>
        <p:spPr bwMode="auto">
          <a:xfrm>
            <a:off x="2782888" y="6215064"/>
            <a:ext cx="6913562" cy="523875"/>
          </a:xfrm>
          <a:prstGeom prst="rect">
            <a:avLst/>
          </a:prstGeom>
          <a:noFill/>
          <a:ln>
            <a:noFill/>
          </a:ln>
          <a:effectLst/>
        </p:spPr>
        <p:txBody>
          <a:bodyPr lIns="90000" tIns="46800" rIns="90000" bIns="46800" anchor="ct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defRPr/>
            </a:pPr>
            <a:r>
              <a:rPr lang="en-US" altLang="zh-CN" sz="2800" b="1" dirty="0">
                <a:latin typeface="+mn-lt"/>
                <a:ea typeface="黑体" panose="02010609060101010101" pitchFamily="49" charset="-122"/>
              </a:rPr>
              <a:t>3</a:t>
            </a:r>
            <a:r>
              <a:rPr lang="zh-CN" altLang="en-US" sz="2800" b="1" dirty="0">
                <a:latin typeface="+mn-lt"/>
                <a:ea typeface="黑体" panose="02010609060101010101" pitchFamily="49" charset="-122"/>
              </a:rPr>
              <a:t>层层次架构与</a:t>
            </a:r>
            <a:r>
              <a:rPr lang="en-US" altLang="zh-CN" sz="2800" b="1" dirty="0">
                <a:latin typeface="+mn-lt"/>
                <a:ea typeface="黑体" panose="02010609060101010101" pitchFamily="49" charset="-122"/>
              </a:rPr>
              <a:t>MVC</a:t>
            </a:r>
            <a:r>
              <a:rPr lang="zh-CN" altLang="en-US" sz="2800" b="1" dirty="0">
                <a:latin typeface="+mn-lt"/>
                <a:ea typeface="黑体" panose="02010609060101010101" pitchFamily="49" charset="-122"/>
              </a:rPr>
              <a:t>架构</a:t>
            </a:r>
            <a:endParaRPr lang="zh-CN" altLang="en-US" sz="2800" b="1" dirty="0">
              <a:latin typeface="+mn-lt"/>
              <a:ea typeface="黑体" panose="02010609060101010101" pitchFamily="49" charset="-122"/>
            </a:endParaRPr>
          </a:p>
        </p:txBody>
      </p:sp>
      <p:sp>
        <p:nvSpPr>
          <p:cNvPr id="40" name="AutoShape 6"/>
          <p:cNvSpPr>
            <a:spLocks noChangeArrowheads="1"/>
          </p:cNvSpPr>
          <p:nvPr/>
        </p:nvSpPr>
        <p:spPr bwMode="auto">
          <a:xfrm>
            <a:off x="5311776" y="3573463"/>
            <a:ext cx="1444625" cy="660400"/>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20000"/>
              </a:lnSpc>
              <a:spcBef>
                <a:spcPct val="0"/>
              </a:spcBef>
              <a:buFontTx/>
              <a:buNone/>
              <a:defRPr/>
            </a:pPr>
            <a:r>
              <a:rPr lang="zh-CN" altLang="en-US" sz="2400" b="1" dirty="0">
                <a:solidFill>
                  <a:srgbClr val="000000"/>
                </a:solidFill>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View</a:t>
            </a:r>
            <a:endParaRPr lang="en-US" altLang="zh-CN" sz="2400" b="1" dirty="0">
              <a:solidFill>
                <a:srgbClr val="000000"/>
              </a:solidFill>
              <a:latin typeface="微软雅黑" panose="020B0503020204020204" pitchFamily="34" charset="-122"/>
              <a:ea typeface="微软雅黑" panose="020B0503020204020204" pitchFamily="34" charset="-122"/>
            </a:endParaRPr>
          </a:p>
        </p:txBody>
      </p:sp>
      <p:sp>
        <p:nvSpPr>
          <p:cNvPr id="21525" name="AutoShape 17"/>
          <p:cNvSpPr>
            <a:spLocks noChangeArrowheads="1"/>
          </p:cNvSpPr>
          <p:nvPr/>
        </p:nvSpPr>
        <p:spPr bwMode="auto">
          <a:xfrm>
            <a:off x="6789738" y="5141913"/>
            <a:ext cx="1727200" cy="792162"/>
          </a:xfrm>
          <a:prstGeom prst="can">
            <a:avLst>
              <a:gd name="adj" fmla="val 25000"/>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Database</a:t>
            </a:r>
            <a:endParaRPr lang="en-US" altLang="zh-CN" sz="2800" b="1"/>
          </a:p>
        </p:txBody>
      </p:sp>
      <p:cxnSp>
        <p:nvCxnSpPr>
          <p:cNvPr id="43" name="直接连接符 42"/>
          <p:cNvCxnSpPr/>
          <p:nvPr/>
        </p:nvCxnSpPr>
        <p:spPr>
          <a:xfrm flipV="1">
            <a:off x="5773738" y="2211389"/>
            <a:ext cx="863600" cy="7937"/>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1527" name="Line 16"/>
          <p:cNvSpPr>
            <a:spLocks noChangeShapeType="1"/>
          </p:cNvSpPr>
          <p:nvPr/>
        </p:nvSpPr>
        <p:spPr bwMode="auto">
          <a:xfrm flipH="1">
            <a:off x="8980488" y="2205039"/>
            <a:ext cx="0" cy="1336675"/>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528" name="Line 18"/>
          <p:cNvSpPr>
            <a:spLocks noChangeShapeType="1"/>
          </p:cNvSpPr>
          <p:nvPr/>
        </p:nvSpPr>
        <p:spPr bwMode="auto">
          <a:xfrm>
            <a:off x="7608888" y="4546601"/>
            <a:ext cx="0" cy="720725"/>
          </a:xfrm>
          <a:prstGeom prst="line">
            <a:avLst/>
          </a:prstGeom>
          <a:noFill/>
          <a:ln w="444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 name="直接箭头连接符 2"/>
          <p:cNvCxnSpPr/>
          <p:nvPr/>
        </p:nvCxnSpPr>
        <p:spPr>
          <a:xfrm flipH="1">
            <a:off x="6756401" y="4005263"/>
            <a:ext cx="1497013" cy="0"/>
          </a:xfrm>
          <a:prstGeom prst="straightConnector1">
            <a:avLst/>
          </a:prstGeom>
          <a:ln w="44450">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1530" name="组合 8"/>
          <p:cNvGrpSpPr/>
          <p:nvPr/>
        </p:nvGrpSpPr>
        <p:grpSpPr bwMode="auto">
          <a:xfrm>
            <a:off x="6126164" y="2420939"/>
            <a:ext cx="504825" cy="1152525"/>
            <a:chOff x="4602779" y="2420888"/>
            <a:chExt cx="504000" cy="1152575"/>
          </a:xfrm>
        </p:grpSpPr>
        <p:cxnSp>
          <p:nvCxnSpPr>
            <p:cNvPr id="5" name="直接连接符 4"/>
            <p:cNvCxnSpPr/>
            <p:nvPr/>
          </p:nvCxnSpPr>
          <p:spPr>
            <a:xfrm flipV="1">
              <a:off x="4613873" y="2420888"/>
              <a:ext cx="0" cy="1152575"/>
            </a:xfrm>
            <a:prstGeom prst="line">
              <a:avLst/>
            </a:prstGeom>
            <a:ln w="635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602779" y="2420888"/>
              <a:ext cx="504000" cy="0"/>
            </a:xfrm>
            <a:prstGeom prst="straightConnector1">
              <a:avLst/>
            </a:prstGeom>
            <a:ln w="635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4" name="任意多边形 3"/>
          <p:cNvSpPr/>
          <p:nvPr/>
        </p:nvSpPr>
        <p:spPr>
          <a:xfrm>
            <a:off x="4448176" y="2867025"/>
            <a:ext cx="4627563" cy="2139950"/>
          </a:xfrm>
          <a:custGeom>
            <a:avLst/>
            <a:gdLst>
              <a:gd name="connsiteX0" fmla="*/ 0 w 4628448"/>
              <a:gd name="connsiteY0" fmla="*/ 79381 h 2140212"/>
              <a:gd name="connsiteX1" fmla="*/ 304800 w 4628448"/>
              <a:gd name="connsiteY1" fmla="*/ 90670 h 2140212"/>
              <a:gd name="connsiteX2" fmla="*/ 541867 w 4628448"/>
              <a:gd name="connsiteY2" fmla="*/ 993781 h 2140212"/>
              <a:gd name="connsiteX3" fmla="*/ 959556 w 4628448"/>
              <a:gd name="connsiteY3" fmla="*/ 1953337 h 2140212"/>
              <a:gd name="connsiteX4" fmla="*/ 2280356 w 4628448"/>
              <a:gd name="connsiteY4" fmla="*/ 2111381 h 2140212"/>
              <a:gd name="connsiteX5" fmla="*/ 4143022 w 4628448"/>
              <a:gd name="connsiteY5" fmla="*/ 2111381 h 2140212"/>
              <a:gd name="connsiteX6" fmla="*/ 4549422 w 4628448"/>
              <a:gd name="connsiteY6" fmla="*/ 1817870 h 2140212"/>
              <a:gd name="connsiteX7" fmla="*/ 4628445 w 4628448"/>
              <a:gd name="connsiteY7" fmla="*/ 1355025 h 2140212"/>
              <a:gd name="connsiteX8" fmla="*/ 4628445 w 4628448"/>
              <a:gd name="connsiteY8" fmla="*/ 1355025 h 214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8448" h="2140212">
                <a:moveTo>
                  <a:pt x="0" y="79381"/>
                </a:moveTo>
                <a:cubicBezTo>
                  <a:pt x="107244" y="8825"/>
                  <a:pt x="214489" y="-61730"/>
                  <a:pt x="304800" y="90670"/>
                </a:cubicBezTo>
                <a:cubicBezTo>
                  <a:pt x="395111" y="243070"/>
                  <a:pt x="432741" y="683336"/>
                  <a:pt x="541867" y="993781"/>
                </a:cubicBezTo>
                <a:cubicBezTo>
                  <a:pt x="650993" y="1304226"/>
                  <a:pt x="669808" y="1767070"/>
                  <a:pt x="959556" y="1953337"/>
                </a:cubicBezTo>
                <a:cubicBezTo>
                  <a:pt x="1249304" y="2139604"/>
                  <a:pt x="1749778" y="2085040"/>
                  <a:pt x="2280356" y="2111381"/>
                </a:cubicBezTo>
                <a:cubicBezTo>
                  <a:pt x="2810934" y="2137722"/>
                  <a:pt x="3764844" y="2160300"/>
                  <a:pt x="4143022" y="2111381"/>
                </a:cubicBezTo>
                <a:cubicBezTo>
                  <a:pt x="4521200" y="2062463"/>
                  <a:pt x="4468518" y="1943929"/>
                  <a:pt x="4549422" y="1817870"/>
                </a:cubicBezTo>
                <a:cubicBezTo>
                  <a:pt x="4630326" y="1691811"/>
                  <a:pt x="4628445" y="1355025"/>
                  <a:pt x="4628445" y="1355025"/>
                </a:cubicBezTo>
                <a:lnTo>
                  <a:pt x="4628445" y="1355025"/>
                </a:lnTo>
              </a:path>
            </a:pathLst>
          </a:cu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任意多边形 5"/>
          <p:cNvSpPr/>
          <p:nvPr/>
        </p:nvSpPr>
        <p:spPr>
          <a:xfrm>
            <a:off x="4448175" y="1658938"/>
            <a:ext cx="1004888" cy="1897062"/>
          </a:xfrm>
          <a:custGeom>
            <a:avLst/>
            <a:gdLst>
              <a:gd name="connsiteX0" fmla="*/ 0 w 1004711"/>
              <a:gd name="connsiteY0" fmla="*/ 0 h 1896533"/>
              <a:gd name="connsiteX1" fmla="*/ 282222 w 1004711"/>
              <a:gd name="connsiteY1" fmla="*/ 79022 h 1896533"/>
              <a:gd name="connsiteX2" fmla="*/ 440267 w 1004711"/>
              <a:gd name="connsiteY2" fmla="*/ 474133 h 1896533"/>
              <a:gd name="connsiteX3" fmla="*/ 711200 w 1004711"/>
              <a:gd name="connsiteY3" fmla="*/ 1343377 h 1896533"/>
              <a:gd name="connsiteX4" fmla="*/ 1004711 w 1004711"/>
              <a:gd name="connsiteY4" fmla="*/ 1896533 h 1896533"/>
              <a:gd name="connsiteX5" fmla="*/ 1004711 w 1004711"/>
              <a:gd name="connsiteY5" fmla="*/ 1896533 h 18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711" h="1896533">
                <a:moveTo>
                  <a:pt x="0" y="0"/>
                </a:moveTo>
                <a:cubicBezTo>
                  <a:pt x="104422" y="0"/>
                  <a:pt x="208844" y="0"/>
                  <a:pt x="282222" y="79022"/>
                </a:cubicBezTo>
                <a:cubicBezTo>
                  <a:pt x="355600" y="158044"/>
                  <a:pt x="368771" y="263407"/>
                  <a:pt x="440267" y="474133"/>
                </a:cubicBezTo>
                <a:cubicBezTo>
                  <a:pt x="511763" y="684859"/>
                  <a:pt x="617126" y="1106310"/>
                  <a:pt x="711200" y="1343377"/>
                </a:cubicBezTo>
                <a:cubicBezTo>
                  <a:pt x="805274" y="1580444"/>
                  <a:pt x="1004711" y="1896533"/>
                  <a:pt x="1004711" y="1896533"/>
                </a:cubicBezTo>
                <a:lnTo>
                  <a:pt x="1004711" y="1896533"/>
                </a:lnTo>
              </a:path>
            </a:pathLst>
          </a:cu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33" name="Rectangle 2"/>
          <p:cNvSpPr>
            <a:spLocks noGrp="1" noChangeArrowheads="1"/>
          </p:cNvSpPr>
          <p:nvPr>
            <p:ph type="title"/>
          </p:nvPr>
        </p:nvSpPr>
        <p:spPr>
          <a:xfrm>
            <a:off x="1981200" y="188913"/>
            <a:ext cx="8229600"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三层层次架构与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软件体系结构的比较</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506994" y="981076"/>
            <a:ext cx="11054281" cy="5184775"/>
          </a:xfrm>
        </p:spPr>
        <p:txBody>
          <a:bodyPr>
            <a:normAutofit lnSpcReduction="10000"/>
          </a:bodyPr>
          <a:lstStyle/>
          <a:p>
            <a:pPr eaLnBrk="1" hangingPunct="1">
              <a:lnSpc>
                <a:spcPct val="120000"/>
              </a:lnSpc>
              <a:spcBef>
                <a:spcPts val="600"/>
              </a:spcBef>
            </a:pPr>
            <a:r>
              <a:rPr lang="zh-CN" altLang="en-US" b="1" dirty="0">
                <a:latin typeface="微软雅黑" panose="020B0503020204020204" pitchFamily="34" charset="-122"/>
                <a:ea typeface="微软雅黑" panose="020B0503020204020204" pitchFamily="34" charset="-122"/>
              </a:rPr>
              <a:t>三层体系结构与</a:t>
            </a:r>
            <a:r>
              <a:rPr lang="en-US" altLang="zh-CN" b="1" dirty="0">
                <a:latin typeface="微软雅黑" panose="020B0503020204020204" pitchFamily="34" charset="-122"/>
                <a:ea typeface="微软雅黑" panose="020B0503020204020204" pitchFamily="34" charset="-122"/>
              </a:rPr>
              <a:t>MVC</a:t>
            </a:r>
            <a:r>
              <a:rPr lang="zh-CN" altLang="en-US" b="1" dirty="0">
                <a:latin typeface="微软雅黑" panose="020B0503020204020204" pitchFamily="34" charset="-122"/>
                <a:ea typeface="微软雅黑" panose="020B0503020204020204" pitchFamily="34" charset="-122"/>
              </a:rPr>
              <a:t>体系结构的区别如下</a:t>
            </a:r>
            <a:r>
              <a:rPr lang="zh-CN" altLang="en-US"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区别</a:t>
            </a:r>
            <a:r>
              <a:rPr lang="en-US" altLang="zh-CN" b="1" dirty="0">
                <a:solidFill>
                  <a:srgbClr val="0000CC"/>
                </a:solidFill>
                <a:latin typeface="微软雅黑" panose="020B0503020204020204" pitchFamily="34" charset="-122"/>
                <a:ea typeface="微软雅黑" panose="020B0503020204020204" pitchFamily="34" charset="-122"/>
              </a:rPr>
              <a:t>1</a:t>
            </a:r>
            <a:r>
              <a:rPr lang="zh-CN" altLang="en-US" dirty="0">
                <a:solidFill>
                  <a:srgbClr val="0000CC"/>
                </a:solidFill>
                <a:latin typeface="微软雅黑" panose="020B0503020204020204" pitchFamily="34" charset="-122"/>
                <a:ea typeface="微软雅黑" panose="020B0503020204020204" pitchFamily="34" charset="-122"/>
              </a:rPr>
              <a:t>：</a:t>
            </a:r>
            <a:r>
              <a:rPr lang="zh-CN" altLang="en-US" b="1" dirty="0">
                <a:solidFill>
                  <a:srgbClr val="0000CC"/>
                </a:solidFill>
                <a:latin typeface="微软雅黑" panose="020B0503020204020204" pitchFamily="34" charset="-122"/>
                <a:ea typeface="微软雅黑" panose="020B0503020204020204" pitchFamily="34" charset="-122"/>
              </a:rPr>
              <a:t>各个模块之间的调用关系不同</a:t>
            </a:r>
            <a:endParaRPr lang="zh-CN" altLang="en-US" b="1" dirty="0">
              <a:solidFill>
                <a:srgbClr val="0000CC"/>
              </a:solidFill>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2800" b="1" dirty="0" smtClean="0">
                <a:solidFill>
                  <a:srgbClr val="0000CC"/>
                </a:solidFill>
                <a:latin typeface="微软雅黑" panose="020B0503020204020204" pitchFamily="34" charset="-122"/>
                <a:ea typeface="微软雅黑" panose="020B0503020204020204" pitchFamily="34" charset="-122"/>
              </a:rPr>
              <a:t>三层架构的层之间的调用关系是线性的</a:t>
            </a:r>
            <a:r>
              <a:rPr lang="zh-CN" altLang="en-US"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表示层</a:t>
            </a:r>
            <a:r>
              <a:rPr lang="en-US" altLang="zh-CN" sz="28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smtClean="0">
                <a:latin typeface="微软雅黑" panose="020B0503020204020204" pitchFamily="34" charset="-122"/>
                <a:ea typeface="微软雅黑" panose="020B0503020204020204" pitchFamily="34" charset="-122"/>
                <a:sym typeface="Wingdings" panose="05000000000000000000" pitchFamily="2" charset="2"/>
              </a:rPr>
              <a:t>应用层</a:t>
            </a:r>
            <a:r>
              <a:rPr lang="en-US" altLang="zh-CN" sz="28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smtClean="0">
                <a:latin typeface="微软雅黑" panose="020B0503020204020204" pitchFamily="34" charset="-122"/>
                <a:ea typeface="微软雅黑" panose="020B0503020204020204" pitchFamily="34" charset="-122"/>
                <a:sym typeface="Wingdings" panose="05000000000000000000" pitchFamily="2" charset="2"/>
              </a:rPr>
              <a:t>存储层。</a:t>
            </a:r>
            <a:r>
              <a:rPr lang="zh-CN" altLang="en-US" sz="2800" dirty="0" smtClean="0">
                <a:latin typeface="微软雅黑" panose="020B0503020204020204" pitchFamily="34" charset="-122"/>
                <a:ea typeface="微软雅黑" panose="020B0503020204020204" pitchFamily="34" charset="-122"/>
              </a:rPr>
              <a:t>表示层不能直接越过应用层直接调用永久数据存储层的代码。首先表示层必须调用应用层，然后再由应用层的相关的方法转而调用永久数据存储层。不允许有相反方向的调用。 </a:t>
            </a:r>
            <a:endParaRPr lang="zh-CN" altLang="en-US" sz="2800" dirty="0" smtClean="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en-US" altLang="zh-CN" sz="2800" b="1" dirty="0" smtClean="0">
                <a:solidFill>
                  <a:srgbClr val="0000CC"/>
                </a:solidFill>
                <a:latin typeface="微软雅黑" panose="020B0503020204020204" pitchFamily="34" charset="-122"/>
                <a:ea typeface="微软雅黑" panose="020B0503020204020204" pitchFamily="34" charset="-122"/>
              </a:rPr>
              <a:t>MVC</a:t>
            </a:r>
            <a:r>
              <a:rPr lang="zh-CN" altLang="en-US" sz="2800" b="1" dirty="0" smtClean="0">
                <a:solidFill>
                  <a:srgbClr val="0000CC"/>
                </a:solidFill>
                <a:latin typeface="微软雅黑" panose="020B0503020204020204" pitchFamily="34" charset="-122"/>
                <a:ea typeface="微软雅黑" panose="020B0503020204020204" pitchFamily="34" charset="-122"/>
              </a:rPr>
              <a:t>架构的程序组件之间的交互是三角形的</a:t>
            </a:r>
            <a:r>
              <a:rPr lang="zh-CN" altLang="en-US" sz="2800" dirty="0" smtClean="0">
                <a:solidFill>
                  <a:srgbClr val="0000CC"/>
                </a:solidFill>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View</a:t>
            </a:r>
            <a:r>
              <a:rPr lang="zh-CN" altLang="en-US" sz="2800" dirty="0" smtClean="0">
                <a:latin typeface="微软雅黑" panose="020B0503020204020204" pitchFamily="34" charset="-122"/>
                <a:ea typeface="微软雅黑" panose="020B0503020204020204" pitchFamily="34" charset="-122"/>
              </a:rPr>
              <a:t>对象发送更新给</a:t>
            </a:r>
            <a:r>
              <a:rPr lang="en-US" altLang="zh-CN" sz="2800" dirty="0" smtClean="0">
                <a:latin typeface="微软雅黑" panose="020B0503020204020204" pitchFamily="34" charset="-122"/>
                <a:ea typeface="微软雅黑" panose="020B0503020204020204" pitchFamily="34" charset="-122"/>
              </a:rPr>
              <a:t>Controller</a:t>
            </a:r>
            <a:r>
              <a:rPr lang="zh-CN" altLang="en-US" sz="2800" dirty="0" smtClean="0">
                <a:latin typeface="微软雅黑" panose="020B0503020204020204" pitchFamily="34" charset="-122"/>
                <a:ea typeface="微软雅黑" panose="020B0503020204020204" pitchFamily="34" charset="-122"/>
              </a:rPr>
              <a:t>对象，</a:t>
            </a:r>
            <a:r>
              <a:rPr lang="en-US" altLang="zh-CN" sz="2800" dirty="0" smtClean="0">
                <a:latin typeface="微软雅黑" panose="020B0503020204020204" pitchFamily="34" charset="-122"/>
                <a:ea typeface="微软雅黑" panose="020B0503020204020204" pitchFamily="34" charset="-122"/>
              </a:rPr>
              <a:t>Controller</a:t>
            </a:r>
            <a:r>
              <a:rPr lang="zh-CN" altLang="en-US" sz="2800" dirty="0" smtClean="0">
                <a:latin typeface="微软雅黑" panose="020B0503020204020204" pitchFamily="34" charset="-122"/>
                <a:ea typeface="微软雅黑" panose="020B0503020204020204" pitchFamily="34" charset="-122"/>
              </a:rPr>
              <a:t>对象更新</a:t>
            </a:r>
            <a:r>
              <a:rPr lang="en-US" altLang="zh-CN" sz="2800" dirty="0" smtClean="0">
                <a:latin typeface="微软雅黑" panose="020B0503020204020204" pitchFamily="34" charset="-122"/>
                <a:ea typeface="微软雅黑" panose="020B0503020204020204" pitchFamily="34" charset="-122"/>
              </a:rPr>
              <a:t>Model</a:t>
            </a:r>
            <a:r>
              <a:rPr lang="zh-CN" altLang="en-US" sz="2800" dirty="0" smtClean="0">
                <a:latin typeface="微软雅黑" panose="020B0503020204020204" pitchFamily="34" charset="-122"/>
                <a:ea typeface="微软雅黑" panose="020B0503020204020204" pitchFamily="34" charset="-122"/>
              </a:rPr>
              <a:t>对象，并且</a:t>
            </a:r>
            <a:r>
              <a:rPr lang="en-US" altLang="zh-CN" sz="2800" dirty="0" smtClean="0">
                <a:latin typeface="微软雅黑" panose="020B0503020204020204" pitchFamily="34" charset="-122"/>
                <a:ea typeface="微软雅黑" panose="020B0503020204020204" pitchFamily="34" charset="-122"/>
              </a:rPr>
              <a:t>View</a:t>
            </a:r>
            <a:r>
              <a:rPr lang="zh-CN" altLang="en-US" sz="2800" dirty="0" smtClean="0">
                <a:latin typeface="微软雅黑" panose="020B0503020204020204" pitchFamily="34" charset="-122"/>
                <a:ea typeface="微软雅黑" panose="020B0503020204020204" pitchFamily="34" charset="-122"/>
              </a:rPr>
              <a:t>对象直接地从</a:t>
            </a:r>
            <a:r>
              <a:rPr lang="en-US" altLang="zh-CN" sz="2800" dirty="0" smtClean="0">
                <a:latin typeface="微软雅黑" panose="020B0503020204020204" pitchFamily="34" charset="-122"/>
                <a:ea typeface="微软雅黑" panose="020B0503020204020204" pitchFamily="34" charset="-122"/>
              </a:rPr>
              <a:t>Model</a:t>
            </a:r>
            <a:r>
              <a:rPr lang="zh-CN" altLang="en-US" sz="2800" dirty="0" smtClean="0">
                <a:latin typeface="微软雅黑" panose="020B0503020204020204" pitchFamily="34" charset="-122"/>
                <a:ea typeface="微软雅黑" panose="020B0503020204020204" pitchFamily="34" charset="-122"/>
              </a:rPr>
              <a:t>对象得到更新。</a:t>
            </a:r>
            <a:r>
              <a:rPr lang="en-US" altLang="zh-CN" sz="2800" dirty="0" smtClean="0">
                <a:latin typeface="微软雅黑" panose="020B0503020204020204" pitchFamily="34" charset="-122"/>
                <a:ea typeface="微软雅黑" panose="020B0503020204020204" pitchFamily="34" charset="-122"/>
              </a:rPr>
              <a:t>View</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Model</a:t>
            </a:r>
            <a:r>
              <a:rPr lang="zh-CN" altLang="en-US" sz="2800" dirty="0" smtClean="0">
                <a:latin typeface="微软雅黑" panose="020B0503020204020204" pitchFamily="34" charset="-122"/>
                <a:ea typeface="微软雅黑" panose="020B0503020204020204" pitchFamily="34" charset="-122"/>
              </a:rPr>
              <a:t>的交互是双向的，</a:t>
            </a:r>
            <a:r>
              <a:rPr lang="en-US" altLang="zh-CN" sz="2800" dirty="0" smtClean="0">
                <a:latin typeface="微软雅黑" panose="020B0503020204020204" pitchFamily="34" charset="-122"/>
                <a:ea typeface="微软雅黑" panose="020B0503020204020204" pitchFamily="34" charset="-122"/>
              </a:rPr>
              <a:t>View</a:t>
            </a:r>
            <a:r>
              <a:rPr lang="zh-CN" altLang="en-US" sz="2800" dirty="0" smtClean="0">
                <a:latin typeface="微软雅黑" panose="020B0503020204020204" pitchFamily="34" charset="-122"/>
                <a:ea typeface="微软雅黑" panose="020B0503020204020204" pitchFamily="34" charset="-122"/>
              </a:rPr>
              <a:t>与</a:t>
            </a:r>
            <a:r>
              <a:rPr lang="en-US" altLang="zh-CN" sz="2800" dirty="0" smtClean="0">
                <a:latin typeface="微软雅黑" panose="020B0503020204020204" pitchFamily="34" charset="-122"/>
                <a:ea typeface="微软雅黑" panose="020B0503020204020204" pitchFamily="34" charset="-122"/>
              </a:rPr>
              <a:t>Controller</a:t>
            </a:r>
            <a:r>
              <a:rPr lang="zh-CN" altLang="en-US" sz="2800" dirty="0" smtClean="0">
                <a:latin typeface="微软雅黑" panose="020B0503020204020204" pitchFamily="34" charset="-122"/>
                <a:ea typeface="微软雅黑" panose="020B0503020204020204" pitchFamily="34" charset="-122"/>
              </a:rPr>
              <a:t>的交互也是</a:t>
            </a:r>
            <a:r>
              <a:rPr lang="zh-CN" altLang="en-US" sz="2800" dirty="0">
                <a:latin typeface="微软雅黑" panose="020B0503020204020204" pitchFamily="34" charset="-122"/>
                <a:ea typeface="微软雅黑" panose="020B0503020204020204" pitchFamily="34" charset="-122"/>
              </a:rPr>
              <a:t>双向</a:t>
            </a:r>
            <a:r>
              <a:rPr lang="zh-CN" altLang="en-US" sz="2800" dirty="0" smtClean="0">
                <a:latin typeface="微软雅黑" panose="020B0503020204020204" pitchFamily="34" charset="-122"/>
                <a:ea typeface="微软雅黑" panose="020B0503020204020204" pitchFamily="34" charset="-122"/>
              </a:rPr>
              <a:t>的。</a:t>
            </a:r>
            <a:endParaRPr lang="en-US" altLang="zh-CN" sz="2800" dirty="0" smtClean="0">
              <a:latin typeface="微软雅黑" panose="020B0503020204020204" pitchFamily="34" charset="-122"/>
              <a:ea typeface="微软雅黑" panose="020B0503020204020204" pitchFamily="34" charset="-122"/>
            </a:endParaRPr>
          </a:p>
        </p:txBody>
      </p:sp>
      <p:sp>
        <p:nvSpPr>
          <p:cNvPr id="22531" name="Rectangle 2"/>
          <p:cNvSpPr>
            <a:spLocks noGrp="1" noChangeArrowheads="1"/>
          </p:cNvSpPr>
          <p:nvPr>
            <p:ph type="title"/>
          </p:nvPr>
        </p:nvSpPr>
        <p:spPr>
          <a:xfrm>
            <a:off x="1981200" y="188913"/>
            <a:ext cx="8229600"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三层层次架构与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软件体系结构的比较</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8">
                                            <p:txEl>
                                              <p:pRg st="2" end="2"/>
                                            </p:txEl>
                                          </p:spTgt>
                                        </p:tgtEl>
                                        <p:attrNameLst>
                                          <p:attrName>style.visibility</p:attrName>
                                        </p:attrNameLst>
                                      </p:cBhvr>
                                      <p:to>
                                        <p:strVal val="visible"/>
                                      </p:to>
                                    </p:set>
                                    <p:animEffect transition="in" filter="fade">
                                      <p:cBhvr>
                                        <p:cTn id="7" dur="1000"/>
                                        <p:tgtEl>
                                          <p:spTgt spid="24578">
                                            <p:txEl>
                                              <p:pRg st="2" end="2"/>
                                            </p:txEl>
                                          </p:spTgt>
                                        </p:tgtEl>
                                      </p:cBhvr>
                                    </p:animEffect>
                                    <p:anim calcmode="lin" valueType="num">
                                      <p:cBhvr>
                                        <p:cTn id="8" dur="10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457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578">
                                            <p:txEl>
                                              <p:pRg st="3" end="3"/>
                                            </p:txEl>
                                          </p:spTgt>
                                        </p:tgtEl>
                                        <p:attrNameLst>
                                          <p:attrName>style.visibility</p:attrName>
                                        </p:attrNameLst>
                                      </p:cBhvr>
                                      <p:to>
                                        <p:strVal val="visible"/>
                                      </p:to>
                                    </p:set>
                                    <p:animEffect transition="in" filter="fade">
                                      <p:cBhvr>
                                        <p:cTn id="14" dur="1000"/>
                                        <p:tgtEl>
                                          <p:spTgt spid="24578">
                                            <p:txEl>
                                              <p:pRg st="3" end="3"/>
                                            </p:txEl>
                                          </p:spTgt>
                                        </p:tgtEl>
                                      </p:cBhvr>
                                    </p:animEffect>
                                    <p:anim calcmode="lin" valueType="num">
                                      <p:cBhvr>
                                        <p:cTn id="15" dur="10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457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7774" y="962372"/>
            <a:ext cx="2233612" cy="792163"/>
          </a:xfrm>
          <a:solidFill>
            <a:srgbClr val="99CCFF"/>
          </a:solidFill>
        </p:spPr>
        <p:txBody>
          <a:bodyPr/>
          <a:lstStyle/>
          <a:p>
            <a:pPr algn="l" eaLnBrk="1" hangingPunct="1">
              <a:defRPr/>
            </a:pPr>
            <a:r>
              <a:rPr lang="en-US" altLang="zh-CN" sz="3200" b="1" dirty="0">
                <a:effectLst>
                  <a:outerShdw blurRad="38100" dist="38100" dir="2700000" algn="tl">
                    <a:srgbClr val="FFFFFF"/>
                  </a:outerShdw>
                </a:effectLst>
                <a:ea typeface="隶书" panose="02010509060101010101" pitchFamily="49" charset="-122"/>
              </a:rPr>
              <a:t>Contents:</a:t>
            </a:r>
            <a:endParaRPr lang="en-US" altLang="zh-CN" sz="3200" b="1" dirty="0">
              <a:effectLst>
                <a:outerShdw blurRad="38100" dist="38100" dir="2700000" algn="tl">
                  <a:srgbClr val="FFFFFF"/>
                </a:outerShdw>
              </a:effectLst>
              <a:ea typeface="隶书" panose="02010509060101010101" pitchFamily="49" charset="-122"/>
            </a:endParaRPr>
          </a:p>
        </p:txBody>
      </p:sp>
      <p:sp>
        <p:nvSpPr>
          <p:cNvPr id="3075" name="Rectangle 3"/>
          <p:cNvSpPr>
            <a:spLocks noGrp="1" noChangeArrowheads="1"/>
          </p:cNvSpPr>
          <p:nvPr>
            <p:ph type="subTitle" idx="1"/>
          </p:nvPr>
        </p:nvSpPr>
        <p:spPr>
          <a:xfrm>
            <a:off x="977774" y="1989139"/>
            <a:ext cx="10257576" cy="3311525"/>
          </a:xfrm>
        </p:spPr>
        <p:txBody>
          <a:bodyPr/>
          <a:lstStyle/>
          <a:p>
            <a:pPr marL="514350" indent="-514350" algn="l">
              <a:lnSpc>
                <a:spcPct val="120000"/>
              </a:lnSpc>
              <a:buFontTx/>
              <a:buAutoNum type="arabicPeriod"/>
            </a:pPr>
            <a:r>
              <a:rPr lang="en-US" altLang="zh-CN" sz="3000" b="1" dirty="0">
                <a:solidFill>
                  <a:srgbClr val="333399"/>
                </a:solidFill>
                <a:latin typeface="微软雅黑" panose="020B0503020204020204" pitchFamily="34" charset="-122"/>
                <a:ea typeface="微软雅黑" panose="020B0503020204020204" pitchFamily="34" charset="-122"/>
                <a:hlinkClick r:id="rId1" action="ppaction://hlinksldjump"/>
              </a:rPr>
              <a:t>Concept of the layered architecture</a:t>
            </a:r>
            <a:endParaRPr lang="en-US" altLang="zh-CN" sz="3000" b="1" dirty="0">
              <a:solidFill>
                <a:srgbClr val="333399"/>
              </a:solidFill>
              <a:latin typeface="微软雅黑" panose="020B0503020204020204" pitchFamily="34" charset="-122"/>
              <a:ea typeface="微软雅黑" panose="020B0503020204020204" pitchFamily="34" charset="-122"/>
            </a:endParaRPr>
          </a:p>
          <a:p>
            <a:pPr marL="514350" indent="-514350" algn="l">
              <a:lnSpc>
                <a:spcPct val="120000"/>
              </a:lnSpc>
              <a:buFontTx/>
              <a:buAutoNum type="arabicPeriod"/>
            </a:pPr>
            <a:r>
              <a:rPr lang="en-US" altLang="zh-CN" sz="3000" b="1" dirty="0">
                <a:latin typeface="微软雅黑" panose="020B0503020204020204" pitchFamily="34" charset="-122"/>
                <a:ea typeface="微软雅黑" panose="020B0503020204020204" pitchFamily="34" charset="-122"/>
                <a:hlinkClick r:id="rId2" action="ppaction://hlinksldjump"/>
              </a:rPr>
              <a:t>3 Layer Software Architecture</a:t>
            </a:r>
            <a:endParaRPr lang="en-US" altLang="zh-CN" sz="3000" b="1" dirty="0">
              <a:latin typeface="微软雅黑" panose="020B0503020204020204" pitchFamily="34" charset="-122"/>
              <a:ea typeface="微软雅黑" panose="020B0503020204020204" pitchFamily="34" charset="-122"/>
            </a:endParaRPr>
          </a:p>
          <a:p>
            <a:pPr marL="514350" indent="-514350" algn="l">
              <a:lnSpc>
                <a:spcPct val="120000"/>
              </a:lnSpc>
              <a:buFontTx/>
              <a:buAutoNum type="arabicPeriod"/>
            </a:pPr>
            <a:r>
              <a:rPr lang="en-US" altLang="zh-CN" sz="3000" b="1" dirty="0">
                <a:latin typeface="微软雅黑" panose="020B0503020204020204" pitchFamily="34" charset="-122"/>
                <a:ea typeface="微软雅黑" panose="020B0503020204020204" pitchFamily="34" charset="-122"/>
                <a:hlinkClick r:id="rId3" action="ppaction://hlinksldjump"/>
              </a:rPr>
              <a:t>Comparison of 3 Layer Architecture with MVC Architecture</a:t>
            </a:r>
            <a:endParaRPr lang="en-US" altLang="zh-CN" sz="3000" b="1" dirty="0">
              <a:latin typeface="微软雅黑" panose="020B0503020204020204" pitchFamily="34" charset="-122"/>
              <a:ea typeface="微软雅黑" panose="020B0503020204020204" pitchFamily="34" charset="-122"/>
            </a:endParaRPr>
          </a:p>
          <a:p>
            <a:pPr marL="514350" indent="-514350" algn="l">
              <a:lnSpc>
                <a:spcPct val="120000"/>
              </a:lnSpc>
              <a:buFontTx/>
              <a:buAutoNum type="arabicPeriod"/>
            </a:pPr>
            <a:r>
              <a:rPr lang="en-US" altLang="zh-CN" sz="3000" b="1" dirty="0">
                <a:solidFill>
                  <a:srgbClr val="333399"/>
                </a:solidFill>
                <a:latin typeface="微软雅黑" panose="020B0503020204020204" pitchFamily="34" charset="-122"/>
                <a:ea typeface="微软雅黑" panose="020B0503020204020204" pitchFamily="34" charset="-122"/>
                <a:hlinkClick r:id="rId4" action="ppaction://hlinksldjump"/>
              </a:rPr>
              <a:t>Case Studies</a:t>
            </a:r>
            <a:endParaRPr lang="en-US" altLang="zh-CN" sz="3000" b="1" dirty="0">
              <a:solidFill>
                <a:srgbClr val="3333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660903" y="1600202"/>
            <a:ext cx="10936586" cy="3623648"/>
          </a:xfrm>
        </p:spPr>
        <p:txBody>
          <a:bodyPr>
            <a:normAutofit/>
          </a:bodyPr>
          <a:lstStyle/>
          <a:p>
            <a:pPr>
              <a:lnSpc>
                <a:spcPct val="120000"/>
              </a:lnSpc>
              <a:spcBef>
                <a:spcPts val="600"/>
              </a:spcBef>
            </a:pPr>
            <a:r>
              <a:rPr lang="zh-CN" altLang="en-US" b="1" dirty="0">
                <a:latin typeface="微软雅黑" panose="020B0503020204020204" pitchFamily="34" charset="-122"/>
                <a:ea typeface="微软雅黑" panose="020B0503020204020204" pitchFamily="34" charset="-122"/>
              </a:rPr>
              <a:t>区别</a:t>
            </a:r>
            <a:r>
              <a:rPr lang="en-US" altLang="zh-CN" b="1"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en-US" b="1" dirty="0">
                <a:solidFill>
                  <a:srgbClr val="0000CC"/>
                </a:solidFill>
                <a:latin typeface="微软雅黑" panose="020B0503020204020204" pitchFamily="34" charset="-122"/>
                <a:ea typeface="微软雅黑" panose="020B0503020204020204" pitchFamily="34" charset="-122"/>
              </a:rPr>
              <a:t>对数据库的访问方式不同</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三层架构指定一个永久数据访问层，所有对数据库的访问均有此层承担；</a:t>
            </a:r>
            <a:endParaRPr lang="en-US" altLang="zh-CN" sz="2800" dirty="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rPr>
              <a:t>MVC</a:t>
            </a:r>
            <a:r>
              <a:rPr lang="zh-CN" altLang="en-US" sz="2800" dirty="0">
                <a:latin typeface="微软雅黑" panose="020B0503020204020204" pitchFamily="34" charset="-122"/>
                <a:ea typeface="微软雅黑" panose="020B0503020204020204" pitchFamily="34" charset="-122"/>
              </a:rPr>
              <a:t>架构</a:t>
            </a:r>
            <a:r>
              <a:rPr lang="zh-CN" altLang="en-US" sz="2800" dirty="0">
                <a:solidFill>
                  <a:srgbClr val="C00000"/>
                </a:solidFill>
                <a:latin typeface="微软雅黑" panose="020B0503020204020204" pitchFamily="34" charset="-122"/>
                <a:ea typeface="微软雅黑" panose="020B0503020204020204" pitchFamily="34" charset="-122"/>
              </a:rPr>
              <a:t>没有指定专门的数据库访问模块</a:t>
            </a:r>
            <a:r>
              <a:rPr lang="zh-CN" altLang="en-US" sz="2800" dirty="0">
                <a:latin typeface="微软雅黑" panose="020B0503020204020204" pitchFamily="34" charset="-122"/>
                <a:ea typeface="微软雅黑" panose="020B0503020204020204" pitchFamily="34" charset="-122"/>
              </a:rPr>
              <a:t>，一般的情况下是由</a:t>
            </a:r>
            <a:r>
              <a:rPr lang="en-US" altLang="zh-CN" sz="2800" dirty="0">
                <a:latin typeface="微软雅黑" panose="020B0503020204020204" pitchFamily="34" charset="-122"/>
                <a:ea typeface="微软雅黑" panose="020B0503020204020204" pitchFamily="34" charset="-122"/>
              </a:rPr>
              <a:t>Model</a:t>
            </a:r>
            <a:r>
              <a:rPr lang="zh-CN" altLang="en-US" sz="2800" dirty="0">
                <a:latin typeface="微软雅黑" panose="020B0503020204020204" pitchFamily="34" charset="-122"/>
                <a:ea typeface="微软雅黑" panose="020B0503020204020204" pitchFamily="34" charset="-122"/>
              </a:rPr>
              <a:t>直接访问数据库，但是也没有排除</a:t>
            </a:r>
            <a:r>
              <a:rPr lang="en-US" altLang="zh-CN" sz="2800" dirty="0">
                <a:latin typeface="微软雅黑" panose="020B0503020204020204" pitchFamily="34" charset="-122"/>
                <a:ea typeface="微软雅黑" panose="020B0503020204020204" pitchFamily="34" charset="-122"/>
              </a:rPr>
              <a:t>Controller</a:t>
            </a:r>
            <a:r>
              <a:rPr lang="zh-CN" altLang="en-US" sz="2800" dirty="0">
                <a:latin typeface="微软雅黑" panose="020B0503020204020204" pitchFamily="34" charset="-122"/>
                <a:ea typeface="微软雅黑" panose="020B0503020204020204" pitchFamily="34" charset="-122"/>
              </a:rPr>
              <a:t>中直接访问数据库的可能。</a:t>
            </a:r>
            <a:endParaRPr lang="zh-CN" altLang="en-US" sz="2800" b="1" dirty="0">
              <a:latin typeface="微软雅黑" panose="020B0503020204020204" pitchFamily="34" charset="-122"/>
              <a:ea typeface="微软雅黑" panose="020B0503020204020204" pitchFamily="34" charset="-122"/>
            </a:endParaRPr>
          </a:p>
        </p:txBody>
      </p:sp>
      <p:sp>
        <p:nvSpPr>
          <p:cNvPr id="23555" name="Rectangle 2"/>
          <p:cNvSpPr>
            <a:spLocks noGrp="1" noChangeArrowheads="1"/>
          </p:cNvSpPr>
          <p:nvPr>
            <p:ph type="title"/>
          </p:nvPr>
        </p:nvSpPr>
        <p:spPr>
          <a:xfrm>
            <a:off x="1981200" y="274638"/>
            <a:ext cx="8229600"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三层层次架构与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软件体系结构的比较</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2">
                                            <p:txEl>
                                              <p:pRg st="1" end="1"/>
                                            </p:txEl>
                                          </p:spTgt>
                                        </p:tgtEl>
                                        <p:attrNameLst>
                                          <p:attrName>style.visibility</p:attrName>
                                        </p:attrNameLst>
                                      </p:cBhvr>
                                      <p:to>
                                        <p:strVal val="visible"/>
                                      </p:to>
                                    </p:set>
                                    <p:animEffect transition="in" filter="fade">
                                      <p:cBhvr>
                                        <p:cTn id="7" dur="1000"/>
                                        <p:tgtEl>
                                          <p:spTgt spid="25602">
                                            <p:txEl>
                                              <p:pRg st="1" end="1"/>
                                            </p:txEl>
                                          </p:spTgt>
                                        </p:tgtEl>
                                      </p:cBhvr>
                                    </p:animEffect>
                                    <p:anim calcmode="lin" valueType="num">
                                      <p:cBhvr>
                                        <p:cTn id="8" dur="1000" fill="hold"/>
                                        <p:tgtEl>
                                          <p:spTgt spid="2560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60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602">
                                            <p:txEl>
                                              <p:pRg st="2" end="2"/>
                                            </p:txEl>
                                          </p:spTgt>
                                        </p:tgtEl>
                                        <p:attrNameLst>
                                          <p:attrName>style.visibility</p:attrName>
                                        </p:attrNameLst>
                                      </p:cBhvr>
                                      <p:to>
                                        <p:strVal val="visible"/>
                                      </p:to>
                                    </p:set>
                                    <p:animEffect transition="in" filter="fade">
                                      <p:cBhvr>
                                        <p:cTn id="14" dur="1000"/>
                                        <p:tgtEl>
                                          <p:spTgt spid="25602">
                                            <p:txEl>
                                              <p:pRg st="2" end="2"/>
                                            </p:txEl>
                                          </p:spTgt>
                                        </p:tgtEl>
                                      </p:cBhvr>
                                    </p:animEffect>
                                    <p:anim calcmode="lin" valueType="num">
                                      <p:cBhvr>
                                        <p:cTn id="15" dur="1000" fill="hold"/>
                                        <p:tgtEl>
                                          <p:spTgt spid="2560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560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12"/>
          <p:cNvSpPr>
            <a:spLocks noChangeArrowheads="1"/>
          </p:cNvSpPr>
          <p:nvPr/>
        </p:nvSpPr>
        <p:spPr bwMode="auto">
          <a:xfrm>
            <a:off x="5159376" y="1566864"/>
            <a:ext cx="4824413" cy="2955925"/>
          </a:xfrm>
          <a:prstGeom prst="roundRect">
            <a:avLst>
              <a:gd name="adj" fmla="val 16667"/>
            </a:avLst>
          </a:prstGeom>
          <a:solidFill>
            <a:srgbClr val="0000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微软雅黑" panose="020B0503020204020204" pitchFamily="34" charset="-122"/>
              <a:ea typeface="微软雅黑" panose="020B0503020204020204" pitchFamily="34" charset="-122"/>
            </a:endParaRPr>
          </a:p>
        </p:txBody>
      </p:sp>
      <p:sp>
        <p:nvSpPr>
          <p:cNvPr id="24579" name="AutoShape 12"/>
          <p:cNvSpPr>
            <a:spLocks noChangeArrowheads="1"/>
          </p:cNvSpPr>
          <p:nvPr/>
        </p:nvSpPr>
        <p:spPr bwMode="auto">
          <a:xfrm>
            <a:off x="2281238" y="1052513"/>
            <a:ext cx="2374900" cy="4032250"/>
          </a:xfrm>
          <a:prstGeom prst="roundRect">
            <a:avLst>
              <a:gd name="adj" fmla="val 16667"/>
            </a:avLst>
          </a:prstGeom>
          <a:solidFill>
            <a:srgbClr val="0000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0" name="AutoShape 9"/>
          <p:cNvSpPr>
            <a:spLocks noChangeArrowheads="1"/>
          </p:cNvSpPr>
          <p:nvPr/>
        </p:nvSpPr>
        <p:spPr bwMode="auto">
          <a:xfrm>
            <a:off x="2497138" y="1230313"/>
            <a:ext cx="1943100" cy="792162"/>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微软雅黑" panose="020B0503020204020204" pitchFamily="34" charset="-122"/>
                <a:ea typeface="微软雅黑" panose="020B0503020204020204" pitchFamily="34" charset="-122"/>
              </a:rPr>
              <a:t>Presentation </a:t>
            </a:r>
            <a:endParaRPr lang="en-US" altLang="zh-CN" b="1">
              <a:latin typeface="微软雅黑" panose="020B0503020204020204" pitchFamily="34" charset="-122"/>
              <a:ea typeface="微软雅黑" panose="020B0503020204020204" pitchFamily="34" charset="-122"/>
            </a:endParaRPr>
          </a:p>
          <a:p>
            <a:pPr algn="ctr" eaLnBrk="1" hangingPunct="1"/>
            <a:r>
              <a:rPr lang="en-US" altLang="zh-CN" b="1">
                <a:latin typeface="微软雅黑" panose="020B0503020204020204" pitchFamily="34" charset="-122"/>
                <a:ea typeface="微软雅黑" panose="020B0503020204020204" pitchFamily="34" charset="-122"/>
              </a:rPr>
              <a:t>Layer</a:t>
            </a:r>
            <a:endParaRPr lang="en-US" altLang="zh-CN" b="1">
              <a:latin typeface="微软雅黑" panose="020B0503020204020204" pitchFamily="34" charset="-122"/>
              <a:ea typeface="微软雅黑" panose="020B0503020204020204" pitchFamily="34" charset="-122"/>
            </a:endParaRPr>
          </a:p>
        </p:txBody>
      </p:sp>
      <p:sp>
        <p:nvSpPr>
          <p:cNvPr id="24581" name="AutoShape 10"/>
          <p:cNvSpPr>
            <a:spLocks noChangeArrowheads="1"/>
          </p:cNvSpPr>
          <p:nvPr/>
        </p:nvSpPr>
        <p:spPr bwMode="auto">
          <a:xfrm>
            <a:off x="2497138" y="2565401"/>
            <a:ext cx="1943100" cy="792163"/>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微软雅黑" panose="020B0503020204020204" pitchFamily="34" charset="-122"/>
                <a:ea typeface="微软雅黑" panose="020B0503020204020204" pitchFamily="34" charset="-122"/>
              </a:rPr>
              <a:t>Application </a:t>
            </a:r>
            <a:endParaRPr lang="en-US" altLang="zh-CN" b="1">
              <a:latin typeface="微软雅黑" panose="020B0503020204020204" pitchFamily="34" charset="-122"/>
              <a:ea typeface="微软雅黑" panose="020B0503020204020204" pitchFamily="34" charset="-122"/>
            </a:endParaRPr>
          </a:p>
          <a:p>
            <a:pPr algn="ctr" eaLnBrk="1" hangingPunct="1"/>
            <a:r>
              <a:rPr lang="en-US" altLang="zh-CN" b="1">
                <a:latin typeface="微软雅黑" panose="020B0503020204020204" pitchFamily="34" charset="-122"/>
                <a:ea typeface="微软雅黑" panose="020B0503020204020204" pitchFamily="34" charset="-122"/>
              </a:rPr>
              <a:t>Layer</a:t>
            </a:r>
            <a:endParaRPr lang="en-US" altLang="zh-CN" b="1">
              <a:latin typeface="微软雅黑" panose="020B0503020204020204" pitchFamily="34" charset="-122"/>
              <a:ea typeface="微软雅黑" panose="020B0503020204020204" pitchFamily="34" charset="-122"/>
            </a:endParaRPr>
          </a:p>
        </p:txBody>
      </p:sp>
      <p:sp>
        <p:nvSpPr>
          <p:cNvPr id="24582" name="AutoShape 11"/>
          <p:cNvSpPr>
            <a:spLocks noChangeArrowheads="1"/>
          </p:cNvSpPr>
          <p:nvPr/>
        </p:nvSpPr>
        <p:spPr bwMode="auto">
          <a:xfrm>
            <a:off x="2497138" y="3916363"/>
            <a:ext cx="1943100" cy="792162"/>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pPr>
            <a:r>
              <a:rPr lang="en-US" altLang="zh-CN" b="1">
                <a:latin typeface="微软雅黑" panose="020B0503020204020204" pitchFamily="34" charset="-122"/>
                <a:ea typeface="微软雅黑" panose="020B0503020204020204" pitchFamily="34" charset="-122"/>
              </a:rPr>
              <a:t>Permanent Data </a:t>
            </a:r>
            <a:endParaRPr lang="en-US" altLang="zh-CN" b="1">
              <a:latin typeface="微软雅黑" panose="020B0503020204020204" pitchFamily="34" charset="-122"/>
              <a:ea typeface="微软雅黑" panose="020B0503020204020204" pitchFamily="34" charset="-122"/>
            </a:endParaRPr>
          </a:p>
          <a:p>
            <a:pPr algn="ctr" eaLnBrk="1" hangingPunct="1">
              <a:lnSpc>
                <a:spcPct val="90000"/>
              </a:lnSpc>
              <a:spcBef>
                <a:spcPct val="20000"/>
              </a:spcBef>
            </a:pPr>
            <a:r>
              <a:rPr lang="en-US" altLang="zh-CN" b="1">
                <a:latin typeface="微软雅黑" panose="020B0503020204020204" pitchFamily="34" charset="-122"/>
                <a:ea typeface="微软雅黑" panose="020B0503020204020204" pitchFamily="34" charset="-122"/>
              </a:rPr>
              <a:t>Storage Layer</a:t>
            </a:r>
            <a:endParaRPr lang="en-US" altLang="zh-CN" b="1">
              <a:latin typeface="微软雅黑" panose="020B0503020204020204" pitchFamily="34" charset="-122"/>
              <a:ea typeface="微软雅黑" panose="020B0503020204020204" pitchFamily="34" charset="-122"/>
            </a:endParaRPr>
          </a:p>
        </p:txBody>
      </p:sp>
      <p:sp>
        <p:nvSpPr>
          <p:cNvPr id="24583" name="AutoShape 13"/>
          <p:cNvSpPr>
            <a:spLocks noChangeArrowheads="1"/>
          </p:cNvSpPr>
          <p:nvPr/>
        </p:nvSpPr>
        <p:spPr bwMode="auto">
          <a:xfrm>
            <a:off x="2895600" y="2020888"/>
            <a:ext cx="287338" cy="576262"/>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4584" name="AutoShape 14"/>
          <p:cNvSpPr>
            <a:spLocks noChangeArrowheads="1"/>
          </p:cNvSpPr>
          <p:nvPr/>
        </p:nvSpPr>
        <p:spPr bwMode="auto">
          <a:xfrm>
            <a:off x="2901950" y="3355976"/>
            <a:ext cx="287338" cy="576263"/>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4585" name="Line 15"/>
          <p:cNvSpPr>
            <a:spLocks noChangeShapeType="1"/>
          </p:cNvSpPr>
          <p:nvPr/>
        </p:nvSpPr>
        <p:spPr bwMode="auto">
          <a:xfrm flipV="1">
            <a:off x="3865563" y="2060575"/>
            <a:ext cx="0" cy="503238"/>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6" name="Line 16"/>
          <p:cNvSpPr>
            <a:spLocks noChangeShapeType="1"/>
          </p:cNvSpPr>
          <p:nvPr/>
        </p:nvSpPr>
        <p:spPr bwMode="auto">
          <a:xfrm flipV="1">
            <a:off x="3860800" y="3357564"/>
            <a:ext cx="0" cy="503237"/>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587" name="AutoShape 17"/>
          <p:cNvSpPr>
            <a:spLocks noChangeArrowheads="1"/>
          </p:cNvSpPr>
          <p:nvPr/>
        </p:nvSpPr>
        <p:spPr bwMode="auto">
          <a:xfrm>
            <a:off x="2570163" y="5300663"/>
            <a:ext cx="1727200" cy="792162"/>
          </a:xfrm>
          <a:prstGeom prst="can">
            <a:avLst>
              <a:gd name="adj" fmla="val 25000"/>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Database</a:t>
            </a:r>
            <a:endParaRPr lang="en-US" altLang="zh-CN" sz="2800" b="1"/>
          </a:p>
        </p:txBody>
      </p:sp>
      <p:sp>
        <p:nvSpPr>
          <p:cNvPr id="26636" name="Line 18"/>
          <p:cNvSpPr>
            <a:spLocks noChangeShapeType="1"/>
          </p:cNvSpPr>
          <p:nvPr/>
        </p:nvSpPr>
        <p:spPr bwMode="auto">
          <a:xfrm>
            <a:off x="3073400" y="4724401"/>
            <a:ext cx="0" cy="720725"/>
          </a:xfrm>
          <a:prstGeom prst="line">
            <a:avLst/>
          </a:prstGeom>
          <a:noFill/>
          <a:ln w="444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19"/>
          <p:cNvSpPr>
            <a:spLocks noChangeShapeType="1"/>
          </p:cNvSpPr>
          <p:nvPr/>
        </p:nvSpPr>
        <p:spPr bwMode="auto">
          <a:xfrm flipV="1">
            <a:off x="3798888" y="4699000"/>
            <a:ext cx="0" cy="719138"/>
          </a:xfrm>
          <a:prstGeom prst="line">
            <a:avLst/>
          </a:prstGeom>
          <a:noFill/>
          <a:ln w="444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0" name="AutoShape 6"/>
          <p:cNvSpPr>
            <a:spLocks noChangeArrowheads="1"/>
          </p:cNvSpPr>
          <p:nvPr/>
        </p:nvSpPr>
        <p:spPr bwMode="auto">
          <a:xfrm>
            <a:off x="8253414" y="3541713"/>
            <a:ext cx="1443037" cy="660400"/>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Model</a:t>
            </a:r>
            <a:endParaRPr lang="en-US" altLang="zh-CN" sz="2400" b="1" dirty="0">
              <a:solidFill>
                <a:srgbClr val="000000"/>
              </a:solidFill>
              <a:latin typeface="微软雅黑" panose="020B0503020204020204" pitchFamily="34" charset="-122"/>
              <a:ea typeface="微软雅黑" panose="020B0503020204020204" pitchFamily="34" charset="-122"/>
            </a:endParaRPr>
          </a:p>
        </p:txBody>
      </p:sp>
      <p:sp>
        <p:nvSpPr>
          <p:cNvPr id="24591" name="AutoShape 8"/>
          <p:cNvSpPr>
            <a:spLocks noChangeArrowheads="1"/>
          </p:cNvSpPr>
          <p:nvPr/>
        </p:nvSpPr>
        <p:spPr bwMode="auto">
          <a:xfrm>
            <a:off x="6600825" y="1844675"/>
            <a:ext cx="1747838" cy="731838"/>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微软雅黑" panose="020B0503020204020204" pitchFamily="34" charset="-122"/>
                <a:ea typeface="微软雅黑" panose="020B0503020204020204" pitchFamily="34" charset="-122"/>
              </a:rPr>
              <a:t>           </a:t>
            </a:r>
            <a:r>
              <a:rPr lang="en-US" altLang="zh-CN" sz="2400" b="1">
                <a:solidFill>
                  <a:srgbClr val="000000"/>
                </a:solidFill>
                <a:latin typeface="微软雅黑" panose="020B0503020204020204" pitchFamily="34" charset="-122"/>
                <a:ea typeface="微软雅黑" panose="020B0503020204020204" pitchFamily="34" charset="-122"/>
              </a:rPr>
              <a:t>Controller  </a:t>
            </a:r>
            <a:endParaRPr lang="en-US" altLang="zh-CN" sz="2400" b="1">
              <a:solidFill>
                <a:srgbClr val="000000"/>
              </a:solidFill>
              <a:latin typeface="微软雅黑" panose="020B0503020204020204" pitchFamily="34" charset="-122"/>
              <a:ea typeface="微软雅黑" panose="020B0503020204020204" pitchFamily="34" charset="-122"/>
            </a:endParaRPr>
          </a:p>
          <a:p>
            <a:pPr algn="just" eaLnBrk="1" hangingPunct="1"/>
            <a:endParaRPr lang="en-US" altLang="zh-CN" sz="2400" b="1">
              <a:solidFill>
                <a:srgbClr val="000000"/>
              </a:solidFill>
              <a:latin typeface="微软雅黑" panose="020B0503020204020204" pitchFamily="34" charset="-122"/>
              <a:ea typeface="微软雅黑" panose="020B0503020204020204" pitchFamily="34" charset="-122"/>
            </a:endParaRPr>
          </a:p>
        </p:txBody>
      </p:sp>
      <p:sp>
        <p:nvSpPr>
          <p:cNvPr id="24592" name="Line 14"/>
          <p:cNvSpPr>
            <a:spLocks noChangeShapeType="1"/>
          </p:cNvSpPr>
          <p:nvPr/>
        </p:nvSpPr>
        <p:spPr bwMode="auto">
          <a:xfrm>
            <a:off x="6772275" y="3786188"/>
            <a:ext cx="1481138" cy="0"/>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4593" name="Line 15"/>
          <p:cNvSpPr>
            <a:spLocks noChangeShapeType="1"/>
          </p:cNvSpPr>
          <p:nvPr/>
        </p:nvSpPr>
        <p:spPr bwMode="auto">
          <a:xfrm flipH="1" flipV="1">
            <a:off x="8383589" y="2211388"/>
            <a:ext cx="623887" cy="0"/>
          </a:xfrm>
          <a:prstGeom prst="line">
            <a:avLst/>
          </a:prstGeom>
          <a:noFill/>
          <a:ln w="63500">
            <a:solidFill>
              <a:schemeClr val="bg1"/>
            </a:solidFill>
            <a:roun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4594" name="Line 16"/>
          <p:cNvSpPr>
            <a:spLocks noChangeShapeType="1"/>
          </p:cNvSpPr>
          <p:nvPr/>
        </p:nvSpPr>
        <p:spPr bwMode="auto">
          <a:xfrm flipH="1">
            <a:off x="5751513" y="2060575"/>
            <a:ext cx="0" cy="1512888"/>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34" name="Rectangle 22"/>
          <p:cNvSpPr>
            <a:spLocks noChangeArrowheads="1"/>
          </p:cNvSpPr>
          <p:nvPr/>
        </p:nvSpPr>
        <p:spPr bwMode="auto">
          <a:xfrm>
            <a:off x="2782888" y="6215064"/>
            <a:ext cx="6913562" cy="523875"/>
          </a:xfrm>
          <a:prstGeom prst="rect">
            <a:avLst/>
          </a:prstGeom>
          <a:noFill/>
          <a:ln>
            <a:noFill/>
          </a:ln>
          <a:effectLst/>
        </p:spPr>
        <p:txBody>
          <a:bodyPr lIns="90000" tIns="46800" rIns="90000" bIns="46800" anchor="ct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defRPr/>
            </a:pPr>
            <a:r>
              <a:rPr lang="en-US" altLang="zh-CN" sz="2800" b="1" dirty="0">
                <a:latin typeface="+mn-lt"/>
                <a:ea typeface="黑体" panose="02010609060101010101" pitchFamily="49" charset="-122"/>
              </a:rPr>
              <a:t>3</a:t>
            </a:r>
            <a:r>
              <a:rPr lang="zh-CN" altLang="en-US" sz="2800" b="1" dirty="0">
                <a:latin typeface="+mn-lt"/>
                <a:ea typeface="黑体" panose="02010609060101010101" pitchFamily="49" charset="-122"/>
              </a:rPr>
              <a:t>层层次架构与</a:t>
            </a:r>
            <a:r>
              <a:rPr lang="en-US" altLang="zh-CN" sz="2800" b="1" dirty="0">
                <a:latin typeface="+mn-lt"/>
                <a:ea typeface="黑体" panose="02010609060101010101" pitchFamily="49" charset="-122"/>
              </a:rPr>
              <a:t>MVC</a:t>
            </a:r>
            <a:r>
              <a:rPr lang="zh-CN" altLang="en-US" sz="2800" b="1" dirty="0">
                <a:latin typeface="+mn-lt"/>
                <a:ea typeface="黑体" panose="02010609060101010101" pitchFamily="49" charset="-122"/>
              </a:rPr>
              <a:t>架构访问数据库的情况</a:t>
            </a:r>
            <a:endParaRPr lang="zh-CN" altLang="en-US" sz="2800" b="1" dirty="0">
              <a:latin typeface="+mn-lt"/>
              <a:ea typeface="黑体" panose="02010609060101010101" pitchFamily="49" charset="-122"/>
            </a:endParaRPr>
          </a:p>
        </p:txBody>
      </p:sp>
      <p:sp>
        <p:nvSpPr>
          <p:cNvPr id="40" name="AutoShape 6"/>
          <p:cNvSpPr>
            <a:spLocks noChangeArrowheads="1"/>
          </p:cNvSpPr>
          <p:nvPr/>
        </p:nvSpPr>
        <p:spPr bwMode="auto">
          <a:xfrm>
            <a:off x="5311776" y="3573463"/>
            <a:ext cx="1444625" cy="660400"/>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20000"/>
              </a:lnSpc>
              <a:spcBef>
                <a:spcPct val="0"/>
              </a:spcBef>
              <a:buFontTx/>
              <a:buNone/>
              <a:defRPr/>
            </a:pPr>
            <a:r>
              <a:rPr lang="zh-CN" altLang="en-US" sz="2400" b="1" dirty="0">
                <a:solidFill>
                  <a:srgbClr val="000000"/>
                </a:solidFill>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View</a:t>
            </a:r>
            <a:endParaRPr lang="en-US" altLang="zh-CN" sz="2400" b="1" dirty="0">
              <a:solidFill>
                <a:srgbClr val="000000"/>
              </a:solidFill>
              <a:latin typeface="微软雅黑" panose="020B0503020204020204" pitchFamily="34" charset="-122"/>
              <a:ea typeface="微软雅黑" panose="020B0503020204020204" pitchFamily="34" charset="-122"/>
            </a:endParaRPr>
          </a:p>
        </p:txBody>
      </p:sp>
      <p:sp>
        <p:nvSpPr>
          <p:cNvPr id="24597" name="AutoShape 17"/>
          <p:cNvSpPr>
            <a:spLocks noChangeArrowheads="1"/>
          </p:cNvSpPr>
          <p:nvPr/>
        </p:nvSpPr>
        <p:spPr bwMode="auto">
          <a:xfrm>
            <a:off x="6527800" y="5084763"/>
            <a:ext cx="1727200" cy="792162"/>
          </a:xfrm>
          <a:prstGeom prst="can">
            <a:avLst>
              <a:gd name="adj" fmla="val 25000"/>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Database</a:t>
            </a:r>
            <a:endParaRPr lang="en-US" altLang="zh-CN" sz="2800" b="1"/>
          </a:p>
        </p:txBody>
      </p:sp>
      <p:cxnSp>
        <p:nvCxnSpPr>
          <p:cNvPr id="43" name="直接连接符 42"/>
          <p:cNvCxnSpPr/>
          <p:nvPr/>
        </p:nvCxnSpPr>
        <p:spPr>
          <a:xfrm flipV="1">
            <a:off x="5721351" y="2093913"/>
            <a:ext cx="893763"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4599" name="Line 16"/>
          <p:cNvSpPr>
            <a:spLocks noChangeShapeType="1"/>
          </p:cNvSpPr>
          <p:nvPr/>
        </p:nvSpPr>
        <p:spPr bwMode="auto">
          <a:xfrm flipH="1">
            <a:off x="8980488" y="2205039"/>
            <a:ext cx="0" cy="1336675"/>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26648" name="Line 16"/>
          <p:cNvSpPr>
            <a:spLocks noChangeShapeType="1"/>
          </p:cNvSpPr>
          <p:nvPr/>
        </p:nvSpPr>
        <p:spPr bwMode="auto">
          <a:xfrm flipH="1">
            <a:off x="7718426" y="4216401"/>
            <a:ext cx="1216025" cy="974725"/>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7"/>
          <p:cNvGrpSpPr/>
          <p:nvPr/>
        </p:nvGrpSpPr>
        <p:grpSpPr bwMode="auto">
          <a:xfrm>
            <a:off x="8256588" y="2020889"/>
            <a:ext cx="1943100" cy="3413125"/>
            <a:chOff x="6732239" y="2020888"/>
            <a:chExt cx="1944217" cy="3413047"/>
          </a:xfrm>
        </p:grpSpPr>
        <p:sp>
          <p:nvSpPr>
            <p:cNvPr id="24607" name="Line 16"/>
            <p:cNvSpPr>
              <a:spLocks noChangeShapeType="1"/>
            </p:cNvSpPr>
            <p:nvPr/>
          </p:nvSpPr>
          <p:spPr bwMode="auto">
            <a:xfrm flipH="1">
              <a:off x="6732239" y="5406849"/>
              <a:ext cx="1944216" cy="27086"/>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4" name="直接连接符 2"/>
            <p:cNvCxnSpPr/>
            <p:nvPr/>
          </p:nvCxnSpPr>
          <p:spPr>
            <a:xfrm>
              <a:off x="6824367" y="2020888"/>
              <a:ext cx="1852089" cy="1587"/>
            </a:xfrm>
            <a:prstGeom prst="line">
              <a:avLst/>
            </a:prstGeom>
            <a:ln w="31750">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676456" y="2022475"/>
              <a:ext cx="0" cy="3395585"/>
            </a:xfrm>
            <a:prstGeom prst="line">
              <a:avLst/>
            </a:prstGeom>
            <a:ln w="31750">
              <a:solidFill>
                <a:srgbClr val="FF66FF"/>
              </a:solidFill>
            </a:ln>
          </p:spPr>
          <p:style>
            <a:lnRef idx="1">
              <a:schemeClr val="accent1"/>
            </a:lnRef>
            <a:fillRef idx="0">
              <a:schemeClr val="accent1"/>
            </a:fillRef>
            <a:effectRef idx="0">
              <a:schemeClr val="accent1"/>
            </a:effectRef>
            <a:fontRef idx="minor">
              <a:schemeClr val="tx1"/>
            </a:fontRef>
          </p:style>
        </p:cxnSp>
      </p:grpSp>
      <p:cxnSp>
        <p:nvCxnSpPr>
          <p:cNvPr id="30" name="直接箭头连接符 29"/>
          <p:cNvCxnSpPr/>
          <p:nvPr/>
        </p:nvCxnSpPr>
        <p:spPr>
          <a:xfrm flipH="1">
            <a:off x="6756401" y="4005263"/>
            <a:ext cx="1497013" cy="0"/>
          </a:xfrm>
          <a:prstGeom prst="straightConnector1">
            <a:avLst/>
          </a:prstGeom>
          <a:ln w="44450">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24603" name="组合 30"/>
          <p:cNvGrpSpPr/>
          <p:nvPr/>
        </p:nvGrpSpPr>
        <p:grpSpPr bwMode="auto">
          <a:xfrm>
            <a:off x="5951539" y="2420939"/>
            <a:ext cx="733425" cy="1152525"/>
            <a:chOff x="4602779" y="2420888"/>
            <a:chExt cx="504000" cy="1152575"/>
          </a:xfrm>
        </p:grpSpPr>
        <p:cxnSp>
          <p:nvCxnSpPr>
            <p:cNvPr id="32" name="直接连接符 31"/>
            <p:cNvCxnSpPr/>
            <p:nvPr/>
          </p:nvCxnSpPr>
          <p:spPr>
            <a:xfrm flipV="1">
              <a:off x="4613688" y="2420888"/>
              <a:ext cx="0" cy="1152575"/>
            </a:xfrm>
            <a:prstGeom prst="line">
              <a:avLst/>
            </a:prstGeom>
            <a:ln w="635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602779" y="2420888"/>
              <a:ext cx="504000" cy="0"/>
            </a:xfrm>
            <a:prstGeom prst="straightConnector1">
              <a:avLst/>
            </a:prstGeom>
            <a:ln w="635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24604" name="Rectangle 2"/>
          <p:cNvSpPr>
            <a:spLocks noGrp="1" noChangeArrowheads="1"/>
          </p:cNvSpPr>
          <p:nvPr>
            <p:ph type="title"/>
          </p:nvPr>
        </p:nvSpPr>
        <p:spPr>
          <a:xfrm>
            <a:off x="1981200" y="274638"/>
            <a:ext cx="8229600"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三层层次架构与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软件体系结构的比较</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anim calcmode="lin" valueType="num">
                                      <p:cBhvr>
                                        <p:cTn id="7" dur="500" fill="hold"/>
                                        <p:tgtEl>
                                          <p:spTgt spid="26636"/>
                                        </p:tgtEl>
                                        <p:attrNameLst>
                                          <p:attrName>ppt_w</p:attrName>
                                        </p:attrNameLst>
                                      </p:cBhvr>
                                      <p:tavLst>
                                        <p:tav tm="0">
                                          <p:val>
                                            <p:fltVal val="0"/>
                                          </p:val>
                                        </p:tav>
                                        <p:tav tm="100000">
                                          <p:val>
                                            <p:strVal val="#ppt_w"/>
                                          </p:val>
                                        </p:tav>
                                      </p:tavLst>
                                    </p:anim>
                                    <p:anim calcmode="lin" valueType="num">
                                      <p:cBhvr>
                                        <p:cTn id="8" dur="500" fill="hold"/>
                                        <p:tgtEl>
                                          <p:spTgt spid="26636"/>
                                        </p:tgtEl>
                                        <p:attrNameLst>
                                          <p:attrName>ppt_h</p:attrName>
                                        </p:attrNameLst>
                                      </p:cBhvr>
                                      <p:tavLst>
                                        <p:tav tm="0">
                                          <p:val>
                                            <p:fltVal val="0"/>
                                          </p:val>
                                        </p:tav>
                                        <p:tav tm="100000">
                                          <p:val>
                                            <p:strVal val="#ppt_h"/>
                                          </p:val>
                                        </p:tav>
                                      </p:tavLst>
                                    </p:anim>
                                    <p:animEffect transition="in" filter="fade">
                                      <p:cBhvr>
                                        <p:cTn id="9" dur="500"/>
                                        <p:tgtEl>
                                          <p:spTgt spid="2663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637"/>
                                        </p:tgtEl>
                                        <p:attrNameLst>
                                          <p:attrName>style.visibility</p:attrName>
                                        </p:attrNameLst>
                                      </p:cBhvr>
                                      <p:to>
                                        <p:strVal val="visible"/>
                                      </p:to>
                                    </p:set>
                                    <p:animEffect transition="in" filter="fade">
                                      <p:cBhvr>
                                        <p:cTn id="14" dur="1000"/>
                                        <p:tgtEl>
                                          <p:spTgt spid="26637"/>
                                        </p:tgtEl>
                                      </p:cBhvr>
                                    </p:animEffect>
                                    <p:anim calcmode="lin" valueType="num">
                                      <p:cBhvr>
                                        <p:cTn id="15" dur="1000" fill="hold"/>
                                        <p:tgtEl>
                                          <p:spTgt spid="26637"/>
                                        </p:tgtEl>
                                        <p:attrNameLst>
                                          <p:attrName>ppt_x</p:attrName>
                                        </p:attrNameLst>
                                      </p:cBhvr>
                                      <p:tavLst>
                                        <p:tav tm="0">
                                          <p:val>
                                            <p:strVal val="#ppt_x"/>
                                          </p:val>
                                        </p:tav>
                                        <p:tav tm="100000">
                                          <p:val>
                                            <p:strVal val="#ppt_x"/>
                                          </p:val>
                                        </p:tav>
                                      </p:tavLst>
                                    </p:anim>
                                    <p:anim calcmode="lin" valueType="num">
                                      <p:cBhvr>
                                        <p:cTn id="16" dur="1000" fill="hold"/>
                                        <p:tgtEl>
                                          <p:spTgt spid="266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48"/>
                                        </p:tgtEl>
                                        <p:attrNameLst>
                                          <p:attrName>style.visibility</p:attrName>
                                        </p:attrNameLst>
                                      </p:cBhvr>
                                      <p:to>
                                        <p:strVal val="visible"/>
                                      </p:to>
                                    </p:set>
                                    <p:animEffect transition="in" filter="fade">
                                      <p:cBhvr>
                                        <p:cTn id="21" dur="500"/>
                                        <p:tgtEl>
                                          <p:spTgt spid="2664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6" grpId="0" animBg="1"/>
      <p:bldP spid="26637" grpId="0" animBg="1"/>
      <p:bldP spid="266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noChangeArrowheads="1"/>
          </p:cNvSpPr>
          <p:nvPr>
            <p:ph idx="1"/>
          </p:nvPr>
        </p:nvSpPr>
        <p:spPr>
          <a:xfrm>
            <a:off x="679011" y="1816102"/>
            <a:ext cx="10918478" cy="2665364"/>
          </a:xfrm>
        </p:spPr>
        <p:txBody>
          <a:bodyPr>
            <a:normAutofit/>
          </a:bodyPr>
          <a:lstStyle/>
          <a:p>
            <a:pPr>
              <a:lnSpc>
                <a:spcPct val="120000"/>
              </a:lnSpc>
              <a:spcAft>
                <a:spcPts val="600"/>
              </a:spcAft>
            </a:pPr>
            <a:r>
              <a:rPr lang="zh-CN" altLang="en-US" b="1" dirty="0">
                <a:latin typeface="微软雅黑" panose="020B0503020204020204" pitchFamily="34" charset="-122"/>
                <a:ea typeface="微软雅黑" panose="020B0503020204020204" pitchFamily="34" charset="-122"/>
              </a:rPr>
              <a:t>区别</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zh-CN" altLang="en-US" b="1" dirty="0">
                <a:solidFill>
                  <a:srgbClr val="0000CC"/>
                </a:solidFill>
                <a:latin typeface="微软雅黑" panose="020B0503020204020204" pitchFamily="34" charset="-122"/>
                <a:ea typeface="微软雅黑" panose="020B0503020204020204" pitchFamily="34" charset="-122"/>
              </a:rPr>
              <a:t>关于控制模块</a:t>
            </a:r>
            <a:r>
              <a:rPr lang="en-US" altLang="zh-CN" b="1" dirty="0">
                <a:solidFill>
                  <a:srgbClr val="0000CC"/>
                </a:solidFill>
                <a:latin typeface="微软雅黑" panose="020B0503020204020204" pitchFamily="34" charset="-122"/>
                <a:ea typeface="微软雅黑" panose="020B0503020204020204" pitchFamily="34" charset="-122"/>
              </a:rPr>
              <a:t>(Controller)</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lnSpc>
                <a:spcPct val="120000"/>
              </a:lnSpc>
              <a:spcAft>
                <a:spcPts val="600"/>
              </a:spcAft>
              <a:buFont typeface="Wingdings" panose="05000000000000000000" pitchFamily="2" charset="2"/>
              <a:buChar char="Ø"/>
            </a:pPr>
            <a:r>
              <a:rPr lang="en-US" altLang="zh-CN" sz="2800" b="1" dirty="0">
                <a:latin typeface="微软雅黑" panose="020B0503020204020204" pitchFamily="34" charset="-122"/>
                <a:ea typeface="微软雅黑" panose="020B0503020204020204" pitchFamily="34" charset="-122"/>
              </a:rPr>
              <a:t>MVC</a:t>
            </a:r>
            <a:r>
              <a:rPr lang="zh-CN" altLang="en-US" sz="2800" b="1" dirty="0">
                <a:latin typeface="微软雅黑" panose="020B0503020204020204" pitchFamily="34" charset="-122"/>
                <a:ea typeface="微软雅黑" panose="020B0503020204020204" pitchFamily="34" charset="-122"/>
              </a:rPr>
              <a:t>架构中存在专门的</a:t>
            </a:r>
            <a:r>
              <a:rPr lang="en-US" altLang="zh-CN" sz="2800" b="1" dirty="0">
                <a:latin typeface="微软雅黑" panose="020B0503020204020204" pitchFamily="34" charset="-122"/>
                <a:ea typeface="微软雅黑" panose="020B0503020204020204" pitchFamily="34" charset="-122"/>
              </a:rPr>
              <a:t>Controller</a:t>
            </a:r>
            <a:r>
              <a:rPr lang="zh-CN" altLang="en-US" sz="2800" b="1" dirty="0">
                <a:latin typeface="微软雅黑" panose="020B0503020204020204" pitchFamily="34" charset="-122"/>
                <a:ea typeface="微软雅黑" panose="020B0503020204020204" pitchFamily="34" charset="-122"/>
              </a:rPr>
              <a:t>模块；</a:t>
            </a:r>
            <a:endParaRPr lang="en-US" altLang="zh-CN" sz="2800" b="1" dirty="0">
              <a:latin typeface="微软雅黑" panose="020B0503020204020204" pitchFamily="34" charset="-122"/>
              <a:ea typeface="微软雅黑" panose="020B0503020204020204" pitchFamily="34" charset="-122"/>
            </a:endParaRPr>
          </a:p>
          <a:p>
            <a:pPr lvl="1">
              <a:lnSpc>
                <a:spcPct val="120000"/>
              </a:lnSpc>
              <a:spcAft>
                <a:spcPts val="600"/>
              </a:spcAft>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而层次架构中</a:t>
            </a:r>
            <a:r>
              <a:rPr lang="zh-CN" altLang="en-US" sz="2800" b="1" dirty="0">
                <a:solidFill>
                  <a:srgbClr val="C00000"/>
                </a:solidFill>
                <a:latin typeface="微软雅黑" panose="020B0503020204020204" pitchFamily="34" charset="-122"/>
                <a:ea typeface="微软雅黑" panose="020B0503020204020204" pitchFamily="34" charset="-122"/>
              </a:rPr>
              <a:t>通常没有这样专门的模块</a:t>
            </a:r>
            <a:r>
              <a:rPr lang="zh-CN" altLang="en-US" sz="2800" b="1" dirty="0">
                <a:latin typeface="微软雅黑" panose="020B0503020204020204" pitchFamily="34" charset="-122"/>
                <a:ea typeface="微软雅黑" panose="020B0503020204020204" pitchFamily="34" charset="-122"/>
              </a:rPr>
              <a:t>。事实上，很多设计者在层次架构中的应用层里面单独地指定一个类似的控制模块。</a:t>
            </a:r>
            <a:endParaRPr lang="zh-CN" altLang="en-US" sz="2800" b="1" dirty="0">
              <a:latin typeface="微软雅黑" panose="020B0503020204020204" pitchFamily="34" charset="-122"/>
              <a:ea typeface="微软雅黑" panose="020B0503020204020204" pitchFamily="34" charset="-122"/>
            </a:endParaRPr>
          </a:p>
        </p:txBody>
      </p:sp>
      <p:sp>
        <p:nvSpPr>
          <p:cNvPr id="25603" name="Rectangle 2"/>
          <p:cNvSpPr>
            <a:spLocks noGrp="1" noChangeArrowheads="1"/>
          </p:cNvSpPr>
          <p:nvPr>
            <p:ph type="title"/>
          </p:nvPr>
        </p:nvSpPr>
        <p:spPr>
          <a:xfrm>
            <a:off x="1981200" y="274638"/>
            <a:ext cx="8229600"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三层层次架构与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软件体系结构的比较</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animEffect transition="in" filter="fade">
                                      <p:cBhvr>
                                        <p:cTn id="7" dur="1000"/>
                                        <p:tgtEl>
                                          <p:spTgt spid="27650">
                                            <p:txEl>
                                              <p:pRg st="1" end="1"/>
                                            </p:txEl>
                                          </p:spTgt>
                                        </p:tgtEl>
                                      </p:cBhvr>
                                    </p:animEffect>
                                    <p:anim calcmode="lin" valueType="num">
                                      <p:cBhvr>
                                        <p:cTn id="8" dur="1000" fill="hold"/>
                                        <p:tgtEl>
                                          <p:spTgt spid="2765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76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650">
                                            <p:txEl>
                                              <p:pRg st="2" end="2"/>
                                            </p:txEl>
                                          </p:spTgt>
                                        </p:tgtEl>
                                        <p:attrNameLst>
                                          <p:attrName>style.visibility</p:attrName>
                                        </p:attrNameLst>
                                      </p:cBhvr>
                                      <p:to>
                                        <p:strVal val="visible"/>
                                      </p:to>
                                    </p:set>
                                    <p:animEffect transition="in" filter="fade">
                                      <p:cBhvr>
                                        <p:cTn id="14" dur="1000"/>
                                        <p:tgtEl>
                                          <p:spTgt spid="27650">
                                            <p:txEl>
                                              <p:pRg st="2" end="2"/>
                                            </p:txEl>
                                          </p:spTgt>
                                        </p:tgtEl>
                                      </p:cBhvr>
                                    </p:animEffect>
                                    <p:anim calcmode="lin" valueType="num">
                                      <p:cBhvr>
                                        <p:cTn id="15" dur="1000" fill="hold"/>
                                        <p:tgtEl>
                                          <p:spTgt spid="2765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765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12"/>
          <p:cNvSpPr>
            <a:spLocks noChangeArrowheads="1"/>
          </p:cNvSpPr>
          <p:nvPr/>
        </p:nvSpPr>
        <p:spPr bwMode="auto">
          <a:xfrm>
            <a:off x="1847851" y="1050925"/>
            <a:ext cx="4392613" cy="4465638"/>
          </a:xfrm>
          <a:prstGeom prst="roundRect">
            <a:avLst>
              <a:gd name="adj" fmla="val 16667"/>
            </a:avLst>
          </a:prstGeom>
          <a:solidFill>
            <a:srgbClr val="0000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7" name="AutoShape 9"/>
          <p:cNvSpPr>
            <a:spLocks noChangeArrowheads="1"/>
          </p:cNvSpPr>
          <p:nvPr/>
        </p:nvSpPr>
        <p:spPr bwMode="auto">
          <a:xfrm>
            <a:off x="2711451" y="1268414"/>
            <a:ext cx="2663825" cy="790575"/>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Presentation Layer</a:t>
            </a:r>
            <a:endParaRPr lang="en-US" altLang="zh-CN" b="1"/>
          </a:p>
        </p:txBody>
      </p:sp>
      <p:sp>
        <p:nvSpPr>
          <p:cNvPr id="26628" name="AutoShape 10"/>
          <p:cNvSpPr>
            <a:spLocks noChangeArrowheads="1"/>
          </p:cNvSpPr>
          <p:nvPr/>
        </p:nvSpPr>
        <p:spPr bwMode="auto">
          <a:xfrm>
            <a:off x="2711451" y="2633663"/>
            <a:ext cx="2663825" cy="1155700"/>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a:p>
          <a:p>
            <a:pPr algn="ctr" eaLnBrk="1" hangingPunct="1"/>
            <a:endParaRPr lang="en-US" altLang="zh-CN" b="1"/>
          </a:p>
          <a:p>
            <a:pPr algn="ctr" eaLnBrk="1" hangingPunct="1"/>
            <a:r>
              <a:rPr lang="en-US" altLang="zh-CN" b="1"/>
              <a:t>Application Layer</a:t>
            </a:r>
            <a:endParaRPr lang="en-US" altLang="zh-CN" b="1"/>
          </a:p>
        </p:txBody>
      </p:sp>
      <p:sp>
        <p:nvSpPr>
          <p:cNvPr id="26629" name="AutoShape 11"/>
          <p:cNvSpPr>
            <a:spLocks noChangeArrowheads="1"/>
          </p:cNvSpPr>
          <p:nvPr/>
        </p:nvSpPr>
        <p:spPr bwMode="auto">
          <a:xfrm>
            <a:off x="2063751" y="4348163"/>
            <a:ext cx="3959225" cy="792162"/>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pPr>
            <a:r>
              <a:rPr lang="en-US" altLang="zh-CN" b="1"/>
              <a:t>Permanent Data Storage Layer</a:t>
            </a:r>
            <a:endParaRPr lang="en-US" altLang="zh-CN" b="1"/>
          </a:p>
        </p:txBody>
      </p:sp>
      <p:sp>
        <p:nvSpPr>
          <p:cNvPr id="26630" name="AutoShape 13"/>
          <p:cNvSpPr>
            <a:spLocks noChangeArrowheads="1"/>
          </p:cNvSpPr>
          <p:nvPr/>
        </p:nvSpPr>
        <p:spPr bwMode="auto">
          <a:xfrm>
            <a:off x="3470275" y="2058989"/>
            <a:ext cx="287338" cy="574675"/>
          </a:xfrm>
          <a:prstGeom prst="downArrow">
            <a:avLst>
              <a:gd name="adj1" fmla="val 10620"/>
              <a:gd name="adj2" fmla="val 76352"/>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1" name="AutoShape 14"/>
          <p:cNvSpPr>
            <a:spLocks noChangeArrowheads="1"/>
          </p:cNvSpPr>
          <p:nvPr/>
        </p:nvSpPr>
        <p:spPr bwMode="auto">
          <a:xfrm>
            <a:off x="3408364" y="3787776"/>
            <a:ext cx="287337" cy="576263"/>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32" name="Line 15"/>
          <p:cNvSpPr>
            <a:spLocks noChangeShapeType="1"/>
          </p:cNvSpPr>
          <p:nvPr/>
        </p:nvSpPr>
        <p:spPr bwMode="auto">
          <a:xfrm flipV="1">
            <a:off x="4440238" y="2097089"/>
            <a:ext cx="0" cy="504825"/>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16"/>
          <p:cNvSpPr>
            <a:spLocks noChangeShapeType="1"/>
          </p:cNvSpPr>
          <p:nvPr/>
        </p:nvSpPr>
        <p:spPr bwMode="auto">
          <a:xfrm flipV="1">
            <a:off x="4367213" y="3789364"/>
            <a:ext cx="0" cy="503237"/>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AutoShape 17"/>
          <p:cNvSpPr>
            <a:spLocks noChangeArrowheads="1"/>
          </p:cNvSpPr>
          <p:nvPr/>
        </p:nvSpPr>
        <p:spPr bwMode="auto">
          <a:xfrm>
            <a:off x="3071813" y="5732463"/>
            <a:ext cx="1727200" cy="792162"/>
          </a:xfrm>
          <a:prstGeom prst="can">
            <a:avLst>
              <a:gd name="adj" fmla="val 25000"/>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Database</a:t>
            </a:r>
            <a:endParaRPr lang="en-US" altLang="zh-CN" sz="2800" b="1"/>
          </a:p>
        </p:txBody>
      </p:sp>
      <p:sp>
        <p:nvSpPr>
          <p:cNvPr id="26635" name="Line 18"/>
          <p:cNvSpPr>
            <a:spLocks noChangeShapeType="1"/>
          </p:cNvSpPr>
          <p:nvPr/>
        </p:nvSpPr>
        <p:spPr bwMode="auto">
          <a:xfrm>
            <a:off x="3575050" y="5156200"/>
            <a:ext cx="0" cy="719138"/>
          </a:xfrm>
          <a:prstGeom prst="line">
            <a:avLst/>
          </a:prstGeom>
          <a:noFill/>
          <a:ln w="444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Line 19"/>
          <p:cNvSpPr>
            <a:spLocks noChangeShapeType="1"/>
          </p:cNvSpPr>
          <p:nvPr/>
        </p:nvSpPr>
        <p:spPr bwMode="auto">
          <a:xfrm flipV="1">
            <a:off x="4300538" y="5129214"/>
            <a:ext cx="0" cy="720725"/>
          </a:xfrm>
          <a:prstGeom prst="line">
            <a:avLst/>
          </a:prstGeom>
          <a:noFill/>
          <a:ln w="444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矩形 14"/>
          <p:cNvSpPr/>
          <p:nvPr/>
        </p:nvSpPr>
        <p:spPr>
          <a:xfrm>
            <a:off x="3330576" y="2684463"/>
            <a:ext cx="1368425" cy="27781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a:defRPr/>
            </a:pPr>
            <a:r>
              <a:rPr lang="en-US" altLang="zh-CN" b="1" dirty="0">
                <a:solidFill>
                  <a:schemeClr val="tx1"/>
                </a:solidFill>
              </a:rPr>
              <a:t>Controller</a:t>
            </a:r>
            <a:endParaRPr lang="zh-CN" altLang="en-US" b="1" dirty="0">
              <a:solidFill>
                <a:schemeClr val="tx1"/>
              </a:solidFill>
            </a:endParaRPr>
          </a:p>
        </p:txBody>
      </p:sp>
      <p:sp>
        <p:nvSpPr>
          <p:cNvPr id="26638" name="矩形 15"/>
          <p:cNvSpPr>
            <a:spLocks noChangeArrowheads="1"/>
          </p:cNvSpPr>
          <p:nvPr/>
        </p:nvSpPr>
        <p:spPr bwMode="auto">
          <a:xfrm>
            <a:off x="6527801" y="1484314"/>
            <a:ext cx="3744913"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很多设计者在层次架构中的应用层里面单独地设计一个</a:t>
            </a:r>
            <a:r>
              <a:rPr lang="en-US" altLang="zh-CN" sz="2600" b="1" dirty="0">
                <a:latin typeface="微软雅黑" panose="020B0503020204020204" pitchFamily="34" charset="-122"/>
                <a:ea typeface="微软雅黑" panose="020B0503020204020204" pitchFamily="34" charset="-122"/>
              </a:rPr>
              <a:t>Controller</a:t>
            </a:r>
            <a:r>
              <a:rPr lang="zh-CN" altLang="en-US" sz="2600" b="1" dirty="0">
                <a:latin typeface="微软雅黑" panose="020B0503020204020204" pitchFamily="34" charset="-122"/>
                <a:ea typeface="微软雅黑" panose="020B0503020204020204" pitchFamily="34" charset="-122"/>
              </a:rPr>
              <a:t>模块，其主要责任是接收从显示层输入的用户请求，然后根据请求的类型，决定调用应用层的其它组件。</a:t>
            </a:r>
            <a:endParaRPr lang="zh-CN" altLang="en-US" sz="2600" b="1" dirty="0">
              <a:latin typeface="微软雅黑" panose="020B0503020204020204" pitchFamily="34" charset="-122"/>
              <a:ea typeface="微软雅黑" panose="020B0503020204020204" pitchFamily="34" charset="-122"/>
            </a:endParaRPr>
          </a:p>
        </p:txBody>
      </p:sp>
      <p:sp>
        <p:nvSpPr>
          <p:cNvPr id="26639" name="Rectangle 17"/>
          <p:cNvSpPr>
            <a:spLocks noChangeArrowheads="1"/>
          </p:cNvSpPr>
          <p:nvPr/>
        </p:nvSpPr>
        <p:spPr bwMode="auto">
          <a:xfrm>
            <a:off x="3213100" y="3151189"/>
            <a:ext cx="179388" cy="179387"/>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0" name="Rectangle 18"/>
          <p:cNvSpPr>
            <a:spLocks noChangeArrowheads="1"/>
          </p:cNvSpPr>
          <p:nvPr/>
        </p:nvSpPr>
        <p:spPr bwMode="auto">
          <a:xfrm>
            <a:off x="3546475" y="3151189"/>
            <a:ext cx="179388" cy="179387"/>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1" name="Rectangle 19"/>
          <p:cNvSpPr>
            <a:spLocks noChangeArrowheads="1"/>
          </p:cNvSpPr>
          <p:nvPr/>
        </p:nvSpPr>
        <p:spPr bwMode="auto">
          <a:xfrm>
            <a:off x="3978275" y="3151189"/>
            <a:ext cx="179388" cy="179387"/>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2" name="Rectangle 20"/>
          <p:cNvSpPr>
            <a:spLocks noChangeArrowheads="1"/>
          </p:cNvSpPr>
          <p:nvPr/>
        </p:nvSpPr>
        <p:spPr bwMode="auto">
          <a:xfrm>
            <a:off x="4321175" y="3151189"/>
            <a:ext cx="179388" cy="179387"/>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43" name="Rectangle 21"/>
          <p:cNvSpPr>
            <a:spLocks noChangeArrowheads="1"/>
          </p:cNvSpPr>
          <p:nvPr/>
        </p:nvSpPr>
        <p:spPr bwMode="auto">
          <a:xfrm>
            <a:off x="4699000" y="3151189"/>
            <a:ext cx="179388" cy="179387"/>
          </a:xfrm>
          <a:prstGeom prst="rect">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27"/>
          <p:cNvGrpSpPr/>
          <p:nvPr/>
        </p:nvGrpSpPr>
        <p:grpSpPr bwMode="auto">
          <a:xfrm>
            <a:off x="3287713" y="2924175"/>
            <a:ext cx="1422400" cy="242888"/>
            <a:chOff x="1338" y="1752"/>
            <a:chExt cx="896" cy="153"/>
          </a:xfrm>
        </p:grpSpPr>
        <p:sp>
          <p:nvSpPr>
            <p:cNvPr id="26646" name="Line 22"/>
            <p:cNvSpPr>
              <a:spLocks noChangeShapeType="1"/>
            </p:cNvSpPr>
            <p:nvPr/>
          </p:nvSpPr>
          <p:spPr bwMode="auto">
            <a:xfrm flipH="1">
              <a:off x="1338" y="1773"/>
              <a:ext cx="91" cy="11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23"/>
            <p:cNvSpPr>
              <a:spLocks noChangeShapeType="1"/>
            </p:cNvSpPr>
            <p:nvPr/>
          </p:nvSpPr>
          <p:spPr bwMode="auto">
            <a:xfrm flipH="1">
              <a:off x="1565" y="1752"/>
              <a:ext cx="90" cy="1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8" name="Line 24"/>
            <p:cNvSpPr>
              <a:spLocks noChangeShapeType="1"/>
            </p:cNvSpPr>
            <p:nvPr/>
          </p:nvSpPr>
          <p:spPr bwMode="auto">
            <a:xfrm>
              <a:off x="1837" y="1769"/>
              <a:ext cx="0" cy="1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25"/>
            <p:cNvSpPr>
              <a:spLocks noChangeShapeType="1"/>
            </p:cNvSpPr>
            <p:nvPr/>
          </p:nvSpPr>
          <p:spPr bwMode="auto">
            <a:xfrm>
              <a:off x="2018" y="1797"/>
              <a:ext cx="46" cy="9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0" name="Line 26"/>
            <p:cNvSpPr>
              <a:spLocks noChangeShapeType="1"/>
            </p:cNvSpPr>
            <p:nvPr/>
          </p:nvSpPr>
          <p:spPr bwMode="auto">
            <a:xfrm>
              <a:off x="2144" y="1790"/>
              <a:ext cx="90" cy="11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45" name="Rectangle 2"/>
          <p:cNvSpPr>
            <a:spLocks noGrp="1" noChangeArrowheads="1"/>
          </p:cNvSpPr>
          <p:nvPr>
            <p:ph type="title"/>
          </p:nvPr>
        </p:nvSpPr>
        <p:spPr>
          <a:xfrm>
            <a:off x="1981200" y="115888"/>
            <a:ext cx="8229600"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三层层次架构与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软件体系结构的比较</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633743" y="1052514"/>
            <a:ext cx="10909425" cy="4442939"/>
          </a:xfrm>
        </p:spPr>
        <p:txBody>
          <a:bodyPr>
            <a:normAutofit/>
          </a:bodyPr>
          <a:lstStyle/>
          <a:p>
            <a:pPr eaLnBrk="1" hangingPunct="1">
              <a:lnSpc>
                <a:spcPct val="120000"/>
              </a:lnSpc>
            </a:pPr>
            <a:r>
              <a:rPr lang="zh-CN" altLang="en-US" b="1" dirty="0">
                <a:latin typeface="微软雅黑" panose="020B0503020204020204" pitchFamily="34" charset="-122"/>
                <a:ea typeface="微软雅黑" panose="020B0503020204020204" pitchFamily="34" charset="-122"/>
              </a:rPr>
              <a:t>关于观察者模式在三层架构与</a:t>
            </a:r>
            <a:r>
              <a:rPr lang="en-US" altLang="zh-CN" b="1" dirty="0">
                <a:latin typeface="微软雅黑" panose="020B0503020204020204" pitchFamily="34" charset="-122"/>
                <a:ea typeface="微软雅黑" panose="020B0503020204020204" pitchFamily="34" charset="-122"/>
              </a:rPr>
              <a:t>MVC</a:t>
            </a:r>
            <a:r>
              <a:rPr lang="zh-CN" altLang="en-US" b="1" dirty="0">
                <a:latin typeface="微软雅黑" panose="020B0503020204020204" pitchFamily="34" charset="-122"/>
                <a:ea typeface="微软雅黑" panose="020B0503020204020204" pitchFamily="34" charset="-122"/>
              </a:rPr>
              <a:t>架构中的使用</a:t>
            </a:r>
            <a:endParaRPr lang="zh-CN" altLang="en-US" b="1" dirty="0">
              <a:latin typeface="微软雅黑" panose="020B0503020204020204" pitchFamily="34" charset="-122"/>
              <a:ea typeface="微软雅黑" panose="020B0503020204020204" pitchFamily="34" charset="-122"/>
            </a:endParaRPr>
          </a:p>
          <a:p>
            <a:pPr lvl="1" eaLnBrk="1" hangingPunct="1">
              <a:lnSpc>
                <a:spcPct val="120000"/>
              </a:lnSpc>
              <a:buFont typeface="Wingdings" panose="05000000000000000000" pitchFamily="2" charset="2"/>
              <a:buChar char="Ø"/>
            </a:pPr>
            <a:r>
              <a:rPr lang="zh-CN" altLang="en-US" sz="2800" b="1" dirty="0" smtClean="0">
                <a:solidFill>
                  <a:srgbClr val="0000CC"/>
                </a:solidFill>
                <a:latin typeface="微软雅黑" panose="020B0503020204020204" pitchFamily="34" charset="-122"/>
                <a:ea typeface="微软雅黑" panose="020B0503020204020204" pitchFamily="34" charset="-122"/>
              </a:rPr>
              <a:t>在三层架构中，可以在应用层与表示层之间，使用观察者模式</a:t>
            </a:r>
            <a:r>
              <a:rPr lang="zh-CN" altLang="en-US" sz="2800" dirty="0" smtClean="0">
                <a:latin typeface="微软雅黑" panose="020B0503020204020204" pitchFamily="34" charset="-122"/>
                <a:ea typeface="微软雅黑" panose="020B0503020204020204" pitchFamily="34" charset="-122"/>
              </a:rPr>
              <a:t>：将应用层作为被观察者，将表示层作为观察者。其目的是一旦应用层的状态改变的时候，及时通知表示层，以便及时刷新用户图像界面。</a:t>
            </a:r>
            <a:endParaRPr lang="zh-CN" altLang="en-US" sz="2800" dirty="0" smtClean="0">
              <a:latin typeface="微软雅黑" panose="020B0503020204020204" pitchFamily="34" charset="-122"/>
              <a:ea typeface="微软雅黑" panose="020B0503020204020204" pitchFamily="34" charset="-122"/>
            </a:endParaRPr>
          </a:p>
          <a:p>
            <a:pPr lvl="1" eaLnBrk="1" hangingPunct="1">
              <a:lnSpc>
                <a:spcPct val="120000"/>
              </a:lnSpc>
              <a:buFont typeface="Wingdings" panose="05000000000000000000" pitchFamily="2" charset="2"/>
              <a:buChar char="Ø"/>
            </a:pPr>
            <a:r>
              <a:rPr lang="zh-CN" altLang="en-US" sz="2800" b="1" dirty="0" smtClean="0">
                <a:solidFill>
                  <a:srgbClr val="0000CC"/>
                </a:solidFill>
                <a:latin typeface="微软雅黑" panose="020B0503020204020204" pitchFamily="34" charset="-122"/>
                <a:ea typeface="微软雅黑" panose="020B0503020204020204" pitchFamily="34" charset="-122"/>
              </a:rPr>
              <a:t>在</a:t>
            </a:r>
            <a:r>
              <a:rPr lang="en-US" altLang="zh-CN" sz="2800" b="1" dirty="0" smtClean="0">
                <a:solidFill>
                  <a:srgbClr val="0000CC"/>
                </a:solidFill>
                <a:latin typeface="微软雅黑" panose="020B0503020204020204" pitchFamily="34" charset="-122"/>
                <a:ea typeface="微软雅黑" panose="020B0503020204020204" pitchFamily="34" charset="-122"/>
              </a:rPr>
              <a:t>MVC</a:t>
            </a:r>
            <a:r>
              <a:rPr lang="zh-CN" altLang="en-US" sz="2800" b="1" dirty="0" smtClean="0">
                <a:solidFill>
                  <a:srgbClr val="0000CC"/>
                </a:solidFill>
                <a:latin typeface="微软雅黑" panose="020B0503020204020204" pitchFamily="34" charset="-122"/>
                <a:ea typeface="微软雅黑" panose="020B0503020204020204" pitchFamily="34" charset="-122"/>
              </a:rPr>
              <a:t>架构中，可以在</a:t>
            </a:r>
            <a:r>
              <a:rPr lang="en-US" altLang="zh-CN" sz="2800" b="1" dirty="0" smtClean="0">
                <a:solidFill>
                  <a:srgbClr val="0000CC"/>
                </a:solidFill>
                <a:latin typeface="微软雅黑" panose="020B0503020204020204" pitchFamily="34" charset="-122"/>
                <a:ea typeface="微软雅黑" panose="020B0503020204020204" pitchFamily="34" charset="-122"/>
              </a:rPr>
              <a:t>Model</a:t>
            </a:r>
            <a:r>
              <a:rPr lang="zh-CN" altLang="en-US" sz="2800" b="1" dirty="0" smtClean="0">
                <a:solidFill>
                  <a:srgbClr val="0000CC"/>
                </a:solidFill>
                <a:latin typeface="微软雅黑" panose="020B0503020204020204" pitchFamily="34" charset="-122"/>
                <a:ea typeface="微软雅黑" panose="020B0503020204020204" pitchFamily="34" charset="-122"/>
              </a:rPr>
              <a:t>与</a:t>
            </a:r>
            <a:r>
              <a:rPr lang="en-US" altLang="zh-CN" sz="2800" b="1" dirty="0" smtClean="0">
                <a:solidFill>
                  <a:srgbClr val="0000CC"/>
                </a:solidFill>
                <a:latin typeface="微软雅黑" panose="020B0503020204020204" pitchFamily="34" charset="-122"/>
                <a:ea typeface="微软雅黑" panose="020B0503020204020204" pitchFamily="34" charset="-122"/>
              </a:rPr>
              <a:t>View</a:t>
            </a:r>
            <a:r>
              <a:rPr lang="zh-CN" altLang="en-US" sz="2800" b="1" dirty="0" smtClean="0">
                <a:solidFill>
                  <a:srgbClr val="0000CC"/>
                </a:solidFill>
                <a:latin typeface="微软雅黑" panose="020B0503020204020204" pitchFamily="34" charset="-122"/>
                <a:ea typeface="微软雅黑" panose="020B0503020204020204" pitchFamily="34" charset="-122"/>
              </a:rPr>
              <a:t>之间使用观察者模式</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Model</a:t>
            </a:r>
            <a:r>
              <a:rPr lang="zh-CN" altLang="en-US" sz="2800" dirty="0" smtClean="0">
                <a:latin typeface="微软雅黑" panose="020B0503020204020204" pitchFamily="34" charset="-122"/>
                <a:ea typeface="微软雅黑" panose="020B0503020204020204" pitchFamily="34" charset="-122"/>
              </a:rPr>
              <a:t>作为被观察者， </a:t>
            </a:r>
            <a:r>
              <a:rPr lang="en-US" altLang="zh-CN" sz="2800" dirty="0" smtClean="0">
                <a:latin typeface="微软雅黑" panose="020B0503020204020204" pitchFamily="34" charset="-122"/>
                <a:ea typeface="微软雅黑" panose="020B0503020204020204" pitchFamily="34" charset="-122"/>
              </a:rPr>
              <a:t>View</a:t>
            </a:r>
            <a:r>
              <a:rPr lang="zh-CN" altLang="en-US" sz="2800" dirty="0" smtClean="0">
                <a:latin typeface="微软雅黑" panose="020B0503020204020204" pitchFamily="34" charset="-122"/>
                <a:ea typeface="微软雅黑" panose="020B0503020204020204" pitchFamily="34" charset="-122"/>
              </a:rPr>
              <a:t>作为观察者。一旦</a:t>
            </a:r>
            <a:r>
              <a:rPr lang="en-US" altLang="zh-CN" sz="2800" dirty="0" smtClean="0">
                <a:latin typeface="微软雅黑" panose="020B0503020204020204" pitchFamily="34" charset="-122"/>
                <a:ea typeface="微软雅黑" panose="020B0503020204020204" pitchFamily="34" charset="-122"/>
              </a:rPr>
              <a:t>Model</a:t>
            </a:r>
            <a:r>
              <a:rPr lang="zh-CN" altLang="en-US" sz="2800" dirty="0" smtClean="0">
                <a:latin typeface="微软雅黑" panose="020B0503020204020204" pitchFamily="34" charset="-122"/>
                <a:ea typeface="微软雅黑" panose="020B0503020204020204" pitchFamily="34" charset="-122"/>
              </a:rPr>
              <a:t>的状态改变的时候，及时通知</a:t>
            </a:r>
            <a:r>
              <a:rPr lang="en-US" altLang="zh-CN" sz="2800" dirty="0" smtClean="0">
                <a:latin typeface="微软雅黑" panose="020B0503020204020204" pitchFamily="34" charset="-122"/>
                <a:ea typeface="微软雅黑" panose="020B0503020204020204" pitchFamily="34" charset="-122"/>
              </a:rPr>
              <a:t>View</a:t>
            </a:r>
            <a:r>
              <a:rPr lang="zh-CN" altLang="en-US" sz="2800" dirty="0" smtClean="0">
                <a:latin typeface="微软雅黑" panose="020B0503020204020204" pitchFamily="34" charset="-122"/>
                <a:ea typeface="微软雅黑" panose="020B0503020204020204" pitchFamily="34" charset="-122"/>
              </a:rPr>
              <a:t>，以便及时刷新</a:t>
            </a:r>
            <a:r>
              <a:rPr lang="en-US" altLang="zh-CN" sz="2800" dirty="0" smtClean="0">
                <a:latin typeface="微软雅黑" panose="020B0503020204020204" pitchFamily="34" charset="-122"/>
                <a:ea typeface="微软雅黑" panose="020B0503020204020204" pitchFamily="34" charset="-122"/>
              </a:rPr>
              <a:t>View</a:t>
            </a:r>
            <a:r>
              <a:rPr lang="zh-CN" altLang="en-US" sz="2800" dirty="0" smtClean="0">
                <a:latin typeface="微软雅黑" panose="020B0503020204020204" pitchFamily="34" charset="-122"/>
                <a:ea typeface="微软雅黑" panose="020B0503020204020204" pitchFamily="34" charset="-122"/>
              </a:rPr>
              <a:t>。</a:t>
            </a:r>
            <a:endParaRPr lang="zh-CN" altLang="en-US" sz="2800" dirty="0" smtClean="0">
              <a:latin typeface="微软雅黑" panose="020B0503020204020204" pitchFamily="34" charset="-122"/>
              <a:ea typeface="微软雅黑" panose="020B0503020204020204" pitchFamily="34" charset="-122"/>
            </a:endParaRPr>
          </a:p>
          <a:p>
            <a:pPr eaLnBrk="1" hangingPunct="1">
              <a:lnSpc>
                <a:spcPct val="90000"/>
              </a:lnSpc>
            </a:pPr>
            <a:endParaRPr lang="zh-CN" altLang="en-US" dirty="0">
              <a:latin typeface="微软雅黑" panose="020B0503020204020204" pitchFamily="34" charset="-122"/>
              <a:ea typeface="微软雅黑" panose="020B0503020204020204" pitchFamily="34" charset="-122"/>
            </a:endParaRPr>
          </a:p>
        </p:txBody>
      </p:sp>
      <p:sp>
        <p:nvSpPr>
          <p:cNvPr id="27651" name="Rectangle 2"/>
          <p:cNvSpPr>
            <a:spLocks noGrp="1" noChangeArrowheads="1"/>
          </p:cNvSpPr>
          <p:nvPr>
            <p:ph type="title"/>
          </p:nvPr>
        </p:nvSpPr>
        <p:spPr>
          <a:xfrm>
            <a:off x="1981200" y="188913"/>
            <a:ext cx="8229600"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三层层次架构与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软件体系结构的比较</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fade">
                                      <p:cBhvr>
                                        <p:cTn id="7" dur="1000"/>
                                        <p:tgtEl>
                                          <p:spTgt spid="29698">
                                            <p:txEl>
                                              <p:pRg st="1" end="1"/>
                                            </p:txEl>
                                          </p:spTgt>
                                        </p:tgtEl>
                                      </p:cBhvr>
                                    </p:animEffect>
                                    <p:anim calcmode="lin" valueType="num">
                                      <p:cBhvr>
                                        <p:cTn id="8" dur="10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969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8">
                                            <p:txEl>
                                              <p:pRg st="2" end="2"/>
                                            </p:txEl>
                                          </p:spTgt>
                                        </p:tgtEl>
                                        <p:attrNameLst>
                                          <p:attrName>style.visibility</p:attrName>
                                        </p:attrNameLst>
                                      </p:cBhvr>
                                      <p:to>
                                        <p:strVal val="visible"/>
                                      </p:to>
                                    </p:set>
                                    <p:animEffect transition="in" filter="fade">
                                      <p:cBhvr>
                                        <p:cTn id="14" dur="1000"/>
                                        <p:tgtEl>
                                          <p:spTgt spid="29698">
                                            <p:txEl>
                                              <p:pRg st="2" end="2"/>
                                            </p:txEl>
                                          </p:spTgt>
                                        </p:tgtEl>
                                      </p:cBhvr>
                                    </p:animEffect>
                                    <p:anim calcmode="lin" valueType="num">
                                      <p:cBhvr>
                                        <p:cTn id="15" dur="10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969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12"/>
          <p:cNvSpPr>
            <a:spLocks noChangeArrowheads="1"/>
          </p:cNvSpPr>
          <p:nvPr/>
        </p:nvSpPr>
        <p:spPr bwMode="auto">
          <a:xfrm>
            <a:off x="5159376" y="620714"/>
            <a:ext cx="4824413" cy="3527425"/>
          </a:xfrm>
          <a:prstGeom prst="roundRect">
            <a:avLst>
              <a:gd name="adj" fmla="val 16667"/>
            </a:avLst>
          </a:prstGeom>
          <a:solidFill>
            <a:srgbClr val="0000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5" name="AutoShape 12"/>
          <p:cNvSpPr>
            <a:spLocks noChangeArrowheads="1"/>
          </p:cNvSpPr>
          <p:nvPr/>
        </p:nvSpPr>
        <p:spPr bwMode="auto">
          <a:xfrm>
            <a:off x="1751014" y="260350"/>
            <a:ext cx="3240087" cy="4681538"/>
          </a:xfrm>
          <a:prstGeom prst="roundRect">
            <a:avLst>
              <a:gd name="adj" fmla="val 16667"/>
            </a:avLst>
          </a:prstGeom>
          <a:solidFill>
            <a:srgbClr val="0000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6" name="AutoShape 9"/>
          <p:cNvSpPr>
            <a:spLocks noChangeArrowheads="1"/>
          </p:cNvSpPr>
          <p:nvPr/>
        </p:nvSpPr>
        <p:spPr bwMode="auto">
          <a:xfrm>
            <a:off x="1992313" y="390525"/>
            <a:ext cx="2735262" cy="1257300"/>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Presentation Layer</a:t>
            </a:r>
            <a:endParaRPr lang="en-US" altLang="zh-CN" b="1"/>
          </a:p>
          <a:p>
            <a:pPr algn="ctr" eaLnBrk="1" hangingPunct="1"/>
            <a:endParaRPr lang="en-US" altLang="zh-CN" b="1"/>
          </a:p>
        </p:txBody>
      </p:sp>
      <p:sp>
        <p:nvSpPr>
          <p:cNvPr id="28677" name="AutoShape 10"/>
          <p:cNvSpPr>
            <a:spLocks noChangeArrowheads="1"/>
          </p:cNvSpPr>
          <p:nvPr/>
        </p:nvSpPr>
        <p:spPr bwMode="auto">
          <a:xfrm>
            <a:off x="1992313" y="2190750"/>
            <a:ext cx="2735262" cy="1239838"/>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a:p>
          <a:p>
            <a:pPr algn="ctr" eaLnBrk="1" hangingPunct="1"/>
            <a:endParaRPr lang="en-US" altLang="zh-CN" b="1"/>
          </a:p>
          <a:p>
            <a:pPr algn="ctr" eaLnBrk="1" hangingPunct="1"/>
            <a:endParaRPr lang="en-US" altLang="zh-CN" b="1"/>
          </a:p>
          <a:p>
            <a:pPr algn="ctr" eaLnBrk="1" hangingPunct="1"/>
            <a:endParaRPr lang="en-US" altLang="zh-CN" b="1"/>
          </a:p>
          <a:p>
            <a:pPr algn="ctr" eaLnBrk="1" hangingPunct="1"/>
            <a:r>
              <a:rPr lang="en-US" altLang="zh-CN" b="1"/>
              <a:t>Application Layer</a:t>
            </a:r>
            <a:endParaRPr lang="en-US" altLang="zh-CN" b="1"/>
          </a:p>
          <a:p>
            <a:pPr algn="ctr" eaLnBrk="1" hangingPunct="1"/>
            <a:endParaRPr lang="en-US" altLang="zh-CN" b="1"/>
          </a:p>
          <a:p>
            <a:pPr algn="ctr" eaLnBrk="1" hangingPunct="1"/>
            <a:endParaRPr lang="en-US" altLang="zh-CN" b="1"/>
          </a:p>
        </p:txBody>
      </p:sp>
      <p:sp>
        <p:nvSpPr>
          <p:cNvPr id="28678" name="AutoShape 11"/>
          <p:cNvSpPr>
            <a:spLocks noChangeArrowheads="1"/>
          </p:cNvSpPr>
          <p:nvPr/>
        </p:nvSpPr>
        <p:spPr bwMode="auto">
          <a:xfrm>
            <a:off x="2497138" y="3990976"/>
            <a:ext cx="1943100" cy="792163"/>
          </a:xfrm>
          <a:prstGeom prst="roundRect">
            <a:avLst>
              <a:gd name="adj" fmla="val 16667"/>
            </a:avLst>
          </a:prstGeom>
          <a:solidFill>
            <a:schemeClr val="bg1"/>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pPr>
            <a:r>
              <a:rPr lang="en-US" altLang="zh-CN" b="1"/>
              <a:t>Permanent Data </a:t>
            </a:r>
            <a:endParaRPr lang="en-US" altLang="zh-CN" b="1"/>
          </a:p>
          <a:p>
            <a:pPr algn="ctr" eaLnBrk="1" hangingPunct="1">
              <a:lnSpc>
                <a:spcPct val="90000"/>
              </a:lnSpc>
              <a:spcBef>
                <a:spcPct val="20000"/>
              </a:spcBef>
            </a:pPr>
            <a:r>
              <a:rPr lang="en-US" altLang="zh-CN" b="1"/>
              <a:t>Storage Layer</a:t>
            </a:r>
            <a:endParaRPr lang="en-US" altLang="zh-CN" b="1"/>
          </a:p>
        </p:txBody>
      </p:sp>
      <p:sp>
        <p:nvSpPr>
          <p:cNvPr id="28679" name="AutoShape 13"/>
          <p:cNvSpPr>
            <a:spLocks noChangeArrowheads="1"/>
          </p:cNvSpPr>
          <p:nvPr/>
        </p:nvSpPr>
        <p:spPr bwMode="auto">
          <a:xfrm>
            <a:off x="2895600" y="1646238"/>
            <a:ext cx="287338" cy="576262"/>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0" name="AutoShape 14"/>
          <p:cNvSpPr>
            <a:spLocks noChangeArrowheads="1"/>
          </p:cNvSpPr>
          <p:nvPr/>
        </p:nvSpPr>
        <p:spPr bwMode="auto">
          <a:xfrm>
            <a:off x="2901950" y="3430588"/>
            <a:ext cx="287338" cy="576262"/>
          </a:xfrm>
          <a:prstGeom prst="downArrow">
            <a:avLst>
              <a:gd name="adj1" fmla="val 10620"/>
              <a:gd name="adj2" fmla="val 76563"/>
            </a:avLst>
          </a:prstGeom>
          <a:solidFill>
            <a:schemeClr val="bg1"/>
          </a:solidFill>
          <a:ln w="9525">
            <a:solidFill>
              <a:schemeClr val="tx1"/>
            </a:solidFill>
            <a:miter lim="800000"/>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1" name="Line 15"/>
          <p:cNvSpPr>
            <a:spLocks noChangeShapeType="1"/>
          </p:cNvSpPr>
          <p:nvPr/>
        </p:nvSpPr>
        <p:spPr bwMode="auto">
          <a:xfrm flipV="1">
            <a:off x="3865563" y="1685925"/>
            <a:ext cx="0" cy="503238"/>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2" name="Line 16"/>
          <p:cNvSpPr>
            <a:spLocks noChangeShapeType="1"/>
          </p:cNvSpPr>
          <p:nvPr/>
        </p:nvSpPr>
        <p:spPr bwMode="auto">
          <a:xfrm flipV="1">
            <a:off x="3860800" y="3432175"/>
            <a:ext cx="0" cy="503238"/>
          </a:xfrm>
          <a:prstGeom prst="line">
            <a:avLst/>
          </a:prstGeom>
          <a:noFill/>
          <a:ln w="44450">
            <a:solidFill>
              <a:schemeClr val="bg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AutoShape 17"/>
          <p:cNvSpPr>
            <a:spLocks noChangeArrowheads="1"/>
          </p:cNvSpPr>
          <p:nvPr/>
        </p:nvSpPr>
        <p:spPr bwMode="auto">
          <a:xfrm>
            <a:off x="2527300" y="5157788"/>
            <a:ext cx="1727200" cy="792162"/>
          </a:xfrm>
          <a:prstGeom prst="can">
            <a:avLst>
              <a:gd name="adj" fmla="val 25000"/>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Database</a:t>
            </a:r>
            <a:endParaRPr lang="en-US" altLang="zh-CN" sz="2800" b="1"/>
          </a:p>
        </p:txBody>
      </p:sp>
      <p:sp>
        <p:nvSpPr>
          <p:cNvPr id="28684" name="Line 18"/>
          <p:cNvSpPr>
            <a:spLocks noChangeShapeType="1"/>
          </p:cNvSpPr>
          <p:nvPr/>
        </p:nvSpPr>
        <p:spPr bwMode="auto">
          <a:xfrm>
            <a:off x="3030539" y="4808539"/>
            <a:ext cx="7937" cy="492125"/>
          </a:xfrm>
          <a:prstGeom prst="line">
            <a:avLst/>
          </a:prstGeom>
          <a:noFill/>
          <a:ln w="444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Line 19"/>
          <p:cNvSpPr>
            <a:spLocks noChangeShapeType="1"/>
          </p:cNvSpPr>
          <p:nvPr/>
        </p:nvSpPr>
        <p:spPr bwMode="auto">
          <a:xfrm flipV="1">
            <a:off x="3756025" y="4783139"/>
            <a:ext cx="0" cy="517525"/>
          </a:xfrm>
          <a:prstGeom prst="line">
            <a:avLst/>
          </a:prstGeom>
          <a:noFill/>
          <a:ln w="44450">
            <a:solidFill>
              <a:srgbClr val="FF0000"/>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AutoShape 6"/>
          <p:cNvSpPr>
            <a:spLocks noChangeArrowheads="1"/>
          </p:cNvSpPr>
          <p:nvPr/>
        </p:nvSpPr>
        <p:spPr bwMode="auto">
          <a:xfrm>
            <a:off x="8253414" y="2489201"/>
            <a:ext cx="1443037" cy="1338263"/>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zh-CN" altLang="en-US" sz="2400">
                <a:solidFill>
                  <a:srgbClr val="000000"/>
                </a:solidFill>
                <a:ea typeface="黑体" panose="02010609060101010101" pitchFamily="49" charset="-122"/>
              </a:rPr>
              <a:t>  </a:t>
            </a:r>
            <a:r>
              <a:rPr lang="en-US" altLang="zh-CN" sz="2400" b="1">
                <a:solidFill>
                  <a:srgbClr val="000000"/>
                </a:solidFill>
                <a:ea typeface="黑体" panose="02010609060101010101" pitchFamily="49" charset="-122"/>
              </a:rPr>
              <a:t>Model</a:t>
            </a:r>
            <a:endParaRPr lang="en-US" altLang="zh-CN" sz="2400" b="1">
              <a:solidFill>
                <a:srgbClr val="000000"/>
              </a:solidFill>
              <a:ea typeface="黑体" panose="02010609060101010101" pitchFamily="49" charset="-122"/>
            </a:endParaRPr>
          </a:p>
        </p:txBody>
      </p:sp>
      <p:sp>
        <p:nvSpPr>
          <p:cNvPr id="28687" name="AutoShape 8"/>
          <p:cNvSpPr>
            <a:spLocks noChangeArrowheads="1"/>
          </p:cNvSpPr>
          <p:nvPr/>
        </p:nvSpPr>
        <p:spPr bwMode="auto">
          <a:xfrm>
            <a:off x="6600825" y="765175"/>
            <a:ext cx="1747838" cy="731838"/>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ea typeface="黑体" panose="02010609060101010101" pitchFamily="49" charset="-122"/>
              </a:rPr>
              <a:t>           </a:t>
            </a:r>
            <a:r>
              <a:rPr lang="en-US" altLang="zh-CN" sz="2400" b="1">
                <a:solidFill>
                  <a:srgbClr val="000000"/>
                </a:solidFill>
                <a:ea typeface="黑体" panose="02010609060101010101" pitchFamily="49" charset="-122"/>
              </a:rPr>
              <a:t>Controller  </a:t>
            </a:r>
            <a:endParaRPr lang="en-US" altLang="zh-CN" sz="2400" b="1">
              <a:solidFill>
                <a:srgbClr val="000000"/>
              </a:solidFill>
              <a:ea typeface="黑体" panose="02010609060101010101" pitchFamily="49" charset="-122"/>
            </a:endParaRPr>
          </a:p>
          <a:p>
            <a:pPr algn="just" eaLnBrk="1" hangingPunct="1"/>
            <a:endParaRPr lang="en-US" altLang="zh-CN" sz="2400" b="1">
              <a:solidFill>
                <a:srgbClr val="000000"/>
              </a:solidFill>
              <a:ea typeface="黑体" panose="02010609060101010101" pitchFamily="49" charset="-122"/>
            </a:endParaRPr>
          </a:p>
        </p:txBody>
      </p:sp>
      <p:sp>
        <p:nvSpPr>
          <p:cNvPr id="28688" name="Line 14"/>
          <p:cNvSpPr>
            <a:spLocks noChangeShapeType="1"/>
          </p:cNvSpPr>
          <p:nvPr/>
        </p:nvSpPr>
        <p:spPr bwMode="auto">
          <a:xfrm>
            <a:off x="6772275" y="2992438"/>
            <a:ext cx="1481138" cy="0"/>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15"/>
          <p:cNvSpPr>
            <a:spLocks noChangeShapeType="1"/>
          </p:cNvSpPr>
          <p:nvPr/>
        </p:nvSpPr>
        <p:spPr bwMode="auto">
          <a:xfrm flipH="1" flipV="1">
            <a:off x="8383589" y="1131888"/>
            <a:ext cx="623887" cy="0"/>
          </a:xfrm>
          <a:prstGeom prst="line">
            <a:avLst/>
          </a:prstGeom>
          <a:noFill/>
          <a:ln w="635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90" name="Line 16"/>
          <p:cNvSpPr>
            <a:spLocks noChangeShapeType="1"/>
          </p:cNvSpPr>
          <p:nvPr/>
        </p:nvSpPr>
        <p:spPr bwMode="auto">
          <a:xfrm flipH="1">
            <a:off x="5735638" y="1143001"/>
            <a:ext cx="0" cy="1336675"/>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1" name="Rectangle 22"/>
          <p:cNvSpPr>
            <a:spLocks noChangeArrowheads="1"/>
          </p:cNvSpPr>
          <p:nvPr/>
        </p:nvSpPr>
        <p:spPr bwMode="auto">
          <a:xfrm>
            <a:off x="2568576" y="6143626"/>
            <a:ext cx="719931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latin typeface="微软雅黑" panose="020B0503020204020204" pitchFamily="34" charset="-122"/>
                <a:ea typeface="微软雅黑" panose="020B0503020204020204" pitchFamily="34" charset="-122"/>
              </a:rPr>
              <a:t>使用观察者模式的</a:t>
            </a:r>
            <a:r>
              <a:rPr lang="en-US" altLang="zh-CN" sz="2800" b="1">
                <a:latin typeface="微软雅黑" panose="020B0503020204020204" pitchFamily="34" charset="-122"/>
                <a:ea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rPr>
              <a:t>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架构</a:t>
            </a:r>
            <a:endParaRPr lang="zh-CN" altLang="en-US" sz="2800" b="1">
              <a:latin typeface="微软雅黑" panose="020B0503020204020204" pitchFamily="34" charset="-122"/>
              <a:ea typeface="微软雅黑" panose="020B0503020204020204" pitchFamily="34" charset="-122"/>
            </a:endParaRPr>
          </a:p>
        </p:txBody>
      </p:sp>
      <p:sp>
        <p:nvSpPr>
          <p:cNvPr id="22" name="AutoShape 6"/>
          <p:cNvSpPr>
            <a:spLocks noChangeArrowheads="1"/>
          </p:cNvSpPr>
          <p:nvPr/>
        </p:nvSpPr>
        <p:spPr bwMode="auto">
          <a:xfrm>
            <a:off x="5311776" y="2479675"/>
            <a:ext cx="1444625" cy="1379538"/>
          </a:xfrm>
          <a:prstGeom prst="roundRect">
            <a:avLst>
              <a:gd name="adj" fmla="val 16667"/>
            </a:avLst>
          </a:prstGeom>
          <a:solidFill>
            <a:srgbClr val="FFFFFF"/>
          </a:solidFill>
          <a:ln w="9525">
            <a:solidFill>
              <a:srgbClr val="000000"/>
            </a:solidFill>
            <a:round/>
          </a:ln>
        </p:spPr>
        <p:txBody>
          <a:bodyPr lIns="62179" tIns="31090" rIns="62179" bIns="3109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20000"/>
              </a:lnSpc>
              <a:spcBef>
                <a:spcPct val="0"/>
              </a:spcBef>
              <a:buFontTx/>
              <a:buNone/>
              <a:defRPr/>
            </a:pPr>
            <a:r>
              <a:rPr lang="zh-CN" altLang="en-US" sz="2400" b="1" dirty="0">
                <a:solidFill>
                  <a:srgbClr val="000000"/>
                </a:solidFill>
                <a:latin typeface="+mn-lt"/>
                <a:ea typeface="黑体" panose="02010609060101010101" pitchFamily="49" charset="-122"/>
              </a:rPr>
              <a:t>  </a:t>
            </a:r>
            <a:r>
              <a:rPr lang="en-US" altLang="zh-CN" sz="2400" b="1" dirty="0">
                <a:solidFill>
                  <a:srgbClr val="000000"/>
                </a:solidFill>
                <a:latin typeface="+mn-lt"/>
                <a:ea typeface="黑体" panose="02010609060101010101" pitchFamily="49" charset="-122"/>
              </a:rPr>
              <a:t>View</a:t>
            </a:r>
            <a:endParaRPr lang="en-US" altLang="zh-CN" sz="2400" b="1" dirty="0">
              <a:solidFill>
                <a:srgbClr val="000000"/>
              </a:solidFill>
              <a:latin typeface="+mn-lt"/>
              <a:ea typeface="黑体" panose="02010609060101010101" pitchFamily="49" charset="-122"/>
            </a:endParaRPr>
          </a:p>
        </p:txBody>
      </p:sp>
      <p:sp>
        <p:nvSpPr>
          <p:cNvPr id="28693" name="AutoShape 17"/>
          <p:cNvSpPr>
            <a:spLocks noChangeArrowheads="1"/>
          </p:cNvSpPr>
          <p:nvPr/>
        </p:nvSpPr>
        <p:spPr bwMode="auto">
          <a:xfrm>
            <a:off x="6527800" y="4710113"/>
            <a:ext cx="1727200" cy="792162"/>
          </a:xfrm>
          <a:prstGeom prst="can">
            <a:avLst>
              <a:gd name="adj" fmla="val 25000"/>
            </a:avLst>
          </a:prstGeom>
          <a:solidFill>
            <a:srgbClr val="FFCC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Database</a:t>
            </a:r>
            <a:endParaRPr lang="en-US" altLang="zh-CN" sz="2800" b="1"/>
          </a:p>
        </p:txBody>
      </p:sp>
      <p:cxnSp>
        <p:nvCxnSpPr>
          <p:cNvPr id="24" name="直接连接符 23"/>
          <p:cNvCxnSpPr/>
          <p:nvPr/>
        </p:nvCxnSpPr>
        <p:spPr>
          <a:xfrm>
            <a:off x="5713413" y="1139826"/>
            <a:ext cx="887412" cy="3175"/>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8695" name="Line 16"/>
          <p:cNvSpPr>
            <a:spLocks noChangeShapeType="1"/>
          </p:cNvSpPr>
          <p:nvPr/>
        </p:nvSpPr>
        <p:spPr bwMode="auto">
          <a:xfrm flipH="1">
            <a:off x="8980488" y="1125539"/>
            <a:ext cx="0" cy="1336675"/>
          </a:xfrm>
          <a:prstGeom prst="line">
            <a:avLst/>
          </a:prstGeom>
          <a:noFill/>
          <a:ln w="63500">
            <a:solidFill>
              <a:schemeClr val="bg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6" name="Line 16"/>
          <p:cNvSpPr>
            <a:spLocks noChangeShapeType="1"/>
          </p:cNvSpPr>
          <p:nvPr/>
        </p:nvSpPr>
        <p:spPr bwMode="auto">
          <a:xfrm flipH="1">
            <a:off x="7718426" y="3841751"/>
            <a:ext cx="1216025" cy="974725"/>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矩形 28"/>
          <p:cNvSpPr/>
          <p:nvPr/>
        </p:nvSpPr>
        <p:spPr>
          <a:xfrm>
            <a:off x="2855913" y="1125538"/>
            <a:ext cx="1223962" cy="36036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b="1" dirty="0">
                <a:solidFill>
                  <a:schemeClr val="tx1"/>
                </a:solidFill>
              </a:rPr>
              <a:t>Observer</a:t>
            </a:r>
            <a:endParaRPr lang="zh-CN" altLang="en-US" sz="1600" b="1" dirty="0">
              <a:solidFill>
                <a:schemeClr val="tx1"/>
              </a:solidFill>
            </a:endParaRPr>
          </a:p>
        </p:txBody>
      </p:sp>
      <p:sp>
        <p:nvSpPr>
          <p:cNvPr id="30" name="矩形 29"/>
          <p:cNvSpPr/>
          <p:nvPr/>
        </p:nvSpPr>
        <p:spPr>
          <a:xfrm>
            <a:off x="2640013" y="2276476"/>
            <a:ext cx="1511300" cy="320675"/>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b="1" dirty="0">
                <a:solidFill>
                  <a:schemeClr val="tx1"/>
                </a:solidFill>
              </a:rPr>
              <a:t>Observable</a:t>
            </a:r>
            <a:endParaRPr lang="zh-CN" altLang="en-US" sz="1600" b="1" dirty="0">
              <a:solidFill>
                <a:schemeClr val="tx1"/>
              </a:solidFill>
            </a:endParaRPr>
          </a:p>
        </p:txBody>
      </p:sp>
      <p:sp>
        <p:nvSpPr>
          <p:cNvPr id="31" name="矩形 30"/>
          <p:cNvSpPr/>
          <p:nvPr/>
        </p:nvSpPr>
        <p:spPr>
          <a:xfrm>
            <a:off x="5486401" y="2636838"/>
            <a:ext cx="1114425" cy="24606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a:defRPr/>
            </a:pPr>
            <a:r>
              <a:rPr lang="en-US" altLang="zh-CN" sz="1600" b="1" dirty="0">
                <a:solidFill>
                  <a:schemeClr val="tx1"/>
                </a:solidFill>
              </a:rPr>
              <a:t>Observer</a:t>
            </a:r>
            <a:endParaRPr lang="zh-CN" altLang="en-US" sz="1600" b="1" dirty="0">
              <a:solidFill>
                <a:schemeClr val="tx1"/>
              </a:solidFill>
            </a:endParaRPr>
          </a:p>
        </p:txBody>
      </p:sp>
      <p:sp>
        <p:nvSpPr>
          <p:cNvPr id="32" name="矩形 31"/>
          <p:cNvSpPr/>
          <p:nvPr/>
        </p:nvSpPr>
        <p:spPr>
          <a:xfrm>
            <a:off x="8328025" y="2636838"/>
            <a:ext cx="1296988" cy="246062"/>
          </a:xfrm>
          <a:prstGeom prst="rect">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lgn="ctr">
              <a:defRPr/>
            </a:pPr>
            <a:r>
              <a:rPr lang="en-US" altLang="zh-CN" sz="1600" b="1" dirty="0">
                <a:solidFill>
                  <a:schemeClr val="tx1"/>
                </a:solidFill>
              </a:rPr>
              <a:t>Observable</a:t>
            </a:r>
            <a:endParaRPr lang="zh-CN" altLang="en-US" sz="1600" b="1" dirty="0">
              <a:solidFill>
                <a:schemeClr val="tx1"/>
              </a:solidFill>
            </a:endParaRPr>
          </a:p>
        </p:txBody>
      </p:sp>
      <p:grpSp>
        <p:nvGrpSpPr>
          <p:cNvPr id="28701" name="组合 32"/>
          <p:cNvGrpSpPr/>
          <p:nvPr/>
        </p:nvGrpSpPr>
        <p:grpSpPr bwMode="auto">
          <a:xfrm>
            <a:off x="8256588" y="923926"/>
            <a:ext cx="1943100" cy="4183063"/>
            <a:chOff x="6732239" y="2020888"/>
            <a:chExt cx="1944217" cy="3413047"/>
          </a:xfrm>
        </p:grpSpPr>
        <p:sp>
          <p:nvSpPr>
            <p:cNvPr id="28705" name="Line 16"/>
            <p:cNvSpPr>
              <a:spLocks noChangeShapeType="1"/>
            </p:cNvSpPr>
            <p:nvPr/>
          </p:nvSpPr>
          <p:spPr bwMode="auto">
            <a:xfrm flipH="1">
              <a:off x="6732239" y="5406849"/>
              <a:ext cx="1944216" cy="27086"/>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35" name="直接连接符 34"/>
            <p:cNvCxnSpPr/>
            <p:nvPr/>
          </p:nvCxnSpPr>
          <p:spPr>
            <a:xfrm>
              <a:off x="6824367" y="2020888"/>
              <a:ext cx="1852089" cy="1296"/>
            </a:xfrm>
            <a:prstGeom prst="line">
              <a:avLst/>
            </a:prstGeom>
            <a:ln w="31750">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676456" y="2022184"/>
              <a:ext cx="0" cy="3396208"/>
            </a:xfrm>
            <a:prstGeom prst="line">
              <a:avLst/>
            </a:prstGeom>
            <a:ln w="31750">
              <a:solidFill>
                <a:srgbClr val="FF66FF"/>
              </a:solidFill>
            </a:ln>
          </p:spPr>
          <p:style>
            <a:lnRef idx="1">
              <a:schemeClr val="accent1"/>
            </a:lnRef>
            <a:fillRef idx="0">
              <a:schemeClr val="accent1"/>
            </a:fillRef>
            <a:effectRef idx="0">
              <a:schemeClr val="accent1"/>
            </a:effectRef>
            <a:fontRef idx="minor">
              <a:schemeClr val="tx1"/>
            </a:fontRef>
          </p:style>
        </p:cxnSp>
      </p:grpSp>
      <p:cxnSp>
        <p:nvCxnSpPr>
          <p:cNvPr id="34" name="直接箭头连接符 33"/>
          <p:cNvCxnSpPr/>
          <p:nvPr/>
        </p:nvCxnSpPr>
        <p:spPr>
          <a:xfrm flipH="1">
            <a:off x="6756401" y="3429000"/>
            <a:ext cx="1497013" cy="0"/>
          </a:xfrm>
          <a:prstGeom prst="straightConnector1">
            <a:avLst/>
          </a:prstGeom>
          <a:ln w="44450">
            <a:solidFill>
              <a:schemeClr val="bg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6073775" y="1341439"/>
            <a:ext cx="0" cy="1152525"/>
          </a:xfrm>
          <a:prstGeom prst="line">
            <a:avLst/>
          </a:prstGeom>
          <a:ln w="635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040439" y="1341438"/>
            <a:ext cx="604837" cy="0"/>
          </a:xfrm>
          <a:prstGeom prst="straightConnector1">
            <a:avLst/>
          </a:prstGeom>
          <a:ln w="635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1000" fill="hold"/>
                                        <p:tgtEl>
                                          <p:spTgt spid="30"/>
                                        </p:tgtEl>
                                        <p:attrNameLst>
                                          <p:attrName>ppt_w</p:attrName>
                                        </p:attrNameLst>
                                      </p:cBhvr>
                                      <p:tavLst>
                                        <p:tav tm="0">
                                          <p:val>
                                            <p:fltVal val="0"/>
                                          </p:val>
                                        </p:tav>
                                        <p:tav tm="100000">
                                          <p:val>
                                            <p:strVal val="#ppt_w"/>
                                          </p:val>
                                        </p:tav>
                                      </p:tavLst>
                                    </p:anim>
                                    <p:anim calcmode="lin" valueType="num">
                                      <p:cBhvr>
                                        <p:cTn id="16" dur="1000" fill="hold"/>
                                        <p:tgtEl>
                                          <p:spTgt spid="30"/>
                                        </p:tgtEl>
                                        <p:attrNameLst>
                                          <p:attrName>ppt_h</p:attrName>
                                        </p:attrNameLst>
                                      </p:cBhvr>
                                      <p:tavLst>
                                        <p:tav tm="0">
                                          <p:val>
                                            <p:fltVal val="0"/>
                                          </p:val>
                                        </p:tav>
                                        <p:tav tm="100000">
                                          <p:val>
                                            <p:strVal val="#ppt_h"/>
                                          </p:val>
                                        </p:tav>
                                      </p:tavLst>
                                    </p:anim>
                                    <p:anim calcmode="lin" valueType="num">
                                      <p:cBhvr>
                                        <p:cTn id="17" dur="1000" fill="hold"/>
                                        <p:tgtEl>
                                          <p:spTgt spid="30"/>
                                        </p:tgtEl>
                                        <p:attrNameLst>
                                          <p:attrName>style.rotation</p:attrName>
                                        </p:attrNameLst>
                                      </p:cBhvr>
                                      <p:tavLst>
                                        <p:tav tm="0">
                                          <p:val>
                                            <p:fltVal val="90"/>
                                          </p:val>
                                        </p:tav>
                                        <p:tav tm="100000">
                                          <p:val>
                                            <p:fltVal val="0"/>
                                          </p:val>
                                        </p:tav>
                                      </p:tavLst>
                                    </p:anim>
                                    <p:animEffect transition="in" filter="fade">
                                      <p:cBhvr>
                                        <p:cTn id="18" dur="10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1000" fill="hold"/>
                                        <p:tgtEl>
                                          <p:spTgt spid="31"/>
                                        </p:tgtEl>
                                        <p:attrNameLst>
                                          <p:attrName>ppt_w</p:attrName>
                                        </p:attrNameLst>
                                      </p:cBhvr>
                                      <p:tavLst>
                                        <p:tav tm="0">
                                          <p:val>
                                            <p:fltVal val="0"/>
                                          </p:val>
                                        </p:tav>
                                        <p:tav tm="100000">
                                          <p:val>
                                            <p:strVal val="#ppt_w"/>
                                          </p:val>
                                        </p:tav>
                                      </p:tavLst>
                                    </p:anim>
                                    <p:anim calcmode="lin" valueType="num">
                                      <p:cBhvr>
                                        <p:cTn id="24" dur="1000" fill="hold"/>
                                        <p:tgtEl>
                                          <p:spTgt spid="31"/>
                                        </p:tgtEl>
                                        <p:attrNameLst>
                                          <p:attrName>ppt_h</p:attrName>
                                        </p:attrNameLst>
                                      </p:cBhvr>
                                      <p:tavLst>
                                        <p:tav tm="0">
                                          <p:val>
                                            <p:fltVal val="0"/>
                                          </p:val>
                                        </p:tav>
                                        <p:tav tm="100000">
                                          <p:val>
                                            <p:strVal val="#ppt_h"/>
                                          </p:val>
                                        </p:tav>
                                      </p:tavLst>
                                    </p:anim>
                                    <p:anim calcmode="lin" valueType="num">
                                      <p:cBhvr>
                                        <p:cTn id="25" dur="1000" fill="hold"/>
                                        <p:tgtEl>
                                          <p:spTgt spid="31"/>
                                        </p:tgtEl>
                                        <p:attrNameLst>
                                          <p:attrName>style.rotation</p:attrName>
                                        </p:attrNameLst>
                                      </p:cBhvr>
                                      <p:tavLst>
                                        <p:tav tm="0">
                                          <p:val>
                                            <p:fltVal val="90"/>
                                          </p:val>
                                        </p:tav>
                                        <p:tav tm="100000">
                                          <p:val>
                                            <p:fltVal val="0"/>
                                          </p:val>
                                        </p:tav>
                                      </p:tavLst>
                                    </p:anim>
                                    <p:animEffect transition="in" filter="fade">
                                      <p:cBhvr>
                                        <p:cTn id="26" dur="10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1000" fill="hold"/>
                                        <p:tgtEl>
                                          <p:spTgt spid="32"/>
                                        </p:tgtEl>
                                        <p:attrNameLst>
                                          <p:attrName>ppt_w</p:attrName>
                                        </p:attrNameLst>
                                      </p:cBhvr>
                                      <p:tavLst>
                                        <p:tav tm="0">
                                          <p:val>
                                            <p:fltVal val="0"/>
                                          </p:val>
                                        </p:tav>
                                        <p:tav tm="100000">
                                          <p:val>
                                            <p:strVal val="#ppt_w"/>
                                          </p:val>
                                        </p:tav>
                                      </p:tavLst>
                                    </p:anim>
                                    <p:anim calcmode="lin" valueType="num">
                                      <p:cBhvr>
                                        <p:cTn id="32" dur="1000" fill="hold"/>
                                        <p:tgtEl>
                                          <p:spTgt spid="32"/>
                                        </p:tgtEl>
                                        <p:attrNameLst>
                                          <p:attrName>ppt_h</p:attrName>
                                        </p:attrNameLst>
                                      </p:cBhvr>
                                      <p:tavLst>
                                        <p:tav tm="0">
                                          <p:val>
                                            <p:fltVal val="0"/>
                                          </p:val>
                                        </p:tav>
                                        <p:tav tm="100000">
                                          <p:val>
                                            <p:strVal val="#ppt_h"/>
                                          </p:val>
                                        </p:tav>
                                      </p:tavLst>
                                    </p:anim>
                                    <p:anim calcmode="lin" valueType="num">
                                      <p:cBhvr>
                                        <p:cTn id="33" dur="1000" fill="hold"/>
                                        <p:tgtEl>
                                          <p:spTgt spid="32"/>
                                        </p:tgtEl>
                                        <p:attrNameLst>
                                          <p:attrName>style.rotation</p:attrName>
                                        </p:attrNameLst>
                                      </p:cBhvr>
                                      <p:tavLst>
                                        <p:tav tm="0">
                                          <p:val>
                                            <p:fltVal val="90"/>
                                          </p:val>
                                        </p:tav>
                                        <p:tav tm="100000">
                                          <p:val>
                                            <p:fltVal val="0"/>
                                          </p:val>
                                        </p:tav>
                                      </p:tavLst>
                                    </p:anim>
                                    <p:animEffect transition="in" filter="fade">
                                      <p:cBhvr>
                                        <p:cTn id="3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545659" y="1349896"/>
            <a:ext cx="10882897" cy="3077250"/>
          </a:xfrm>
        </p:spPr>
        <p:txBody>
          <a:bodyPr/>
          <a:lstStyle/>
          <a:p>
            <a:pPr marL="0" indent="0">
              <a:lnSpc>
                <a:spcPct val="120000"/>
              </a:lnSpc>
              <a:buNone/>
            </a:pP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注</a:t>
            </a:r>
            <a:r>
              <a:rPr lang="en-US" altLang="zh-CN" b="1" dirty="0" smtClean="0">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如果</a:t>
            </a:r>
            <a:r>
              <a:rPr lang="zh-CN" altLang="en-US" b="1" dirty="0" smtClean="0">
                <a:latin typeface="微软雅黑" panose="020B0503020204020204" pitchFamily="34" charset="-122"/>
                <a:ea typeface="微软雅黑" panose="020B0503020204020204" pitchFamily="34" charset="-122"/>
              </a:rPr>
              <a:t>在</a:t>
            </a:r>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层架构中，应用层与表示层之间，使用观察者模式，则必然导致应用层对显示层的调用</a:t>
            </a:r>
            <a:r>
              <a:rPr lang="en-US" altLang="zh-CN" b="1" dirty="0" smtClean="0">
                <a:latin typeface="微软雅黑" panose="020B0503020204020204" pitchFamily="34" charset="-122"/>
                <a:ea typeface="微软雅黑" panose="020B0503020204020204" pitchFamily="34" charset="-122"/>
              </a:rPr>
              <a:t>(</a:t>
            </a:r>
            <a:r>
              <a:rPr lang="en-US" altLang="zh-CN" b="1" dirty="0" err="1" smtClean="0">
                <a:latin typeface="微软雅黑" panose="020B0503020204020204" pitchFamily="34" charset="-122"/>
                <a:ea typeface="微软雅黑" panose="020B0503020204020204" pitchFamily="34" charset="-122"/>
              </a:rPr>
              <a:t>notifyObservers</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0" indent="0">
              <a:lnSpc>
                <a:spcPct val="120000"/>
              </a:lnSpc>
              <a:buFontTx/>
              <a:buAutoNum type="arabicPeriod"/>
            </a:pPr>
            <a:r>
              <a:rPr lang="zh-CN" altLang="en-US" b="1" dirty="0" smtClean="0">
                <a:latin typeface="微软雅黑" panose="020B0503020204020204" pitchFamily="34" charset="-122"/>
                <a:ea typeface="微软雅黑" panose="020B0503020204020204" pitchFamily="34" charset="-122"/>
              </a:rPr>
              <a:t>这违反了层次架构的原则。</a:t>
            </a:r>
            <a:endParaRPr lang="en-US" altLang="zh-CN" b="1" dirty="0" smtClean="0">
              <a:latin typeface="微软雅黑" panose="020B0503020204020204" pitchFamily="34" charset="-122"/>
              <a:ea typeface="微软雅黑" panose="020B0503020204020204" pitchFamily="34" charset="-122"/>
            </a:endParaRPr>
          </a:p>
          <a:p>
            <a:pPr marL="0" indent="0">
              <a:lnSpc>
                <a:spcPct val="120000"/>
              </a:lnSpc>
              <a:buFontTx/>
              <a:buAutoNum type="arabicPeriod"/>
            </a:pPr>
            <a:r>
              <a:rPr lang="zh-CN" altLang="en-US" b="1" dirty="0" smtClean="0">
                <a:latin typeface="微软雅黑" panose="020B0503020204020204" pitchFamily="34" charset="-122"/>
                <a:ea typeface="微软雅黑" panose="020B0503020204020204" pitchFamily="34" charset="-122"/>
              </a:rPr>
              <a:t>但是考虑到采用观察者机制更新图形界面的效率，以上的小小的“违规”也是值得的。</a:t>
            </a:r>
            <a:endParaRPr lang="zh-CN" altLang="en-US" b="1" dirty="0" smtClean="0">
              <a:latin typeface="微软雅黑" panose="020B0503020204020204" pitchFamily="34" charset="-122"/>
              <a:ea typeface="微软雅黑" panose="020B0503020204020204" pitchFamily="34" charset="-122"/>
            </a:endParaRPr>
          </a:p>
          <a:p>
            <a:pPr marL="0" indent="0"/>
            <a:endParaRPr lang="zh-CN" altLang="en-US" b="1" dirty="0" smtClean="0">
              <a:latin typeface="微软雅黑" panose="020B0503020204020204" pitchFamily="34" charset="-122"/>
              <a:ea typeface="微软雅黑" panose="020B0503020204020204" pitchFamily="34" charset="-122"/>
            </a:endParaRPr>
          </a:p>
        </p:txBody>
      </p:sp>
      <p:sp>
        <p:nvSpPr>
          <p:cNvPr id="29700" name="Rectangle 2"/>
          <p:cNvSpPr>
            <a:spLocks noGrp="1" noChangeArrowheads="1"/>
          </p:cNvSpPr>
          <p:nvPr>
            <p:ph type="title"/>
          </p:nvPr>
        </p:nvSpPr>
        <p:spPr>
          <a:xfrm>
            <a:off x="1981200" y="274638"/>
            <a:ext cx="8229600" cy="633412"/>
          </a:xfrm>
        </p:spPr>
        <p:txBody>
          <a:bodyPr/>
          <a:lstStyle/>
          <a:p>
            <a:pPr eaLnBrk="1" hangingPunct="1"/>
            <a:r>
              <a:rPr lang="zh-CN" altLang="en-US" sz="2800" b="1">
                <a:latin typeface="微软雅黑" panose="020B0503020204020204" pitchFamily="34" charset="-122"/>
                <a:ea typeface="微软雅黑" panose="020B0503020204020204" pitchFamily="34" charset="-122"/>
              </a:rPr>
              <a:t>三层层次架构与</a:t>
            </a:r>
            <a:r>
              <a:rPr lang="en-US" altLang="zh-CN" sz="2800" b="1">
                <a:latin typeface="微软雅黑" panose="020B0503020204020204" pitchFamily="34" charset="-122"/>
                <a:ea typeface="微软雅黑" panose="020B0503020204020204" pitchFamily="34" charset="-122"/>
              </a:rPr>
              <a:t>MVC</a:t>
            </a:r>
            <a:r>
              <a:rPr lang="zh-CN" altLang="en-US" sz="2800" b="1">
                <a:latin typeface="微软雅黑" panose="020B0503020204020204" pitchFamily="34" charset="-122"/>
                <a:ea typeface="微软雅黑" panose="020B0503020204020204" pitchFamily="34" charset="-122"/>
              </a:rPr>
              <a:t>软件体系结构的比较</a:t>
            </a:r>
            <a:endParaRPr lang="zh-CN" altLang="en-US" sz="2800" b="1">
              <a:latin typeface="微软雅黑" panose="020B0503020204020204" pitchFamily="34" charset="-122"/>
              <a:ea typeface="微软雅黑" panose="020B0503020204020204" pitchFamily="34" charset="-122"/>
            </a:endParaRPr>
          </a:p>
        </p:txBody>
      </p:sp>
      <p:sp>
        <p:nvSpPr>
          <p:cNvPr id="6" name="棱台 5">
            <a:hlinkClick r:id="rId1" action="ppaction://hlinksldjump"/>
          </p:cNvPr>
          <p:cNvSpPr/>
          <p:nvPr/>
        </p:nvSpPr>
        <p:spPr>
          <a:xfrm>
            <a:off x="9608810" y="5533955"/>
            <a:ext cx="1819747" cy="697117"/>
          </a:xfrm>
          <a:prstGeom prst="bevel">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zh-CN" altLang="zh-CN" smtClean="0"/>
          </a:p>
        </p:txBody>
      </p:sp>
      <p:sp>
        <p:nvSpPr>
          <p:cNvPr id="30723" name="AutoShape 4"/>
          <p:cNvSpPr>
            <a:spLocks noChangeArrowheads="1"/>
          </p:cNvSpPr>
          <p:nvPr/>
        </p:nvSpPr>
        <p:spPr bwMode="auto">
          <a:xfrm>
            <a:off x="3419475" y="2420939"/>
            <a:ext cx="5272088" cy="1986469"/>
          </a:xfrm>
          <a:prstGeom prst="bevel">
            <a:avLst>
              <a:gd name="adj" fmla="val 7894"/>
            </a:avLst>
          </a:prstGeom>
          <a:solidFill>
            <a:srgbClr val="FFCC00">
              <a:alpha val="14902"/>
            </a:srgbClr>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3600" b="1" dirty="0" smtClean="0">
                <a:latin typeface="微软雅黑" panose="020B0503020204020204" pitchFamily="34" charset="-122"/>
                <a:ea typeface="微软雅黑" panose="020B0503020204020204" pitchFamily="34" charset="-122"/>
              </a:rPr>
              <a:t>案例分析</a:t>
            </a:r>
            <a:endParaRPr lang="en-US" altLang="zh-CN" sz="3600" b="1" dirty="0" smtClean="0">
              <a:latin typeface="微软雅黑" panose="020B0503020204020204" pitchFamily="34" charset="-122"/>
              <a:ea typeface="微软雅黑" panose="020B0503020204020204" pitchFamily="34" charset="-122"/>
            </a:endParaRPr>
          </a:p>
          <a:p>
            <a:pPr algn="ctr" eaLnBrk="1" hangingPunct="1">
              <a:lnSpc>
                <a:spcPct val="120000"/>
              </a:lnSpc>
            </a:pPr>
            <a:r>
              <a:rPr lang="en-US" altLang="zh-CN" sz="3600" b="1" dirty="0" smtClean="0">
                <a:latin typeface="微软雅黑" panose="020B0503020204020204" pitchFamily="34" charset="-122"/>
                <a:ea typeface="微软雅黑" panose="020B0503020204020204" pitchFamily="34" charset="-122"/>
              </a:rPr>
              <a:t>Case </a:t>
            </a:r>
            <a:r>
              <a:rPr lang="en-US" altLang="zh-CN" sz="3600" b="1" dirty="0">
                <a:latin typeface="微软雅黑" panose="020B0503020204020204" pitchFamily="34" charset="-122"/>
                <a:ea typeface="微软雅黑" panose="020B0503020204020204" pitchFamily="34" charset="-122"/>
              </a:rPr>
              <a:t>Studies</a:t>
            </a:r>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idx="1"/>
          </p:nvPr>
        </p:nvSpPr>
        <p:spPr>
          <a:xfrm>
            <a:off x="597529" y="1773238"/>
            <a:ext cx="10737410" cy="4464050"/>
          </a:xfrm>
        </p:spPr>
        <p:txBody>
          <a:bodyPr>
            <a:normAutofit/>
          </a:bodyPr>
          <a:lstStyle/>
          <a:p>
            <a:pPr>
              <a:spcBef>
                <a:spcPts val="600"/>
              </a:spcBef>
              <a:spcAft>
                <a:spcPts val="600"/>
              </a:spcAft>
              <a:buNone/>
            </a:pPr>
            <a:r>
              <a:rPr lang="en-US" altLang="zh-CN" b="1" dirty="0">
                <a:solidFill>
                  <a:srgbClr val="0000CC"/>
                </a:solidFill>
                <a:latin typeface="微软雅黑" panose="020B0503020204020204" pitchFamily="34" charset="-122"/>
                <a:ea typeface="微软雅黑" panose="020B0503020204020204" pitchFamily="34" charset="-122"/>
              </a:rPr>
              <a:t>  </a:t>
            </a:r>
            <a:r>
              <a:rPr lang="zh-CN" altLang="en-US" b="1" dirty="0">
                <a:solidFill>
                  <a:srgbClr val="0000CC"/>
                </a:solidFill>
                <a:latin typeface="微软雅黑" panose="020B0503020204020204" pitchFamily="34" charset="-122"/>
                <a:ea typeface="微软雅黑" panose="020B0503020204020204" pitchFamily="34" charset="-122"/>
              </a:rPr>
              <a:t>例</a:t>
            </a:r>
            <a:r>
              <a:rPr lang="en-US" altLang="zh-CN" b="1" dirty="0">
                <a:solidFill>
                  <a:srgbClr val="0000CC"/>
                </a:solidFill>
                <a:latin typeface="微软雅黑" panose="020B0503020204020204" pitchFamily="34" charset="-122"/>
                <a:ea typeface="微软雅黑" panose="020B0503020204020204" pitchFamily="34" charset="-122"/>
              </a:rPr>
              <a:t>2. </a:t>
            </a:r>
            <a:r>
              <a:rPr lang="zh-CN" altLang="en-US" b="1" dirty="0">
                <a:solidFill>
                  <a:srgbClr val="0000CC"/>
                </a:solidFill>
                <a:latin typeface="微软雅黑" panose="020B0503020204020204" pitchFamily="34" charset="-122"/>
                <a:ea typeface="微软雅黑" panose="020B0503020204020204" pitchFamily="34" charset="-122"/>
              </a:rPr>
              <a:t>自动机器人控制系统 </a:t>
            </a:r>
            <a:endParaRPr lang="en-US" altLang="zh-CN" b="1" dirty="0">
              <a:latin typeface="微软雅黑" panose="020B0503020204020204" pitchFamily="34" charset="-122"/>
              <a:ea typeface="微软雅黑" panose="020B0503020204020204" pitchFamily="34" charset="-122"/>
            </a:endParaRPr>
          </a:p>
          <a:p>
            <a:pPr>
              <a:spcBef>
                <a:spcPts val="600"/>
              </a:spcBef>
              <a:spcAft>
                <a:spcPts val="600"/>
              </a:spcAft>
            </a:pPr>
            <a:r>
              <a:rPr lang="en-US" altLang="zh-CN" b="1" dirty="0">
                <a:latin typeface="微软雅黑" panose="020B0503020204020204" pitchFamily="34" charset="-122"/>
                <a:ea typeface="微软雅黑" panose="020B0503020204020204" pitchFamily="34" charset="-122"/>
              </a:rPr>
              <a:t>Mobile Robot Lab, Carnegie Mellon University, Robotics Institute </a:t>
            </a:r>
            <a:endParaRPr lang="en-US" altLang="zh-CN" dirty="0">
              <a:latin typeface="微软雅黑" panose="020B0503020204020204" pitchFamily="34" charset="-122"/>
              <a:ea typeface="微软雅黑" panose="020B0503020204020204" pitchFamily="34" charset="-122"/>
            </a:endParaRPr>
          </a:p>
          <a:p>
            <a:pPr>
              <a:spcBef>
                <a:spcPts val="600"/>
              </a:spcBef>
              <a:spcAft>
                <a:spcPts val="600"/>
              </a:spcAft>
            </a:pPr>
            <a:r>
              <a:rPr lang="zh-CN" altLang="en-US" dirty="0">
                <a:latin typeface="微软雅黑" panose="020B0503020204020204" pitchFamily="34" charset="-122"/>
                <a:ea typeface="微软雅黑" panose="020B0503020204020204" pitchFamily="34" charset="-122"/>
              </a:rPr>
              <a:t>移动机器人研究所从事长期的基础</a:t>
            </a:r>
            <a:r>
              <a:rPr lang="zh-CN" altLang="en-US" dirty="0" smtClean="0">
                <a:latin typeface="微软雅黑" panose="020B0503020204020204" pitchFamily="34" charset="-122"/>
                <a:ea typeface="微软雅黑" panose="020B0503020204020204" pitchFamily="34" charset="-122"/>
              </a:rPr>
              <a:t>研究。研究内容：对</a:t>
            </a:r>
            <a:r>
              <a:rPr lang="zh-CN" altLang="en-US" dirty="0">
                <a:latin typeface="微软雅黑" panose="020B0503020204020204" pitchFamily="34" charset="-122"/>
                <a:ea typeface="微软雅黑" panose="020B0503020204020204" pitchFamily="34" charset="-122"/>
              </a:rPr>
              <a:t>复杂的室内外空间导航的机器人的</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800" b="1" dirty="0" smtClean="0">
                <a:latin typeface="微软雅黑" panose="020B0503020204020204" pitchFamily="34" charset="-122"/>
                <a:ea typeface="微软雅黑" panose="020B0503020204020204" pitchFamily="34" charset="-122"/>
              </a:rPr>
              <a:t>感知 </a:t>
            </a:r>
            <a:r>
              <a:rPr lang="en-US" altLang="zh-CN" sz="2800" b="1" dirty="0" smtClean="0">
                <a:latin typeface="微软雅黑" panose="020B0503020204020204" pitchFamily="34" charset="-122"/>
                <a:ea typeface="微软雅黑" panose="020B0503020204020204" pitchFamily="34" charset="-122"/>
              </a:rPr>
              <a:t>(Perception: see, feel </a:t>
            </a:r>
            <a:r>
              <a:rPr lang="en-US" altLang="zh-CN" sz="2800" b="1" dirty="0" err="1" smtClean="0">
                <a:latin typeface="微软雅黑" panose="020B0503020204020204" pitchFamily="34" charset="-122"/>
                <a:ea typeface="微软雅黑" panose="020B0503020204020204" pitchFamily="34" charset="-122"/>
              </a:rPr>
              <a:t>suroundings</a:t>
            </a:r>
            <a:r>
              <a:rPr lang="en-US" altLang="zh-CN" sz="2800" b="1" dirty="0" smtClean="0">
                <a:latin typeface="微软雅黑" panose="020B0503020204020204" pitchFamily="34" charset="-122"/>
                <a:ea typeface="微软雅黑" panose="020B0503020204020204" pitchFamily="34" charset="-122"/>
              </a:rPr>
              <a:t> )</a:t>
            </a:r>
            <a:endParaRPr lang="en-US" altLang="zh-CN" sz="2800" b="1" dirty="0" smtClean="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800" b="1" dirty="0" smtClean="0">
                <a:latin typeface="微软雅黑" panose="020B0503020204020204" pitchFamily="34" charset="-122"/>
                <a:ea typeface="微软雅黑" panose="020B0503020204020204" pitchFamily="34" charset="-122"/>
              </a:rPr>
              <a:t>控制 </a:t>
            </a:r>
            <a:r>
              <a:rPr lang="en-US" altLang="zh-CN" sz="2800" b="1" dirty="0" smtClean="0">
                <a:latin typeface="微软雅黑" panose="020B0503020204020204" pitchFamily="34" charset="-122"/>
                <a:ea typeface="微软雅黑" panose="020B0503020204020204" pitchFamily="34" charset="-122"/>
              </a:rPr>
              <a:t>(control) and </a:t>
            </a:r>
            <a:endParaRPr lang="en-US" altLang="zh-CN" sz="2800" b="1" dirty="0" smtClean="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800" b="1" dirty="0" smtClean="0">
                <a:latin typeface="微软雅黑" panose="020B0503020204020204" pitchFamily="34" charset="-122"/>
                <a:ea typeface="微软雅黑" panose="020B0503020204020204" pitchFamily="34" charset="-122"/>
              </a:rPr>
              <a:t>规划 </a:t>
            </a:r>
            <a:r>
              <a:rPr lang="en-US" altLang="zh-CN" sz="2800" b="1" dirty="0" smtClean="0">
                <a:latin typeface="微软雅黑" panose="020B0503020204020204" pitchFamily="34" charset="-122"/>
                <a:ea typeface="微软雅黑" panose="020B0503020204020204" pitchFamily="34" charset="-122"/>
              </a:rPr>
              <a:t>(planning) </a:t>
            </a:r>
            <a:r>
              <a:rPr lang="zh-CN" altLang="en-US" sz="2800" b="1" dirty="0" smtClean="0">
                <a:latin typeface="微软雅黑" panose="020B0503020204020204" pitchFamily="34" charset="-122"/>
                <a:ea typeface="微软雅黑" panose="020B0503020204020204" pitchFamily="34" charset="-122"/>
              </a:rPr>
              <a:t>路径</a:t>
            </a:r>
            <a:endParaRPr lang="en-US" altLang="zh-CN" sz="2800" b="1" dirty="0" smtClean="0">
              <a:latin typeface="微软雅黑" panose="020B0503020204020204" pitchFamily="34" charset="-122"/>
              <a:ea typeface="微软雅黑" panose="020B0503020204020204" pitchFamily="34" charset="-122"/>
            </a:endParaRPr>
          </a:p>
        </p:txBody>
      </p:sp>
      <p:sp>
        <p:nvSpPr>
          <p:cNvPr id="31747" name="Rectangle 4"/>
          <p:cNvSpPr>
            <a:spLocks noChangeArrowheads="1"/>
          </p:cNvSpPr>
          <p:nvPr/>
        </p:nvSpPr>
        <p:spPr bwMode="auto">
          <a:xfrm>
            <a:off x="3575051" y="115889"/>
            <a:ext cx="49069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tx2"/>
                </a:solidFill>
              </a:rPr>
              <a:t>2. Case Studies</a:t>
            </a:r>
            <a:endParaRPr lang="en-US" altLang="zh-CN" sz="3600" b="1">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03">
                                            <p:txEl>
                                              <p:pRg st="3" end="3"/>
                                            </p:txEl>
                                          </p:spTgt>
                                        </p:tgtEl>
                                        <p:attrNameLst>
                                          <p:attrName>style.visibility</p:attrName>
                                        </p:attrNameLst>
                                      </p:cBhvr>
                                      <p:to>
                                        <p:strVal val="visible"/>
                                      </p:to>
                                    </p:set>
                                    <p:animEffect transition="in" filter="slide(fromBottom)">
                                      <p:cBhvr>
                                        <p:cTn id="7" dur="500"/>
                                        <p:tgtEl>
                                          <p:spTgt spid="15360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3603">
                                            <p:txEl>
                                              <p:pRg st="4" end="4"/>
                                            </p:txEl>
                                          </p:spTgt>
                                        </p:tgtEl>
                                        <p:attrNameLst>
                                          <p:attrName>style.visibility</p:attrName>
                                        </p:attrNameLst>
                                      </p:cBhvr>
                                      <p:to>
                                        <p:strVal val="visible"/>
                                      </p:to>
                                    </p:set>
                                    <p:animEffect transition="in" filter="slide(fromBottom)">
                                      <p:cBhvr>
                                        <p:cTn id="12" dur="500"/>
                                        <p:tgtEl>
                                          <p:spTgt spid="15360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3603">
                                            <p:txEl>
                                              <p:pRg st="5" end="5"/>
                                            </p:txEl>
                                          </p:spTgt>
                                        </p:tgtEl>
                                        <p:attrNameLst>
                                          <p:attrName>style.visibility</p:attrName>
                                        </p:attrNameLst>
                                      </p:cBhvr>
                                      <p:to>
                                        <p:strVal val="visible"/>
                                      </p:to>
                                    </p:set>
                                    <p:animEffect transition="in" filter="slide(fromBottom)">
                                      <p:cBhvr>
                                        <p:cTn id="17" dur="500"/>
                                        <p:tgtEl>
                                          <p:spTgt spid="15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724277" y="871538"/>
            <a:ext cx="10873212" cy="3673475"/>
          </a:xfrm>
        </p:spPr>
        <p:txBody>
          <a:bodyPr/>
          <a:lstStyle/>
          <a:p>
            <a:pPr>
              <a:lnSpc>
                <a:spcPct val="110000"/>
              </a:lnSpc>
              <a:spcBef>
                <a:spcPts val="600"/>
              </a:spcBef>
              <a:spcAft>
                <a:spcPts val="600"/>
              </a:spcAft>
            </a:pPr>
            <a:r>
              <a:rPr lang="zh-CN" altLang="en-US" sz="2600" b="1" dirty="0">
                <a:latin typeface="微软雅黑" panose="020B0503020204020204" pitchFamily="34" charset="-122"/>
                <a:ea typeface="微软雅黑" panose="020B0503020204020204" pitchFamily="34" charset="-122"/>
              </a:rPr>
              <a:t>自</a:t>
            </a:r>
            <a:r>
              <a:rPr lang="en-US" altLang="zh-CN" sz="2600" b="1" dirty="0">
                <a:latin typeface="微软雅黑" panose="020B0503020204020204" pitchFamily="34" charset="-122"/>
                <a:ea typeface="微软雅黑" panose="020B0503020204020204" pitchFamily="34" charset="-122"/>
              </a:rPr>
              <a:t>1981</a:t>
            </a:r>
            <a:r>
              <a:rPr lang="zh-CN" altLang="en-US" sz="2600" b="1" dirty="0">
                <a:latin typeface="微软雅黑" panose="020B0503020204020204" pitchFamily="34" charset="-122"/>
                <a:ea typeface="微软雅黑" panose="020B0503020204020204" pitchFamily="34" charset="-122"/>
              </a:rPr>
              <a:t>年以来，根据斯坦福大学自</a:t>
            </a:r>
            <a:r>
              <a:rPr lang="en-US" altLang="zh-CN" sz="2600" b="1" dirty="0">
                <a:latin typeface="微软雅黑" panose="020B0503020204020204" pitchFamily="34" charset="-122"/>
                <a:ea typeface="微软雅黑" panose="020B0503020204020204" pitchFamily="34" charset="-122"/>
              </a:rPr>
              <a:t>1973</a:t>
            </a:r>
            <a:r>
              <a:rPr lang="zh-CN" altLang="en-US" sz="2600" b="1" dirty="0">
                <a:latin typeface="微软雅黑" panose="020B0503020204020204" pitchFamily="34" charset="-122"/>
                <a:ea typeface="微软雅黑" panose="020B0503020204020204" pitchFamily="34" charset="-122"/>
              </a:rPr>
              <a:t>年以来所做的工作，该研究所已经制造了三种不同的移动机器人</a:t>
            </a:r>
            <a:endParaRPr lang="en-US" altLang="zh-CN" sz="2600" b="1"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600" b="1" dirty="0">
                <a:latin typeface="微软雅黑" panose="020B0503020204020204" pitchFamily="34" charset="-122"/>
                <a:ea typeface="微软雅黑" panose="020B0503020204020204" pitchFamily="34" charset="-122"/>
              </a:rPr>
              <a:t>冥王星</a:t>
            </a:r>
            <a:r>
              <a:rPr lang="en-US" altLang="zh-CN" sz="2600" b="1" dirty="0">
                <a:latin typeface="微软雅黑" panose="020B0503020204020204" pitchFamily="34" charset="-122"/>
                <a:ea typeface="微软雅黑" panose="020B0503020204020204" pitchFamily="34" charset="-122"/>
              </a:rPr>
              <a:t>(Pluto)</a:t>
            </a:r>
            <a:endParaRPr lang="en-US" altLang="zh-CN" sz="2600" b="1"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600" b="1" dirty="0">
                <a:latin typeface="微软雅黑" panose="020B0503020204020204" pitchFamily="34" charset="-122"/>
                <a:ea typeface="微软雅黑" panose="020B0503020204020204" pitchFamily="34" charset="-122"/>
              </a:rPr>
              <a:t>海王星和</a:t>
            </a:r>
            <a:r>
              <a:rPr lang="en-US" altLang="zh-CN" sz="2600" b="1" dirty="0">
                <a:latin typeface="微软雅黑" panose="020B0503020204020204" pitchFamily="34" charset="-122"/>
                <a:ea typeface="微软雅黑" panose="020B0503020204020204" pitchFamily="34" charset="-122"/>
              </a:rPr>
              <a:t>(Neptune)</a:t>
            </a:r>
            <a:endParaRPr lang="en-US" altLang="zh-CN" sz="2600" b="1"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600" b="1" dirty="0">
                <a:latin typeface="微软雅黑" panose="020B0503020204020204" pitchFamily="34" charset="-122"/>
                <a:ea typeface="微软雅黑" panose="020B0503020204020204" pitchFamily="34" charset="-122"/>
              </a:rPr>
              <a:t>天王星</a:t>
            </a:r>
            <a:r>
              <a:rPr lang="en-US" altLang="zh-CN" sz="2600" b="1" dirty="0">
                <a:latin typeface="微软雅黑" panose="020B0503020204020204" pitchFamily="34" charset="-122"/>
                <a:ea typeface="微软雅黑" panose="020B0503020204020204" pitchFamily="34" charset="-122"/>
              </a:rPr>
              <a:t>(Uranus)</a:t>
            </a:r>
            <a:endParaRPr lang="en-US" altLang="zh-CN" sz="2600" b="1" dirty="0">
              <a:latin typeface="微软雅黑" panose="020B0503020204020204" pitchFamily="34" charset="-122"/>
              <a:ea typeface="微软雅黑" panose="020B0503020204020204" pitchFamily="34" charset="-122"/>
            </a:endParaRPr>
          </a:p>
          <a:p>
            <a:pPr>
              <a:lnSpc>
                <a:spcPct val="110000"/>
              </a:lnSpc>
              <a:spcBef>
                <a:spcPts val="600"/>
              </a:spcBef>
              <a:spcAft>
                <a:spcPts val="600"/>
              </a:spcAft>
            </a:pPr>
            <a:r>
              <a:rPr lang="zh-CN" altLang="en-US" sz="2600" b="1" dirty="0">
                <a:latin typeface="微软雅黑" panose="020B0503020204020204" pitchFamily="34" charset="-122"/>
                <a:ea typeface="微软雅黑" panose="020B0503020204020204" pitchFamily="34" charset="-122"/>
              </a:rPr>
              <a:t>并展示了新的方法，使他们能够在混乱的环境中通过各种设备的帮助进行导航。</a:t>
            </a:r>
            <a:endParaRPr lang="en-US" altLang="zh-CN" sz="2600" b="1" dirty="0">
              <a:latin typeface="微软雅黑" panose="020B0503020204020204" pitchFamily="34" charset="-122"/>
              <a:ea typeface="微软雅黑" panose="020B0503020204020204" pitchFamily="34" charset="-122"/>
            </a:endParaRPr>
          </a:p>
        </p:txBody>
      </p:sp>
      <p:sp>
        <p:nvSpPr>
          <p:cNvPr id="32771" name="Rectangle 5"/>
          <p:cNvSpPr>
            <a:spLocks noGrp="1" noChangeArrowheads="1"/>
          </p:cNvSpPr>
          <p:nvPr>
            <p:ph type="title"/>
          </p:nvPr>
        </p:nvSpPr>
        <p:spPr>
          <a:xfrm>
            <a:off x="3503613" y="188913"/>
            <a:ext cx="4906962" cy="647700"/>
          </a:xfrm>
        </p:spPr>
        <p:txBody>
          <a:bodyPr/>
          <a:lstStyle/>
          <a:p>
            <a:pPr eaLnBrk="1" hangingPunct="1"/>
            <a:r>
              <a:rPr lang="en-US" altLang="zh-CN" sz="3200" b="1"/>
              <a:t>2. Case Studies</a:t>
            </a:r>
            <a:endParaRPr lang="en-US" altLang="zh-CN" sz="3200" b="1"/>
          </a:p>
        </p:txBody>
      </p:sp>
      <p:pic>
        <p:nvPicPr>
          <p:cNvPr id="32772"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189" y="4797426"/>
            <a:ext cx="158432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01" y="4618039"/>
            <a:ext cx="2303463"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063" y="4618038"/>
            <a:ext cx="309721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2"/>
          <p:cNvSpPr>
            <a:spLocks noChangeArrowheads="1"/>
          </p:cNvSpPr>
          <p:nvPr/>
        </p:nvSpPr>
        <p:spPr bwMode="auto">
          <a:xfrm>
            <a:off x="4384676" y="6165851"/>
            <a:ext cx="2790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Neptune (</a:t>
            </a:r>
            <a:r>
              <a:rPr lang="zh-CN" altLang="en-US" sz="2400" b="1">
                <a:latin typeface="微软雅黑" panose="020B0503020204020204" pitchFamily="34" charset="-122"/>
                <a:ea typeface="微软雅黑" panose="020B0503020204020204" pitchFamily="34" charset="-122"/>
              </a:rPr>
              <a:t>海王星</a:t>
            </a:r>
            <a:r>
              <a:rPr lang="en-US" altLang="zh-CN" sz="2400" b="1">
                <a:latin typeface="微软雅黑" panose="020B0503020204020204" pitchFamily="34" charset="-122"/>
                <a:ea typeface="微软雅黑" panose="020B0503020204020204" pitchFamily="34" charset="-122"/>
              </a:rPr>
              <a:t>)</a:t>
            </a:r>
            <a:endParaRPr lang="en-US" altLang="zh-CN" sz="2400" b="1">
              <a:latin typeface="微软雅黑" panose="020B0503020204020204" pitchFamily="34" charset="-122"/>
              <a:ea typeface="微软雅黑" panose="020B0503020204020204" pitchFamily="34" charset="-122"/>
            </a:endParaRPr>
          </a:p>
        </p:txBody>
      </p:sp>
      <p:sp>
        <p:nvSpPr>
          <p:cNvPr id="32776" name="Rectangle 13"/>
          <p:cNvSpPr>
            <a:spLocks noChangeArrowheads="1"/>
          </p:cNvSpPr>
          <p:nvPr/>
        </p:nvSpPr>
        <p:spPr bwMode="auto">
          <a:xfrm>
            <a:off x="1746250" y="6189664"/>
            <a:ext cx="2262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Pluto (</a:t>
            </a:r>
            <a:r>
              <a:rPr lang="zh-CN" altLang="en-US" sz="2400" b="1">
                <a:latin typeface="微软雅黑" panose="020B0503020204020204" pitchFamily="34" charset="-122"/>
                <a:ea typeface="微软雅黑" panose="020B0503020204020204" pitchFamily="34" charset="-122"/>
              </a:rPr>
              <a:t>冥王星</a:t>
            </a:r>
            <a:r>
              <a:rPr lang="en-US" altLang="zh-CN" sz="2400" b="1">
                <a:latin typeface="微软雅黑" panose="020B0503020204020204" pitchFamily="34" charset="-122"/>
                <a:ea typeface="微软雅黑" panose="020B0503020204020204" pitchFamily="34" charset="-122"/>
              </a:rPr>
              <a:t>)</a:t>
            </a:r>
            <a:endParaRPr lang="en-US" altLang="zh-CN" sz="2400" b="1">
              <a:latin typeface="微软雅黑" panose="020B0503020204020204" pitchFamily="34" charset="-122"/>
              <a:ea typeface="微软雅黑" panose="020B0503020204020204" pitchFamily="34" charset="-122"/>
            </a:endParaRPr>
          </a:p>
        </p:txBody>
      </p:sp>
      <p:sp>
        <p:nvSpPr>
          <p:cNvPr id="32777" name="Rectangle 15"/>
          <p:cNvSpPr>
            <a:spLocks noChangeArrowheads="1"/>
          </p:cNvSpPr>
          <p:nvPr/>
        </p:nvSpPr>
        <p:spPr bwMode="auto">
          <a:xfrm>
            <a:off x="7391401" y="6172201"/>
            <a:ext cx="2536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400" b="1">
                <a:latin typeface="微软雅黑" panose="020B0503020204020204" pitchFamily="34" charset="-122"/>
                <a:ea typeface="微软雅黑" panose="020B0503020204020204" pitchFamily="34" charset="-122"/>
              </a:rPr>
              <a:t>Uranus (</a:t>
            </a:r>
            <a:r>
              <a:rPr lang="zh-CN" altLang="en-US" sz="2400" b="1">
                <a:latin typeface="微软雅黑" panose="020B0503020204020204" pitchFamily="34" charset="-122"/>
                <a:ea typeface="微软雅黑" panose="020B0503020204020204" pitchFamily="34" charset="-122"/>
              </a:rPr>
              <a:t>天王星</a:t>
            </a:r>
            <a:r>
              <a:rPr lang="en-US" altLang="zh-CN" sz="2400" b="1">
                <a:latin typeface="微软雅黑" panose="020B0503020204020204" pitchFamily="34" charset="-122"/>
                <a:ea typeface="微软雅黑" panose="020B0503020204020204" pitchFamily="34" charset="-122"/>
              </a:rPr>
              <a:t>)</a:t>
            </a:r>
            <a:endParaRPr lang="en-US" altLang="zh-CN" sz="24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endParaRPr lang="zh-CN" altLang="zh-CN" smtClean="0"/>
          </a:p>
        </p:txBody>
      </p:sp>
      <p:sp>
        <p:nvSpPr>
          <p:cNvPr id="185348" name="AutoShape 4"/>
          <p:cNvSpPr>
            <a:spLocks noChangeArrowheads="1"/>
          </p:cNvSpPr>
          <p:nvPr/>
        </p:nvSpPr>
        <p:spPr bwMode="auto">
          <a:xfrm>
            <a:off x="2063750" y="2997201"/>
            <a:ext cx="7848600" cy="936625"/>
          </a:xfrm>
          <a:prstGeom prst="bevel">
            <a:avLst>
              <a:gd name="adj" fmla="val 12500"/>
            </a:avLst>
          </a:prstGeom>
          <a:solidFill>
            <a:srgbClr val="FFCC00">
              <a:alpha val="14000"/>
            </a:srgbClr>
          </a:solidFill>
          <a:ln w="9525">
            <a:solidFill>
              <a:schemeClr val="tx1"/>
            </a:solidFill>
            <a:miter lim="800000"/>
          </a:ln>
          <a:effectLst/>
        </p:spPr>
        <p:txBody>
          <a:bodyPr wrap="none" anchor="ctr"/>
          <a:lstStyle/>
          <a:p>
            <a:pPr algn="ctr">
              <a:defRPr/>
            </a:pPr>
            <a:r>
              <a:rPr lang="en-US" altLang="zh-CN" sz="3200" b="1" dirty="0">
                <a:effectLst>
                  <a:outerShdw blurRad="38100" dist="38100" dir="2700000" algn="tl">
                    <a:srgbClr val="FFFFFF"/>
                  </a:outerShdw>
                </a:effectLst>
              </a:rPr>
              <a:t>Concept of the Layered Architecture</a:t>
            </a:r>
            <a:endParaRPr lang="en-US" altLang="zh-CN" sz="3200" b="1" dirty="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60200" y="1106097"/>
            <a:ext cx="7127875" cy="561975"/>
          </a:xfrm>
        </p:spPr>
        <p:txBody>
          <a:bodyPr/>
          <a:lstStyle/>
          <a:p>
            <a:pPr algn="l" eaLnBrk="1" hangingPunct="1"/>
            <a:r>
              <a:rPr lang="zh-CN" altLang="en-US" sz="3000" b="1" dirty="0">
                <a:solidFill>
                  <a:srgbClr val="0000CC"/>
                </a:solidFill>
                <a:latin typeface="微软雅黑" panose="020B0503020204020204" pitchFamily="34" charset="-122"/>
                <a:ea typeface="微软雅黑" panose="020B0503020204020204" pitchFamily="34" charset="-122"/>
              </a:rPr>
              <a:t>基于层次架构设计的移动机器人导航系统</a:t>
            </a:r>
            <a:endParaRPr lang="en-US" altLang="zh-CN" sz="3000" b="1" dirty="0">
              <a:solidFill>
                <a:srgbClr val="0000CC"/>
              </a:solidFill>
              <a:latin typeface="微软雅黑" panose="020B0503020204020204" pitchFamily="34" charset="-122"/>
              <a:ea typeface="微软雅黑" panose="020B0503020204020204" pitchFamily="34" charset="-122"/>
            </a:endParaRPr>
          </a:p>
        </p:txBody>
      </p:sp>
      <p:sp>
        <p:nvSpPr>
          <p:cNvPr id="33795" name="Rectangle 3"/>
          <p:cNvSpPr>
            <a:spLocks noGrp="1" noChangeArrowheads="1"/>
          </p:cNvSpPr>
          <p:nvPr>
            <p:ph idx="1"/>
          </p:nvPr>
        </p:nvSpPr>
        <p:spPr>
          <a:xfrm>
            <a:off x="851659" y="1807380"/>
            <a:ext cx="10574447" cy="2641069"/>
          </a:xfrm>
        </p:spPr>
        <p:txBody>
          <a:bodyPr/>
          <a:lstStyle/>
          <a:p>
            <a:pPr>
              <a:lnSpc>
                <a:spcPct val="100000"/>
              </a:lnSpc>
              <a:spcBef>
                <a:spcPts val="600"/>
              </a:spcBef>
            </a:pPr>
            <a:r>
              <a:rPr lang="zh-CN" altLang="en-US" sz="3000" b="1" dirty="0">
                <a:latin typeface="微软雅黑" panose="020B0503020204020204" pitchFamily="34" charset="-122"/>
                <a:ea typeface="微软雅黑" panose="020B0503020204020204" pitchFamily="34" charset="-122"/>
              </a:rPr>
              <a:t>下图显示了</a:t>
            </a:r>
            <a:r>
              <a:rPr lang="en-US" altLang="zh-CN" sz="3000" b="1" dirty="0">
                <a:latin typeface="微软雅黑" panose="020B0503020204020204" pitchFamily="34" charset="-122"/>
                <a:ea typeface="微软雅黑" panose="020B0503020204020204" pitchFamily="34" charset="-122"/>
              </a:rPr>
              <a:t>Alberto </a:t>
            </a:r>
            <a:r>
              <a:rPr lang="en-US" altLang="zh-CN" sz="3000" b="1" dirty="0" err="1">
                <a:latin typeface="微软雅黑" panose="020B0503020204020204" pitchFamily="34" charset="-122"/>
                <a:ea typeface="微软雅黑" panose="020B0503020204020204" pitchFamily="34" charset="-122"/>
              </a:rPr>
              <a:t>Elfes</a:t>
            </a:r>
            <a:r>
              <a:rPr lang="zh-CN" altLang="en-US" sz="3000" b="1" dirty="0">
                <a:latin typeface="微软雅黑" panose="020B0503020204020204" pitchFamily="34" charset="-122"/>
                <a:ea typeface="微软雅黑" panose="020B0503020204020204" pitchFamily="34" charset="-122"/>
              </a:rPr>
              <a:t>的基于理想的层次架构的设计。该架构影响了</a:t>
            </a:r>
            <a:endParaRPr lang="en-US" altLang="zh-CN" sz="3000" b="1" dirty="0">
              <a:latin typeface="微软雅黑" panose="020B0503020204020204" pitchFamily="34" charset="-122"/>
              <a:ea typeface="微软雅黑" panose="020B0503020204020204" pitchFamily="34" charset="-122"/>
            </a:endParaRPr>
          </a:p>
          <a:p>
            <a:pPr lvl="2">
              <a:lnSpc>
                <a:spcPct val="100000"/>
              </a:lnSpc>
              <a:spcBef>
                <a:spcPts val="600"/>
              </a:spcBef>
              <a:buFont typeface="Wingdings" panose="05000000000000000000" pitchFamily="2" charset="2"/>
              <a:buChar char="u"/>
            </a:pPr>
            <a:r>
              <a:rPr lang="en-US" altLang="zh-CN" sz="2800" b="1" dirty="0">
                <a:latin typeface="微软雅黑" panose="020B0503020204020204" pitchFamily="34" charset="-122"/>
                <a:ea typeface="微软雅黑" panose="020B0503020204020204" pitchFamily="34" charset="-122"/>
              </a:rPr>
              <a:t>the </a:t>
            </a:r>
            <a:r>
              <a:rPr lang="en-US" altLang="zh-CN" sz="2800" b="1" dirty="0" err="1" smtClean="0">
                <a:latin typeface="微软雅黑" panose="020B0503020204020204" pitchFamily="34" charset="-122"/>
                <a:ea typeface="微软雅黑" panose="020B0503020204020204" pitchFamily="34" charset="-122"/>
              </a:rPr>
              <a:t>Terregator</a:t>
            </a:r>
            <a:r>
              <a:rPr lang="en-US" altLang="zh-CN"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and</a:t>
            </a:r>
            <a:endParaRPr lang="en-US" altLang="zh-CN" sz="2800" b="1" dirty="0">
              <a:latin typeface="微软雅黑" panose="020B0503020204020204" pitchFamily="34" charset="-122"/>
              <a:ea typeface="微软雅黑" panose="020B0503020204020204" pitchFamily="34" charset="-122"/>
            </a:endParaRPr>
          </a:p>
          <a:p>
            <a:pPr lvl="2">
              <a:lnSpc>
                <a:spcPct val="100000"/>
              </a:lnSpc>
              <a:spcBef>
                <a:spcPts val="600"/>
              </a:spcBef>
              <a:buFont typeface="Wingdings" panose="05000000000000000000" pitchFamily="2" charset="2"/>
              <a:buChar char="u"/>
            </a:pPr>
            <a:r>
              <a:rPr lang="en-US" altLang="zh-CN" sz="2800" b="1" dirty="0" smtClean="0">
                <a:latin typeface="微软雅黑" panose="020B0503020204020204" pitchFamily="34" charset="-122"/>
                <a:ea typeface="微软雅黑" panose="020B0503020204020204" pitchFamily="34" charset="-122"/>
              </a:rPr>
              <a:t>Neptune </a:t>
            </a:r>
            <a:endParaRPr lang="en-US" altLang="zh-CN" sz="2800" b="1" dirty="0">
              <a:latin typeface="微软雅黑" panose="020B0503020204020204" pitchFamily="34" charset="-122"/>
              <a:ea typeface="微软雅黑" panose="020B0503020204020204" pitchFamily="34" charset="-122"/>
            </a:endParaRPr>
          </a:p>
          <a:p>
            <a:pPr>
              <a:lnSpc>
                <a:spcPct val="100000"/>
              </a:lnSpc>
              <a:spcBef>
                <a:spcPts val="600"/>
              </a:spcBef>
              <a:buNone/>
            </a:pPr>
            <a:r>
              <a:rPr lang="zh-CN" altLang="en-US" sz="3000" b="1" dirty="0">
                <a:latin typeface="微软雅黑" panose="020B0503020204020204" pitchFamily="34" charset="-122"/>
                <a:ea typeface="微软雅黑" panose="020B0503020204020204" pitchFamily="34" charset="-122"/>
              </a:rPr>
              <a:t> </a:t>
            </a:r>
            <a:r>
              <a:rPr lang="zh-CN" altLang="en-US" sz="3000" b="1" dirty="0" smtClean="0">
                <a:latin typeface="微软雅黑" panose="020B0503020204020204" pitchFamily="34" charset="-122"/>
                <a:ea typeface="微软雅黑" panose="020B0503020204020204" pitchFamily="34" charset="-122"/>
              </a:rPr>
              <a:t> 移动</a:t>
            </a:r>
            <a:r>
              <a:rPr lang="zh-CN" altLang="en-US" sz="3000" b="1" dirty="0">
                <a:latin typeface="微软雅黑" panose="020B0503020204020204" pitchFamily="34" charset="-122"/>
                <a:ea typeface="微软雅黑" panose="020B0503020204020204" pitchFamily="34" charset="-122"/>
              </a:rPr>
              <a:t>机器人的设计。</a:t>
            </a:r>
            <a:endParaRPr lang="en-US" altLang="zh-CN" sz="3000" b="1" dirty="0">
              <a:latin typeface="微软雅黑" panose="020B0503020204020204" pitchFamily="34" charset="-122"/>
              <a:ea typeface="微软雅黑" panose="020B0503020204020204" pitchFamily="34" charset="-122"/>
            </a:endParaRPr>
          </a:p>
        </p:txBody>
      </p:sp>
      <p:sp>
        <p:nvSpPr>
          <p:cNvPr id="33796" name="Rectangle 5"/>
          <p:cNvSpPr>
            <a:spLocks noChangeArrowheads="1"/>
          </p:cNvSpPr>
          <p:nvPr/>
        </p:nvSpPr>
        <p:spPr bwMode="auto">
          <a:xfrm>
            <a:off x="3781426" y="188914"/>
            <a:ext cx="49069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tx2"/>
                </a:solidFill>
              </a:rPr>
              <a:t>2. Case Studies</a:t>
            </a:r>
            <a:endParaRPr lang="en-US" altLang="zh-CN" sz="3600" b="1">
              <a:solidFill>
                <a:schemeClr val="tx2"/>
              </a:solidFill>
            </a:endParaRPr>
          </a:p>
        </p:txBody>
      </p:sp>
      <p:grpSp>
        <p:nvGrpSpPr>
          <p:cNvPr id="5" name="组合 4"/>
          <p:cNvGrpSpPr/>
          <p:nvPr/>
        </p:nvGrpSpPr>
        <p:grpSpPr>
          <a:xfrm>
            <a:off x="2009268" y="4690872"/>
            <a:ext cx="8049132" cy="1682496"/>
            <a:chOff x="2009268" y="4690872"/>
            <a:chExt cx="8049132" cy="1682496"/>
          </a:xfrm>
        </p:grpSpPr>
        <p:pic>
          <p:nvPicPr>
            <p:cNvPr id="3" name="图片 2"/>
            <p:cNvPicPr>
              <a:picLocks noChangeAspect="1"/>
            </p:cNvPicPr>
            <p:nvPr/>
          </p:nvPicPr>
          <p:blipFill>
            <a:blip r:embed="rId1"/>
            <a:stretch>
              <a:fillRect/>
            </a:stretch>
          </p:blipFill>
          <p:spPr>
            <a:xfrm>
              <a:off x="2009268" y="4690872"/>
              <a:ext cx="2367153" cy="1682496"/>
            </a:xfrm>
            <a:prstGeom prst="rect">
              <a:avLst/>
            </a:prstGeom>
          </p:spPr>
        </p:pic>
        <p:sp>
          <p:nvSpPr>
            <p:cNvPr id="4" name="矩形 3"/>
            <p:cNvSpPr/>
            <p:nvPr/>
          </p:nvSpPr>
          <p:spPr>
            <a:xfrm>
              <a:off x="4817586" y="4922811"/>
              <a:ext cx="5240814" cy="1200329"/>
            </a:xfrm>
            <a:prstGeom prst="rect">
              <a:avLst/>
            </a:prstGeom>
          </p:spPr>
          <p:txBody>
            <a:bodyPr wrap="square">
              <a:spAutoFit/>
            </a:bodyPr>
            <a:lstStyle/>
            <a:p>
              <a:r>
                <a:rPr lang="en-US" altLang="zh-CN" sz="2400" dirty="0">
                  <a:solidFill>
                    <a:srgbClr val="191919"/>
                  </a:solidFill>
                  <a:latin typeface="微软雅黑" panose="020B0503020204020204" pitchFamily="34" charset="-122"/>
                  <a:ea typeface="微软雅黑" panose="020B0503020204020204" pitchFamily="34" charset="-122"/>
                </a:rPr>
                <a:t>1983</a:t>
              </a:r>
              <a:r>
                <a:rPr lang="zh-CN" altLang="en-US" sz="2400" dirty="0">
                  <a:solidFill>
                    <a:srgbClr val="191919"/>
                  </a:solidFill>
                  <a:latin typeface="微软雅黑" panose="020B0503020204020204" pitchFamily="34" charset="-122"/>
                  <a:ea typeface="微软雅黑" panose="020B0503020204020204" pitchFamily="34" charset="-122"/>
                </a:rPr>
                <a:t>年，配备摄像头</a:t>
              </a:r>
              <a:r>
                <a:rPr lang="zh-CN" altLang="en-US" sz="2400" dirty="0" smtClean="0">
                  <a:solidFill>
                    <a:srgbClr val="191919"/>
                  </a:solidFill>
                  <a:latin typeface="微软雅黑" panose="020B0503020204020204" pitchFamily="34" charset="-122"/>
                  <a:ea typeface="微软雅黑" panose="020B0503020204020204" pitchFamily="34" charset="-122"/>
                </a:rPr>
                <a:t>和无线</a:t>
              </a:r>
              <a:r>
                <a:rPr lang="zh-CN" altLang="en-US" sz="2400" dirty="0">
                  <a:solidFill>
                    <a:srgbClr val="191919"/>
                  </a:solidFill>
                  <a:latin typeface="微软雅黑" panose="020B0503020204020204" pitchFamily="34" charset="-122"/>
                  <a:ea typeface="微软雅黑" panose="020B0503020204020204" pitchFamily="34" charset="-122"/>
                </a:rPr>
                <a:t>遥测的 </a:t>
              </a:r>
              <a:r>
                <a:rPr lang="en-US" altLang="zh-CN" sz="2400" dirty="0" err="1" smtClean="0">
                  <a:solidFill>
                    <a:srgbClr val="191919"/>
                  </a:solidFill>
                  <a:latin typeface="微软雅黑" panose="020B0503020204020204" pitchFamily="34" charset="-122"/>
                  <a:ea typeface="微软雅黑" panose="020B0503020204020204" pitchFamily="34" charset="-122"/>
                </a:rPr>
                <a:t>Terregator</a:t>
              </a:r>
              <a:r>
                <a:rPr lang="zh-CN" altLang="en-US" sz="2400" dirty="0" smtClean="0">
                  <a:solidFill>
                    <a:srgbClr val="191919"/>
                  </a:solidFill>
                  <a:latin typeface="微软雅黑" panose="020B0503020204020204" pitchFamily="34" charset="-122"/>
                  <a:ea typeface="微软雅黑" panose="020B0503020204020204" pitchFamily="34" charset="-122"/>
                </a:rPr>
                <a:t>移动</a:t>
              </a:r>
              <a:r>
                <a:rPr lang="zh-CN" altLang="en-US" sz="2400" dirty="0">
                  <a:solidFill>
                    <a:srgbClr val="191919"/>
                  </a:solidFill>
                  <a:latin typeface="微软雅黑" panose="020B0503020204020204" pitchFamily="34" charset="-122"/>
                  <a:ea typeface="微软雅黑" panose="020B0503020204020204" pitchFamily="34" charset="-122"/>
                </a:rPr>
                <a:t>机器人在卡耐基</a:t>
              </a:r>
              <a:r>
                <a:rPr lang="en-US" altLang="zh-CN" sz="2400" dirty="0">
                  <a:solidFill>
                    <a:srgbClr val="191919"/>
                  </a:solidFill>
                  <a:latin typeface="微软雅黑" panose="020B0503020204020204" pitchFamily="34" charset="-122"/>
                  <a:ea typeface="微软雅黑" panose="020B0503020204020204" pitchFamily="34" charset="-122"/>
                </a:rPr>
                <a:t>·</a:t>
              </a:r>
              <a:r>
                <a:rPr lang="zh-CN" altLang="en-US" sz="2400" dirty="0">
                  <a:solidFill>
                    <a:srgbClr val="191919"/>
                  </a:solidFill>
                  <a:latin typeface="微软雅黑" panose="020B0503020204020204" pitchFamily="34" charset="-122"/>
                  <a:ea typeface="微软雅黑" panose="020B0503020204020204" pitchFamily="34" charset="-122"/>
                </a:rPr>
                <a:t>梅</a:t>
              </a:r>
              <a:r>
                <a:rPr lang="zh-CN" altLang="en-US" sz="2400" dirty="0" smtClean="0">
                  <a:solidFill>
                    <a:srgbClr val="191919"/>
                  </a:solidFill>
                  <a:latin typeface="微软雅黑" panose="020B0503020204020204" pitchFamily="34" charset="-122"/>
                  <a:ea typeface="微软雅黑" panose="020B0503020204020204" pitchFamily="34" charset="-122"/>
                </a:rPr>
                <a:t>隆</a:t>
              </a:r>
              <a:endParaRPr lang="en-US" altLang="zh-CN" sz="2400" dirty="0" smtClean="0">
                <a:solidFill>
                  <a:srgbClr val="191919"/>
                </a:solidFill>
                <a:latin typeface="微软雅黑" panose="020B0503020204020204" pitchFamily="34" charset="-122"/>
                <a:ea typeface="微软雅黑" panose="020B0503020204020204" pitchFamily="34" charset="-122"/>
              </a:endParaRPr>
            </a:p>
            <a:p>
              <a:r>
                <a:rPr lang="zh-CN" altLang="en-US" sz="2400" dirty="0" smtClean="0">
                  <a:solidFill>
                    <a:srgbClr val="191919"/>
                  </a:solidFill>
                  <a:latin typeface="微软雅黑" panose="020B0503020204020204" pitchFamily="34" charset="-122"/>
                  <a:ea typeface="微软雅黑" panose="020B0503020204020204" pitchFamily="34" charset="-122"/>
                </a:rPr>
                <a:t>大学</a:t>
              </a:r>
              <a:r>
                <a:rPr lang="zh-CN" altLang="en-US" sz="2400" dirty="0">
                  <a:solidFill>
                    <a:srgbClr val="191919"/>
                  </a:solidFill>
                  <a:latin typeface="微软雅黑" panose="020B0503020204020204" pitchFamily="34" charset="-122"/>
                  <a:ea typeface="微软雅黑" panose="020B0503020204020204" pitchFamily="34" charset="-122"/>
                </a:rPr>
                <a:t>内的小道上巡航</a:t>
              </a:r>
              <a:endParaRPr lang="zh-CN" altLang="en-US" sz="240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38"/>
          <p:cNvSpPr>
            <a:spLocks noChangeArrowheads="1"/>
          </p:cNvSpPr>
          <p:nvPr/>
        </p:nvSpPr>
        <p:spPr bwMode="auto">
          <a:xfrm>
            <a:off x="2366963" y="5638800"/>
            <a:ext cx="3651250" cy="1100138"/>
          </a:xfrm>
          <a:custGeom>
            <a:avLst/>
            <a:gdLst>
              <a:gd name="T0" fmla="*/ 106363 w 2300"/>
              <a:gd name="T1" fmla="*/ 642938 h 693"/>
              <a:gd name="T2" fmla="*/ 63500 w 2300"/>
              <a:gd name="T3" fmla="*/ 522288 h 693"/>
              <a:gd name="T4" fmla="*/ 52388 w 2300"/>
              <a:gd name="T5" fmla="*/ 392113 h 693"/>
              <a:gd name="T6" fmla="*/ 117475 w 2300"/>
              <a:gd name="T7" fmla="*/ 347663 h 693"/>
              <a:gd name="T8" fmla="*/ 149225 w 2300"/>
              <a:gd name="T9" fmla="*/ 327025 h 693"/>
              <a:gd name="T10" fmla="*/ 292100 w 2300"/>
              <a:gd name="T11" fmla="*/ 261938 h 693"/>
              <a:gd name="T12" fmla="*/ 498475 w 2300"/>
              <a:gd name="T13" fmla="*/ 261938 h 693"/>
              <a:gd name="T14" fmla="*/ 585787 w 2300"/>
              <a:gd name="T15" fmla="*/ 228600 h 693"/>
              <a:gd name="T16" fmla="*/ 673100 w 2300"/>
              <a:gd name="T17" fmla="*/ 152400 h 693"/>
              <a:gd name="T18" fmla="*/ 781050 w 2300"/>
              <a:gd name="T19" fmla="*/ 109538 h 693"/>
              <a:gd name="T20" fmla="*/ 1130300 w 2300"/>
              <a:gd name="T21" fmla="*/ 130175 h 693"/>
              <a:gd name="T22" fmla="*/ 1238250 w 2300"/>
              <a:gd name="T23" fmla="*/ 87313 h 693"/>
              <a:gd name="T24" fmla="*/ 1401762 w 2300"/>
              <a:gd name="T25" fmla="*/ 0 h 693"/>
              <a:gd name="T26" fmla="*/ 1717675 w 2300"/>
              <a:gd name="T27" fmla="*/ 22225 h 693"/>
              <a:gd name="T28" fmla="*/ 1771650 w 2300"/>
              <a:gd name="T29" fmla="*/ 130175 h 693"/>
              <a:gd name="T30" fmla="*/ 2022475 w 2300"/>
              <a:gd name="T31" fmla="*/ 206375 h 693"/>
              <a:gd name="T32" fmla="*/ 2282825 w 2300"/>
              <a:gd name="T33" fmla="*/ 141288 h 693"/>
              <a:gd name="T34" fmla="*/ 2392362 w 2300"/>
              <a:gd name="T35" fmla="*/ 98425 h 693"/>
              <a:gd name="T36" fmla="*/ 2654300 w 2300"/>
              <a:gd name="T37" fmla="*/ 22225 h 693"/>
              <a:gd name="T38" fmla="*/ 2968625 w 2300"/>
              <a:gd name="T39" fmla="*/ 42863 h 693"/>
              <a:gd name="T40" fmla="*/ 3089274 w 2300"/>
              <a:gd name="T41" fmla="*/ 87313 h 693"/>
              <a:gd name="T42" fmla="*/ 3382963 w 2300"/>
              <a:gd name="T43" fmla="*/ 163513 h 693"/>
              <a:gd name="T44" fmla="*/ 3513138 w 2300"/>
              <a:gd name="T45" fmla="*/ 347663 h 693"/>
              <a:gd name="T46" fmla="*/ 3600450 w 2300"/>
              <a:gd name="T47" fmla="*/ 446088 h 693"/>
              <a:gd name="T48" fmla="*/ 3589338 w 2300"/>
              <a:gd name="T49" fmla="*/ 719138 h 693"/>
              <a:gd name="T50" fmla="*/ 3470275 w 2300"/>
              <a:gd name="T51" fmla="*/ 947738 h 693"/>
              <a:gd name="T52" fmla="*/ 3349625 w 2300"/>
              <a:gd name="T53" fmla="*/ 968375 h 693"/>
              <a:gd name="T54" fmla="*/ 3295650 w 2300"/>
              <a:gd name="T55" fmla="*/ 925513 h 693"/>
              <a:gd name="T56" fmla="*/ 3273425 w 2300"/>
              <a:gd name="T57" fmla="*/ 892175 h 693"/>
              <a:gd name="T58" fmla="*/ 3187699 w 2300"/>
              <a:gd name="T59" fmla="*/ 827088 h 693"/>
              <a:gd name="T60" fmla="*/ 3024187 w 2300"/>
              <a:gd name="T61" fmla="*/ 1066800 h 693"/>
              <a:gd name="T62" fmla="*/ 2959100 w 2300"/>
              <a:gd name="T63" fmla="*/ 1089025 h 693"/>
              <a:gd name="T64" fmla="*/ 2925762 w 2300"/>
              <a:gd name="T65" fmla="*/ 1100138 h 693"/>
              <a:gd name="T66" fmla="*/ 2327275 w 2300"/>
              <a:gd name="T67" fmla="*/ 1089025 h 693"/>
              <a:gd name="T68" fmla="*/ 1782763 w 2300"/>
              <a:gd name="T69" fmla="*/ 925513 h 693"/>
              <a:gd name="T70" fmla="*/ 1608137 w 2300"/>
              <a:gd name="T71" fmla="*/ 990600 h 693"/>
              <a:gd name="T72" fmla="*/ 1249362 w 2300"/>
              <a:gd name="T73" fmla="*/ 979488 h 693"/>
              <a:gd name="T74" fmla="*/ 1173162 w 2300"/>
              <a:gd name="T75" fmla="*/ 881063 h 693"/>
              <a:gd name="T76" fmla="*/ 1119187 w 2300"/>
              <a:gd name="T77" fmla="*/ 815975 h 693"/>
              <a:gd name="T78" fmla="*/ 835025 w 2300"/>
              <a:gd name="T79" fmla="*/ 795338 h 693"/>
              <a:gd name="T80" fmla="*/ 781050 w 2300"/>
              <a:gd name="T81" fmla="*/ 849313 h 693"/>
              <a:gd name="T82" fmla="*/ 433388 w 2300"/>
              <a:gd name="T83" fmla="*/ 892175 h 693"/>
              <a:gd name="T84" fmla="*/ 149225 w 2300"/>
              <a:gd name="T85" fmla="*/ 773113 h 693"/>
              <a:gd name="T86" fmla="*/ 106363 w 2300"/>
              <a:gd name="T87" fmla="*/ 642938 h 6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300"/>
              <a:gd name="T133" fmla="*/ 0 h 693"/>
              <a:gd name="T134" fmla="*/ 2300 w 2300"/>
              <a:gd name="T135" fmla="*/ 693 h 69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300" h="693">
                <a:moveTo>
                  <a:pt x="67" y="405"/>
                </a:moveTo>
                <a:cubicBezTo>
                  <a:pt x="78" y="352"/>
                  <a:pt x="98" y="349"/>
                  <a:pt x="40" y="329"/>
                </a:cubicBezTo>
                <a:cubicBezTo>
                  <a:pt x="14" y="304"/>
                  <a:pt x="0" y="276"/>
                  <a:pt x="33" y="247"/>
                </a:cubicBezTo>
                <a:cubicBezTo>
                  <a:pt x="45" y="236"/>
                  <a:pt x="60" y="228"/>
                  <a:pt x="74" y="219"/>
                </a:cubicBezTo>
                <a:cubicBezTo>
                  <a:pt x="81" y="215"/>
                  <a:pt x="94" y="206"/>
                  <a:pt x="94" y="206"/>
                </a:cubicBezTo>
                <a:cubicBezTo>
                  <a:pt x="120" y="166"/>
                  <a:pt x="133" y="171"/>
                  <a:pt x="184" y="165"/>
                </a:cubicBezTo>
                <a:cubicBezTo>
                  <a:pt x="249" y="171"/>
                  <a:pt x="251" y="175"/>
                  <a:pt x="314" y="165"/>
                </a:cubicBezTo>
                <a:cubicBezTo>
                  <a:pt x="336" y="161"/>
                  <a:pt x="346" y="144"/>
                  <a:pt x="369" y="144"/>
                </a:cubicBezTo>
                <a:cubicBezTo>
                  <a:pt x="399" y="134"/>
                  <a:pt x="404" y="117"/>
                  <a:pt x="424" y="96"/>
                </a:cubicBezTo>
                <a:cubicBezTo>
                  <a:pt x="442" y="77"/>
                  <a:pt x="468" y="76"/>
                  <a:pt x="492" y="69"/>
                </a:cubicBezTo>
                <a:cubicBezTo>
                  <a:pt x="566" y="73"/>
                  <a:pt x="639" y="82"/>
                  <a:pt x="712" y="82"/>
                </a:cubicBezTo>
                <a:cubicBezTo>
                  <a:pt x="734" y="67"/>
                  <a:pt x="757" y="67"/>
                  <a:pt x="780" y="55"/>
                </a:cubicBezTo>
                <a:cubicBezTo>
                  <a:pt x="814" y="38"/>
                  <a:pt x="851" y="21"/>
                  <a:pt x="883" y="0"/>
                </a:cubicBezTo>
                <a:cubicBezTo>
                  <a:pt x="949" y="4"/>
                  <a:pt x="1016" y="14"/>
                  <a:pt x="1082" y="14"/>
                </a:cubicBezTo>
                <a:cubicBezTo>
                  <a:pt x="1098" y="37"/>
                  <a:pt x="1098" y="61"/>
                  <a:pt x="1116" y="82"/>
                </a:cubicBezTo>
                <a:cubicBezTo>
                  <a:pt x="1154" y="126"/>
                  <a:pt x="1221" y="123"/>
                  <a:pt x="1274" y="130"/>
                </a:cubicBezTo>
                <a:cubicBezTo>
                  <a:pt x="1317" y="124"/>
                  <a:pt x="1420" y="132"/>
                  <a:pt x="1438" y="89"/>
                </a:cubicBezTo>
                <a:cubicBezTo>
                  <a:pt x="1464" y="82"/>
                  <a:pt x="1482" y="69"/>
                  <a:pt x="1507" y="62"/>
                </a:cubicBezTo>
                <a:cubicBezTo>
                  <a:pt x="1562" y="46"/>
                  <a:pt x="1618" y="32"/>
                  <a:pt x="1672" y="14"/>
                </a:cubicBezTo>
                <a:cubicBezTo>
                  <a:pt x="1722" y="16"/>
                  <a:pt x="1809" y="27"/>
                  <a:pt x="1870" y="27"/>
                </a:cubicBezTo>
                <a:cubicBezTo>
                  <a:pt x="1898" y="36"/>
                  <a:pt x="1915" y="49"/>
                  <a:pt x="1946" y="55"/>
                </a:cubicBezTo>
                <a:cubicBezTo>
                  <a:pt x="2006" y="86"/>
                  <a:pt x="2065" y="96"/>
                  <a:pt x="2131" y="103"/>
                </a:cubicBezTo>
                <a:cubicBezTo>
                  <a:pt x="2173" y="131"/>
                  <a:pt x="2177" y="183"/>
                  <a:pt x="2213" y="219"/>
                </a:cubicBezTo>
                <a:cubicBezTo>
                  <a:pt x="2229" y="244"/>
                  <a:pt x="2244" y="264"/>
                  <a:pt x="2268" y="281"/>
                </a:cubicBezTo>
                <a:cubicBezTo>
                  <a:pt x="2283" y="327"/>
                  <a:pt x="2300" y="414"/>
                  <a:pt x="2261" y="453"/>
                </a:cubicBezTo>
                <a:cubicBezTo>
                  <a:pt x="2255" y="518"/>
                  <a:pt x="2258" y="578"/>
                  <a:pt x="2186" y="597"/>
                </a:cubicBezTo>
                <a:cubicBezTo>
                  <a:pt x="2149" y="620"/>
                  <a:pt x="2173" y="610"/>
                  <a:pt x="2110" y="610"/>
                </a:cubicBezTo>
                <a:cubicBezTo>
                  <a:pt x="2074" y="554"/>
                  <a:pt x="2123" y="620"/>
                  <a:pt x="2076" y="583"/>
                </a:cubicBezTo>
                <a:cubicBezTo>
                  <a:pt x="2069" y="578"/>
                  <a:pt x="2068" y="568"/>
                  <a:pt x="2062" y="562"/>
                </a:cubicBezTo>
                <a:cubicBezTo>
                  <a:pt x="2048" y="548"/>
                  <a:pt x="2026" y="531"/>
                  <a:pt x="2008" y="521"/>
                </a:cubicBezTo>
                <a:cubicBezTo>
                  <a:pt x="1993" y="552"/>
                  <a:pt x="1938" y="653"/>
                  <a:pt x="1905" y="672"/>
                </a:cubicBezTo>
                <a:cubicBezTo>
                  <a:pt x="1892" y="679"/>
                  <a:pt x="1878" y="681"/>
                  <a:pt x="1864" y="686"/>
                </a:cubicBezTo>
                <a:cubicBezTo>
                  <a:pt x="1857" y="688"/>
                  <a:pt x="1843" y="693"/>
                  <a:pt x="1843" y="693"/>
                </a:cubicBezTo>
                <a:cubicBezTo>
                  <a:pt x="1639" y="681"/>
                  <a:pt x="1765" y="686"/>
                  <a:pt x="1466" y="686"/>
                </a:cubicBezTo>
                <a:cubicBezTo>
                  <a:pt x="1424" y="560"/>
                  <a:pt x="1217" y="583"/>
                  <a:pt x="1123" y="583"/>
                </a:cubicBezTo>
                <a:cubicBezTo>
                  <a:pt x="1085" y="596"/>
                  <a:pt x="1051" y="611"/>
                  <a:pt x="1013" y="624"/>
                </a:cubicBezTo>
                <a:cubicBezTo>
                  <a:pt x="796" y="617"/>
                  <a:pt x="872" y="617"/>
                  <a:pt x="787" y="617"/>
                </a:cubicBezTo>
                <a:cubicBezTo>
                  <a:pt x="774" y="579"/>
                  <a:pt x="784" y="600"/>
                  <a:pt x="739" y="555"/>
                </a:cubicBezTo>
                <a:cubicBezTo>
                  <a:pt x="726" y="542"/>
                  <a:pt x="719" y="525"/>
                  <a:pt x="705" y="514"/>
                </a:cubicBezTo>
                <a:cubicBezTo>
                  <a:pt x="673" y="488"/>
                  <a:pt x="527" y="501"/>
                  <a:pt x="526" y="501"/>
                </a:cubicBezTo>
                <a:cubicBezTo>
                  <a:pt x="431" y="563"/>
                  <a:pt x="582" y="461"/>
                  <a:pt x="492" y="535"/>
                </a:cubicBezTo>
                <a:cubicBezTo>
                  <a:pt x="437" y="581"/>
                  <a:pt x="323" y="562"/>
                  <a:pt x="273" y="562"/>
                </a:cubicBezTo>
                <a:cubicBezTo>
                  <a:pt x="195" y="514"/>
                  <a:pt x="186" y="499"/>
                  <a:pt x="94" y="487"/>
                </a:cubicBezTo>
                <a:cubicBezTo>
                  <a:pt x="34" y="471"/>
                  <a:pt x="84" y="454"/>
                  <a:pt x="67" y="405"/>
                </a:cubicBezTo>
                <a:close/>
              </a:path>
            </a:pathLst>
          </a:custGeom>
          <a:solidFill>
            <a:srgbClr val="FFFF99"/>
          </a:solidFill>
          <a:ln w="9525">
            <a:solidFill>
              <a:schemeClr val="tx1"/>
            </a:solidFill>
            <a:round/>
          </a:ln>
        </p:spPr>
        <p:txBody>
          <a:bodyPr/>
          <a:lstStyle/>
          <a:p>
            <a:endParaRPr lang="zh-CN" altLang="en-US"/>
          </a:p>
        </p:txBody>
      </p:sp>
      <p:sp>
        <p:nvSpPr>
          <p:cNvPr id="34819" name="Text Box 39"/>
          <p:cNvSpPr txBox="1">
            <a:spLocks noChangeArrowheads="1"/>
          </p:cNvSpPr>
          <p:nvPr/>
        </p:nvSpPr>
        <p:spPr bwMode="auto">
          <a:xfrm>
            <a:off x="3217863" y="5949950"/>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t>Environment </a:t>
            </a:r>
            <a:endParaRPr lang="en-US" altLang="zh-CN" sz="2400" b="1"/>
          </a:p>
        </p:txBody>
      </p:sp>
      <p:sp>
        <p:nvSpPr>
          <p:cNvPr id="37892" name="AutoShape 40"/>
          <p:cNvSpPr>
            <a:spLocks noChangeArrowheads="1"/>
          </p:cNvSpPr>
          <p:nvPr/>
        </p:nvSpPr>
        <p:spPr bwMode="auto">
          <a:xfrm rot="10353398">
            <a:off x="5881689" y="4406900"/>
            <a:ext cx="433387" cy="539750"/>
          </a:xfrm>
          <a:prstGeom prst="curvedRightArrow">
            <a:avLst>
              <a:gd name="adj1" fmla="val 24908"/>
              <a:gd name="adj2" fmla="val 49817"/>
              <a:gd name="adj3" fmla="val 33319"/>
            </a:avLst>
          </a:prstGeom>
          <a:solidFill>
            <a:srgbClr val="FFFF66"/>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7893" name="AutoShape 41"/>
          <p:cNvSpPr>
            <a:spLocks noChangeArrowheads="1"/>
          </p:cNvSpPr>
          <p:nvPr/>
        </p:nvSpPr>
        <p:spPr bwMode="auto">
          <a:xfrm rot="10353398">
            <a:off x="5892800" y="3684588"/>
            <a:ext cx="433388" cy="539750"/>
          </a:xfrm>
          <a:prstGeom prst="curvedRightArrow">
            <a:avLst>
              <a:gd name="adj1" fmla="val 24908"/>
              <a:gd name="adj2" fmla="val 49817"/>
              <a:gd name="adj3" fmla="val 33319"/>
            </a:avLst>
          </a:prstGeom>
          <a:solidFill>
            <a:srgbClr val="FFFF66"/>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7894" name="AutoShape 42"/>
          <p:cNvSpPr>
            <a:spLocks noChangeArrowheads="1"/>
          </p:cNvSpPr>
          <p:nvPr/>
        </p:nvSpPr>
        <p:spPr bwMode="auto">
          <a:xfrm rot="10353398">
            <a:off x="5892800" y="3087688"/>
            <a:ext cx="433388" cy="539750"/>
          </a:xfrm>
          <a:prstGeom prst="curvedRightArrow">
            <a:avLst>
              <a:gd name="adj1" fmla="val 24908"/>
              <a:gd name="adj2" fmla="val 49817"/>
              <a:gd name="adj3" fmla="val 33319"/>
            </a:avLst>
          </a:prstGeom>
          <a:solidFill>
            <a:srgbClr val="FFFF66"/>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7895" name="AutoShape 43"/>
          <p:cNvSpPr>
            <a:spLocks noChangeArrowheads="1"/>
          </p:cNvSpPr>
          <p:nvPr/>
        </p:nvSpPr>
        <p:spPr bwMode="auto">
          <a:xfrm rot="10353398">
            <a:off x="5892800" y="2462213"/>
            <a:ext cx="433388" cy="539750"/>
          </a:xfrm>
          <a:prstGeom prst="curvedRightArrow">
            <a:avLst>
              <a:gd name="adj1" fmla="val 24908"/>
              <a:gd name="adj2" fmla="val 49817"/>
              <a:gd name="adj3" fmla="val 33319"/>
            </a:avLst>
          </a:prstGeom>
          <a:solidFill>
            <a:srgbClr val="FFFF66"/>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7896" name="AutoShape 44"/>
          <p:cNvSpPr>
            <a:spLocks noChangeArrowheads="1"/>
          </p:cNvSpPr>
          <p:nvPr/>
        </p:nvSpPr>
        <p:spPr bwMode="auto">
          <a:xfrm rot="10353398">
            <a:off x="5892800" y="1778000"/>
            <a:ext cx="433388" cy="539750"/>
          </a:xfrm>
          <a:prstGeom prst="curvedRightArrow">
            <a:avLst>
              <a:gd name="adj1" fmla="val 24908"/>
              <a:gd name="adj2" fmla="val 49817"/>
              <a:gd name="adj3" fmla="val 33319"/>
            </a:avLst>
          </a:prstGeom>
          <a:solidFill>
            <a:srgbClr val="FFFF66"/>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7897" name="AutoShape 45"/>
          <p:cNvSpPr>
            <a:spLocks noChangeArrowheads="1"/>
          </p:cNvSpPr>
          <p:nvPr/>
        </p:nvSpPr>
        <p:spPr bwMode="auto">
          <a:xfrm rot="10353398">
            <a:off x="5892800" y="1093788"/>
            <a:ext cx="433388" cy="539750"/>
          </a:xfrm>
          <a:prstGeom prst="curvedRightArrow">
            <a:avLst>
              <a:gd name="adj1" fmla="val 24908"/>
              <a:gd name="adj2" fmla="val 49817"/>
              <a:gd name="adj3" fmla="val 33319"/>
            </a:avLst>
          </a:prstGeom>
          <a:solidFill>
            <a:srgbClr val="FFFF66"/>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7898" name="AutoShape 46"/>
          <p:cNvSpPr>
            <a:spLocks noChangeArrowheads="1"/>
          </p:cNvSpPr>
          <p:nvPr/>
        </p:nvSpPr>
        <p:spPr bwMode="auto">
          <a:xfrm rot="10353398">
            <a:off x="5908675" y="401638"/>
            <a:ext cx="433388" cy="539750"/>
          </a:xfrm>
          <a:prstGeom prst="curvedRightArrow">
            <a:avLst>
              <a:gd name="adj1" fmla="val 24908"/>
              <a:gd name="adj2" fmla="val 49817"/>
              <a:gd name="adj3" fmla="val 33319"/>
            </a:avLst>
          </a:prstGeom>
          <a:solidFill>
            <a:srgbClr val="FFFF66"/>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7899" name="AutoShape 47"/>
          <p:cNvSpPr>
            <a:spLocks noChangeArrowheads="1"/>
          </p:cNvSpPr>
          <p:nvPr/>
        </p:nvSpPr>
        <p:spPr bwMode="auto">
          <a:xfrm rot="10353398">
            <a:off x="5970589" y="5084764"/>
            <a:ext cx="433387" cy="936625"/>
          </a:xfrm>
          <a:prstGeom prst="curvedRightArrow">
            <a:avLst>
              <a:gd name="adj1" fmla="val 43223"/>
              <a:gd name="adj2" fmla="val 86447"/>
              <a:gd name="adj3" fmla="val 33319"/>
            </a:avLst>
          </a:prstGeom>
          <a:solidFill>
            <a:srgbClr val="FF99CC"/>
          </a:solidFill>
          <a:ln w="9525">
            <a:solidFill>
              <a:schemeClr val="tx1"/>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86416" name="AutoShape 48"/>
          <p:cNvSpPr>
            <a:spLocks noChangeArrowheads="1"/>
          </p:cNvSpPr>
          <p:nvPr/>
        </p:nvSpPr>
        <p:spPr bwMode="auto">
          <a:xfrm>
            <a:off x="2065339" y="476250"/>
            <a:ext cx="358775" cy="539750"/>
          </a:xfrm>
          <a:prstGeom prst="curvedRightArrow">
            <a:avLst>
              <a:gd name="adj1" fmla="val 30088"/>
              <a:gd name="adj2" fmla="val 60177"/>
              <a:gd name="adj3" fmla="val 33319"/>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86417" name="AutoShape 49"/>
          <p:cNvSpPr>
            <a:spLocks noChangeArrowheads="1"/>
          </p:cNvSpPr>
          <p:nvPr/>
        </p:nvSpPr>
        <p:spPr bwMode="auto">
          <a:xfrm>
            <a:off x="2066926" y="1089025"/>
            <a:ext cx="358775" cy="539750"/>
          </a:xfrm>
          <a:prstGeom prst="curvedRightArrow">
            <a:avLst>
              <a:gd name="adj1" fmla="val 30088"/>
              <a:gd name="adj2" fmla="val 60177"/>
              <a:gd name="adj3" fmla="val 33319"/>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86418" name="AutoShape 50"/>
          <p:cNvSpPr>
            <a:spLocks noChangeArrowheads="1"/>
          </p:cNvSpPr>
          <p:nvPr/>
        </p:nvSpPr>
        <p:spPr bwMode="auto">
          <a:xfrm>
            <a:off x="2098676" y="1700214"/>
            <a:ext cx="358775" cy="642937"/>
          </a:xfrm>
          <a:prstGeom prst="curvedRightArrow">
            <a:avLst>
              <a:gd name="adj1" fmla="val 30133"/>
              <a:gd name="adj2" fmla="val 60249"/>
              <a:gd name="adj3" fmla="val 33319"/>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86419" name="AutoShape 51"/>
          <p:cNvSpPr>
            <a:spLocks noChangeArrowheads="1"/>
          </p:cNvSpPr>
          <p:nvPr/>
        </p:nvSpPr>
        <p:spPr bwMode="auto">
          <a:xfrm>
            <a:off x="2065339" y="2447925"/>
            <a:ext cx="358775" cy="539750"/>
          </a:xfrm>
          <a:prstGeom prst="curvedRightArrow">
            <a:avLst>
              <a:gd name="adj1" fmla="val 30088"/>
              <a:gd name="adj2" fmla="val 60177"/>
              <a:gd name="adj3" fmla="val 33319"/>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86420" name="AutoShape 52"/>
          <p:cNvSpPr>
            <a:spLocks noChangeArrowheads="1"/>
          </p:cNvSpPr>
          <p:nvPr/>
        </p:nvSpPr>
        <p:spPr bwMode="auto">
          <a:xfrm>
            <a:off x="2065339" y="3162300"/>
            <a:ext cx="358775" cy="539750"/>
          </a:xfrm>
          <a:prstGeom prst="curvedRightArrow">
            <a:avLst>
              <a:gd name="adj1" fmla="val 30088"/>
              <a:gd name="adj2" fmla="val 60177"/>
              <a:gd name="adj3" fmla="val 33319"/>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86421" name="AutoShape 53"/>
          <p:cNvSpPr>
            <a:spLocks noChangeArrowheads="1"/>
          </p:cNvSpPr>
          <p:nvPr/>
        </p:nvSpPr>
        <p:spPr bwMode="auto">
          <a:xfrm>
            <a:off x="2065339" y="3795713"/>
            <a:ext cx="358775" cy="539750"/>
          </a:xfrm>
          <a:prstGeom prst="curvedRightArrow">
            <a:avLst>
              <a:gd name="adj1" fmla="val 30088"/>
              <a:gd name="adj2" fmla="val 60177"/>
              <a:gd name="adj3" fmla="val 33319"/>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86422" name="AutoShape 54"/>
          <p:cNvSpPr>
            <a:spLocks noChangeArrowheads="1"/>
          </p:cNvSpPr>
          <p:nvPr/>
        </p:nvSpPr>
        <p:spPr bwMode="auto">
          <a:xfrm>
            <a:off x="2065339" y="4459288"/>
            <a:ext cx="358775" cy="539750"/>
          </a:xfrm>
          <a:prstGeom prst="curvedRightArrow">
            <a:avLst>
              <a:gd name="adj1" fmla="val 30088"/>
              <a:gd name="adj2" fmla="val 60177"/>
              <a:gd name="adj3" fmla="val 33319"/>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86423" name="AutoShape 55"/>
          <p:cNvSpPr>
            <a:spLocks noChangeArrowheads="1"/>
          </p:cNvSpPr>
          <p:nvPr/>
        </p:nvSpPr>
        <p:spPr bwMode="auto">
          <a:xfrm>
            <a:off x="1992314" y="5265738"/>
            <a:ext cx="504825" cy="900112"/>
          </a:xfrm>
          <a:prstGeom prst="curvedRightArrow">
            <a:avLst>
              <a:gd name="adj1" fmla="val 35660"/>
              <a:gd name="adj2" fmla="val 71321"/>
              <a:gd name="adj3" fmla="val 33319"/>
            </a:avLst>
          </a:prstGeom>
          <a:solidFill>
            <a:srgbClr val="FF99CC"/>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34836" name="Rectangle 56"/>
          <p:cNvSpPr>
            <a:spLocks noChangeArrowheads="1"/>
          </p:cNvSpPr>
          <p:nvPr/>
        </p:nvSpPr>
        <p:spPr bwMode="auto">
          <a:xfrm>
            <a:off x="6672263" y="4835525"/>
            <a:ext cx="2951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Control motors, joints, wheels...</a:t>
            </a:r>
            <a:endParaRPr lang="en-US" altLang="zh-CN" sz="2000" b="1"/>
          </a:p>
        </p:txBody>
      </p:sp>
      <p:sp>
        <p:nvSpPr>
          <p:cNvPr id="34837" name="Rectangle 57"/>
          <p:cNvSpPr>
            <a:spLocks noChangeArrowheads="1"/>
          </p:cNvSpPr>
          <p:nvPr/>
        </p:nvSpPr>
        <p:spPr bwMode="auto">
          <a:xfrm>
            <a:off x="6600826" y="4378325"/>
            <a:ext cx="3457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990000"/>
                </a:solidFill>
              </a:rPr>
              <a:t>Analyze data from one sensor</a:t>
            </a:r>
            <a:endParaRPr lang="en-US" altLang="zh-CN" b="1">
              <a:solidFill>
                <a:srgbClr val="990000"/>
              </a:solidFill>
            </a:endParaRPr>
          </a:p>
        </p:txBody>
      </p:sp>
      <p:sp>
        <p:nvSpPr>
          <p:cNvPr id="34838" name="Rectangle 58"/>
          <p:cNvSpPr>
            <a:spLocks noChangeArrowheads="1"/>
          </p:cNvSpPr>
          <p:nvPr/>
        </p:nvSpPr>
        <p:spPr bwMode="auto">
          <a:xfrm>
            <a:off x="6600825" y="3573464"/>
            <a:ext cx="3602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Analyze different sensor inputs</a:t>
            </a:r>
            <a:endParaRPr lang="en-US" altLang="zh-CN" b="1"/>
          </a:p>
          <a:p>
            <a:pPr eaLnBrk="1" hangingPunct="1"/>
            <a:r>
              <a:rPr lang="en-US" altLang="zh-CN" b="1"/>
              <a:t>Comprehensively </a:t>
            </a:r>
            <a:endParaRPr lang="en-US" altLang="zh-CN" b="1"/>
          </a:p>
        </p:txBody>
      </p:sp>
      <p:sp>
        <p:nvSpPr>
          <p:cNvPr id="34839" name="Rectangle 59"/>
          <p:cNvSpPr>
            <a:spLocks noChangeArrowheads="1"/>
          </p:cNvSpPr>
          <p:nvPr/>
        </p:nvSpPr>
        <p:spPr bwMode="auto">
          <a:xfrm>
            <a:off x="6456363" y="2924176"/>
            <a:ext cx="3852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C3300"/>
                </a:solidFill>
                <a:latin typeface="Arial Narrow" panose="020B0606020202030204" pitchFamily="34" charset="0"/>
              </a:rPr>
              <a:t>Maintain robot's model of the world.</a:t>
            </a:r>
            <a:endParaRPr lang="en-US" altLang="zh-CN" sz="2000" b="1">
              <a:solidFill>
                <a:srgbClr val="CC3300"/>
              </a:solidFill>
              <a:latin typeface="Arial Narrow" panose="020B0606020202030204" pitchFamily="34" charset="0"/>
            </a:endParaRPr>
          </a:p>
        </p:txBody>
      </p:sp>
      <p:sp>
        <p:nvSpPr>
          <p:cNvPr id="34840" name="Rectangle 60"/>
          <p:cNvSpPr>
            <a:spLocks noChangeArrowheads="1"/>
          </p:cNvSpPr>
          <p:nvPr/>
        </p:nvSpPr>
        <p:spPr bwMode="auto">
          <a:xfrm>
            <a:off x="6456363" y="2276476"/>
            <a:ext cx="398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3333CC"/>
                </a:solidFill>
              </a:rPr>
              <a:t>Manage the navigation of the robot</a:t>
            </a:r>
            <a:endParaRPr lang="en-US" altLang="zh-CN" b="1">
              <a:solidFill>
                <a:srgbClr val="3333CC"/>
              </a:solidFill>
            </a:endParaRPr>
          </a:p>
        </p:txBody>
      </p:sp>
      <p:sp>
        <p:nvSpPr>
          <p:cNvPr id="34841" name="Rectangle 61"/>
          <p:cNvSpPr>
            <a:spLocks noChangeArrowheads="1"/>
          </p:cNvSpPr>
          <p:nvPr/>
        </p:nvSpPr>
        <p:spPr bwMode="auto">
          <a:xfrm>
            <a:off x="6500814" y="1125539"/>
            <a:ext cx="3411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Deal with problems, replan</a:t>
            </a:r>
            <a:endParaRPr lang="en-US" altLang="zh-CN" sz="2000" b="1"/>
          </a:p>
          <a:p>
            <a:pPr eaLnBrk="1" hangingPunct="1"/>
            <a:r>
              <a:rPr lang="en-US" altLang="zh-CN" sz="2000" b="1"/>
              <a:t>plan the robot's actions</a:t>
            </a:r>
            <a:endParaRPr lang="en-US" altLang="zh-CN" sz="2000" b="1"/>
          </a:p>
        </p:txBody>
      </p:sp>
      <p:sp>
        <p:nvSpPr>
          <p:cNvPr id="34842" name="Rectangle 62"/>
          <p:cNvSpPr>
            <a:spLocks noChangeArrowheads="1"/>
          </p:cNvSpPr>
          <p:nvPr/>
        </p:nvSpPr>
        <p:spPr bwMode="auto">
          <a:xfrm>
            <a:off x="6527800" y="511176"/>
            <a:ext cx="2312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0000CC"/>
                </a:solidFill>
              </a:rPr>
              <a:t>User level control</a:t>
            </a:r>
            <a:endParaRPr lang="en-US" altLang="zh-CN" sz="2000" b="1">
              <a:solidFill>
                <a:srgbClr val="0000CC"/>
              </a:solidFill>
            </a:endParaRPr>
          </a:p>
        </p:txBody>
      </p:sp>
      <p:sp>
        <p:nvSpPr>
          <p:cNvPr id="34843" name="Rectangle 63"/>
          <p:cNvSpPr>
            <a:spLocks noChangeArrowheads="1"/>
          </p:cNvSpPr>
          <p:nvPr/>
        </p:nvSpPr>
        <p:spPr bwMode="auto">
          <a:xfrm>
            <a:off x="6527801" y="5805488"/>
            <a:ext cx="39100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A Layered Solution for Mobile Robots</a:t>
            </a:r>
            <a:endParaRPr lang="en-US" altLang="zh-CN" sz="2400" b="1">
              <a:latin typeface="微软雅黑" panose="020B0503020204020204" pitchFamily="34" charset="-122"/>
              <a:ea typeface="微软雅黑" panose="020B0503020204020204" pitchFamily="34" charset="-122"/>
            </a:endParaRPr>
          </a:p>
        </p:txBody>
      </p:sp>
      <p:sp>
        <p:nvSpPr>
          <p:cNvPr id="34844" name="AutoShape 17"/>
          <p:cNvSpPr>
            <a:spLocks noChangeArrowheads="1"/>
          </p:cNvSpPr>
          <p:nvPr/>
        </p:nvSpPr>
        <p:spPr bwMode="auto">
          <a:xfrm>
            <a:off x="2505076" y="120651"/>
            <a:ext cx="3375025" cy="620713"/>
          </a:xfrm>
          <a:prstGeom prst="bevel">
            <a:avLst>
              <a:gd name="adj" fmla="val 12500"/>
            </a:avLst>
          </a:prstGeom>
          <a:gradFill rotWithShape="0">
            <a:gsLst>
              <a:gs pos="0">
                <a:srgbClr val="FFEFD1"/>
              </a:gs>
              <a:gs pos="64999">
                <a:srgbClr val="F0EBD5"/>
              </a:gs>
              <a:gs pos="100000">
                <a:srgbClr val="D1C39F"/>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600" b="1"/>
              <a:t>Supervisor</a:t>
            </a:r>
            <a:endParaRPr lang="en-US" altLang="zh-CN" sz="2600" b="1"/>
          </a:p>
        </p:txBody>
      </p:sp>
      <p:sp>
        <p:nvSpPr>
          <p:cNvPr id="34845" name="AutoShape 17"/>
          <p:cNvSpPr>
            <a:spLocks noChangeArrowheads="1"/>
          </p:cNvSpPr>
          <p:nvPr/>
        </p:nvSpPr>
        <p:spPr bwMode="auto">
          <a:xfrm>
            <a:off x="2495551" y="806451"/>
            <a:ext cx="3363913" cy="620713"/>
          </a:xfrm>
          <a:prstGeom prst="bevel">
            <a:avLst>
              <a:gd name="adj" fmla="val 12500"/>
            </a:avLst>
          </a:prstGeom>
          <a:gradFill rotWithShape="0">
            <a:gsLst>
              <a:gs pos="0">
                <a:srgbClr val="FFEFD1"/>
              </a:gs>
              <a:gs pos="64999">
                <a:srgbClr val="F0EBD5"/>
              </a:gs>
              <a:gs pos="100000">
                <a:srgbClr val="D1C39F"/>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600" b="1"/>
              <a:t>Global Planning</a:t>
            </a:r>
            <a:endParaRPr lang="en-US" altLang="zh-CN" sz="2600" b="1"/>
          </a:p>
        </p:txBody>
      </p:sp>
      <p:sp>
        <p:nvSpPr>
          <p:cNvPr id="34846" name="AutoShape 17"/>
          <p:cNvSpPr>
            <a:spLocks noChangeArrowheads="1"/>
          </p:cNvSpPr>
          <p:nvPr/>
        </p:nvSpPr>
        <p:spPr bwMode="auto">
          <a:xfrm>
            <a:off x="2484438" y="1466851"/>
            <a:ext cx="3363912" cy="620713"/>
          </a:xfrm>
          <a:prstGeom prst="bevel">
            <a:avLst>
              <a:gd name="adj" fmla="val 12500"/>
            </a:avLst>
          </a:prstGeom>
          <a:gradFill rotWithShape="0">
            <a:gsLst>
              <a:gs pos="0">
                <a:srgbClr val="FFEFD1"/>
              </a:gs>
              <a:gs pos="64999">
                <a:srgbClr val="F0EBD5"/>
              </a:gs>
              <a:gs pos="100000">
                <a:srgbClr val="D1C39F"/>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600" b="1"/>
              <a:t>Control</a:t>
            </a:r>
            <a:endParaRPr lang="en-US" altLang="zh-CN" sz="2600" b="1"/>
          </a:p>
        </p:txBody>
      </p:sp>
      <p:sp>
        <p:nvSpPr>
          <p:cNvPr id="34847" name="AutoShape 17"/>
          <p:cNvSpPr>
            <a:spLocks noChangeArrowheads="1"/>
          </p:cNvSpPr>
          <p:nvPr/>
        </p:nvSpPr>
        <p:spPr bwMode="auto">
          <a:xfrm>
            <a:off x="2492375" y="2136776"/>
            <a:ext cx="3365500" cy="620713"/>
          </a:xfrm>
          <a:prstGeom prst="bevel">
            <a:avLst>
              <a:gd name="adj" fmla="val 12500"/>
            </a:avLst>
          </a:prstGeom>
          <a:gradFill rotWithShape="0">
            <a:gsLst>
              <a:gs pos="0">
                <a:srgbClr val="FFEFD1"/>
              </a:gs>
              <a:gs pos="64999">
                <a:srgbClr val="F0EBD5"/>
              </a:gs>
              <a:gs pos="100000">
                <a:srgbClr val="D1C39F"/>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600" b="1"/>
              <a:t>Navigation</a:t>
            </a:r>
            <a:endParaRPr lang="en-US" altLang="zh-CN" sz="2600" b="1"/>
          </a:p>
        </p:txBody>
      </p:sp>
      <p:sp>
        <p:nvSpPr>
          <p:cNvPr id="34848" name="AutoShape 17"/>
          <p:cNvSpPr>
            <a:spLocks noChangeArrowheads="1"/>
          </p:cNvSpPr>
          <p:nvPr/>
        </p:nvSpPr>
        <p:spPr bwMode="auto">
          <a:xfrm>
            <a:off x="2495550" y="2814638"/>
            <a:ext cx="3365500" cy="620712"/>
          </a:xfrm>
          <a:prstGeom prst="bevel">
            <a:avLst>
              <a:gd name="adj" fmla="val 12500"/>
            </a:avLst>
          </a:prstGeom>
          <a:gradFill rotWithShape="0">
            <a:gsLst>
              <a:gs pos="0">
                <a:srgbClr val="FFEFD1"/>
              </a:gs>
              <a:gs pos="64999">
                <a:srgbClr val="F0EBD5"/>
              </a:gs>
              <a:gs pos="100000">
                <a:srgbClr val="D1C39F"/>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t>Real-world Modeling</a:t>
            </a:r>
            <a:endParaRPr lang="en-US" altLang="zh-CN" sz="2400" b="1"/>
          </a:p>
        </p:txBody>
      </p:sp>
      <p:sp>
        <p:nvSpPr>
          <p:cNvPr id="34849" name="AutoShape 17"/>
          <p:cNvSpPr>
            <a:spLocks noChangeArrowheads="1"/>
          </p:cNvSpPr>
          <p:nvPr/>
        </p:nvSpPr>
        <p:spPr bwMode="auto">
          <a:xfrm>
            <a:off x="2495550" y="3482976"/>
            <a:ext cx="3365500" cy="620713"/>
          </a:xfrm>
          <a:prstGeom prst="bevel">
            <a:avLst>
              <a:gd name="adj" fmla="val 12500"/>
            </a:avLst>
          </a:prstGeom>
          <a:gradFill rotWithShape="0">
            <a:gsLst>
              <a:gs pos="0">
                <a:srgbClr val="FFEFD1"/>
              </a:gs>
              <a:gs pos="64999">
                <a:srgbClr val="F0EBD5"/>
              </a:gs>
              <a:gs pos="100000">
                <a:srgbClr val="D1C39F"/>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600" b="1"/>
              <a:t>Sensor Integration</a:t>
            </a:r>
            <a:endParaRPr lang="en-US" altLang="zh-CN" sz="2600" b="1"/>
          </a:p>
        </p:txBody>
      </p:sp>
      <p:sp>
        <p:nvSpPr>
          <p:cNvPr id="34850" name="AutoShape 17"/>
          <p:cNvSpPr>
            <a:spLocks noChangeArrowheads="1"/>
          </p:cNvSpPr>
          <p:nvPr/>
        </p:nvSpPr>
        <p:spPr bwMode="auto">
          <a:xfrm>
            <a:off x="2495550" y="4168776"/>
            <a:ext cx="3365500" cy="620713"/>
          </a:xfrm>
          <a:prstGeom prst="bevel">
            <a:avLst>
              <a:gd name="adj" fmla="val 12500"/>
            </a:avLst>
          </a:prstGeom>
          <a:gradFill rotWithShape="0">
            <a:gsLst>
              <a:gs pos="0">
                <a:srgbClr val="FFEFD1"/>
              </a:gs>
              <a:gs pos="64999">
                <a:srgbClr val="F0EBD5"/>
              </a:gs>
              <a:gs pos="100000">
                <a:srgbClr val="D1C39F"/>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a:t>Sensor Interpretation</a:t>
            </a:r>
            <a:endParaRPr lang="en-US" altLang="zh-CN" sz="2400" b="1"/>
          </a:p>
        </p:txBody>
      </p:sp>
      <p:sp>
        <p:nvSpPr>
          <p:cNvPr id="34851" name="AutoShape 17"/>
          <p:cNvSpPr>
            <a:spLocks noChangeArrowheads="1"/>
          </p:cNvSpPr>
          <p:nvPr/>
        </p:nvSpPr>
        <p:spPr bwMode="auto">
          <a:xfrm>
            <a:off x="2495550" y="4837113"/>
            <a:ext cx="3365500" cy="620712"/>
          </a:xfrm>
          <a:prstGeom prst="bevel">
            <a:avLst>
              <a:gd name="adj" fmla="val 12500"/>
            </a:avLst>
          </a:prstGeom>
          <a:gradFill rotWithShape="0">
            <a:gsLst>
              <a:gs pos="0">
                <a:srgbClr val="FFEFD1"/>
              </a:gs>
              <a:gs pos="64999">
                <a:srgbClr val="F0EBD5"/>
              </a:gs>
              <a:gs pos="100000">
                <a:srgbClr val="D1C39F"/>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600" b="1"/>
              <a:t>Robot Control </a:t>
            </a:r>
            <a:endParaRPr lang="en-US" altLang="zh-CN" sz="2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899"/>
                                        </p:tgtEl>
                                        <p:attrNameLst>
                                          <p:attrName>style.visibility</p:attrName>
                                        </p:attrNameLst>
                                      </p:cBhvr>
                                      <p:to>
                                        <p:strVal val="visible"/>
                                      </p:to>
                                    </p:set>
                                    <p:animEffect transition="in" filter="slide(fromBottom)">
                                      <p:cBhvr>
                                        <p:cTn id="7" dur="500"/>
                                        <p:tgtEl>
                                          <p:spTgt spid="3789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slide(fromBottom)">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slide(fromBottom)">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slide(fromBottom)">
                                      <p:cBhvr>
                                        <p:cTn id="22" dur="500"/>
                                        <p:tgtEl>
                                          <p:spTgt spid="3789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slide(fromBottom)">
                                      <p:cBhvr>
                                        <p:cTn id="27" dur="500"/>
                                        <p:tgtEl>
                                          <p:spTgt spid="3789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7896"/>
                                        </p:tgtEl>
                                        <p:attrNameLst>
                                          <p:attrName>style.visibility</p:attrName>
                                        </p:attrNameLst>
                                      </p:cBhvr>
                                      <p:to>
                                        <p:strVal val="visible"/>
                                      </p:to>
                                    </p:set>
                                    <p:animEffect transition="in" filter="slide(fromBottom)">
                                      <p:cBhvr>
                                        <p:cTn id="32" dur="500"/>
                                        <p:tgtEl>
                                          <p:spTgt spid="3789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7897"/>
                                        </p:tgtEl>
                                        <p:attrNameLst>
                                          <p:attrName>style.visibility</p:attrName>
                                        </p:attrNameLst>
                                      </p:cBhvr>
                                      <p:to>
                                        <p:strVal val="visible"/>
                                      </p:to>
                                    </p:set>
                                    <p:animEffect transition="in" filter="slide(fromBottom)">
                                      <p:cBhvr>
                                        <p:cTn id="37" dur="500"/>
                                        <p:tgtEl>
                                          <p:spTgt spid="3789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7898"/>
                                        </p:tgtEl>
                                        <p:attrNameLst>
                                          <p:attrName>style.visibility</p:attrName>
                                        </p:attrNameLst>
                                      </p:cBhvr>
                                      <p:to>
                                        <p:strVal val="visible"/>
                                      </p:to>
                                    </p:set>
                                    <p:animEffect transition="in" filter="slide(fromBottom)">
                                      <p:cBhvr>
                                        <p:cTn id="42" dur="500"/>
                                        <p:tgtEl>
                                          <p:spTgt spid="3789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6416"/>
                                        </p:tgtEl>
                                        <p:attrNameLst>
                                          <p:attrName>style.visibility</p:attrName>
                                        </p:attrNameLst>
                                      </p:cBhvr>
                                      <p:to>
                                        <p:strVal val="visible"/>
                                      </p:to>
                                    </p:set>
                                    <p:animEffect transition="in" filter="box(in)">
                                      <p:cBhvr>
                                        <p:cTn id="47" dur="500"/>
                                        <p:tgtEl>
                                          <p:spTgt spid="18641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86417"/>
                                        </p:tgtEl>
                                        <p:attrNameLst>
                                          <p:attrName>style.visibility</p:attrName>
                                        </p:attrNameLst>
                                      </p:cBhvr>
                                      <p:to>
                                        <p:strVal val="visible"/>
                                      </p:to>
                                    </p:set>
                                    <p:animEffect transition="in" filter="box(in)">
                                      <p:cBhvr>
                                        <p:cTn id="52" dur="500"/>
                                        <p:tgtEl>
                                          <p:spTgt spid="186417"/>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86418"/>
                                        </p:tgtEl>
                                        <p:attrNameLst>
                                          <p:attrName>style.visibility</p:attrName>
                                        </p:attrNameLst>
                                      </p:cBhvr>
                                      <p:to>
                                        <p:strVal val="visible"/>
                                      </p:to>
                                    </p:set>
                                    <p:animEffect transition="in" filter="box(in)">
                                      <p:cBhvr>
                                        <p:cTn id="57" dur="500"/>
                                        <p:tgtEl>
                                          <p:spTgt spid="186418"/>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86419"/>
                                        </p:tgtEl>
                                        <p:attrNameLst>
                                          <p:attrName>style.visibility</p:attrName>
                                        </p:attrNameLst>
                                      </p:cBhvr>
                                      <p:to>
                                        <p:strVal val="visible"/>
                                      </p:to>
                                    </p:set>
                                    <p:animEffect transition="in" filter="checkerboard(across)">
                                      <p:cBhvr>
                                        <p:cTn id="62" dur="500"/>
                                        <p:tgtEl>
                                          <p:spTgt spid="186419"/>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86420"/>
                                        </p:tgtEl>
                                        <p:attrNameLst>
                                          <p:attrName>style.visibility</p:attrName>
                                        </p:attrNameLst>
                                      </p:cBhvr>
                                      <p:to>
                                        <p:strVal val="visible"/>
                                      </p:to>
                                    </p:set>
                                    <p:animEffect transition="in" filter="box(in)">
                                      <p:cBhvr>
                                        <p:cTn id="67" dur="500"/>
                                        <p:tgtEl>
                                          <p:spTgt spid="186420"/>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86421"/>
                                        </p:tgtEl>
                                        <p:attrNameLst>
                                          <p:attrName>style.visibility</p:attrName>
                                        </p:attrNameLst>
                                      </p:cBhvr>
                                      <p:to>
                                        <p:strVal val="visible"/>
                                      </p:to>
                                    </p:set>
                                    <p:animEffect transition="in" filter="box(in)">
                                      <p:cBhvr>
                                        <p:cTn id="72" dur="500"/>
                                        <p:tgtEl>
                                          <p:spTgt spid="186421"/>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86422"/>
                                        </p:tgtEl>
                                        <p:attrNameLst>
                                          <p:attrName>style.visibility</p:attrName>
                                        </p:attrNameLst>
                                      </p:cBhvr>
                                      <p:to>
                                        <p:strVal val="visible"/>
                                      </p:to>
                                    </p:set>
                                    <p:animEffect transition="in" filter="box(in)">
                                      <p:cBhvr>
                                        <p:cTn id="77" dur="500"/>
                                        <p:tgtEl>
                                          <p:spTgt spid="186422"/>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86423"/>
                                        </p:tgtEl>
                                        <p:attrNameLst>
                                          <p:attrName>style.visibility</p:attrName>
                                        </p:attrNameLst>
                                      </p:cBhvr>
                                      <p:to>
                                        <p:strVal val="visible"/>
                                      </p:to>
                                    </p:set>
                                    <p:animEffect transition="in" filter="box(in)">
                                      <p:cBhvr>
                                        <p:cTn id="82" dur="500"/>
                                        <p:tgtEl>
                                          <p:spTgt spid="186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893" grpId="0" animBg="1"/>
      <p:bldP spid="37894" grpId="0" animBg="1"/>
      <p:bldP spid="37895" grpId="0" animBg="1"/>
      <p:bldP spid="37896" grpId="0" animBg="1"/>
      <p:bldP spid="37897" grpId="0" animBg="1"/>
      <p:bldP spid="37898" grpId="0" animBg="1"/>
      <p:bldP spid="37899" grpId="0" animBg="1"/>
      <p:bldP spid="186416" grpId="0" animBg="1"/>
      <p:bldP spid="186417" grpId="0" animBg="1"/>
      <p:bldP spid="186418" grpId="0" animBg="1"/>
      <p:bldP spid="186419" grpId="0" animBg="1"/>
      <p:bldP spid="186420" grpId="0" animBg="1"/>
      <p:bldP spid="186421" grpId="0" animBg="1"/>
      <p:bldP spid="186422" grpId="0" animBg="1"/>
      <p:bldP spid="1864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16048" y="1206028"/>
            <a:ext cx="11135762" cy="4814526"/>
          </a:xfrm>
        </p:spPr>
        <p:txBody>
          <a:bodyPr>
            <a:normAutofit fontScale="92500"/>
          </a:bodyPr>
          <a:lstStyle/>
          <a:p>
            <a:pPr eaLnBrk="1" hangingPunct="1">
              <a:lnSpc>
                <a:spcPct val="120000"/>
              </a:lnSpc>
              <a:spcBef>
                <a:spcPts val="600"/>
              </a:spcBef>
              <a:buFontTx/>
              <a:buNone/>
              <a:defRPr/>
            </a:pPr>
            <a:r>
              <a:rPr lang="en-US" altLang="zh-CN" sz="26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Level 1</a:t>
            </a:r>
            <a:r>
              <a:rPr lang="en-US" altLang="zh-CN" sz="260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 the lowest level, reside the robot control </a:t>
            </a:r>
            <a:r>
              <a:rPr lang="en-US" altLang="zh-CN" sz="2600" dirty="0" smtClean="0">
                <a:latin typeface="微软雅黑" panose="020B0503020204020204" pitchFamily="34" charset="-122"/>
                <a:ea typeface="微软雅黑" panose="020B0503020204020204" pitchFamily="34" charset="-122"/>
              </a:rPr>
              <a:t>routines </a:t>
            </a:r>
            <a:r>
              <a:rPr lang="en-US" altLang="zh-CN" sz="2600" dirty="0">
                <a:latin typeface="微软雅黑" panose="020B0503020204020204" pitchFamily="34" charset="-122"/>
                <a:ea typeface="微软雅黑" panose="020B0503020204020204" pitchFamily="34" charset="-122"/>
              </a:rPr>
              <a:t>(motors, joints, etc.).</a:t>
            </a:r>
            <a:endParaRPr lang="en-US" altLang="zh-CN" sz="2600" dirty="0">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None/>
              <a:defRPr/>
            </a:pPr>
            <a:r>
              <a:rPr lang="en-US" altLang="zh-CN" sz="26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Levels 2:</a:t>
            </a:r>
            <a:r>
              <a:rPr lang="en-US" altLang="zh-CN" sz="2600" dirty="0">
                <a:latin typeface="微软雅黑" panose="020B0503020204020204" pitchFamily="34" charset="-122"/>
                <a:ea typeface="微软雅黑" panose="020B0503020204020204" pitchFamily="34" charset="-122"/>
              </a:rPr>
              <a:t> </a:t>
            </a:r>
            <a:r>
              <a:rPr lang="en-US" altLang="zh-CN" sz="26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sensor interpretation</a:t>
            </a:r>
            <a:r>
              <a:rPr lang="en-US" altLang="zh-CN" sz="2600" dirty="0">
                <a:latin typeface="微软雅黑" panose="020B0503020204020204" pitchFamily="34" charset="-122"/>
                <a:ea typeface="微软雅黑" panose="020B0503020204020204" pitchFamily="34" charset="-122"/>
              </a:rPr>
              <a:t>, the analysis of </a:t>
            </a:r>
            <a:r>
              <a:rPr lang="en-US" altLang="zh-CN" sz="2600" dirty="0" smtClean="0">
                <a:latin typeface="微软雅黑" panose="020B0503020204020204" pitchFamily="34" charset="-122"/>
                <a:ea typeface="微软雅黑" panose="020B0503020204020204" pitchFamily="34" charset="-122"/>
              </a:rPr>
              <a:t>the </a:t>
            </a:r>
            <a:r>
              <a:rPr lang="en-US" altLang="zh-CN" sz="2600" dirty="0">
                <a:latin typeface="微软雅黑" panose="020B0503020204020204" pitchFamily="34" charset="-122"/>
                <a:ea typeface="微软雅黑" panose="020B0503020204020204" pitchFamily="34" charset="-122"/>
              </a:rPr>
              <a:t>data from one </a:t>
            </a:r>
            <a:r>
              <a:rPr lang="en-US" altLang="zh-CN" sz="2600" dirty="0" smtClean="0">
                <a:latin typeface="微软雅黑" panose="020B0503020204020204" pitchFamily="34" charset="-122"/>
                <a:ea typeface="微软雅黑" panose="020B0503020204020204" pitchFamily="34" charset="-122"/>
              </a:rPr>
              <a:t>sensor</a:t>
            </a:r>
            <a:r>
              <a:rPr lang="en-US" altLang="zh-CN" sz="2600" dirty="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 </a:t>
            </a:r>
            <a:endParaRPr lang="en-US" altLang="zh-CN" sz="2600" dirty="0">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None/>
              <a:defRPr/>
            </a:pPr>
            <a:r>
              <a:rPr lang="en-US" altLang="zh-CN" sz="26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Levels 3:</a:t>
            </a:r>
            <a:r>
              <a:rPr lang="en-US" altLang="zh-CN" sz="2600" b="1" dirty="0">
                <a:solidFill>
                  <a:srgbClr val="000066"/>
                </a:solidFill>
                <a:latin typeface="微软雅黑" panose="020B0503020204020204" pitchFamily="34" charset="-122"/>
                <a:ea typeface="微软雅黑" panose="020B0503020204020204" pitchFamily="34" charset="-122"/>
              </a:rPr>
              <a:t> </a:t>
            </a:r>
            <a:r>
              <a:rPr lang="en-US" altLang="zh-CN" sz="26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sensor integration</a:t>
            </a:r>
            <a:r>
              <a:rPr lang="en-US" altLang="zh-CN" sz="2600" dirty="0">
                <a:latin typeface="微软雅黑" panose="020B0503020204020204" pitchFamily="34" charset="-122"/>
                <a:ea typeface="微软雅黑" panose="020B0503020204020204" pitchFamily="34" charset="-122"/>
              </a:rPr>
              <a:t>, the combined </a:t>
            </a:r>
            <a:r>
              <a:rPr lang="en-US" altLang="zh-CN" sz="2600" dirty="0" smtClean="0">
                <a:latin typeface="微软雅黑" panose="020B0503020204020204" pitchFamily="34" charset="-122"/>
                <a:ea typeface="微软雅黑" panose="020B0503020204020204" pitchFamily="34" charset="-122"/>
              </a:rPr>
              <a:t>analysis </a:t>
            </a:r>
            <a:r>
              <a:rPr lang="en-US" altLang="zh-CN" sz="2600" dirty="0">
                <a:latin typeface="微软雅黑" panose="020B0503020204020204" pitchFamily="34" charset="-122"/>
                <a:ea typeface="微软雅黑" panose="020B0503020204020204" pitchFamily="34" charset="-122"/>
              </a:rPr>
              <a:t>of different sensor </a:t>
            </a:r>
            <a:r>
              <a:rPr lang="en-US" altLang="zh-CN" sz="2600" dirty="0" smtClean="0">
                <a:latin typeface="微软雅黑" panose="020B0503020204020204" pitchFamily="34" charset="-122"/>
                <a:ea typeface="微软雅黑" panose="020B0503020204020204" pitchFamily="34" charset="-122"/>
              </a:rPr>
              <a:t>inputs;</a:t>
            </a:r>
            <a:endParaRPr lang="en-US" altLang="zh-CN" sz="26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None/>
              <a:defRPr/>
            </a:pPr>
            <a:r>
              <a:rPr lang="en-US" altLang="zh-CN" sz="26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Level 4:</a:t>
            </a:r>
            <a:r>
              <a:rPr lang="en-US" altLang="zh-CN" sz="2600" dirty="0">
                <a:latin typeface="微软雅黑" panose="020B0503020204020204" pitchFamily="34" charset="-122"/>
                <a:ea typeface="微软雅黑" panose="020B0503020204020204" pitchFamily="34" charset="-122"/>
              </a:rPr>
              <a:t> is concerned with maintaining the robot's </a:t>
            </a:r>
            <a:r>
              <a:rPr lang="en-US" altLang="zh-CN" sz="2600" b="1" dirty="0" smtClean="0">
                <a:solidFill>
                  <a:srgbClr val="0000CC"/>
                </a:solidFill>
                <a:latin typeface="微软雅黑" panose="020B0503020204020204" pitchFamily="34" charset="-122"/>
                <a:ea typeface="微软雅黑" panose="020B0503020204020204" pitchFamily="34" charset="-122"/>
              </a:rPr>
              <a:t>model</a:t>
            </a:r>
            <a:r>
              <a:rPr lang="en-US" altLang="zh-CN" sz="2600" dirty="0" smtClean="0">
                <a:latin typeface="微软雅黑" panose="020B0503020204020204" pitchFamily="34" charset="-122"/>
                <a:ea typeface="微软雅黑" panose="020B0503020204020204" pitchFamily="34" charset="-122"/>
              </a:rPr>
              <a:t> </a:t>
            </a:r>
            <a:r>
              <a:rPr lang="en-US" altLang="zh-CN" sz="2600" dirty="0">
                <a:latin typeface="微软雅黑" panose="020B0503020204020204" pitchFamily="34" charset="-122"/>
                <a:ea typeface="微软雅黑" panose="020B0503020204020204" pitchFamily="34" charset="-122"/>
              </a:rPr>
              <a:t>of the </a:t>
            </a:r>
            <a:r>
              <a:rPr lang="en-US" altLang="zh-CN" sz="2600" b="1" dirty="0">
                <a:solidFill>
                  <a:srgbClr val="0000CC"/>
                </a:solidFill>
                <a:latin typeface="微软雅黑" panose="020B0503020204020204" pitchFamily="34" charset="-122"/>
                <a:ea typeface="微软雅黑" panose="020B0503020204020204" pitchFamily="34" charset="-122"/>
              </a:rPr>
              <a:t>world</a:t>
            </a:r>
            <a:r>
              <a:rPr lang="en-US" altLang="zh-CN" sz="2600" dirty="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None/>
              <a:defRPr/>
            </a:pPr>
            <a:r>
              <a:rPr lang="en-US" altLang="zh-CN" sz="26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Level 5:</a:t>
            </a:r>
            <a:r>
              <a:rPr lang="en-US" altLang="zh-CN" sz="2600" dirty="0">
                <a:latin typeface="微软雅黑" panose="020B0503020204020204" pitchFamily="34" charset="-122"/>
                <a:ea typeface="微软雅黑" panose="020B0503020204020204" pitchFamily="34" charset="-122"/>
              </a:rPr>
              <a:t> manages the </a:t>
            </a:r>
            <a:r>
              <a:rPr lang="en-US" altLang="zh-CN" sz="2600" b="1" dirty="0">
                <a:solidFill>
                  <a:srgbClr val="0000CC"/>
                </a:solidFill>
                <a:latin typeface="微软雅黑" panose="020B0503020204020204" pitchFamily="34" charset="-122"/>
                <a:ea typeface="微软雅黑" panose="020B0503020204020204" pitchFamily="34" charset="-122"/>
              </a:rPr>
              <a:t>navigation</a:t>
            </a:r>
            <a:r>
              <a:rPr lang="en-US" altLang="zh-CN" sz="2600" dirty="0">
                <a:latin typeface="微软雅黑" panose="020B0503020204020204" pitchFamily="34" charset="-122"/>
                <a:ea typeface="微软雅黑" panose="020B0503020204020204" pitchFamily="34" charset="-122"/>
              </a:rPr>
              <a:t> of the robot.</a:t>
            </a:r>
            <a:endParaRPr lang="en-US" altLang="zh-CN" sz="2600" dirty="0">
              <a:latin typeface="微软雅黑" panose="020B0503020204020204" pitchFamily="34" charset="-122"/>
              <a:ea typeface="微软雅黑" panose="020B0503020204020204" pitchFamily="34" charset="-122"/>
            </a:endParaRPr>
          </a:p>
          <a:p>
            <a:pPr eaLnBrk="1" hangingPunct="1">
              <a:lnSpc>
                <a:spcPct val="120000"/>
              </a:lnSpc>
              <a:spcBef>
                <a:spcPts val="600"/>
              </a:spcBef>
              <a:buFontTx/>
              <a:buNone/>
              <a:defRPr/>
            </a:pPr>
            <a:r>
              <a:rPr lang="en-US" altLang="zh-CN" sz="26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Levels 6, 7:</a:t>
            </a:r>
            <a:r>
              <a:rPr lang="en-US" altLang="zh-CN" sz="2600" dirty="0">
                <a:latin typeface="微软雅黑" panose="020B0503020204020204" pitchFamily="34" charset="-122"/>
                <a:ea typeface="微软雅黑" panose="020B0503020204020204" pitchFamily="34" charset="-122"/>
              </a:rPr>
              <a:t> schedule and plan the robot's actions. </a:t>
            </a:r>
            <a:r>
              <a:rPr lang="en-US" altLang="zh-CN" sz="2600" dirty="0" smtClean="0">
                <a:latin typeface="微软雅黑" panose="020B0503020204020204" pitchFamily="34" charset="-122"/>
                <a:ea typeface="微软雅黑" panose="020B0503020204020204" pitchFamily="34" charset="-122"/>
              </a:rPr>
              <a:t>Dealing </a:t>
            </a:r>
            <a:r>
              <a:rPr lang="en-US" altLang="zh-CN" sz="2600" dirty="0">
                <a:latin typeface="微软雅黑" panose="020B0503020204020204" pitchFamily="34" charset="-122"/>
                <a:ea typeface="微软雅黑" panose="020B0503020204020204" pitchFamily="34" charset="-122"/>
              </a:rPr>
              <a:t>with problems and </a:t>
            </a:r>
            <a:r>
              <a:rPr lang="en-US" altLang="zh-CN" sz="2600" dirty="0" err="1">
                <a:latin typeface="微软雅黑" panose="020B0503020204020204" pitchFamily="34" charset="-122"/>
                <a:ea typeface="微软雅黑" panose="020B0503020204020204" pitchFamily="34" charset="-122"/>
              </a:rPr>
              <a:t>replanning</a:t>
            </a:r>
            <a:r>
              <a:rPr lang="en-US" altLang="zh-CN" sz="2600" dirty="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is </a:t>
            </a:r>
            <a:r>
              <a:rPr lang="en-US" altLang="zh-CN" sz="2600" dirty="0">
                <a:latin typeface="微软雅黑" panose="020B0503020204020204" pitchFamily="34" charset="-122"/>
                <a:ea typeface="微软雅黑" panose="020B0503020204020204" pitchFamily="34" charset="-122"/>
              </a:rPr>
              <a:t>also part of the level-7 responsibilities. </a:t>
            </a:r>
            <a:r>
              <a:rPr lang="en-US" altLang="zh-CN" sz="2600" dirty="0" smtClean="0">
                <a:latin typeface="微软雅黑" panose="020B0503020204020204" pitchFamily="34" charset="-122"/>
                <a:ea typeface="微软雅黑" panose="020B0503020204020204" pitchFamily="34" charset="-122"/>
              </a:rPr>
              <a:t>                  </a:t>
            </a:r>
            <a:endParaRPr lang="en-US" altLang="zh-CN" sz="2600" dirty="0">
              <a:latin typeface="微软雅黑" panose="020B0503020204020204" pitchFamily="34" charset="-122"/>
              <a:ea typeface="微软雅黑" panose="020B0503020204020204" pitchFamily="34" charset="-122"/>
            </a:endParaRPr>
          </a:p>
        </p:txBody>
      </p:sp>
      <p:sp>
        <p:nvSpPr>
          <p:cNvPr id="35843" name="Rectangle 5"/>
          <p:cNvSpPr>
            <a:spLocks noGrp="1" noChangeArrowheads="1"/>
          </p:cNvSpPr>
          <p:nvPr>
            <p:ph type="title"/>
          </p:nvPr>
        </p:nvSpPr>
        <p:spPr>
          <a:xfrm>
            <a:off x="3781426" y="188914"/>
            <a:ext cx="4906963" cy="777875"/>
          </a:xfrm>
        </p:spPr>
        <p:txBody>
          <a:bodyPr/>
          <a:lstStyle/>
          <a:p>
            <a:pPr eaLnBrk="1" hangingPunct="1"/>
            <a:r>
              <a:rPr lang="en-US" altLang="zh-CN" sz="3200" b="1"/>
              <a:t>2. Case Studies</a:t>
            </a:r>
            <a:endParaRPr lang="en-US" altLang="zh-CN" sz="32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noChangeArrowheads="1"/>
          </p:cNvSpPr>
          <p:nvPr>
            <p:ph idx="1"/>
          </p:nvPr>
        </p:nvSpPr>
        <p:spPr>
          <a:xfrm>
            <a:off x="651850" y="1125539"/>
            <a:ext cx="10918479" cy="4324647"/>
          </a:xfrm>
        </p:spPr>
        <p:txBody>
          <a:bodyPr>
            <a:normAutofit/>
          </a:bodyPr>
          <a:lstStyle/>
          <a:p>
            <a:pPr>
              <a:lnSpc>
                <a:spcPct val="110000"/>
              </a:lnSpc>
            </a:pPr>
            <a:r>
              <a:rPr lang="zh-CN" altLang="en-US" sz="2600" b="1" dirty="0">
                <a:latin typeface="微软雅黑" panose="020B0503020204020204" pitchFamily="34" charset="-122"/>
                <a:ea typeface="微软雅黑" panose="020B0503020204020204" pitchFamily="34" charset="-122"/>
              </a:rPr>
              <a:t>例</a:t>
            </a:r>
            <a:r>
              <a:rPr lang="en-US" altLang="zh-CN" sz="2600" b="1" dirty="0">
                <a:latin typeface="微软雅黑" panose="020B0503020204020204" pitchFamily="34" charset="-122"/>
                <a:ea typeface="微软雅黑" panose="020B0503020204020204" pitchFamily="34" charset="-122"/>
              </a:rPr>
              <a:t>3. Agent</a:t>
            </a:r>
            <a:r>
              <a:rPr lang="zh-CN" altLang="en-US" sz="2600" b="1" dirty="0">
                <a:latin typeface="微软雅黑" panose="020B0503020204020204" pitchFamily="34" charset="-122"/>
                <a:ea typeface="微软雅黑" panose="020B0503020204020204" pitchFamily="34" charset="-122"/>
              </a:rPr>
              <a:t>信息加密储存系统的层次架构设计</a:t>
            </a:r>
            <a:endParaRPr lang="zh-CN" altLang="en-US" sz="2600" b="1" dirty="0">
              <a:latin typeface="微软雅黑" panose="020B0503020204020204" pitchFamily="34" charset="-122"/>
              <a:ea typeface="微软雅黑" panose="020B0503020204020204" pitchFamily="34" charset="-122"/>
            </a:endParaRPr>
          </a:p>
          <a:p>
            <a:pPr>
              <a:lnSpc>
                <a:spcPct val="110000"/>
              </a:lnSpc>
            </a:pPr>
            <a:r>
              <a:rPr lang="zh-CN" altLang="en-US" sz="2600" b="1" dirty="0">
                <a:latin typeface="微软雅黑" panose="020B0503020204020204" pitchFamily="34" charset="-122"/>
                <a:ea typeface="微软雅黑" panose="020B0503020204020204" pitchFamily="34" charset="-122"/>
              </a:rPr>
              <a:t>项目描述：本项目采用三层层次架构进行设计</a:t>
            </a:r>
            <a:endParaRPr lang="en-US" altLang="zh-CN" sz="2600" b="1" dirty="0">
              <a:latin typeface="微软雅黑" panose="020B0503020204020204" pitchFamily="34" charset="-122"/>
              <a:ea typeface="微软雅黑" panose="020B0503020204020204" pitchFamily="34" charset="-122"/>
            </a:endParaRPr>
          </a:p>
          <a:p>
            <a:pPr>
              <a:lnSpc>
                <a:spcPct val="110000"/>
              </a:lnSpc>
            </a:pPr>
            <a:r>
              <a:rPr lang="zh-CN" altLang="en-US" sz="2600" b="1" dirty="0">
                <a:solidFill>
                  <a:srgbClr val="0000CC"/>
                </a:solidFill>
                <a:latin typeface="微软雅黑" panose="020B0503020204020204" pitchFamily="34" charset="-122"/>
                <a:ea typeface="微软雅黑" panose="020B0503020204020204" pitchFamily="34" charset="-122"/>
              </a:rPr>
              <a:t>表示层</a:t>
            </a:r>
            <a:r>
              <a:rPr lang="zh-CN" altLang="en-US" sz="2600" b="1" dirty="0">
                <a:latin typeface="微软雅黑" panose="020B0503020204020204" pitchFamily="34" charset="-122"/>
                <a:ea typeface="微软雅黑" panose="020B0503020204020204" pitchFamily="34" charset="-122"/>
              </a:rPr>
              <a:t>：ClientGUI，用于发送用户请求；</a:t>
            </a:r>
            <a:endParaRPr lang="zh-CN" altLang="en-US" sz="2600" b="1" dirty="0">
              <a:latin typeface="微软雅黑" panose="020B0503020204020204" pitchFamily="34" charset="-122"/>
              <a:ea typeface="微软雅黑" panose="020B0503020204020204" pitchFamily="34" charset="-122"/>
            </a:endParaRPr>
          </a:p>
          <a:p>
            <a:pPr>
              <a:lnSpc>
                <a:spcPct val="110000"/>
              </a:lnSpc>
            </a:pPr>
            <a:r>
              <a:rPr lang="zh-CN" altLang="en-US" sz="2600" b="1" dirty="0">
                <a:solidFill>
                  <a:srgbClr val="0000CC"/>
                </a:solidFill>
                <a:latin typeface="微软雅黑" panose="020B0503020204020204" pitchFamily="34" charset="-122"/>
                <a:ea typeface="微软雅黑" panose="020B0503020204020204" pitchFamily="34" charset="-122"/>
              </a:rPr>
              <a:t>应用层</a:t>
            </a:r>
            <a:r>
              <a:rPr lang="zh-CN" altLang="en-US" sz="2600" b="1" dirty="0">
                <a:latin typeface="微软雅黑" panose="020B0503020204020204" pitchFamily="34" charset="-122"/>
                <a:ea typeface="微软雅黑" panose="020B0503020204020204" pitchFamily="34" charset="-122"/>
              </a:rPr>
              <a:t>：Encryption层次类，对</a:t>
            </a:r>
            <a:r>
              <a:rPr lang="en-US" altLang="zh-CN" sz="2600" b="1" dirty="0">
                <a:latin typeface="微软雅黑" panose="020B0503020204020204" pitchFamily="34" charset="-122"/>
                <a:ea typeface="微软雅黑" panose="020B0503020204020204" pitchFamily="34" charset="-122"/>
              </a:rPr>
              <a:t>agent</a:t>
            </a:r>
            <a:r>
              <a:rPr lang="zh-CN" altLang="en-US" sz="2600" b="1" dirty="0">
                <a:latin typeface="微软雅黑" panose="020B0503020204020204" pitchFamily="34" charset="-122"/>
                <a:ea typeface="微软雅黑" panose="020B0503020204020204" pitchFamily="34" charset="-122"/>
              </a:rPr>
              <a:t>信息进行加密；</a:t>
            </a:r>
            <a:endParaRPr lang="en-US" altLang="zh-CN" sz="2600" b="1" dirty="0">
              <a:latin typeface="微软雅黑" panose="020B0503020204020204" pitchFamily="34" charset="-122"/>
              <a:ea typeface="微软雅黑" panose="020B0503020204020204" pitchFamily="34" charset="-122"/>
            </a:endParaRPr>
          </a:p>
          <a:p>
            <a:pPr>
              <a:lnSpc>
                <a:spcPct val="110000"/>
              </a:lnSpc>
            </a:pPr>
            <a:r>
              <a:rPr lang="zh-CN" altLang="en-US" sz="2600" b="1" dirty="0">
                <a:solidFill>
                  <a:srgbClr val="0000CC"/>
                </a:solidFill>
                <a:latin typeface="微软雅黑" panose="020B0503020204020204" pitchFamily="34" charset="-122"/>
                <a:ea typeface="微软雅黑" panose="020B0503020204020204" pitchFamily="34" charset="-122"/>
              </a:rPr>
              <a:t>数据库访问层</a:t>
            </a:r>
            <a:r>
              <a:rPr lang="zh-CN" altLang="en-US" sz="2600" b="1" dirty="0">
                <a:latin typeface="微软雅黑" panose="020B0503020204020204" pitchFamily="34" charset="-122"/>
                <a:ea typeface="微软雅黑" panose="020B0503020204020204" pitchFamily="34" charset="-122"/>
              </a:rPr>
              <a:t>：TxtFileWriter类，功能是将加密数据分别保存到文件Folding.txt和Group-swap.txt中；</a:t>
            </a:r>
            <a:endParaRPr lang="zh-CN" altLang="en-US" sz="2600" b="1" dirty="0">
              <a:latin typeface="微软雅黑" panose="020B0503020204020204" pitchFamily="34" charset="-122"/>
              <a:ea typeface="微软雅黑" panose="020B0503020204020204" pitchFamily="34" charset="-122"/>
            </a:endParaRPr>
          </a:p>
          <a:p>
            <a:pPr>
              <a:lnSpc>
                <a:spcPct val="110000"/>
              </a:lnSpc>
            </a:pPr>
            <a:r>
              <a:rPr lang="zh-CN" altLang="en-US" sz="2600" b="1" dirty="0">
                <a:latin typeface="微软雅黑" panose="020B0503020204020204" pitchFamily="34" charset="-122"/>
                <a:ea typeface="微软雅黑" panose="020B0503020204020204" pitchFamily="34" charset="-122"/>
              </a:rPr>
              <a:t>要加密的信息包括</a:t>
            </a:r>
            <a:r>
              <a:rPr lang="en-US" altLang="zh-CN" sz="2600" b="1" dirty="0">
                <a:latin typeface="微软雅黑" panose="020B0503020204020204" pitchFamily="34" charset="-122"/>
                <a:ea typeface="微软雅黑" panose="020B0503020204020204" pitchFamily="34" charset="-122"/>
              </a:rPr>
              <a:t>agent</a:t>
            </a:r>
            <a:r>
              <a:rPr lang="zh-CN" altLang="en-US" sz="2600" b="1" dirty="0">
                <a:latin typeface="微软雅黑" panose="020B0503020204020204" pitchFamily="34" charset="-122"/>
                <a:ea typeface="微软雅黑" panose="020B0503020204020204" pitchFamily="34" charset="-122"/>
              </a:rPr>
              <a:t>的姓、名和代号。代号可以是带有数字的混合字符</a:t>
            </a:r>
            <a:r>
              <a:rPr lang="en-US" altLang="zh-CN" sz="2600" b="1" dirty="0">
                <a:latin typeface="微软雅黑" panose="020B0503020204020204" pitchFamily="34" charset="-122"/>
                <a:ea typeface="微软雅黑" panose="020B0503020204020204" pitchFamily="34" charset="-122"/>
              </a:rPr>
              <a:t>, </a:t>
            </a:r>
            <a:r>
              <a:rPr lang="zh-CN" altLang="en-US" sz="2600" b="1" dirty="0">
                <a:latin typeface="微软雅黑" panose="020B0503020204020204" pitchFamily="34" charset="-122"/>
                <a:ea typeface="微软雅黑" panose="020B0503020204020204" pitchFamily="34" charset="-122"/>
              </a:rPr>
              <a:t>长度是12。</a:t>
            </a:r>
            <a:endParaRPr lang="zh-CN" altLang="en-US" sz="2600" b="1" dirty="0">
              <a:latin typeface="微软雅黑" panose="020B0503020204020204" pitchFamily="34" charset="-122"/>
              <a:ea typeface="微软雅黑" panose="020B0503020204020204" pitchFamily="34" charset="-122"/>
            </a:endParaRPr>
          </a:p>
          <a:p>
            <a:endParaRPr lang="zh-CN" altLang="en-US" sz="2600" b="1" dirty="0">
              <a:latin typeface="微软雅黑" panose="020B0503020204020204" pitchFamily="34" charset="-122"/>
              <a:ea typeface="微软雅黑" panose="020B0503020204020204" pitchFamily="34" charset="-122"/>
            </a:endParaRPr>
          </a:p>
          <a:p>
            <a:endParaRPr lang="zh-CN" altLang="en-US" sz="2600" b="1" dirty="0">
              <a:latin typeface="微软雅黑" panose="020B0503020204020204" pitchFamily="34" charset="-122"/>
              <a:ea typeface="微软雅黑" panose="020B0503020204020204" pitchFamily="34" charset="-122"/>
            </a:endParaRPr>
          </a:p>
        </p:txBody>
      </p:sp>
      <p:sp>
        <p:nvSpPr>
          <p:cNvPr id="36867" name="Rectangle 5"/>
          <p:cNvSpPr>
            <a:spLocks noGrp="1" noChangeArrowheads="1"/>
          </p:cNvSpPr>
          <p:nvPr>
            <p:ph type="title"/>
          </p:nvPr>
        </p:nvSpPr>
        <p:spPr>
          <a:xfrm>
            <a:off x="3781426" y="115888"/>
            <a:ext cx="4906963" cy="577850"/>
          </a:xfrm>
        </p:spPr>
        <p:txBody>
          <a:bodyPr/>
          <a:lstStyle/>
          <a:p>
            <a:pPr eaLnBrk="1" hangingPunct="1"/>
            <a:r>
              <a:rPr lang="en-US" altLang="zh-CN" sz="3200" b="1"/>
              <a:t>2. Case Studies</a:t>
            </a:r>
            <a:endParaRPr lang="en-US"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1">
                                            <p:txEl>
                                              <p:pRg st="3" end="3"/>
                                            </p:txEl>
                                          </p:spTgt>
                                        </p:tgtEl>
                                        <p:attrNameLst>
                                          <p:attrName>style.visibility</p:attrName>
                                        </p:attrNameLst>
                                      </p:cBhvr>
                                      <p:to>
                                        <p:strVal val="visible"/>
                                      </p:to>
                                    </p:set>
                                    <p:anim calcmode="lin" valueType="num">
                                      <p:cBhvr additive="base">
                                        <p:cTn id="7" dur="500" fill="hold"/>
                                        <p:tgtEl>
                                          <p:spTgt spid="4096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1">
                                            <p:txEl>
                                              <p:pRg st="4" end="4"/>
                                            </p:txEl>
                                          </p:spTgt>
                                        </p:tgtEl>
                                        <p:attrNameLst>
                                          <p:attrName>style.visibility</p:attrName>
                                        </p:attrNameLst>
                                      </p:cBhvr>
                                      <p:to>
                                        <p:strVal val="visible"/>
                                      </p:to>
                                    </p:set>
                                    <p:anim calcmode="lin" valueType="num">
                                      <p:cBhvr additive="base">
                                        <p:cTn id="13" dur="500" fill="hold"/>
                                        <p:tgtEl>
                                          <p:spTgt spid="4096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1">
                                            <p:txEl>
                                              <p:pRg st="5" end="5"/>
                                            </p:txEl>
                                          </p:spTgt>
                                        </p:tgtEl>
                                        <p:attrNameLst>
                                          <p:attrName>style.visibility</p:attrName>
                                        </p:attrNameLst>
                                      </p:cBhvr>
                                      <p:to>
                                        <p:strVal val="visible"/>
                                      </p:to>
                                    </p:set>
                                    <p:anim calcmode="lin" valueType="num">
                                      <p:cBhvr additive="base">
                                        <p:cTn id="19" dur="500" fill="hold"/>
                                        <p:tgtEl>
                                          <p:spTgt spid="4096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2995930" y="542925"/>
            <a:ext cx="8462010" cy="1081405"/>
          </a:xfrm>
          <a:prstGeom prst="rect">
            <a:avLst/>
          </a:prstGeom>
          <a:solidFill>
            <a:srgbClr val="99FF33"/>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1" name="Text Box 8"/>
          <p:cNvSpPr txBox="1">
            <a:spLocks noChangeArrowheads="1"/>
          </p:cNvSpPr>
          <p:nvPr/>
        </p:nvSpPr>
        <p:spPr bwMode="auto">
          <a:xfrm>
            <a:off x="2279651" y="542925"/>
            <a:ext cx="715963" cy="1081088"/>
          </a:xfrm>
          <a:prstGeom prst="rect">
            <a:avLst/>
          </a:prstGeom>
          <a:solidFill>
            <a:srgbClr val="FFFFFF"/>
          </a:solidFill>
          <a:ln w="9525">
            <a:solidFill>
              <a:srgbClr val="000000"/>
            </a:solidFill>
            <a:miter lim="800000"/>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显</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示</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层</a:t>
            </a:r>
            <a:endParaRPr lang="zh-CN" altLang="en-US" sz="2000" b="1">
              <a:latin typeface="微软雅黑" panose="020B0503020204020204" pitchFamily="34" charset="-122"/>
              <a:ea typeface="微软雅黑" panose="020B0503020204020204" pitchFamily="34" charset="-122"/>
            </a:endParaRPr>
          </a:p>
        </p:txBody>
      </p:sp>
      <p:sp>
        <p:nvSpPr>
          <p:cNvPr id="37892" name="Line 9"/>
          <p:cNvSpPr>
            <a:spLocks noChangeShapeType="1"/>
          </p:cNvSpPr>
          <p:nvPr/>
        </p:nvSpPr>
        <p:spPr bwMode="auto">
          <a:xfrm>
            <a:off x="5232400" y="1633538"/>
            <a:ext cx="1588" cy="539750"/>
          </a:xfrm>
          <a:prstGeom prst="line">
            <a:avLst/>
          </a:prstGeom>
          <a:noFill/>
          <a:ln w="635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3" name="Text Box 10"/>
          <p:cNvSpPr txBox="1">
            <a:spLocks noChangeArrowheads="1"/>
          </p:cNvSpPr>
          <p:nvPr/>
        </p:nvSpPr>
        <p:spPr bwMode="auto">
          <a:xfrm>
            <a:off x="5746116" y="868363"/>
            <a:ext cx="2625725" cy="430212"/>
          </a:xfrm>
          <a:prstGeom prst="rect">
            <a:avLst/>
          </a:prstGeom>
          <a:solidFill>
            <a:srgbClr val="FFFFFF"/>
          </a:solidFill>
          <a:ln w="9525">
            <a:solidFill>
              <a:srgbClr val="000000"/>
            </a:solidFill>
            <a:miter lim="800000"/>
          </a:ln>
        </p:spPr>
        <p:txBody>
          <a:bodyPr lIns="54000" tIns="0" rIns="5400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ClientGUI</a:t>
            </a:r>
            <a:endParaRPr lang="en-US" altLang="zh-CN" sz="2800" b="1"/>
          </a:p>
        </p:txBody>
      </p:sp>
      <p:sp>
        <p:nvSpPr>
          <p:cNvPr id="37894" name="Rectangle 21"/>
          <p:cNvSpPr>
            <a:spLocks noChangeArrowheads="1"/>
          </p:cNvSpPr>
          <p:nvPr/>
        </p:nvSpPr>
        <p:spPr bwMode="auto">
          <a:xfrm>
            <a:off x="2995930" y="2138680"/>
            <a:ext cx="8462010" cy="1725295"/>
          </a:xfrm>
          <a:prstGeom prst="rect">
            <a:avLst/>
          </a:prstGeom>
          <a:solidFill>
            <a:srgbClr val="99FF33"/>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5" name="Rectangle 22"/>
          <p:cNvSpPr>
            <a:spLocks noChangeArrowheads="1"/>
          </p:cNvSpPr>
          <p:nvPr/>
        </p:nvSpPr>
        <p:spPr bwMode="auto">
          <a:xfrm>
            <a:off x="2279651" y="2138363"/>
            <a:ext cx="715963" cy="1725612"/>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37896" name="Text Box 23"/>
          <p:cNvSpPr txBox="1">
            <a:spLocks noChangeArrowheads="1"/>
          </p:cNvSpPr>
          <p:nvPr/>
        </p:nvSpPr>
        <p:spPr bwMode="auto">
          <a:xfrm>
            <a:off x="2379664" y="2570480"/>
            <a:ext cx="517525"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应</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用</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层</a:t>
            </a:r>
            <a:endParaRPr lang="zh-CN" altLang="en-US" sz="2000" b="1">
              <a:latin typeface="微软雅黑" panose="020B0503020204020204" pitchFamily="34" charset="-122"/>
              <a:ea typeface="微软雅黑" panose="020B0503020204020204" pitchFamily="34" charset="-122"/>
            </a:endParaRPr>
          </a:p>
        </p:txBody>
      </p:sp>
      <p:sp>
        <p:nvSpPr>
          <p:cNvPr id="37897" name="Line 24"/>
          <p:cNvSpPr>
            <a:spLocks noChangeShapeType="1"/>
          </p:cNvSpPr>
          <p:nvPr/>
        </p:nvSpPr>
        <p:spPr bwMode="auto">
          <a:xfrm>
            <a:off x="5264150" y="3863976"/>
            <a:ext cx="1588" cy="684213"/>
          </a:xfrm>
          <a:prstGeom prst="line">
            <a:avLst/>
          </a:prstGeom>
          <a:noFill/>
          <a:ln w="635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8" name="Text Box 25"/>
          <p:cNvSpPr txBox="1">
            <a:spLocks noChangeArrowheads="1"/>
          </p:cNvSpPr>
          <p:nvPr/>
        </p:nvSpPr>
        <p:spPr bwMode="auto">
          <a:xfrm>
            <a:off x="6002339" y="2366963"/>
            <a:ext cx="1908175" cy="369332"/>
          </a:xfrm>
          <a:prstGeom prst="rect">
            <a:avLst/>
          </a:prstGeom>
          <a:solidFill>
            <a:srgbClr val="FFFFFF"/>
          </a:solidFill>
          <a:ln w="9525">
            <a:solidFill>
              <a:srgbClr val="000000"/>
            </a:solidFill>
            <a:miter lim="800000"/>
          </a:ln>
        </p:spPr>
        <p:txBody>
          <a:bodyPr lIns="18000" tIns="0" rIns="1800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Encryption</a:t>
            </a:r>
            <a:endParaRPr lang="en-US" altLang="zh-CN" sz="2400" b="1"/>
          </a:p>
        </p:txBody>
      </p:sp>
      <p:sp>
        <p:nvSpPr>
          <p:cNvPr id="37899" name="AutoShape 26"/>
          <p:cNvSpPr>
            <a:spLocks noChangeArrowheads="1"/>
          </p:cNvSpPr>
          <p:nvPr/>
        </p:nvSpPr>
        <p:spPr bwMode="auto">
          <a:xfrm>
            <a:off x="6718301" y="2735898"/>
            <a:ext cx="360363" cy="360362"/>
          </a:xfrm>
          <a:prstGeom prst="upArrow">
            <a:avLst>
              <a:gd name="adj1" fmla="val 0"/>
              <a:gd name="adj2" fmla="val 65750"/>
            </a:avLst>
          </a:prstGeom>
          <a:solidFill>
            <a:schemeClr val="bg1"/>
          </a:solidFill>
          <a:ln w="25400">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0" name="Rectangle 28"/>
          <p:cNvSpPr>
            <a:spLocks noChangeArrowheads="1"/>
          </p:cNvSpPr>
          <p:nvPr/>
        </p:nvSpPr>
        <p:spPr bwMode="auto">
          <a:xfrm>
            <a:off x="2995930" y="4575175"/>
            <a:ext cx="8462010" cy="1016000"/>
          </a:xfrm>
          <a:prstGeom prst="rect">
            <a:avLst/>
          </a:prstGeom>
          <a:solidFill>
            <a:srgbClr val="99FF33"/>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1" name="Rectangle 29"/>
          <p:cNvSpPr>
            <a:spLocks noChangeArrowheads="1"/>
          </p:cNvSpPr>
          <p:nvPr/>
        </p:nvSpPr>
        <p:spPr bwMode="auto">
          <a:xfrm>
            <a:off x="2279651" y="4575175"/>
            <a:ext cx="715963" cy="846138"/>
          </a:xfrm>
          <a:prstGeom prst="rect">
            <a:avLst/>
          </a:prstGeom>
          <a:solidFill>
            <a:srgbClr val="FFFFFF"/>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微软雅黑" panose="020B0503020204020204" pitchFamily="34" charset="-122"/>
              <a:ea typeface="微软雅黑" panose="020B0503020204020204" pitchFamily="34" charset="-122"/>
            </a:endParaRPr>
          </a:p>
        </p:txBody>
      </p:sp>
      <p:sp>
        <p:nvSpPr>
          <p:cNvPr id="37902" name="Text Box 30"/>
          <p:cNvSpPr txBox="1">
            <a:spLocks noChangeArrowheads="1"/>
          </p:cNvSpPr>
          <p:nvPr/>
        </p:nvSpPr>
        <p:spPr bwMode="auto">
          <a:xfrm>
            <a:off x="2279651" y="4575175"/>
            <a:ext cx="715963" cy="1016000"/>
          </a:xfrm>
          <a:prstGeom prst="rect">
            <a:avLst/>
          </a:prstGeom>
          <a:solidFill>
            <a:srgbClr val="FFFFFF"/>
          </a:solidFill>
          <a:ln w="9525">
            <a:solidFill>
              <a:srgbClr val="000000"/>
            </a:solidFill>
            <a:miter lim="800000"/>
          </a:ln>
        </p:spPr>
        <p:txBody>
          <a:bodyPr lIns="18000" rIns="1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微软雅黑" panose="020B0503020204020204" pitchFamily="34" charset="-122"/>
                <a:ea typeface="微软雅黑" panose="020B0503020204020204" pitchFamily="34" charset="-122"/>
              </a:rPr>
              <a:t>数据</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库访</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问层</a:t>
            </a:r>
            <a:endParaRPr lang="zh-CN" altLang="en-US" sz="2000" b="1">
              <a:latin typeface="微软雅黑" panose="020B0503020204020204" pitchFamily="34" charset="-122"/>
              <a:ea typeface="微软雅黑" panose="020B0503020204020204" pitchFamily="34" charset="-122"/>
            </a:endParaRPr>
          </a:p>
        </p:txBody>
      </p:sp>
      <p:sp>
        <p:nvSpPr>
          <p:cNvPr id="37903" name="Text Box 31"/>
          <p:cNvSpPr txBox="1">
            <a:spLocks noChangeArrowheads="1"/>
          </p:cNvSpPr>
          <p:nvPr/>
        </p:nvSpPr>
        <p:spPr bwMode="auto">
          <a:xfrm>
            <a:off x="4905375" y="4857751"/>
            <a:ext cx="2622550" cy="460375"/>
          </a:xfrm>
          <a:prstGeom prst="rect">
            <a:avLst/>
          </a:prstGeom>
          <a:solidFill>
            <a:srgbClr val="FFFFFF"/>
          </a:solidFill>
          <a:ln w="9525">
            <a:solidFill>
              <a:srgbClr val="000000"/>
            </a:solidFill>
            <a:miter lim="800000"/>
          </a:ln>
        </p:spPr>
        <p:txBody>
          <a:bodyPr lIns="54000" rIns="54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TxtFileWriter</a:t>
            </a:r>
            <a:endParaRPr lang="en-US" altLang="zh-CN" sz="2400" b="1"/>
          </a:p>
        </p:txBody>
      </p:sp>
      <p:sp>
        <p:nvSpPr>
          <p:cNvPr id="37904" name="Line 33"/>
          <p:cNvSpPr>
            <a:spLocks noChangeShapeType="1"/>
          </p:cNvSpPr>
          <p:nvPr/>
        </p:nvSpPr>
        <p:spPr bwMode="auto">
          <a:xfrm>
            <a:off x="4188460" y="3145155"/>
            <a:ext cx="5516245" cy="1968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05" name="Line 34"/>
          <p:cNvSpPr>
            <a:spLocks noChangeShapeType="1"/>
          </p:cNvSpPr>
          <p:nvPr/>
        </p:nvSpPr>
        <p:spPr bwMode="auto">
          <a:xfrm>
            <a:off x="4189095" y="3163889"/>
            <a:ext cx="1588" cy="320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06" name="Line 35"/>
          <p:cNvSpPr>
            <a:spLocks noChangeShapeType="1"/>
          </p:cNvSpPr>
          <p:nvPr/>
        </p:nvSpPr>
        <p:spPr bwMode="auto">
          <a:xfrm>
            <a:off x="9704705" y="3163889"/>
            <a:ext cx="0" cy="3206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07" name="Text Box 36"/>
          <p:cNvSpPr txBox="1">
            <a:spLocks noChangeArrowheads="1"/>
          </p:cNvSpPr>
          <p:nvPr/>
        </p:nvSpPr>
        <p:spPr bwMode="auto">
          <a:xfrm>
            <a:off x="3262313" y="3437255"/>
            <a:ext cx="2386012" cy="369888"/>
          </a:xfrm>
          <a:prstGeom prst="rect">
            <a:avLst/>
          </a:prstGeom>
          <a:solidFill>
            <a:schemeClr val="bg1"/>
          </a:solidFill>
          <a:ln w="25400">
            <a:solidFill>
              <a:srgbClr val="000000"/>
            </a:solidFill>
            <a:miter lim="800000"/>
          </a:ln>
        </p:spPr>
        <p:txBody>
          <a:bodyPr lIns="54000" tIns="0" rIns="5400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EncryptedInfo1</a:t>
            </a:r>
            <a:endParaRPr lang="en-US" altLang="zh-CN" sz="2400" b="1"/>
          </a:p>
        </p:txBody>
      </p:sp>
      <p:sp>
        <p:nvSpPr>
          <p:cNvPr id="37908" name="Text Box 37"/>
          <p:cNvSpPr txBox="1">
            <a:spLocks noChangeArrowheads="1"/>
          </p:cNvSpPr>
          <p:nvPr/>
        </p:nvSpPr>
        <p:spPr bwMode="auto">
          <a:xfrm>
            <a:off x="8430578" y="3388995"/>
            <a:ext cx="2622550" cy="369888"/>
          </a:xfrm>
          <a:prstGeom prst="rect">
            <a:avLst/>
          </a:prstGeom>
          <a:solidFill>
            <a:schemeClr val="bg1"/>
          </a:solidFill>
          <a:ln w="25400">
            <a:solidFill>
              <a:srgbClr val="000000"/>
            </a:solidFill>
            <a:miter lim="800000"/>
          </a:ln>
        </p:spPr>
        <p:txBody>
          <a:bodyPr lIns="54000" tIns="0" rIns="5400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EncryptedInfo2</a:t>
            </a:r>
            <a:endParaRPr lang="en-US" altLang="zh-CN" sz="2400" b="1"/>
          </a:p>
        </p:txBody>
      </p:sp>
      <p:sp>
        <p:nvSpPr>
          <p:cNvPr id="37909" name="Line 43"/>
          <p:cNvSpPr>
            <a:spLocks noChangeShapeType="1"/>
          </p:cNvSpPr>
          <p:nvPr/>
        </p:nvSpPr>
        <p:spPr bwMode="auto">
          <a:xfrm flipV="1">
            <a:off x="7248525" y="3860801"/>
            <a:ext cx="0" cy="612775"/>
          </a:xfrm>
          <a:prstGeom prst="line">
            <a:avLst/>
          </a:prstGeom>
          <a:noFill/>
          <a:ln w="44450">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Line 44"/>
          <p:cNvSpPr>
            <a:spLocks noChangeShapeType="1"/>
          </p:cNvSpPr>
          <p:nvPr/>
        </p:nvSpPr>
        <p:spPr bwMode="auto">
          <a:xfrm flipV="1">
            <a:off x="7175500" y="1628775"/>
            <a:ext cx="0" cy="503238"/>
          </a:xfrm>
          <a:prstGeom prst="line">
            <a:avLst/>
          </a:prstGeom>
          <a:noFill/>
          <a:ln w="38100">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1" name="矩形 1073745348"/>
          <p:cNvSpPr>
            <a:spLocks noChangeArrowheads="1"/>
          </p:cNvSpPr>
          <p:nvPr/>
        </p:nvSpPr>
        <p:spPr bwMode="auto">
          <a:xfrm>
            <a:off x="3209926" y="2414588"/>
            <a:ext cx="2316163" cy="455612"/>
          </a:xfrm>
          <a:prstGeom prst="rect">
            <a:avLst/>
          </a:prstGeom>
          <a:solidFill>
            <a:srgbClr val="FFFFFF"/>
          </a:solidFill>
          <a:ln w="12700">
            <a:solidFill>
              <a:srgbClr val="000000"/>
            </a:solidFill>
            <a:miter lim="800000"/>
          </a:ln>
        </p:spPr>
        <p:txBody>
          <a:bodyPr lIns="86868" tIns="43434" rIns="86868" bIns="43434"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微软雅黑" panose="020B0503020204020204" pitchFamily="34" charset="-122"/>
                <a:ea typeface="微软雅黑" panose="020B0503020204020204" pitchFamily="34" charset="-122"/>
              </a:rPr>
              <a:t>EncryContext</a:t>
            </a:r>
            <a:endParaRPr lang="zh-CN" altLang="en-US" sz="2400" b="1">
              <a:latin typeface="微软雅黑" panose="020B0503020204020204" pitchFamily="34" charset="-122"/>
              <a:ea typeface="微软雅黑" panose="020B0503020204020204" pitchFamily="34" charset="-122"/>
            </a:endParaRPr>
          </a:p>
        </p:txBody>
      </p:sp>
      <p:cxnSp>
        <p:nvCxnSpPr>
          <p:cNvPr id="4" name="直接箭头连接符 3"/>
          <p:cNvCxnSpPr>
            <a:stCxn id="37911" idx="3"/>
            <a:endCxn id="37898" idx="1"/>
          </p:cNvCxnSpPr>
          <p:nvPr/>
        </p:nvCxnSpPr>
        <p:spPr>
          <a:xfrm flipV="1">
            <a:off x="5526088" y="2551630"/>
            <a:ext cx="476250" cy="90765"/>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7913" name="直接连接符 1073745425"/>
          <p:cNvSpPr>
            <a:spLocks noChangeShapeType="1"/>
          </p:cNvSpPr>
          <p:nvPr/>
        </p:nvSpPr>
        <p:spPr bwMode="auto">
          <a:xfrm>
            <a:off x="4943475" y="5622926"/>
            <a:ext cx="0" cy="360363"/>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4" name="直接连接符 1073745426"/>
          <p:cNvSpPr>
            <a:spLocks noChangeShapeType="1"/>
          </p:cNvSpPr>
          <p:nvPr/>
        </p:nvSpPr>
        <p:spPr bwMode="auto">
          <a:xfrm>
            <a:off x="7319963" y="5635626"/>
            <a:ext cx="0" cy="360363"/>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5" name="折角形 1073745427"/>
          <p:cNvSpPr>
            <a:spLocks noChangeArrowheads="1"/>
          </p:cNvSpPr>
          <p:nvPr/>
        </p:nvSpPr>
        <p:spPr bwMode="auto">
          <a:xfrm>
            <a:off x="3935414" y="5989638"/>
            <a:ext cx="1963737" cy="406400"/>
          </a:xfrm>
          <a:prstGeom prst="foldedCorner">
            <a:avLst>
              <a:gd name="adj" fmla="val 12500"/>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Folding.txt</a:t>
            </a:r>
            <a:endParaRPr lang="zh-CN" altLang="en-US" sz="2400" b="1"/>
          </a:p>
          <a:p>
            <a:endParaRPr lang="zh-CN" altLang="en-US" sz="2400" b="1"/>
          </a:p>
        </p:txBody>
      </p:sp>
      <p:sp>
        <p:nvSpPr>
          <p:cNvPr id="37916" name="折角形 1073745428"/>
          <p:cNvSpPr>
            <a:spLocks noChangeArrowheads="1"/>
          </p:cNvSpPr>
          <p:nvPr/>
        </p:nvSpPr>
        <p:spPr bwMode="auto">
          <a:xfrm>
            <a:off x="5988051" y="6002338"/>
            <a:ext cx="2892425" cy="450850"/>
          </a:xfrm>
          <a:prstGeom prst="foldedCorner">
            <a:avLst>
              <a:gd name="adj" fmla="val 12500"/>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Group-swap.txt</a:t>
            </a:r>
            <a:endParaRPr lang="zh-CN" altLang="en-US"/>
          </a:p>
          <a:p>
            <a:endParaRPr lang="zh-CN" altLang="en-US"/>
          </a:p>
        </p:txBody>
      </p:sp>
      <p:sp>
        <p:nvSpPr>
          <p:cNvPr id="2" name="Text Box 37"/>
          <p:cNvSpPr txBox="1">
            <a:spLocks noChangeArrowheads="1"/>
          </p:cNvSpPr>
          <p:nvPr>
            <p:custDataLst>
              <p:tags r:id="rId1"/>
            </p:custDataLst>
          </p:nvPr>
        </p:nvSpPr>
        <p:spPr bwMode="auto">
          <a:xfrm>
            <a:off x="5707063" y="3423920"/>
            <a:ext cx="2622550" cy="369888"/>
          </a:xfrm>
          <a:prstGeom prst="rect">
            <a:avLst/>
          </a:prstGeom>
          <a:solidFill>
            <a:schemeClr val="bg1"/>
          </a:solidFill>
          <a:ln w="25400">
            <a:solidFill>
              <a:srgbClr val="000000"/>
            </a:solidFill>
            <a:miter lim="800000"/>
          </a:ln>
        </p:spPr>
        <p:txBody>
          <a:bodyPr lIns="54000" tIns="0" rIns="5400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EncryptedInfo2</a:t>
            </a:r>
            <a:endParaRPr lang="en-US" altLang="zh-CN" sz="2400" b="1"/>
          </a:p>
        </p:txBody>
      </p:sp>
      <p:sp>
        <p:nvSpPr>
          <p:cNvPr id="3" name="Line 35"/>
          <p:cNvSpPr>
            <a:spLocks noChangeShapeType="1"/>
          </p:cNvSpPr>
          <p:nvPr>
            <p:custDataLst>
              <p:tags r:id="rId2"/>
            </p:custDataLst>
          </p:nvPr>
        </p:nvSpPr>
        <p:spPr bwMode="auto">
          <a:xfrm>
            <a:off x="6718300" y="3164840"/>
            <a:ext cx="635" cy="27178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p>
            <a:endParaRPr lang="zh-CN" altLang="en-US"/>
          </a:p>
        </p:txBody>
      </p:sp>
      <p:sp>
        <p:nvSpPr>
          <p:cNvPr id="5" name="直接连接符 1073745426"/>
          <p:cNvSpPr>
            <a:spLocks noChangeShapeType="1"/>
          </p:cNvSpPr>
          <p:nvPr>
            <p:custDataLst>
              <p:tags r:id="rId3"/>
            </p:custDataLst>
          </p:nvPr>
        </p:nvSpPr>
        <p:spPr bwMode="auto">
          <a:xfrm>
            <a:off x="9696768" y="5591176"/>
            <a:ext cx="0" cy="360363"/>
          </a:xfrm>
          <a:prstGeom prst="line">
            <a:avLst/>
          </a:prstGeom>
          <a:noFill/>
          <a:ln w="25400">
            <a:solidFill>
              <a:srgbClr val="000000"/>
            </a:solidFill>
            <a:round/>
            <a:tailEnd type="triangle" w="med" len="med"/>
          </a:ln>
          <a:extLst>
            <a:ext uri="{909E8E84-426E-40DD-AFC4-6F175D3DCCD1}">
              <a14:hiddenFill xmlns:a14="http://schemas.microsoft.com/office/drawing/2010/main">
                <a:noFill/>
              </a14:hiddenFill>
            </a:ext>
          </a:extLst>
        </p:spPr>
        <p:txBody>
          <a:bodyPr/>
          <a:p>
            <a:endParaRPr lang="zh-CN" altLang="en-US"/>
          </a:p>
        </p:txBody>
      </p:sp>
      <p:sp>
        <p:nvSpPr>
          <p:cNvPr id="6" name="折角形 1073745427"/>
          <p:cNvSpPr>
            <a:spLocks noChangeArrowheads="1"/>
          </p:cNvSpPr>
          <p:nvPr>
            <p:custDataLst>
              <p:tags r:id="rId4"/>
            </p:custDataLst>
          </p:nvPr>
        </p:nvSpPr>
        <p:spPr bwMode="auto">
          <a:xfrm>
            <a:off x="9089709" y="5951538"/>
            <a:ext cx="1963737" cy="406400"/>
          </a:xfrm>
          <a:prstGeom prst="foldedCorner">
            <a:avLst>
              <a:gd name="adj" fmla="val 12500"/>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t>Caesar</a:t>
            </a:r>
            <a:r>
              <a:rPr lang="zh-CN" altLang="en-US" sz="2400" b="1"/>
              <a:t>.txt</a:t>
            </a:r>
            <a:endParaRPr lang="zh-CN" altLang="en-US" sz="2400" b="1"/>
          </a:p>
          <a:p>
            <a:endParaRPr lang="zh-CN" altLang="en-US" sz="24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6583" y="1225519"/>
            <a:ext cx="10719303" cy="1988462"/>
          </a:xfrm>
        </p:spPr>
        <p:txBody>
          <a:bodyPr/>
          <a:lstStyle/>
          <a:p>
            <a:pPr>
              <a:defRPr/>
            </a:pP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类EncryptedInfo1使用</a:t>
            </a:r>
            <a:r>
              <a:rPr lang="zh-CN" altLang="en-US" sz="2600" b="1" noProof="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加密算法1</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加密</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rPr>
              <a:t>Agent</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信息(折叠算法) 如下</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z，b</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 </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y，…m</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n</a:t>
            </a:r>
            <a:endPar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0</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 </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9, 1</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 </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8,</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 7</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 </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2, 8</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 </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1, 9</a:t>
            </a:r>
            <a:r>
              <a:rPr lang="en-US" altLang="zh-CN" sz="2600" b="1" noProof="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 </a:t>
            </a: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0</a:t>
            </a:r>
            <a:endPar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endParaRPr>
          </a:p>
          <a:p>
            <a:pPr>
              <a:defRPr/>
            </a:pPr>
            <a:r>
              <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rPr>
              <a:t>大写字母被加密为大写字母</a:t>
            </a:r>
            <a:endParaRPr lang="zh-CN" altLang="en-US" sz="2600" b="1"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010" name="文本框 3"/>
          <p:cNvSpPr txBox="1">
            <a:spLocks noChangeArrowheads="1"/>
          </p:cNvSpPr>
          <p:nvPr/>
        </p:nvSpPr>
        <p:spPr bwMode="auto">
          <a:xfrm>
            <a:off x="606583" y="3814764"/>
            <a:ext cx="11371152"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20000"/>
              </a:lnSpc>
              <a:buFont typeface="Arial" panose="020B0604020202020204" pitchFamily="34" charset="0"/>
              <a:buChar char="•"/>
            </a:pP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类EncryptedInfo</a:t>
            </a:r>
            <a:r>
              <a:rPr lang="en-US" altLang="zh-CN" sz="2600" b="1" dirty="0">
                <a:latin typeface="微软雅黑" panose="020B0503020204020204" pitchFamily="34" charset="-122"/>
                <a:ea typeface="微软雅黑" panose="020B0503020204020204" pitchFamily="34" charset="-122"/>
                <a:sym typeface="宋体" panose="02010600030101010101" pitchFamily="2" charset="-122"/>
              </a:rPr>
              <a:t>2</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使用</a:t>
            </a:r>
            <a:r>
              <a:rPr lang="zh-CN" altLang="en-US" sz="2600" b="1" dirty="0">
                <a:solidFill>
                  <a:srgbClr val="0000CC"/>
                </a:solidFill>
                <a:latin typeface="微软雅黑" panose="020B0503020204020204" pitchFamily="34" charset="-122"/>
                <a:ea typeface="微软雅黑" panose="020B0503020204020204" pitchFamily="34" charset="-122"/>
                <a:sym typeface="宋体" panose="02010600030101010101" pitchFamily="2" charset="-122"/>
              </a:rPr>
              <a:t>加密算法2</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加密</a:t>
            </a:r>
            <a:r>
              <a:rPr lang="en-US" altLang="zh-CN" sz="2600" b="1" dirty="0">
                <a:latin typeface="微软雅黑" panose="020B0503020204020204" pitchFamily="34" charset="-122"/>
                <a:ea typeface="微软雅黑" panose="020B0503020204020204" pitchFamily="34" charset="-122"/>
              </a:rPr>
              <a:t>Agent</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信息(分组互换算法)如下：</a:t>
            </a:r>
            <a:endParaRPr lang="zh-CN" altLang="en-US" sz="2600" b="1" dirty="0">
              <a:latin typeface="微软雅黑" panose="020B0503020204020204" pitchFamily="34" charset="-122"/>
              <a:ea typeface="微软雅黑" panose="020B0503020204020204" pitchFamily="34" charset="-122"/>
            </a:endParaRPr>
          </a:p>
          <a:p>
            <a:pPr>
              <a:lnSpc>
                <a:spcPct val="120000"/>
              </a:lnSpc>
            </a:pP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a</a:t>
            </a:r>
            <a:r>
              <a:rPr lang="zh-CN" altLang="zh-CN" sz="2800" b="1" noProof="1">
                <a:latin typeface="微软雅黑" panose="020B0503020204020204" pitchFamily="34" charset="-122"/>
                <a:ea typeface="微软雅黑" panose="020B0503020204020204" pitchFamily="34" charset="-122"/>
                <a:sym typeface="Wingdings" panose="05000000000000000000" pitchFamily="2" charset="2"/>
              </a:rPr>
              <a:t> 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b，c</a:t>
            </a:r>
            <a:r>
              <a:rPr lang="zh-CN" altLang="zh-CN" sz="2800" b="1" noProof="1">
                <a:latin typeface="微软雅黑" panose="020B0503020204020204" pitchFamily="34" charset="-122"/>
                <a:ea typeface="微软雅黑" panose="020B0503020204020204" pitchFamily="34" charset="-122"/>
                <a:sym typeface="Wingdings" panose="05000000000000000000" pitchFamily="2" charset="2"/>
              </a:rPr>
              <a:t> 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d，e</a:t>
            </a:r>
            <a:r>
              <a:rPr lang="zh-CN" altLang="zh-CN" sz="2800" b="1" noProof="1">
                <a:latin typeface="微软雅黑" panose="020B0503020204020204" pitchFamily="34" charset="-122"/>
                <a:ea typeface="微软雅黑" panose="020B0503020204020204" pitchFamily="34" charset="-122"/>
                <a:sym typeface="Wingdings" panose="05000000000000000000" pitchFamily="2" charset="2"/>
              </a:rPr>
              <a:t> 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f，，…，y</a:t>
            </a:r>
            <a:r>
              <a:rPr lang="zh-CN" altLang="zh-CN" sz="2800" b="1" noProof="1">
                <a:latin typeface="微软雅黑" panose="020B0503020204020204" pitchFamily="34" charset="-122"/>
                <a:ea typeface="微软雅黑" panose="020B0503020204020204" pitchFamily="34" charset="-122"/>
                <a:sym typeface="Wingdings" panose="05000000000000000000" pitchFamily="2" charset="2"/>
              </a:rPr>
              <a:t> 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z</a:t>
            </a:r>
            <a:endParaRPr lang="zh-CN" altLang="en-US" sz="2600" b="1" dirty="0">
              <a:latin typeface="微软雅黑" panose="020B0503020204020204" pitchFamily="34" charset="-122"/>
              <a:ea typeface="微软雅黑" panose="020B0503020204020204" pitchFamily="34" charset="-122"/>
            </a:endParaRPr>
          </a:p>
          <a:p>
            <a:pPr>
              <a:lnSpc>
                <a:spcPct val="120000"/>
              </a:lnSpc>
            </a:pP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0</a:t>
            </a:r>
            <a:r>
              <a:rPr lang="zh-CN" altLang="zh-CN" sz="2800" b="1" noProof="1">
                <a:latin typeface="微软雅黑" panose="020B0503020204020204" pitchFamily="34" charset="-122"/>
                <a:ea typeface="微软雅黑" panose="020B0503020204020204" pitchFamily="34" charset="-122"/>
                <a:sym typeface="Wingdings" panose="05000000000000000000" pitchFamily="2" charset="2"/>
              </a:rPr>
              <a:t> 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1; 2</a:t>
            </a:r>
            <a:r>
              <a:rPr lang="zh-CN" altLang="zh-CN" sz="2800" b="1" noProof="1">
                <a:latin typeface="微软雅黑" panose="020B0503020204020204" pitchFamily="34" charset="-122"/>
                <a:ea typeface="微软雅黑" panose="020B0503020204020204" pitchFamily="34" charset="-122"/>
                <a:sym typeface="Wingdings" panose="05000000000000000000" pitchFamily="2" charset="2"/>
              </a:rPr>
              <a:t> 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3,</a:t>
            </a:r>
            <a:r>
              <a:rPr lang="en-US" altLang="zh-CN" sz="2600" b="1" dirty="0">
                <a:latin typeface="微软雅黑" panose="020B0503020204020204" pitchFamily="34" charset="-122"/>
                <a:ea typeface="微软雅黑" panose="020B0503020204020204" pitchFamily="34" charset="-122"/>
                <a:sym typeface="宋体" panose="02010600030101010101" pitchFamily="2" charset="-122"/>
              </a:rPr>
              <a:t>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600" b="1" dirty="0">
                <a:latin typeface="微软雅黑" panose="020B0503020204020204" pitchFamily="34" charset="-122"/>
                <a:ea typeface="微软雅黑" panose="020B0503020204020204" pitchFamily="34" charset="-122"/>
                <a:sym typeface="宋体" panose="02010600030101010101" pitchFamily="2" charset="-122"/>
              </a:rPr>
              <a:t>,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8</a:t>
            </a:r>
            <a:r>
              <a:rPr lang="zh-CN" altLang="zh-CN" sz="2800" b="1" noProof="1">
                <a:latin typeface="微软雅黑" panose="020B0503020204020204" pitchFamily="34" charset="-122"/>
                <a:ea typeface="微软雅黑" panose="020B0503020204020204" pitchFamily="34" charset="-122"/>
                <a:sym typeface="Wingdings" panose="05000000000000000000" pitchFamily="2" charset="2"/>
              </a:rPr>
              <a:t>  </a:t>
            </a: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9</a:t>
            </a:r>
            <a:endParaRPr lang="zh-CN" altLang="en-US" sz="2600" b="1" dirty="0">
              <a:latin typeface="微软雅黑" panose="020B0503020204020204" pitchFamily="34" charset="-122"/>
              <a:ea typeface="微软雅黑" panose="020B0503020204020204" pitchFamily="34" charset="-122"/>
            </a:endParaRPr>
          </a:p>
          <a:p>
            <a:pPr>
              <a:lnSpc>
                <a:spcPct val="120000"/>
              </a:lnSpc>
            </a:pPr>
            <a:r>
              <a:rPr lang="zh-CN" altLang="en-US" sz="2600" b="1" dirty="0">
                <a:latin typeface="微软雅黑" panose="020B0503020204020204" pitchFamily="34" charset="-122"/>
                <a:ea typeface="微软雅黑" panose="020B0503020204020204" pitchFamily="34" charset="-122"/>
                <a:sym typeface="宋体" panose="02010600030101010101" pitchFamily="2" charset="-122"/>
              </a:rPr>
              <a:t>大写字母被加密为大写字母。</a:t>
            </a:r>
            <a:endParaRPr lang="zh-CN" altLang="en-US" sz="2600" b="1" dirty="0">
              <a:latin typeface="微软雅黑" panose="020B0503020204020204" pitchFamily="34" charset="-122"/>
              <a:ea typeface="微软雅黑" panose="020B0503020204020204" pitchFamily="34" charset="-122"/>
            </a:endParaRPr>
          </a:p>
        </p:txBody>
      </p:sp>
      <p:sp>
        <p:nvSpPr>
          <p:cNvPr id="38916" name="Rectangle 5"/>
          <p:cNvSpPr>
            <a:spLocks noGrp="1" noChangeArrowheads="1"/>
          </p:cNvSpPr>
          <p:nvPr>
            <p:ph type="title"/>
          </p:nvPr>
        </p:nvSpPr>
        <p:spPr>
          <a:xfrm>
            <a:off x="3781426" y="188914"/>
            <a:ext cx="4906963" cy="777875"/>
          </a:xfrm>
        </p:spPr>
        <p:txBody>
          <a:bodyPr/>
          <a:lstStyle/>
          <a:p>
            <a:pPr eaLnBrk="1" hangingPunct="1"/>
            <a:r>
              <a:rPr lang="en-US" altLang="zh-CN" sz="3200" b="1"/>
              <a:t>2. Case Studies</a:t>
            </a:r>
            <a:endParaRPr lang="en-US"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3"/>
          <p:cNvSpPr txBox="1">
            <a:spLocks noChangeArrowheads="1"/>
          </p:cNvSpPr>
          <p:nvPr/>
        </p:nvSpPr>
        <p:spPr bwMode="auto">
          <a:xfrm>
            <a:off x="5057776" y="1009650"/>
            <a:ext cx="4943475" cy="820738"/>
          </a:xfrm>
          <a:prstGeom prst="rect">
            <a:avLst/>
          </a:prstGeom>
          <a:solidFill>
            <a:srgbClr val="FFFFFF"/>
          </a:solidFill>
          <a:ln w="9525">
            <a:solidFill>
              <a:srgbClr val="000000"/>
            </a:solidFill>
            <a:miter lim="800000"/>
          </a:ln>
        </p:spPr>
        <p:txBody>
          <a:bodyPr lIns="18000" tIns="10800" rIns="1800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&lt;&lt;</a:t>
            </a:r>
            <a:r>
              <a:rPr lang="en-US" altLang="zh-CN" sz="2400" b="1"/>
              <a:t>interface</a:t>
            </a:r>
            <a:r>
              <a:rPr lang="en-US" altLang="zh-CN" sz="2000" b="1"/>
              <a:t>&gt;&gt;</a:t>
            </a:r>
            <a:endParaRPr lang="en-US" altLang="zh-CN" sz="2000" b="1"/>
          </a:p>
          <a:p>
            <a:pPr algn="ctr" eaLnBrk="1" hangingPunct="1"/>
            <a:r>
              <a:rPr lang="en-US" altLang="zh-CN" sz="2800" b="1"/>
              <a:t>Encryption </a:t>
            </a:r>
            <a:endParaRPr lang="en-US" altLang="zh-CN" sz="2800" b="1"/>
          </a:p>
        </p:txBody>
      </p:sp>
      <p:sp>
        <p:nvSpPr>
          <p:cNvPr id="39939" name="Text Box 14"/>
          <p:cNvSpPr txBox="1">
            <a:spLocks noChangeArrowheads="1"/>
          </p:cNvSpPr>
          <p:nvPr/>
        </p:nvSpPr>
        <p:spPr bwMode="auto">
          <a:xfrm>
            <a:off x="1774826" y="5062539"/>
            <a:ext cx="8785225" cy="452437"/>
          </a:xfrm>
          <a:prstGeom prst="rect">
            <a:avLst/>
          </a:prstGeom>
          <a:solidFill>
            <a:srgbClr val="FFFFFF"/>
          </a:solidFill>
          <a:ln w="9525">
            <a:solidFill>
              <a:srgbClr val="000000"/>
            </a:solidFill>
            <a:miter lim="800000"/>
          </a:ln>
        </p:spPr>
        <p:txBody>
          <a:bodyPr lIns="18000" tIns="10800" rIns="1800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TxtFileWriter </a:t>
            </a:r>
            <a:endParaRPr lang="en-US" altLang="zh-CN" sz="2800" b="1"/>
          </a:p>
        </p:txBody>
      </p:sp>
      <p:sp>
        <p:nvSpPr>
          <p:cNvPr id="39940" name="Text Box 21"/>
          <p:cNvSpPr txBox="1">
            <a:spLocks noChangeArrowheads="1"/>
          </p:cNvSpPr>
          <p:nvPr/>
        </p:nvSpPr>
        <p:spPr bwMode="auto">
          <a:xfrm>
            <a:off x="5057775" y="1760538"/>
            <a:ext cx="4953000" cy="944562"/>
          </a:xfrm>
          <a:prstGeom prst="rect">
            <a:avLst/>
          </a:prstGeom>
          <a:solidFill>
            <a:srgbClr val="FFFFFF"/>
          </a:solidFill>
          <a:ln w="9525">
            <a:solidFill>
              <a:srgbClr val="000000"/>
            </a:solidFill>
            <a:miter lim="800000"/>
          </a:ln>
        </p:spPr>
        <p:txBody>
          <a:bodyPr lIns="18000" tIns="10800" rIns="1800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t>+encryptName(inputStr: String)</a:t>
            </a:r>
            <a:endParaRPr lang="en-US" altLang="zh-CN" sz="2000" b="1"/>
          </a:p>
          <a:p>
            <a:pPr algn="just" eaLnBrk="1" hangingPunct="1"/>
            <a:r>
              <a:rPr lang="en-US" altLang="zh-CN" sz="2000" b="1"/>
              <a:t>+encryptCode(inputSt: Stringr)</a:t>
            </a:r>
            <a:endParaRPr lang="en-US" altLang="zh-CN" sz="2000" b="1"/>
          </a:p>
          <a:p>
            <a:pPr algn="just" eaLnBrk="1" hangingPunct="1"/>
            <a:r>
              <a:rPr lang="en-US" altLang="zh-CN" sz="2000" b="1"/>
              <a:t>+log(lNm: String, fNm: String, cd:String)</a:t>
            </a:r>
            <a:endParaRPr lang="en-US" altLang="zh-CN" sz="2000" b="1"/>
          </a:p>
        </p:txBody>
      </p:sp>
      <p:sp>
        <p:nvSpPr>
          <p:cNvPr id="39941" name="AutoShape 22"/>
          <p:cNvSpPr>
            <a:spLocks noChangeArrowheads="1"/>
          </p:cNvSpPr>
          <p:nvPr/>
        </p:nvSpPr>
        <p:spPr bwMode="auto">
          <a:xfrm>
            <a:off x="6024563" y="2720975"/>
            <a:ext cx="323850" cy="324000"/>
          </a:xfrm>
          <a:prstGeom prst="upArrow">
            <a:avLst>
              <a:gd name="adj1" fmla="val 0"/>
              <a:gd name="adj2" fmla="val 54972"/>
            </a:avLst>
          </a:prstGeom>
          <a:solidFill>
            <a:srgbClr val="FF99CC"/>
          </a:solidFill>
          <a:ln w="9525">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2" name="Line 23"/>
          <p:cNvSpPr>
            <a:spLocks noChangeShapeType="1"/>
          </p:cNvSpPr>
          <p:nvPr/>
        </p:nvSpPr>
        <p:spPr bwMode="auto">
          <a:xfrm flipV="1">
            <a:off x="3297238" y="3036062"/>
            <a:ext cx="55080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3" name="Line 24"/>
          <p:cNvSpPr>
            <a:spLocks noChangeShapeType="1"/>
          </p:cNvSpPr>
          <p:nvPr/>
        </p:nvSpPr>
        <p:spPr bwMode="auto">
          <a:xfrm>
            <a:off x="3278950" y="3055939"/>
            <a:ext cx="0" cy="198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4" name="Line 25"/>
          <p:cNvSpPr>
            <a:spLocks noChangeShapeType="1"/>
          </p:cNvSpPr>
          <p:nvPr/>
        </p:nvSpPr>
        <p:spPr bwMode="auto">
          <a:xfrm>
            <a:off x="8773732" y="3065464"/>
            <a:ext cx="0" cy="1984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5" name="Text Box 26"/>
          <p:cNvSpPr txBox="1">
            <a:spLocks noChangeArrowheads="1"/>
          </p:cNvSpPr>
          <p:nvPr/>
        </p:nvSpPr>
        <p:spPr bwMode="auto">
          <a:xfrm>
            <a:off x="678871" y="3243264"/>
            <a:ext cx="5328229" cy="452437"/>
          </a:xfrm>
          <a:prstGeom prst="rect">
            <a:avLst/>
          </a:prstGeom>
          <a:solidFill>
            <a:srgbClr val="FFFFFF"/>
          </a:solidFill>
          <a:ln w="9525">
            <a:solidFill>
              <a:srgbClr val="000000"/>
            </a:solidFill>
            <a:miter lim="800000"/>
          </a:ln>
        </p:spPr>
        <p:txBody>
          <a:bodyPr wrap="square" lIns="18000" tIns="10800" rIns="1800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EncryptedInfo1</a:t>
            </a:r>
            <a:endParaRPr lang="en-US" altLang="zh-CN" sz="2800" b="1"/>
          </a:p>
        </p:txBody>
      </p:sp>
      <p:sp>
        <p:nvSpPr>
          <p:cNvPr id="39946" name="Text Box 28"/>
          <p:cNvSpPr txBox="1">
            <a:spLocks noChangeArrowheads="1"/>
          </p:cNvSpPr>
          <p:nvPr/>
        </p:nvSpPr>
        <p:spPr bwMode="auto">
          <a:xfrm>
            <a:off x="679011" y="3698875"/>
            <a:ext cx="5337616" cy="945141"/>
          </a:xfrm>
          <a:prstGeom prst="rect">
            <a:avLst/>
          </a:prstGeom>
          <a:solidFill>
            <a:srgbClr val="FFFFFF"/>
          </a:solidFill>
          <a:ln w="9525">
            <a:solidFill>
              <a:srgbClr val="000000"/>
            </a:solidFill>
            <a:miter lim="800000"/>
          </a:ln>
        </p:spPr>
        <p:txBody>
          <a:bodyPr wrap="square" lIns="18000" tIns="10800" rIns="1800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encryptName</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inputStr</a:t>
            </a:r>
            <a:r>
              <a:rPr lang="en-US" altLang="zh-CN" sz="2000" b="1" dirty="0">
                <a:latin typeface="微软雅黑" panose="020B0503020204020204" pitchFamily="34" charset="-122"/>
                <a:ea typeface="微软雅黑" panose="020B0503020204020204" pitchFamily="34" charset="-122"/>
              </a:rPr>
              <a:t>: String)</a:t>
            </a:r>
            <a:endParaRPr lang="en-US" altLang="zh-CN" sz="2000" b="1" dirty="0">
              <a:latin typeface="微软雅黑" panose="020B0503020204020204" pitchFamily="34" charset="-122"/>
              <a:ea typeface="微软雅黑" panose="020B0503020204020204" pitchFamily="34" charset="-122"/>
            </a:endParaRPr>
          </a:p>
          <a:p>
            <a:pPr algn="just" eaLnBrk="1" hangingPunct="1"/>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encryptCode</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inputSt</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Stringr</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gn="just" eaLnBrk="1" hangingPunct="1"/>
            <a:r>
              <a:rPr lang="en-US" altLang="zh-CN" sz="2000" b="1" dirty="0">
                <a:latin typeface="微软雅黑" panose="020B0503020204020204" pitchFamily="34" charset="-122"/>
                <a:ea typeface="微软雅黑" panose="020B0503020204020204" pitchFamily="34" charset="-122"/>
              </a:rPr>
              <a:t>+log(</a:t>
            </a:r>
            <a:r>
              <a:rPr lang="en-US" altLang="zh-CN" sz="2000" b="1" dirty="0" err="1">
                <a:latin typeface="微软雅黑" panose="020B0503020204020204" pitchFamily="34" charset="-122"/>
                <a:ea typeface="微软雅黑" panose="020B0503020204020204" pitchFamily="34" charset="-122"/>
              </a:rPr>
              <a:t>lNm</a:t>
            </a:r>
            <a:r>
              <a:rPr lang="en-US" altLang="zh-CN" sz="2000" b="1" dirty="0">
                <a:latin typeface="微软雅黑" panose="020B0503020204020204" pitchFamily="34" charset="-122"/>
                <a:ea typeface="微软雅黑" panose="020B0503020204020204" pitchFamily="34" charset="-122"/>
              </a:rPr>
              <a:t>: String, </a:t>
            </a:r>
            <a:r>
              <a:rPr lang="en-US" altLang="zh-CN" sz="2000" b="1" dirty="0" err="1">
                <a:latin typeface="微软雅黑" panose="020B0503020204020204" pitchFamily="34" charset="-122"/>
                <a:ea typeface="微软雅黑" panose="020B0503020204020204" pitchFamily="34" charset="-122"/>
              </a:rPr>
              <a:t>fNm</a:t>
            </a:r>
            <a:r>
              <a:rPr lang="en-US" altLang="zh-CN" sz="2000" b="1" dirty="0">
                <a:latin typeface="微软雅黑" panose="020B0503020204020204" pitchFamily="34" charset="-122"/>
                <a:ea typeface="微软雅黑" panose="020B0503020204020204" pitchFamily="34" charset="-122"/>
              </a:rPr>
              <a:t>: String, </a:t>
            </a:r>
            <a:r>
              <a:rPr lang="en-US" altLang="zh-CN" sz="2000" b="1" dirty="0" err="1">
                <a:latin typeface="微软雅黑" panose="020B0503020204020204" pitchFamily="34" charset="-122"/>
                <a:ea typeface="微软雅黑" panose="020B0503020204020204" pitchFamily="34" charset="-122"/>
              </a:rPr>
              <a:t>cd:String</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39947" name="Text Box 32"/>
          <p:cNvSpPr txBox="1">
            <a:spLocks noChangeArrowheads="1"/>
          </p:cNvSpPr>
          <p:nvPr/>
        </p:nvSpPr>
        <p:spPr bwMode="auto">
          <a:xfrm>
            <a:off x="1774826" y="5445126"/>
            <a:ext cx="8785225" cy="390525"/>
          </a:xfrm>
          <a:prstGeom prst="rect">
            <a:avLst/>
          </a:prstGeom>
          <a:solidFill>
            <a:srgbClr val="FFFFFF"/>
          </a:solidFill>
          <a:ln w="9525">
            <a:solidFill>
              <a:srgbClr val="000000"/>
            </a:solidFill>
            <a:miter lim="800000"/>
          </a:ln>
        </p:spPr>
        <p:txBody>
          <a:bodyPr lIns="18000" tIns="10800" rIns="1800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t>+logMsg(option: String, lNm: String, fNm: String, cd:String)</a:t>
            </a:r>
            <a:endParaRPr lang="en-US" altLang="zh-CN" sz="2400" b="1"/>
          </a:p>
        </p:txBody>
      </p:sp>
      <p:sp>
        <p:nvSpPr>
          <p:cNvPr id="39948" name="Text Box 26"/>
          <p:cNvSpPr txBox="1">
            <a:spLocks noChangeArrowheads="1"/>
          </p:cNvSpPr>
          <p:nvPr/>
        </p:nvSpPr>
        <p:spPr bwMode="auto">
          <a:xfrm>
            <a:off x="6137276" y="3225800"/>
            <a:ext cx="5251983" cy="452438"/>
          </a:xfrm>
          <a:prstGeom prst="rect">
            <a:avLst/>
          </a:prstGeom>
          <a:solidFill>
            <a:srgbClr val="FFFFFF"/>
          </a:solidFill>
          <a:ln w="9525">
            <a:solidFill>
              <a:srgbClr val="000000"/>
            </a:solidFill>
            <a:miter lim="800000"/>
          </a:ln>
        </p:spPr>
        <p:txBody>
          <a:bodyPr wrap="square" lIns="18000" tIns="10800" rIns="1800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EncryptedInfo2</a:t>
            </a:r>
            <a:endParaRPr lang="en-US" altLang="zh-CN" sz="2800" b="1" dirty="0"/>
          </a:p>
        </p:txBody>
      </p:sp>
      <p:sp>
        <p:nvSpPr>
          <p:cNvPr id="39949" name="Text Box 28"/>
          <p:cNvSpPr txBox="1">
            <a:spLocks noChangeArrowheads="1"/>
          </p:cNvSpPr>
          <p:nvPr/>
        </p:nvSpPr>
        <p:spPr bwMode="auto">
          <a:xfrm>
            <a:off x="6135689" y="3681414"/>
            <a:ext cx="5253710" cy="945141"/>
          </a:xfrm>
          <a:prstGeom prst="rect">
            <a:avLst/>
          </a:prstGeom>
          <a:solidFill>
            <a:srgbClr val="FFFFFF"/>
          </a:solidFill>
          <a:ln w="9525">
            <a:solidFill>
              <a:srgbClr val="000000"/>
            </a:solidFill>
            <a:miter lim="800000"/>
          </a:ln>
        </p:spPr>
        <p:txBody>
          <a:bodyPr wrap="square" lIns="18000" tIns="10800" rIns="18000" bIns="10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encryptName</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inputStr</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String)</a:t>
            </a:r>
            <a:endParaRPr lang="en-US" altLang="zh-CN" sz="2000" b="1" dirty="0">
              <a:latin typeface="微软雅黑" panose="020B0503020204020204" pitchFamily="34" charset="-122"/>
              <a:ea typeface="微软雅黑" panose="020B0503020204020204" pitchFamily="34" charset="-122"/>
            </a:endParaRPr>
          </a:p>
          <a:p>
            <a:pPr algn="just" eaLnBrk="1" hangingPunct="1"/>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encryptCode</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inputSt</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Stringr</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a:latin typeface="微软雅黑" panose="020B0503020204020204" pitchFamily="34" charset="-122"/>
              <a:ea typeface="微软雅黑" panose="020B0503020204020204" pitchFamily="34" charset="-122"/>
            </a:endParaRPr>
          </a:p>
          <a:p>
            <a:pPr algn="just" eaLnBrk="1" hangingPunct="1"/>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+log(</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lNm</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String, </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fNm</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 String, </a:t>
            </a:r>
            <a:r>
              <a:rPr lang="en-US" altLang="zh-CN" sz="2000" b="1" dirty="0" err="1">
                <a:latin typeface="微软雅黑" panose="020B0503020204020204" pitchFamily="34" charset="-122"/>
                <a:ea typeface="微软雅黑" panose="020B0503020204020204" pitchFamily="34" charset="-122"/>
                <a:sym typeface="宋体" panose="02010600030101010101" pitchFamily="2" charset="-122"/>
              </a:rPr>
              <a:t>cd:String</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a:latin typeface="微软雅黑" panose="020B0503020204020204" pitchFamily="34" charset="-122"/>
              <a:ea typeface="微软雅黑" panose="020B0503020204020204" pitchFamily="34" charset="-122"/>
            </a:endParaRPr>
          </a:p>
        </p:txBody>
      </p:sp>
      <p:cxnSp>
        <p:nvCxnSpPr>
          <p:cNvPr id="39950" name="直接箭头连接符 1073744990"/>
          <p:cNvCxnSpPr>
            <a:cxnSpLocks noChangeShapeType="1"/>
          </p:cNvCxnSpPr>
          <p:nvPr/>
        </p:nvCxnSpPr>
        <p:spPr bwMode="auto">
          <a:xfrm>
            <a:off x="3851275" y="5876926"/>
            <a:ext cx="0" cy="360363"/>
          </a:xfrm>
          <a:prstGeom prst="straightConnector1">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cxnSp>
      <p:sp>
        <p:nvSpPr>
          <p:cNvPr id="39951" name="折角形 1073745324"/>
          <p:cNvSpPr>
            <a:spLocks noChangeArrowheads="1"/>
          </p:cNvSpPr>
          <p:nvPr/>
        </p:nvSpPr>
        <p:spPr bwMode="auto">
          <a:xfrm>
            <a:off x="2927350" y="6243638"/>
            <a:ext cx="2235200" cy="531812"/>
          </a:xfrm>
          <a:prstGeom prst="foldedCorner">
            <a:avLst>
              <a:gd name="adj" fmla="val 12500"/>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Folding.txt</a:t>
            </a:r>
            <a:endParaRPr lang="zh-CN" altLang="en-US" sz="2400" b="1"/>
          </a:p>
          <a:p>
            <a:endParaRPr lang="zh-CN" altLang="en-US" sz="2400" b="1"/>
          </a:p>
        </p:txBody>
      </p:sp>
      <p:sp>
        <p:nvSpPr>
          <p:cNvPr id="39952" name="折角形 1073745325"/>
          <p:cNvSpPr>
            <a:spLocks noChangeArrowheads="1"/>
          </p:cNvSpPr>
          <p:nvPr/>
        </p:nvSpPr>
        <p:spPr bwMode="auto">
          <a:xfrm>
            <a:off x="5591176" y="6253164"/>
            <a:ext cx="2473325" cy="522287"/>
          </a:xfrm>
          <a:prstGeom prst="foldedCorner">
            <a:avLst>
              <a:gd name="adj" fmla="val 12500"/>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Group-swap.txt</a:t>
            </a:r>
            <a:endParaRPr lang="zh-CN" altLang="en-US" sz="2400" b="1"/>
          </a:p>
          <a:p>
            <a:endParaRPr lang="zh-CN" altLang="en-US" sz="2400" b="1"/>
          </a:p>
        </p:txBody>
      </p:sp>
      <p:cxnSp>
        <p:nvCxnSpPr>
          <p:cNvPr id="39953" name="直接箭头连接符 5"/>
          <p:cNvCxnSpPr>
            <a:cxnSpLocks noChangeShapeType="1"/>
          </p:cNvCxnSpPr>
          <p:nvPr/>
        </p:nvCxnSpPr>
        <p:spPr bwMode="auto">
          <a:xfrm>
            <a:off x="6816725" y="5849938"/>
            <a:ext cx="0" cy="360362"/>
          </a:xfrm>
          <a:prstGeom prst="straightConnector1">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cxnSp>
      <p:sp>
        <p:nvSpPr>
          <p:cNvPr id="39954" name="矩形 1073745350"/>
          <p:cNvSpPr>
            <a:spLocks noChangeArrowheads="1"/>
          </p:cNvSpPr>
          <p:nvPr/>
        </p:nvSpPr>
        <p:spPr bwMode="auto">
          <a:xfrm>
            <a:off x="502418" y="1296988"/>
            <a:ext cx="4080697" cy="455612"/>
          </a:xfrm>
          <a:prstGeom prst="rect">
            <a:avLst/>
          </a:prstGeom>
          <a:solidFill>
            <a:srgbClr val="FFFFFF"/>
          </a:solidFill>
          <a:ln w="12700">
            <a:solidFill>
              <a:srgbClr val="000000"/>
            </a:solidFill>
            <a:miter lim="800000"/>
          </a:ln>
        </p:spPr>
        <p:txBody>
          <a:bodyPr wrap="square" lIns="86868" tIns="43434" rIns="86868" bIns="43434"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latin typeface="微软雅黑" panose="020B0503020204020204" pitchFamily="34" charset="-122"/>
                <a:ea typeface="微软雅黑" panose="020B0503020204020204" pitchFamily="34" charset="-122"/>
              </a:rPr>
              <a:t>EncryContext</a:t>
            </a:r>
            <a:endParaRPr lang="zh-CN" altLang="en-US" sz="2400" dirty="0">
              <a:latin typeface="微软雅黑" panose="020B0503020204020204" pitchFamily="34" charset="-122"/>
              <a:ea typeface="微软雅黑" panose="020B0503020204020204" pitchFamily="34" charset="-122"/>
            </a:endParaRPr>
          </a:p>
        </p:txBody>
      </p:sp>
      <p:sp>
        <p:nvSpPr>
          <p:cNvPr id="39955" name="矩形 1073745353"/>
          <p:cNvSpPr>
            <a:spLocks noChangeArrowheads="1"/>
          </p:cNvSpPr>
          <p:nvPr/>
        </p:nvSpPr>
        <p:spPr bwMode="auto">
          <a:xfrm>
            <a:off x="502418" y="1740373"/>
            <a:ext cx="4080695" cy="313489"/>
          </a:xfrm>
          <a:prstGeom prst="rect">
            <a:avLst/>
          </a:prstGeom>
          <a:solidFill>
            <a:srgbClr val="FFFFFF"/>
          </a:solidFill>
          <a:ln w="12700">
            <a:solidFill>
              <a:srgbClr val="000000"/>
            </a:solidFill>
            <a:miter lim="800000"/>
          </a:ln>
        </p:spPr>
        <p:txBody>
          <a:bodyPr lIns="0" tIns="43434" rIns="86868" bIns="4343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t>-en: Encryption</a:t>
            </a:r>
            <a:endParaRPr lang="zh-CN" altLang="en-US" sz="2000" b="1" dirty="0"/>
          </a:p>
        </p:txBody>
      </p:sp>
      <p:sp>
        <p:nvSpPr>
          <p:cNvPr id="39956" name="矩形 1073745352"/>
          <p:cNvSpPr>
            <a:spLocks noChangeArrowheads="1"/>
          </p:cNvSpPr>
          <p:nvPr/>
        </p:nvSpPr>
        <p:spPr bwMode="auto">
          <a:xfrm>
            <a:off x="502418" y="2061049"/>
            <a:ext cx="4080695" cy="580159"/>
          </a:xfrm>
          <a:prstGeom prst="rect">
            <a:avLst/>
          </a:prstGeom>
          <a:solidFill>
            <a:srgbClr val="FFFFFF"/>
          </a:solidFill>
          <a:ln w="12700">
            <a:solidFill>
              <a:srgbClr val="000000"/>
            </a:solidFill>
            <a:miter lim="800000"/>
          </a:ln>
        </p:spPr>
        <p:txBody>
          <a:bodyPr wrap="square" lIns="0" tIns="43434" rIns="86868" bIns="43434"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dirty="0">
                <a:latin typeface="微软雅黑" panose="020B0503020204020204" pitchFamily="34" charset="-122"/>
                <a:ea typeface="微软雅黑" panose="020B0503020204020204" pitchFamily="34" charset="-122"/>
              </a:rPr>
              <a:t>+doEncry(l</a:t>
            </a:r>
            <a:r>
              <a:rPr lang="en-US" altLang="zh-CN" sz="1600" b="1" dirty="0">
                <a:latin typeface="微软雅黑" panose="020B0503020204020204" pitchFamily="34" charset="-122"/>
                <a:ea typeface="微软雅黑" panose="020B0503020204020204" pitchFamily="34" charset="-122"/>
              </a:rPr>
              <a:t>m</a:t>
            </a:r>
            <a:r>
              <a:rPr lang="zh-CN" altLang="en-US" sz="1600" b="1" dirty="0">
                <a:latin typeface="微软雅黑" panose="020B0503020204020204" pitchFamily="34" charset="-122"/>
                <a:ea typeface="微软雅黑" panose="020B0503020204020204" pitchFamily="34" charset="-122"/>
              </a:rPr>
              <a:t>:String, fm: String, </a:t>
            </a:r>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                 code</a:t>
            </a:r>
            <a:r>
              <a:rPr lang="zh-CN" altLang="en-US" sz="1600" b="1" dirty="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String</a:t>
            </a:r>
            <a:r>
              <a:rPr lang="zh-CN" altLang="en-US" sz="1600" b="1" dirty="0">
                <a:latin typeface="微软雅黑" panose="020B0503020204020204" pitchFamily="34" charset="-122"/>
                <a:ea typeface="微软雅黑" panose="020B0503020204020204" pitchFamily="34" charset="-122"/>
              </a:rPr>
              <a:t>, txt: JTextArea)</a:t>
            </a:r>
            <a:endParaRPr lang="zh-CN" altLang="en-US" sz="1600" b="1" dirty="0">
              <a:latin typeface="微软雅黑" panose="020B0503020204020204" pitchFamily="34" charset="-122"/>
              <a:ea typeface="微软雅黑" panose="020B0503020204020204" pitchFamily="34" charset="-122"/>
            </a:endParaRPr>
          </a:p>
        </p:txBody>
      </p:sp>
      <p:sp>
        <p:nvSpPr>
          <p:cNvPr id="39957" name="Text Box 10"/>
          <p:cNvSpPr txBox="1">
            <a:spLocks noChangeArrowheads="1"/>
          </p:cNvSpPr>
          <p:nvPr/>
        </p:nvSpPr>
        <p:spPr bwMode="auto">
          <a:xfrm>
            <a:off x="6269039" y="150813"/>
            <a:ext cx="2625725" cy="430212"/>
          </a:xfrm>
          <a:prstGeom prst="rect">
            <a:avLst/>
          </a:prstGeom>
          <a:solidFill>
            <a:srgbClr val="FFFFFF"/>
          </a:solidFill>
          <a:ln w="9525">
            <a:solidFill>
              <a:srgbClr val="000000"/>
            </a:solidFill>
            <a:miter lim="800000"/>
          </a:ln>
        </p:spPr>
        <p:txBody>
          <a:bodyPr lIns="54000" tIns="0" rIns="5400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ClientGUI</a:t>
            </a:r>
            <a:endParaRPr lang="en-US" altLang="zh-CN" sz="2800" b="1"/>
          </a:p>
        </p:txBody>
      </p:sp>
      <p:cxnSp>
        <p:nvCxnSpPr>
          <p:cNvPr id="39958" name="直接箭头连接符 6"/>
          <p:cNvCxnSpPr>
            <a:cxnSpLocks noChangeShapeType="1"/>
          </p:cNvCxnSpPr>
          <p:nvPr/>
        </p:nvCxnSpPr>
        <p:spPr bwMode="auto">
          <a:xfrm>
            <a:off x="3762375" y="4621785"/>
            <a:ext cx="0" cy="468000"/>
          </a:xfrm>
          <a:prstGeom prst="straightConnector1">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cxnSp>
      <p:cxnSp>
        <p:nvCxnSpPr>
          <p:cNvPr id="39959" name="直接箭头连接符 7"/>
          <p:cNvCxnSpPr>
            <a:cxnSpLocks noChangeShapeType="1"/>
          </p:cNvCxnSpPr>
          <p:nvPr/>
        </p:nvCxnSpPr>
        <p:spPr bwMode="auto">
          <a:xfrm>
            <a:off x="8123238" y="4624198"/>
            <a:ext cx="0" cy="468000"/>
          </a:xfrm>
          <a:prstGeom prst="straightConnector1">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cxnSp>
      <p:cxnSp>
        <p:nvCxnSpPr>
          <p:cNvPr id="9" name="直接箭头连接符 8"/>
          <p:cNvCxnSpPr/>
          <p:nvPr/>
        </p:nvCxnSpPr>
        <p:spPr>
          <a:xfrm flipV="1">
            <a:off x="4592639" y="1936750"/>
            <a:ext cx="477837" cy="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961" name="直接箭头连接符 9"/>
          <p:cNvCxnSpPr>
            <a:cxnSpLocks noChangeShapeType="1"/>
          </p:cNvCxnSpPr>
          <p:nvPr/>
        </p:nvCxnSpPr>
        <p:spPr bwMode="auto">
          <a:xfrm>
            <a:off x="7534275" y="594996"/>
            <a:ext cx="0" cy="432000"/>
          </a:xfrm>
          <a:prstGeom prst="straightConnector1">
            <a:avLst/>
          </a:prstGeom>
          <a:noFill/>
          <a:ln w="63500">
            <a:solidFill>
              <a:srgbClr val="000000"/>
            </a:solidFill>
            <a:round/>
            <a:tailEnd type="triangle" w="med" len="med"/>
          </a:ln>
          <a:extLst>
            <a:ext uri="{909E8E84-426E-40DD-AFC4-6F175D3DCCD1}">
              <a14:hiddenFill xmlns:a14="http://schemas.microsoft.com/office/drawing/2010/main">
                <a:noFill/>
              </a14:hiddenFill>
            </a:ext>
          </a:extLst>
        </p:spPr>
      </p:cxnSp>
      <p:sp>
        <p:nvSpPr>
          <p:cNvPr id="28" name="棱台 27">
            <a:hlinkClick r:id="rId1" action="ppaction://hlinksldjump"/>
          </p:cNvPr>
          <p:cNvSpPr/>
          <p:nvPr/>
        </p:nvSpPr>
        <p:spPr>
          <a:xfrm>
            <a:off x="9608810" y="6040953"/>
            <a:ext cx="1819747" cy="697117"/>
          </a:xfrm>
          <a:prstGeom prst="bevel">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16275" y="333375"/>
            <a:ext cx="6059488" cy="706438"/>
          </a:xfrm>
        </p:spPr>
        <p:txBody>
          <a:bodyPr/>
          <a:lstStyle/>
          <a:p>
            <a:pPr eaLnBrk="1" hangingPunct="1"/>
            <a:r>
              <a:rPr lang="en-US" altLang="zh-CN" sz="3200" b="1">
                <a:solidFill>
                  <a:srgbClr val="000066"/>
                </a:solidFill>
                <a:latin typeface="微软雅黑" panose="020B0503020204020204" pitchFamily="34" charset="-122"/>
                <a:ea typeface="微软雅黑" panose="020B0503020204020204" pitchFamily="34" charset="-122"/>
              </a:rPr>
              <a:t>Layered Architecture</a:t>
            </a:r>
            <a:endParaRPr lang="en-US" altLang="zh-CN" sz="3200" b="1">
              <a:solidFill>
                <a:srgbClr val="000066"/>
              </a:solidFill>
              <a:latin typeface="微软雅黑" panose="020B0503020204020204" pitchFamily="34" charset="-122"/>
              <a:ea typeface="微软雅黑" panose="020B0503020204020204" pitchFamily="34" charset="-122"/>
            </a:endParaRPr>
          </a:p>
        </p:txBody>
      </p:sp>
      <p:sp>
        <p:nvSpPr>
          <p:cNvPr id="3076" name="Rectangle 4"/>
          <p:cNvSpPr>
            <a:spLocks noGrp="1" noChangeArrowheads="1"/>
          </p:cNvSpPr>
          <p:nvPr>
            <p:ph idx="1"/>
          </p:nvPr>
        </p:nvSpPr>
        <p:spPr>
          <a:xfrm>
            <a:off x="950614" y="1773240"/>
            <a:ext cx="10429592" cy="3423450"/>
          </a:xfrm>
        </p:spPr>
        <p:txBody>
          <a:bodyPr/>
          <a:lstStyle/>
          <a:p>
            <a:pPr>
              <a:lnSpc>
                <a:spcPct val="120000"/>
              </a:lnSpc>
              <a:spcAft>
                <a:spcPts val="1200"/>
              </a:spcAft>
            </a:pPr>
            <a:r>
              <a:rPr lang="zh-CN" altLang="en-US" sz="3000" b="1" dirty="0">
                <a:solidFill>
                  <a:srgbClr val="0000CC"/>
                </a:solidFill>
                <a:latin typeface="微软雅黑" panose="020B0503020204020204" pitchFamily="34" charset="-122"/>
                <a:ea typeface="微软雅黑" panose="020B0503020204020204" pitchFamily="34" charset="-122"/>
              </a:rPr>
              <a:t>定义：</a:t>
            </a:r>
            <a:r>
              <a:rPr lang="zh-CN" altLang="en-US" sz="3000" b="1" dirty="0">
                <a:latin typeface="微软雅黑" panose="020B0503020204020204" pitchFamily="34" charset="-122"/>
                <a:ea typeface="微软雅黑" panose="020B0503020204020204" pitchFamily="34" charset="-122"/>
              </a:rPr>
              <a:t>层次</a:t>
            </a:r>
            <a:r>
              <a:rPr lang="en-US" altLang="zh-CN" sz="3000" b="1" dirty="0">
                <a:latin typeface="微软雅黑" panose="020B0503020204020204" pitchFamily="34" charset="-122"/>
                <a:ea typeface="微软雅黑" panose="020B0503020204020204" pitchFamily="34" charset="-122"/>
              </a:rPr>
              <a:t>(</a:t>
            </a:r>
            <a:r>
              <a:rPr lang="zh-CN" altLang="en-US" sz="3000" b="1" dirty="0">
                <a:latin typeface="微软雅黑" panose="020B0503020204020204" pitchFamily="34" charset="-122"/>
                <a:ea typeface="微软雅黑" panose="020B0503020204020204" pitchFamily="34" charset="-122"/>
              </a:rPr>
              <a:t>分层</a:t>
            </a:r>
            <a:r>
              <a:rPr lang="en-US" altLang="zh-CN" sz="3000" b="1" dirty="0">
                <a:latin typeface="微软雅黑" panose="020B0503020204020204" pitchFamily="34" charset="-122"/>
                <a:ea typeface="微软雅黑" panose="020B0503020204020204" pitchFamily="34" charset="-122"/>
              </a:rPr>
              <a:t>)</a:t>
            </a:r>
            <a:r>
              <a:rPr lang="zh-CN" altLang="en-US" sz="3000" b="1" dirty="0">
                <a:latin typeface="微软雅黑" panose="020B0503020204020204" pitchFamily="34" charset="-122"/>
                <a:ea typeface="微软雅黑" panose="020B0503020204020204" pitchFamily="34" charset="-122"/>
              </a:rPr>
              <a:t>系统是按层次组织的。每层都为其上面的层提供服务，并充当下面层的客户。</a:t>
            </a:r>
            <a:endParaRPr lang="en-US" altLang="zh-CN" sz="3000" b="1" dirty="0">
              <a:latin typeface="微软雅黑" panose="020B0503020204020204" pitchFamily="34" charset="-122"/>
              <a:ea typeface="微软雅黑" panose="020B0503020204020204" pitchFamily="34" charset="-122"/>
            </a:endParaRPr>
          </a:p>
          <a:p>
            <a:pPr eaLnBrk="1" hangingPunct="1"/>
            <a:r>
              <a:rPr lang="en-US" altLang="zh-CN" sz="3000" b="1" dirty="0"/>
              <a:t>Definition: A layered system is organized hierarchically. Each layer, </a:t>
            </a:r>
            <a:endParaRPr lang="en-US" altLang="zh-CN" sz="3000" b="1" dirty="0"/>
          </a:p>
          <a:p>
            <a:pPr lvl="1" eaLnBrk="1" hangingPunct="1"/>
            <a:r>
              <a:rPr lang="en-US" altLang="zh-CN" sz="3000" b="1" dirty="0"/>
              <a:t>provides service to the layer above it and </a:t>
            </a:r>
            <a:endParaRPr lang="en-US" altLang="zh-CN" sz="3000" b="1" dirty="0"/>
          </a:p>
          <a:p>
            <a:pPr lvl="1" eaLnBrk="1" hangingPunct="1"/>
            <a:r>
              <a:rPr lang="en-US" altLang="zh-CN" sz="3000" b="1" dirty="0"/>
              <a:t>serves as a client to the layer below. </a:t>
            </a:r>
            <a:endParaRPr lang="en-US" altLang="zh-CN" sz="3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76">
                                            <p:txEl>
                                              <p:pRg st="2" end="2"/>
                                            </p:txEl>
                                          </p:spTgt>
                                        </p:tgtEl>
                                        <p:attrNameLst>
                                          <p:attrName>style.visibility</p:attrName>
                                        </p:attrNameLst>
                                      </p:cBhvr>
                                      <p:to>
                                        <p:strVal val="visible"/>
                                      </p:to>
                                    </p:set>
                                    <p:animEffect transition="in" filter="slide(fromBottom)">
                                      <p:cBhvr>
                                        <p:cTn id="7" dur="500"/>
                                        <p:tgtEl>
                                          <p:spTgt spid="307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076">
                                            <p:txEl>
                                              <p:pRg st="3" end="3"/>
                                            </p:txEl>
                                          </p:spTgt>
                                        </p:tgtEl>
                                        <p:attrNameLst>
                                          <p:attrName>style.visibility</p:attrName>
                                        </p:attrNameLst>
                                      </p:cBhvr>
                                      <p:to>
                                        <p:strVal val="visible"/>
                                      </p:to>
                                    </p:set>
                                    <p:animEffect transition="in" filter="slide(fromBottom)">
                                      <p:cBhvr>
                                        <p:cTn id="12" dur="500"/>
                                        <p:tgtEl>
                                          <p:spTgt spid="30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ine 35"/>
          <p:cNvSpPr>
            <a:spLocks noChangeShapeType="1"/>
          </p:cNvSpPr>
          <p:nvPr/>
        </p:nvSpPr>
        <p:spPr bwMode="auto">
          <a:xfrm flipV="1">
            <a:off x="3068978" y="1936750"/>
            <a:ext cx="0" cy="414338"/>
          </a:xfrm>
          <a:prstGeom prst="line">
            <a:avLst/>
          </a:prstGeom>
          <a:noFill/>
          <a:ln w="254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 name="组合 5"/>
          <p:cNvGrpSpPr/>
          <p:nvPr/>
        </p:nvGrpSpPr>
        <p:grpSpPr>
          <a:xfrm>
            <a:off x="4137366" y="3329198"/>
            <a:ext cx="6570258" cy="461665"/>
            <a:chOff x="4137366" y="3329198"/>
            <a:chExt cx="6570258" cy="461665"/>
          </a:xfrm>
        </p:grpSpPr>
        <p:sp>
          <p:nvSpPr>
            <p:cNvPr id="6147" name="Rectangle 10"/>
            <p:cNvSpPr>
              <a:spLocks noChangeArrowheads="1"/>
            </p:cNvSpPr>
            <p:nvPr/>
          </p:nvSpPr>
          <p:spPr bwMode="auto">
            <a:xfrm>
              <a:off x="4785066" y="3329198"/>
              <a:ext cx="59225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pPr>
              <a:r>
                <a:rPr lang="zh-CN" altLang="en-US" sz="2400" b="1" dirty="0">
                  <a:solidFill>
                    <a:srgbClr val="0000CC"/>
                  </a:solidFill>
                  <a:latin typeface="微软雅黑" panose="020B0503020204020204" pitchFamily="34" charset="-122"/>
                  <a:ea typeface="微软雅黑" panose="020B0503020204020204" pitchFamily="34" charset="-122"/>
                </a:rPr>
                <a:t>为其上层提供服务</a:t>
              </a:r>
              <a:r>
                <a:rPr lang="zh-CN" altLang="en-US" sz="2400" b="1" dirty="0" smtClean="0">
                  <a:solidFill>
                    <a:srgbClr val="0000CC"/>
                  </a:solidFill>
                  <a:latin typeface="微软雅黑" panose="020B0503020204020204" pitchFamily="34" charset="-122"/>
                  <a:ea typeface="微软雅黑" panose="020B0503020204020204" pitchFamily="34" charset="-122"/>
                </a:rPr>
                <a:t>；调用</a:t>
              </a:r>
              <a:r>
                <a:rPr lang="zh-CN" altLang="en-US" sz="2400" b="1" dirty="0">
                  <a:solidFill>
                    <a:srgbClr val="0000CC"/>
                  </a:solidFill>
                  <a:latin typeface="微软雅黑" panose="020B0503020204020204" pitchFamily="34" charset="-122"/>
                  <a:ea typeface="微软雅黑" panose="020B0503020204020204" pitchFamily="34" charset="-122"/>
                </a:rPr>
                <a:t>其下一层的</a:t>
              </a:r>
              <a:r>
                <a:rPr lang="zh-CN" altLang="en-US" sz="2400" b="1" dirty="0" smtClean="0">
                  <a:solidFill>
                    <a:srgbClr val="0000CC"/>
                  </a:solidFill>
                  <a:latin typeface="微软雅黑" panose="020B0503020204020204" pitchFamily="34" charset="-122"/>
                  <a:ea typeface="微软雅黑" panose="020B0503020204020204" pitchFamily="34" charset="-122"/>
                </a:rPr>
                <a:t>服务。</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6148" name="Line 8"/>
            <p:cNvSpPr>
              <a:spLocks noChangeShapeType="1"/>
            </p:cNvSpPr>
            <p:nvPr/>
          </p:nvSpPr>
          <p:spPr bwMode="auto">
            <a:xfrm>
              <a:off x="4137366" y="3570289"/>
              <a:ext cx="682625" cy="0"/>
            </a:xfrm>
            <a:prstGeom prst="line">
              <a:avLst/>
            </a:prstGeom>
            <a:noFill/>
            <a:ln w="476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5804" name="Line 28"/>
          <p:cNvSpPr>
            <a:spLocks noChangeShapeType="1"/>
          </p:cNvSpPr>
          <p:nvPr/>
        </p:nvSpPr>
        <p:spPr bwMode="auto">
          <a:xfrm>
            <a:off x="1903753" y="2911476"/>
            <a:ext cx="0" cy="360363"/>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5" name="Line 29"/>
          <p:cNvSpPr>
            <a:spLocks noChangeShapeType="1"/>
          </p:cNvSpPr>
          <p:nvPr/>
        </p:nvSpPr>
        <p:spPr bwMode="auto">
          <a:xfrm>
            <a:off x="1903753" y="3883026"/>
            <a:ext cx="0" cy="360363"/>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6" name="Line 30"/>
          <p:cNvSpPr>
            <a:spLocks noChangeShapeType="1"/>
          </p:cNvSpPr>
          <p:nvPr/>
        </p:nvSpPr>
        <p:spPr bwMode="auto">
          <a:xfrm>
            <a:off x="1903753" y="4870451"/>
            <a:ext cx="0" cy="360363"/>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9" name="Line 33"/>
          <p:cNvSpPr>
            <a:spLocks noChangeShapeType="1"/>
          </p:cNvSpPr>
          <p:nvPr/>
        </p:nvSpPr>
        <p:spPr bwMode="auto">
          <a:xfrm flipV="1">
            <a:off x="3056278" y="4870451"/>
            <a:ext cx="0" cy="530225"/>
          </a:xfrm>
          <a:prstGeom prst="line">
            <a:avLst/>
          </a:prstGeom>
          <a:noFill/>
          <a:ln w="254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0" name="Line 34"/>
          <p:cNvSpPr>
            <a:spLocks noChangeShapeType="1"/>
          </p:cNvSpPr>
          <p:nvPr/>
        </p:nvSpPr>
        <p:spPr bwMode="auto">
          <a:xfrm flipV="1">
            <a:off x="3056278" y="3883025"/>
            <a:ext cx="0" cy="471488"/>
          </a:xfrm>
          <a:prstGeom prst="line">
            <a:avLst/>
          </a:prstGeom>
          <a:noFill/>
          <a:ln w="254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1" name="Line 35"/>
          <p:cNvSpPr>
            <a:spLocks noChangeShapeType="1"/>
          </p:cNvSpPr>
          <p:nvPr/>
        </p:nvSpPr>
        <p:spPr bwMode="auto">
          <a:xfrm flipV="1">
            <a:off x="3056278" y="2922589"/>
            <a:ext cx="0" cy="414337"/>
          </a:xfrm>
          <a:prstGeom prst="line">
            <a:avLst/>
          </a:prstGeom>
          <a:noFill/>
          <a:ln w="254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5" name="Text Box 36"/>
          <p:cNvSpPr txBox="1">
            <a:spLocks noChangeArrowheads="1"/>
          </p:cNvSpPr>
          <p:nvPr/>
        </p:nvSpPr>
        <p:spPr bwMode="auto">
          <a:xfrm>
            <a:off x="3432175" y="6092826"/>
            <a:ext cx="554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b="1"/>
              <a:t>Layered architecture</a:t>
            </a:r>
            <a:endParaRPr lang="en-US" altLang="zh-CN" sz="2800" b="1"/>
          </a:p>
        </p:txBody>
      </p:sp>
      <p:grpSp>
        <p:nvGrpSpPr>
          <p:cNvPr id="2" name="Group 45"/>
          <p:cNvGrpSpPr/>
          <p:nvPr/>
        </p:nvGrpSpPr>
        <p:grpSpPr bwMode="auto">
          <a:xfrm>
            <a:off x="4785065" y="5311776"/>
            <a:ext cx="1944688" cy="519113"/>
            <a:chOff x="431" y="3557"/>
            <a:chExt cx="1225" cy="327"/>
          </a:xfrm>
        </p:grpSpPr>
        <p:sp>
          <p:nvSpPr>
            <p:cNvPr id="6167" name="Text Box 40"/>
            <p:cNvSpPr txBox="1">
              <a:spLocks noChangeArrowheads="1"/>
            </p:cNvSpPr>
            <p:nvPr/>
          </p:nvSpPr>
          <p:spPr bwMode="auto">
            <a:xfrm>
              <a:off x="1066" y="3557"/>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ea typeface="黑体" panose="02010609060101010101" pitchFamily="49" charset="-122"/>
                </a:rPr>
                <a:t>调用</a:t>
              </a:r>
              <a:endParaRPr lang="zh-CN" altLang="en-US" sz="2800" b="1">
                <a:ea typeface="黑体" panose="02010609060101010101" pitchFamily="49" charset="-122"/>
              </a:endParaRPr>
            </a:p>
          </p:txBody>
        </p:sp>
        <p:sp>
          <p:nvSpPr>
            <p:cNvPr id="6168" name="Line 41"/>
            <p:cNvSpPr>
              <a:spLocks noChangeShapeType="1"/>
            </p:cNvSpPr>
            <p:nvPr/>
          </p:nvSpPr>
          <p:spPr bwMode="auto">
            <a:xfrm>
              <a:off x="431" y="3702"/>
              <a:ext cx="544" cy="0"/>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46"/>
          <p:cNvGrpSpPr/>
          <p:nvPr/>
        </p:nvGrpSpPr>
        <p:grpSpPr bwMode="auto">
          <a:xfrm>
            <a:off x="6958354" y="5284788"/>
            <a:ext cx="1944687" cy="519112"/>
            <a:chOff x="1791" y="3521"/>
            <a:chExt cx="1225" cy="327"/>
          </a:xfrm>
        </p:grpSpPr>
        <p:sp>
          <p:nvSpPr>
            <p:cNvPr id="6165" name="Text Box 42"/>
            <p:cNvSpPr txBox="1">
              <a:spLocks noChangeArrowheads="1"/>
            </p:cNvSpPr>
            <p:nvPr/>
          </p:nvSpPr>
          <p:spPr bwMode="auto">
            <a:xfrm>
              <a:off x="2426" y="3521"/>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ea typeface="黑体" panose="02010609060101010101" pitchFamily="49" charset="-122"/>
                </a:rPr>
                <a:t>返回</a:t>
              </a:r>
              <a:endParaRPr lang="zh-CN" altLang="en-US" sz="2800" b="1">
                <a:ea typeface="黑体" panose="02010609060101010101" pitchFamily="49" charset="-122"/>
              </a:endParaRPr>
            </a:p>
          </p:txBody>
        </p:sp>
        <p:sp>
          <p:nvSpPr>
            <p:cNvPr id="6166" name="Line 44"/>
            <p:cNvSpPr>
              <a:spLocks noChangeShapeType="1"/>
            </p:cNvSpPr>
            <p:nvPr/>
          </p:nvSpPr>
          <p:spPr bwMode="auto">
            <a:xfrm>
              <a:off x="1791" y="3702"/>
              <a:ext cx="545" cy="0"/>
            </a:xfrm>
            <a:prstGeom prst="line">
              <a:avLst/>
            </a:prstGeom>
            <a:noFill/>
            <a:ln w="3810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58" name="AutoShape 43"/>
          <p:cNvSpPr>
            <a:spLocks noChangeArrowheads="1"/>
          </p:cNvSpPr>
          <p:nvPr/>
        </p:nvSpPr>
        <p:spPr bwMode="auto">
          <a:xfrm>
            <a:off x="608354" y="4240213"/>
            <a:ext cx="3570287"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600" b="1"/>
              <a:t>Layer 1</a:t>
            </a:r>
            <a:endParaRPr lang="zh-CN" altLang="en-US" sz="2600" b="1"/>
          </a:p>
        </p:txBody>
      </p:sp>
      <p:sp>
        <p:nvSpPr>
          <p:cNvPr id="6159" name="AutoShape 43"/>
          <p:cNvSpPr>
            <a:spLocks noChangeArrowheads="1"/>
          </p:cNvSpPr>
          <p:nvPr/>
        </p:nvSpPr>
        <p:spPr bwMode="auto">
          <a:xfrm>
            <a:off x="611528" y="3262313"/>
            <a:ext cx="3549650"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600" b="1"/>
              <a:t>Layer 2</a:t>
            </a:r>
            <a:endParaRPr lang="zh-CN" altLang="en-US" sz="2600" b="1"/>
          </a:p>
        </p:txBody>
      </p:sp>
      <p:sp>
        <p:nvSpPr>
          <p:cNvPr id="6160" name="AutoShape 43"/>
          <p:cNvSpPr>
            <a:spLocks noChangeArrowheads="1"/>
          </p:cNvSpPr>
          <p:nvPr/>
        </p:nvSpPr>
        <p:spPr bwMode="auto">
          <a:xfrm>
            <a:off x="608354" y="2279651"/>
            <a:ext cx="3570287" cy="620713"/>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600" b="1"/>
              <a:t>Layer 3</a:t>
            </a:r>
            <a:endParaRPr lang="zh-CN" altLang="en-US" sz="2600" b="1"/>
          </a:p>
        </p:txBody>
      </p:sp>
      <p:sp>
        <p:nvSpPr>
          <p:cNvPr id="6161" name="AutoShape 43"/>
          <p:cNvSpPr>
            <a:spLocks noChangeArrowheads="1"/>
          </p:cNvSpPr>
          <p:nvPr/>
        </p:nvSpPr>
        <p:spPr bwMode="auto">
          <a:xfrm>
            <a:off x="614703" y="5211763"/>
            <a:ext cx="3522662"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600" b="1"/>
              <a:t>Layer 0 (Hardware)</a:t>
            </a:r>
            <a:endParaRPr lang="zh-CN" altLang="en-US" sz="2600" b="1"/>
          </a:p>
        </p:txBody>
      </p:sp>
      <p:sp>
        <p:nvSpPr>
          <p:cNvPr id="6162" name="AutoShape 43"/>
          <p:cNvSpPr>
            <a:spLocks noChangeArrowheads="1"/>
          </p:cNvSpPr>
          <p:nvPr/>
        </p:nvSpPr>
        <p:spPr bwMode="auto">
          <a:xfrm>
            <a:off x="605178" y="1341438"/>
            <a:ext cx="3592512"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600" b="1"/>
              <a:t>Layer 4</a:t>
            </a:r>
            <a:endParaRPr lang="zh-CN" altLang="en-US" sz="2600" b="1"/>
          </a:p>
        </p:txBody>
      </p:sp>
      <p:sp>
        <p:nvSpPr>
          <p:cNvPr id="35" name="Line 28"/>
          <p:cNvSpPr>
            <a:spLocks noChangeShapeType="1"/>
          </p:cNvSpPr>
          <p:nvPr/>
        </p:nvSpPr>
        <p:spPr bwMode="auto">
          <a:xfrm>
            <a:off x="1916453" y="1954214"/>
            <a:ext cx="0" cy="358775"/>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Rectangle 2"/>
          <p:cNvSpPr txBox="1">
            <a:spLocks noChangeArrowheads="1"/>
          </p:cNvSpPr>
          <p:nvPr/>
        </p:nvSpPr>
        <p:spPr>
          <a:xfrm>
            <a:off x="3216275" y="260350"/>
            <a:ext cx="6059488" cy="70643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200" b="1" kern="0" dirty="0">
                <a:solidFill>
                  <a:srgbClr val="000066"/>
                </a:solidFill>
                <a:latin typeface="微软雅黑" panose="020B0503020204020204" pitchFamily="34" charset="-122"/>
                <a:ea typeface="微软雅黑" panose="020B0503020204020204" pitchFamily="34" charset="-122"/>
              </a:rPr>
              <a:t>Layered Architecture</a:t>
            </a:r>
            <a:endParaRPr lang="en-US" altLang="zh-CN" sz="3200" b="1" kern="0" dirty="0">
              <a:solidFill>
                <a:srgbClr val="000066"/>
              </a:solidFill>
              <a:latin typeface="微软雅黑" panose="020B0503020204020204" pitchFamily="34" charset="-122"/>
              <a:ea typeface="微软雅黑" panose="020B0503020204020204" pitchFamily="34" charset="-122"/>
            </a:endParaRPr>
          </a:p>
        </p:txBody>
      </p:sp>
      <p:sp>
        <p:nvSpPr>
          <p:cNvPr id="4" name="矩形 3"/>
          <p:cNvSpPr/>
          <p:nvPr/>
        </p:nvSpPr>
        <p:spPr>
          <a:xfrm>
            <a:off x="4775541" y="3953490"/>
            <a:ext cx="6096000" cy="1200329"/>
          </a:xfrm>
          <a:prstGeom prst="rect">
            <a:avLst/>
          </a:prstGeom>
        </p:spPr>
        <p:txBody>
          <a:bodyPr>
            <a:spAutoFit/>
          </a:bodyPr>
          <a:lstStyle/>
          <a:p>
            <a:r>
              <a:rPr lang="zh-CN" altLang="en-US" sz="2400" b="1" dirty="0">
                <a:solidFill>
                  <a:srgbClr val="0000CC"/>
                </a:solidFill>
                <a:latin typeface="微软雅黑" panose="020B0503020204020204" pitchFamily="34" charset="-122"/>
                <a:ea typeface="微软雅黑" panose="020B0503020204020204" pitchFamily="34" charset="-122"/>
              </a:rPr>
              <a:t>拓扑限制：交互仅仅在相邻层进行</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不允许隔层调用</a:t>
            </a:r>
            <a:endParaRPr lang="en-US" altLang="zh-CN" sz="2400"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不允许有相反方向的调用</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804"/>
                                        </p:tgtEl>
                                        <p:attrNameLst>
                                          <p:attrName>style.visibility</p:attrName>
                                        </p:attrNameLst>
                                      </p:cBhvr>
                                      <p:to>
                                        <p:strVal val="visible"/>
                                      </p:to>
                                    </p:set>
                                    <p:animEffect transition="in" filter="box(in)">
                                      <p:cBhvr>
                                        <p:cTn id="12" dur="500"/>
                                        <p:tgtEl>
                                          <p:spTgt spid="7580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5805"/>
                                        </p:tgtEl>
                                        <p:attrNameLst>
                                          <p:attrName>style.visibility</p:attrName>
                                        </p:attrNameLst>
                                      </p:cBhvr>
                                      <p:to>
                                        <p:strVal val="visible"/>
                                      </p:to>
                                    </p:set>
                                    <p:animEffect transition="in" filter="checkerboard(across)">
                                      <p:cBhvr>
                                        <p:cTn id="17" dur="500"/>
                                        <p:tgtEl>
                                          <p:spTgt spid="7580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5806"/>
                                        </p:tgtEl>
                                        <p:attrNameLst>
                                          <p:attrName>style.visibility</p:attrName>
                                        </p:attrNameLst>
                                      </p:cBhvr>
                                      <p:to>
                                        <p:strVal val="visible"/>
                                      </p:to>
                                    </p:set>
                                    <p:animEffect transition="in" filter="checkerboard(across)">
                                      <p:cBhvr>
                                        <p:cTn id="22" dur="500"/>
                                        <p:tgtEl>
                                          <p:spTgt spid="7580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5809"/>
                                        </p:tgtEl>
                                        <p:attrNameLst>
                                          <p:attrName>style.visibility</p:attrName>
                                        </p:attrNameLst>
                                      </p:cBhvr>
                                      <p:to>
                                        <p:strVal val="visible"/>
                                      </p:to>
                                    </p:set>
                                    <p:animEffect transition="in" filter="slide(fromBottom)">
                                      <p:cBhvr>
                                        <p:cTn id="27" dur="500"/>
                                        <p:tgtEl>
                                          <p:spTgt spid="7580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5810"/>
                                        </p:tgtEl>
                                        <p:attrNameLst>
                                          <p:attrName>style.visibility</p:attrName>
                                        </p:attrNameLst>
                                      </p:cBhvr>
                                      <p:to>
                                        <p:strVal val="visible"/>
                                      </p:to>
                                    </p:set>
                                    <p:animEffect transition="in" filter="slide(fromBottom)">
                                      <p:cBhvr>
                                        <p:cTn id="32" dur="500"/>
                                        <p:tgtEl>
                                          <p:spTgt spid="758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5811"/>
                                        </p:tgtEl>
                                        <p:attrNameLst>
                                          <p:attrName>style.visibility</p:attrName>
                                        </p:attrNameLst>
                                      </p:cBhvr>
                                      <p:to>
                                        <p:strVal val="visible"/>
                                      </p:to>
                                    </p:set>
                                    <p:animEffect transition="in" filter="slide(fromBottom)">
                                      <p:cBhvr>
                                        <p:cTn id="37" dur="500"/>
                                        <p:tgtEl>
                                          <p:spTgt spid="7581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slide(fromBottom)">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slide(fromBottom)">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slide(fromBottom)">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500" fill="hold"/>
                                        <p:tgtEl>
                                          <p:spTgt spid="4"/>
                                        </p:tgtEl>
                                        <p:attrNameLst>
                                          <p:attrName>ppt_x</p:attrName>
                                        </p:attrNameLst>
                                      </p:cBhvr>
                                      <p:tavLst>
                                        <p:tav tm="0">
                                          <p:val>
                                            <p:strVal val="#ppt_x"/>
                                          </p:val>
                                        </p:tav>
                                        <p:tav tm="100000">
                                          <p:val>
                                            <p:strVal val="#ppt_x"/>
                                          </p:val>
                                        </p:tav>
                                      </p:tavLst>
                                    </p:anim>
                                    <p:anim calcmode="lin" valueType="num">
                                      <p:cBhvr additive="base">
                                        <p:cTn id="6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5804" grpId="0" animBg="1"/>
      <p:bldP spid="75805" grpId="0" animBg="1"/>
      <p:bldP spid="75806" grpId="0" animBg="1"/>
      <p:bldP spid="75809" grpId="0" animBg="1"/>
      <p:bldP spid="75810" grpId="0" animBg="1"/>
      <p:bldP spid="75811" grpId="0" animBg="1"/>
      <p:bldP spid="35"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715225" y="1557339"/>
            <a:ext cx="10710248" cy="4128237"/>
          </a:xfrm>
        </p:spPr>
        <p:txBody>
          <a:bodyPr>
            <a:normAutofit/>
          </a:bodyPr>
          <a:lstStyle/>
          <a:p>
            <a:pPr marL="609600" indent="-609600">
              <a:lnSpc>
                <a:spcPct val="120000"/>
              </a:lnSpc>
              <a:buNone/>
            </a:pPr>
            <a:r>
              <a:rPr lang="zh-CN" altLang="en-US" b="1" dirty="0">
                <a:solidFill>
                  <a:srgbClr val="0000CC"/>
                </a:solidFill>
                <a:latin typeface="微软雅黑" panose="020B0503020204020204" pitchFamily="34" charset="-122"/>
                <a:ea typeface="微软雅黑" panose="020B0503020204020204" pitchFamily="34" charset="-122"/>
              </a:rPr>
              <a:t>典型应用领域 </a:t>
            </a:r>
            <a:r>
              <a:rPr lang="en-US" altLang="zh-CN" b="1" dirty="0">
                <a:latin typeface="微软雅黑" panose="020B0503020204020204" pitchFamily="34" charset="-122"/>
                <a:ea typeface="微软雅黑" panose="020B0503020204020204" pitchFamily="34" charset="-122"/>
              </a:rPr>
              <a:t>Typical Application Areas</a:t>
            </a:r>
            <a:endParaRPr lang="en-US" altLang="zh-CN" b="1" dirty="0">
              <a:latin typeface="微软雅黑" panose="020B0503020204020204" pitchFamily="34" charset="-122"/>
              <a:ea typeface="微软雅黑" panose="020B0503020204020204" pitchFamily="34" charset="-122"/>
            </a:endParaRPr>
          </a:p>
          <a:p>
            <a:pPr marL="990600" lvl="1" indent="-533400">
              <a:lnSpc>
                <a:spcPct val="120000"/>
              </a:lnSpc>
              <a:buFontTx/>
              <a:buAutoNum type="alphaLcParenR"/>
            </a:pPr>
            <a:r>
              <a:rPr lang="zh-CN" altLang="en-US" sz="2800" b="1" dirty="0" smtClean="0">
                <a:solidFill>
                  <a:srgbClr val="0000CC"/>
                </a:solidFill>
                <a:latin typeface="微软雅黑" panose="020B0503020204020204" pitchFamily="34" charset="-122"/>
                <a:ea typeface="微软雅黑" panose="020B0503020204020204" pitchFamily="34" charset="-122"/>
              </a:rPr>
              <a:t>层次通讯协议 </a:t>
            </a:r>
            <a:r>
              <a:rPr lang="en-US" altLang="zh-CN" sz="2800" b="1" dirty="0" smtClean="0">
                <a:latin typeface="微软雅黑" panose="020B0503020204020204" pitchFamily="34" charset="-122"/>
                <a:ea typeface="微软雅黑" panose="020B0503020204020204" pitchFamily="34" charset="-122"/>
              </a:rPr>
              <a:t>Layered Communication Protocols, such as OSI Model, TCP/IP Model</a:t>
            </a:r>
            <a:endParaRPr lang="en-US" altLang="zh-CN" sz="2800" b="1" dirty="0" smtClean="0">
              <a:latin typeface="微软雅黑" panose="020B0503020204020204" pitchFamily="34" charset="-122"/>
              <a:ea typeface="微软雅黑" panose="020B0503020204020204" pitchFamily="34" charset="-122"/>
            </a:endParaRPr>
          </a:p>
          <a:p>
            <a:pPr marL="990600" lvl="1" indent="-533400">
              <a:lnSpc>
                <a:spcPct val="120000"/>
              </a:lnSpc>
              <a:buFontTx/>
              <a:buAutoNum type="alphaLcParenR"/>
            </a:pPr>
            <a:r>
              <a:rPr lang="zh-CN" altLang="en-US" sz="2800" b="1" dirty="0" smtClean="0">
                <a:solidFill>
                  <a:srgbClr val="0000CC"/>
                </a:solidFill>
                <a:latin typeface="微软雅黑" panose="020B0503020204020204" pitchFamily="34" charset="-122"/>
                <a:ea typeface="微软雅黑" panose="020B0503020204020204" pitchFamily="34" charset="-122"/>
              </a:rPr>
              <a:t>数据库系统</a:t>
            </a:r>
            <a:r>
              <a:rPr lang="zh-CN" altLang="en-US"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Database systems and </a:t>
            </a:r>
            <a:endParaRPr lang="en-US" altLang="zh-CN" sz="2800" b="1" dirty="0" smtClean="0">
              <a:latin typeface="微软雅黑" panose="020B0503020204020204" pitchFamily="34" charset="-122"/>
              <a:ea typeface="微软雅黑" panose="020B0503020204020204" pitchFamily="34" charset="-122"/>
            </a:endParaRPr>
          </a:p>
          <a:p>
            <a:pPr marL="990600" lvl="1" indent="-533400">
              <a:lnSpc>
                <a:spcPct val="120000"/>
              </a:lnSpc>
              <a:buFontTx/>
              <a:buAutoNum type="alphaLcParenR"/>
            </a:pPr>
            <a:r>
              <a:rPr lang="zh-CN" altLang="en-US" sz="2800" b="1" dirty="0" smtClean="0">
                <a:solidFill>
                  <a:srgbClr val="0000CC"/>
                </a:solidFill>
                <a:latin typeface="微软雅黑" panose="020B0503020204020204" pitchFamily="34" charset="-122"/>
                <a:ea typeface="微软雅黑" panose="020B0503020204020204" pitchFamily="34" charset="-122"/>
              </a:rPr>
              <a:t>操作系统</a:t>
            </a:r>
            <a:r>
              <a:rPr lang="zh-CN" altLang="en-US"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Operating systems </a:t>
            </a:r>
            <a:endParaRPr lang="en-US" altLang="zh-CN" sz="2800" b="1" dirty="0" smtClean="0">
              <a:latin typeface="微软雅黑" panose="020B0503020204020204" pitchFamily="34" charset="-122"/>
              <a:ea typeface="微软雅黑" panose="020B0503020204020204" pitchFamily="34" charset="-122"/>
            </a:endParaRPr>
          </a:p>
          <a:p>
            <a:pPr marL="990600" lvl="1" indent="-533400">
              <a:lnSpc>
                <a:spcPct val="120000"/>
              </a:lnSpc>
              <a:buFontTx/>
              <a:buAutoNum type="alphaLcParenR"/>
            </a:pPr>
            <a:r>
              <a:rPr lang="zh-CN" altLang="en-US" sz="2800" b="1" dirty="0" smtClean="0">
                <a:solidFill>
                  <a:srgbClr val="0000CC"/>
                </a:solidFill>
                <a:latin typeface="微软雅黑" panose="020B0503020204020204" pitchFamily="34" charset="-122"/>
                <a:ea typeface="微软雅黑" panose="020B0503020204020204" pitchFamily="34" charset="-122"/>
              </a:rPr>
              <a:t>应用程序</a:t>
            </a:r>
            <a:r>
              <a:rPr lang="zh-CN" altLang="en-US" sz="2800" b="1" dirty="0" smtClean="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Application programs (developed in .NET and </a:t>
            </a:r>
            <a:r>
              <a:rPr lang="en-US" altLang="zh-CN" sz="2800" b="1" dirty="0" err="1" smtClean="0">
                <a:latin typeface="微软雅黑" panose="020B0503020204020204" pitchFamily="34" charset="-122"/>
                <a:ea typeface="微软雅黑" panose="020B0503020204020204" pitchFamily="34" charset="-122"/>
              </a:rPr>
              <a:t>JavaEE</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3216275" y="260350"/>
            <a:ext cx="6059488" cy="70643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200" b="1" kern="0">
                <a:solidFill>
                  <a:srgbClr val="000066"/>
                </a:solidFill>
                <a:latin typeface="微软雅黑" panose="020B0503020204020204" pitchFamily="34" charset="-122"/>
                <a:ea typeface="微软雅黑" panose="020B0503020204020204" pitchFamily="34" charset="-122"/>
              </a:rPr>
              <a:t>Layered Architecture</a:t>
            </a:r>
            <a:endParaRPr lang="en-US" altLang="zh-CN" sz="3200" b="1" kern="0" dirty="0">
              <a:solidFill>
                <a:srgbClr val="00006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animEffect transition="in" filter="slide(fromBottom)">
                                      <p:cBhvr>
                                        <p:cTn id="7" dur="500"/>
                                        <p:tgtEl>
                                          <p:spTgt spid="135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5171">
                                            <p:txEl>
                                              <p:pRg st="2" end="2"/>
                                            </p:txEl>
                                          </p:spTgt>
                                        </p:tgtEl>
                                        <p:attrNameLst>
                                          <p:attrName>style.visibility</p:attrName>
                                        </p:attrNameLst>
                                      </p:cBhvr>
                                      <p:to>
                                        <p:strVal val="visible"/>
                                      </p:to>
                                    </p:set>
                                    <p:animEffect transition="in" filter="slide(fromBottom)">
                                      <p:cBhvr>
                                        <p:cTn id="12" dur="500"/>
                                        <p:tgtEl>
                                          <p:spTgt spid="135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5171">
                                            <p:txEl>
                                              <p:pRg st="3" end="3"/>
                                            </p:txEl>
                                          </p:spTgt>
                                        </p:tgtEl>
                                        <p:attrNameLst>
                                          <p:attrName>style.visibility</p:attrName>
                                        </p:attrNameLst>
                                      </p:cBhvr>
                                      <p:to>
                                        <p:strVal val="visible"/>
                                      </p:to>
                                    </p:set>
                                    <p:animEffect transition="in" filter="slide(fromBottom)">
                                      <p:cBhvr>
                                        <p:cTn id="17" dur="500"/>
                                        <p:tgtEl>
                                          <p:spTgt spid="135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5171">
                                            <p:txEl>
                                              <p:pRg st="4" end="4"/>
                                            </p:txEl>
                                          </p:spTgt>
                                        </p:tgtEl>
                                        <p:attrNameLst>
                                          <p:attrName>style.visibility</p:attrName>
                                        </p:attrNameLst>
                                      </p:cBhvr>
                                      <p:to>
                                        <p:strVal val="visible"/>
                                      </p:to>
                                    </p:set>
                                    <p:animEffect transition="in" filter="slide(fromBottom)">
                                      <p:cBhvr>
                                        <p:cTn id="22" dur="500"/>
                                        <p:tgtEl>
                                          <p:spTgt spid="135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ChangeArrowheads="1"/>
          </p:cNvSpPr>
          <p:nvPr>
            <p:ph idx="1"/>
          </p:nvPr>
        </p:nvSpPr>
        <p:spPr>
          <a:xfrm>
            <a:off x="887240" y="1125538"/>
            <a:ext cx="10619714" cy="4098312"/>
          </a:xfrm>
        </p:spPr>
        <p:txBody>
          <a:bodyPr>
            <a:normAutofit/>
          </a:bodyPr>
          <a:lstStyle/>
          <a:p>
            <a:pPr eaLnBrk="1" hangingPunct="1">
              <a:buFontTx/>
              <a:buNone/>
            </a:pPr>
            <a:r>
              <a:rPr lang="zh-CN" altLang="en-US" b="1" dirty="0">
                <a:solidFill>
                  <a:srgbClr val="0000CC"/>
                </a:solidFill>
                <a:latin typeface="微软雅黑" panose="020B0503020204020204" pitchFamily="34" charset="-122"/>
                <a:ea typeface="微软雅黑" panose="020B0503020204020204" pitchFamily="34" charset="-122"/>
              </a:rPr>
              <a:t>例</a:t>
            </a:r>
            <a:r>
              <a:rPr lang="en-US" altLang="zh-CN" b="1" dirty="0">
                <a:solidFill>
                  <a:srgbClr val="0000CC"/>
                </a:solidFill>
                <a:latin typeface="微软雅黑" panose="020B0503020204020204" pitchFamily="34" charset="-122"/>
                <a:ea typeface="微软雅黑" panose="020B0503020204020204" pitchFamily="34" charset="-122"/>
              </a:rPr>
              <a:t>1</a:t>
            </a:r>
            <a:r>
              <a:rPr lang="zh-CN" altLang="en-US" b="1" dirty="0">
                <a:solidFill>
                  <a:srgbClr val="0000CC"/>
                </a:solidFill>
                <a:latin typeface="微软雅黑" panose="020B0503020204020204" pitchFamily="34" charset="-122"/>
                <a:ea typeface="微软雅黑" panose="020B0503020204020204" pitchFamily="34" charset="-122"/>
              </a:rPr>
              <a:t>：</a:t>
            </a:r>
            <a:r>
              <a:rPr lang="en-US" altLang="zh-CN" b="1" dirty="0">
                <a:solidFill>
                  <a:srgbClr val="0000CC"/>
                </a:solidFill>
                <a:latin typeface="微软雅黑" panose="020B0503020204020204" pitchFamily="34" charset="-122"/>
                <a:ea typeface="微软雅黑" panose="020B0503020204020204" pitchFamily="34" charset="-122"/>
              </a:rPr>
              <a:t>7</a:t>
            </a:r>
            <a:r>
              <a:rPr lang="zh-CN" altLang="en-US" b="1" dirty="0">
                <a:solidFill>
                  <a:srgbClr val="0000CC"/>
                </a:solidFill>
                <a:latin typeface="微软雅黑" panose="020B0503020204020204" pitchFamily="34" charset="-122"/>
                <a:ea typeface="微软雅黑" panose="020B0503020204020204" pitchFamily="34" charset="-122"/>
              </a:rPr>
              <a:t>层层次通讯协议</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buFontTx/>
              <a:buNone/>
            </a:pPr>
            <a:r>
              <a:rPr lang="en-US" altLang="zh-CN" b="1" dirty="0">
                <a:latin typeface="微软雅黑" panose="020B0503020204020204" pitchFamily="34" charset="-122"/>
                <a:ea typeface="微软雅黑" panose="020B0503020204020204" pitchFamily="34" charset="-122"/>
              </a:rPr>
              <a:t>    Layered communication Protocols :</a:t>
            </a:r>
            <a:endParaRPr lang="en-US" altLang="zh-CN" b="1" dirty="0">
              <a:latin typeface="微软雅黑" panose="020B0503020204020204" pitchFamily="34" charset="-122"/>
              <a:ea typeface="微软雅黑" panose="020B0503020204020204" pitchFamily="34" charset="-122"/>
            </a:endParaRPr>
          </a:p>
          <a:p>
            <a:pPr eaLnBrk="1" hangingPunct="1"/>
            <a:r>
              <a:rPr lang="zh-CN" altLang="en-US" b="1" dirty="0">
                <a:solidFill>
                  <a:srgbClr val="0000CC"/>
                </a:solidFill>
                <a:latin typeface="微软雅黑" panose="020B0503020204020204" pitchFamily="34" charset="-122"/>
                <a:ea typeface="微软雅黑" panose="020B0503020204020204" pitchFamily="34" charset="-122"/>
              </a:rPr>
              <a:t>每层都提供在一定层次上的通讯模块</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Each layer provides a substrate for communication at some level of abstraction. </a:t>
            </a:r>
            <a:endParaRPr lang="en-US" altLang="zh-CN" b="1" dirty="0">
              <a:latin typeface="微软雅黑" panose="020B0503020204020204" pitchFamily="34" charset="-122"/>
              <a:ea typeface="微软雅黑" panose="020B0503020204020204" pitchFamily="34" charset="-122"/>
            </a:endParaRPr>
          </a:p>
          <a:p>
            <a:pPr lvl="1" eaLnBrk="1" hangingPunct="1"/>
            <a:r>
              <a:rPr lang="zh-CN" altLang="en-US" sz="2800" b="1" dirty="0" smtClean="0">
                <a:solidFill>
                  <a:srgbClr val="0000CC"/>
                </a:solidFill>
                <a:latin typeface="微软雅黑" panose="020B0503020204020204" pitchFamily="34" charset="-122"/>
                <a:ea typeface="微软雅黑" panose="020B0503020204020204" pitchFamily="34" charset="-122"/>
              </a:rPr>
              <a:t>低层定义低层交互</a:t>
            </a:r>
            <a:r>
              <a:rPr lang="zh-CN" altLang="en-US" sz="2800" b="1" dirty="0" smtClean="0">
                <a:solidFill>
                  <a:schemeClr val="tx2"/>
                </a:solidFill>
                <a:latin typeface="微软雅黑" panose="020B0503020204020204" pitchFamily="34" charset="-122"/>
                <a:ea typeface="微软雅黑" panose="020B0503020204020204" pitchFamily="34" charset="-122"/>
              </a:rPr>
              <a:t>。</a:t>
            </a:r>
            <a:r>
              <a:rPr lang="en-US" altLang="zh-CN" sz="2800" b="1" dirty="0" smtClean="0">
                <a:solidFill>
                  <a:schemeClr val="tx2"/>
                </a:solidFill>
                <a:latin typeface="微软雅黑" panose="020B0503020204020204" pitchFamily="34" charset="-122"/>
                <a:ea typeface="微软雅黑" panose="020B0503020204020204" pitchFamily="34" charset="-122"/>
              </a:rPr>
              <a:t>Lower levels define lower levels of interaction. </a:t>
            </a:r>
            <a:endParaRPr lang="en-US" altLang="zh-CN" sz="2800" b="1" dirty="0" smtClean="0">
              <a:solidFill>
                <a:schemeClr val="tx2"/>
              </a:solidFill>
              <a:latin typeface="微软雅黑" panose="020B0503020204020204" pitchFamily="34" charset="-122"/>
              <a:ea typeface="微软雅黑" panose="020B0503020204020204" pitchFamily="34" charset="-122"/>
            </a:endParaRPr>
          </a:p>
          <a:p>
            <a:pPr lvl="1" eaLnBrk="1" hangingPunct="1"/>
            <a:r>
              <a:rPr lang="zh-CN" altLang="en-US" sz="2800" b="1" dirty="0" smtClean="0">
                <a:solidFill>
                  <a:srgbClr val="0000CC"/>
                </a:solidFill>
                <a:latin typeface="微软雅黑" panose="020B0503020204020204" pitchFamily="34" charset="-122"/>
                <a:ea typeface="微软雅黑" panose="020B0503020204020204" pitchFamily="34" charset="-122"/>
              </a:rPr>
              <a:t>最低层通常由硬件连接</a:t>
            </a:r>
            <a:r>
              <a:rPr lang="zh-CN" altLang="en-US" sz="2800" b="1" dirty="0" smtClean="0">
                <a:solidFill>
                  <a:schemeClr val="tx2"/>
                </a:solidFill>
                <a:latin typeface="微软雅黑" panose="020B0503020204020204" pitchFamily="34" charset="-122"/>
                <a:ea typeface="微软雅黑" panose="020B0503020204020204" pitchFamily="34" charset="-122"/>
              </a:rPr>
              <a:t>。</a:t>
            </a:r>
            <a:r>
              <a:rPr lang="en-US" altLang="zh-CN" sz="2800" b="1" dirty="0" smtClean="0">
                <a:solidFill>
                  <a:schemeClr val="tx2"/>
                </a:solidFill>
                <a:latin typeface="微软雅黑" panose="020B0503020204020204" pitchFamily="34" charset="-122"/>
                <a:ea typeface="微软雅黑" panose="020B0503020204020204" pitchFamily="34" charset="-122"/>
              </a:rPr>
              <a:t>The lowest level is typically defined by hardware connections. </a:t>
            </a:r>
            <a:endParaRPr lang="en-US" altLang="zh-CN" sz="2800" b="1" dirty="0" smtClean="0">
              <a:solidFill>
                <a:schemeClr val="tx2"/>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3216275" y="260350"/>
            <a:ext cx="6059488" cy="70643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200" b="1" kern="0" dirty="0">
                <a:solidFill>
                  <a:srgbClr val="000066"/>
                </a:solidFill>
                <a:latin typeface="微软雅黑" panose="020B0503020204020204" pitchFamily="34" charset="-122"/>
                <a:ea typeface="微软雅黑" panose="020B0503020204020204" pitchFamily="34" charset="-122"/>
              </a:rPr>
              <a:t>Layered Architecture</a:t>
            </a:r>
            <a:endParaRPr lang="en-US" altLang="zh-CN" sz="3200" b="1" kern="0" dirty="0">
              <a:solidFill>
                <a:srgbClr val="00006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4148">
                                            <p:txEl>
                                              <p:pRg st="2" end="2"/>
                                            </p:txEl>
                                          </p:spTgt>
                                        </p:tgtEl>
                                        <p:attrNameLst>
                                          <p:attrName>style.visibility</p:attrName>
                                        </p:attrNameLst>
                                      </p:cBhvr>
                                      <p:to>
                                        <p:strVal val="visible"/>
                                      </p:to>
                                    </p:set>
                                    <p:animEffect transition="in" filter="slide(fromBottom)">
                                      <p:cBhvr>
                                        <p:cTn id="7" dur="500"/>
                                        <p:tgtEl>
                                          <p:spTgt spid="1341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4148">
                                            <p:txEl>
                                              <p:pRg st="3" end="3"/>
                                            </p:txEl>
                                          </p:spTgt>
                                        </p:tgtEl>
                                        <p:attrNameLst>
                                          <p:attrName>style.visibility</p:attrName>
                                        </p:attrNameLst>
                                      </p:cBhvr>
                                      <p:to>
                                        <p:strVal val="visible"/>
                                      </p:to>
                                    </p:set>
                                    <p:animEffect transition="in" filter="slide(fromBottom)">
                                      <p:cBhvr>
                                        <p:cTn id="12" dur="500"/>
                                        <p:tgtEl>
                                          <p:spTgt spid="1341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4148">
                                            <p:txEl>
                                              <p:pRg st="4" end="4"/>
                                            </p:txEl>
                                          </p:spTgt>
                                        </p:tgtEl>
                                        <p:attrNameLst>
                                          <p:attrName>style.visibility</p:attrName>
                                        </p:attrNameLst>
                                      </p:cBhvr>
                                      <p:to>
                                        <p:strVal val="visible"/>
                                      </p:to>
                                    </p:set>
                                    <p:animEffect transition="in" filter="slide(fromBottom)">
                                      <p:cBhvr>
                                        <p:cTn id="17" dur="500"/>
                                        <p:tgtEl>
                                          <p:spTgt spid="134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39" name="Rectangle 39"/>
          <p:cNvSpPr>
            <a:spLocks noChangeArrowheads="1"/>
          </p:cNvSpPr>
          <p:nvPr/>
        </p:nvSpPr>
        <p:spPr bwMode="auto">
          <a:xfrm>
            <a:off x="2208213" y="6283325"/>
            <a:ext cx="7993062" cy="457200"/>
          </a:xfrm>
          <a:prstGeom prst="rect">
            <a:avLst/>
          </a:prstGeom>
          <a:noFill/>
          <a:ln>
            <a:noFill/>
          </a:ln>
          <a:effectLst/>
        </p:spPr>
        <p:txBody>
          <a:bodyPr>
            <a:spAutoFit/>
          </a:bodyPr>
          <a:lstStyle/>
          <a:p>
            <a:pPr>
              <a:defRPr/>
            </a:pPr>
            <a:r>
              <a:rPr lang="en-US" altLang="zh-CN" sz="2400" b="1" dirty="0">
                <a:solidFill>
                  <a:srgbClr val="000066"/>
                </a:solidFill>
                <a:effectLst>
                  <a:outerShdw blurRad="38100" dist="38100" dir="2700000" algn="tl">
                    <a:srgbClr val="C0C0C0"/>
                  </a:outerShdw>
                </a:effectLst>
              </a:rPr>
              <a:t>Layered Communication Protocols- OSI Model</a:t>
            </a:r>
            <a:endParaRPr lang="en-US" altLang="zh-CN" sz="2400" b="1" dirty="0">
              <a:solidFill>
                <a:srgbClr val="000066"/>
              </a:solidFill>
              <a:effectLst>
                <a:outerShdw blurRad="38100" dist="38100" dir="2700000" algn="tl">
                  <a:srgbClr val="C0C0C0"/>
                </a:outerShdw>
              </a:effectLst>
            </a:endParaRPr>
          </a:p>
        </p:txBody>
      </p:sp>
      <p:sp>
        <p:nvSpPr>
          <p:cNvPr id="76860" name="Rectangle 60"/>
          <p:cNvSpPr>
            <a:spLocks noChangeArrowheads="1"/>
          </p:cNvSpPr>
          <p:nvPr/>
        </p:nvSpPr>
        <p:spPr bwMode="auto">
          <a:xfrm>
            <a:off x="7318376" y="5353050"/>
            <a:ext cx="2632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Send data on a carrier</a:t>
            </a:r>
            <a:endParaRPr lang="en-US" altLang="zh-CN" b="1"/>
          </a:p>
        </p:txBody>
      </p:sp>
      <p:sp>
        <p:nvSpPr>
          <p:cNvPr id="76861" name="Rectangle 61"/>
          <p:cNvSpPr>
            <a:spLocks noChangeArrowheads="1"/>
          </p:cNvSpPr>
          <p:nvPr/>
        </p:nvSpPr>
        <p:spPr bwMode="auto">
          <a:xfrm>
            <a:off x="7313613" y="4564063"/>
            <a:ext cx="2697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CC"/>
                </a:solidFill>
              </a:rPr>
              <a:t>Encode data packets into bits</a:t>
            </a:r>
            <a:endParaRPr lang="en-US" altLang="zh-CN" sz="1400" b="1">
              <a:solidFill>
                <a:srgbClr val="0000CC"/>
              </a:solidFill>
            </a:endParaRPr>
          </a:p>
        </p:txBody>
      </p:sp>
      <p:sp>
        <p:nvSpPr>
          <p:cNvPr id="76862" name="Rectangle 62"/>
          <p:cNvSpPr>
            <a:spLocks noChangeArrowheads="1"/>
          </p:cNvSpPr>
          <p:nvPr/>
        </p:nvSpPr>
        <p:spPr bwMode="auto">
          <a:xfrm>
            <a:off x="7302500" y="3716339"/>
            <a:ext cx="3041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create  virtual circuits to transmit </a:t>
            </a:r>
            <a:endParaRPr lang="en-US" altLang="zh-CN" sz="1400" b="1"/>
          </a:p>
          <a:p>
            <a:pPr eaLnBrk="1" hangingPunct="1"/>
            <a:r>
              <a:rPr lang="en-US" altLang="zh-CN" sz="1400" b="1"/>
              <a:t>data from node  to node. </a:t>
            </a:r>
            <a:endParaRPr lang="en-US" altLang="zh-CN" sz="1400" b="1"/>
          </a:p>
        </p:txBody>
      </p:sp>
      <p:sp>
        <p:nvSpPr>
          <p:cNvPr id="76863" name="Rectangle 63"/>
          <p:cNvSpPr>
            <a:spLocks noChangeArrowheads="1"/>
          </p:cNvSpPr>
          <p:nvPr/>
        </p:nvSpPr>
        <p:spPr bwMode="auto">
          <a:xfrm>
            <a:off x="7283450" y="2781300"/>
            <a:ext cx="3276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solidFill>
                  <a:srgbClr val="0000CC"/>
                </a:solidFill>
              </a:rPr>
              <a:t>Transfer data between end systems. </a:t>
            </a:r>
            <a:endParaRPr lang="en-US" altLang="zh-CN" sz="1400" b="1">
              <a:solidFill>
                <a:srgbClr val="0000CC"/>
              </a:solidFill>
            </a:endParaRPr>
          </a:p>
          <a:p>
            <a:pPr eaLnBrk="1" hangingPunct="1"/>
            <a:r>
              <a:rPr lang="en-US" altLang="zh-CN" sz="1400" b="1">
                <a:solidFill>
                  <a:srgbClr val="0000CC"/>
                </a:solidFill>
              </a:rPr>
              <a:t>Error recovery and flow control. </a:t>
            </a:r>
            <a:endParaRPr lang="en-US" altLang="zh-CN" sz="1400" b="1">
              <a:solidFill>
                <a:srgbClr val="0000CC"/>
              </a:solidFill>
            </a:endParaRPr>
          </a:p>
          <a:p>
            <a:pPr eaLnBrk="1" hangingPunct="1"/>
            <a:r>
              <a:rPr lang="en-US" altLang="zh-CN" sz="1400" b="1">
                <a:solidFill>
                  <a:srgbClr val="0000CC"/>
                </a:solidFill>
              </a:rPr>
              <a:t>Ensure complete data transfer</a:t>
            </a:r>
            <a:r>
              <a:rPr lang="en-US" altLang="zh-CN" sz="1400">
                <a:solidFill>
                  <a:srgbClr val="0000CC"/>
                </a:solidFill>
              </a:rPr>
              <a:t> </a:t>
            </a:r>
            <a:endParaRPr lang="en-US" altLang="zh-CN" sz="1400">
              <a:solidFill>
                <a:srgbClr val="0000CC"/>
              </a:solidFill>
            </a:endParaRPr>
          </a:p>
        </p:txBody>
      </p:sp>
      <p:sp>
        <p:nvSpPr>
          <p:cNvPr id="76864" name="Rectangle 64"/>
          <p:cNvSpPr>
            <a:spLocks noChangeArrowheads="1"/>
          </p:cNvSpPr>
          <p:nvPr/>
        </p:nvSpPr>
        <p:spPr bwMode="auto">
          <a:xfrm>
            <a:off x="7329488" y="2133600"/>
            <a:ext cx="326866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Set up, or stop data conversations, between the applications at each end. </a:t>
            </a:r>
            <a:endParaRPr lang="en-US" altLang="zh-CN" sz="1400" b="1"/>
          </a:p>
        </p:txBody>
      </p:sp>
      <p:sp>
        <p:nvSpPr>
          <p:cNvPr id="76865" name="Rectangle 65"/>
          <p:cNvSpPr>
            <a:spLocks noChangeArrowheads="1"/>
          </p:cNvSpPr>
          <p:nvPr/>
        </p:nvSpPr>
        <p:spPr bwMode="auto">
          <a:xfrm>
            <a:off x="7285038" y="1341438"/>
            <a:ext cx="25400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lang="en-US" altLang="zh-CN" sz="1400" b="1">
                <a:solidFill>
                  <a:srgbClr val="0000CC"/>
                </a:solidFill>
              </a:rPr>
              <a:t>Format and encrypt data </a:t>
            </a:r>
            <a:endParaRPr lang="en-US" altLang="zh-CN" sz="1400" b="1">
              <a:solidFill>
                <a:srgbClr val="0000CC"/>
              </a:solidFill>
            </a:endParaRPr>
          </a:p>
          <a:p>
            <a:pPr eaLnBrk="1" hangingPunct="1">
              <a:spcBef>
                <a:spcPct val="10000"/>
              </a:spcBef>
            </a:pPr>
            <a:r>
              <a:rPr lang="en-US" altLang="zh-CN" sz="1400" b="1">
                <a:solidFill>
                  <a:srgbClr val="0000CC"/>
                </a:solidFill>
              </a:rPr>
              <a:t>to be sent across a network</a:t>
            </a:r>
            <a:endParaRPr lang="en-US" altLang="zh-CN" sz="1400" b="1">
              <a:solidFill>
                <a:srgbClr val="0000CC"/>
              </a:solidFill>
            </a:endParaRPr>
          </a:p>
        </p:txBody>
      </p:sp>
      <p:sp>
        <p:nvSpPr>
          <p:cNvPr id="76866" name="Rectangle 66"/>
          <p:cNvSpPr>
            <a:spLocks noChangeArrowheads="1"/>
          </p:cNvSpPr>
          <p:nvPr/>
        </p:nvSpPr>
        <p:spPr bwMode="auto">
          <a:xfrm>
            <a:off x="7213600" y="538163"/>
            <a:ext cx="27368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Provide application services </a:t>
            </a:r>
            <a:endParaRPr lang="en-US" altLang="zh-CN" sz="1400" b="1"/>
          </a:p>
          <a:p>
            <a:pPr eaLnBrk="1" hangingPunct="1"/>
            <a:r>
              <a:rPr lang="en-US" altLang="zh-CN" sz="1400" b="1"/>
              <a:t>for file transfers, email, Telnet, </a:t>
            </a:r>
            <a:endParaRPr lang="en-US" altLang="zh-CN" sz="1400" b="1"/>
          </a:p>
          <a:p>
            <a:pPr eaLnBrk="1" hangingPunct="1"/>
            <a:r>
              <a:rPr lang="en-US" altLang="zh-CN" sz="1400" b="1"/>
              <a:t>FTP, etc</a:t>
            </a:r>
            <a:endParaRPr lang="en-US" altLang="zh-CN" sz="1400"/>
          </a:p>
        </p:txBody>
      </p:sp>
      <p:sp>
        <p:nvSpPr>
          <p:cNvPr id="76867" name="Rectangle 67"/>
          <p:cNvSpPr>
            <a:spLocks noChangeArrowheads="1"/>
          </p:cNvSpPr>
          <p:nvPr/>
        </p:nvSpPr>
        <p:spPr bwMode="auto">
          <a:xfrm>
            <a:off x="3975101" y="5949951"/>
            <a:ext cx="1796133" cy="307777"/>
          </a:xfrm>
          <a:prstGeom prst="rect">
            <a:avLst/>
          </a:prstGeom>
          <a:noFill/>
          <a:ln>
            <a:noFill/>
          </a:ln>
          <a:effectLst/>
        </p:spPr>
        <p:txBody>
          <a:bodyPr wrap="none">
            <a:spAutoFit/>
          </a:bodyPr>
          <a:lstStyle/>
          <a:p>
            <a:pPr>
              <a:defRPr/>
            </a:pPr>
            <a:r>
              <a:rPr lang="en-US" altLang="zh-CN" sz="1400" b="1">
                <a:effectLst>
                  <a:outerShdw blurRad="38100" dist="38100" dir="2700000" algn="tl">
                    <a:srgbClr val="C0C0C0"/>
                  </a:outerShdw>
                </a:effectLst>
              </a:rPr>
              <a:t>convey the bit stream</a:t>
            </a:r>
            <a:endParaRPr lang="en-US" altLang="zh-CN" sz="1400" b="1">
              <a:effectLst>
                <a:outerShdw blurRad="38100" dist="38100" dir="2700000" algn="tl">
                  <a:srgbClr val="C0C0C0"/>
                </a:outerShdw>
              </a:effectLst>
            </a:endParaRPr>
          </a:p>
        </p:txBody>
      </p:sp>
      <p:sp>
        <p:nvSpPr>
          <p:cNvPr id="10251" name="AutoShape 41"/>
          <p:cNvSpPr>
            <a:spLocks noChangeArrowheads="1"/>
          </p:cNvSpPr>
          <p:nvPr/>
        </p:nvSpPr>
        <p:spPr bwMode="auto">
          <a:xfrm rot="-5125805">
            <a:off x="3221039" y="4905376"/>
            <a:ext cx="720725" cy="358775"/>
          </a:xfrm>
          <a:prstGeom prst="curvedDownArrow">
            <a:avLst>
              <a:gd name="adj1" fmla="val 40177"/>
              <a:gd name="adj2" fmla="val 80354"/>
              <a:gd name="adj3" fmla="val 33319"/>
            </a:avLst>
          </a:prstGeom>
          <a:solidFill>
            <a:srgbClr val="800080"/>
          </a:solidFill>
          <a:ln w="9525">
            <a:solidFill>
              <a:srgbClr val="800080"/>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252" name="AutoShape 42"/>
          <p:cNvSpPr>
            <a:spLocks noChangeArrowheads="1"/>
          </p:cNvSpPr>
          <p:nvPr/>
        </p:nvSpPr>
        <p:spPr bwMode="auto">
          <a:xfrm rot="-4762098">
            <a:off x="3254376" y="3943351"/>
            <a:ext cx="647700" cy="358775"/>
          </a:xfrm>
          <a:prstGeom prst="curvedDownArrow">
            <a:avLst>
              <a:gd name="adj1" fmla="val 36106"/>
              <a:gd name="adj2" fmla="val 72212"/>
              <a:gd name="adj3" fmla="val 33319"/>
            </a:avLst>
          </a:prstGeom>
          <a:solidFill>
            <a:srgbClr val="800080"/>
          </a:solidFill>
          <a:ln w="9525">
            <a:solidFill>
              <a:srgbClr val="800080"/>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253" name="AutoShape 43"/>
          <p:cNvSpPr>
            <a:spLocks noChangeArrowheads="1"/>
          </p:cNvSpPr>
          <p:nvPr/>
        </p:nvSpPr>
        <p:spPr bwMode="auto">
          <a:xfrm rot="-4762098">
            <a:off x="3254376" y="3195638"/>
            <a:ext cx="647700" cy="358775"/>
          </a:xfrm>
          <a:prstGeom prst="curvedDownArrow">
            <a:avLst>
              <a:gd name="adj1" fmla="val 36106"/>
              <a:gd name="adj2" fmla="val 72212"/>
              <a:gd name="adj3" fmla="val 33319"/>
            </a:avLst>
          </a:prstGeom>
          <a:solidFill>
            <a:srgbClr val="800080"/>
          </a:solidFill>
          <a:ln w="9525">
            <a:solidFill>
              <a:srgbClr val="800080"/>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254" name="AutoShape 44"/>
          <p:cNvSpPr>
            <a:spLocks noChangeArrowheads="1"/>
          </p:cNvSpPr>
          <p:nvPr/>
        </p:nvSpPr>
        <p:spPr bwMode="auto">
          <a:xfrm rot="-4762098">
            <a:off x="3254376" y="2546351"/>
            <a:ext cx="647700" cy="358775"/>
          </a:xfrm>
          <a:prstGeom prst="curvedDownArrow">
            <a:avLst>
              <a:gd name="adj1" fmla="val 36106"/>
              <a:gd name="adj2" fmla="val 72212"/>
              <a:gd name="adj3" fmla="val 33319"/>
            </a:avLst>
          </a:prstGeom>
          <a:solidFill>
            <a:srgbClr val="800080"/>
          </a:solidFill>
          <a:ln w="9525">
            <a:solidFill>
              <a:srgbClr val="800080"/>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255" name="AutoShape 45"/>
          <p:cNvSpPr>
            <a:spLocks noChangeArrowheads="1"/>
          </p:cNvSpPr>
          <p:nvPr/>
        </p:nvSpPr>
        <p:spPr bwMode="auto">
          <a:xfrm rot="-4762098">
            <a:off x="3254376" y="1798638"/>
            <a:ext cx="647700" cy="358775"/>
          </a:xfrm>
          <a:prstGeom prst="curvedDownArrow">
            <a:avLst>
              <a:gd name="adj1" fmla="val 36106"/>
              <a:gd name="adj2" fmla="val 72212"/>
              <a:gd name="adj3" fmla="val 33319"/>
            </a:avLst>
          </a:prstGeom>
          <a:solidFill>
            <a:srgbClr val="800080"/>
          </a:solidFill>
          <a:ln w="9525">
            <a:solidFill>
              <a:srgbClr val="800080"/>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256" name="AutoShape 46"/>
          <p:cNvSpPr>
            <a:spLocks noChangeArrowheads="1"/>
          </p:cNvSpPr>
          <p:nvPr/>
        </p:nvSpPr>
        <p:spPr bwMode="auto">
          <a:xfrm rot="-4762098">
            <a:off x="3143251" y="1046164"/>
            <a:ext cx="917575" cy="358775"/>
          </a:xfrm>
          <a:prstGeom prst="curvedDownArrow">
            <a:avLst>
              <a:gd name="adj1" fmla="val 51150"/>
              <a:gd name="adj2" fmla="val 102301"/>
              <a:gd name="adj3" fmla="val 33319"/>
            </a:avLst>
          </a:prstGeom>
          <a:solidFill>
            <a:srgbClr val="800080"/>
          </a:solidFill>
          <a:ln w="9525">
            <a:solidFill>
              <a:srgbClr val="800080"/>
            </a:solidFill>
            <a:miter lim="800000"/>
          </a:ln>
        </p:spPr>
        <p:txBody>
          <a:bodyPr rot="10800000"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76868" name="AutoShape 68"/>
          <p:cNvSpPr>
            <a:spLocks noChangeArrowheads="1"/>
          </p:cNvSpPr>
          <p:nvPr/>
        </p:nvSpPr>
        <p:spPr bwMode="auto">
          <a:xfrm rot="5400000">
            <a:off x="6669089" y="1087439"/>
            <a:ext cx="866775" cy="358775"/>
          </a:xfrm>
          <a:prstGeom prst="curvedDownArrow">
            <a:avLst>
              <a:gd name="adj1" fmla="val 34416"/>
              <a:gd name="adj2" fmla="val 68843"/>
              <a:gd name="adj3" fmla="val 33319"/>
            </a:avLst>
          </a:prstGeom>
          <a:solidFill>
            <a:srgbClr val="FF00FF"/>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76869" name="AutoShape 69"/>
          <p:cNvSpPr>
            <a:spLocks noChangeArrowheads="1"/>
          </p:cNvSpPr>
          <p:nvPr/>
        </p:nvSpPr>
        <p:spPr bwMode="auto">
          <a:xfrm rot="5400000">
            <a:off x="6742113" y="1871663"/>
            <a:ext cx="723900" cy="361950"/>
          </a:xfrm>
          <a:prstGeom prst="curvedDownArrow">
            <a:avLst>
              <a:gd name="adj1" fmla="val 25889"/>
              <a:gd name="adj2" fmla="val 56148"/>
              <a:gd name="adj3" fmla="val 33319"/>
            </a:avLst>
          </a:prstGeom>
          <a:solidFill>
            <a:srgbClr val="FF00FF"/>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76870" name="AutoShape 70"/>
          <p:cNvSpPr>
            <a:spLocks noChangeArrowheads="1"/>
          </p:cNvSpPr>
          <p:nvPr/>
        </p:nvSpPr>
        <p:spPr bwMode="auto">
          <a:xfrm rot="5400000">
            <a:off x="6666707" y="2597945"/>
            <a:ext cx="866775" cy="360362"/>
          </a:xfrm>
          <a:prstGeom prst="curvedDownArrow">
            <a:avLst>
              <a:gd name="adj1" fmla="val 34264"/>
              <a:gd name="adj2" fmla="val 68540"/>
              <a:gd name="adj3" fmla="val 33319"/>
            </a:avLst>
          </a:prstGeom>
          <a:solidFill>
            <a:srgbClr val="FF00FF"/>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76871" name="AutoShape 71"/>
          <p:cNvSpPr>
            <a:spLocks noChangeArrowheads="1"/>
          </p:cNvSpPr>
          <p:nvPr/>
        </p:nvSpPr>
        <p:spPr bwMode="auto">
          <a:xfrm rot="5175641">
            <a:off x="6769101" y="3443288"/>
            <a:ext cx="719137" cy="306388"/>
          </a:xfrm>
          <a:prstGeom prst="curvedDownArrow">
            <a:avLst>
              <a:gd name="adj1" fmla="val 28600"/>
              <a:gd name="adj2" fmla="val 57201"/>
              <a:gd name="adj3" fmla="val 33319"/>
            </a:avLst>
          </a:prstGeom>
          <a:solidFill>
            <a:srgbClr val="FF00FF"/>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76872" name="AutoShape 72"/>
          <p:cNvSpPr>
            <a:spLocks noChangeArrowheads="1"/>
          </p:cNvSpPr>
          <p:nvPr/>
        </p:nvSpPr>
        <p:spPr bwMode="auto">
          <a:xfrm rot="5732398">
            <a:off x="6711157" y="5022057"/>
            <a:ext cx="866775" cy="357188"/>
          </a:xfrm>
          <a:prstGeom prst="curvedDownArrow">
            <a:avLst>
              <a:gd name="adj1" fmla="val 34400"/>
              <a:gd name="adj2" fmla="val 68800"/>
              <a:gd name="adj3" fmla="val 33319"/>
            </a:avLst>
          </a:prstGeom>
          <a:solidFill>
            <a:srgbClr val="FF00FF"/>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76874" name="Rectangle 74"/>
          <p:cNvSpPr>
            <a:spLocks noChangeArrowheads="1"/>
          </p:cNvSpPr>
          <p:nvPr/>
        </p:nvSpPr>
        <p:spPr bwMode="auto">
          <a:xfrm>
            <a:off x="1885951" y="1166814"/>
            <a:ext cx="1476375" cy="830997"/>
          </a:xfrm>
          <a:prstGeom prst="rect">
            <a:avLst/>
          </a:prstGeom>
          <a:noFill/>
          <a:ln>
            <a:noFill/>
          </a:ln>
          <a:effectLst/>
        </p:spPr>
        <p:txBody>
          <a:bodyPr lIns="0" rIns="0">
            <a:spAutoFit/>
          </a:bodyPr>
          <a:lstStyle/>
          <a:p>
            <a:pPr>
              <a:defRPr/>
            </a:pPr>
            <a:r>
              <a:rPr lang="en-US" altLang="zh-CN" sz="1200" b="1">
                <a:solidFill>
                  <a:srgbClr val="0000CC"/>
                </a:solidFill>
                <a:effectLst>
                  <a:outerShdw blurRad="38100" dist="38100" dir="2700000" algn="tl">
                    <a:srgbClr val="C0C0C0"/>
                  </a:outerShdw>
                </a:effectLst>
              </a:rPr>
              <a:t>transform data into </a:t>
            </a:r>
            <a:endParaRPr lang="en-US" altLang="zh-CN" sz="1200" b="1">
              <a:solidFill>
                <a:srgbClr val="0000CC"/>
              </a:solidFill>
              <a:effectLst>
                <a:outerShdw blurRad="38100" dist="38100" dir="2700000" algn="tl">
                  <a:srgbClr val="C0C0C0"/>
                </a:outerShdw>
              </a:effectLst>
            </a:endParaRPr>
          </a:p>
          <a:p>
            <a:pPr>
              <a:defRPr/>
            </a:pPr>
            <a:r>
              <a:rPr lang="en-US" altLang="zh-CN" sz="1200" b="1">
                <a:solidFill>
                  <a:srgbClr val="0000CC"/>
                </a:solidFill>
                <a:effectLst>
                  <a:outerShdw blurRad="38100" dist="38100" dir="2700000" algn="tl">
                    <a:srgbClr val="C0C0C0"/>
                  </a:outerShdw>
                </a:effectLst>
              </a:rPr>
              <a:t>the form so that the </a:t>
            </a:r>
            <a:endParaRPr lang="en-US" altLang="zh-CN" sz="1200" b="1">
              <a:solidFill>
                <a:srgbClr val="0000CC"/>
              </a:solidFill>
              <a:effectLst>
                <a:outerShdw blurRad="38100" dist="38100" dir="2700000" algn="tl">
                  <a:srgbClr val="C0C0C0"/>
                </a:outerShdw>
              </a:effectLst>
            </a:endParaRPr>
          </a:p>
          <a:p>
            <a:pPr>
              <a:defRPr/>
            </a:pPr>
            <a:r>
              <a:rPr lang="en-US" altLang="zh-CN" sz="1200" b="1">
                <a:solidFill>
                  <a:srgbClr val="0000CC"/>
                </a:solidFill>
                <a:effectLst>
                  <a:outerShdw blurRad="38100" dist="38100" dir="2700000" algn="tl">
                    <a:srgbClr val="C0C0C0"/>
                  </a:outerShdw>
                </a:effectLst>
              </a:rPr>
              <a:t>application layer </a:t>
            </a:r>
            <a:endParaRPr lang="en-US" altLang="zh-CN" sz="1200" b="1">
              <a:solidFill>
                <a:srgbClr val="0000CC"/>
              </a:solidFill>
              <a:effectLst>
                <a:outerShdw blurRad="38100" dist="38100" dir="2700000" algn="tl">
                  <a:srgbClr val="C0C0C0"/>
                </a:outerShdw>
              </a:effectLst>
            </a:endParaRPr>
          </a:p>
          <a:p>
            <a:pPr>
              <a:defRPr/>
            </a:pPr>
            <a:r>
              <a:rPr lang="en-US" altLang="zh-CN" sz="1200" b="1">
                <a:solidFill>
                  <a:srgbClr val="0000CC"/>
                </a:solidFill>
                <a:effectLst>
                  <a:outerShdw blurRad="38100" dist="38100" dir="2700000" algn="tl">
                    <a:srgbClr val="C0C0C0"/>
                  </a:outerShdw>
                </a:effectLst>
              </a:rPr>
              <a:t>can accept.</a:t>
            </a:r>
            <a:endParaRPr lang="en-US" altLang="zh-CN" sz="1200" b="1">
              <a:solidFill>
                <a:srgbClr val="0000CC"/>
              </a:solidFill>
              <a:effectLst>
                <a:outerShdw blurRad="38100" dist="38100" dir="2700000" algn="tl">
                  <a:srgbClr val="C0C0C0"/>
                </a:outerShdw>
              </a:effectLst>
            </a:endParaRPr>
          </a:p>
        </p:txBody>
      </p:sp>
      <p:sp>
        <p:nvSpPr>
          <p:cNvPr id="76876" name="Rectangle 76"/>
          <p:cNvSpPr>
            <a:spLocks noChangeArrowheads="1"/>
          </p:cNvSpPr>
          <p:nvPr/>
        </p:nvSpPr>
        <p:spPr bwMode="auto">
          <a:xfrm>
            <a:off x="1814514" y="4497389"/>
            <a:ext cx="1584325" cy="587375"/>
          </a:xfrm>
          <a:prstGeom prst="rect">
            <a:avLst/>
          </a:prstGeom>
          <a:noFill/>
          <a:ln>
            <a:noFill/>
          </a:ln>
          <a:effectLst/>
        </p:spPr>
        <p:txBody>
          <a:bodyPr>
            <a:spAutoFit/>
          </a:bodyPr>
          <a:lstStyle/>
          <a:p>
            <a:pPr>
              <a:lnSpc>
                <a:spcPct val="90000"/>
              </a:lnSpc>
              <a:defRPr/>
            </a:pPr>
            <a:r>
              <a:rPr lang="en-US" altLang="zh-CN" b="1">
                <a:solidFill>
                  <a:srgbClr val="0000CC"/>
                </a:solidFill>
                <a:effectLst>
                  <a:outerShdw blurRad="38100" dist="38100" dir="2700000" algn="tl">
                    <a:srgbClr val="C0C0C0"/>
                  </a:outerShdw>
                </a:effectLst>
              </a:rPr>
              <a:t>decode data </a:t>
            </a:r>
            <a:endParaRPr lang="en-US" altLang="zh-CN" b="1">
              <a:solidFill>
                <a:srgbClr val="0000CC"/>
              </a:solidFill>
              <a:effectLst>
                <a:outerShdw blurRad="38100" dist="38100" dir="2700000" algn="tl">
                  <a:srgbClr val="C0C0C0"/>
                </a:outerShdw>
              </a:effectLst>
            </a:endParaRPr>
          </a:p>
          <a:p>
            <a:pPr>
              <a:lnSpc>
                <a:spcPct val="90000"/>
              </a:lnSpc>
              <a:defRPr/>
            </a:pPr>
            <a:r>
              <a:rPr lang="en-US" altLang="zh-CN" b="1">
                <a:solidFill>
                  <a:srgbClr val="0000CC"/>
                </a:solidFill>
                <a:effectLst>
                  <a:outerShdw blurRad="38100" dist="38100" dir="2700000" algn="tl">
                    <a:srgbClr val="C0C0C0"/>
                  </a:outerShdw>
                </a:effectLst>
              </a:rPr>
              <a:t>packets</a:t>
            </a:r>
            <a:endParaRPr lang="en-US" altLang="zh-CN" b="1">
              <a:solidFill>
                <a:srgbClr val="0000CC"/>
              </a:solidFill>
              <a:effectLst>
                <a:outerShdw blurRad="38100" dist="38100" dir="2700000" algn="tl">
                  <a:srgbClr val="C0C0C0"/>
                </a:outerShdw>
              </a:effectLst>
            </a:endParaRPr>
          </a:p>
        </p:txBody>
      </p:sp>
      <p:sp>
        <p:nvSpPr>
          <p:cNvPr id="76877" name="Rectangle 77"/>
          <p:cNvSpPr>
            <a:spLocks noChangeArrowheads="1"/>
          </p:cNvSpPr>
          <p:nvPr/>
        </p:nvSpPr>
        <p:spPr bwMode="auto">
          <a:xfrm>
            <a:off x="1885950" y="5300663"/>
            <a:ext cx="1131400" cy="523220"/>
          </a:xfrm>
          <a:prstGeom prst="rect">
            <a:avLst/>
          </a:prstGeom>
          <a:noFill/>
          <a:ln>
            <a:noFill/>
          </a:ln>
          <a:effectLst/>
        </p:spPr>
        <p:txBody>
          <a:bodyPr wrap="none">
            <a:spAutoFit/>
          </a:bodyPr>
          <a:lstStyle/>
          <a:p>
            <a:pPr>
              <a:defRPr/>
            </a:pPr>
            <a:r>
              <a:rPr lang="en-US" altLang="zh-CN" sz="1400" b="1">
                <a:effectLst>
                  <a:outerShdw blurRad="38100" dist="38100" dir="2700000" algn="tl">
                    <a:srgbClr val="C0C0C0"/>
                  </a:outerShdw>
                </a:effectLst>
              </a:rPr>
              <a:t>receive data </a:t>
            </a:r>
            <a:endParaRPr lang="en-US" altLang="zh-CN" sz="1400" b="1">
              <a:effectLst>
                <a:outerShdw blurRad="38100" dist="38100" dir="2700000" algn="tl">
                  <a:srgbClr val="C0C0C0"/>
                </a:outerShdw>
              </a:effectLst>
            </a:endParaRPr>
          </a:p>
          <a:p>
            <a:pPr>
              <a:defRPr/>
            </a:pPr>
            <a:r>
              <a:rPr lang="en-US" altLang="zh-CN" sz="1400" b="1">
                <a:effectLst>
                  <a:outerShdw blurRad="38100" dist="38100" dir="2700000" algn="tl">
                    <a:srgbClr val="C0C0C0"/>
                  </a:outerShdw>
                </a:effectLst>
              </a:rPr>
              <a:t>on a carrier</a:t>
            </a:r>
            <a:endParaRPr lang="en-US" altLang="zh-CN" sz="1400" b="1">
              <a:effectLst>
                <a:outerShdw blurRad="38100" dist="38100" dir="2700000" algn="tl">
                  <a:srgbClr val="C0C0C0"/>
                </a:outerShdw>
              </a:effectLst>
            </a:endParaRPr>
          </a:p>
        </p:txBody>
      </p:sp>
      <p:sp>
        <p:nvSpPr>
          <p:cNvPr id="76878" name="Rectangle 78"/>
          <p:cNvSpPr>
            <a:spLocks noChangeArrowheads="1"/>
          </p:cNvSpPr>
          <p:nvPr/>
        </p:nvSpPr>
        <p:spPr bwMode="auto">
          <a:xfrm>
            <a:off x="1562101" y="3652839"/>
            <a:ext cx="19796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checks the destination </a:t>
            </a:r>
            <a:endParaRPr lang="en-US" altLang="zh-CN" sz="1200" b="1"/>
          </a:p>
          <a:p>
            <a:pPr eaLnBrk="1" hangingPunct="1"/>
            <a:r>
              <a:rPr lang="en-US" altLang="zh-CN" sz="1200" b="1"/>
              <a:t>address and passes the </a:t>
            </a:r>
            <a:endParaRPr lang="en-US" altLang="zh-CN" sz="1200" b="1"/>
          </a:p>
          <a:p>
            <a:pPr eaLnBrk="1" hangingPunct="1"/>
            <a:r>
              <a:rPr lang="en-US" altLang="zh-CN" sz="1200" b="1"/>
              <a:t>data  to layer 4.</a:t>
            </a:r>
            <a:endParaRPr lang="en-US" altLang="zh-CN" sz="1200" b="1"/>
          </a:p>
        </p:txBody>
      </p:sp>
      <p:sp>
        <p:nvSpPr>
          <p:cNvPr id="76879" name="Rectangle 79"/>
          <p:cNvSpPr>
            <a:spLocks noChangeArrowheads="1"/>
          </p:cNvSpPr>
          <p:nvPr/>
        </p:nvSpPr>
        <p:spPr bwMode="auto">
          <a:xfrm>
            <a:off x="1598614" y="2852739"/>
            <a:ext cx="20569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solidFill>
                  <a:srgbClr val="0000CC"/>
                </a:solidFill>
              </a:rPr>
              <a:t>ordering and reassembly </a:t>
            </a:r>
            <a:endParaRPr lang="en-US" altLang="zh-CN" sz="1200" b="1">
              <a:solidFill>
                <a:srgbClr val="0000CC"/>
              </a:solidFill>
            </a:endParaRPr>
          </a:p>
          <a:p>
            <a:pPr eaLnBrk="1" hangingPunct="1"/>
            <a:r>
              <a:rPr lang="en-US" altLang="zh-CN" sz="1200" b="1">
                <a:solidFill>
                  <a:srgbClr val="0000CC"/>
                </a:solidFill>
              </a:rPr>
              <a:t>of packets that may have </a:t>
            </a:r>
            <a:endParaRPr lang="en-US" altLang="zh-CN" sz="1200" b="1">
              <a:solidFill>
                <a:srgbClr val="0000CC"/>
              </a:solidFill>
            </a:endParaRPr>
          </a:p>
          <a:p>
            <a:pPr eaLnBrk="1" hangingPunct="1"/>
            <a:r>
              <a:rPr lang="en-US" altLang="zh-CN" sz="1200" b="1">
                <a:solidFill>
                  <a:srgbClr val="0000CC"/>
                </a:solidFill>
              </a:rPr>
              <a:t>been broken up</a:t>
            </a:r>
            <a:endParaRPr lang="en-US" altLang="zh-CN" sz="1200" b="1">
              <a:solidFill>
                <a:srgbClr val="0000CC"/>
              </a:solidFill>
            </a:endParaRPr>
          </a:p>
        </p:txBody>
      </p:sp>
      <p:sp>
        <p:nvSpPr>
          <p:cNvPr id="76880" name="Rectangle 80"/>
          <p:cNvSpPr>
            <a:spLocks noChangeArrowheads="1"/>
          </p:cNvSpPr>
          <p:nvPr/>
        </p:nvSpPr>
        <p:spPr bwMode="auto">
          <a:xfrm>
            <a:off x="1741488" y="1989139"/>
            <a:ext cx="1579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b="1"/>
              <a:t>defines how data </a:t>
            </a:r>
            <a:endParaRPr lang="en-US" altLang="zh-CN" sz="1200" b="1"/>
          </a:p>
          <a:p>
            <a:pPr eaLnBrk="1" hangingPunct="1"/>
            <a:r>
              <a:rPr lang="en-US" altLang="zh-CN" sz="1200" b="1"/>
              <a:t>conversations are </a:t>
            </a:r>
            <a:endParaRPr lang="en-US" altLang="zh-CN" sz="1200" b="1"/>
          </a:p>
          <a:p>
            <a:pPr eaLnBrk="1" hangingPunct="1"/>
            <a:r>
              <a:rPr lang="en-US" altLang="zh-CN" sz="1200" b="1"/>
              <a:t>started, controlled </a:t>
            </a:r>
            <a:endParaRPr lang="en-US" altLang="zh-CN" sz="1200" b="1"/>
          </a:p>
          <a:p>
            <a:pPr eaLnBrk="1" hangingPunct="1"/>
            <a:r>
              <a:rPr lang="en-US" altLang="zh-CN" sz="1200" b="1"/>
              <a:t>and finished</a:t>
            </a:r>
            <a:endParaRPr lang="en-US" altLang="zh-CN" sz="1200" b="1"/>
          </a:p>
        </p:txBody>
      </p:sp>
      <p:sp>
        <p:nvSpPr>
          <p:cNvPr id="76881" name="AutoShape 81"/>
          <p:cNvSpPr>
            <a:spLocks noChangeArrowheads="1"/>
          </p:cNvSpPr>
          <p:nvPr/>
        </p:nvSpPr>
        <p:spPr bwMode="auto">
          <a:xfrm rot="5175641">
            <a:off x="6765926" y="4232276"/>
            <a:ext cx="717550" cy="352425"/>
          </a:xfrm>
          <a:prstGeom prst="curvedDownArrow">
            <a:avLst>
              <a:gd name="adj1" fmla="val 28542"/>
              <a:gd name="adj2" fmla="val 57103"/>
              <a:gd name="adj3" fmla="val 33319"/>
            </a:avLst>
          </a:prstGeom>
          <a:solidFill>
            <a:srgbClr val="FF00FF"/>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269" name="AutoShape 38"/>
          <p:cNvSpPr>
            <a:spLocks noChangeArrowheads="1"/>
          </p:cNvSpPr>
          <p:nvPr/>
        </p:nvSpPr>
        <p:spPr bwMode="auto">
          <a:xfrm>
            <a:off x="3830639" y="576263"/>
            <a:ext cx="3094037"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a:t>7. Application layer</a:t>
            </a:r>
            <a:endParaRPr lang="zh-CN" altLang="en-US" sz="2200" b="1"/>
          </a:p>
        </p:txBody>
      </p:sp>
      <p:sp>
        <p:nvSpPr>
          <p:cNvPr id="10270" name="AutoShape 39"/>
          <p:cNvSpPr>
            <a:spLocks noChangeArrowheads="1"/>
          </p:cNvSpPr>
          <p:nvPr/>
        </p:nvSpPr>
        <p:spPr bwMode="auto">
          <a:xfrm>
            <a:off x="3814763" y="1328738"/>
            <a:ext cx="3109912"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a:t>6. Presentation layer</a:t>
            </a:r>
            <a:endParaRPr lang="zh-CN" altLang="en-US" sz="2200" b="1"/>
          </a:p>
        </p:txBody>
      </p:sp>
      <p:sp>
        <p:nvSpPr>
          <p:cNvPr id="10271" name="AutoShape 41"/>
          <p:cNvSpPr>
            <a:spLocks noChangeArrowheads="1"/>
          </p:cNvSpPr>
          <p:nvPr/>
        </p:nvSpPr>
        <p:spPr bwMode="auto">
          <a:xfrm>
            <a:off x="3792539" y="2089151"/>
            <a:ext cx="3132137" cy="620713"/>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a:t>5. Session layer</a:t>
            </a:r>
            <a:endParaRPr lang="zh-CN" altLang="en-US" sz="2200" b="1"/>
          </a:p>
        </p:txBody>
      </p:sp>
      <p:sp>
        <p:nvSpPr>
          <p:cNvPr id="10272" name="AutoShape 43"/>
          <p:cNvSpPr>
            <a:spLocks noChangeArrowheads="1"/>
          </p:cNvSpPr>
          <p:nvPr/>
        </p:nvSpPr>
        <p:spPr bwMode="auto">
          <a:xfrm>
            <a:off x="3786189" y="2852738"/>
            <a:ext cx="3138487"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a:t>4. Transport layer</a:t>
            </a:r>
            <a:endParaRPr lang="zh-CN" altLang="en-US" sz="2200" b="1"/>
          </a:p>
        </p:txBody>
      </p:sp>
      <p:sp>
        <p:nvSpPr>
          <p:cNvPr id="10273" name="AutoShape 44"/>
          <p:cNvSpPr>
            <a:spLocks noChangeArrowheads="1"/>
          </p:cNvSpPr>
          <p:nvPr/>
        </p:nvSpPr>
        <p:spPr bwMode="auto">
          <a:xfrm>
            <a:off x="3786189" y="3633788"/>
            <a:ext cx="3138487"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a:t>3. Network Layer</a:t>
            </a:r>
            <a:endParaRPr lang="zh-CN" altLang="en-US" sz="2200" b="1"/>
          </a:p>
        </p:txBody>
      </p:sp>
      <p:sp>
        <p:nvSpPr>
          <p:cNvPr id="10274" name="AutoShape 45"/>
          <p:cNvSpPr>
            <a:spLocks noChangeArrowheads="1"/>
          </p:cNvSpPr>
          <p:nvPr/>
        </p:nvSpPr>
        <p:spPr bwMode="auto">
          <a:xfrm>
            <a:off x="3770313" y="4437063"/>
            <a:ext cx="3154362"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a:t>2. Data Link layer</a:t>
            </a:r>
            <a:endParaRPr lang="zh-CN" altLang="en-US" sz="2200" b="1"/>
          </a:p>
        </p:txBody>
      </p:sp>
      <p:sp>
        <p:nvSpPr>
          <p:cNvPr id="10275" name="AutoShape 46"/>
          <p:cNvSpPr>
            <a:spLocks noChangeArrowheads="1"/>
          </p:cNvSpPr>
          <p:nvPr/>
        </p:nvSpPr>
        <p:spPr bwMode="auto">
          <a:xfrm>
            <a:off x="3759201" y="5230813"/>
            <a:ext cx="3165475" cy="620712"/>
          </a:xfrm>
          <a:prstGeom prst="bevel">
            <a:avLst>
              <a:gd name="adj" fmla="val 125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a:t>1. Physics layer</a:t>
            </a:r>
            <a:endParaRPr lang="zh-CN" altLang="en-US" sz="2200" b="1"/>
          </a:p>
        </p:txBody>
      </p:sp>
      <p:sp>
        <p:nvSpPr>
          <p:cNvPr id="37" name="Rectangle 2"/>
          <p:cNvSpPr txBox="1">
            <a:spLocks noChangeArrowheads="1"/>
          </p:cNvSpPr>
          <p:nvPr/>
        </p:nvSpPr>
        <p:spPr>
          <a:xfrm>
            <a:off x="3538539" y="44450"/>
            <a:ext cx="5005387" cy="4699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800" b="1" kern="0">
                <a:solidFill>
                  <a:srgbClr val="000066"/>
                </a:solidFill>
                <a:latin typeface="微软雅黑" panose="020B0503020204020204" pitchFamily="34" charset="-122"/>
                <a:ea typeface="微软雅黑" panose="020B0503020204020204" pitchFamily="34" charset="-122"/>
              </a:rPr>
              <a:t>Layered Architecture</a:t>
            </a:r>
            <a:endParaRPr lang="en-US" altLang="zh-CN" sz="2800" b="1" kern="0" dirty="0">
              <a:solidFill>
                <a:srgbClr val="00006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76867"/>
                                        </p:tgtEl>
                                        <p:attrNameLst>
                                          <p:attrName>style.visibility</p:attrName>
                                        </p:attrNameLst>
                                      </p:cBhvr>
                                      <p:to>
                                        <p:strVal val="visible"/>
                                      </p:to>
                                    </p:set>
                                    <p:animEffect transition="in" filter="diamond(in)">
                                      <p:cBhvr>
                                        <p:cTn id="7" dur="2000"/>
                                        <p:tgtEl>
                                          <p:spTgt spid="7686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6877"/>
                                        </p:tgtEl>
                                        <p:attrNameLst>
                                          <p:attrName>style.visibility</p:attrName>
                                        </p:attrNameLst>
                                      </p:cBhvr>
                                      <p:to>
                                        <p:strVal val="visible"/>
                                      </p:to>
                                    </p:set>
                                    <p:animEffect transition="in" filter="diamond(in)">
                                      <p:cBhvr>
                                        <p:cTn id="12" dur="2000"/>
                                        <p:tgtEl>
                                          <p:spTgt spid="7687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diamond(in)">
                                      <p:cBhvr>
                                        <p:cTn id="17" dur="2000"/>
                                        <p:tgtEl>
                                          <p:spTgt spid="1025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6876"/>
                                        </p:tgtEl>
                                        <p:attrNameLst>
                                          <p:attrName>style.visibility</p:attrName>
                                        </p:attrNameLst>
                                      </p:cBhvr>
                                      <p:to>
                                        <p:strVal val="visible"/>
                                      </p:to>
                                    </p:set>
                                    <p:animEffect transition="in" filter="diamond(in)">
                                      <p:cBhvr>
                                        <p:cTn id="22" dur="2000"/>
                                        <p:tgtEl>
                                          <p:spTgt spid="76876"/>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0252"/>
                                        </p:tgtEl>
                                        <p:attrNameLst>
                                          <p:attrName>style.visibility</p:attrName>
                                        </p:attrNameLst>
                                      </p:cBhvr>
                                      <p:to>
                                        <p:strVal val="visible"/>
                                      </p:to>
                                    </p:set>
                                    <p:animEffect transition="in" filter="diamond(in)">
                                      <p:cBhvr>
                                        <p:cTn id="27" dur="2000"/>
                                        <p:tgtEl>
                                          <p:spTgt spid="10252"/>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76878"/>
                                        </p:tgtEl>
                                        <p:attrNameLst>
                                          <p:attrName>style.visibility</p:attrName>
                                        </p:attrNameLst>
                                      </p:cBhvr>
                                      <p:to>
                                        <p:strVal val="visible"/>
                                      </p:to>
                                    </p:set>
                                    <p:animEffect transition="in" filter="diamond(in)">
                                      <p:cBhvr>
                                        <p:cTn id="32" dur="2000"/>
                                        <p:tgtEl>
                                          <p:spTgt spid="76878"/>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0253"/>
                                        </p:tgtEl>
                                        <p:attrNameLst>
                                          <p:attrName>style.visibility</p:attrName>
                                        </p:attrNameLst>
                                      </p:cBhvr>
                                      <p:to>
                                        <p:strVal val="visible"/>
                                      </p:to>
                                    </p:set>
                                    <p:animEffect transition="in" filter="diamond(in)">
                                      <p:cBhvr>
                                        <p:cTn id="37" dur="2000"/>
                                        <p:tgtEl>
                                          <p:spTgt spid="10253"/>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76879"/>
                                        </p:tgtEl>
                                        <p:attrNameLst>
                                          <p:attrName>style.visibility</p:attrName>
                                        </p:attrNameLst>
                                      </p:cBhvr>
                                      <p:to>
                                        <p:strVal val="visible"/>
                                      </p:to>
                                    </p:set>
                                    <p:animEffect transition="in" filter="diamond(in)">
                                      <p:cBhvr>
                                        <p:cTn id="42" dur="2000"/>
                                        <p:tgtEl>
                                          <p:spTgt spid="76879"/>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0254"/>
                                        </p:tgtEl>
                                        <p:attrNameLst>
                                          <p:attrName>style.visibility</p:attrName>
                                        </p:attrNameLst>
                                      </p:cBhvr>
                                      <p:to>
                                        <p:strVal val="visible"/>
                                      </p:to>
                                    </p:set>
                                    <p:animEffect transition="in" filter="diamond(in)">
                                      <p:cBhvr>
                                        <p:cTn id="47" dur="2000"/>
                                        <p:tgtEl>
                                          <p:spTgt spid="10254"/>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76880"/>
                                        </p:tgtEl>
                                        <p:attrNameLst>
                                          <p:attrName>style.visibility</p:attrName>
                                        </p:attrNameLst>
                                      </p:cBhvr>
                                      <p:to>
                                        <p:strVal val="visible"/>
                                      </p:to>
                                    </p:set>
                                    <p:animEffect transition="in" filter="diamond(in)">
                                      <p:cBhvr>
                                        <p:cTn id="52" dur="2000"/>
                                        <p:tgtEl>
                                          <p:spTgt spid="76880"/>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10255"/>
                                        </p:tgtEl>
                                        <p:attrNameLst>
                                          <p:attrName>style.visibility</p:attrName>
                                        </p:attrNameLst>
                                      </p:cBhvr>
                                      <p:to>
                                        <p:strVal val="visible"/>
                                      </p:to>
                                    </p:set>
                                    <p:animEffect transition="in" filter="diamond(in)">
                                      <p:cBhvr>
                                        <p:cTn id="57" dur="2000"/>
                                        <p:tgtEl>
                                          <p:spTgt spid="10255"/>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76874"/>
                                        </p:tgtEl>
                                        <p:attrNameLst>
                                          <p:attrName>style.visibility</p:attrName>
                                        </p:attrNameLst>
                                      </p:cBhvr>
                                      <p:to>
                                        <p:strVal val="visible"/>
                                      </p:to>
                                    </p:set>
                                    <p:animEffect transition="in" filter="diamond(in)">
                                      <p:cBhvr>
                                        <p:cTn id="62" dur="2000"/>
                                        <p:tgtEl>
                                          <p:spTgt spid="76874"/>
                                        </p:tgtEl>
                                      </p:cBhvr>
                                    </p:animEffect>
                                  </p:childTnLst>
                                </p:cTn>
                              </p:par>
                            </p:childTnLst>
                          </p:cTn>
                        </p:par>
                      </p:childTnLst>
                    </p:cTn>
                  </p:par>
                  <p:par>
                    <p:cTn id="63" fill="hold">
                      <p:stCondLst>
                        <p:cond delay="indefinite"/>
                      </p:stCondLst>
                      <p:childTnLst>
                        <p:par>
                          <p:cTn id="64" fill="hold">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10256"/>
                                        </p:tgtEl>
                                        <p:attrNameLst>
                                          <p:attrName>style.visibility</p:attrName>
                                        </p:attrNameLst>
                                      </p:cBhvr>
                                      <p:to>
                                        <p:strVal val="visible"/>
                                      </p:to>
                                    </p:set>
                                    <p:animEffect transition="in" filter="diamond(in)">
                                      <p:cBhvr>
                                        <p:cTn id="67" dur="2000"/>
                                        <p:tgtEl>
                                          <p:spTgt spid="10256"/>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76866"/>
                                        </p:tgtEl>
                                        <p:attrNameLst>
                                          <p:attrName>style.visibility</p:attrName>
                                        </p:attrNameLst>
                                      </p:cBhvr>
                                      <p:to>
                                        <p:strVal val="visible"/>
                                      </p:to>
                                    </p:set>
                                    <p:animEffect transition="in" filter="diamond(in)">
                                      <p:cBhvr>
                                        <p:cTn id="72" dur="2000"/>
                                        <p:tgtEl>
                                          <p:spTgt spid="76866"/>
                                        </p:tgtEl>
                                      </p:cBhvr>
                                    </p:animEffect>
                                  </p:childTnLst>
                                </p:cTn>
                              </p:par>
                            </p:childTnLst>
                          </p:cTn>
                        </p:par>
                      </p:childTnLst>
                    </p:cTn>
                  </p:par>
                  <p:par>
                    <p:cTn id="73" fill="hold">
                      <p:stCondLst>
                        <p:cond delay="indefinite"/>
                      </p:stCondLst>
                      <p:childTnLst>
                        <p:par>
                          <p:cTn id="74" fill="hold">
                            <p:stCondLst>
                              <p:cond delay="0"/>
                            </p:stCondLst>
                            <p:childTnLst>
                              <p:par>
                                <p:cTn id="75" presetID="8" presetClass="entr" presetSubtype="16" fill="hold" grpId="0" nodeType="clickEffect">
                                  <p:stCondLst>
                                    <p:cond delay="0"/>
                                  </p:stCondLst>
                                  <p:childTnLst>
                                    <p:set>
                                      <p:cBhvr>
                                        <p:cTn id="76" dur="1" fill="hold">
                                          <p:stCondLst>
                                            <p:cond delay="0"/>
                                          </p:stCondLst>
                                        </p:cTn>
                                        <p:tgtEl>
                                          <p:spTgt spid="76868"/>
                                        </p:tgtEl>
                                        <p:attrNameLst>
                                          <p:attrName>style.visibility</p:attrName>
                                        </p:attrNameLst>
                                      </p:cBhvr>
                                      <p:to>
                                        <p:strVal val="visible"/>
                                      </p:to>
                                    </p:set>
                                    <p:animEffect transition="in" filter="diamond(in)">
                                      <p:cBhvr>
                                        <p:cTn id="77" dur="2000"/>
                                        <p:tgtEl>
                                          <p:spTgt spid="76868"/>
                                        </p:tgtEl>
                                      </p:cBhvr>
                                    </p:animEffect>
                                  </p:childTnLst>
                                </p:cTn>
                              </p:par>
                            </p:childTnLst>
                          </p:cTn>
                        </p:par>
                      </p:childTnLst>
                    </p:cTn>
                  </p:par>
                  <p:par>
                    <p:cTn id="78" fill="hold">
                      <p:stCondLst>
                        <p:cond delay="indefinite"/>
                      </p:stCondLst>
                      <p:childTnLst>
                        <p:par>
                          <p:cTn id="79" fill="hold">
                            <p:stCondLst>
                              <p:cond delay="0"/>
                            </p:stCondLst>
                            <p:childTnLst>
                              <p:par>
                                <p:cTn id="80" presetID="8" presetClass="entr" presetSubtype="16" fill="hold" grpId="0" nodeType="clickEffect">
                                  <p:stCondLst>
                                    <p:cond delay="0"/>
                                  </p:stCondLst>
                                  <p:childTnLst>
                                    <p:set>
                                      <p:cBhvr>
                                        <p:cTn id="81" dur="1" fill="hold">
                                          <p:stCondLst>
                                            <p:cond delay="0"/>
                                          </p:stCondLst>
                                        </p:cTn>
                                        <p:tgtEl>
                                          <p:spTgt spid="76865"/>
                                        </p:tgtEl>
                                        <p:attrNameLst>
                                          <p:attrName>style.visibility</p:attrName>
                                        </p:attrNameLst>
                                      </p:cBhvr>
                                      <p:to>
                                        <p:strVal val="visible"/>
                                      </p:to>
                                    </p:set>
                                    <p:animEffect transition="in" filter="diamond(in)">
                                      <p:cBhvr>
                                        <p:cTn id="82" dur="2000"/>
                                        <p:tgtEl>
                                          <p:spTgt spid="76865"/>
                                        </p:tgtEl>
                                      </p:cBhvr>
                                    </p:animEffect>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grpId="0" nodeType="clickEffect">
                                  <p:stCondLst>
                                    <p:cond delay="0"/>
                                  </p:stCondLst>
                                  <p:childTnLst>
                                    <p:set>
                                      <p:cBhvr>
                                        <p:cTn id="86" dur="1" fill="hold">
                                          <p:stCondLst>
                                            <p:cond delay="0"/>
                                          </p:stCondLst>
                                        </p:cTn>
                                        <p:tgtEl>
                                          <p:spTgt spid="76869"/>
                                        </p:tgtEl>
                                        <p:attrNameLst>
                                          <p:attrName>style.visibility</p:attrName>
                                        </p:attrNameLst>
                                      </p:cBhvr>
                                      <p:to>
                                        <p:strVal val="visible"/>
                                      </p:to>
                                    </p:set>
                                    <p:animEffect transition="in" filter="diamond(in)">
                                      <p:cBhvr>
                                        <p:cTn id="87" dur="2000"/>
                                        <p:tgtEl>
                                          <p:spTgt spid="76869"/>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grpId="0" nodeType="clickEffect">
                                  <p:stCondLst>
                                    <p:cond delay="0"/>
                                  </p:stCondLst>
                                  <p:childTnLst>
                                    <p:set>
                                      <p:cBhvr>
                                        <p:cTn id="91" dur="1" fill="hold">
                                          <p:stCondLst>
                                            <p:cond delay="0"/>
                                          </p:stCondLst>
                                        </p:cTn>
                                        <p:tgtEl>
                                          <p:spTgt spid="76864"/>
                                        </p:tgtEl>
                                        <p:attrNameLst>
                                          <p:attrName>style.visibility</p:attrName>
                                        </p:attrNameLst>
                                      </p:cBhvr>
                                      <p:to>
                                        <p:strVal val="visible"/>
                                      </p:to>
                                    </p:set>
                                    <p:animEffect transition="in" filter="diamond(in)">
                                      <p:cBhvr>
                                        <p:cTn id="92" dur="2000"/>
                                        <p:tgtEl>
                                          <p:spTgt spid="76864"/>
                                        </p:tgtEl>
                                      </p:cBhvr>
                                    </p:animEffect>
                                  </p:childTnLst>
                                </p:cTn>
                              </p:par>
                            </p:childTnLst>
                          </p:cTn>
                        </p:par>
                      </p:childTnLst>
                    </p:cTn>
                  </p:par>
                  <p:par>
                    <p:cTn id="93" fill="hold">
                      <p:stCondLst>
                        <p:cond delay="indefinite"/>
                      </p:stCondLst>
                      <p:childTnLst>
                        <p:par>
                          <p:cTn id="94" fill="hold">
                            <p:stCondLst>
                              <p:cond delay="0"/>
                            </p:stCondLst>
                            <p:childTnLst>
                              <p:par>
                                <p:cTn id="95" presetID="8" presetClass="entr" presetSubtype="16" fill="hold" grpId="0" nodeType="clickEffect">
                                  <p:stCondLst>
                                    <p:cond delay="0"/>
                                  </p:stCondLst>
                                  <p:childTnLst>
                                    <p:set>
                                      <p:cBhvr>
                                        <p:cTn id="96" dur="1" fill="hold">
                                          <p:stCondLst>
                                            <p:cond delay="0"/>
                                          </p:stCondLst>
                                        </p:cTn>
                                        <p:tgtEl>
                                          <p:spTgt spid="76870"/>
                                        </p:tgtEl>
                                        <p:attrNameLst>
                                          <p:attrName>style.visibility</p:attrName>
                                        </p:attrNameLst>
                                      </p:cBhvr>
                                      <p:to>
                                        <p:strVal val="visible"/>
                                      </p:to>
                                    </p:set>
                                    <p:animEffect transition="in" filter="diamond(in)">
                                      <p:cBhvr>
                                        <p:cTn id="97" dur="2000"/>
                                        <p:tgtEl>
                                          <p:spTgt spid="76870"/>
                                        </p:tgtEl>
                                      </p:cBhvr>
                                    </p:animEffect>
                                  </p:childTnLst>
                                </p:cTn>
                              </p:par>
                            </p:childTnLst>
                          </p:cTn>
                        </p:par>
                      </p:childTnLst>
                    </p:cTn>
                  </p:par>
                  <p:par>
                    <p:cTn id="98" fill="hold">
                      <p:stCondLst>
                        <p:cond delay="indefinite"/>
                      </p:stCondLst>
                      <p:childTnLst>
                        <p:par>
                          <p:cTn id="99" fill="hold">
                            <p:stCondLst>
                              <p:cond delay="0"/>
                            </p:stCondLst>
                            <p:childTnLst>
                              <p:par>
                                <p:cTn id="100" presetID="8" presetClass="entr" presetSubtype="16" fill="hold" grpId="0" nodeType="clickEffect">
                                  <p:stCondLst>
                                    <p:cond delay="0"/>
                                  </p:stCondLst>
                                  <p:childTnLst>
                                    <p:set>
                                      <p:cBhvr>
                                        <p:cTn id="101" dur="1" fill="hold">
                                          <p:stCondLst>
                                            <p:cond delay="0"/>
                                          </p:stCondLst>
                                        </p:cTn>
                                        <p:tgtEl>
                                          <p:spTgt spid="76863"/>
                                        </p:tgtEl>
                                        <p:attrNameLst>
                                          <p:attrName>style.visibility</p:attrName>
                                        </p:attrNameLst>
                                      </p:cBhvr>
                                      <p:to>
                                        <p:strVal val="visible"/>
                                      </p:to>
                                    </p:set>
                                    <p:animEffect transition="in" filter="diamond(in)">
                                      <p:cBhvr>
                                        <p:cTn id="102" dur="2000"/>
                                        <p:tgtEl>
                                          <p:spTgt spid="76863"/>
                                        </p:tgtEl>
                                      </p:cBhvr>
                                    </p:animEffect>
                                  </p:childTnLst>
                                </p:cTn>
                              </p:par>
                            </p:childTnLst>
                          </p:cTn>
                        </p:par>
                      </p:childTnLst>
                    </p:cTn>
                  </p:par>
                  <p:par>
                    <p:cTn id="103" fill="hold">
                      <p:stCondLst>
                        <p:cond delay="indefinite"/>
                      </p:stCondLst>
                      <p:childTnLst>
                        <p:par>
                          <p:cTn id="104" fill="hold">
                            <p:stCondLst>
                              <p:cond delay="0"/>
                            </p:stCondLst>
                            <p:childTnLst>
                              <p:par>
                                <p:cTn id="105" presetID="8" presetClass="entr" presetSubtype="16" fill="hold" grpId="0" nodeType="clickEffect">
                                  <p:stCondLst>
                                    <p:cond delay="0"/>
                                  </p:stCondLst>
                                  <p:childTnLst>
                                    <p:set>
                                      <p:cBhvr>
                                        <p:cTn id="106" dur="1" fill="hold">
                                          <p:stCondLst>
                                            <p:cond delay="0"/>
                                          </p:stCondLst>
                                        </p:cTn>
                                        <p:tgtEl>
                                          <p:spTgt spid="76871"/>
                                        </p:tgtEl>
                                        <p:attrNameLst>
                                          <p:attrName>style.visibility</p:attrName>
                                        </p:attrNameLst>
                                      </p:cBhvr>
                                      <p:to>
                                        <p:strVal val="visible"/>
                                      </p:to>
                                    </p:set>
                                    <p:animEffect transition="in" filter="diamond(in)">
                                      <p:cBhvr>
                                        <p:cTn id="107" dur="2000"/>
                                        <p:tgtEl>
                                          <p:spTgt spid="76871"/>
                                        </p:tgtEl>
                                      </p:cBhvr>
                                    </p:animEffect>
                                  </p:childTnLst>
                                </p:cTn>
                              </p:par>
                            </p:childTnLst>
                          </p:cTn>
                        </p:par>
                      </p:childTnLst>
                    </p:cTn>
                  </p:par>
                  <p:par>
                    <p:cTn id="108" fill="hold">
                      <p:stCondLst>
                        <p:cond delay="indefinite"/>
                      </p:stCondLst>
                      <p:childTnLst>
                        <p:par>
                          <p:cTn id="109" fill="hold">
                            <p:stCondLst>
                              <p:cond delay="0"/>
                            </p:stCondLst>
                            <p:childTnLst>
                              <p:par>
                                <p:cTn id="110" presetID="8" presetClass="entr" presetSubtype="16" fill="hold" grpId="0" nodeType="clickEffect">
                                  <p:stCondLst>
                                    <p:cond delay="0"/>
                                  </p:stCondLst>
                                  <p:childTnLst>
                                    <p:set>
                                      <p:cBhvr>
                                        <p:cTn id="111" dur="1" fill="hold">
                                          <p:stCondLst>
                                            <p:cond delay="0"/>
                                          </p:stCondLst>
                                        </p:cTn>
                                        <p:tgtEl>
                                          <p:spTgt spid="76862"/>
                                        </p:tgtEl>
                                        <p:attrNameLst>
                                          <p:attrName>style.visibility</p:attrName>
                                        </p:attrNameLst>
                                      </p:cBhvr>
                                      <p:to>
                                        <p:strVal val="visible"/>
                                      </p:to>
                                    </p:set>
                                    <p:animEffect transition="in" filter="diamond(in)">
                                      <p:cBhvr>
                                        <p:cTn id="112" dur="2000"/>
                                        <p:tgtEl>
                                          <p:spTgt spid="76862"/>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76881"/>
                                        </p:tgtEl>
                                        <p:attrNameLst>
                                          <p:attrName>style.visibility</p:attrName>
                                        </p:attrNameLst>
                                      </p:cBhvr>
                                      <p:to>
                                        <p:strVal val="visible"/>
                                      </p:to>
                                    </p:set>
                                    <p:animEffect transition="in" filter="box(in)">
                                      <p:cBhvr>
                                        <p:cTn id="117" dur="500"/>
                                        <p:tgtEl>
                                          <p:spTgt spid="76881"/>
                                        </p:tgtEl>
                                      </p:cBhvr>
                                    </p:animEffect>
                                  </p:childTnLst>
                                </p:cTn>
                              </p:par>
                            </p:childTnLst>
                          </p:cTn>
                        </p:par>
                      </p:childTnLst>
                    </p:cTn>
                  </p:par>
                  <p:par>
                    <p:cTn id="118" fill="hold">
                      <p:stCondLst>
                        <p:cond delay="indefinite"/>
                      </p:stCondLst>
                      <p:childTnLst>
                        <p:par>
                          <p:cTn id="119" fill="hold">
                            <p:stCondLst>
                              <p:cond delay="0"/>
                            </p:stCondLst>
                            <p:childTnLst>
                              <p:par>
                                <p:cTn id="120" presetID="8" presetClass="entr" presetSubtype="16" fill="hold" grpId="0" nodeType="clickEffect">
                                  <p:stCondLst>
                                    <p:cond delay="0"/>
                                  </p:stCondLst>
                                  <p:childTnLst>
                                    <p:set>
                                      <p:cBhvr>
                                        <p:cTn id="121" dur="1" fill="hold">
                                          <p:stCondLst>
                                            <p:cond delay="0"/>
                                          </p:stCondLst>
                                        </p:cTn>
                                        <p:tgtEl>
                                          <p:spTgt spid="76861"/>
                                        </p:tgtEl>
                                        <p:attrNameLst>
                                          <p:attrName>style.visibility</p:attrName>
                                        </p:attrNameLst>
                                      </p:cBhvr>
                                      <p:to>
                                        <p:strVal val="visible"/>
                                      </p:to>
                                    </p:set>
                                    <p:animEffect transition="in" filter="diamond(in)">
                                      <p:cBhvr>
                                        <p:cTn id="122" dur="2000"/>
                                        <p:tgtEl>
                                          <p:spTgt spid="76861"/>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76872"/>
                                        </p:tgtEl>
                                        <p:attrNameLst>
                                          <p:attrName>style.visibility</p:attrName>
                                        </p:attrNameLst>
                                      </p:cBhvr>
                                      <p:to>
                                        <p:strVal val="visible"/>
                                      </p:to>
                                    </p:set>
                                    <p:animEffect transition="in" filter="box(in)">
                                      <p:cBhvr>
                                        <p:cTn id="127" dur="500"/>
                                        <p:tgtEl>
                                          <p:spTgt spid="76872"/>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16" fill="hold" grpId="0" nodeType="clickEffect">
                                  <p:stCondLst>
                                    <p:cond delay="0"/>
                                  </p:stCondLst>
                                  <p:childTnLst>
                                    <p:set>
                                      <p:cBhvr>
                                        <p:cTn id="131" dur="1" fill="hold">
                                          <p:stCondLst>
                                            <p:cond delay="0"/>
                                          </p:stCondLst>
                                        </p:cTn>
                                        <p:tgtEl>
                                          <p:spTgt spid="76860"/>
                                        </p:tgtEl>
                                        <p:attrNameLst>
                                          <p:attrName>style.visibility</p:attrName>
                                        </p:attrNameLst>
                                      </p:cBhvr>
                                      <p:to>
                                        <p:strVal val="visible"/>
                                      </p:to>
                                    </p:set>
                                    <p:animEffect transition="in" filter="box(in)">
                                      <p:cBhvr>
                                        <p:cTn id="132" dur="500"/>
                                        <p:tgtEl>
                                          <p:spTgt spid="76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60" grpId="0"/>
      <p:bldP spid="76861" grpId="0"/>
      <p:bldP spid="76862" grpId="0"/>
      <p:bldP spid="76863" grpId="0"/>
      <p:bldP spid="76864" grpId="0"/>
      <p:bldP spid="76865" grpId="0"/>
      <p:bldP spid="76866" grpId="0"/>
      <p:bldP spid="76867" grpId="0"/>
      <p:bldP spid="10251" grpId="0" animBg="1"/>
      <p:bldP spid="10252" grpId="0" animBg="1"/>
      <p:bldP spid="10253" grpId="0" animBg="1"/>
      <p:bldP spid="10254" grpId="0" animBg="1"/>
      <p:bldP spid="10255" grpId="0" animBg="1"/>
      <p:bldP spid="10256" grpId="0" animBg="1"/>
      <p:bldP spid="76868" grpId="0" animBg="1"/>
      <p:bldP spid="76869" grpId="0" animBg="1"/>
      <p:bldP spid="76870" grpId="0" animBg="1"/>
      <p:bldP spid="76871" grpId="0" animBg="1"/>
      <p:bldP spid="76872" grpId="0" animBg="1"/>
      <p:bldP spid="76874" grpId="0"/>
      <p:bldP spid="76876" grpId="0"/>
      <p:bldP spid="76877" grpId="0"/>
      <p:bldP spid="76878" grpId="0"/>
      <p:bldP spid="76879" grpId="0"/>
      <p:bldP spid="76880" grpId="0"/>
      <p:bldP spid="768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07507" y="836614"/>
            <a:ext cx="3529012" cy="561975"/>
          </a:xfrm>
        </p:spPr>
        <p:txBody>
          <a:bodyPr/>
          <a:lstStyle/>
          <a:p>
            <a:pPr algn="l" eaLnBrk="1" hangingPunct="1"/>
            <a:r>
              <a:rPr lang="zh-CN" altLang="en-US" sz="2800" b="1" dirty="0">
                <a:solidFill>
                  <a:srgbClr val="0000CC"/>
                </a:solidFill>
                <a:latin typeface="微软雅黑" panose="020B0503020204020204" pitchFamily="34" charset="-122"/>
                <a:ea typeface="微软雅黑" panose="020B0503020204020204" pitchFamily="34" charset="-122"/>
              </a:rPr>
              <a:t>层次架构的优点：</a:t>
            </a:r>
            <a:endParaRPr lang="en-US" altLang="zh-CN" sz="2800" dirty="0">
              <a:solidFill>
                <a:srgbClr val="0000CC"/>
              </a:solidFill>
              <a:latin typeface="微软雅黑" panose="020B0503020204020204" pitchFamily="34" charset="-122"/>
              <a:ea typeface="微软雅黑" panose="020B0503020204020204" pitchFamily="34" charset="-122"/>
            </a:endParaRPr>
          </a:p>
        </p:txBody>
      </p:sp>
      <p:sp>
        <p:nvSpPr>
          <p:cNvPr id="8195" name="Rectangle 3"/>
          <p:cNvSpPr>
            <a:spLocks noGrp="1" noChangeArrowheads="1"/>
          </p:cNvSpPr>
          <p:nvPr>
            <p:ph idx="1"/>
          </p:nvPr>
        </p:nvSpPr>
        <p:spPr>
          <a:xfrm>
            <a:off x="642797" y="1557339"/>
            <a:ext cx="10664980" cy="2663825"/>
          </a:xfrm>
        </p:spPr>
        <p:txBody>
          <a:bodyPr>
            <a:normAutofit fontScale="92500"/>
          </a:bodyPr>
          <a:lstStyle/>
          <a:p>
            <a:pPr marL="609600" indent="-609600">
              <a:lnSpc>
                <a:spcPct val="120000"/>
              </a:lnSpc>
              <a:spcBef>
                <a:spcPts val="600"/>
              </a:spcBef>
              <a:buFontTx/>
              <a:buAutoNum type="arabicPeriod"/>
              <a:defRPr/>
            </a:pPr>
            <a:r>
              <a:rPr lang="zh-CN" altLang="en-US" sz="2700" b="1" dirty="0">
                <a:solidFill>
                  <a:srgbClr val="0000CC"/>
                </a:solidFill>
                <a:latin typeface="微软雅黑" panose="020B0503020204020204" pitchFamily="34" charset="-122"/>
                <a:ea typeface="微软雅黑" panose="020B0503020204020204" pitchFamily="34" charset="-122"/>
              </a:rPr>
              <a:t>分层架构支持基于逐层增加的</a:t>
            </a:r>
            <a:r>
              <a:rPr lang="zh-CN" altLang="en-US" sz="2700" b="1" dirty="0" smtClean="0">
                <a:solidFill>
                  <a:srgbClr val="0000CC"/>
                </a:solidFill>
                <a:latin typeface="微软雅黑" panose="020B0503020204020204" pitchFamily="34" charset="-122"/>
                <a:ea typeface="微软雅黑" panose="020B0503020204020204" pitchFamily="34" charset="-122"/>
              </a:rPr>
              <a:t>抽象的</a:t>
            </a:r>
            <a:r>
              <a:rPr lang="zh-CN" altLang="en-US" sz="2700" b="1" dirty="0">
                <a:solidFill>
                  <a:srgbClr val="0000CC"/>
                </a:solidFill>
                <a:latin typeface="微软雅黑" panose="020B0503020204020204" pitchFamily="34" charset="-122"/>
                <a:ea typeface="微软雅黑" panose="020B0503020204020204" pitchFamily="34" charset="-122"/>
              </a:rPr>
              <a:t>设计</a:t>
            </a:r>
            <a:r>
              <a:rPr lang="zh-CN" altLang="en-US" b="1" dirty="0">
                <a:solidFill>
                  <a:srgbClr val="0000CC"/>
                </a:solidFill>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 </a:t>
            </a:r>
            <a:endParaRPr lang="en-US" altLang="zh-CN" sz="2400" b="1" dirty="0">
              <a:solidFill>
                <a:srgbClr val="0000CC"/>
              </a:solidFill>
              <a:latin typeface="微软雅黑" panose="020B0503020204020204" pitchFamily="34" charset="-122"/>
              <a:ea typeface="微软雅黑" panose="020B0503020204020204" pitchFamily="34" charset="-122"/>
            </a:endParaRPr>
          </a:p>
          <a:p>
            <a:pPr marL="990600" lvl="1" indent="-533400">
              <a:lnSpc>
                <a:spcPct val="120000"/>
              </a:lnSpc>
              <a:spcBef>
                <a:spcPts val="600"/>
              </a:spcBef>
              <a:defRPr/>
            </a:pPr>
            <a:r>
              <a:rPr lang="zh-CN" altLang="en-US" sz="2600" b="1" dirty="0">
                <a:latin typeface="微软雅黑" panose="020B0503020204020204" pitchFamily="34" charset="-122"/>
                <a:ea typeface="微软雅黑" panose="020B0503020204020204" pitchFamily="34" charset="-122"/>
                <a:cs typeface="+mn-ea"/>
              </a:rPr>
              <a:t>这允许实现者将复杂问题划分为一系列的逐渐增加的抽象级别的步骤。</a:t>
            </a:r>
            <a:endParaRPr lang="en-US" altLang="zh-CN" sz="2600" b="1" dirty="0">
              <a:latin typeface="微软雅黑" panose="020B0503020204020204" pitchFamily="34" charset="-122"/>
              <a:ea typeface="微软雅黑" panose="020B0503020204020204" pitchFamily="34" charset="-122"/>
              <a:cs typeface="+mn-ea"/>
            </a:endParaRPr>
          </a:p>
          <a:p>
            <a:pPr marL="609600" indent="-609600">
              <a:lnSpc>
                <a:spcPct val="120000"/>
              </a:lnSpc>
              <a:spcBef>
                <a:spcPts val="600"/>
              </a:spcBef>
              <a:buFontTx/>
              <a:buAutoNum type="arabicPeriod"/>
              <a:defRPr/>
            </a:pPr>
            <a:r>
              <a:rPr lang="zh-CN" altLang="en-US" sz="2700" b="1" dirty="0">
                <a:solidFill>
                  <a:srgbClr val="0000CC"/>
                </a:solidFill>
                <a:latin typeface="微软雅黑" panose="020B0503020204020204" pitchFamily="34" charset="-122"/>
                <a:ea typeface="微软雅黑" panose="020B0503020204020204" pitchFamily="34" charset="-122"/>
              </a:rPr>
              <a:t>支持更新</a:t>
            </a:r>
            <a:r>
              <a:rPr lang="en-US" altLang="zh-CN" sz="2700" b="1" dirty="0">
                <a:solidFill>
                  <a:srgbClr val="0000CC"/>
                </a:solidFill>
                <a:latin typeface="微软雅黑" panose="020B0503020204020204" pitchFamily="34" charset="-122"/>
                <a:ea typeface="微软雅黑" panose="020B0503020204020204" pitchFamily="34" charset="-122"/>
              </a:rPr>
              <a:t> </a:t>
            </a:r>
            <a:endParaRPr lang="en-US" altLang="zh-CN" sz="2700" b="1" dirty="0">
              <a:solidFill>
                <a:srgbClr val="0000CC"/>
              </a:solidFill>
              <a:latin typeface="微软雅黑" panose="020B0503020204020204" pitchFamily="34" charset="-122"/>
              <a:ea typeface="微软雅黑" panose="020B0503020204020204" pitchFamily="34" charset="-122"/>
            </a:endParaRPr>
          </a:p>
          <a:p>
            <a:pPr marL="1009650" lvl="1" indent="-609600">
              <a:lnSpc>
                <a:spcPct val="120000"/>
              </a:lnSpc>
              <a:spcBef>
                <a:spcPts val="600"/>
              </a:spcBef>
              <a:defRPr/>
            </a:pPr>
            <a:r>
              <a:rPr lang="zh-CN" altLang="en-US" sz="2600" b="1" dirty="0">
                <a:latin typeface="微软雅黑" panose="020B0503020204020204" pitchFamily="34" charset="-122"/>
                <a:ea typeface="微软雅黑" panose="020B0503020204020204" pitchFamily="34" charset="-122"/>
                <a:cs typeface="+mn-ea"/>
              </a:rPr>
              <a:t>每个层最多与下面和上面的层交互，</a:t>
            </a:r>
            <a:endParaRPr lang="en-US" altLang="zh-CN" sz="2600" b="1" dirty="0">
              <a:latin typeface="微软雅黑" panose="020B0503020204020204" pitchFamily="34" charset="-122"/>
              <a:ea typeface="微软雅黑" panose="020B0503020204020204" pitchFamily="34" charset="-122"/>
              <a:cs typeface="+mn-ea"/>
            </a:endParaRPr>
          </a:p>
          <a:p>
            <a:pPr marL="1009650" lvl="1" indent="-609600">
              <a:lnSpc>
                <a:spcPct val="120000"/>
              </a:lnSpc>
              <a:spcBef>
                <a:spcPts val="600"/>
              </a:spcBef>
              <a:defRPr/>
            </a:pPr>
            <a:r>
              <a:rPr lang="zh-CN" altLang="en-US" sz="2600" b="1" dirty="0">
                <a:latin typeface="微软雅黑" panose="020B0503020204020204" pitchFamily="34" charset="-122"/>
                <a:ea typeface="微软雅黑" panose="020B0503020204020204" pitchFamily="34" charset="-122"/>
                <a:cs typeface="+mn-ea"/>
              </a:rPr>
              <a:t>对一层功能的更改最多会影响其他两层。</a:t>
            </a:r>
            <a:endParaRPr lang="en-US" altLang="zh-CN" sz="2600" b="1" dirty="0">
              <a:latin typeface="微软雅黑" panose="020B0503020204020204" pitchFamily="34" charset="-122"/>
              <a:ea typeface="微软雅黑" panose="020B0503020204020204" pitchFamily="34" charset="-122"/>
              <a:cs typeface="+mn-ea"/>
            </a:endParaRPr>
          </a:p>
          <a:p>
            <a:pPr marL="609600" indent="-609600">
              <a:spcBef>
                <a:spcPts val="0"/>
              </a:spcBef>
              <a:defRPr/>
            </a:pPr>
            <a:endParaRPr lang="en-US" altLang="zh-CN" sz="3000" b="1" dirty="0">
              <a:latin typeface="微软雅黑" panose="020B0503020204020204" pitchFamily="34" charset="-122"/>
              <a:ea typeface="微软雅黑" panose="020B0503020204020204" pitchFamily="34" charset="-122"/>
              <a:cs typeface="+mn-ea"/>
            </a:endParaRPr>
          </a:p>
        </p:txBody>
      </p:sp>
      <p:sp>
        <p:nvSpPr>
          <p:cNvPr id="5" name="Rectangle 2"/>
          <p:cNvSpPr txBox="1">
            <a:spLocks noChangeArrowheads="1"/>
          </p:cNvSpPr>
          <p:nvPr/>
        </p:nvSpPr>
        <p:spPr>
          <a:xfrm>
            <a:off x="3216275" y="260351"/>
            <a:ext cx="6059488" cy="57626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200" b="1" kern="0" dirty="0">
                <a:solidFill>
                  <a:srgbClr val="000066"/>
                </a:solidFill>
                <a:latin typeface="微软雅黑" panose="020B0503020204020204" pitchFamily="34" charset="-122"/>
                <a:ea typeface="微软雅黑" panose="020B0503020204020204" pitchFamily="34" charset="-122"/>
              </a:rPr>
              <a:t>Layered Architecture</a:t>
            </a:r>
            <a:endParaRPr lang="en-US" altLang="zh-CN" sz="3200" b="1" kern="0" dirty="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642796" y="4510862"/>
            <a:ext cx="10664981" cy="1763177"/>
          </a:xfrm>
          <a:prstGeom prst="rect">
            <a:avLst/>
          </a:prstGeom>
          <a:noFill/>
          <a:ln w="9525">
            <a:noFill/>
            <a:miter lim="800000"/>
          </a:ln>
        </p:spPr>
        <p:txBody>
          <a:bodyPr/>
          <a:lstStyle/>
          <a:p>
            <a:pPr marL="609600" indent="-609600">
              <a:spcBef>
                <a:spcPct val="20000"/>
              </a:spcBef>
              <a:defRPr/>
            </a:pPr>
            <a:r>
              <a:rPr lang="en-US" altLang="zh-CN" sz="2700" b="1" kern="0" dirty="0">
                <a:solidFill>
                  <a:srgbClr val="0000CC"/>
                </a:solidFill>
                <a:effectLst>
                  <a:outerShdw blurRad="38100" dist="38100" dir="2700000" algn="tl">
                    <a:srgbClr val="C0C0C0"/>
                  </a:outerShdw>
                </a:effectLst>
              </a:rPr>
              <a:t>3</a:t>
            </a:r>
            <a:r>
              <a:rPr lang="en-US" altLang="zh-CN" sz="2700" kern="0" dirty="0">
                <a:effectLst>
                  <a:outerShdw blurRad="38100" dist="38100" dir="2700000" algn="tl">
                    <a:srgbClr val="C0C0C0"/>
                  </a:outerShdw>
                </a:effectLst>
              </a:rPr>
              <a:t>. </a:t>
            </a:r>
            <a:r>
              <a:rPr lang="zh-CN" altLang="en-US" sz="2700" b="1" kern="0"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支持复用</a:t>
            </a:r>
            <a:r>
              <a:rPr lang="en-US" altLang="zh-CN" sz="2700" kern="0" dirty="0">
                <a:effectLst>
                  <a:outerShdw blurRad="38100" dist="38100" dir="2700000" algn="tl">
                    <a:srgbClr val="C0C0C0"/>
                  </a:outerShdw>
                </a:effectLst>
              </a:rPr>
              <a:t> </a:t>
            </a:r>
            <a:endParaRPr lang="en-US" altLang="zh-CN" sz="2700" b="1" kern="0" dirty="0">
              <a:solidFill>
                <a:srgbClr val="990033"/>
              </a:solidFill>
              <a:effectLst>
                <a:outerShdw blurRad="38100" dist="38100" dir="2700000" algn="tl">
                  <a:srgbClr val="C0C0C0"/>
                </a:outerShdw>
              </a:effectLst>
            </a:endParaRPr>
          </a:p>
          <a:p>
            <a:pPr marL="990600" lvl="1" indent="-533400">
              <a:spcBef>
                <a:spcPct val="20000"/>
              </a:spcBef>
              <a:buFontTx/>
              <a:buChar char="–"/>
              <a:defRPr/>
            </a:pPr>
            <a:r>
              <a:rPr lang="zh-CN" altLang="en-US" sz="27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rPr>
              <a:t>同一层可以有不同的实现，只要它们支持到相邻层的相同接口。</a:t>
            </a:r>
            <a:endParaRPr lang="en-US" altLang="zh-CN" sz="27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a:p>
            <a:pPr marL="990600" lvl="1" indent="-533400">
              <a:spcBef>
                <a:spcPct val="20000"/>
              </a:spcBef>
              <a:buFontTx/>
              <a:buChar char="–"/>
              <a:defRPr/>
            </a:pPr>
            <a:r>
              <a:rPr lang="zh-CN" altLang="en-US" sz="27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rPr>
              <a:t>通过标准层接口，它可以由不同的软件开发团队构建。</a:t>
            </a:r>
            <a:endParaRPr lang="en-US" altLang="zh-CN" sz="27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slide(fromBottom)">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slide(fromBottom)">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slide(fromBottom)">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slide(fromBottom)">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slide(fromBottom)">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lide(fromBottom)">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slide(fromBottom)">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slide(fromBottom)">
                                      <p:cBhvr>
                                        <p:cTn id="4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NjczOTc2YzBjZjdkZGVhMDk5OTVjMDhmNWI3MzE4ZT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7551</Words>
  <Application>WPS 演示</Application>
  <PresentationFormat>宽屏</PresentationFormat>
  <Paragraphs>521</Paragraphs>
  <Slides>36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Arial</vt:lpstr>
      <vt:lpstr>宋体</vt:lpstr>
      <vt:lpstr>Wingdings</vt:lpstr>
      <vt:lpstr>微软雅黑</vt:lpstr>
      <vt:lpstr>隶书</vt:lpstr>
      <vt:lpstr>黑体</vt:lpstr>
      <vt:lpstr>Calibri Light</vt:lpstr>
      <vt:lpstr>Arial Unicode MS</vt:lpstr>
      <vt:lpstr>Calibri</vt:lpstr>
      <vt:lpstr>Times New Roman</vt:lpstr>
      <vt:lpstr>Arial Narrow</vt:lpstr>
      <vt:lpstr>Office 主题</vt:lpstr>
      <vt:lpstr>Software Architecture </vt:lpstr>
      <vt:lpstr>Contents:</vt:lpstr>
      <vt:lpstr>PowerPoint 演示文稿</vt:lpstr>
      <vt:lpstr>Layered Architecture</vt:lpstr>
      <vt:lpstr>PowerPoint 演示文稿</vt:lpstr>
      <vt:lpstr>PowerPoint 演示文稿</vt:lpstr>
      <vt:lpstr>PowerPoint 演示文稿</vt:lpstr>
      <vt:lpstr>PowerPoint 演示文稿</vt:lpstr>
      <vt:lpstr>层次架构的优点：</vt:lpstr>
      <vt:lpstr>层次架构的缺点：</vt:lpstr>
      <vt:lpstr>PowerPoint 演示文稿</vt:lpstr>
      <vt:lpstr>Three Layer Architecture</vt:lpstr>
      <vt:lpstr>Three Layer Architecture</vt:lpstr>
      <vt:lpstr>Three Layer Architecture</vt:lpstr>
      <vt:lpstr>Three Layer Architecture</vt:lpstr>
      <vt:lpstr>PowerPoint 演示文稿</vt:lpstr>
      <vt:lpstr>三层层次架构与MVC软件体系结构的比较</vt:lpstr>
      <vt:lpstr>三层层次架构与MVC软件体系结构的比较</vt:lpstr>
      <vt:lpstr>三层层次架构与MVC软件体系结构的比较</vt:lpstr>
      <vt:lpstr>三层层次架构与MVC软件体系结构的比较</vt:lpstr>
      <vt:lpstr>三层层次架构与MVC软件体系结构的比较</vt:lpstr>
      <vt:lpstr>三层层次架构与MVC软件体系结构的比较</vt:lpstr>
      <vt:lpstr>三层层次架构与MVC软件体系结构的比较</vt:lpstr>
      <vt:lpstr>三层层次架构与MVC软件体系结构的比较</vt:lpstr>
      <vt:lpstr>PowerPoint 演示文稿</vt:lpstr>
      <vt:lpstr>三层层次架构与MVC软件体系结构的比较</vt:lpstr>
      <vt:lpstr>PowerPoint 演示文稿</vt:lpstr>
      <vt:lpstr>PowerPoint 演示文稿</vt:lpstr>
      <vt:lpstr>2. Case Studies</vt:lpstr>
      <vt:lpstr>基于层次架构设计的移动机器人导航系统</vt:lpstr>
      <vt:lpstr>PowerPoint 演示文稿</vt:lpstr>
      <vt:lpstr>2. Case Studies</vt:lpstr>
      <vt:lpstr>2. Case Studies</vt:lpstr>
      <vt:lpstr>PowerPoint 演示文稿</vt:lpstr>
      <vt:lpstr>2. Case Studies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dc:title>
  <dc:creator>Microsoft 帐户</dc:creator>
  <cp:lastModifiedBy>Daphne</cp:lastModifiedBy>
  <cp:revision>46</cp:revision>
  <dcterms:created xsi:type="dcterms:W3CDTF">2022-10-29T02:40:00Z</dcterms:created>
  <dcterms:modified xsi:type="dcterms:W3CDTF">2023-11-30T03:44:45Z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47FDA23595A94428957626DC3913BE83_12</vt:lpwstr>
  </property>
  <property fmtid="{D5CDD505-2E9C-101B-9397-08002B2CF9AE}" pid="3" name="KSOProductBuildVer">
    <vt:lpwstr>2052-12.1.0.15712</vt:lpwstr>
  </property>
</Properties>
</file>