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8" r:id="rId27"/>
    <p:sldId id="289" r:id="rId28"/>
    <p:sldId id="290" r:id="rId29"/>
    <p:sldId id="297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6FEF5-5F6E-475A-B87C-0EE34F8BF0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0415-72FC-49D3-895A-16BB4EDA0D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B0132-B4A9-4E5A-8605-D17E101C0E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52AC5-9BA8-4FC1-AB96-966750F487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2E4B-B978-4330-AF77-D975CDEE8F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slide" Target="slide24.xml"/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9289" y="1844676"/>
            <a:ext cx="8569325" cy="165576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Lecture 3.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子程序系统与面向对象系统</a:t>
            </a:r>
            <a:b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Program and Subroutine  &amp; </a:t>
            </a:r>
            <a:b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Oriented Systems</a:t>
            </a:r>
            <a:endParaRPr lang="en-US" altLang="zh-CN" sz="2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992314" y="260350"/>
            <a:ext cx="79914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Software Architecture</a:t>
            </a:r>
            <a:br>
              <a:rPr lang="en-US" altLang="zh-CN" sz="3600" b="1">
                <a:solidFill>
                  <a:srgbClr val="000000"/>
                </a:solidFill>
              </a:rPr>
            </a:br>
            <a:r>
              <a:rPr lang="zh-CN" altLang="en-US" sz="3600" b="1">
                <a:solidFill>
                  <a:srgbClr val="000000"/>
                </a:solidFill>
                <a:ea typeface="黑体" panose="02010609060101010101" pitchFamily="49" charset="-122"/>
              </a:rPr>
              <a:t>软件体系结构</a:t>
            </a:r>
            <a:endParaRPr lang="zh-CN" altLang="en-US" sz="3600" b="1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357563" y="4637088"/>
            <a:ext cx="497046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Professor: 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Yushan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(Michael) Sun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Fall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" name="组合 51"/>
          <p:cNvGrpSpPr/>
          <p:nvPr/>
        </p:nvGrpSpPr>
        <p:grpSpPr bwMode="auto">
          <a:xfrm>
            <a:off x="1244833" y="1484314"/>
            <a:ext cx="2187343" cy="3444875"/>
            <a:chOff x="-108520" y="1484537"/>
            <a:chExt cx="1800200" cy="3444896"/>
          </a:xfrm>
        </p:grpSpPr>
        <p:sp>
          <p:nvSpPr>
            <p:cNvPr id="14375" name="Rectangle 40"/>
            <p:cNvSpPr>
              <a:spLocks noChangeArrowheads="1"/>
            </p:cNvSpPr>
            <p:nvPr/>
          </p:nvSpPr>
          <p:spPr bwMode="auto">
            <a:xfrm>
              <a:off x="-68836" y="1929040"/>
              <a:ext cx="1760516" cy="4680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Statement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6" name="Rectangle 39"/>
            <p:cNvSpPr>
              <a:spLocks noChangeArrowheads="1"/>
            </p:cNvSpPr>
            <p:nvPr/>
          </p:nvSpPr>
          <p:spPr bwMode="auto">
            <a:xfrm>
              <a:off x="-90482" y="2916471"/>
              <a:ext cx="1782162" cy="5040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Statement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7" name="Rectangle 38"/>
            <p:cNvSpPr>
              <a:spLocks noChangeArrowheads="1"/>
            </p:cNvSpPr>
            <p:nvPr/>
          </p:nvSpPr>
          <p:spPr bwMode="auto">
            <a:xfrm>
              <a:off x="-108520" y="3932477"/>
              <a:ext cx="1800200" cy="5400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Statement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8" name="Line 37"/>
            <p:cNvSpPr>
              <a:spLocks noChangeShapeType="1"/>
            </p:cNvSpPr>
            <p:nvPr/>
          </p:nvSpPr>
          <p:spPr bwMode="auto">
            <a:xfrm>
              <a:off x="826072" y="3429000"/>
              <a:ext cx="1304" cy="492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9" name="Line 36"/>
            <p:cNvSpPr>
              <a:spLocks noChangeShapeType="1"/>
            </p:cNvSpPr>
            <p:nvPr/>
          </p:nvSpPr>
          <p:spPr bwMode="auto">
            <a:xfrm>
              <a:off x="824769" y="2394841"/>
              <a:ext cx="1304" cy="492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80" name="Line 35"/>
            <p:cNvSpPr>
              <a:spLocks noChangeShapeType="1"/>
            </p:cNvSpPr>
            <p:nvPr/>
          </p:nvSpPr>
          <p:spPr bwMode="auto">
            <a:xfrm>
              <a:off x="826072" y="1484537"/>
              <a:ext cx="1304" cy="492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81" name="Line 34"/>
            <p:cNvSpPr>
              <a:spLocks noChangeShapeType="1"/>
            </p:cNvSpPr>
            <p:nvPr/>
          </p:nvSpPr>
          <p:spPr bwMode="auto">
            <a:xfrm>
              <a:off x="824769" y="4437112"/>
              <a:ext cx="1304" cy="4923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703388" y="5237164"/>
            <a:ext cx="1871662" cy="427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序列结构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4873625" y="5300664"/>
            <a:ext cx="1727200" cy="427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选择结构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42" name="Text Box 2"/>
          <p:cNvSpPr txBox="1">
            <a:spLocks noChangeArrowheads="1"/>
          </p:cNvSpPr>
          <p:nvPr/>
        </p:nvSpPr>
        <p:spPr bwMode="auto">
          <a:xfrm>
            <a:off x="8809651" y="5307014"/>
            <a:ext cx="2060575" cy="427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循环结构</a:t>
            </a:r>
            <a:endParaRPr lang="zh-CN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47"/>
          <p:cNvGrpSpPr/>
          <p:nvPr/>
        </p:nvGrpSpPr>
        <p:grpSpPr bwMode="auto">
          <a:xfrm>
            <a:off x="3648074" y="1611313"/>
            <a:ext cx="4377405" cy="3201987"/>
            <a:chOff x="1338" y="1015"/>
            <a:chExt cx="2404" cy="2017"/>
          </a:xfrm>
        </p:grpSpPr>
        <p:sp>
          <p:nvSpPr>
            <p:cNvPr id="14360" name="Rectangle 33"/>
            <p:cNvSpPr>
              <a:spLocks noChangeArrowheads="1"/>
            </p:cNvSpPr>
            <p:nvPr/>
          </p:nvSpPr>
          <p:spPr bwMode="auto">
            <a:xfrm>
              <a:off x="1338" y="1846"/>
              <a:ext cx="1044" cy="3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Statement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1" name="Rectangle 32"/>
            <p:cNvSpPr>
              <a:spLocks noChangeArrowheads="1"/>
            </p:cNvSpPr>
            <p:nvPr/>
          </p:nvSpPr>
          <p:spPr bwMode="auto">
            <a:xfrm>
              <a:off x="2526" y="1861"/>
              <a:ext cx="1066" cy="31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Statement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2" name="Line 30"/>
            <p:cNvSpPr>
              <a:spLocks noChangeShapeType="1"/>
            </p:cNvSpPr>
            <p:nvPr/>
          </p:nvSpPr>
          <p:spPr bwMode="auto">
            <a:xfrm>
              <a:off x="3133" y="1256"/>
              <a:ext cx="2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3" name="Line 29"/>
            <p:cNvSpPr>
              <a:spLocks noChangeShapeType="1"/>
            </p:cNvSpPr>
            <p:nvPr/>
          </p:nvSpPr>
          <p:spPr bwMode="auto">
            <a:xfrm>
              <a:off x="3354" y="1256"/>
              <a:ext cx="1" cy="6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1859" y="1256"/>
              <a:ext cx="1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>
              <a:off x="1859" y="1256"/>
              <a:ext cx="0" cy="6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6" name="Line 26"/>
            <p:cNvSpPr>
              <a:spLocks noChangeShapeType="1"/>
            </p:cNvSpPr>
            <p:nvPr/>
          </p:nvSpPr>
          <p:spPr bwMode="auto">
            <a:xfrm>
              <a:off x="1859" y="2167"/>
              <a:ext cx="0" cy="3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7" name="Line 25"/>
            <p:cNvSpPr>
              <a:spLocks noChangeShapeType="1"/>
            </p:cNvSpPr>
            <p:nvPr/>
          </p:nvSpPr>
          <p:spPr bwMode="auto">
            <a:xfrm>
              <a:off x="3354" y="2167"/>
              <a:ext cx="1" cy="3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8" name="Line 24"/>
            <p:cNvSpPr>
              <a:spLocks noChangeShapeType="1"/>
            </p:cNvSpPr>
            <p:nvPr/>
          </p:nvSpPr>
          <p:spPr bwMode="auto">
            <a:xfrm>
              <a:off x="1859" y="2477"/>
              <a:ext cx="0" cy="2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9" name="Line 23"/>
            <p:cNvSpPr>
              <a:spLocks noChangeShapeType="1"/>
            </p:cNvSpPr>
            <p:nvPr/>
          </p:nvSpPr>
          <p:spPr bwMode="auto">
            <a:xfrm>
              <a:off x="3354" y="2462"/>
              <a:ext cx="1" cy="3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0" name="Line 22"/>
            <p:cNvSpPr>
              <a:spLocks noChangeShapeType="1"/>
            </p:cNvSpPr>
            <p:nvPr/>
          </p:nvSpPr>
          <p:spPr bwMode="auto">
            <a:xfrm>
              <a:off x="1881" y="2749"/>
              <a:ext cx="14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1" name="Line 21"/>
            <p:cNvSpPr>
              <a:spLocks noChangeShapeType="1"/>
            </p:cNvSpPr>
            <p:nvPr/>
          </p:nvSpPr>
          <p:spPr bwMode="auto">
            <a:xfrm>
              <a:off x="2612" y="2722"/>
              <a:ext cx="1" cy="3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2" name="Text Box 20"/>
            <p:cNvSpPr txBox="1">
              <a:spLocks noChangeArrowheads="1"/>
            </p:cNvSpPr>
            <p:nvPr/>
          </p:nvSpPr>
          <p:spPr bwMode="auto">
            <a:xfrm>
              <a:off x="1925" y="1402"/>
              <a:ext cx="355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No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3" name="Text Box 19"/>
            <p:cNvSpPr txBox="1">
              <a:spLocks noChangeArrowheads="1"/>
            </p:cNvSpPr>
            <p:nvPr/>
          </p:nvSpPr>
          <p:spPr bwMode="auto">
            <a:xfrm>
              <a:off x="3443" y="1402"/>
              <a:ext cx="299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Yes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4" name="AutoShape 31"/>
            <p:cNvSpPr>
              <a:spLocks noChangeArrowheads="1"/>
            </p:cNvSpPr>
            <p:nvPr/>
          </p:nvSpPr>
          <p:spPr bwMode="auto">
            <a:xfrm>
              <a:off x="1899" y="1015"/>
              <a:ext cx="1443" cy="468"/>
            </a:xfrm>
            <a:prstGeom prst="diamond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Control</a:t>
              </a:r>
              <a:endPara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48"/>
          <p:cNvGrpSpPr/>
          <p:nvPr/>
        </p:nvGrpSpPr>
        <p:grpSpPr bwMode="auto">
          <a:xfrm>
            <a:off x="8288949" y="1268414"/>
            <a:ext cx="3562019" cy="3986212"/>
            <a:chOff x="3885" y="799"/>
            <a:chExt cx="1717" cy="2511"/>
          </a:xfrm>
        </p:grpSpPr>
        <p:sp>
          <p:nvSpPr>
            <p:cNvPr id="14346" name="Rectangle 18"/>
            <p:cNvSpPr>
              <a:spLocks noChangeArrowheads="1"/>
            </p:cNvSpPr>
            <p:nvPr/>
          </p:nvSpPr>
          <p:spPr bwMode="auto">
            <a:xfrm>
              <a:off x="4212" y="2072"/>
              <a:ext cx="1118" cy="3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Statement</a:t>
              </a:r>
              <a:endPara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7" name="Line 16"/>
            <p:cNvSpPr>
              <a:spLocks noChangeShapeType="1"/>
            </p:cNvSpPr>
            <p:nvPr/>
          </p:nvSpPr>
          <p:spPr bwMode="auto">
            <a:xfrm>
              <a:off x="4757" y="1700"/>
              <a:ext cx="1" cy="3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>
              <a:off x="4704" y="2438"/>
              <a:ext cx="0" cy="3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49" name="Text Box 14"/>
            <p:cNvSpPr txBox="1">
              <a:spLocks noChangeArrowheads="1"/>
            </p:cNvSpPr>
            <p:nvPr/>
          </p:nvSpPr>
          <p:spPr bwMode="auto">
            <a:xfrm>
              <a:off x="4819" y="1729"/>
              <a:ext cx="510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Yes</a:t>
              </a:r>
              <a:endPara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 flipV="1">
              <a:off x="4704" y="2800"/>
              <a:ext cx="883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4725" y="799"/>
              <a:ext cx="0" cy="4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2" name="Line 11"/>
            <p:cNvSpPr>
              <a:spLocks noChangeShapeType="1"/>
            </p:cNvSpPr>
            <p:nvPr/>
          </p:nvSpPr>
          <p:spPr bwMode="auto">
            <a:xfrm>
              <a:off x="5601" y="954"/>
              <a:ext cx="1" cy="18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3" name="Line 10"/>
            <p:cNvSpPr>
              <a:spLocks noChangeShapeType="1"/>
            </p:cNvSpPr>
            <p:nvPr/>
          </p:nvSpPr>
          <p:spPr bwMode="auto">
            <a:xfrm flipH="1">
              <a:off x="4725" y="948"/>
              <a:ext cx="8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4" name="Line 9"/>
            <p:cNvSpPr>
              <a:spLocks noChangeShapeType="1"/>
            </p:cNvSpPr>
            <p:nvPr/>
          </p:nvSpPr>
          <p:spPr bwMode="auto">
            <a:xfrm>
              <a:off x="3895" y="1485"/>
              <a:ext cx="21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5" name="Text Box 8"/>
            <p:cNvSpPr txBox="1">
              <a:spLocks noChangeArrowheads="1"/>
            </p:cNvSpPr>
            <p:nvPr/>
          </p:nvSpPr>
          <p:spPr bwMode="auto">
            <a:xfrm>
              <a:off x="3958" y="1595"/>
              <a:ext cx="33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No</a:t>
              </a:r>
              <a:endPara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>
              <a:off x="3885" y="1494"/>
              <a:ext cx="1" cy="15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7" name="Line 6"/>
            <p:cNvSpPr>
              <a:spLocks noChangeShapeType="1"/>
            </p:cNvSpPr>
            <p:nvPr/>
          </p:nvSpPr>
          <p:spPr bwMode="auto">
            <a:xfrm>
              <a:off x="3886" y="3006"/>
              <a:ext cx="83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8" name="Line 5"/>
            <p:cNvSpPr>
              <a:spLocks noChangeShapeType="1"/>
            </p:cNvSpPr>
            <p:nvPr/>
          </p:nvSpPr>
          <p:spPr bwMode="auto">
            <a:xfrm>
              <a:off x="4714" y="3000"/>
              <a:ext cx="1" cy="3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9" name="AutoShape 17"/>
            <p:cNvSpPr>
              <a:spLocks noChangeArrowheads="1"/>
            </p:cNvSpPr>
            <p:nvPr/>
          </p:nvSpPr>
          <p:spPr bwMode="auto">
            <a:xfrm>
              <a:off x="4002" y="1212"/>
              <a:ext cx="1454" cy="539"/>
            </a:xfrm>
            <a:prstGeom prst="diamond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Control</a:t>
              </a:r>
              <a:endPara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>
          <a:xfrm>
            <a:off x="1981200" y="274639"/>
            <a:ext cx="8229600" cy="490537"/>
          </a:xfrm>
          <a:prstGeom prst="rect">
            <a:avLst/>
          </a:prstGeom>
          <a:solidFill>
            <a:srgbClr val="CCFFFF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altLang="zh-CN" sz="3200" b="1" kern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3. </a:t>
            </a:r>
            <a:r>
              <a:rPr lang="en-US" altLang="zh-CN" sz="3200" b="1" kern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Structured programming </a:t>
            </a:r>
            <a:endParaRPr lang="en-GB" altLang="zh-CN" sz="3200" b="1" kern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7" name="AutoShape 4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0172921" y="5912583"/>
            <a:ext cx="1512887" cy="720725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hlinkClick r:id="rId1" action="ppaction://hlinksldjump"/>
              </a:rPr>
              <a:t>Back</a:t>
            </a:r>
            <a:endParaRPr lang="en-US" altLang="zh-CN" sz="28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3000375" y="2924175"/>
            <a:ext cx="5975350" cy="1512888"/>
          </a:xfrm>
          <a:prstGeom prst="bevel">
            <a:avLst>
              <a:gd name="adj" fmla="val 12500"/>
            </a:avLst>
          </a:prstGeom>
          <a:solidFill>
            <a:srgbClr val="FFCC00">
              <a:alpha val="14902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Call and Return Architecture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返回架构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100" y="1844675"/>
            <a:ext cx="11389259" cy="3143784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返回体系结构在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过去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多年中产生了巨大的影响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本课程中的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主程序和子程序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(main program and subroutine)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体系结构与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面向对象系统 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 oriented system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都是调用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返回体系结构的子类型。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1981200" y="274639"/>
            <a:ext cx="8229600" cy="49053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4. Call and Return Architecture</a:t>
            </a:r>
            <a:endParaRPr lang="en-GB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581" y="1270000"/>
            <a:ext cx="11063335" cy="42435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返回架构使用分割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征服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策略进行设计 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system designed in call and return architecture uses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divide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conquer strategy.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将整个系统分为更小的子系统，以减少复杂度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idea is to divide the whole system into some smaller blocks to reduce the complexity and enhance the modifiability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返回的执行顺序被一个单线程控制 </a:t>
            </a:r>
            <a:endParaRPr lang="en-US" altLang="zh-CN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execution order of the Call and return system is usually controlled by a single thread 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1981200" y="274639"/>
            <a:ext cx="8229600" cy="49053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4. Call and Return Architecture</a:t>
            </a:r>
            <a:endParaRPr lang="en-GB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ChangeArrowheads="1"/>
          </p:cNvSpPr>
          <p:nvPr/>
        </p:nvSpPr>
        <p:spPr bwMode="auto">
          <a:xfrm>
            <a:off x="4402139" y="1341438"/>
            <a:ext cx="681037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4857" tIns="27429" rIns="54857" bIns="274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M</a:t>
            </a:r>
            <a:endParaRPr lang="en-US" altLang="zh-CN" b="1"/>
          </a:p>
        </p:txBody>
      </p:sp>
      <p:sp>
        <p:nvSpPr>
          <p:cNvPr id="19459" name="Line 10"/>
          <p:cNvSpPr>
            <a:spLocks noChangeShapeType="1"/>
          </p:cNvSpPr>
          <p:nvPr/>
        </p:nvSpPr>
        <p:spPr bwMode="auto">
          <a:xfrm flipH="1">
            <a:off x="2155825" y="1716088"/>
            <a:ext cx="2560638" cy="1244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Line 11"/>
          <p:cNvSpPr>
            <a:spLocks noChangeShapeType="1"/>
          </p:cNvSpPr>
          <p:nvPr/>
        </p:nvSpPr>
        <p:spPr bwMode="auto">
          <a:xfrm>
            <a:off x="4716463" y="1716089"/>
            <a:ext cx="0" cy="1292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12"/>
          <p:cNvSpPr>
            <a:spLocks noChangeShapeType="1"/>
          </p:cNvSpPr>
          <p:nvPr/>
        </p:nvSpPr>
        <p:spPr bwMode="auto">
          <a:xfrm>
            <a:off x="4716464" y="1716088"/>
            <a:ext cx="2452687" cy="1223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13"/>
          <p:cNvSpPr>
            <a:spLocks noChangeShapeType="1"/>
          </p:cNvSpPr>
          <p:nvPr/>
        </p:nvSpPr>
        <p:spPr bwMode="auto">
          <a:xfrm flipH="1">
            <a:off x="3616325" y="3400426"/>
            <a:ext cx="1100138" cy="1292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14"/>
          <p:cNvSpPr>
            <a:spLocks noChangeShapeType="1"/>
          </p:cNvSpPr>
          <p:nvPr/>
        </p:nvSpPr>
        <p:spPr bwMode="auto">
          <a:xfrm>
            <a:off x="4716464" y="3400426"/>
            <a:ext cx="1354137" cy="136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8"/>
          <p:cNvGrpSpPr/>
          <p:nvPr/>
        </p:nvGrpSpPr>
        <p:grpSpPr bwMode="auto">
          <a:xfrm>
            <a:off x="4833939" y="2090739"/>
            <a:ext cx="403225" cy="407987"/>
            <a:chOff x="2856" y="1317"/>
            <a:chExt cx="254" cy="257"/>
          </a:xfrm>
        </p:grpSpPr>
        <p:sp>
          <p:nvSpPr>
            <p:cNvPr id="19502" name="Text Box 8"/>
            <p:cNvSpPr txBox="1">
              <a:spLocks noChangeArrowheads="1"/>
            </p:cNvSpPr>
            <p:nvPr/>
          </p:nvSpPr>
          <p:spPr bwMode="auto">
            <a:xfrm>
              <a:off x="2915" y="1318"/>
              <a:ext cx="195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  <p:sp>
          <p:nvSpPr>
            <p:cNvPr id="19503" name="Line 15"/>
            <p:cNvSpPr>
              <a:spLocks noChangeShapeType="1"/>
            </p:cNvSpPr>
            <p:nvPr/>
          </p:nvSpPr>
          <p:spPr bwMode="auto">
            <a:xfrm flipV="1">
              <a:off x="2856" y="1317"/>
              <a:ext cx="1" cy="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5" name="Rectangle 17"/>
          <p:cNvSpPr>
            <a:spLocks noChangeArrowheads="1"/>
          </p:cNvSpPr>
          <p:nvPr/>
        </p:nvSpPr>
        <p:spPr bwMode="auto">
          <a:xfrm>
            <a:off x="1847850" y="3025775"/>
            <a:ext cx="681038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4857" tIns="27429" rIns="54857" bIns="274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A</a:t>
            </a:r>
            <a:endParaRPr lang="en-US" altLang="zh-CN" b="1"/>
          </a:p>
        </p:txBody>
      </p:sp>
      <p:sp>
        <p:nvSpPr>
          <p:cNvPr id="19466" name="Rectangle 18"/>
          <p:cNvSpPr>
            <a:spLocks noChangeArrowheads="1"/>
          </p:cNvSpPr>
          <p:nvPr/>
        </p:nvSpPr>
        <p:spPr bwMode="auto">
          <a:xfrm>
            <a:off x="4402139" y="3025775"/>
            <a:ext cx="681037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4857" tIns="27429" rIns="54857" bIns="274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B</a:t>
            </a:r>
            <a:endParaRPr lang="en-US" altLang="zh-CN" b="1"/>
          </a:p>
        </p:txBody>
      </p:sp>
      <p:sp>
        <p:nvSpPr>
          <p:cNvPr id="19467" name="Rectangle 19"/>
          <p:cNvSpPr>
            <a:spLocks noChangeArrowheads="1"/>
          </p:cNvSpPr>
          <p:nvPr/>
        </p:nvSpPr>
        <p:spPr bwMode="auto">
          <a:xfrm>
            <a:off x="3322639" y="4710113"/>
            <a:ext cx="681037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4857" tIns="27429" rIns="54857" bIns="274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C</a:t>
            </a:r>
            <a:endParaRPr lang="en-US" altLang="zh-CN" b="1"/>
          </a:p>
        </p:txBody>
      </p:sp>
      <p:sp>
        <p:nvSpPr>
          <p:cNvPr id="19468" name="Rectangle 20"/>
          <p:cNvSpPr>
            <a:spLocks noChangeArrowheads="1"/>
          </p:cNvSpPr>
          <p:nvPr/>
        </p:nvSpPr>
        <p:spPr bwMode="auto">
          <a:xfrm>
            <a:off x="5634039" y="4710113"/>
            <a:ext cx="681037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4857" tIns="27429" rIns="54857" bIns="274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D</a:t>
            </a:r>
            <a:endParaRPr lang="en-US" altLang="zh-CN" b="1"/>
          </a:p>
        </p:txBody>
      </p:sp>
      <p:sp>
        <p:nvSpPr>
          <p:cNvPr id="19469" name="Rectangle 21"/>
          <p:cNvSpPr>
            <a:spLocks noChangeArrowheads="1"/>
          </p:cNvSpPr>
          <p:nvPr/>
        </p:nvSpPr>
        <p:spPr bwMode="auto">
          <a:xfrm>
            <a:off x="6711950" y="3025775"/>
            <a:ext cx="681038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lIns="54857" tIns="27429" rIns="54857" bIns="274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E</a:t>
            </a:r>
            <a:endParaRPr lang="en-US" altLang="zh-CN" b="1"/>
          </a:p>
        </p:txBody>
      </p:sp>
      <p:grpSp>
        <p:nvGrpSpPr>
          <p:cNvPr id="3" name="Group 47"/>
          <p:cNvGrpSpPr/>
          <p:nvPr/>
        </p:nvGrpSpPr>
        <p:grpSpPr bwMode="auto">
          <a:xfrm>
            <a:off x="5083176" y="3397250"/>
            <a:ext cx="461963" cy="565150"/>
            <a:chOff x="3013" y="2140"/>
            <a:chExt cx="291" cy="356"/>
          </a:xfrm>
        </p:grpSpPr>
        <p:sp>
          <p:nvSpPr>
            <p:cNvPr id="19500" name="Text Box 6"/>
            <p:cNvSpPr txBox="1">
              <a:spLocks noChangeArrowheads="1"/>
            </p:cNvSpPr>
            <p:nvPr/>
          </p:nvSpPr>
          <p:spPr bwMode="auto">
            <a:xfrm>
              <a:off x="3110" y="2140"/>
              <a:ext cx="194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  <p:sp>
          <p:nvSpPr>
            <p:cNvPr id="19501" name="Line 26"/>
            <p:cNvSpPr>
              <a:spLocks noChangeShapeType="1"/>
            </p:cNvSpPr>
            <p:nvPr/>
          </p:nvSpPr>
          <p:spPr bwMode="auto">
            <a:xfrm flipH="1" flipV="1">
              <a:off x="3013" y="2260"/>
              <a:ext cx="29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1"/>
          <p:cNvGrpSpPr/>
          <p:nvPr/>
        </p:nvGrpSpPr>
        <p:grpSpPr bwMode="auto">
          <a:xfrm>
            <a:off x="3079750" y="1674813"/>
            <a:ext cx="615950" cy="603250"/>
            <a:chOff x="1751" y="1055"/>
            <a:chExt cx="388" cy="380"/>
          </a:xfrm>
        </p:grpSpPr>
        <p:sp>
          <p:nvSpPr>
            <p:cNvPr id="19498" name="Line 22"/>
            <p:cNvSpPr>
              <a:spLocks noChangeShapeType="1"/>
            </p:cNvSpPr>
            <p:nvPr/>
          </p:nvSpPr>
          <p:spPr bwMode="auto">
            <a:xfrm flipH="1">
              <a:off x="1751" y="1199"/>
              <a:ext cx="388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Text Box 28"/>
            <p:cNvSpPr txBox="1">
              <a:spLocks noChangeArrowheads="1"/>
            </p:cNvSpPr>
            <p:nvPr/>
          </p:nvSpPr>
          <p:spPr bwMode="auto">
            <a:xfrm>
              <a:off x="1751" y="1055"/>
              <a:ext cx="194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</p:grpSp>
      <p:grpSp>
        <p:nvGrpSpPr>
          <p:cNvPr id="5" name="Group 42"/>
          <p:cNvGrpSpPr/>
          <p:nvPr/>
        </p:nvGrpSpPr>
        <p:grpSpPr bwMode="auto">
          <a:xfrm>
            <a:off x="3233738" y="2278063"/>
            <a:ext cx="615950" cy="723900"/>
            <a:chOff x="1848" y="1435"/>
            <a:chExt cx="388" cy="456"/>
          </a:xfrm>
        </p:grpSpPr>
        <p:sp>
          <p:nvSpPr>
            <p:cNvPr id="19496" name="Line 27"/>
            <p:cNvSpPr>
              <a:spLocks noChangeShapeType="1"/>
            </p:cNvSpPr>
            <p:nvPr/>
          </p:nvSpPr>
          <p:spPr bwMode="auto">
            <a:xfrm flipV="1">
              <a:off x="1848" y="1435"/>
              <a:ext cx="388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Text Box 29"/>
            <p:cNvSpPr txBox="1">
              <a:spLocks noChangeArrowheads="1"/>
            </p:cNvSpPr>
            <p:nvPr/>
          </p:nvSpPr>
          <p:spPr bwMode="auto">
            <a:xfrm>
              <a:off x="1945" y="1645"/>
              <a:ext cx="194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</p:grpSp>
      <p:grpSp>
        <p:nvGrpSpPr>
          <p:cNvPr id="6" name="Group 43"/>
          <p:cNvGrpSpPr/>
          <p:nvPr/>
        </p:nvGrpSpPr>
        <p:grpSpPr bwMode="auto">
          <a:xfrm>
            <a:off x="4157663" y="2038350"/>
            <a:ext cx="425450" cy="546100"/>
            <a:chOff x="2430" y="1284"/>
            <a:chExt cx="268" cy="344"/>
          </a:xfrm>
        </p:grpSpPr>
        <p:sp>
          <p:nvSpPr>
            <p:cNvPr id="19494" name="Line 16"/>
            <p:cNvSpPr>
              <a:spLocks noChangeShapeType="1"/>
            </p:cNvSpPr>
            <p:nvPr/>
          </p:nvSpPr>
          <p:spPr bwMode="auto">
            <a:xfrm>
              <a:off x="2698" y="1284"/>
              <a:ext cx="0" cy="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Text Box 30"/>
            <p:cNvSpPr txBox="1">
              <a:spLocks noChangeArrowheads="1"/>
            </p:cNvSpPr>
            <p:nvPr/>
          </p:nvSpPr>
          <p:spPr bwMode="auto">
            <a:xfrm>
              <a:off x="2430" y="1292"/>
              <a:ext cx="194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</p:grpSp>
      <p:grpSp>
        <p:nvGrpSpPr>
          <p:cNvPr id="7" name="Group 44"/>
          <p:cNvGrpSpPr/>
          <p:nvPr/>
        </p:nvGrpSpPr>
        <p:grpSpPr bwMode="auto">
          <a:xfrm>
            <a:off x="3695700" y="3546475"/>
            <a:ext cx="615950" cy="788988"/>
            <a:chOff x="2139" y="2234"/>
            <a:chExt cx="388" cy="497"/>
          </a:xfrm>
        </p:grpSpPr>
        <p:sp>
          <p:nvSpPr>
            <p:cNvPr id="19492" name="Line 24"/>
            <p:cNvSpPr>
              <a:spLocks noChangeShapeType="1"/>
            </p:cNvSpPr>
            <p:nvPr/>
          </p:nvSpPr>
          <p:spPr bwMode="auto">
            <a:xfrm flipH="1">
              <a:off x="2139" y="2260"/>
              <a:ext cx="388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2139" y="2234"/>
              <a:ext cx="194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</p:grpSp>
      <p:grpSp>
        <p:nvGrpSpPr>
          <p:cNvPr id="8" name="Group 45"/>
          <p:cNvGrpSpPr/>
          <p:nvPr/>
        </p:nvGrpSpPr>
        <p:grpSpPr bwMode="auto">
          <a:xfrm>
            <a:off x="4003676" y="3962404"/>
            <a:ext cx="588963" cy="614363"/>
            <a:chOff x="2333" y="2496"/>
            <a:chExt cx="371" cy="387"/>
          </a:xfrm>
        </p:grpSpPr>
        <p:sp>
          <p:nvSpPr>
            <p:cNvPr id="19490" name="Line 23"/>
            <p:cNvSpPr>
              <a:spLocks noChangeShapeType="1"/>
            </p:cNvSpPr>
            <p:nvPr/>
          </p:nvSpPr>
          <p:spPr bwMode="auto">
            <a:xfrm flipV="1">
              <a:off x="2333" y="2496"/>
              <a:ext cx="291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Text Box 32"/>
            <p:cNvSpPr txBox="1">
              <a:spLocks noChangeArrowheads="1"/>
            </p:cNvSpPr>
            <p:nvPr/>
          </p:nvSpPr>
          <p:spPr bwMode="auto">
            <a:xfrm>
              <a:off x="2510" y="2650"/>
              <a:ext cx="194" cy="2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</p:grpSp>
      <p:grpSp>
        <p:nvGrpSpPr>
          <p:cNvPr id="9" name="Group 46"/>
          <p:cNvGrpSpPr/>
          <p:nvPr/>
        </p:nvGrpSpPr>
        <p:grpSpPr bwMode="auto">
          <a:xfrm>
            <a:off x="4927600" y="3775076"/>
            <a:ext cx="463550" cy="722313"/>
            <a:chOff x="2915" y="2378"/>
            <a:chExt cx="292" cy="455"/>
          </a:xfrm>
        </p:grpSpPr>
        <p:sp>
          <p:nvSpPr>
            <p:cNvPr id="19488" name="Line 25"/>
            <p:cNvSpPr>
              <a:spLocks noChangeShapeType="1"/>
            </p:cNvSpPr>
            <p:nvPr/>
          </p:nvSpPr>
          <p:spPr bwMode="auto">
            <a:xfrm>
              <a:off x="2916" y="2378"/>
              <a:ext cx="291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2915" y="2587"/>
              <a:ext cx="195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</p:grpSp>
      <p:grpSp>
        <p:nvGrpSpPr>
          <p:cNvPr id="10" name="Group 50"/>
          <p:cNvGrpSpPr/>
          <p:nvPr/>
        </p:nvGrpSpPr>
        <p:grpSpPr bwMode="auto">
          <a:xfrm>
            <a:off x="5853113" y="1863726"/>
            <a:ext cx="747712" cy="600075"/>
            <a:chOff x="3498" y="1174"/>
            <a:chExt cx="471" cy="378"/>
          </a:xfrm>
        </p:grpSpPr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3692" y="1174"/>
              <a:ext cx="277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  <p:sp>
          <p:nvSpPr>
            <p:cNvPr id="19487" name="Line 35"/>
            <p:cNvSpPr>
              <a:spLocks noChangeShapeType="1"/>
            </p:cNvSpPr>
            <p:nvPr/>
          </p:nvSpPr>
          <p:spPr bwMode="auto">
            <a:xfrm flipH="1" flipV="1">
              <a:off x="3498" y="1317"/>
              <a:ext cx="388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9"/>
          <p:cNvGrpSpPr/>
          <p:nvPr/>
        </p:nvGrpSpPr>
        <p:grpSpPr bwMode="auto">
          <a:xfrm>
            <a:off x="5853113" y="2463800"/>
            <a:ext cx="615950" cy="579438"/>
            <a:chOff x="3498" y="1552"/>
            <a:chExt cx="388" cy="365"/>
          </a:xfrm>
        </p:grpSpPr>
        <p:sp>
          <p:nvSpPr>
            <p:cNvPr id="19484" name="Text Box 34"/>
            <p:cNvSpPr txBox="1">
              <a:spLocks noChangeArrowheads="1"/>
            </p:cNvSpPr>
            <p:nvPr/>
          </p:nvSpPr>
          <p:spPr bwMode="auto">
            <a:xfrm>
              <a:off x="3595" y="1671"/>
              <a:ext cx="193" cy="2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 b="1">
                <a:solidFill>
                  <a:srgbClr val="0000CC"/>
                </a:solidFill>
              </a:endParaRPr>
            </a:p>
          </p:txBody>
        </p:sp>
        <p:sp>
          <p:nvSpPr>
            <p:cNvPr id="19485" name="Line 36"/>
            <p:cNvSpPr>
              <a:spLocks noChangeShapeType="1"/>
            </p:cNvSpPr>
            <p:nvPr/>
          </p:nvSpPr>
          <p:spPr bwMode="auto">
            <a:xfrm>
              <a:off x="3498" y="1552"/>
              <a:ext cx="388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9" name="Text Box 37"/>
          <p:cNvSpPr txBox="1">
            <a:spLocks noChangeArrowheads="1"/>
          </p:cNvSpPr>
          <p:nvPr/>
        </p:nvSpPr>
        <p:spPr bwMode="auto">
          <a:xfrm>
            <a:off x="1847850" y="5780088"/>
            <a:ext cx="698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The control flow of call and return architecture</a:t>
            </a:r>
            <a:endParaRPr lang="en-US" altLang="zh-CN" sz="2400" b="1"/>
          </a:p>
        </p:txBody>
      </p:sp>
      <p:sp>
        <p:nvSpPr>
          <p:cNvPr id="367667" name="Rectangle 51"/>
          <p:cNvSpPr>
            <a:spLocks noChangeArrowheads="1"/>
          </p:cNvSpPr>
          <p:nvPr/>
        </p:nvSpPr>
        <p:spPr bwMode="auto">
          <a:xfrm>
            <a:off x="7358063" y="3789363"/>
            <a:ext cx="34336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一个软件模块只有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得到了控制权之后，才能运行。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668" name="Rectangle 52"/>
          <p:cNvSpPr>
            <a:spLocks noChangeArrowheads="1"/>
          </p:cNvSpPr>
          <p:nvPr/>
        </p:nvSpPr>
        <p:spPr bwMode="auto">
          <a:xfrm>
            <a:off x="7481888" y="1268414"/>
            <a:ext cx="2646362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在调用一个子程</a:t>
            </a:r>
            <a:endParaRPr lang="en-US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序之后，控制权返</a:t>
            </a:r>
            <a:endParaRPr lang="en-US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回到调用者子程序。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1981200" y="274639"/>
            <a:ext cx="8229600" cy="49053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4. Call and Return Architecture</a:t>
            </a:r>
            <a:endParaRPr lang="en-GB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" name="棱台 11">
            <a:hlinkClick r:id="rId1" action="ppaction://hlinksldjump"/>
          </p:cNvPr>
          <p:cNvSpPr/>
          <p:nvPr/>
        </p:nvSpPr>
        <p:spPr>
          <a:xfrm>
            <a:off x="9799530" y="5495030"/>
            <a:ext cx="1866606" cy="742258"/>
          </a:xfrm>
          <a:prstGeom prst="bevel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36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36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67" grpId="0"/>
      <p:bldP spid="3676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58404" name="AutoShape 4"/>
          <p:cNvSpPr>
            <a:spLocks noChangeArrowheads="1"/>
          </p:cNvSpPr>
          <p:nvPr/>
        </p:nvSpPr>
        <p:spPr bwMode="auto">
          <a:xfrm>
            <a:off x="2566988" y="2276475"/>
            <a:ext cx="6769100" cy="1081088"/>
          </a:xfrm>
          <a:prstGeom prst="bevel">
            <a:avLst>
              <a:gd name="adj" fmla="val 12500"/>
            </a:avLst>
          </a:prstGeom>
          <a:solidFill>
            <a:srgbClr val="FFCC00">
              <a:alpha val="16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Main Program and Subroutine</a:t>
            </a:r>
            <a:endParaRPr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2566988" y="3860801"/>
            <a:ext cx="69135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Call and return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代表结构化编程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bas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908051"/>
            <a:ext cx="8569325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351089" y="401639"/>
            <a:ext cx="7342187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200" b="1"/>
              <a:t>5. Main Program and Subroutine </a:t>
            </a:r>
            <a:endParaRPr lang="en-US" altLang="zh-CN" sz="3200" b="1"/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2495550" y="6003926"/>
            <a:ext cx="720090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program is composed of a main program 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and some subroutines 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132" y="1268415"/>
            <a:ext cx="10574447" cy="486983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子程序体系结构：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系统由一个主程序和一些分层组织的子程序组成；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主程序调用高层子程序；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高层子程序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调用低层子程序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一个子例程的正确性通常取决于它调用的子程序是否正确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子程序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也称为过程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是较大程序中的一部分代码，它执行特定任务，相对独立于其余代码。子程序是现在的函数与方法的简单情况。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351089" y="401639"/>
            <a:ext cx="7342187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200" b="1"/>
              <a:t>5. Main Program and Subroutine 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724277" y="2060576"/>
            <a:ext cx="10492967" cy="28813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结构化的设计使用自顶向下的功能化设计 </a:t>
            </a:r>
            <a:r>
              <a:rPr lang="en-US" altLang="zh-CN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Top-down functional design) : </a:t>
            </a:r>
            <a:endParaRPr lang="en-US" altLang="zh-CN" sz="3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该系统从功能化的角度进行设计，从高级视图开始，逐步细化为更详细的设计。</a:t>
            </a:r>
            <a:endParaRPr lang="en-US" altLang="zh-CN" sz="3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351089" y="401639"/>
            <a:ext cx="7342187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200" b="1"/>
              <a:t>5. Main Program and Subroutine 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5373688"/>
            <a:ext cx="8604250" cy="1079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The system depends on a collection of subroutines 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(functions), and no concept of object</a:t>
            </a:r>
            <a:endParaRPr lang="en-US" altLang="zh-CN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>
            <a:off x="5159376" y="1268414"/>
            <a:ext cx="1223963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17" name="AutoShape 5"/>
          <p:cNvSpPr>
            <a:spLocks noChangeArrowheads="1"/>
          </p:cNvSpPr>
          <p:nvPr/>
        </p:nvSpPr>
        <p:spPr bwMode="auto">
          <a:xfrm>
            <a:off x="3216276" y="2205039"/>
            <a:ext cx="1223963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task1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18" name="AutoShape 6"/>
          <p:cNvSpPr>
            <a:spLocks noChangeArrowheads="1"/>
          </p:cNvSpPr>
          <p:nvPr/>
        </p:nvSpPr>
        <p:spPr bwMode="auto">
          <a:xfrm>
            <a:off x="7032626" y="2206626"/>
            <a:ext cx="1223963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task2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19" name="Line 7"/>
          <p:cNvSpPr>
            <a:spLocks noChangeShapeType="1"/>
          </p:cNvSpPr>
          <p:nvPr/>
        </p:nvSpPr>
        <p:spPr bwMode="auto">
          <a:xfrm flipH="1">
            <a:off x="3792538" y="1628776"/>
            <a:ext cx="14398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20" name="Line 8"/>
          <p:cNvSpPr>
            <a:spLocks noChangeShapeType="1"/>
          </p:cNvSpPr>
          <p:nvPr/>
        </p:nvSpPr>
        <p:spPr bwMode="auto">
          <a:xfrm>
            <a:off x="6383338" y="1555750"/>
            <a:ext cx="122555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21" name="Line 9"/>
          <p:cNvSpPr>
            <a:spLocks noChangeShapeType="1"/>
          </p:cNvSpPr>
          <p:nvPr/>
        </p:nvSpPr>
        <p:spPr bwMode="auto">
          <a:xfrm flipH="1">
            <a:off x="2928938" y="2924176"/>
            <a:ext cx="4318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22" name="Line 10"/>
          <p:cNvSpPr>
            <a:spLocks noChangeShapeType="1"/>
          </p:cNvSpPr>
          <p:nvPr/>
        </p:nvSpPr>
        <p:spPr bwMode="auto">
          <a:xfrm>
            <a:off x="3792538" y="292576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23" name="Line 11"/>
          <p:cNvSpPr>
            <a:spLocks noChangeShapeType="1"/>
          </p:cNvSpPr>
          <p:nvPr/>
        </p:nvSpPr>
        <p:spPr bwMode="auto">
          <a:xfrm>
            <a:off x="4368801" y="2925764"/>
            <a:ext cx="3603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24" name="Line 12"/>
          <p:cNvSpPr>
            <a:spLocks noChangeShapeType="1"/>
          </p:cNvSpPr>
          <p:nvPr/>
        </p:nvSpPr>
        <p:spPr bwMode="auto">
          <a:xfrm flipH="1">
            <a:off x="6816726" y="2925764"/>
            <a:ext cx="5762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25" name="Line 13"/>
          <p:cNvSpPr>
            <a:spLocks noChangeShapeType="1"/>
          </p:cNvSpPr>
          <p:nvPr/>
        </p:nvSpPr>
        <p:spPr bwMode="auto">
          <a:xfrm>
            <a:off x="7608888" y="2925763"/>
            <a:ext cx="86360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26" name="AutoShape 14"/>
          <p:cNvSpPr>
            <a:spLocks noChangeArrowheads="1"/>
          </p:cNvSpPr>
          <p:nvPr/>
        </p:nvSpPr>
        <p:spPr bwMode="auto">
          <a:xfrm>
            <a:off x="1652047" y="3213101"/>
            <a:ext cx="1368425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task11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27" name="AutoShape 15"/>
          <p:cNvSpPr>
            <a:spLocks noChangeArrowheads="1"/>
          </p:cNvSpPr>
          <p:nvPr/>
        </p:nvSpPr>
        <p:spPr bwMode="auto">
          <a:xfrm>
            <a:off x="6383339" y="3213101"/>
            <a:ext cx="1296987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task21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29" name="AutoShape 17"/>
          <p:cNvSpPr>
            <a:spLocks noChangeArrowheads="1"/>
          </p:cNvSpPr>
          <p:nvPr/>
        </p:nvSpPr>
        <p:spPr bwMode="auto">
          <a:xfrm>
            <a:off x="3144839" y="3211514"/>
            <a:ext cx="1368425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task12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30" name="AutoShape 18"/>
          <p:cNvSpPr>
            <a:spLocks noChangeArrowheads="1"/>
          </p:cNvSpPr>
          <p:nvPr/>
        </p:nvSpPr>
        <p:spPr bwMode="auto">
          <a:xfrm>
            <a:off x="4656139" y="3213101"/>
            <a:ext cx="1368425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task13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31" name="AutoShape 19"/>
          <p:cNvSpPr>
            <a:spLocks noChangeArrowheads="1"/>
          </p:cNvSpPr>
          <p:nvPr/>
        </p:nvSpPr>
        <p:spPr bwMode="auto">
          <a:xfrm>
            <a:off x="7823200" y="3213101"/>
            <a:ext cx="1296988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task22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32" name="Line 20"/>
          <p:cNvSpPr>
            <a:spLocks noChangeShapeType="1"/>
          </p:cNvSpPr>
          <p:nvPr/>
        </p:nvSpPr>
        <p:spPr bwMode="auto">
          <a:xfrm flipH="1">
            <a:off x="3217864" y="3932239"/>
            <a:ext cx="50323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>
            <a:off x="3937000" y="3932239"/>
            <a:ext cx="6477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34" name="AutoShape 22"/>
          <p:cNvSpPr>
            <a:spLocks noChangeArrowheads="1"/>
          </p:cNvSpPr>
          <p:nvPr/>
        </p:nvSpPr>
        <p:spPr bwMode="auto">
          <a:xfrm>
            <a:off x="2279650" y="4364039"/>
            <a:ext cx="1728788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task121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35" name="AutoShape 23"/>
          <p:cNvSpPr>
            <a:spLocks noChangeArrowheads="1"/>
          </p:cNvSpPr>
          <p:nvPr/>
        </p:nvSpPr>
        <p:spPr bwMode="auto">
          <a:xfrm>
            <a:off x="4151314" y="4364039"/>
            <a:ext cx="1296987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34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task122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36" name="Text Box 24"/>
          <p:cNvSpPr txBox="1">
            <a:spLocks noChangeArrowheads="1"/>
          </p:cNvSpPr>
          <p:nvPr/>
        </p:nvSpPr>
        <p:spPr bwMode="auto">
          <a:xfrm>
            <a:off x="9263062" y="2205038"/>
            <a:ext cx="269447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level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37" name="Text Box 25"/>
          <p:cNvSpPr txBox="1">
            <a:spLocks noChangeArrowheads="1"/>
          </p:cNvSpPr>
          <p:nvPr/>
        </p:nvSpPr>
        <p:spPr bwMode="auto">
          <a:xfrm>
            <a:off x="9262189" y="3078398"/>
            <a:ext cx="255833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Lower level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138" name="Text Box 26"/>
          <p:cNvSpPr txBox="1">
            <a:spLocks noChangeArrowheads="1"/>
          </p:cNvSpPr>
          <p:nvPr/>
        </p:nvSpPr>
        <p:spPr bwMode="auto">
          <a:xfrm>
            <a:off x="9262189" y="4328319"/>
            <a:ext cx="255833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Lowest level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1" name="Rectangle 3"/>
          <p:cNvSpPr>
            <a:spLocks noChangeArrowheads="1"/>
          </p:cNvSpPr>
          <p:nvPr/>
        </p:nvSpPr>
        <p:spPr bwMode="auto">
          <a:xfrm>
            <a:off x="2351089" y="260350"/>
            <a:ext cx="734218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200" b="1"/>
              <a:t>5. Main Program and Subroutine 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3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3" dur="20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  <p:bldP spid="346117" grpId="0" animBg="1"/>
      <p:bldP spid="346118" grpId="0" animBg="1"/>
      <p:bldP spid="346119" grpId="0" animBg="1"/>
      <p:bldP spid="346120" grpId="0" animBg="1"/>
      <p:bldP spid="346121" grpId="0" animBg="1"/>
      <p:bldP spid="346122" grpId="0" animBg="1"/>
      <p:bldP spid="346123" grpId="0" animBg="1"/>
      <p:bldP spid="346124" grpId="0" animBg="1"/>
      <p:bldP spid="346125" grpId="0" animBg="1"/>
      <p:bldP spid="346126" grpId="0" animBg="1"/>
      <p:bldP spid="346127" grpId="0" animBg="1"/>
      <p:bldP spid="346129" grpId="0" animBg="1"/>
      <p:bldP spid="346130" grpId="0" animBg="1"/>
      <p:bldP spid="346131" grpId="0" animBg="1"/>
      <p:bldP spid="346132" grpId="0" animBg="1"/>
      <p:bldP spid="346133" grpId="0" animBg="1"/>
      <p:bldP spid="346134" grpId="0" animBg="1"/>
      <p:bldP spid="346135" grpId="0" animBg="1"/>
      <p:bldP spid="346136" grpId="0"/>
      <p:bldP spid="346137" grpId="0"/>
      <p:bldP spid="3461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5188" y="260351"/>
            <a:ext cx="784701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Content of This Lecture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3164" y="1628776"/>
            <a:ext cx="6762939" cy="230891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990600" lvl="1" indent="-533400" algn="l">
              <a:lnSpc>
                <a:spcPct val="120000"/>
              </a:lnSpc>
              <a:buFontTx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" action="ppaction://hlinksldjump"/>
              </a:rPr>
              <a:t>Evolution of Program Design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 algn="l">
              <a:lnSpc>
                <a:spcPct val="120000"/>
              </a:lnSpc>
              <a:buFontTx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Call and return Architecture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 algn="l">
              <a:lnSpc>
                <a:spcPct val="120000"/>
              </a:lnSpc>
              <a:buFontTx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Main program and subroutine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 algn="l">
              <a:lnSpc>
                <a:spcPct val="120000"/>
              </a:lnSpc>
              <a:buFontTx/>
              <a:buAutoNum type="arabicPeriod"/>
            </a:pP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Object-oriented Design   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/>
          <p:cNvSpPr>
            <a:spLocks noChangeArrowheads="1"/>
          </p:cNvSpPr>
          <p:nvPr/>
        </p:nvSpPr>
        <p:spPr bwMode="auto">
          <a:xfrm>
            <a:off x="5375276" y="1268414"/>
            <a:ext cx="1223963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41" name="AutoShape 5"/>
          <p:cNvSpPr>
            <a:spLocks noChangeArrowheads="1"/>
          </p:cNvSpPr>
          <p:nvPr/>
        </p:nvSpPr>
        <p:spPr bwMode="auto">
          <a:xfrm>
            <a:off x="1971662" y="2205039"/>
            <a:ext cx="2395551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subroutine1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42" name="AutoShape 6"/>
          <p:cNvSpPr>
            <a:spLocks noChangeArrowheads="1"/>
          </p:cNvSpPr>
          <p:nvPr/>
        </p:nvSpPr>
        <p:spPr bwMode="auto">
          <a:xfrm>
            <a:off x="8098023" y="2206626"/>
            <a:ext cx="2232025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subroutine2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 flipH="1">
            <a:off x="4008438" y="1628776"/>
            <a:ext cx="14398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6672105" y="1628776"/>
            <a:ext cx="2247951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H="1">
            <a:off x="2171664" y="2925763"/>
            <a:ext cx="317629" cy="2841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>
            <a:off x="3493200" y="2925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4414116" y="2565401"/>
            <a:ext cx="1326879" cy="644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0" name="Line 12"/>
          <p:cNvSpPr>
            <a:spLocks noChangeShapeType="1"/>
          </p:cNvSpPr>
          <p:nvPr/>
        </p:nvSpPr>
        <p:spPr bwMode="auto">
          <a:xfrm flipH="1">
            <a:off x="8218326" y="2925764"/>
            <a:ext cx="5762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1" name="Line 13"/>
          <p:cNvSpPr>
            <a:spLocks noChangeShapeType="1"/>
          </p:cNvSpPr>
          <p:nvPr/>
        </p:nvSpPr>
        <p:spPr bwMode="auto">
          <a:xfrm>
            <a:off x="9532719" y="2925763"/>
            <a:ext cx="647699" cy="2841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50" name="AutoShape 14"/>
          <p:cNvSpPr>
            <a:spLocks noChangeArrowheads="1"/>
          </p:cNvSpPr>
          <p:nvPr/>
        </p:nvSpPr>
        <p:spPr bwMode="auto">
          <a:xfrm>
            <a:off x="444464" y="3211514"/>
            <a:ext cx="2117854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subroutine11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52" name="AutoShape 16"/>
          <p:cNvSpPr>
            <a:spLocks noChangeArrowheads="1"/>
          </p:cNvSpPr>
          <p:nvPr/>
        </p:nvSpPr>
        <p:spPr bwMode="auto">
          <a:xfrm>
            <a:off x="2705193" y="3211514"/>
            <a:ext cx="2166846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subroutine12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53" name="AutoShape 17"/>
          <p:cNvSpPr>
            <a:spLocks noChangeArrowheads="1"/>
          </p:cNvSpPr>
          <p:nvPr/>
        </p:nvSpPr>
        <p:spPr bwMode="auto">
          <a:xfrm>
            <a:off x="5022759" y="3213101"/>
            <a:ext cx="2103328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subroutine13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5" name="Line 19"/>
          <p:cNvSpPr>
            <a:spLocks noChangeShapeType="1"/>
          </p:cNvSpPr>
          <p:nvPr/>
        </p:nvSpPr>
        <p:spPr bwMode="auto">
          <a:xfrm flipH="1">
            <a:off x="2862170" y="3930652"/>
            <a:ext cx="50323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6" name="Line 20"/>
          <p:cNvSpPr>
            <a:spLocks noChangeShapeType="1"/>
          </p:cNvSpPr>
          <p:nvPr/>
        </p:nvSpPr>
        <p:spPr bwMode="auto">
          <a:xfrm>
            <a:off x="4152900" y="3932239"/>
            <a:ext cx="6477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57" name="AutoShape 21"/>
          <p:cNvSpPr>
            <a:spLocks noChangeArrowheads="1"/>
          </p:cNvSpPr>
          <p:nvPr/>
        </p:nvSpPr>
        <p:spPr bwMode="auto">
          <a:xfrm>
            <a:off x="1319139" y="4364039"/>
            <a:ext cx="2576408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subroutine121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58" name="AutoShape 22"/>
          <p:cNvSpPr>
            <a:spLocks noChangeArrowheads="1"/>
          </p:cNvSpPr>
          <p:nvPr/>
        </p:nvSpPr>
        <p:spPr bwMode="auto">
          <a:xfrm>
            <a:off x="4022299" y="4393147"/>
            <a:ext cx="2606342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subroutine122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59" name="AutoShape 23"/>
          <p:cNvSpPr>
            <a:spLocks noChangeArrowheads="1"/>
          </p:cNvSpPr>
          <p:nvPr/>
        </p:nvSpPr>
        <p:spPr bwMode="auto">
          <a:xfrm>
            <a:off x="7280037" y="3214689"/>
            <a:ext cx="2162251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subroutine21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60" name="AutoShape 24"/>
          <p:cNvSpPr>
            <a:spLocks noChangeArrowheads="1"/>
          </p:cNvSpPr>
          <p:nvPr/>
        </p:nvSpPr>
        <p:spPr bwMode="auto">
          <a:xfrm>
            <a:off x="9532720" y="3211514"/>
            <a:ext cx="2406780" cy="720725"/>
          </a:xfrm>
          <a:prstGeom prst="roundRect">
            <a:avLst>
              <a:gd name="adj" fmla="val 16667"/>
            </a:avLst>
          </a:prstGeom>
          <a:solidFill>
            <a:srgbClr val="FFFF00">
              <a:alpha val="29000"/>
            </a:srgb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subroutine22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6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904352" y="5618163"/>
            <a:ext cx="10580914" cy="11239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系统功能由许多子程序实现，其中高层子程序调用较低层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子程序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，依次向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下调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，等等。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2" name="Text Box 29"/>
          <p:cNvSpPr txBox="1">
            <a:spLocks noChangeArrowheads="1"/>
          </p:cNvSpPr>
          <p:nvPr/>
        </p:nvSpPr>
        <p:spPr bwMode="auto">
          <a:xfrm>
            <a:off x="8027763" y="5143501"/>
            <a:ext cx="324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箭头代表函数调用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23" name="Rectangle 3"/>
          <p:cNvSpPr>
            <a:spLocks noChangeArrowheads="1"/>
          </p:cNvSpPr>
          <p:nvPr/>
        </p:nvSpPr>
        <p:spPr bwMode="auto">
          <a:xfrm>
            <a:off x="2351089" y="260350"/>
            <a:ext cx="734218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200" b="1"/>
              <a:t>5. Main Program and Subroutine 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186" y="1744665"/>
            <a:ext cx="10610661" cy="36421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药品成本计算问题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Requirement specifications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Medicine Cost Computation program inputs medicine name, and the program will return the cost per unit amount of the given medicine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medicine cost include two part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cost, and 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Production cost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351089" y="401639"/>
            <a:ext cx="7342187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200" b="1"/>
              <a:t>5. Main Program and Subroutine 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6273800"/>
            <a:ext cx="8229600" cy="395288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structure chart of the medicine cost program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5049839" y="1738314"/>
            <a:ext cx="2301875" cy="600075"/>
          </a:xfrm>
          <a:prstGeom prst="rect">
            <a:avLst/>
          </a:prstGeom>
          <a:solidFill>
            <a:srgbClr val="FFFF00">
              <a:alpha val="37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lIns="91429" tIns="45715" rIns="91429" bIns="4571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Medicine Cost 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Computation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919289" y="3657601"/>
            <a:ext cx="2016125" cy="600075"/>
          </a:xfrm>
          <a:prstGeom prst="rect">
            <a:avLst/>
          </a:prstGeom>
          <a:solidFill>
            <a:srgbClr val="FFFF00">
              <a:alpha val="37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lIns="91429" tIns="45715" rIns="91429" bIns="4571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Enter medicine 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Rectangle 8"/>
          <p:cNvSpPr>
            <a:spLocks noChangeArrowheads="1"/>
          </p:cNvSpPr>
          <p:nvPr/>
        </p:nvSpPr>
        <p:spPr bwMode="auto">
          <a:xfrm>
            <a:off x="8256588" y="3657601"/>
            <a:ext cx="1852054" cy="600075"/>
          </a:xfrm>
          <a:prstGeom prst="rect">
            <a:avLst/>
          </a:prstGeom>
          <a:solidFill>
            <a:srgbClr val="FFFF00">
              <a:alpha val="37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lIns="91429" tIns="45715" rIns="91429" bIns="4571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cost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4" name="Rectangle 9"/>
          <p:cNvSpPr>
            <a:spLocks noChangeArrowheads="1"/>
          </p:cNvSpPr>
          <p:nvPr/>
        </p:nvSpPr>
        <p:spPr bwMode="auto">
          <a:xfrm>
            <a:off x="7250114" y="5457826"/>
            <a:ext cx="2301875" cy="600075"/>
          </a:xfrm>
          <a:prstGeom prst="rect">
            <a:avLst/>
          </a:prstGeom>
          <a:solidFill>
            <a:srgbClr val="FFFF00">
              <a:alpha val="37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lIns="91429" tIns="45715" rIns="91429" bIns="4571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production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 per unit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5" name="Rectangle 10"/>
          <p:cNvSpPr>
            <a:spLocks noChangeArrowheads="1"/>
          </p:cNvSpPr>
          <p:nvPr/>
        </p:nvSpPr>
        <p:spPr bwMode="auto">
          <a:xfrm>
            <a:off x="2927351" y="5445126"/>
            <a:ext cx="2016124" cy="600075"/>
          </a:xfrm>
          <a:prstGeom prst="rect">
            <a:avLst/>
          </a:prstGeom>
          <a:solidFill>
            <a:srgbClr val="FFFF00">
              <a:alpha val="37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lIns="91429" tIns="45715" rIns="91429" bIns="4571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research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 per unit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 flipH="1">
            <a:off x="2927351" y="2314576"/>
            <a:ext cx="3241675" cy="1319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12"/>
          <p:cNvSpPr>
            <a:spLocks noChangeShapeType="1"/>
          </p:cNvSpPr>
          <p:nvPr/>
        </p:nvSpPr>
        <p:spPr bwMode="auto">
          <a:xfrm>
            <a:off x="6200775" y="2338388"/>
            <a:ext cx="0" cy="131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3"/>
          <p:cNvSpPr>
            <a:spLocks noChangeShapeType="1"/>
          </p:cNvSpPr>
          <p:nvPr/>
        </p:nvSpPr>
        <p:spPr bwMode="auto">
          <a:xfrm>
            <a:off x="6200776" y="2338388"/>
            <a:ext cx="2847975" cy="1306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4"/>
          <p:cNvSpPr>
            <a:spLocks noChangeShapeType="1"/>
          </p:cNvSpPr>
          <p:nvPr/>
        </p:nvSpPr>
        <p:spPr bwMode="auto">
          <a:xfrm flipH="1">
            <a:off x="3959225" y="4235450"/>
            <a:ext cx="1360488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5"/>
          <p:cNvSpPr>
            <a:spLocks noChangeShapeType="1"/>
          </p:cNvSpPr>
          <p:nvPr/>
        </p:nvSpPr>
        <p:spPr bwMode="auto">
          <a:xfrm>
            <a:off x="6727826" y="4257675"/>
            <a:ext cx="1673225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6"/>
          <p:cNvGrpSpPr/>
          <p:nvPr/>
        </p:nvGrpSpPr>
        <p:grpSpPr bwMode="auto">
          <a:xfrm>
            <a:off x="2640013" y="2459039"/>
            <a:ext cx="1778000" cy="835025"/>
            <a:chOff x="703" y="1549"/>
            <a:chExt cx="1120" cy="526"/>
          </a:xfrm>
        </p:grpSpPr>
        <p:sp>
          <p:nvSpPr>
            <p:cNvPr id="342032" name="Text Box 16"/>
            <p:cNvSpPr txBox="1">
              <a:spLocks noChangeArrowheads="1"/>
            </p:cNvSpPr>
            <p:nvPr/>
          </p:nvSpPr>
          <p:spPr bwMode="auto">
            <a:xfrm>
              <a:off x="703" y="1549"/>
              <a:ext cx="1120" cy="36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1429" tIns="45715" rIns="91429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75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847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419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99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563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Validated medicine name</a:t>
              </a:r>
              <a:endParaRPr kumimoji="1" lang="en-US" altLang="zh-CN" sz="16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701" name="Group 45"/>
            <p:cNvGrpSpPr/>
            <p:nvPr/>
          </p:nvGrpSpPr>
          <p:grpSpPr bwMode="auto">
            <a:xfrm>
              <a:off x="1276" y="1942"/>
              <a:ext cx="198" cy="133"/>
              <a:chOff x="1276" y="1942"/>
              <a:chExt cx="198" cy="133"/>
            </a:xfrm>
          </p:grpSpPr>
          <p:sp>
            <p:nvSpPr>
              <p:cNvPr id="27702" name="Oval 24"/>
              <p:cNvSpPr>
                <a:spLocks noChangeArrowheads="1"/>
              </p:cNvSpPr>
              <p:nvPr/>
            </p:nvSpPr>
            <p:spPr bwMode="auto">
              <a:xfrm>
                <a:off x="1276" y="2000"/>
                <a:ext cx="66" cy="75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03" name="Line 25"/>
              <p:cNvSpPr>
                <a:spLocks noChangeShapeType="1"/>
              </p:cNvSpPr>
              <p:nvPr/>
            </p:nvSpPr>
            <p:spPr bwMode="auto">
              <a:xfrm flipV="1">
                <a:off x="1342" y="1942"/>
                <a:ext cx="132" cy="76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58"/>
          <p:cNvGrpSpPr/>
          <p:nvPr/>
        </p:nvGrpSpPr>
        <p:grpSpPr bwMode="auto">
          <a:xfrm>
            <a:off x="4462463" y="4643441"/>
            <a:ext cx="1871662" cy="738188"/>
            <a:chOff x="1519" y="2925"/>
            <a:chExt cx="1179" cy="465"/>
          </a:xfrm>
        </p:grpSpPr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1791" y="2925"/>
              <a:ext cx="907" cy="4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1429" tIns="45715" rIns="91429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75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847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419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99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563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Medicine</a:t>
              </a:r>
              <a:endParaRPr kumimoji="1"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kumimoji="1"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Research cost</a:t>
              </a:r>
              <a:endParaRPr kumimoji="1"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kumimoji="1"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Per unit</a:t>
              </a:r>
              <a:endParaRPr kumimoji="1"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697" name="Group 48"/>
            <p:cNvGrpSpPr/>
            <p:nvPr/>
          </p:nvGrpSpPr>
          <p:grpSpPr bwMode="auto">
            <a:xfrm>
              <a:off x="1519" y="3089"/>
              <a:ext cx="203" cy="205"/>
              <a:chOff x="2287" y="2931"/>
              <a:chExt cx="203" cy="205"/>
            </a:xfrm>
          </p:grpSpPr>
          <p:sp>
            <p:nvSpPr>
              <p:cNvPr id="27698" name="Oval 27"/>
              <p:cNvSpPr>
                <a:spLocks noChangeArrowheads="1"/>
              </p:cNvSpPr>
              <p:nvPr/>
            </p:nvSpPr>
            <p:spPr bwMode="auto">
              <a:xfrm>
                <a:off x="2287" y="3061"/>
                <a:ext cx="66" cy="75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99" name="Line 28"/>
              <p:cNvSpPr>
                <a:spLocks noChangeShapeType="1"/>
              </p:cNvSpPr>
              <p:nvPr/>
            </p:nvSpPr>
            <p:spPr bwMode="auto">
              <a:xfrm flipV="1">
                <a:off x="2354" y="2931"/>
                <a:ext cx="136" cy="136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51"/>
          <p:cNvGrpSpPr/>
          <p:nvPr/>
        </p:nvGrpSpPr>
        <p:grpSpPr bwMode="auto">
          <a:xfrm>
            <a:off x="6351588" y="2698751"/>
            <a:ext cx="1039812" cy="954088"/>
            <a:chOff x="3041" y="1700"/>
            <a:chExt cx="655" cy="601"/>
          </a:xfrm>
        </p:grpSpPr>
        <p:sp>
          <p:nvSpPr>
            <p:cNvPr id="27692" name="Text Box 18"/>
            <p:cNvSpPr txBox="1">
              <a:spLocks noChangeArrowheads="1"/>
            </p:cNvSpPr>
            <p:nvPr/>
          </p:nvSpPr>
          <p:spPr bwMode="auto">
            <a:xfrm>
              <a:off x="3144" y="1700"/>
              <a:ext cx="552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5715" rIns="0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400" b="1"/>
                <a:t>Total medicine cost per unit </a:t>
              </a:r>
              <a:endParaRPr kumimoji="1" lang="en-US" altLang="zh-CN" sz="1400" b="1"/>
            </a:p>
          </p:txBody>
        </p:sp>
        <p:grpSp>
          <p:nvGrpSpPr>
            <p:cNvPr id="27693" name="Group 50"/>
            <p:cNvGrpSpPr/>
            <p:nvPr/>
          </p:nvGrpSpPr>
          <p:grpSpPr bwMode="auto">
            <a:xfrm>
              <a:off x="3041" y="1775"/>
              <a:ext cx="66" cy="303"/>
              <a:chOff x="3041" y="1775"/>
              <a:chExt cx="66" cy="303"/>
            </a:xfrm>
          </p:grpSpPr>
          <p:sp>
            <p:nvSpPr>
              <p:cNvPr id="27694" name="Oval 29"/>
              <p:cNvSpPr>
                <a:spLocks noChangeArrowheads="1"/>
              </p:cNvSpPr>
              <p:nvPr/>
            </p:nvSpPr>
            <p:spPr bwMode="auto">
              <a:xfrm>
                <a:off x="3041" y="2002"/>
                <a:ext cx="66" cy="7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95" name="Line 30"/>
              <p:cNvSpPr>
                <a:spLocks noChangeShapeType="1"/>
              </p:cNvSpPr>
              <p:nvPr/>
            </p:nvSpPr>
            <p:spPr bwMode="auto">
              <a:xfrm flipV="1">
                <a:off x="3078" y="1775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53"/>
          <p:cNvGrpSpPr/>
          <p:nvPr/>
        </p:nvGrpSpPr>
        <p:grpSpPr bwMode="auto">
          <a:xfrm>
            <a:off x="6578601" y="4738689"/>
            <a:ext cx="1076325" cy="606425"/>
            <a:chOff x="2852" y="2985"/>
            <a:chExt cx="678" cy="382"/>
          </a:xfrm>
        </p:grpSpPr>
        <p:sp>
          <p:nvSpPr>
            <p:cNvPr id="342038" name="Text Box 22"/>
            <p:cNvSpPr txBox="1">
              <a:spLocks noChangeArrowheads="1"/>
            </p:cNvSpPr>
            <p:nvPr/>
          </p:nvSpPr>
          <p:spPr bwMode="auto">
            <a:xfrm>
              <a:off x="2852" y="3037"/>
              <a:ext cx="663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1429" tIns="45715" rIns="91429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75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847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419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99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563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Medicine name</a:t>
              </a:r>
              <a:endParaRPr kumimoji="1"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689" name="Group 52"/>
            <p:cNvGrpSpPr/>
            <p:nvPr/>
          </p:nvGrpSpPr>
          <p:grpSpPr bwMode="auto">
            <a:xfrm>
              <a:off x="3275" y="2985"/>
              <a:ext cx="255" cy="208"/>
              <a:chOff x="3275" y="2985"/>
              <a:chExt cx="255" cy="208"/>
            </a:xfrm>
          </p:grpSpPr>
          <p:sp>
            <p:nvSpPr>
              <p:cNvPr id="27690" name="Oval 31"/>
              <p:cNvSpPr>
                <a:spLocks noChangeArrowheads="1"/>
              </p:cNvSpPr>
              <p:nvPr/>
            </p:nvSpPr>
            <p:spPr bwMode="auto">
              <a:xfrm>
                <a:off x="3275" y="2985"/>
                <a:ext cx="66" cy="75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91" name="Line 32"/>
              <p:cNvSpPr>
                <a:spLocks noChangeShapeType="1"/>
              </p:cNvSpPr>
              <p:nvPr/>
            </p:nvSpPr>
            <p:spPr bwMode="auto">
              <a:xfrm>
                <a:off x="3332" y="3042"/>
                <a:ext cx="198" cy="151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7"/>
          <p:cNvGrpSpPr/>
          <p:nvPr/>
        </p:nvGrpSpPr>
        <p:grpSpPr bwMode="auto">
          <a:xfrm>
            <a:off x="7769226" y="2459039"/>
            <a:ext cx="1673225" cy="915987"/>
            <a:chOff x="3934" y="1549"/>
            <a:chExt cx="1054" cy="577"/>
          </a:xfrm>
        </p:grpSpPr>
        <p:sp>
          <p:nvSpPr>
            <p:cNvPr id="27684" name="Text Box 19"/>
            <p:cNvSpPr txBox="1">
              <a:spLocks noChangeArrowheads="1"/>
            </p:cNvSpPr>
            <p:nvPr/>
          </p:nvSpPr>
          <p:spPr bwMode="auto">
            <a:xfrm>
              <a:off x="4198" y="1549"/>
              <a:ext cx="7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5" rIns="91429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/>
                <a:t>Total medicine cost</a:t>
              </a:r>
              <a:r>
                <a:rPr kumimoji="1" lang="en-US" altLang="zh-CN" sz="1400" b="1"/>
                <a:t> </a:t>
              </a:r>
              <a:endParaRPr kumimoji="1" lang="en-US" altLang="zh-CN" sz="1400" b="1"/>
            </a:p>
          </p:txBody>
        </p:sp>
        <p:grpSp>
          <p:nvGrpSpPr>
            <p:cNvPr id="27685" name="Group 56"/>
            <p:cNvGrpSpPr/>
            <p:nvPr/>
          </p:nvGrpSpPr>
          <p:grpSpPr bwMode="auto">
            <a:xfrm>
              <a:off x="3934" y="1700"/>
              <a:ext cx="307" cy="188"/>
              <a:chOff x="3934" y="1700"/>
              <a:chExt cx="307" cy="188"/>
            </a:xfrm>
          </p:grpSpPr>
          <p:sp>
            <p:nvSpPr>
              <p:cNvPr id="27686" name="Oval 33"/>
              <p:cNvSpPr>
                <a:spLocks noChangeArrowheads="1"/>
              </p:cNvSpPr>
              <p:nvPr/>
            </p:nvSpPr>
            <p:spPr bwMode="auto">
              <a:xfrm>
                <a:off x="3934" y="1700"/>
                <a:ext cx="66" cy="75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87" name="Line 34"/>
              <p:cNvSpPr>
                <a:spLocks noChangeShapeType="1"/>
              </p:cNvSpPr>
              <p:nvPr/>
            </p:nvSpPr>
            <p:spPr bwMode="auto">
              <a:xfrm>
                <a:off x="3991" y="1757"/>
                <a:ext cx="250" cy="131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7"/>
          <p:cNvGrpSpPr/>
          <p:nvPr/>
        </p:nvGrpSpPr>
        <p:grpSpPr bwMode="auto">
          <a:xfrm>
            <a:off x="5087939" y="2735265"/>
            <a:ext cx="1150937" cy="738188"/>
            <a:chOff x="2245" y="1723"/>
            <a:chExt cx="725" cy="465"/>
          </a:xfrm>
        </p:grpSpPr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2245" y="1723"/>
              <a:ext cx="725" cy="4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1429" tIns="45715" rIns="91429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75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847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419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99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563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Validated medicine name</a:t>
              </a:r>
              <a:r>
                <a:rPr kumimoji="1" lang="en-US" altLang="zh-CN" sz="1400"/>
                <a:t> </a:t>
              </a:r>
              <a:r>
                <a:rPr kumimoji="1" lang="en-US" altLang="zh-CN" sz="1400" b="1"/>
                <a:t> </a:t>
              </a:r>
              <a:endParaRPr kumimoji="1" lang="en-US" altLang="zh-CN" sz="1400" b="1"/>
            </a:p>
          </p:txBody>
        </p:sp>
        <p:grpSp>
          <p:nvGrpSpPr>
            <p:cNvPr id="27681" name="Group 43"/>
            <p:cNvGrpSpPr/>
            <p:nvPr/>
          </p:nvGrpSpPr>
          <p:grpSpPr bwMode="auto">
            <a:xfrm>
              <a:off x="2847" y="1775"/>
              <a:ext cx="66" cy="378"/>
              <a:chOff x="2847" y="1775"/>
              <a:chExt cx="66" cy="378"/>
            </a:xfrm>
          </p:grpSpPr>
          <p:sp>
            <p:nvSpPr>
              <p:cNvPr id="27682" name="Oval 35"/>
              <p:cNvSpPr>
                <a:spLocks noChangeArrowheads="1"/>
              </p:cNvSpPr>
              <p:nvPr/>
            </p:nvSpPr>
            <p:spPr bwMode="auto">
              <a:xfrm>
                <a:off x="2847" y="1775"/>
                <a:ext cx="66" cy="76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83" name="Line 36"/>
              <p:cNvSpPr>
                <a:spLocks noChangeShapeType="1"/>
              </p:cNvSpPr>
              <p:nvPr/>
            </p:nvSpPr>
            <p:spPr bwMode="auto">
              <a:xfrm>
                <a:off x="2880" y="1851"/>
                <a:ext cx="0" cy="30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55"/>
          <p:cNvGrpSpPr/>
          <p:nvPr/>
        </p:nvGrpSpPr>
        <p:grpSpPr bwMode="auto">
          <a:xfrm>
            <a:off x="7631114" y="4497391"/>
            <a:ext cx="1711325" cy="738188"/>
            <a:chOff x="3515" y="2833"/>
            <a:chExt cx="1078" cy="465"/>
          </a:xfrm>
        </p:grpSpPr>
        <p:sp>
          <p:nvSpPr>
            <p:cNvPr id="27676" name="Text Box 21"/>
            <p:cNvSpPr txBox="1">
              <a:spLocks noChangeArrowheads="1"/>
            </p:cNvSpPr>
            <p:nvPr/>
          </p:nvSpPr>
          <p:spPr bwMode="auto">
            <a:xfrm>
              <a:off x="3868" y="2833"/>
              <a:ext cx="72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5" rIns="91429" bIns="4571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400" b="1"/>
                <a:t>Medicine production cost</a:t>
              </a:r>
              <a:endParaRPr kumimoji="1" lang="en-US" altLang="zh-CN" sz="1400" b="1"/>
            </a:p>
          </p:txBody>
        </p:sp>
        <p:grpSp>
          <p:nvGrpSpPr>
            <p:cNvPr id="27677" name="Group 54"/>
            <p:cNvGrpSpPr/>
            <p:nvPr/>
          </p:nvGrpSpPr>
          <p:grpSpPr bwMode="auto">
            <a:xfrm>
              <a:off x="3515" y="2931"/>
              <a:ext cx="287" cy="205"/>
              <a:chOff x="3515" y="2931"/>
              <a:chExt cx="287" cy="205"/>
            </a:xfrm>
          </p:grpSpPr>
          <p:sp>
            <p:nvSpPr>
              <p:cNvPr id="27678" name="Oval 37"/>
              <p:cNvSpPr>
                <a:spLocks noChangeArrowheads="1"/>
              </p:cNvSpPr>
              <p:nvPr/>
            </p:nvSpPr>
            <p:spPr bwMode="auto">
              <a:xfrm>
                <a:off x="3736" y="3060"/>
                <a:ext cx="66" cy="76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79" name="Line 38"/>
              <p:cNvSpPr>
                <a:spLocks noChangeShapeType="1"/>
              </p:cNvSpPr>
              <p:nvPr/>
            </p:nvSpPr>
            <p:spPr bwMode="auto">
              <a:xfrm flipH="1" flipV="1">
                <a:off x="3515" y="2931"/>
                <a:ext cx="227" cy="141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2055" name="Text Box 39"/>
          <p:cNvSpPr txBox="1">
            <a:spLocks noChangeArrowheads="1"/>
          </p:cNvSpPr>
          <p:nvPr/>
        </p:nvSpPr>
        <p:spPr bwMode="auto">
          <a:xfrm>
            <a:off x="1847850" y="908051"/>
            <a:ext cx="784860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DFD 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图，可以导出如下的程序结构图。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64"/>
          <p:cNvGrpSpPr/>
          <p:nvPr/>
        </p:nvGrpSpPr>
        <p:grpSpPr bwMode="auto">
          <a:xfrm>
            <a:off x="3454401" y="4508501"/>
            <a:ext cx="1223963" cy="523875"/>
            <a:chOff x="884" y="2840"/>
            <a:chExt cx="771" cy="330"/>
          </a:xfrm>
        </p:grpSpPr>
        <p:sp>
          <p:nvSpPr>
            <p:cNvPr id="342076" name="Text Box 60"/>
            <p:cNvSpPr txBox="1">
              <a:spLocks noChangeArrowheads="1"/>
            </p:cNvSpPr>
            <p:nvPr/>
          </p:nvSpPr>
          <p:spPr bwMode="auto">
            <a:xfrm>
              <a:off x="884" y="2840"/>
              <a:ext cx="663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1429" tIns="45715" rIns="91429" bIns="4571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753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2847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7419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1991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65633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1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Medicine name</a:t>
              </a:r>
              <a:endParaRPr kumimoji="1" lang="en-US" altLang="zh-CN" sz="1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27673" name="Group 61"/>
            <p:cNvGrpSpPr/>
            <p:nvPr/>
          </p:nvGrpSpPr>
          <p:grpSpPr bwMode="auto">
            <a:xfrm rot="5798806">
              <a:off x="1423" y="2886"/>
              <a:ext cx="255" cy="208"/>
              <a:chOff x="3275" y="2985"/>
              <a:chExt cx="255" cy="208"/>
            </a:xfrm>
          </p:grpSpPr>
          <p:sp>
            <p:nvSpPr>
              <p:cNvPr id="27674" name="Oval 62"/>
              <p:cNvSpPr>
                <a:spLocks noChangeArrowheads="1"/>
              </p:cNvSpPr>
              <p:nvPr/>
            </p:nvSpPr>
            <p:spPr bwMode="auto">
              <a:xfrm>
                <a:off x="3275" y="2985"/>
                <a:ext cx="66" cy="75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675" name="Line 63"/>
              <p:cNvSpPr>
                <a:spLocks noChangeShapeType="1"/>
              </p:cNvSpPr>
              <p:nvPr/>
            </p:nvSpPr>
            <p:spPr bwMode="auto">
              <a:xfrm>
                <a:off x="3332" y="3042"/>
                <a:ext cx="198" cy="151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670" name="Rectangle 7"/>
          <p:cNvSpPr>
            <a:spLocks noChangeArrowheads="1"/>
          </p:cNvSpPr>
          <p:nvPr/>
        </p:nvSpPr>
        <p:spPr bwMode="auto">
          <a:xfrm>
            <a:off x="4583114" y="3683001"/>
            <a:ext cx="2808287" cy="600075"/>
          </a:xfrm>
          <a:prstGeom prst="rect">
            <a:avLst/>
          </a:prstGeom>
          <a:solidFill>
            <a:srgbClr val="FFFF00">
              <a:alpha val="37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lIns="91429" tIns="45715" rIns="91429" bIns="4571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Calculate medicine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71" name="Rectangle 3"/>
          <p:cNvSpPr>
            <a:spLocks noChangeArrowheads="1"/>
          </p:cNvSpPr>
          <p:nvPr/>
        </p:nvSpPr>
        <p:spPr bwMode="auto">
          <a:xfrm>
            <a:off x="2351089" y="188914"/>
            <a:ext cx="7342187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200" b="1"/>
              <a:t>5. Main Program and Subroutine 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311" y="1335464"/>
            <a:ext cx="8605122" cy="18716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结构化设计的优点 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(Advantage):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自顶向下的方法是非常成功的设计方法           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万行以下的代码的程序设计没有问题。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351089" y="401639"/>
            <a:ext cx="7342187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200" b="1"/>
              <a:t>5. Main Program and Subroutine </a:t>
            </a:r>
            <a:endParaRPr lang="en-US" altLang="zh-CN" sz="3200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1442" y="3561515"/>
            <a:ext cx="8424863" cy="324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结构化设计的</a:t>
            </a:r>
            <a:r>
              <a:rPr lang="zh-CN" altLang="en-US" sz="28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en-US" altLang="zh-CN" sz="28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(Disadvantage): </a:t>
            </a:r>
            <a:endParaRPr lang="en-US" altLang="zh-CN" sz="2800" b="1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当程序超过</a:t>
            </a:r>
            <a:r>
              <a:rPr lang="en-US" altLang="zh-CN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万行代码的时候，该方法表现很差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en-US" altLang="zh-CN" sz="28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800" b="1" kern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代码开发变得越来越慢；</a:t>
            </a:r>
            <a:endParaRPr lang="en-US" altLang="zh-CN" sz="2800" b="1" kern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而且测试软件和保证其可靠性变得越来越困难。</a:t>
            </a:r>
            <a:endParaRPr lang="en-US" altLang="zh-CN" sz="2800" b="1" kern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棱台 4">
            <a:hlinkClick r:id="rId1" action="ppaction://hlinksldjump"/>
          </p:cNvPr>
          <p:cNvSpPr/>
          <p:nvPr/>
        </p:nvSpPr>
        <p:spPr>
          <a:xfrm>
            <a:off x="9799530" y="5830003"/>
            <a:ext cx="1866606" cy="742258"/>
          </a:xfrm>
          <a:prstGeom prst="bevel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59428" name="AutoShape 4"/>
          <p:cNvSpPr>
            <a:spLocks noChangeArrowheads="1"/>
          </p:cNvSpPr>
          <p:nvPr/>
        </p:nvSpPr>
        <p:spPr bwMode="auto">
          <a:xfrm>
            <a:off x="2566988" y="2492375"/>
            <a:ext cx="6769100" cy="1081088"/>
          </a:xfrm>
          <a:prstGeom prst="bevel">
            <a:avLst>
              <a:gd name="adj" fmla="val 12500"/>
            </a:avLst>
          </a:prstGeom>
          <a:solidFill>
            <a:srgbClr val="FFCC00">
              <a:alpha val="15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Object-oriented Design</a:t>
            </a: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2566988" y="4067175"/>
            <a:ext cx="6913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Call and return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3412"/>
          </a:xfrm>
          <a:solidFill>
            <a:srgbClr val="CCFFFF"/>
          </a:solidFill>
        </p:spPr>
        <p:txBody>
          <a:bodyPr/>
          <a:lstStyle/>
          <a:p>
            <a:pPr eaLnBrk="1" hangingPunct="1"/>
            <a:r>
              <a:rPr lang="en-US" altLang="zh-CN" sz="3200" b="1"/>
              <a:t>6. Object-oriented Design</a:t>
            </a:r>
            <a:endParaRPr lang="en-US" altLang="zh-CN" sz="3200" b="1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812" y="1846265"/>
            <a:ext cx="10529180" cy="252656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系统可以看作是由一群对象组成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系统被视为对象的集合，而不是由互相调用的函数组成（后者是结构化设计的样式，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e.g., 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每个对象都有自己的相关联的操作集。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2816226" y="2809876"/>
            <a:ext cx="1046163" cy="860425"/>
            <a:chOff x="633" y="1434"/>
            <a:chExt cx="659" cy="606"/>
          </a:xfrm>
        </p:grpSpPr>
        <p:sp>
          <p:nvSpPr>
            <p:cNvPr id="35889" name="Freeform 6"/>
            <p:cNvSpPr/>
            <p:nvPr/>
          </p:nvSpPr>
          <p:spPr bwMode="auto">
            <a:xfrm>
              <a:off x="633" y="1434"/>
              <a:ext cx="614" cy="606"/>
            </a:xfrm>
            <a:custGeom>
              <a:avLst/>
              <a:gdLst>
                <a:gd name="T0" fmla="*/ 3 w 731"/>
                <a:gd name="T1" fmla="*/ 0 h 671"/>
                <a:gd name="T2" fmla="*/ 3 w 731"/>
                <a:gd name="T3" fmla="*/ 5 h 671"/>
                <a:gd name="T4" fmla="*/ 3 w 731"/>
                <a:gd name="T5" fmla="*/ 5 h 671"/>
                <a:gd name="T6" fmla="*/ 3 w 731"/>
                <a:gd name="T7" fmla="*/ 5 h 671"/>
                <a:gd name="T8" fmla="*/ 3 w 731"/>
                <a:gd name="T9" fmla="*/ 9 h 671"/>
                <a:gd name="T10" fmla="*/ 3 w 731"/>
                <a:gd name="T11" fmla="*/ 12 h 671"/>
                <a:gd name="T12" fmla="*/ 3 w 731"/>
                <a:gd name="T13" fmla="*/ 13 h 671"/>
                <a:gd name="T14" fmla="*/ 3 w 731"/>
                <a:gd name="T15" fmla="*/ 13 h 671"/>
                <a:gd name="T16" fmla="*/ 3 w 731"/>
                <a:gd name="T17" fmla="*/ 14 h 671"/>
                <a:gd name="T18" fmla="*/ 3 w 731"/>
                <a:gd name="T19" fmla="*/ 17 h 671"/>
                <a:gd name="T20" fmla="*/ 3 w 731"/>
                <a:gd name="T21" fmla="*/ 18 h 671"/>
                <a:gd name="T22" fmla="*/ 3 w 731"/>
                <a:gd name="T23" fmla="*/ 21 h 671"/>
                <a:gd name="T24" fmla="*/ 3 w 731"/>
                <a:gd name="T25" fmla="*/ 23 h 671"/>
                <a:gd name="T26" fmla="*/ 3 w 731"/>
                <a:gd name="T27" fmla="*/ 23 h 671"/>
                <a:gd name="T28" fmla="*/ 3 w 731"/>
                <a:gd name="T29" fmla="*/ 25 h 671"/>
                <a:gd name="T30" fmla="*/ 3 w 731"/>
                <a:gd name="T31" fmla="*/ 25 h 671"/>
                <a:gd name="T32" fmla="*/ 3 w 731"/>
                <a:gd name="T33" fmla="*/ 21 h 671"/>
                <a:gd name="T34" fmla="*/ 0 w 731"/>
                <a:gd name="T35" fmla="*/ 14 h 671"/>
                <a:gd name="T36" fmla="*/ 3 w 731"/>
                <a:gd name="T37" fmla="*/ 9 h 671"/>
                <a:gd name="T38" fmla="*/ 3 w 731"/>
                <a:gd name="T39" fmla="*/ 8 h 671"/>
                <a:gd name="T40" fmla="*/ 3 w 731"/>
                <a:gd name="T41" fmla="*/ 6 h 671"/>
                <a:gd name="T42" fmla="*/ 3 w 731"/>
                <a:gd name="T43" fmla="*/ 5 h 671"/>
                <a:gd name="T44" fmla="*/ 3 w 731"/>
                <a:gd name="T45" fmla="*/ 7 h 671"/>
                <a:gd name="T46" fmla="*/ 3 w 731"/>
                <a:gd name="T47" fmla="*/ 5 h 671"/>
                <a:gd name="T48" fmla="*/ 3 w 731"/>
                <a:gd name="T49" fmla="*/ 5 h 671"/>
                <a:gd name="T50" fmla="*/ 3 w 731"/>
                <a:gd name="T51" fmla="*/ 5 h 671"/>
                <a:gd name="T52" fmla="*/ 3 w 731"/>
                <a:gd name="T53" fmla="*/ 5 h 671"/>
                <a:gd name="T54" fmla="*/ 3 w 731"/>
                <a:gd name="T55" fmla="*/ 0 h 6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31"/>
                <a:gd name="T85" fmla="*/ 0 h 671"/>
                <a:gd name="T86" fmla="*/ 731 w 731"/>
                <a:gd name="T87" fmla="*/ 671 h 6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31" h="671">
                  <a:moveTo>
                    <a:pt x="349" y="0"/>
                  </a:moveTo>
                  <a:cubicBezTo>
                    <a:pt x="381" y="22"/>
                    <a:pt x="411" y="33"/>
                    <a:pt x="443" y="57"/>
                  </a:cubicBezTo>
                  <a:cubicBezTo>
                    <a:pt x="468" y="127"/>
                    <a:pt x="432" y="43"/>
                    <a:pt x="481" y="104"/>
                  </a:cubicBezTo>
                  <a:cubicBezTo>
                    <a:pt x="487" y="112"/>
                    <a:pt x="486" y="124"/>
                    <a:pt x="491" y="132"/>
                  </a:cubicBezTo>
                  <a:cubicBezTo>
                    <a:pt x="542" y="213"/>
                    <a:pt x="520" y="200"/>
                    <a:pt x="576" y="217"/>
                  </a:cubicBezTo>
                  <a:cubicBezTo>
                    <a:pt x="609" y="252"/>
                    <a:pt x="644" y="277"/>
                    <a:pt x="689" y="293"/>
                  </a:cubicBezTo>
                  <a:cubicBezTo>
                    <a:pt x="692" y="302"/>
                    <a:pt x="692" y="313"/>
                    <a:pt x="698" y="321"/>
                  </a:cubicBezTo>
                  <a:cubicBezTo>
                    <a:pt x="705" y="330"/>
                    <a:pt x="723" y="329"/>
                    <a:pt x="727" y="340"/>
                  </a:cubicBezTo>
                  <a:cubicBezTo>
                    <a:pt x="731" y="349"/>
                    <a:pt x="720" y="358"/>
                    <a:pt x="717" y="368"/>
                  </a:cubicBezTo>
                  <a:cubicBezTo>
                    <a:pt x="710" y="393"/>
                    <a:pt x="704" y="419"/>
                    <a:pt x="698" y="444"/>
                  </a:cubicBezTo>
                  <a:cubicBezTo>
                    <a:pt x="695" y="455"/>
                    <a:pt x="679" y="456"/>
                    <a:pt x="670" y="463"/>
                  </a:cubicBezTo>
                  <a:cubicBezTo>
                    <a:pt x="619" y="505"/>
                    <a:pt x="620" y="509"/>
                    <a:pt x="547" y="520"/>
                  </a:cubicBezTo>
                  <a:cubicBezTo>
                    <a:pt x="481" y="541"/>
                    <a:pt x="402" y="555"/>
                    <a:pt x="340" y="586"/>
                  </a:cubicBezTo>
                  <a:cubicBezTo>
                    <a:pt x="274" y="620"/>
                    <a:pt x="347" y="594"/>
                    <a:pt x="283" y="614"/>
                  </a:cubicBezTo>
                  <a:cubicBezTo>
                    <a:pt x="264" y="627"/>
                    <a:pt x="245" y="639"/>
                    <a:pt x="226" y="652"/>
                  </a:cubicBezTo>
                  <a:cubicBezTo>
                    <a:pt x="217" y="658"/>
                    <a:pt x="198" y="671"/>
                    <a:pt x="198" y="671"/>
                  </a:cubicBezTo>
                  <a:cubicBezTo>
                    <a:pt x="115" y="642"/>
                    <a:pt x="121" y="581"/>
                    <a:pt x="56" y="538"/>
                  </a:cubicBezTo>
                  <a:cubicBezTo>
                    <a:pt x="35" y="476"/>
                    <a:pt x="15" y="414"/>
                    <a:pt x="0" y="350"/>
                  </a:cubicBezTo>
                  <a:cubicBezTo>
                    <a:pt x="8" y="280"/>
                    <a:pt x="10" y="271"/>
                    <a:pt x="37" y="217"/>
                  </a:cubicBezTo>
                  <a:cubicBezTo>
                    <a:pt x="41" y="208"/>
                    <a:pt x="41" y="197"/>
                    <a:pt x="47" y="189"/>
                  </a:cubicBezTo>
                  <a:cubicBezTo>
                    <a:pt x="57" y="177"/>
                    <a:pt x="71" y="168"/>
                    <a:pt x="85" y="161"/>
                  </a:cubicBezTo>
                  <a:cubicBezTo>
                    <a:pt x="103" y="152"/>
                    <a:pt x="141" y="142"/>
                    <a:pt x="141" y="142"/>
                  </a:cubicBezTo>
                  <a:cubicBezTo>
                    <a:pt x="196" y="159"/>
                    <a:pt x="171" y="190"/>
                    <a:pt x="226" y="170"/>
                  </a:cubicBezTo>
                  <a:cubicBezTo>
                    <a:pt x="233" y="150"/>
                    <a:pt x="240" y="99"/>
                    <a:pt x="255" y="85"/>
                  </a:cubicBezTo>
                  <a:cubicBezTo>
                    <a:pt x="262" y="78"/>
                    <a:pt x="274" y="79"/>
                    <a:pt x="283" y="76"/>
                  </a:cubicBezTo>
                  <a:cubicBezTo>
                    <a:pt x="296" y="57"/>
                    <a:pt x="302" y="6"/>
                    <a:pt x="321" y="19"/>
                  </a:cubicBezTo>
                  <a:cubicBezTo>
                    <a:pt x="330" y="25"/>
                    <a:pt x="340" y="44"/>
                    <a:pt x="349" y="38"/>
                  </a:cubicBezTo>
                  <a:cubicBezTo>
                    <a:pt x="359" y="31"/>
                    <a:pt x="349" y="13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31" name="Text Box 7"/>
            <p:cNvSpPr txBox="1">
              <a:spLocks noChangeArrowheads="1"/>
            </p:cNvSpPr>
            <p:nvPr/>
          </p:nvSpPr>
          <p:spPr bwMode="auto">
            <a:xfrm>
              <a:off x="703" y="1574"/>
              <a:ext cx="589" cy="3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obj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5303838" y="5064126"/>
            <a:ext cx="1046162" cy="860425"/>
            <a:chOff x="633" y="1434"/>
            <a:chExt cx="659" cy="606"/>
          </a:xfrm>
        </p:grpSpPr>
        <p:sp>
          <p:nvSpPr>
            <p:cNvPr id="35887" name="Freeform 9"/>
            <p:cNvSpPr/>
            <p:nvPr/>
          </p:nvSpPr>
          <p:spPr bwMode="auto">
            <a:xfrm>
              <a:off x="633" y="1434"/>
              <a:ext cx="614" cy="606"/>
            </a:xfrm>
            <a:custGeom>
              <a:avLst/>
              <a:gdLst>
                <a:gd name="T0" fmla="*/ 3 w 731"/>
                <a:gd name="T1" fmla="*/ 0 h 671"/>
                <a:gd name="T2" fmla="*/ 3 w 731"/>
                <a:gd name="T3" fmla="*/ 5 h 671"/>
                <a:gd name="T4" fmla="*/ 3 w 731"/>
                <a:gd name="T5" fmla="*/ 5 h 671"/>
                <a:gd name="T6" fmla="*/ 3 w 731"/>
                <a:gd name="T7" fmla="*/ 5 h 671"/>
                <a:gd name="T8" fmla="*/ 3 w 731"/>
                <a:gd name="T9" fmla="*/ 9 h 671"/>
                <a:gd name="T10" fmla="*/ 3 w 731"/>
                <a:gd name="T11" fmla="*/ 12 h 671"/>
                <a:gd name="T12" fmla="*/ 3 w 731"/>
                <a:gd name="T13" fmla="*/ 13 h 671"/>
                <a:gd name="T14" fmla="*/ 3 w 731"/>
                <a:gd name="T15" fmla="*/ 13 h 671"/>
                <a:gd name="T16" fmla="*/ 3 w 731"/>
                <a:gd name="T17" fmla="*/ 14 h 671"/>
                <a:gd name="T18" fmla="*/ 3 w 731"/>
                <a:gd name="T19" fmla="*/ 17 h 671"/>
                <a:gd name="T20" fmla="*/ 3 w 731"/>
                <a:gd name="T21" fmla="*/ 18 h 671"/>
                <a:gd name="T22" fmla="*/ 3 w 731"/>
                <a:gd name="T23" fmla="*/ 21 h 671"/>
                <a:gd name="T24" fmla="*/ 3 w 731"/>
                <a:gd name="T25" fmla="*/ 23 h 671"/>
                <a:gd name="T26" fmla="*/ 3 w 731"/>
                <a:gd name="T27" fmla="*/ 23 h 671"/>
                <a:gd name="T28" fmla="*/ 3 w 731"/>
                <a:gd name="T29" fmla="*/ 25 h 671"/>
                <a:gd name="T30" fmla="*/ 3 w 731"/>
                <a:gd name="T31" fmla="*/ 25 h 671"/>
                <a:gd name="T32" fmla="*/ 3 w 731"/>
                <a:gd name="T33" fmla="*/ 21 h 671"/>
                <a:gd name="T34" fmla="*/ 0 w 731"/>
                <a:gd name="T35" fmla="*/ 14 h 671"/>
                <a:gd name="T36" fmla="*/ 3 w 731"/>
                <a:gd name="T37" fmla="*/ 9 h 671"/>
                <a:gd name="T38" fmla="*/ 3 w 731"/>
                <a:gd name="T39" fmla="*/ 8 h 671"/>
                <a:gd name="T40" fmla="*/ 3 w 731"/>
                <a:gd name="T41" fmla="*/ 6 h 671"/>
                <a:gd name="T42" fmla="*/ 3 w 731"/>
                <a:gd name="T43" fmla="*/ 5 h 671"/>
                <a:gd name="T44" fmla="*/ 3 w 731"/>
                <a:gd name="T45" fmla="*/ 7 h 671"/>
                <a:gd name="T46" fmla="*/ 3 w 731"/>
                <a:gd name="T47" fmla="*/ 5 h 671"/>
                <a:gd name="T48" fmla="*/ 3 w 731"/>
                <a:gd name="T49" fmla="*/ 5 h 671"/>
                <a:gd name="T50" fmla="*/ 3 w 731"/>
                <a:gd name="T51" fmla="*/ 5 h 671"/>
                <a:gd name="T52" fmla="*/ 3 w 731"/>
                <a:gd name="T53" fmla="*/ 5 h 671"/>
                <a:gd name="T54" fmla="*/ 3 w 731"/>
                <a:gd name="T55" fmla="*/ 0 h 6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31"/>
                <a:gd name="T85" fmla="*/ 0 h 671"/>
                <a:gd name="T86" fmla="*/ 731 w 731"/>
                <a:gd name="T87" fmla="*/ 671 h 6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31" h="671">
                  <a:moveTo>
                    <a:pt x="349" y="0"/>
                  </a:moveTo>
                  <a:cubicBezTo>
                    <a:pt x="381" y="22"/>
                    <a:pt x="411" y="33"/>
                    <a:pt x="443" y="57"/>
                  </a:cubicBezTo>
                  <a:cubicBezTo>
                    <a:pt x="468" y="127"/>
                    <a:pt x="432" y="43"/>
                    <a:pt x="481" y="104"/>
                  </a:cubicBezTo>
                  <a:cubicBezTo>
                    <a:pt x="487" y="112"/>
                    <a:pt x="486" y="124"/>
                    <a:pt x="491" y="132"/>
                  </a:cubicBezTo>
                  <a:cubicBezTo>
                    <a:pt x="542" y="213"/>
                    <a:pt x="520" y="200"/>
                    <a:pt x="576" y="217"/>
                  </a:cubicBezTo>
                  <a:cubicBezTo>
                    <a:pt x="609" y="252"/>
                    <a:pt x="644" y="277"/>
                    <a:pt x="689" y="293"/>
                  </a:cubicBezTo>
                  <a:cubicBezTo>
                    <a:pt x="692" y="302"/>
                    <a:pt x="692" y="313"/>
                    <a:pt x="698" y="321"/>
                  </a:cubicBezTo>
                  <a:cubicBezTo>
                    <a:pt x="705" y="330"/>
                    <a:pt x="723" y="329"/>
                    <a:pt x="727" y="340"/>
                  </a:cubicBezTo>
                  <a:cubicBezTo>
                    <a:pt x="731" y="349"/>
                    <a:pt x="720" y="358"/>
                    <a:pt x="717" y="368"/>
                  </a:cubicBezTo>
                  <a:cubicBezTo>
                    <a:pt x="710" y="393"/>
                    <a:pt x="704" y="419"/>
                    <a:pt x="698" y="444"/>
                  </a:cubicBezTo>
                  <a:cubicBezTo>
                    <a:pt x="695" y="455"/>
                    <a:pt x="679" y="456"/>
                    <a:pt x="670" y="463"/>
                  </a:cubicBezTo>
                  <a:cubicBezTo>
                    <a:pt x="619" y="505"/>
                    <a:pt x="620" y="509"/>
                    <a:pt x="547" y="520"/>
                  </a:cubicBezTo>
                  <a:cubicBezTo>
                    <a:pt x="481" y="541"/>
                    <a:pt x="402" y="555"/>
                    <a:pt x="340" y="586"/>
                  </a:cubicBezTo>
                  <a:cubicBezTo>
                    <a:pt x="274" y="620"/>
                    <a:pt x="347" y="594"/>
                    <a:pt x="283" y="614"/>
                  </a:cubicBezTo>
                  <a:cubicBezTo>
                    <a:pt x="264" y="627"/>
                    <a:pt x="245" y="639"/>
                    <a:pt x="226" y="652"/>
                  </a:cubicBezTo>
                  <a:cubicBezTo>
                    <a:pt x="217" y="658"/>
                    <a:pt x="198" y="671"/>
                    <a:pt x="198" y="671"/>
                  </a:cubicBezTo>
                  <a:cubicBezTo>
                    <a:pt x="115" y="642"/>
                    <a:pt x="121" y="581"/>
                    <a:pt x="56" y="538"/>
                  </a:cubicBezTo>
                  <a:cubicBezTo>
                    <a:pt x="35" y="476"/>
                    <a:pt x="15" y="414"/>
                    <a:pt x="0" y="350"/>
                  </a:cubicBezTo>
                  <a:cubicBezTo>
                    <a:pt x="8" y="280"/>
                    <a:pt x="10" y="271"/>
                    <a:pt x="37" y="217"/>
                  </a:cubicBezTo>
                  <a:cubicBezTo>
                    <a:pt x="41" y="208"/>
                    <a:pt x="41" y="197"/>
                    <a:pt x="47" y="189"/>
                  </a:cubicBezTo>
                  <a:cubicBezTo>
                    <a:pt x="57" y="177"/>
                    <a:pt x="71" y="168"/>
                    <a:pt x="85" y="161"/>
                  </a:cubicBezTo>
                  <a:cubicBezTo>
                    <a:pt x="103" y="152"/>
                    <a:pt x="141" y="142"/>
                    <a:pt x="141" y="142"/>
                  </a:cubicBezTo>
                  <a:cubicBezTo>
                    <a:pt x="196" y="159"/>
                    <a:pt x="171" y="190"/>
                    <a:pt x="226" y="170"/>
                  </a:cubicBezTo>
                  <a:cubicBezTo>
                    <a:pt x="233" y="150"/>
                    <a:pt x="240" y="99"/>
                    <a:pt x="255" y="85"/>
                  </a:cubicBezTo>
                  <a:cubicBezTo>
                    <a:pt x="262" y="78"/>
                    <a:pt x="274" y="79"/>
                    <a:pt x="283" y="76"/>
                  </a:cubicBezTo>
                  <a:cubicBezTo>
                    <a:pt x="296" y="57"/>
                    <a:pt x="302" y="6"/>
                    <a:pt x="321" y="19"/>
                  </a:cubicBezTo>
                  <a:cubicBezTo>
                    <a:pt x="330" y="25"/>
                    <a:pt x="340" y="44"/>
                    <a:pt x="349" y="38"/>
                  </a:cubicBezTo>
                  <a:cubicBezTo>
                    <a:pt x="359" y="31"/>
                    <a:pt x="349" y="13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34" name="Text Box 10"/>
            <p:cNvSpPr txBox="1">
              <a:spLocks noChangeArrowheads="1"/>
            </p:cNvSpPr>
            <p:nvPr/>
          </p:nvSpPr>
          <p:spPr bwMode="auto">
            <a:xfrm>
              <a:off x="703" y="1574"/>
              <a:ext cx="589" cy="3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obj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5878513" y="2359026"/>
            <a:ext cx="1046162" cy="860425"/>
            <a:chOff x="633" y="1434"/>
            <a:chExt cx="659" cy="606"/>
          </a:xfrm>
        </p:grpSpPr>
        <p:sp>
          <p:nvSpPr>
            <p:cNvPr id="35885" name="Freeform 12"/>
            <p:cNvSpPr/>
            <p:nvPr/>
          </p:nvSpPr>
          <p:spPr bwMode="auto">
            <a:xfrm>
              <a:off x="633" y="1434"/>
              <a:ext cx="614" cy="606"/>
            </a:xfrm>
            <a:custGeom>
              <a:avLst/>
              <a:gdLst>
                <a:gd name="T0" fmla="*/ 3 w 731"/>
                <a:gd name="T1" fmla="*/ 0 h 671"/>
                <a:gd name="T2" fmla="*/ 3 w 731"/>
                <a:gd name="T3" fmla="*/ 5 h 671"/>
                <a:gd name="T4" fmla="*/ 3 w 731"/>
                <a:gd name="T5" fmla="*/ 5 h 671"/>
                <a:gd name="T6" fmla="*/ 3 w 731"/>
                <a:gd name="T7" fmla="*/ 5 h 671"/>
                <a:gd name="T8" fmla="*/ 3 w 731"/>
                <a:gd name="T9" fmla="*/ 9 h 671"/>
                <a:gd name="T10" fmla="*/ 3 w 731"/>
                <a:gd name="T11" fmla="*/ 12 h 671"/>
                <a:gd name="T12" fmla="*/ 3 w 731"/>
                <a:gd name="T13" fmla="*/ 13 h 671"/>
                <a:gd name="T14" fmla="*/ 3 w 731"/>
                <a:gd name="T15" fmla="*/ 13 h 671"/>
                <a:gd name="T16" fmla="*/ 3 w 731"/>
                <a:gd name="T17" fmla="*/ 14 h 671"/>
                <a:gd name="T18" fmla="*/ 3 w 731"/>
                <a:gd name="T19" fmla="*/ 17 h 671"/>
                <a:gd name="T20" fmla="*/ 3 w 731"/>
                <a:gd name="T21" fmla="*/ 18 h 671"/>
                <a:gd name="T22" fmla="*/ 3 w 731"/>
                <a:gd name="T23" fmla="*/ 21 h 671"/>
                <a:gd name="T24" fmla="*/ 3 w 731"/>
                <a:gd name="T25" fmla="*/ 23 h 671"/>
                <a:gd name="T26" fmla="*/ 3 w 731"/>
                <a:gd name="T27" fmla="*/ 23 h 671"/>
                <a:gd name="T28" fmla="*/ 3 w 731"/>
                <a:gd name="T29" fmla="*/ 25 h 671"/>
                <a:gd name="T30" fmla="*/ 3 w 731"/>
                <a:gd name="T31" fmla="*/ 25 h 671"/>
                <a:gd name="T32" fmla="*/ 3 w 731"/>
                <a:gd name="T33" fmla="*/ 21 h 671"/>
                <a:gd name="T34" fmla="*/ 0 w 731"/>
                <a:gd name="T35" fmla="*/ 14 h 671"/>
                <a:gd name="T36" fmla="*/ 3 w 731"/>
                <a:gd name="T37" fmla="*/ 9 h 671"/>
                <a:gd name="T38" fmla="*/ 3 w 731"/>
                <a:gd name="T39" fmla="*/ 8 h 671"/>
                <a:gd name="T40" fmla="*/ 3 w 731"/>
                <a:gd name="T41" fmla="*/ 6 h 671"/>
                <a:gd name="T42" fmla="*/ 3 w 731"/>
                <a:gd name="T43" fmla="*/ 5 h 671"/>
                <a:gd name="T44" fmla="*/ 3 w 731"/>
                <a:gd name="T45" fmla="*/ 7 h 671"/>
                <a:gd name="T46" fmla="*/ 3 w 731"/>
                <a:gd name="T47" fmla="*/ 5 h 671"/>
                <a:gd name="T48" fmla="*/ 3 w 731"/>
                <a:gd name="T49" fmla="*/ 5 h 671"/>
                <a:gd name="T50" fmla="*/ 3 w 731"/>
                <a:gd name="T51" fmla="*/ 5 h 671"/>
                <a:gd name="T52" fmla="*/ 3 w 731"/>
                <a:gd name="T53" fmla="*/ 5 h 671"/>
                <a:gd name="T54" fmla="*/ 3 w 731"/>
                <a:gd name="T55" fmla="*/ 0 h 6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31"/>
                <a:gd name="T85" fmla="*/ 0 h 671"/>
                <a:gd name="T86" fmla="*/ 731 w 731"/>
                <a:gd name="T87" fmla="*/ 671 h 6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31" h="671">
                  <a:moveTo>
                    <a:pt x="349" y="0"/>
                  </a:moveTo>
                  <a:cubicBezTo>
                    <a:pt x="381" y="22"/>
                    <a:pt x="411" y="33"/>
                    <a:pt x="443" y="57"/>
                  </a:cubicBezTo>
                  <a:cubicBezTo>
                    <a:pt x="468" y="127"/>
                    <a:pt x="432" y="43"/>
                    <a:pt x="481" y="104"/>
                  </a:cubicBezTo>
                  <a:cubicBezTo>
                    <a:pt x="487" y="112"/>
                    <a:pt x="486" y="124"/>
                    <a:pt x="491" y="132"/>
                  </a:cubicBezTo>
                  <a:cubicBezTo>
                    <a:pt x="542" y="213"/>
                    <a:pt x="520" y="200"/>
                    <a:pt x="576" y="217"/>
                  </a:cubicBezTo>
                  <a:cubicBezTo>
                    <a:pt x="609" y="252"/>
                    <a:pt x="644" y="277"/>
                    <a:pt x="689" y="293"/>
                  </a:cubicBezTo>
                  <a:cubicBezTo>
                    <a:pt x="692" y="302"/>
                    <a:pt x="692" y="313"/>
                    <a:pt x="698" y="321"/>
                  </a:cubicBezTo>
                  <a:cubicBezTo>
                    <a:pt x="705" y="330"/>
                    <a:pt x="723" y="329"/>
                    <a:pt x="727" y="340"/>
                  </a:cubicBezTo>
                  <a:cubicBezTo>
                    <a:pt x="731" y="349"/>
                    <a:pt x="720" y="358"/>
                    <a:pt x="717" y="368"/>
                  </a:cubicBezTo>
                  <a:cubicBezTo>
                    <a:pt x="710" y="393"/>
                    <a:pt x="704" y="419"/>
                    <a:pt x="698" y="444"/>
                  </a:cubicBezTo>
                  <a:cubicBezTo>
                    <a:pt x="695" y="455"/>
                    <a:pt x="679" y="456"/>
                    <a:pt x="670" y="463"/>
                  </a:cubicBezTo>
                  <a:cubicBezTo>
                    <a:pt x="619" y="505"/>
                    <a:pt x="620" y="509"/>
                    <a:pt x="547" y="520"/>
                  </a:cubicBezTo>
                  <a:cubicBezTo>
                    <a:pt x="481" y="541"/>
                    <a:pt x="402" y="555"/>
                    <a:pt x="340" y="586"/>
                  </a:cubicBezTo>
                  <a:cubicBezTo>
                    <a:pt x="274" y="620"/>
                    <a:pt x="347" y="594"/>
                    <a:pt x="283" y="614"/>
                  </a:cubicBezTo>
                  <a:cubicBezTo>
                    <a:pt x="264" y="627"/>
                    <a:pt x="245" y="639"/>
                    <a:pt x="226" y="652"/>
                  </a:cubicBezTo>
                  <a:cubicBezTo>
                    <a:pt x="217" y="658"/>
                    <a:pt x="198" y="671"/>
                    <a:pt x="198" y="671"/>
                  </a:cubicBezTo>
                  <a:cubicBezTo>
                    <a:pt x="115" y="642"/>
                    <a:pt x="121" y="581"/>
                    <a:pt x="56" y="538"/>
                  </a:cubicBezTo>
                  <a:cubicBezTo>
                    <a:pt x="35" y="476"/>
                    <a:pt x="15" y="414"/>
                    <a:pt x="0" y="350"/>
                  </a:cubicBezTo>
                  <a:cubicBezTo>
                    <a:pt x="8" y="280"/>
                    <a:pt x="10" y="271"/>
                    <a:pt x="37" y="217"/>
                  </a:cubicBezTo>
                  <a:cubicBezTo>
                    <a:pt x="41" y="208"/>
                    <a:pt x="41" y="197"/>
                    <a:pt x="47" y="189"/>
                  </a:cubicBezTo>
                  <a:cubicBezTo>
                    <a:pt x="57" y="177"/>
                    <a:pt x="71" y="168"/>
                    <a:pt x="85" y="161"/>
                  </a:cubicBezTo>
                  <a:cubicBezTo>
                    <a:pt x="103" y="152"/>
                    <a:pt x="141" y="142"/>
                    <a:pt x="141" y="142"/>
                  </a:cubicBezTo>
                  <a:cubicBezTo>
                    <a:pt x="196" y="159"/>
                    <a:pt x="171" y="190"/>
                    <a:pt x="226" y="170"/>
                  </a:cubicBezTo>
                  <a:cubicBezTo>
                    <a:pt x="233" y="150"/>
                    <a:pt x="240" y="99"/>
                    <a:pt x="255" y="85"/>
                  </a:cubicBezTo>
                  <a:cubicBezTo>
                    <a:pt x="262" y="78"/>
                    <a:pt x="274" y="79"/>
                    <a:pt x="283" y="76"/>
                  </a:cubicBezTo>
                  <a:cubicBezTo>
                    <a:pt x="296" y="57"/>
                    <a:pt x="302" y="6"/>
                    <a:pt x="321" y="19"/>
                  </a:cubicBezTo>
                  <a:cubicBezTo>
                    <a:pt x="330" y="25"/>
                    <a:pt x="340" y="44"/>
                    <a:pt x="349" y="38"/>
                  </a:cubicBezTo>
                  <a:cubicBezTo>
                    <a:pt x="359" y="31"/>
                    <a:pt x="349" y="13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37" name="Text Box 13"/>
            <p:cNvSpPr txBox="1">
              <a:spLocks noChangeArrowheads="1"/>
            </p:cNvSpPr>
            <p:nvPr/>
          </p:nvSpPr>
          <p:spPr bwMode="auto">
            <a:xfrm>
              <a:off x="703" y="1574"/>
              <a:ext cx="589" cy="3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obj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3463926" y="4397376"/>
            <a:ext cx="1046163" cy="860425"/>
            <a:chOff x="633" y="1434"/>
            <a:chExt cx="659" cy="606"/>
          </a:xfrm>
        </p:grpSpPr>
        <p:sp>
          <p:nvSpPr>
            <p:cNvPr id="35883" name="Freeform 15"/>
            <p:cNvSpPr/>
            <p:nvPr/>
          </p:nvSpPr>
          <p:spPr bwMode="auto">
            <a:xfrm>
              <a:off x="633" y="1434"/>
              <a:ext cx="614" cy="606"/>
            </a:xfrm>
            <a:custGeom>
              <a:avLst/>
              <a:gdLst>
                <a:gd name="T0" fmla="*/ 3 w 731"/>
                <a:gd name="T1" fmla="*/ 0 h 671"/>
                <a:gd name="T2" fmla="*/ 3 w 731"/>
                <a:gd name="T3" fmla="*/ 5 h 671"/>
                <a:gd name="T4" fmla="*/ 3 w 731"/>
                <a:gd name="T5" fmla="*/ 5 h 671"/>
                <a:gd name="T6" fmla="*/ 3 w 731"/>
                <a:gd name="T7" fmla="*/ 5 h 671"/>
                <a:gd name="T8" fmla="*/ 3 w 731"/>
                <a:gd name="T9" fmla="*/ 9 h 671"/>
                <a:gd name="T10" fmla="*/ 3 w 731"/>
                <a:gd name="T11" fmla="*/ 12 h 671"/>
                <a:gd name="T12" fmla="*/ 3 w 731"/>
                <a:gd name="T13" fmla="*/ 13 h 671"/>
                <a:gd name="T14" fmla="*/ 3 w 731"/>
                <a:gd name="T15" fmla="*/ 13 h 671"/>
                <a:gd name="T16" fmla="*/ 3 w 731"/>
                <a:gd name="T17" fmla="*/ 14 h 671"/>
                <a:gd name="T18" fmla="*/ 3 w 731"/>
                <a:gd name="T19" fmla="*/ 17 h 671"/>
                <a:gd name="T20" fmla="*/ 3 w 731"/>
                <a:gd name="T21" fmla="*/ 18 h 671"/>
                <a:gd name="T22" fmla="*/ 3 w 731"/>
                <a:gd name="T23" fmla="*/ 21 h 671"/>
                <a:gd name="T24" fmla="*/ 3 w 731"/>
                <a:gd name="T25" fmla="*/ 23 h 671"/>
                <a:gd name="T26" fmla="*/ 3 w 731"/>
                <a:gd name="T27" fmla="*/ 23 h 671"/>
                <a:gd name="T28" fmla="*/ 3 w 731"/>
                <a:gd name="T29" fmla="*/ 25 h 671"/>
                <a:gd name="T30" fmla="*/ 3 w 731"/>
                <a:gd name="T31" fmla="*/ 25 h 671"/>
                <a:gd name="T32" fmla="*/ 3 w 731"/>
                <a:gd name="T33" fmla="*/ 21 h 671"/>
                <a:gd name="T34" fmla="*/ 0 w 731"/>
                <a:gd name="T35" fmla="*/ 14 h 671"/>
                <a:gd name="T36" fmla="*/ 3 w 731"/>
                <a:gd name="T37" fmla="*/ 9 h 671"/>
                <a:gd name="T38" fmla="*/ 3 w 731"/>
                <a:gd name="T39" fmla="*/ 8 h 671"/>
                <a:gd name="T40" fmla="*/ 3 w 731"/>
                <a:gd name="T41" fmla="*/ 6 h 671"/>
                <a:gd name="T42" fmla="*/ 3 w 731"/>
                <a:gd name="T43" fmla="*/ 5 h 671"/>
                <a:gd name="T44" fmla="*/ 3 w 731"/>
                <a:gd name="T45" fmla="*/ 7 h 671"/>
                <a:gd name="T46" fmla="*/ 3 w 731"/>
                <a:gd name="T47" fmla="*/ 5 h 671"/>
                <a:gd name="T48" fmla="*/ 3 w 731"/>
                <a:gd name="T49" fmla="*/ 5 h 671"/>
                <a:gd name="T50" fmla="*/ 3 w 731"/>
                <a:gd name="T51" fmla="*/ 5 h 671"/>
                <a:gd name="T52" fmla="*/ 3 w 731"/>
                <a:gd name="T53" fmla="*/ 5 h 671"/>
                <a:gd name="T54" fmla="*/ 3 w 731"/>
                <a:gd name="T55" fmla="*/ 0 h 6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31"/>
                <a:gd name="T85" fmla="*/ 0 h 671"/>
                <a:gd name="T86" fmla="*/ 731 w 731"/>
                <a:gd name="T87" fmla="*/ 671 h 6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31" h="671">
                  <a:moveTo>
                    <a:pt x="349" y="0"/>
                  </a:moveTo>
                  <a:cubicBezTo>
                    <a:pt x="381" y="22"/>
                    <a:pt x="411" y="33"/>
                    <a:pt x="443" y="57"/>
                  </a:cubicBezTo>
                  <a:cubicBezTo>
                    <a:pt x="468" y="127"/>
                    <a:pt x="432" y="43"/>
                    <a:pt x="481" y="104"/>
                  </a:cubicBezTo>
                  <a:cubicBezTo>
                    <a:pt x="487" y="112"/>
                    <a:pt x="486" y="124"/>
                    <a:pt x="491" y="132"/>
                  </a:cubicBezTo>
                  <a:cubicBezTo>
                    <a:pt x="542" y="213"/>
                    <a:pt x="520" y="200"/>
                    <a:pt x="576" y="217"/>
                  </a:cubicBezTo>
                  <a:cubicBezTo>
                    <a:pt x="609" y="252"/>
                    <a:pt x="644" y="277"/>
                    <a:pt x="689" y="293"/>
                  </a:cubicBezTo>
                  <a:cubicBezTo>
                    <a:pt x="692" y="302"/>
                    <a:pt x="692" y="313"/>
                    <a:pt x="698" y="321"/>
                  </a:cubicBezTo>
                  <a:cubicBezTo>
                    <a:pt x="705" y="330"/>
                    <a:pt x="723" y="329"/>
                    <a:pt x="727" y="340"/>
                  </a:cubicBezTo>
                  <a:cubicBezTo>
                    <a:pt x="731" y="349"/>
                    <a:pt x="720" y="358"/>
                    <a:pt x="717" y="368"/>
                  </a:cubicBezTo>
                  <a:cubicBezTo>
                    <a:pt x="710" y="393"/>
                    <a:pt x="704" y="419"/>
                    <a:pt x="698" y="444"/>
                  </a:cubicBezTo>
                  <a:cubicBezTo>
                    <a:pt x="695" y="455"/>
                    <a:pt x="679" y="456"/>
                    <a:pt x="670" y="463"/>
                  </a:cubicBezTo>
                  <a:cubicBezTo>
                    <a:pt x="619" y="505"/>
                    <a:pt x="620" y="509"/>
                    <a:pt x="547" y="520"/>
                  </a:cubicBezTo>
                  <a:cubicBezTo>
                    <a:pt x="481" y="541"/>
                    <a:pt x="402" y="555"/>
                    <a:pt x="340" y="586"/>
                  </a:cubicBezTo>
                  <a:cubicBezTo>
                    <a:pt x="274" y="620"/>
                    <a:pt x="347" y="594"/>
                    <a:pt x="283" y="614"/>
                  </a:cubicBezTo>
                  <a:cubicBezTo>
                    <a:pt x="264" y="627"/>
                    <a:pt x="245" y="639"/>
                    <a:pt x="226" y="652"/>
                  </a:cubicBezTo>
                  <a:cubicBezTo>
                    <a:pt x="217" y="658"/>
                    <a:pt x="198" y="671"/>
                    <a:pt x="198" y="671"/>
                  </a:cubicBezTo>
                  <a:cubicBezTo>
                    <a:pt x="115" y="642"/>
                    <a:pt x="121" y="581"/>
                    <a:pt x="56" y="538"/>
                  </a:cubicBezTo>
                  <a:cubicBezTo>
                    <a:pt x="35" y="476"/>
                    <a:pt x="15" y="414"/>
                    <a:pt x="0" y="350"/>
                  </a:cubicBezTo>
                  <a:cubicBezTo>
                    <a:pt x="8" y="280"/>
                    <a:pt x="10" y="271"/>
                    <a:pt x="37" y="217"/>
                  </a:cubicBezTo>
                  <a:cubicBezTo>
                    <a:pt x="41" y="208"/>
                    <a:pt x="41" y="197"/>
                    <a:pt x="47" y="189"/>
                  </a:cubicBezTo>
                  <a:cubicBezTo>
                    <a:pt x="57" y="177"/>
                    <a:pt x="71" y="168"/>
                    <a:pt x="85" y="161"/>
                  </a:cubicBezTo>
                  <a:cubicBezTo>
                    <a:pt x="103" y="152"/>
                    <a:pt x="141" y="142"/>
                    <a:pt x="141" y="142"/>
                  </a:cubicBezTo>
                  <a:cubicBezTo>
                    <a:pt x="196" y="159"/>
                    <a:pt x="171" y="190"/>
                    <a:pt x="226" y="170"/>
                  </a:cubicBezTo>
                  <a:cubicBezTo>
                    <a:pt x="233" y="150"/>
                    <a:pt x="240" y="99"/>
                    <a:pt x="255" y="85"/>
                  </a:cubicBezTo>
                  <a:cubicBezTo>
                    <a:pt x="262" y="78"/>
                    <a:pt x="274" y="79"/>
                    <a:pt x="283" y="76"/>
                  </a:cubicBezTo>
                  <a:cubicBezTo>
                    <a:pt x="296" y="57"/>
                    <a:pt x="302" y="6"/>
                    <a:pt x="321" y="19"/>
                  </a:cubicBezTo>
                  <a:cubicBezTo>
                    <a:pt x="330" y="25"/>
                    <a:pt x="340" y="44"/>
                    <a:pt x="349" y="38"/>
                  </a:cubicBezTo>
                  <a:cubicBezTo>
                    <a:pt x="359" y="31"/>
                    <a:pt x="349" y="13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40" name="Text Box 16"/>
            <p:cNvSpPr txBox="1">
              <a:spLocks noChangeArrowheads="1"/>
            </p:cNvSpPr>
            <p:nvPr/>
          </p:nvSpPr>
          <p:spPr bwMode="auto">
            <a:xfrm>
              <a:off x="703" y="1574"/>
              <a:ext cx="589" cy="3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obj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8074026" y="2230439"/>
            <a:ext cx="1046163" cy="860425"/>
            <a:chOff x="633" y="1434"/>
            <a:chExt cx="659" cy="606"/>
          </a:xfrm>
        </p:grpSpPr>
        <p:sp>
          <p:nvSpPr>
            <p:cNvPr id="35881" name="Freeform 18"/>
            <p:cNvSpPr/>
            <p:nvPr/>
          </p:nvSpPr>
          <p:spPr bwMode="auto">
            <a:xfrm>
              <a:off x="633" y="1434"/>
              <a:ext cx="614" cy="606"/>
            </a:xfrm>
            <a:custGeom>
              <a:avLst/>
              <a:gdLst>
                <a:gd name="T0" fmla="*/ 3 w 731"/>
                <a:gd name="T1" fmla="*/ 0 h 671"/>
                <a:gd name="T2" fmla="*/ 3 w 731"/>
                <a:gd name="T3" fmla="*/ 5 h 671"/>
                <a:gd name="T4" fmla="*/ 3 w 731"/>
                <a:gd name="T5" fmla="*/ 5 h 671"/>
                <a:gd name="T6" fmla="*/ 3 w 731"/>
                <a:gd name="T7" fmla="*/ 5 h 671"/>
                <a:gd name="T8" fmla="*/ 3 w 731"/>
                <a:gd name="T9" fmla="*/ 9 h 671"/>
                <a:gd name="T10" fmla="*/ 3 w 731"/>
                <a:gd name="T11" fmla="*/ 12 h 671"/>
                <a:gd name="T12" fmla="*/ 3 w 731"/>
                <a:gd name="T13" fmla="*/ 13 h 671"/>
                <a:gd name="T14" fmla="*/ 3 w 731"/>
                <a:gd name="T15" fmla="*/ 13 h 671"/>
                <a:gd name="T16" fmla="*/ 3 w 731"/>
                <a:gd name="T17" fmla="*/ 14 h 671"/>
                <a:gd name="T18" fmla="*/ 3 w 731"/>
                <a:gd name="T19" fmla="*/ 17 h 671"/>
                <a:gd name="T20" fmla="*/ 3 w 731"/>
                <a:gd name="T21" fmla="*/ 18 h 671"/>
                <a:gd name="T22" fmla="*/ 3 w 731"/>
                <a:gd name="T23" fmla="*/ 21 h 671"/>
                <a:gd name="T24" fmla="*/ 3 w 731"/>
                <a:gd name="T25" fmla="*/ 23 h 671"/>
                <a:gd name="T26" fmla="*/ 3 w 731"/>
                <a:gd name="T27" fmla="*/ 23 h 671"/>
                <a:gd name="T28" fmla="*/ 3 w 731"/>
                <a:gd name="T29" fmla="*/ 25 h 671"/>
                <a:gd name="T30" fmla="*/ 3 w 731"/>
                <a:gd name="T31" fmla="*/ 25 h 671"/>
                <a:gd name="T32" fmla="*/ 3 w 731"/>
                <a:gd name="T33" fmla="*/ 21 h 671"/>
                <a:gd name="T34" fmla="*/ 0 w 731"/>
                <a:gd name="T35" fmla="*/ 14 h 671"/>
                <a:gd name="T36" fmla="*/ 3 w 731"/>
                <a:gd name="T37" fmla="*/ 9 h 671"/>
                <a:gd name="T38" fmla="*/ 3 w 731"/>
                <a:gd name="T39" fmla="*/ 8 h 671"/>
                <a:gd name="T40" fmla="*/ 3 w 731"/>
                <a:gd name="T41" fmla="*/ 6 h 671"/>
                <a:gd name="T42" fmla="*/ 3 w 731"/>
                <a:gd name="T43" fmla="*/ 5 h 671"/>
                <a:gd name="T44" fmla="*/ 3 w 731"/>
                <a:gd name="T45" fmla="*/ 7 h 671"/>
                <a:gd name="T46" fmla="*/ 3 w 731"/>
                <a:gd name="T47" fmla="*/ 5 h 671"/>
                <a:gd name="T48" fmla="*/ 3 w 731"/>
                <a:gd name="T49" fmla="*/ 5 h 671"/>
                <a:gd name="T50" fmla="*/ 3 w 731"/>
                <a:gd name="T51" fmla="*/ 5 h 671"/>
                <a:gd name="T52" fmla="*/ 3 w 731"/>
                <a:gd name="T53" fmla="*/ 5 h 671"/>
                <a:gd name="T54" fmla="*/ 3 w 731"/>
                <a:gd name="T55" fmla="*/ 0 h 6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31"/>
                <a:gd name="T85" fmla="*/ 0 h 671"/>
                <a:gd name="T86" fmla="*/ 731 w 731"/>
                <a:gd name="T87" fmla="*/ 671 h 6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31" h="671">
                  <a:moveTo>
                    <a:pt x="349" y="0"/>
                  </a:moveTo>
                  <a:cubicBezTo>
                    <a:pt x="381" y="22"/>
                    <a:pt x="411" y="33"/>
                    <a:pt x="443" y="57"/>
                  </a:cubicBezTo>
                  <a:cubicBezTo>
                    <a:pt x="468" y="127"/>
                    <a:pt x="432" y="43"/>
                    <a:pt x="481" y="104"/>
                  </a:cubicBezTo>
                  <a:cubicBezTo>
                    <a:pt x="487" y="112"/>
                    <a:pt x="486" y="124"/>
                    <a:pt x="491" y="132"/>
                  </a:cubicBezTo>
                  <a:cubicBezTo>
                    <a:pt x="542" y="213"/>
                    <a:pt x="520" y="200"/>
                    <a:pt x="576" y="217"/>
                  </a:cubicBezTo>
                  <a:cubicBezTo>
                    <a:pt x="609" y="252"/>
                    <a:pt x="644" y="277"/>
                    <a:pt x="689" y="293"/>
                  </a:cubicBezTo>
                  <a:cubicBezTo>
                    <a:pt x="692" y="302"/>
                    <a:pt x="692" y="313"/>
                    <a:pt x="698" y="321"/>
                  </a:cubicBezTo>
                  <a:cubicBezTo>
                    <a:pt x="705" y="330"/>
                    <a:pt x="723" y="329"/>
                    <a:pt x="727" y="340"/>
                  </a:cubicBezTo>
                  <a:cubicBezTo>
                    <a:pt x="731" y="349"/>
                    <a:pt x="720" y="358"/>
                    <a:pt x="717" y="368"/>
                  </a:cubicBezTo>
                  <a:cubicBezTo>
                    <a:pt x="710" y="393"/>
                    <a:pt x="704" y="419"/>
                    <a:pt x="698" y="444"/>
                  </a:cubicBezTo>
                  <a:cubicBezTo>
                    <a:pt x="695" y="455"/>
                    <a:pt x="679" y="456"/>
                    <a:pt x="670" y="463"/>
                  </a:cubicBezTo>
                  <a:cubicBezTo>
                    <a:pt x="619" y="505"/>
                    <a:pt x="620" y="509"/>
                    <a:pt x="547" y="520"/>
                  </a:cubicBezTo>
                  <a:cubicBezTo>
                    <a:pt x="481" y="541"/>
                    <a:pt x="402" y="555"/>
                    <a:pt x="340" y="586"/>
                  </a:cubicBezTo>
                  <a:cubicBezTo>
                    <a:pt x="274" y="620"/>
                    <a:pt x="347" y="594"/>
                    <a:pt x="283" y="614"/>
                  </a:cubicBezTo>
                  <a:cubicBezTo>
                    <a:pt x="264" y="627"/>
                    <a:pt x="245" y="639"/>
                    <a:pt x="226" y="652"/>
                  </a:cubicBezTo>
                  <a:cubicBezTo>
                    <a:pt x="217" y="658"/>
                    <a:pt x="198" y="671"/>
                    <a:pt x="198" y="671"/>
                  </a:cubicBezTo>
                  <a:cubicBezTo>
                    <a:pt x="115" y="642"/>
                    <a:pt x="121" y="581"/>
                    <a:pt x="56" y="538"/>
                  </a:cubicBezTo>
                  <a:cubicBezTo>
                    <a:pt x="35" y="476"/>
                    <a:pt x="15" y="414"/>
                    <a:pt x="0" y="350"/>
                  </a:cubicBezTo>
                  <a:cubicBezTo>
                    <a:pt x="8" y="280"/>
                    <a:pt x="10" y="271"/>
                    <a:pt x="37" y="217"/>
                  </a:cubicBezTo>
                  <a:cubicBezTo>
                    <a:pt x="41" y="208"/>
                    <a:pt x="41" y="197"/>
                    <a:pt x="47" y="189"/>
                  </a:cubicBezTo>
                  <a:cubicBezTo>
                    <a:pt x="57" y="177"/>
                    <a:pt x="71" y="168"/>
                    <a:pt x="85" y="161"/>
                  </a:cubicBezTo>
                  <a:cubicBezTo>
                    <a:pt x="103" y="152"/>
                    <a:pt x="141" y="142"/>
                    <a:pt x="141" y="142"/>
                  </a:cubicBezTo>
                  <a:cubicBezTo>
                    <a:pt x="196" y="159"/>
                    <a:pt x="171" y="190"/>
                    <a:pt x="226" y="170"/>
                  </a:cubicBezTo>
                  <a:cubicBezTo>
                    <a:pt x="233" y="150"/>
                    <a:pt x="240" y="99"/>
                    <a:pt x="255" y="85"/>
                  </a:cubicBezTo>
                  <a:cubicBezTo>
                    <a:pt x="262" y="78"/>
                    <a:pt x="274" y="79"/>
                    <a:pt x="283" y="76"/>
                  </a:cubicBezTo>
                  <a:cubicBezTo>
                    <a:pt x="296" y="57"/>
                    <a:pt x="302" y="6"/>
                    <a:pt x="321" y="19"/>
                  </a:cubicBezTo>
                  <a:cubicBezTo>
                    <a:pt x="330" y="25"/>
                    <a:pt x="340" y="44"/>
                    <a:pt x="349" y="38"/>
                  </a:cubicBezTo>
                  <a:cubicBezTo>
                    <a:pt x="359" y="31"/>
                    <a:pt x="349" y="13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43" name="Text Box 19"/>
            <p:cNvSpPr txBox="1">
              <a:spLocks noChangeArrowheads="1"/>
            </p:cNvSpPr>
            <p:nvPr/>
          </p:nvSpPr>
          <p:spPr bwMode="auto">
            <a:xfrm>
              <a:off x="703" y="1574"/>
              <a:ext cx="589" cy="3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obj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6057901" y="3775076"/>
            <a:ext cx="1046163" cy="860425"/>
            <a:chOff x="633" y="1434"/>
            <a:chExt cx="659" cy="606"/>
          </a:xfrm>
        </p:grpSpPr>
        <p:sp>
          <p:nvSpPr>
            <p:cNvPr id="35879" name="Freeform 21"/>
            <p:cNvSpPr/>
            <p:nvPr/>
          </p:nvSpPr>
          <p:spPr bwMode="auto">
            <a:xfrm>
              <a:off x="633" y="1434"/>
              <a:ext cx="614" cy="606"/>
            </a:xfrm>
            <a:custGeom>
              <a:avLst/>
              <a:gdLst>
                <a:gd name="T0" fmla="*/ 3 w 731"/>
                <a:gd name="T1" fmla="*/ 0 h 671"/>
                <a:gd name="T2" fmla="*/ 3 w 731"/>
                <a:gd name="T3" fmla="*/ 5 h 671"/>
                <a:gd name="T4" fmla="*/ 3 w 731"/>
                <a:gd name="T5" fmla="*/ 5 h 671"/>
                <a:gd name="T6" fmla="*/ 3 w 731"/>
                <a:gd name="T7" fmla="*/ 5 h 671"/>
                <a:gd name="T8" fmla="*/ 3 w 731"/>
                <a:gd name="T9" fmla="*/ 9 h 671"/>
                <a:gd name="T10" fmla="*/ 3 w 731"/>
                <a:gd name="T11" fmla="*/ 12 h 671"/>
                <a:gd name="T12" fmla="*/ 3 w 731"/>
                <a:gd name="T13" fmla="*/ 13 h 671"/>
                <a:gd name="T14" fmla="*/ 3 w 731"/>
                <a:gd name="T15" fmla="*/ 13 h 671"/>
                <a:gd name="T16" fmla="*/ 3 w 731"/>
                <a:gd name="T17" fmla="*/ 14 h 671"/>
                <a:gd name="T18" fmla="*/ 3 w 731"/>
                <a:gd name="T19" fmla="*/ 17 h 671"/>
                <a:gd name="T20" fmla="*/ 3 w 731"/>
                <a:gd name="T21" fmla="*/ 18 h 671"/>
                <a:gd name="T22" fmla="*/ 3 w 731"/>
                <a:gd name="T23" fmla="*/ 21 h 671"/>
                <a:gd name="T24" fmla="*/ 3 w 731"/>
                <a:gd name="T25" fmla="*/ 23 h 671"/>
                <a:gd name="T26" fmla="*/ 3 w 731"/>
                <a:gd name="T27" fmla="*/ 23 h 671"/>
                <a:gd name="T28" fmla="*/ 3 w 731"/>
                <a:gd name="T29" fmla="*/ 25 h 671"/>
                <a:gd name="T30" fmla="*/ 3 w 731"/>
                <a:gd name="T31" fmla="*/ 25 h 671"/>
                <a:gd name="T32" fmla="*/ 3 w 731"/>
                <a:gd name="T33" fmla="*/ 21 h 671"/>
                <a:gd name="T34" fmla="*/ 0 w 731"/>
                <a:gd name="T35" fmla="*/ 14 h 671"/>
                <a:gd name="T36" fmla="*/ 3 w 731"/>
                <a:gd name="T37" fmla="*/ 9 h 671"/>
                <a:gd name="T38" fmla="*/ 3 w 731"/>
                <a:gd name="T39" fmla="*/ 8 h 671"/>
                <a:gd name="T40" fmla="*/ 3 w 731"/>
                <a:gd name="T41" fmla="*/ 6 h 671"/>
                <a:gd name="T42" fmla="*/ 3 w 731"/>
                <a:gd name="T43" fmla="*/ 5 h 671"/>
                <a:gd name="T44" fmla="*/ 3 w 731"/>
                <a:gd name="T45" fmla="*/ 7 h 671"/>
                <a:gd name="T46" fmla="*/ 3 w 731"/>
                <a:gd name="T47" fmla="*/ 5 h 671"/>
                <a:gd name="T48" fmla="*/ 3 w 731"/>
                <a:gd name="T49" fmla="*/ 5 h 671"/>
                <a:gd name="T50" fmla="*/ 3 w 731"/>
                <a:gd name="T51" fmla="*/ 5 h 671"/>
                <a:gd name="T52" fmla="*/ 3 w 731"/>
                <a:gd name="T53" fmla="*/ 5 h 671"/>
                <a:gd name="T54" fmla="*/ 3 w 731"/>
                <a:gd name="T55" fmla="*/ 0 h 6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31"/>
                <a:gd name="T85" fmla="*/ 0 h 671"/>
                <a:gd name="T86" fmla="*/ 731 w 731"/>
                <a:gd name="T87" fmla="*/ 671 h 6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31" h="671">
                  <a:moveTo>
                    <a:pt x="349" y="0"/>
                  </a:moveTo>
                  <a:cubicBezTo>
                    <a:pt x="381" y="22"/>
                    <a:pt x="411" y="33"/>
                    <a:pt x="443" y="57"/>
                  </a:cubicBezTo>
                  <a:cubicBezTo>
                    <a:pt x="468" y="127"/>
                    <a:pt x="432" y="43"/>
                    <a:pt x="481" y="104"/>
                  </a:cubicBezTo>
                  <a:cubicBezTo>
                    <a:pt x="487" y="112"/>
                    <a:pt x="486" y="124"/>
                    <a:pt x="491" y="132"/>
                  </a:cubicBezTo>
                  <a:cubicBezTo>
                    <a:pt x="542" y="213"/>
                    <a:pt x="520" y="200"/>
                    <a:pt x="576" y="217"/>
                  </a:cubicBezTo>
                  <a:cubicBezTo>
                    <a:pt x="609" y="252"/>
                    <a:pt x="644" y="277"/>
                    <a:pt x="689" y="293"/>
                  </a:cubicBezTo>
                  <a:cubicBezTo>
                    <a:pt x="692" y="302"/>
                    <a:pt x="692" y="313"/>
                    <a:pt x="698" y="321"/>
                  </a:cubicBezTo>
                  <a:cubicBezTo>
                    <a:pt x="705" y="330"/>
                    <a:pt x="723" y="329"/>
                    <a:pt x="727" y="340"/>
                  </a:cubicBezTo>
                  <a:cubicBezTo>
                    <a:pt x="731" y="349"/>
                    <a:pt x="720" y="358"/>
                    <a:pt x="717" y="368"/>
                  </a:cubicBezTo>
                  <a:cubicBezTo>
                    <a:pt x="710" y="393"/>
                    <a:pt x="704" y="419"/>
                    <a:pt x="698" y="444"/>
                  </a:cubicBezTo>
                  <a:cubicBezTo>
                    <a:pt x="695" y="455"/>
                    <a:pt x="679" y="456"/>
                    <a:pt x="670" y="463"/>
                  </a:cubicBezTo>
                  <a:cubicBezTo>
                    <a:pt x="619" y="505"/>
                    <a:pt x="620" y="509"/>
                    <a:pt x="547" y="520"/>
                  </a:cubicBezTo>
                  <a:cubicBezTo>
                    <a:pt x="481" y="541"/>
                    <a:pt x="402" y="555"/>
                    <a:pt x="340" y="586"/>
                  </a:cubicBezTo>
                  <a:cubicBezTo>
                    <a:pt x="274" y="620"/>
                    <a:pt x="347" y="594"/>
                    <a:pt x="283" y="614"/>
                  </a:cubicBezTo>
                  <a:cubicBezTo>
                    <a:pt x="264" y="627"/>
                    <a:pt x="245" y="639"/>
                    <a:pt x="226" y="652"/>
                  </a:cubicBezTo>
                  <a:cubicBezTo>
                    <a:pt x="217" y="658"/>
                    <a:pt x="198" y="671"/>
                    <a:pt x="198" y="671"/>
                  </a:cubicBezTo>
                  <a:cubicBezTo>
                    <a:pt x="115" y="642"/>
                    <a:pt x="121" y="581"/>
                    <a:pt x="56" y="538"/>
                  </a:cubicBezTo>
                  <a:cubicBezTo>
                    <a:pt x="35" y="476"/>
                    <a:pt x="15" y="414"/>
                    <a:pt x="0" y="350"/>
                  </a:cubicBezTo>
                  <a:cubicBezTo>
                    <a:pt x="8" y="280"/>
                    <a:pt x="10" y="271"/>
                    <a:pt x="37" y="217"/>
                  </a:cubicBezTo>
                  <a:cubicBezTo>
                    <a:pt x="41" y="208"/>
                    <a:pt x="41" y="197"/>
                    <a:pt x="47" y="189"/>
                  </a:cubicBezTo>
                  <a:cubicBezTo>
                    <a:pt x="57" y="177"/>
                    <a:pt x="71" y="168"/>
                    <a:pt x="85" y="161"/>
                  </a:cubicBezTo>
                  <a:cubicBezTo>
                    <a:pt x="103" y="152"/>
                    <a:pt x="141" y="142"/>
                    <a:pt x="141" y="142"/>
                  </a:cubicBezTo>
                  <a:cubicBezTo>
                    <a:pt x="196" y="159"/>
                    <a:pt x="171" y="190"/>
                    <a:pt x="226" y="170"/>
                  </a:cubicBezTo>
                  <a:cubicBezTo>
                    <a:pt x="233" y="150"/>
                    <a:pt x="240" y="99"/>
                    <a:pt x="255" y="85"/>
                  </a:cubicBezTo>
                  <a:cubicBezTo>
                    <a:pt x="262" y="78"/>
                    <a:pt x="274" y="79"/>
                    <a:pt x="283" y="76"/>
                  </a:cubicBezTo>
                  <a:cubicBezTo>
                    <a:pt x="296" y="57"/>
                    <a:pt x="302" y="6"/>
                    <a:pt x="321" y="19"/>
                  </a:cubicBezTo>
                  <a:cubicBezTo>
                    <a:pt x="330" y="25"/>
                    <a:pt x="340" y="44"/>
                    <a:pt x="349" y="38"/>
                  </a:cubicBezTo>
                  <a:cubicBezTo>
                    <a:pt x="359" y="31"/>
                    <a:pt x="349" y="13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46" name="Text Box 22"/>
            <p:cNvSpPr txBox="1">
              <a:spLocks noChangeArrowheads="1"/>
            </p:cNvSpPr>
            <p:nvPr/>
          </p:nvSpPr>
          <p:spPr bwMode="auto">
            <a:xfrm>
              <a:off x="703" y="1574"/>
              <a:ext cx="589" cy="3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obj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4111626" y="2036764"/>
            <a:ext cx="1046163" cy="860425"/>
            <a:chOff x="633" y="1434"/>
            <a:chExt cx="659" cy="606"/>
          </a:xfrm>
        </p:grpSpPr>
        <p:sp>
          <p:nvSpPr>
            <p:cNvPr id="35877" name="Freeform 24"/>
            <p:cNvSpPr/>
            <p:nvPr/>
          </p:nvSpPr>
          <p:spPr bwMode="auto">
            <a:xfrm>
              <a:off x="633" y="1434"/>
              <a:ext cx="614" cy="606"/>
            </a:xfrm>
            <a:custGeom>
              <a:avLst/>
              <a:gdLst>
                <a:gd name="T0" fmla="*/ 3 w 731"/>
                <a:gd name="T1" fmla="*/ 0 h 671"/>
                <a:gd name="T2" fmla="*/ 3 w 731"/>
                <a:gd name="T3" fmla="*/ 5 h 671"/>
                <a:gd name="T4" fmla="*/ 3 w 731"/>
                <a:gd name="T5" fmla="*/ 5 h 671"/>
                <a:gd name="T6" fmla="*/ 3 w 731"/>
                <a:gd name="T7" fmla="*/ 5 h 671"/>
                <a:gd name="T8" fmla="*/ 3 w 731"/>
                <a:gd name="T9" fmla="*/ 9 h 671"/>
                <a:gd name="T10" fmla="*/ 3 w 731"/>
                <a:gd name="T11" fmla="*/ 12 h 671"/>
                <a:gd name="T12" fmla="*/ 3 w 731"/>
                <a:gd name="T13" fmla="*/ 13 h 671"/>
                <a:gd name="T14" fmla="*/ 3 w 731"/>
                <a:gd name="T15" fmla="*/ 13 h 671"/>
                <a:gd name="T16" fmla="*/ 3 w 731"/>
                <a:gd name="T17" fmla="*/ 14 h 671"/>
                <a:gd name="T18" fmla="*/ 3 w 731"/>
                <a:gd name="T19" fmla="*/ 17 h 671"/>
                <a:gd name="T20" fmla="*/ 3 w 731"/>
                <a:gd name="T21" fmla="*/ 18 h 671"/>
                <a:gd name="T22" fmla="*/ 3 w 731"/>
                <a:gd name="T23" fmla="*/ 21 h 671"/>
                <a:gd name="T24" fmla="*/ 3 w 731"/>
                <a:gd name="T25" fmla="*/ 23 h 671"/>
                <a:gd name="T26" fmla="*/ 3 w 731"/>
                <a:gd name="T27" fmla="*/ 23 h 671"/>
                <a:gd name="T28" fmla="*/ 3 w 731"/>
                <a:gd name="T29" fmla="*/ 25 h 671"/>
                <a:gd name="T30" fmla="*/ 3 w 731"/>
                <a:gd name="T31" fmla="*/ 25 h 671"/>
                <a:gd name="T32" fmla="*/ 3 w 731"/>
                <a:gd name="T33" fmla="*/ 21 h 671"/>
                <a:gd name="T34" fmla="*/ 0 w 731"/>
                <a:gd name="T35" fmla="*/ 14 h 671"/>
                <a:gd name="T36" fmla="*/ 3 w 731"/>
                <a:gd name="T37" fmla="*/ 9 h 671"/>
                <a:gd name="T38" fmla="*/ 3 w 731"/>
                <a:gd name="T39" fmla="*/ 8 h 671"/>
                <a:gd name="T40" fmla="*/ 3 w 731"/>
                <a:gd name="T41" fmla="*/ 6 h 671"/>
                <a:gd name="T42" fmla="*/ 3 w 731"/>
                <a:gd name="T43" fmla="*/ 5 h 671"/>
                <a:gd name="T44" fmla="*/ 3 w 731"/>
                <a:gd name="T45" fmla="*/ 7 h 671"/>
                <a:gd name="T46" fmla="*/ 3 w 731"/>
                <a:gd name="T47" fmla="*/ 5 h 671"/>
                <a:gd name="T48" fmla="*/ 3 w 731"/>
                <a:gd name="T49" fmla="*/ 5 h 671"/>
                <a:gd name="T50" fmla="*/ 3 w 731"/>
                <a:gd name="T51" fmla="*/ 5 h 671"/>
                <a:gd name="T52" fmla="*/ 3 w 731"/>
                <a:gd name="T53" fmla="*/ 5 h 671"/>
                <a:gd name="T54" fmla="*/ 3 w 731"/>
                <a:gd name="T55" fmla="*/ 0 h 6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31"/>
                <a:gd name="T85" fmla="*/ 0 h 671"/>
                <a:gd name="T86" fmla="*/ 731 w 731"/>
                <a:gd name="T87" fmla="*/ 671 h 6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31" h="671">
                  <a:moveTo>
                    <a:pt x="349" y="0"/>
                  </a:moveTo>
                  <a:cubicBezTo>
                    <a:pt x="381" y="22"/>
                    <a:pt x="411" y="33"/>
                    <a:pt x="443" y="57"/>
                  </a:cubicBezTo>
                  <a:cubicBezTo>
                    <a:pt x="468" y="127"/>
                    <a:pt x="432" y="43"/>
                    <a:pt x="481" y="104"/>
                  </a:cubicBezTo>
                  <a:cubicBezTo>
                    <a:pt x="487" y="112"/>
                    <a:pt x="486" y="124"/>
                    <a:pt x="491" y="132"/>
                  </a:cubicBezTo>
                  <a:cubicBezTo>
                    <a:pt x="542" y="213"/>
                    <a:pt x="520" y="200"/>
                    <a:pt x="576" y="217"/>
                  </a:cubicBezTo>
                  <a:cubicBezTo>
                    <a:pt x="609" y="252"/>
                    <a:pt x="644" y="277"/>
                    <a:pt x="689" y="293"/>
                  </a:cubicBezTo>
                  <a:cubicBezTo>
                    <a:pt x="692" y="302"/>
                    <a:pt x="692" y="313"/>
                    <a:pt x="698" y="321"/>
                  </a:cubicBezTo>
                  <a:cubicBezTo>
                    <a:pt x="705" y="330"/>
                    <a:pt x="723" y="329"/>
                    <a:pt x="727" y="340"/>
                  </a:cubicBezTo>
                  <a:cubicBezTo>
                    <a:pt x="731" y="349"/>
                    <a:pt x="720" y="358"/>
                    <a:pt x="717" y="368"/>
                  </a:cubicBezTo>
                  <a:cubicBezTo>
                    <a:pt x="710" y="393"/>
                    <a:pt x="704" y="419"/>
                    <a:pt x="698" y="444"/>
                  </a:cubicBezTo>
                  <a:cubicBezTo>
                    <a:pt x="695" y="455"/>
                    <a:pt x="679" y="456"/>
                    <a:pt x="670" y="463"/>
                  </a:cubicBezTo>
                  <a:cubicBezTo>
                    <a:pt x="619" y="505"/>
                    <a:pt x="620" y="509"/>
                    <a:pt x="547" y="520"/>
                  </a:cubicBezTo>
                  <a:cubicBezTo>
                    <a:pt x="481" y="541"/>
                    <a:pt x="402" y="555"/>
                    <a:pt x="340" y="586"/>
                  </a:cubicBezTo>
                  <a:cubicBezTo>
                    <a:pt x="274" y="620"/>
                    <a:pt x="347" y="594"/>
                    <a:pt x="283" y="614"/>
                  </a:cubicBezTo>
                  <a:cubicBezTo>
                    <a:pt x="264" y="627"/>
                    <a:pt x="245" y="639"/>
                    <a:pt x="226" y="652"/>
                  </a:cubicBezTo>
                  <a:cubicBezTo>
                    <a:pt x="217" y="658"/>
                    <a:pt x="198" y="671"/>
                    <a:pt x="198" y="671"/>
                  </a:cubicBezTo>
                  <a:cubicBezTo>
                    <a:pt x="115" y="642"/>
                    <a:pt x="121" y="581"/>
                    <a:pt x="56" y="538"/>
                  </a:cubicBezTo>
                  <a:cubicBezTo>
                    <a:pt x="35" y="476"/>
                    <a:pt x="15" y="414"/>
                    <a:pt x="0" y="350"/>
                  </a:cubicBezTo>
                  <a:cubicBezTo>
                    <a:pt x="8" y="280"/>
                    <a:pt x="10" y="271"/>
                    <a:pt x="37" y="217"/>
                  </a:cubicBezTo>
                  <a:cubicBezTo>
                    <a:pt x="41" y="208"/>
                    <a:pt x="41" y="197"/>
                    <a:pt x="47" y="189"/>
                  </a:cubicBezTo>
                  <a:cubicBezTo>
                    <a:pt x="57" y="177"/>
                    <a:pt x="71" y="168"/>
                    <a:pt x="85" y="161"/>
                  </a:cubicBezTo>
                  <a:cubicBezTo>
                    <a:pt x="103" y="152"/>
                    <a:pt x="141" y="142"/>
                    <a:pt x="141" y="142"/>
                  </a:cubicBezTo>
                  <a:cubicBezTo>
                    <a:pt x="196" y="159"/>
                    <a:pt x="171" y="190"/>
                    <a:pt x="226" y="170"/>
                  </a:cubicBezTo>
                  <a:cubicBezTo>
                    <a:pt x="233" y="150"/>
                    <a:pt x="240" y="99"/>
                    <a:pt x="255" y="85"/>
                  </a:cubicBezTo>
                  <a:cubicBezTo>
                    <a:pt x="262" y="78"/>
                    <a:pt x="274" y="79"/>
                    <a:pt x="283" y="76"/>
                  </a:cubicBezTo>
                  <a:cubicBezTo>
                    <a:pt x="296" y="57"/>
                    <a:pt x="302" y="6"/>
                    <a:pt x="321" y="19"/>
                  </a:cubicBezTo>
                  <a:cubicBezTo>
                    <a:pt x="330" y="25"/>
                    <a:pt x="340" y="44"/>
                    <a:pt x="349" y="38"/>
                  </a:cubicBezTo>
                  <a:cubicBezTo>
                    <a:pt x="359" y="31"/>
                    <a:pt x="349" y="13"/>
                    <a:pt x="349" y="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49" name="Text Box 25"/>
            <p:cNvSpPr txBox="1">
              <a:spLocks noChangeArrowheads="1"/>
            </p:cNvSpPr>
            <p:nvPr/>
          </p:nvSpPr>
          <p:spPr bwMode="auto">
            <a:xfrm>
              <a:off x="703" y="1574"/>
              <a:ext cx="589" cy="3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</a:rPr>
                <a:t>obj</a:t>
              </a:r>
              <a:endPara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26"/>
          <p:cNvGrpSpPr/>
          <p:nvPr/>
        </p:nvGrpSpPr>
        <p:grpSpPr bwMode="auto">
          <a:xfrm>
            <a:off x="8289926" y="4160839"/>
            <a:ext cx="1046163" cy="860425"/>
            <a:chOff x="633" y="1434"/>
            <a:chExt cx="659" cy="606"/>
          </a:xfrm>
        </p:grpSpPr>
        <p:sp>
          <p:nvSpPr>
            <p:cNvPr id="35875" name="Freeform 27"/>
            <p:cNvSpPr/>
            <p:nvPr/>
          </p:nvSpPr>
          <p:spPr bwMode="auto">
            <a:xfrm>
              <a:off x="633" y="1434"/>
              <a:ext cx="614" cy="606"/>
            </a:xfrm>
            <a:custGeom>
              <a:avLst/>
              <a:gdLst>
                <a:gd name="T0" fmla="*/ 3 w 731"/>
                <a:gd name="T1" fmla="*/ 0 h 671"/>
                <a:gd name="T2" fmla="*/ 3 w 731"/>
                <a:gd name="T3" fmla="*/ 5 h 671"/>
                <a:gd name="T4" fmla="*/ 3 w 731"/>
                <a:gd name="T5" fmla="*/ 5 h 671"/>
                <a:gd name="T6" fmla="*/ 3 w 731"/>
                <a:gd name="T7" fmla="*/ 5 h 671"/>
                <a:gd name="T8" fmla="*/ 3 w 731"/>
                <a:gd name="T9" fmla="*/ 9 h 671"/>
                <a:gd name="T10" fmla="*/ 3 w 731"/>
                <a:gd name="T11" fmla="*/ 12 h 671"/>
                <a:gd name="T12" fmla="*/ 3 w 731"/>
                <a:gd name="T13" fmla="*/ 13 h 671"/>
                <a:gd name="T14" fmla="*/ 3 w 731"/>
                <a:gd name="T15" fmla="*/ 13 h 671"/>
                <a:gd name="T16" fmla="*/ 3 w 731"/>
                <a:gd name="T17" fmla="*/ 14 h 671"/>
                <a:gd name="T18" fmla="*/ 3 w 731"/>
                <a:gd name="T19" fmla="*/ 17 h 671"/>
                <a:gd name="T20" fmla="*/ 3 w 731"/>
                <a:gd name="T21" fmla="*/ 18 h 671"/>
                <a:gd name="T22" fmla="*/ 3 w 731"/>
                <a:gd name="T23" fmla="*/ 21 h 671"/>
                <a:gd name="T24" fmla="*/ 3 w 731"/>
                <a:gd name="T25" fmla="*/ 23 h 671"/>
                <a:gd name="T26" fmla="*/ 3 w 731"/>
                <a:gd name="T27" fmla="*/ 23 h 671"/>
                <a:gd name="T28" fmla="*/ 3 w 731"/>
                <a:gd name="T29" fmla="*/ 25 h 671"/>
                <a:gd name="T30" fmla="*/ 3 w 731"/>
                <a:gd name="T31" fmla="*/ 25 h 671"/>
                <a:gd name="T32" fmla="*/ 3 w 731"/>
                <a:gd name="T33" fmla="*/ 21 h 671"/>
                <a:gd name="T34" fmla="*/ 0 w 731"/>
                <a:gd name="T35" fmla="*/ 14 h 671"/>
                <a:gd name="T36" fmla="*/ 3 w 731"/>
                <a:gd name="T37" fmla="*/ 9 h 671"/>
                <a:gd name="T38" fmla="*/ 3 w 731"/>
                <a:gd name="T39" fmla="*/ 8 h 671"/>
                <a:gd name="T40" fmla="*/ 3 w 731"/>
                <a:gd name="T41" fmla="*/ 6 h 671"/>
                <a:gd name="T42" fmla="*/ 3 w 731"/>
                <a:gd name="T43" fmla="*/ 5 h 671"/>
                <a:gd name="T44" fmla="*/ 3 w 731"/>
                <a:gd name="T45" fmla="*/ 7 h 671"/>
                <a:gd name="T46" fmla="*/ 3 w 731"/>
                <a:gd name="T47" fmla="*/ 5 h 671"/>
                <a:gd name="T48" fmla="*/ 3 w 731"/>
                <a:gd name="T49" fmla="*/ 5 h 671"/>
                <a:gd name="T50" fmla="*/ 3 w 731"/>
                <a:gd name="T51" fmla="*/ 5 h 671"/>
                <a:gd name="T52" fmla="*/ 3 w 731"/>
                <a:gd name="T53" fmla="*/ 5 h 671"/>
                <a:gd name="T54" fmla="*/ 3 w 731"/>
                <a:gd name="T55" fmla="*/ 0 h 6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31"/>
                <a:gd name="T85" fmla="*/ 0 h 671"/>
                <a:gd name="T86" fmla="*/ 731 w 731"/>
                <a:gd name="T87" fmla="*/ 671 h 6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31" h="671">
                  <a:moveTo>
                    <a:pt x="349" y="0"/>
                  </a:moveTo>
                  <a:cubicBezTo>
                    <a:pt x="381" y="22"/>
                    <a:pt x="411" y="33"/>
                    <a:pt x="443" y="57"/>
                  </a:cubicBezTo>
                  <a:cubicBezTo>
                    <a:pt x="468" y="127"/>
                    <a:pt x="432" y="43"/>
                    <a:pt x="481" y="104"/>
                  </a:cubicBezTo>
                  <a:cubicBezTo>
                    <a:pt x="487" y="112"/>
                    <a:pt x="486" y="124"/>
                    <a:pt x="491" y="132"/>
                  </a:cubicBezTo>
                  <a:cubicBezTo>
                    <a:pt x="542" y="213"/>
                    <a:pt x="520" y="200"/>
                    <a:pt x="576" y="217"/>
                  </a:cubicBezTo>
                  <a:cubicBezTo>
                    <a:pt x="609" y="252"/>
                    <a:pt x="644" y="277"/>
                    <a:pt x="689" y="293"/>
                  </a:cubicBezTo>
                  <a:cubicBezTo>
                    <a:pt x="692" y="302"/>
                    <a:pt x="692" y="313"/>
                    <a:pt x="698" y="321"/>
                  </a:cubicBezTo>
                  <a:cubicBezTo>
                    <a:pt x="705" y="330"/>
                    <a:pt x="723" y="329"/>
                    <a:pt x="727" y="340"/>
                  </a:cubicBezTo>
                  <a:cubicBezTo>
                    <a:pt x="731" y="349"/>
                    <a:pt x="720" y="358"/>
                    <a:pt x="717" y="368"/>
                  </a:cubicBezTo>
                  <a:cubicBezTo>
                    <a:pt x="710" y="393"/>
                    <a:pt x="704" y="419"/>
                    <a:pt x="698" y="444"/>
                  </a:cubicBezTo>
                  <a:cubicBezTo>
                    <a:pt x="695" y="455"/>
                    <a:pt x="679" y="456"/>
                    <a:pt x="670" y="463"/>
                  </a:cubicBezTo>
                  <a:cubicBezTo>
                    <a:pt x="619" y="505"/>
                    <a:pt x="620" y="509"/>
                    <a:pt x="547" y="520"/>
                  </a:cubicBezTo>
                  <a:cubicBezTo>
                    <a:pt x="481" y="541"/>
                    <a:pt x="402" y="555"/>
                    <a:pt x="340" y="586"/>
                  </a:cubicBezTo>
                  <a:cubicBezTo>
                    <a:pt x="274" y="620"/>
                    <a:pt x="347" y="594"/>
                    <a:pt x="283" y="614"/>
                  </a:cubicBezTo>
                  <a:cubicBezTo>
                    <a:pt x="264" y="627"/>
                    <a:pt x="245" y="639"/>
                    <a:pt x="226" y="652"/>
                  </a:cubicBezTo>
                  <a:cubicBezTo>
                    <a:pt x="217" y="658"/>
                    <a:pt x="198" y="671"/>
                    <a:pt x="198" y="671"/>
                  </a:cubicBezTo>
                  <a:cubicBezTo>
                    <a:pt x="115" y="642"/>
                    <a:pt x="121" y="581"/>
                    <a:pt x="56" y="538"/>
                  </a:cubicBezTo>
                  <a:cubicBezTo>
                    <a:pt x="35" y="476"/>
                    <a:pt x="15" y="414"/>
                    <a:pt x="0" y="350"/>
                  </a:cubicBezTo>
                  <a:cubicBezTo>
                    <a:pt x="8" y="280"/>
                    <a:pt x="10" y="271"/>
                    <a:pt x="37" y="217"/>
                  </a:cubicBezTo>
                  <a:cubicBezTo>
                    <a:pt x="41" y="208"/>
                    <a:pt x="41" y="197"/>
                    <a:pt x="47" y="189"/>
                  </a:cubicBezTo>
                  <a:cubicBezTo>
                    <a:pt x="57" y="177"/>
                    <a:pt x="71" y="168"/>
                    <a:pt x="85" y="161"/>
                  </a:cubicBezTo>
                  <a:cubicBezTo>
                    <a:pt x="103" y="152"/>
                    <a:pt x="141" y="142"/>
                    <a:pt x="141" y="142"/>
                  </a:cubicBezTo>
                  <a:cubicBezTo>
                    <a:pt x="196" y="159"/>
                    <a:pt x="171" y="190"/>
                    <a:pt x="226" y="170"/>
                  </a:cubicBezTo>
                  <a:cubicBezTo>
                    <a:pt x="233" y="150"/>
                    <a:pt x="240" y="99"/>
                    <a:pt x="255" y="85"/>
                  </a:cubicBezTo>
                  <a:cubicBezTo>
                    <a:pt x="262" y="78"/>
                    <a:pt x="274" y="79"/>
                    <a:pt x="283" y="76"/>
                  </a:cubicBezTo>
                  <a:cubicBezTo>
                    <a:pt x="296" y="57"/>
                    <a:pt x="302" y="6"/>
                    <a:pt x="321" y="19"/>
                  </a:cubicBezTo>
                  <a:cubicBezTo>
                    <a:pt x="330" y="25"/>
                    <a:pt x="340" y="44"/>
                    <a:pt x="349" y="38"/>
                  </a:cubicBezTo>
                  <a:cubicBezTo>
                    <a:pt x="359" y="31"/>
                    <a:pt x="349" y="13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52" name="Text Box 28"/>
            <p:cNvSpPr txBox="1">
              <a:spLocks noChangeArrowheads="1"/>
            </p:cNvSpPr>
            <p:nvPr/>
          </p:nvSpPr>
          <p:spPr bwMode="auto">
            <a:xfrm>
              <a:off x="703" y="1574"/>
              <a:ext cx="589" cy="3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obj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308253" name="Freeform 29"/>
          <p:cNvSpPr/>
          <p:nvPr/>
        </p:nvSpPr>
        <p:spPr bwMode="auto">
          <a:xfrm>
            <a:off x="3287713" y="3517901"/>
            <a:ext cx="431800" cy="1095375"/>
          </a:xfrm>
          <a:custGeom>
            <a:avLst/>
            <a:gdLst>
              <a:gd name="T0" fmla="*/ 0 w 272"/>
              <a:gd name="T1" fmla="*/ 0 h 771"/>
              <a:gd name="T2" fmla="*/ 2147483646 w 272"/>
              <a:gd name="T3" fmla="*/ 2147483646 h 771"/>
              <a:gd name="T4" fmla="*/ 2147483646 w 272"/>
              <a:gd name="T5" fmla="*/ 2147483646 h 771"/>
              <a:gd name="T6" fmla="*/ 2147483646 w 272"/>
              <a:gd name="T7" fmla="*/ 2147483646 h 771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771"/>
              <a:gd name="T14" fmla="*/ 272 w 272"/>
              <a:gd name="T15" fmla="*/ 771 h 7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771">
                <a:moveTo>
                  <a:pt x="0" y="0"/>
                </a:moveTo>
                <a:cubicBezTo>
                  <a:pt x="75" y="102"/>
                  <a:pt x="151" y="204"/>
                  <a:pt x="181" y="272"/>
                </a:cubicBezTo>
                <a:cubicBezTo>
                  <a:pt x="211" y="340"/>
                  <a:pt x="166" y="325"/>
                  <a:pt x="181" y="408"/>
                </a:cubicBezTo>
                <a:cubicBezTo>
                  <a:pt x="196" y="491"/>
                  <a:pt x="257" y="711"/>
                  <a:pt x="272" y="77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54" name="Freeform 30"/>
          <p:cNvSpPr/>
          <p:nvPr/>
        </p:nvSpPr>
        <p:spPr bwMode="auto">
          <a:xfrm>
            <a:off x="3646488" y="3454400"/>
            <a:ext cx="444500" cy="965200"/>
          </a:xfrm>
          <a:custGeom>
            <a:avLst/>
            <a:gdLst>
              <a:gd name="T0" fmla="*/ 2147483646 w 280"/>
              <a:gd name="T1" fmla="*/ 2147483646 h 680"/>
              <a:gd name="T2" fmla="*/ 2147483646 w 280"/>
              <a:gd name="T3" fmla="*/ 2147483646 h 680"/>
              <a:gd name="T4" fmla="*/ 2147483646 w 280"/>
              <a:gd name="T5" fmla="*/ 2147483646 h 680"/>
              <a:gd name="T6" fmla="*/ 2147483646 w 280"/>
              <a:gd name="T7" fmla="*/ 2147483646 h 680"/>
              <a:gd name="T8" fmla="*/ 2147483646 w 280"/>
              <a:gd name="T9" fmla="*/ 2147483646 h 680"/>
              <a:gd name="T10" fmla="*/ 0 w 280"/>
              <a:gd name="T11" fmla="*/ 0 h 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680"/>
              <a:gd name="T20" fmla="*/ 280 w 280"/>
              <a:gd name="T21" fmla="*/ 680 h 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680">
                <a:moveTo>
                  <a:pt x="227" y="680"/>
                </a:moveTo>
                <a:cubicBezTo>
                  <a:pt x="253" y="642"/>
                  <a:pt x="280" y="604"/>
                  <a:pt x="273" y="544"/>
                </a:cubicBezTo>
                <a:cubicBezTo>
                  <a:pt x="266" y="484"/>
                  <a:pt x="205" y="385"/>
                  <a:pt x="182" y="317"/>
                </a:cubicBezTo>
                <a:cubicBezTo>
                  <a:pt x="159" y="249"/>
                  <a:pt x="159" y="181"/>
                  <a:pt x="136" y="136"/>
                </a:cubicBezTo>
                <a:cubicBezTo>
                  <a:pt x="113" y="91"/>
                  <a:pt x="69" y="68"/>
                  <a:pt x="46" y="45"/>
                </a:cubicBezTo>
                <a:cubicBezTo>
                  <a:pt x="23" y="22"/>
                  <a:pt x="8" y="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55" name="Freeform 31"/>
          <p:cNvSpPr/>
          <p:nvPr/>
        </p:nvSpPr>
        <p:spPr bwMode="auto">
          <a:xfrm>
            <a:off x="3503613" y="2616201"/>
            <a:ext cx="576262" cy="385763"/>
          </a:xfrm>
          <a:custGeom>
            <a:avLst/>
            <a:gdLst>
              <a:gd name="T0" fmla="*/ 2147483646 w 363"/>
              <a:gd name="T1" fmla="*/ 0 h 272"/>
              <a:gd name="T2" fmla="*/ 2147483646 w 363"/>
              <a:gd name="T3" fmla="*/ 2147483646 h 272"/>
              <a:gd name="T4" fmla="*/ 2147483646 w 363"/>
              <a:gd name="T5" fmla="*/ 2147483646 h 272"/>
              <a:gd name="T6" fmla="*/ 2147483646 w 363"/>
              <a:gd name="T7" fmla="*/ 2147483646 h 272"/>
              <a:gd name="T8" fmla="*/ 0 w 363"/>
              <a:gd name="T9" fmla="*/ 2147483646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3"/>
              <a:gd name="T16" fmla="*/ 0 h 272"/>
              <a:gd name="T17" fmla="*/ 363 w 363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3" h="272">
                <a:moveTo>
                  <a:pt x="363" y="0"/>
                </a:moveTo>
                <a:cubicBezTo>
                  <a:pt x="336" y="15"/>
                  <a:pt x="310" y="31"/>
                  <a:pt x="272" y="46"/>
                </a:cubicBezTo>
                <a:cubicBezTo>
                  <a:pt x="234" y="61"/>
                  <a:pt x="174" y="61"/>
                  <a:pt x="136" y="91"/>
                </a:cubicBezTo>
                <a:cubicBezTo>
                  <a:pt x="98" y="121"/>
                  <a:pt x="68" y="197"/>
                  <a:pt x="45" y="227"/>
                </a:cubicBezTo>
                <a:cubicBezTo>
                  <a:pt x="22" y="257"/>
                  <a:pt x="7" y="265"/>
                  <a:pt x="0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56" name="Freeform 32"/>
          <p:cNvSpPr/>
          <p:nvPr/>
        </p:nvSpPr>
        <p:spPr bwMode="auto">
          <a:xfrm>
            <a:off x="5087939" y="2422526"/>
            <a:ext cx="790575" cy="258763"/>
          </a:xfrm>
          <a:custGeom>
            <a:avLst/>
            <a:gdLst>
              <a:gd name="T0" fmla="*/ 0 w 498"/>
              <a:gd name="T1" fmla="*/ 2147483646 h 182"/>
              <a:gd name="T2" fmla="*/ 2147483646 w 498"/>
              <a:gd name="T3" fmla="*/ 2147483646 h 182"/>
              <a:gd name="T4" fmla="*/ 2147483646 w 498"/>
              <a:gd name="T5" fmla="*/ 0 h 182"/>
              <a:gd name="T6" fmla="*/ 2147483646 w 498"/>
              <a:gd name="T7" fmla="*/ 2147483646 h 182"/>
              <a:gd name="T8" fmla="*/ 2147483646 w 498"/>
              <a:gd name="T9" fmla="*/ 2147483646 h 182"/>
              <a:gd name="T10" fmla="*/ 2147483646 w 498"/>
              <a:gd name="T11" fmla="*/ 2147483646 h 1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8"/>
              <a:gd name="T19" fmla="*/ 0 h 182"/>
              <a:gd name="T20" fmla="*/ 498 w 498"/>
              <a:gd name="T21" fmla="*/ 182 h 18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8" h="182">
                <a:moveTo>
                  <a:pt x="0" y="45"/>
                </a:moveTo>
                <a:cubicBezTo>
                  <a:pt x="26" y="48"/>
                  <a:pt x="52" y="52"/>
                  <a:pt x="90" y="45"/>
                </a:cubicBezTo>
                <a:cubicBezTo>
                  <a:pt x="128" y="38"/>
                  <a:pt x="196" y="0"/>
                  <a:pt x="226" y="0"/>
                </a:cubicBezTo>
                <a:cubicBezTo>
                  <a:pt x="256" y="0"/>
                  <a:pt x="249" y="30"/>
                  <a:pt x="272" y="45"/>
                </a:cubicBezTo>
                <a:cubicBezTo>
                  <a:pt x="295" y="60"/>
                  <a:pt x="324" y="68"/>
                  <a:pt x="362" y="91"/>
                </a:cubicBezTo>
                <a:cubicBezTo>
                  <a:pt x="400" y="114"/>
                  <a:pt x="475" y="167"/>
                  <a:pt x="498" y="18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57" name="Freeform 33"/>
          <p:cNvSpPr/>
          <p:nvPr/>
        </p:nvSpPr>
        <p:spPr bwMode="auto">
          <a:xfrm>
            <a:off x="6815139" y="2744788"/>
            <a:ext cx="1296987" cy="150812"/>
          </a:xfrm>
          <a:custGeom>
            <a:avLst/>
            <a:gdLst>
              <a:gd name="T0" fmla="*/ 2147483646 w 817"/>
              <a:gd name="T1" fmla="*/ 0 h 106"/>
              <a:gd name="T2" fmla="*/ 2147483646 w 817"/>
              <a:gd name="T3" fmla="*/ 2147483646 h 106"/>
              <a:gd name="T4" fmla="*/ 2147483646 w 817"/>
              <a:gd name="T5" fmla="*/ 2147483646 h 106"/>
              <a:gd name="T6" fmla="*/ 2147483646 w 817"/>
              <a:gd name="T7" fmla="*/ 2147483646 h 106"/>
              <a:gd name="T8" fmla="*/ 2147483646 w 817"/>
              <a:gd name="T9" fmla="*/ 2147483646 h 106"/>
              <a:gd name="T10" fmla="*/ 2147483646 w 817"/>
              <a:gd name="T11" fmla="*/ 2147483646 h 106"/>
              <a:gd name="T12" fmla="*/ 0 w 817"/>
              <a:gd name="T13" fmla="*/ 2147483646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7"/>
              <a:gd name="T22" fmla="*/ 0 h 106"/>
              <a:gd name="T23" fmla="*/ 817 w 817"/>
              <a:gd name="T24" fmla="*/ 106 h 1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7" h="106">
                <a:moveTo>
                  <a:pt x="817" y="0"/>
                </a:moveTo>
                <a:cubicBezTo>
                  <a:pt x="809" y="38"/>
                  <a:pt x="801" y="76"/>
                  <a:pt x="771" y="91"/>
                </a:cubicBezTo>
                <a:cubicBezTo>
                  <a:pt x="741" y="106"/>
                  <a:pt x="695" y="91"/>
                  <a:pt x="635" y="91"/>
                </a:cubicBezTo>
                <a:cubicBezTo>
                  <a:pt x="575" y="91"/>
                  <a:pt x="461" y="99"/>
                  <a:pt x="408" y="91"/>
                </a:cubicBezTo>
                <a:cubicBezTo>
                  <a:pt x="355" y="83"/>
                  <a:pt x="348" y="45"/>
                  <a:pt x="318" y="45"/>
                </a:cubicBezTo>
                <a:cubicBezTo>
                  <a:pt x="288" y="45"/>
                  <a:pt x="280" y="83"/>
                  <a:pt x="227" y="91"/>
                </a:cubicBezTo>
                <a:cubicBezTo>
                  <a:pt x="174" y="99"/>
                  <a:pt x="38" y="91"/>
                  <a:pt x="0" y="9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58" name="Freeform 34"/>
          <p:cNvSpPr/>
          <p:nvPr/>
        </p:nvSpPr>
        <p:spPr bwMode="auto">
          <a:xfrm>
            <a:off x="8604250" y="2938463"/>
            <a:ext cx="179388" cy="1287462"/>
          </a:xfrm>
          <a:custGeom>
            <a:avLst/>
            <a:gdLst>
              <a:gd name="T0" fmla="*/ 2147483646 w 113"/>
              <a:gd name="T1" fmla="*/ 0 h 907"/>
              <a:gd name="T2" fmla="*/ 2147483646 w 113"/>
              <a:gd name="T3" fmla="*/ 2147483646 h 907"/>
              <a:gd name="T4" fmla="*/ 2147483646 w 113"/>
              <a:gd name="T5" fmla="*/ 2147483646 h 907"/>
              <a:gd name="T6" fmla="*/ 2147483646 w 113"/>
              <a:gd name="T7" fmla="*/ 2147483646 h 907"/>
              <a:gd name="T8" fmla="*/ 2147483646 w 113"/>
              <a:gd name="T9" fmla="*/ 2147483646 h 907"/>
              <a:gd name="T10" fmla="*/ 2147483646 w 113"/>
              <a:gd name="T11" fmla="*/ 2147483646 h 907"/>
              <a:gd name="T12" fmla="*/ 2147483646 w 113"/>
              <a:gd name="T13" fmla="*/ 2147483646 h 9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"/>
              <a:gd name="T22" fmla="*/ 0 h 907"/>
              <a:gd name="T23" fmla="*/ 113 w 113"/>
              <a:gd name="T24" fmla="*/ 907 h 9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" h="907">
                <a:moveTo>
                  <a:pt x="53" y="0"/>
                </a:moveTo>
                <a:cubicBezTo>
                  <a:pt x="72" y="26"/>
                  <a:pt x="91" y="53"/>
                  <a:pt x="98" y="91"/>
                </a:cubicBezTo>
                <a:cubicBezTo>
                  <a:pt x="105" y="129"/>
                  <a:pt x="98" y="174"/>
                  <a:pt x="98" y="227"/>
                </a:cubicBezTo>
                <a:cubicBezTo>
                  <a:pt x="98" y="280"/>
                  <a:pt x="113" y="348"/>
                  <a:pt x="98" y="408"/>
                </a:cubicBezTo>
                <a:cubicBezTo>
                  <a:pt x="83" y="468"/>
                  <a:pt x="14" y="545"/>
                  <a:pt x="7" y="590"/>
                </a:cubicBezTo>
                <a:cubicBezTo>
                  <a:pt x="0" y="635"/>
                  <a:pt x="45" y="627"/>
                  <a:pt x="53" y="680"/>
                </a:cubicBezTo>
                <a:cubicBezTo>
                  <a:pt x="61" y="733"/>
                  <a:pt x="53" y="869"/>
                  <a:pt x="53" y="90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59" name="Freeform 35"/>
          <p:cNvSpPr/>
          <p:nvPr/>
        </p:nvSpPr>
        <p:spPr bwMode="auto">
          <a:xfrm>
            <a:off x="6959600" y="4356100"/>
            <a:ext cx="1295400" cy="406400"/>
          </a:xfrm>
          <a:custGeom>
            <a:avLst/>
            <a:gdLst>
              <a:gd name="T0" fmla="*/ 2147483646 w 816"/>
              <a:gd name="T1" fmla="*/ 2147483646 h 287"/>
              <a:gd name="T2" fmla="*/ 2147483646 w 816"/>
              <a:gd name="T3" fmla="*/ 2147483646 h 287"/>
              <a:gd name="T4" fmla="*/ 2147483646 w 816"/>
              <a:gd name="T5" fmla="*/ 2147483646 h 287"/>
              <a:gd name="T6" fmla="*/ 2147483646 w 816"/>
              <a:gd name="T7" fmla="*/ 2147483646 h 287"/>
              <a:gd name="T8" fmla="*/ 2147483646 w 816"/>
              <a:gd name="T9" fmla="*/ 2147483646 h 287"/>
              <a:gd name="T10" fmla="*/ 0 w 816"/>
              <a:gd name="T11" fmla="*/ 0 h 2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287"/>
              <a:gd name="T20" fmla="*/ 816 w 816"/>
              <a:gd name="T21" fmla="*/ 287 h 2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287">
                <a:moveTo>
                  <a:pt x="816" y="227"/>
                </a:moveTo>
                <a:cubicBezTo>
                  <a:pt x="790" y="246"/>
                  <a:pt x="764" y="265"/>
                  <a:pt x="726" y="272"/>
                </a:cubicBezTo>
                <a:cubicBezTo>
                  <a:pt x="688" y="279"/>
                  <a:pt x="635" y="287"/>
                  <a:pt x="590" y="272"/>
                </a:cubicBezTo>
                <a:cubicBezTo>
                  <a:pt x="545" y="257"/>
                  <a:pt x="529" y="204"/>
                  <a:pt x="453" y="181"/>
                </a:cubicBezTo>
                <a:cubicBezTo>
                  <a:pt x="377" y="158"/>
                  <a:pt x="211" y="166"/>
                  <a:pt x="136" y="136"/>
                </a:cubicBezTo>
                <a:cubicBezTo>
                  <a:pt x="61" y="106"/>
                  <a:pt x="23" y="2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0" name="Freeform 36"/>
          <p:cNvSpPr/>
          <p:nvPr/>
        </p:nvSpPr>
        <p:spPr bwMode="auto">
          <a:xfrm>
            <a:off x="4222750" y="5030789"/>
            <a:ext cx="1081088" cy="484187"/>
          </a:xfrm>
          <a:custGeom>
            <a:avLst/>
            <a:gdLst>
              <a:gd name="T0" fmla="*/ 0 w 681"/>
              <a:gd name="T1" fmla="*/ 2147483646 h 340"/>
              <a:gd name="T2" fmla="*/ 2147483646 w 681"/>
              <a:gd name="T3" fmla="*/ 2147483646 h 340"/>
              <a:gd name="T4" fmla="*/ 2147483646 w 681"/>
              <a:gd name="T5" fmla="*/ 2147483646 h 340"/>
              <a:gd name="T6" fmla="*/ 2147483646 w 681"/>
              <a:gd name="T7" fmla="*/ 2147483646 h 340"/>
              <a:gd name="T8" fmla="*/ 2147483646 w 681"/>
              <a:gd name="T9" fmla="*/ 2147483646 h 340"/>
              <a:gd name="T10" fmla="*/ 2147483646 w 681"/>
              <a:gd name="T11" fmla="*/ 2147483646 h 340"/>
              <a:gd name="T12" fmla="*/ 2147483646 w 681"/>
              <a:gd name="T13" fmla="*/ 2147483646 h 340"/>
              <a:gd name="T14" fmla="*/ 2147483646 w 681"/>
              <a:gd name="T15" fmla="*/ 2147483646 h 3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81"/>
              <a:gd name="T25" fmla="*/ 0 h 340"/>
              <a:gd name="T26" fmla="*/ 681 w 681"/>
              <a:gd name="T27" fmla="*/ 340 h 3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81" h="340">
                <a:moveTo>
                  <a:pt x="0" y="23"/>
                </a:moveTo>
                <a:cubicBezTo>
                  <a:pt x="83" y="11"/>
                  <a:pt x="167" y="0"/>
                  <a:pt x="227" y="23"/>
                </a:cubicBezTo>
                <a:cubicBezTo>
                  <a:pt x="287" y="46"/>
                  <a:pt x="333" y="121"/>
                  <a:pt x="363" y="159"/>
                </a:cubicBezTo>
                <a:cubicBezTo>
                  <a:pt x="393" y="197"/>
                  <a:pt x="385" y="235"/>
                  <a:pt x="408" y="250"/>
                </a:cubicBezTo>
                <a:cubicBezTo>
                  <a:pt x="431" y="265"/>
                  <a:pt x="469" y="250"/>
                  <a:pt x="499" y="250"/>
                </a:cubicBezTo>
                <a:cubicBezTo>
                  <a:pt x="529" y="250"/>
                  <a:pt x="567" y="243"/>
                  <a:pt x="590" y="250"/>
                </a:cubicBezTo>
                <a:cubicBezTo>
                  <a:pt x="613" y="257"/>
                  <a:pt x="620" y="280"/>
                  <a:pt x="635" y="295"/>
                </a:cubicBezTo>
                <a:cubicBezTo>
                  <a:pt x="650" y="310"/>
                  <a:pt x="673" y="333"/>
                  <a:pt x="681" y="3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1" name="Freeform 37"/>
          <p:cNvSpPr/>
          <p:nvPr/>
        </p:nvSpPr>
        <p:spPr bwMode="auto">
          <a:xfrm>
            <a:off x="6238876" y="4935538"/>
            <a:ext cx="2316163" cy="804862"/>
          </a:xfrm>
          <a:custGeom>
            <a:avLst/>
            <a:gdLst>
              <a:gd name="T0" fmla="*/ 2147483646 w 1459"/>
              <a:gd name="T1" fmla="*/ 0 h 567"/>
              <a:gd name="T2" fmla="*/ 2147483646 w 1459"/>
              <a:gd name="T3" fmla="*/ 2147483646 h 567"/>
              <a:gd name="T4" fmla="*/ 2147483646 w 1459"/>
              <a:gd name="T5" fmla="*/ 2147483646 h 567"/>
              <a:gd name="T6" fmla="*/ 2147483646 w 1459"/>
              <a:gd name="T7" fmla="*/ 2147483646 h 567"/>
              <a:gd name="T8" fmla="*/ 2147483646 w 1459"/>
              <a:gd name="T9" fmla="*/ 2147483646 h 567"/>
              <a:gd name="T10" fmla="*/ 2147483646 w 1459"/>
              <a:gd name="T11" fmla="*/ 2147483646 h 567"/>
              <a:gd name="T12" fmla="*/ 0 w 1459"/>
              <a:gd name="T13" fmla="*/ 2147483646 h 5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9"/>
              <a:gd name="T22" fmla="*/ 0 h 567"/>
              <a:gd name="T23" fmla="*/ 1459 w 1459"/>
              <a:gd name="T24" fmla="*/ 567 h 56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9" h="567">
                <a:moveTo>
                  <a:pt x="1452" y="0"/>
                </a:moveTo>
                <a:cubicBezTo>
                  <a:pt x="1455" y="79"/>
                  <a:pt x="1459" y="159"/>
                  <a:pt x="1406" y="227"/>
                </a:cubicBezTo>
                <a:cubicBezTo>
                  <a:pt x="1353" y="295"/>
                  <a:pt x="1217" y="355"/>
                  <a:pt x="1134" y="408"/>
                </a:cubicBezTo>
                <a:cubicBezTo>
                  <a:pt x="1051" y="461"/>
                  <a:pt x="990" y="521"/>
                  <a:pt x="907" y="544"/>
                </a:cubicBezTo>
                <a:cubicBezTo>
                  <a:pt x="824" y="567"/>
                  <a:pt x="718" y="544"/>
                  <a:pt x="635" y="544"/>
                </a:cubicBezTo>
                <a:cubicBezTo>
                  <a:pt x="552" y="544"/>
                  <a:pt x="515" y="551"/>
                  <a:pt x="409" y="544"/>
                </a:cubicBezTo>
                <a:cubicBezTo>
                  <a:pt x="303" y="537"/>
                  <a:pt x="68" y="514"/>
                  <a:pt x="0" y="4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2" name="Freeform 38"/>
          <p:cNvSpPr/>
          <p:nvPr/>
        </p:nvSpPr>
        <p:spPr bwMode="auto">
          <a:xfrm>
            <a:off x="4295775" y="3195639"/>
            <a:ext cx="1811338" cy="1546225"/>
          </a:xfrm>
          <a:custGeom>
            <a:avLst/>
            <a:gdLst>
              <a:gd name="T0" fmla="*/ 2147483646 w 1141"/>
              <a:gd name="T1" fmla="*/ 0 h 1089"/>
              <a:gd name="T2" fmla="*/ 2147483646 w 1141"/>
              <a:gd name="T3" fmla="*/ 2147483646 h 1089"/>
              <a:gd name="T4" fmla="*/ 2147483646 w 1141"/>
              <a:gd name="T5" fmla="*/ 2147483646 h 1089"/>
              <a:gd name="T6" fmla="*/ 2147483646 w 1141"/>
              <a:gd name="T7" fmla="*/ 2147483646 h 1089"/>
              <a:gd name="T8" fmla="*/ 2147483646 w 1141"/>
              <a:gd name="T9" fmla="*/ 2147483646 h 1089"/>
              <a:gd name="T10" fmla="*/ 0 w 1141"/>
              <a:gd name="T11" fmla="*/ 2147483646 h 10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1"/>
              <a:gd name="T19" fmla="*/ 0 h 1089"/>
              <a:gd name="T20" fmla="*/ 1141 w 1141"/>
              <a:gd name="T21" fmla="*/ 1089 h 108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1" h="1089">
                <a:moveTo>
                  <a:pt x="1088" y="0"/>
                </a:moveTo>
                <a:cubicBezTo>
                  <a:pt x="1114" y="37"/>
                  <a:pt x="1141" y="75"/>
                  <a:pt x="1088" y="136"/>
                </a:cubicBezTo>
                <a:cubicBezTo>
                  <a:pt x="1035" y="197"/>
                  <a:pt x="846" y="287"/>
                  <a:pt x="771" y="363"/>
                </a:cubicBezTo>
                <a:cubicBezTo>
                  <a:pt x="696" y="439"/>
                  <a:pt x="733" y="499"/>
                  <a:pt x="635" y="590"/>
                </a:cubicBezTo>
                <a:cubicBezTo>
                  <a:pt x="537" y="681"/>
                  <a:pt x="287" y="825"/>
                  <a:pt x="181" y="908"/>
                </a:cubicBezTo>
                <a:cubicBezTo>
                  <a:pt x="75" y="991"/>
                  <a:pt x="30" y="1059"/>
                  <a:pt x="0" y="10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3" name="Freeform 39"/>
          <p:cNvSpPr/>
          <p:nvPr/>
        </p:nvSpPr>
        <p:spPr bwMode="auto">
          <a:xfrm>
            <a:off x="6383338" y="3067051"/>
            <a:ext cx="215900" cy="773113"/>
          </a:xfrm>
          <a:custGeom>
            <a:avLst/>
            <a:gdLst>
              <a:gd name="T0" fmla="*/ 0 w 136"/>
              <a:gd name="T1" fmla="*/ 0 h 544"/>
              <a:gd name="T2" fmla="*/ 2147483646 w 136"/>
              <a:gd name="T3" fmla="*/ 2147483646 h 544"/>
              <a:gd name="T4" fmla="*/ 2147483646 w 136"/>
              <a:gd name="T5" fmla="*/ 2147483646 h 544"/>
              <a:gd name="T6" fmla="*/ 2147483646 w 136"/>
              <a:gd name="T7" fmla="*/ 2147483646 h 544"/>
              <a:gd name="T8" fmla="*/ 2147483646 w 136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"/>
              <a:gd name="T16" fmla="*/ 0 h 544"/>
              <a:gd name="T17" fmla="*/ 136 w 136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" h="544">
                <a:moveTo>
                  <a:pt x="0" y="0"/>
                </a:moveTo>
                <a:cubicBezTo>
                  <a:pt x="38" y="41"/>
                  <a:pt x="76" y="83"/>
                  <a:pt x="91" y="136"/>
                </a:cubicBezTo>
                <a:cubicBezTo>
                  <a:pt x="106" y="189"/>
                  <a:pt x="84" y="264"/>
                  <a:pt x="91" y="317"/>
                </a:cubicBezTo>
                <a:cubicBezTo>
                  <a:pt x="98" y="370"/>
                  <a:pt x="136" y="415"/>
                  <a:pt x="136" y="453"/>
                </a:cubicBezTo>
                <a:cubicBezTo>
                  <a:pt x="136" y="491"/>
                  <a:pt x="98" y="529"/>
                  <a:pt x="91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4" name="Freeform 40"/>
          <p:cNvSpPr/>
          <p:nvPr/>
        </p:nvSpPr>
        <p:spPr bwMode="auto">
          <a:xfrm>
            <a:off x="6022976" y="4548188"/>
            <a:ext cx="468313" cy="773112"/>
          </a:xfrm>
          <a:custGeom>
            <a:avLst/>
            <a:gdLst>
              <a:gd name="T0" fmla="*/ 2147483646 w 295"/>
              <a:gd name="T1" fmla="*/ 0 h 544"/>
              <a:gd name="T2" fmla="*/ 2147483646 w 295"/>
              <a:gd name="T3" fmla="*/ 2147483646 h 544"/>
              <a:gd name="T4" fmla="*/ 2147483646 w 295"/>
              <a:gd name="T5" fmla="*/ 2147483646 h 544"/>
              <a:gd name="T6" fmla="*/ 2147483646 w 295"/>
              <a:gd name="T7" fmla="*/ 2147483646 h 544"/>
              <a:gd name="T8" fmla="*/ 0 w 295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5"/>
              <a:gd name="T16" fmla="*/ 0 h 544"/>
              <a:gd name="T17" fmla="*/ 295 w 29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5" h="544">
                <a:moveTo>
                  <a:pt x="272" y="0"/>
                </a:moveTo>
                <a:cubicBezTo>
                  <a:pt x="283" y="26"/>
                  <a:pt x="295" y="53"/>
                  <a:pt x="272" y="91"/>
                </a:cubicBezTo>
                <a:cubicBezTo>
                  <a:pt x="249" y="129"/>
                  <a:pt x="159" y="182"/>
                  <a:pt x="136" y="227"/>
                </a:cubicBezTo>
                <a:cubicBezTo>
                  <a:pt x="113" y="272"/>
                  <a:pt x="159" y="310"/>
                  <a:pt x="136" y="363"/>
                </a:cubicBezTo>
                <a:cubicBezTo>
                  <a:pt x="113" y="416"/>
                  <a:pt x="23" y="514"/>
                  <a:pt x="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65" name="Text Box 41"/>
          <p:cNvSpPr txBox="1">
            <a:spLocks noChangeArrowheads="1"/>
          </p:cNvSpPr>
          <p:nvPr/>
        </p:nvSpPr>
        <p:spPr bwMode="auto">
          <a:xfrm>
            <a:off x="3214688" y="2293938"/>
            <a:ext cx="7921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call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66" name="Text Box 42"/>
          <p:cNvSpPr txBox="1">
            <a:spLocks noChangeArrowheads="1"/>
          </p:cNvSpPr>
          <p:nvPr/>
        </p:nvSpPr>
        <p:spPr bwMode="auto">
          <a:xfrm>
            <a:off x="7175501" y="5321300"/>
            <a:ext cx="7921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call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67" name="Text Box 43"/>
          <p:cNvSpPr txBox="1">
            <a:spLocks noChangeArrowheads="1"/>
          </p:cNvSpPr>
          <p:nvPr/>
        </p:nvSpPr>
        <p:spPr bwMode="auto">
          <a:xfrm>
            <a:off x="8688388" y="3367088"/>
            <a:ext cx="7921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call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68" name="Text Box 44"/>
          <p:cNvSpPr txBox="1">
            <a:spLocks noChangeArrowheads="1"/>
          </p:cNvSpPr>
          <p:nvPr/>
        </p:nvSpPr>
        <p:spPr bwMode="auto">
          <a:xfrm>
            <a:off x="7246938" y="2851150"/>
            <a:ext cx="7921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call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69" name="Text Box 45"/>
          <p:cNvSpPr txBox="1">
            <a:spLocks noChangeArrowheads="1"/>
          </p:cNvSpPr>
          <p:nvPr/>
        </p:nvSpPr>
        <p:spPr bwMode="auto">
          <a:xfrm>
            <a:off x="7391401" y="4203700"/>
            <a:ext cx="7921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call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70" name="Text Box 46"/>
          <p:cNvSpPr txBox="1">
            <a:spLocks noChangeArrowheads="1"/>
          </p:cNvSpPr>
          <p:nvPr/>
        </p:nvSpPr>
        <p:spPr bwMode="auto">
          <a:xfrm>
            <a:off x="4583113" y="4805363"/>
            <a:ext cx="7921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call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71" name="Text Box 47"/>
          <p:cNvSpPr txBox="1">
            <a:spLocks noChangeArrowheads="1"/>
          </p:cNvSpPr>
          <p:nvPr/>
        </p:nvSpPr>
        <p:spPr bwMode="auto">
          <a:xfrm>
            <a:off x="5230813" y="1773238"/>
            <a:ext cx="7921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call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72" name="Text Box 48"/>
          <p:cNvSpPr txBox="1">
            <a:spLocks noChangeArrowheads="1"/>
          </p:cNvSpPr>
          <p:nvPr/>
        </p:nvSpPr>
        <p:spPr bwMode="auto">
          <a:xfrm>
            <a:off x="4870451" y="3687763"/>
            <a:ext cx="7921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call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73" name="Text Box 49"/>
          <p:cNvSpPr txBox="1">
            <a:spLocks noChangeArrowheads="1"/>
          </p:cNvSpPr>
          <p:nvPr/>
        </p:nvSpPr>
        <p:spPr bwMode="auto">
          <a:xfrm>
            <a:off x="3862388" y="3560763"/>
            <a:ext cx="7921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call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74" name="Text Box 50"/>
          <p:cNvSpPr txBox="1">
            <a:spLocks noChangeArrowheads="1"/>
          </p:cNvSpPr>
          <p:nvPr/>
        </p:nvSpPr>
        <p:spPr bwMode="auto">
          <a:xfrm>
            <a:off x="2998788" y="3946525"/>
            <a:ext cx="7921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call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80" name="Text Box 56"/>
          <p:cNvSpPr txBox="1">
            <a:spLocks noChangeArrowheads="1"/>
          </p:cNvSpPr>
          <p:nvPr/>
        </p:nvSpPr>
        <p:spPr bwMode="auto">
          <a:xfrm>
            <a:off x="3214688" y="6092826"/>
            <a:ext cx="568960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Object oriented architecture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08284" name="Text Box 60"/>
          <p:cNvSpPr txBox="1">
            <a:spLocks noChangeArrowheads="1"/>
          </p:cNvSpPr>
          <p:nvPr/>
        </p:nvSpPr>
        <p:spPr bwMode="auto">
          <a:xfrm>
            <a:off x="1919288" y="1196976"/>
            <a:ext cx="547211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rIns="180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A program with OO structure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3412"/>
          </a:xfrm>
          <a:solidFill>
            <a:srgbClr val="CCFFFF"/>
          </a:solidFill>
        </p:spPr>
        <p:txBody>
          <a:bodyPr/>
          <a:lstStyle/>
          <a:p>
            <a:pPr eaLnBrk="1" hangingPunct="1"/>
            <a:r>
              <a:rPr lang="en-US" altLang="zh-CN" sz="3200" b="1"/>
              <a:t>6. Object-oriented Design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8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8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8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30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30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30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30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30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30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8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0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30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30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30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3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30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3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30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3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4" dur="500"/>
                                        <p:tgtEl>
                                          <p:spTgt spid="3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30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2" dur="500"/>
                                        <p:tgtEl>
                                          <p:spTgt spid="30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53" grpId="0" animBg="1"/>
      <p:bldP spid="308254" grpId="0" animBg="1"/>
      <p:bldP spid="308255" grpId="0" animBg="1"/>
      <p:bldP spid="308256" grpId="0" animBg="1"/>
      <p:bldP spid="308257" grpId="0" animBg="1"/>
      <p:bldP spid="308258" grpId="0" animBg="1"/>
      <p:bldP spid="308259" grpId="0" animBg="1"/>
      <p:bldP spid="308260" grpId="0" animBg="1"/>
      <p:bldP spid="308261" grpId="0" animBg="1"/>
      <p:bldP spid="308262" grpId="0" animBg="1"/>
      <p:bldP spid="308263" grpId="0" animBg="1"/>
      <p:bldP spid="308264" grpId="0" animBg="1"/>
      <p:bldP spid="308265" grpId="0"/>
      <p:bldP spid="308266" grpId="0"/>
      <p:bldP spid="308267" grpId="0"/>
      <p:bldP spid="308268" grpId="0"/>
      <p:bldP spid="308269" grpId="0"/>
      <p:bldP spid="308270" grpId="0"/>
      <p:bldP spid="308271" grpId="0"/>
      <p:bldP spid="308272" grpId="0"/>
      <p:bldP spid="308273" grpId="0"/>
      <p:bldP spid="3082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6662738" y="1450976"/>
            <a:ext cx="831850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>
            <a:off x="5905500" y="2073275"/>
            <a:ext cx="233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>
            <a:off x="5921375" y="209867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5011739" y="3187701"/>
            <a:ext cx="83343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5508625" y="2344739"/>
            <a:ext cx="83343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6043614" y="3182939"/>
            <a:ext cx="83343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2" name="AutoShape 9"/>
          <p:cNvSpPr>
            <a:spLocks noChangeArrowheads="1"/>
          </p:cNvSpPr>
          <p:nvPr/>
        </p:nvSpPr>
        <p:spPr bwMode="auto">
          <a:xfrm>
            <a:off x="6918325" y="1747838"/>
            <a:ext cx="331788" cy="360362"/>
          </a:xfrm>
          <a:prstGeom prst="upArrow">
            <a:avLst>
              <a:gd name="adj1" fmla="val 0"/>
              <a:gd name="adj2" fmla="val 62638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3" name="Line 10"/>
          <p:cNvSpPr>
            <a:spLocks noChangeShapeType="1"/>
          </p:cNvSpPr>
          <p:nvPr/>
        </p:nvSpPr>
        <p:spPr bwMode="auto">
          <a:xfrm>
            <a:off x="8251825" y="209867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7824789" y="2360614"/>
            <a:ext cx="83343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>
            <a:off x="5429251" y="2967038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3"/>
          <p:cNvSpPr>
            <a:spLocks noChangeShapeType="1"/>
          </p:cNvSpPr>
          <p:nvPr/>
        </p:nvSpPr>
        <p:spPr bwMode="auto">
          <a:xfrm>
            <a:off x="5429250" y="29670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>
            <a:off x="6430963" y="29892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AutoShape 15"/>
          <p:cNvSpPr>
            <a:spLocks noChangeArrowheads="1"/>
          </p:cNvSpPr>
          <p:nvPr/>
        </p:nvSpPr>
        <p:spPr bwMode="auto">
          <a:xfrm>
            <a:off x="5762626" y="2628901"/>
            <a:ext cx="333375" cy="360363"/>
          </a:xfrm>
          <a:prstGeom prst="upArrow">
            <a:avLst>
              <a:gd name="adj1" fmla="val 0"/>
              <a:gd name="adj2" fmla="val 6234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79" name="Rectangle 16"/>
          <p:cNvSpPr>
            <a:spLocks noChangeArrowheads="1"/>
          </p:cNvSpPr>
          <p:nvPr/>
        </p:nvSpPr>
        <p:spPr bwMode="auto">
          <a:xfrm>
            <a:off x="4511675" y="4064001"/>
            <a:ext cx="83343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80" name="Rectangle 17"/>
          <p:cNvSpPr>
            <a:spLocks noChangeArrowheads="1"/>
          </p:cNvSpPr>
          <p:nvPr/>
        </p:nvSpPr>
        <p:spPr bwMode="auto">
          <a:xfrm>
            <a:off x="5543550" y="4059239"/>
            <a:ext cx="83343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81" name="Line 18"/>
          <p:cNvSpPr>
            <a:spLocks noChangeShapeType="1"/>
          </p:cNvSpPr>
          <p:nvPr/>
        </p:nvSpPr>
        <p:spPr bwMode="auto">
          <a:xfrm>
            <a:off x="4929189" y="3843338"/>
            <a:ext cx="100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Line 19"/>
          <p:cNvSpPr>
            <a:spLocks noChangeShapeType="1"/>
          </p:cNvSpPr>
          <p:nvPr/>
        </p:nvSpPr>
        <p:spPr bwMode="auto">
          <a:xfrm>
            <a:off x="4943475" y="3860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Line 20"/>
          <p:cNvSpPr>
            <a:spLocks noChangeShapeType="1"/>
          </p:cNvSpPr>
          <p:nvPr/>
        </p:nvSpPr>
        <p:spPr bwMode="auto">
          <a:xfrm>
            <a:off x="5929313" y="3865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4" name="AutoShape 21"/>
          <p:cNvSpPr>
            <a:spLocks noChangeArrowheads="1"/>
          </p:cNvSpPr>
          <p:nvPr/>
        </p:nvSpPr>
        <p:spPr bwMode="auto">
          <a:xfrm>
            <a:off x="5262564" y="3505201"/>
            <a:ext cx="333375" cy="360363"/>
          </a:xfrm>
          <a:prstGeom prst="upArrow">
            <a:avLst>
              <a:gd name="adj1" fmla="val 0"/>
              <a:gd name="adj2" fmla="val 6234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85" name="Rectangle 22"/>
          <p:cNvSpPr>
            <a:spLocks noChangeArrowheads="1"/>
          </p:cNvSpPr>
          <p:nvPr/>
        </p:nvSpPr>
        <p:spPr bwMode="auto">
          <a:xfrm>
            <a:off x="7348539" y="3221039"/>
            <a:ext cx="83343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86" name="Rectangle 23"/>
          <p:cNvSpPr>
            <a:spLocks noChangeArrowheads="1"/>
          </p:cNvSpPr>
          <p:nvPr/>
        </p:nvSpPr>
        <p:spPr bwMode="auto">
          <a:xfrm>
            <a:off x="8380413" y="3216276"/>
            <a:ext cx="831850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87" name="Line 24"/>
          <p:cNvSpPr>
            <a:spLocks noChangeShapeType="1"/>
          </p:cNvSpPr>
          <p:nvPr/>
        </p:nvSpPr>
        <p:spPr bwMode="auto">
          <a:xfrm>
            <a:off x="7766051" y="3000375"/>
            <a:ext cx="100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8" name="Line 25"/>
          <p:cNvSpPr>
            <a:spLocks noChangeShapeType="1"/>
          </p:cNvSpPr>
          <p:nvPr/>
        </p:nvSpPr>
        <p:spPr bwMode="auto">
          <a:xfrm>
            <a:off x="7766050" y="30003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" name="Line 26"/>
          <p:cNvSpPr>
            <a:spLocks noChangeShapeType="1"/>
          </p:cNvSpPr>
          <p:nvPr/>
        </p:nvSpPr>
        <p:spPr bwMode="auto">
          <a:xfrm>
            <a:off x="8766175" y="30226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0" name="AutoShape 27"/>
          <p:cNvSpPr>
            <a:spLocks noChangeArrowheads="1"/>
          </p:cNvSpPr>
          <p:nvPr/>
        </p:nvSpPr>
        <p:spPr bwMode="auto">
          <a:xfrm>
            <a:off x="8097839" y="2662238"/>
            <a:ext cx="333375" cy="360362"/>
          </a:xfrm>
          <a:prstGeom prst="upArrow">
            <a:avLst>
              <a:gd name="adj1" fmla="val 0"/>
              <a:gd name="adj2" fmla="val 6234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91" name="Rectangle 28"/>
          <p:cNvSpPr>
            <a:spLocks noChangeArrowheads="1"/>
          </p:cNvSpPr>
          <p:nvPr/>
        </p:nvSpPr>
        <p:spPr bwMode="auto">
          <a:xfrm>
            <a:off x="7893050" y="4086226"/>
            <a:ext cx="831850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92" name="Rectangle 29"/>
          <p:cNvSpPr>
            <a:spLocks noChangeArrowheads="1"/>
          </p:cNvSpPr>
          <p:nvPr/>
        </p:nvSpPr>
        <p:spPr bwMode="auto">
          <a:xfrm>
            <a:off x="8924925" y="4081464"/>
            <a:ext cx="831850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93" name="Line 30"/>
          <p:cNvSpPr>
            <a:spLocks noChangeShapeType="1"/>
          </p:cNvSpPr>
          <p:nvPr/>
        </p:nvSpPr>
        <p:spPr bwMode="auto">
          <a:xfrm>
            <a:off x="8310564" y="3865563"/>
            <a:ext cx="100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4" name="Line 31"/>
          <p:cNvSpPr>
            <a:spLocks noChangeShapeType="1"/>
          </p:cNvSpPr>
          <p:nvPr/>
        </p:nvSpPr>
        <p:spPr bwMode="auto">
          <a:xfrm>
            <a:off x="8310563" y="38655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5" name="Line 32"/>
          <p:cNvSpPr>
            <a:spLocks noChangeShapeType="1"/>
          </p:cNvSpPr>
          <p:nvPr/>
        </p:nvSpPr>
        <p:spPr bwMode="auto">
          <a:xfrm>
            <a:off x="9310688" y="38877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6" name="AutoShape 33"/>
          <p:cNvSpPr>
            <a:spLocks noChangeArrowheads="1"/>
          </p:cNvSpPr>
          <p:nvPr/>
        </p:nvSpPr>
        <p:spPr bwMode="auto">
          <a:xfrm>
            <a:off x="8642351" y="3527426"/>
            <a:ext cx="333375" cy="360363"/>
          </a:xfrm>
          <a:prstGeom prst="upArrow">
            <a:avLst>
              <a:gd name="adj1" fmla="val 0"/>
              <a:gd name="adj2" fmla="val 6234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97" name="Rectangle 34"/>
          <p:cNvSpPr>
            <a:spLocks noChangeArrowheads="1"/>
          </p:cNvSpPr>
          <p:nvPr/>
        </p:nvSpPr>
        <p:spPr bwMode="auto">
          <a:xfrm>
            <a:off x="2290764" y="2349501"/>
            <a:ext cx="83343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98" name="Rectangle 35"/>
          <p:cNvSpPr>
            <a:spLocks noChangeArrowheads="1"/>
          </p:cNvSpPr>
          <p:nvPr/>
        </p:nvSpPr>
        <p:spPr bwMode="auto">
          <a:xfrm>
            <a:off x="3322639" y="2344739"/>
            <a:ext cx="83343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899" name="Line 36"/>
          <p:cNvSpPr>
            <a:spLocks noChangeShapeType="1"/>
          </p:cNvSpPr>
          <p:nvPr/>
        </p:nvSpPr>
        <p:spPr bwMode="auto">
          <a:xfrm>
            <a:off x="2708276" y="2128838"/>
            <a:ext cx="100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0" name="Line 37"/>
          <p:cNvSpPr>
            <a:spLocks noChangeShapeType="1"/>
          </p:cNvSpPr>
          <p:nvPr/>
        </p:nvSpPr>
        <p:spPr bwMode="auto">
          <a:xfrm>
            <a:off x="2708275" y="2128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1" name="Line 38"/>
          <p:cNvSpPr>
            <a:spLocks noChangeShapeType="1"/>
          </p:cNvSpPr>
          <p:nvPr/>
        </p:nvSpPr>
        <p:spPr bwMode="auto">
          <a:xfrm>
            <a:off x="3708400" y="21510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2" name="AutoShape 39"/>
          <p:cNvSpPr>
            <a:spLocks noChangeArrowheads="1"/>
          </p:cNvSpPr>
          <p:nvPr/>
        </p:nvSpPr>
        <p:spPr bwMode="auto">
          <a:xfrm>
            <a:off x="3041650" y="1790701"/>
            <a:ext cx="331788" cy="360363"/>
          </a:xfrm>
          <a:prstGeom prst="upArrow">
            <a:avLst>
              <a:gd name="adj1" fmla="val 0"/>
              <a:gd name="adj2" fmla="val 62638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903" name="Rectangle 40"/>
          <p:cNvSpPr>
            <a:spLocks noChangeArrowheads="1"/>
          </p:cNvSpPr>
          <p:nvPr/>
        </p:nvSpPr>
        <p:spPr bwMode="auto">
          <a:xfrm>
            <a:off x="1774825" y="3235326"/>
            <a:ext cx="83343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904" name="Rectangle 41"/>
          <p:cNvSpPr>
            <a:spLocks noChangeArrowheads="1"/>
          </p:cNvSpPr>
          <p:nvPr/>
        </p:nvSpPr>
        <p:spPr bwMode="auto">
          <a:xfrm>
            <a:off x="2806700" y="3230564"/>
            <a:ext cx="83343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905" name="Line 42"/>
          <p:cNvSpPr>
            <a:spLocks noChangeShapeType="1"/>
          </p:cNvSpPr>
          <p:nvPr/>
        </p:nvSpPr>
        <p:spPr bwMode="auto">
          <a:xfrm>
            <a:off x="2192338" y="3014663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6" name="Line 43"/>
          <p:cNvSpPr>
            <a:spLocks noChangeShapeType="1"/>
          </p:cNvSpPr>
          <p:nvPr/>
        </p:nvSpPr>
        <p:spPr bwMode="auto">
          <a:xfrm>
            <a:off x="2192338" y="3014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7" name="Line 44"/>
          <p:cNvSpPr>
            <a:spLocks noChangeShapeType="1"/>
          </p:cNvSpPr>
          <p:nvPr/>
        </p:nvSpPr>
        <p:spPr bwMode="auto">
          <a:xfrm>
            <a:off x="3194050" y="30368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8" name="AutoShape 45"/>
          <p:cNvSpPr>
            <a:spLocks noChangeArrowheads="1"/>
          </p:cNvSpPr>
          <p:nvPr/>
        </p:nvSpPr>
        <p:spPr bwMode="auto">
          <a:xfrm>
            <a:off x="2525714" y="2676526"/>
            <a:ext cx="333375" cy="360363"/>
          </a:xfrm>
          <a:prstGeom prst="upArrow">
            <a:avLst>
              <a:gd name="adj1" fmla="val 0"/>
              <a:gd name="adj2" fmla="val 6234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909" name="Rectangle 46"/>
          <p:cNvSpPr>
            <a:spLocks noChangeArrowheads="1"/>
          </p:cNvSpPr>
          <p:nvPr/>
        </p:nvSpPr>
        <p:spPr bwMode="auto">
          <a:xfrm>
            <a:off x="8407400" y="4905376"/>
            <a:ext cx="83343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10" name="Rectangle 47"/>
          <p:cNvSpPr>
            <a:spLocks noChangeArrowheads="1"/>
          </p:cNvSpPr>
          <p:nvPr/>
        </p:nvSpPr>
        <p:spPr bwMode="auto">
          <a:xfrm>
            <a:off x="9439275" y="4900614"/>
            <a:ext cx="83343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11" name="Line 48"/>
          <p:cNvSpPr>
            <a:spLocks noChangeShapeType="1"/>
          </p:cNvSpPr>
          <p:nvPr/>
        </p:nvSpPr>
        <p:spPr bwMode="auto">
          <a:xfrm>
            <a:off x="8824914" y="4684713"/>
            <a:ext cx="100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2" name="Line 49"/>
          <p:cNvSpPr>
            <a:spLocks noChangeShapeType="1"/>
          </p:cNvSpPr>
          <p:nvPr/>
        </p:nvSpPr>
        <p:spPr bwMode="auto">
          <a:xfrm>
            <a:off x="8824913" y="46847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3" name="Line 50"/>
          <p:cNvSpPr>
            <a:spLocks noChangeShapeType="1"/>
          </p:cNvSpPr>
          <p:nvPr/>
        </p:nvSpPr>
        <p:spPr bwMode="auto">
          <a:xfrm>
            <a:off x="9825038" y="47069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4" name="AutoShape 51"/>
          <p:cNvSpPr>
            <a:spLocks noChangeArrowheads="1"/>
          </p:cNvSpPr>
          <p:nvPr/>
        </p:nvSpPr>
        <p:spPr bwMode="auto">
          <a:xfrm>
            <a:off x="9158289" y="4346576"/>
            <a:ext cx="331787" cy="360363"/>
          </a:xfrm>
          <a:prstGeom prst="upArrow">
            <a:avLst>
              <a:gd name="adj1" fmla="val 0"/>
              <a:gd name="adj2" fmla="val 62638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6915" name="Rectangle 52"/>
          <p:cNvSpPr>
            <a:spLocks noChangeArrowheads="1"/>
          </p:cNvSpPr>
          <p:nvPr/>
        </p:nvSpPr>
        <p:spPr bwMode="auto">
          <a:xfrm>
            <a:off x="7931150" y="5732464"/>
            <a:ext cx="83343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16" name="Rectangle 53"/>
          <p:cNvSpPr>
            <a:spLocks noChangeArrowheads="1"/>
          </p:cNvSpPr>
          <p:nvPr/>
        </p:nvSpPr>
        <p:spPr bwMode="auto">
          <a:xfrm>
            <a:off x="8963025" y="5727701"/>
            <a:ext cx="83343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17" name="Line 54"/>
          <p:cNvSpPr>
            <a:spLocks noChangeShapeType="1"/>
          </p:cNvSpPr>
          <p:nvPr/>
        </p:nvSpPr>
        <p:spPr bwMode="auto">
          <a:xfrm>
            <a:off x="8348664" y="5511800"/>
            <a:ext cx="100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8" name="Line 55"/>
          <p:cNvSpPr>
            <a:spLocks noChangeShapeType="1"/>
          </p:cNvSpPr>
          <p:nvPr/>
        </p:nvSpPr>
        <p:spPr bwMode="auto">
          <a:xfrm>
            <a:off x="8348663" y="55118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9" name="Line 56"/>
          <p:cNvSpPr>
            <a:spLocks noChangeShapeType="1"/>
          </p:cNvSpPr>
          <p:nvPr/>
        </p:nvSpPr>
        <p:spPr bwMode="auto">
          <a:xfrm>
            <a:off x="9348788" y="5534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20" name="AutoShape 57"/>
          <p:cNvSpPr>
            <a:spLocks noChangeArrowheads="1"/>
          </p:cNvSpPr>
          <p:nvPr/>
        </p:nvSpPr>
        <p:spPr bwMode="auto">
          <a:xfrm>
            <a:off x="8682039" y="5173663"/>
            <a:ext cx="331787" cy="360362"/>
          </a:xfrm>
          <a:prstGeom prst="upArrow">
            <a:avLst>
              <a:gd name="adj1" fmla="val 0"/>
              <a:gd name="adj2" fmla="val 62638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21" name="Rectangle 35"/>
          <p:cNvSpPr>
            <a:spLocks noChangeArrowheads="1"/>
          </p:cNvSpPr>
          <p:nvPr/>
        </p:nvSpPr>
        <p:spPr bwMode="auto">
          <a:xfrm>
            <a:off x="2782889" y="1501776"/>
            <a:ext cx="83343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cxnSp>
        <p:nvCxnSpPr>
          <p:cNvPr id="62" name="直接箭头连接符 61"/>
          <p:cNvCxnSpPr>
            <a:endCxn id="36866" idx="1"/>
          </p:cNvCxnSpPr>
          <p:nvPr/>
        </p:nvCxnSpPr>
        <p:spPr>
          <a:xfrm flipV="1">
            <a:off x="3640138" y="1595438"/>
            <a:ext cx="3022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23" name="TextBox 63"/>
          <p:cNvSpPr txBox="1">
            <a:spLocks noChangeArrowheads="1"/>
          </p:cNvSpPr>
          <p:nvPr/>
        </p:nvSpPr>
        <p:spPr bwMode="auto">
          <a:xfrm>
            <a:off x="2290764" y="6000751"/>
            <a:ext cx="4086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面向对象设计产生类图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229600" cy="633412"/>
          </a:xfrm>
          <a:solidFill>
            <a:srgbClr val="CCFFFF"/>
          </a:solidFill>
        </p:spPr>
        <p:txBody>
          <a:bodyPr/>
          <a:lstStyle/>
          <a:p>
            <a:pPr eaLnBrk="1" hangingPunct="1"/>
            <a:r>
              <a:rPr lang="en-US" altLang="zh-CN" sz="3200" b="1"/>
              <a:t>6. Object-oriented Design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4803" y="956869"/>
            <a:ext cx="5915025" cy="706438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结构化设计与面向对象设计的区别</a:t>
            </a:r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56" y="1557339"/>
            <a:ext cx="10773624" cy="198489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结构化设计结果是一颗树，其每个节点都是函数；这些函数按照一定的顺序调用，以便取得预期功能。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面向对象设计得到类图，由一群类组成；每个类都将相关的数据与施加于数据上的操作组织在一起。                 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15888"/>
            <a:ext cx="8229600" cy="6334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kern="0">
                <a:solidFill>
                  <a:schemeClr val="tx1"/>
                </a:solidFill>
              </a:rPr>
              <a:t>6. Object-oriented Design</a:t>
            </a:r>
            <a:endParaRPr lang="en-US" altLang="zh-CN" sz="3200" b="1" kern="0" dirty="0">
              <a:solidFill>
                <a:schemeClr val="tx1"/>
              </a:solidFill>
            </a:endParaRPr>
          </a:p>
        </p:txBody>
      </p:sp>
      <p:grpSp>
        <p:nvGrpSpPr>
          <p:cNvPr id="2" name="组合 89"/>
          <p:cNvGrpSpPr/>
          <p:nvPr/>
        </p:nvGrpSpPr>
        <p:grpSpPr bwMode="auto">
          <a:xfrm>
            <a:off x="1703389" y="3789364"/>
            <a:ext cx="3887787" cy="2879725"/>
            <a:chOff x="179512" y="3789040"/>
            <a:chExt cx="3888432" cy="2880320"/>
          </a:xfrm>
        </p:grpSpPr>
        <p:sp>
          <p:nvSpPr>
            <p:cNvPr id="46105" name="Rectangle 3"/>
            <p:cNvSpPr>
              <a:spLocks noChangeArrowheads="1"/>
            </p:cNvSpPr>
            <p:nvPr/>
          </p:nvSpPr>
          <p:spPr bwMode="auto">
            <a:xfrm>
              <a:off x="1619672" y="3789040"/>
              <a:ext cx="685626" cy="2879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Mf()</a:t>
              </a:r>
              <a:endParaRPr kumimoji="1" lang="zh-CN" altLang="zh-CN" sz="1800" b="1"/>
            </a:p>
          </p:txBody>
        </p:sp>
        <p:sp>
          <p:nvSpPr>
            <p:cNvPr id="46106" name="Rectangle 11"/>
            <p:cNvSpPr>
              <a:spLocks noChangeArrowheads="1"/>
            </p:cNvSpPr>
            <p:nvPr/>
          </p:nvSpPr>
          <p:spPr bwMode="auto">
            <a:xfrm>
              <a:off x="683568" y="4437113"/>
              <a:ext cx="756543" cy="2880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fun1()</a:t>
              </a:r>
              <a:endParaRPr kumimoji="1" lang="zh-CN" altLang="zh-CN" sz="1800" b="1"/>
            </a:p>
          </p:txBody>
        </p:sp>
        <p:sp>
          <p:nvSpPr>
            <p:cNvPr id="46107" name="Rectangle 12"/>
            <p:cNvSpPr>
              <a:spLocks noChangeArrowheads="1"/>
            </p:cNvSpPr>
            <p:nvPr/>
          </p:nvSpPr>
          <p:spPr bwMode="auto">
            <a:xfrm>
              <a:off x="2339752" y="4437113"/>
              <a:ext cx="755675" cy="2880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fun2()</a:t>
              </a:r>
              <a:endParaRPr kumimoji="1" lang="zh-CN" altLang="zh-CN" sz="1800" b="1"/>
            </a:p>
          </p:txBody>
        </p:sp>
        <p:sp>
          <p:nvSpPr>
            <p:cNvPr id="46108" name="Line 13"/>
            <p:cNvSpPr>
              <a:spLocks noChangeShapeType="1"/>
            </p:cNvSpPr>
            <p:nvPr/>
          </p:nvSpPr>
          <p:spPr bwMode="auto">
            <a:xfrm flipH="1">
              <a:off x="1260723" y="4091236"/>
              <a:ext cx="533400" cy="417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14"/>
            <p:cNvSpPr>
              <a:spLocks noChangeShapeType="1"/>
            </p:cNvSpPr>
            <p:nvPr/>
          </p:nvSpPr>
          <p:spPr bwMode="auto">
            <a:xfrm>
              <a:off x="2284661" y="4091236"/>
              <a:ext cx="144000" cy="36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Rectangle 21"/>
            <p:cNvSpPr>
              <a:spLocks noChangeArrowheads="1"/>
            </p:cNvSpPr>
            <p:nvPr/>
          </p:nvSpPr>
          <p:spPr bwMode="auto">
            <a:xfrm>
              <a:off x="179512" y="5156448"/>
              <a:ext cx="733276" cy="3607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fun3()</a:t>
              </a:r>
              <a:endParaRPr kumimoji="1" lang="zh-CN" altLang="zh-CN" sz="1800" b="1"/>
            </a:p>
          </p:txBody>
        </p:sp>
        <p:sp>
          <p:nvSpPr>
            <p:cNvPr id="46111" name="Rectangle 22"/>
            <p:cNvSpPr>
              <a:spLocks noChangeArrowheads="1"/>
            </p:cNvSpPr>
            <p:nvPr/>
          </p:nvSpPr>
          <p:spPr bwMode="auto">
            <a:xfrm>
              <a:off x="1115616" y="5156448"/>
              <a:ext cx="648072" cy="2887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fun4()</a:t>
              </a:r>
              <a:endParaRPr kumimoji="1" lang="zh-CN" altLang="zh-CN" sz="1800" b="1"/>
            </a:p>
          </p:txBody>
        </p:sp>
        <p:sp>
          <p:nvSpPr>
            <p:cNvPr id="46112" name="Line 23"/>
            <p:cNvSpPr>
              <a:spLocks noChangeShapeType="1"/>
            </p:cNvSpPr>
            <p:nvPr/>
          </p:nvSpPr>
          <p:spPr bwMode="auto">
            <a:xfrm flipH="1">
              <a:off x="661963" y="4723061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Line 24"/>
            <p:cNvSpPr>
              <a:spLocks noChangeShapeType="1"/>
            </p:cNvSpPr>
            <p:nvPr/>
          </p:nvSpPr>
          <p:spPr bwMode="auto">
            <a:xfrm>
              <a:off x="1368401" y="4723061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Rectangle 26"/>
            <p:cNvSpPr>
              <a:spLocks noChangeArrowheads="1"/>
            </p:cNvSpPr>
            <p:nvPr/>
          </p:nvSpPr>
          <p:spPr bwMode="auto">
            <a:xfrm>
              <a:off x="1979860" y="5156448"/>
              <a:ext cx="647923" cy="216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fun5()</a:t>
              </a:r>
              <a:endParaRPr kumimoji="1" lang="zh-CN" altLang="zh-CN" sz="1800" b="1"/>
            </a:p>
          </p:txBody>
        </p:sp>
        <p:sp>
          <p:nvSpPr>
            <p:cNvPr id="46115" name="Rectangle 27"/>
            <p:cNvSpPr>
              <a:spLocks noChangeArrowheads="1"/>
            </p:cNvSpPr>
            <p:nvPr/>
          </p:nvSpPr>
          <p:spPr bwMode="auto">
            <a:xfrm>
              <a:off x="2830760" y="5156448"/>
              <a:ext cx="661119" cy="2887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fun6()</a:t>
              </a:r>
              <a:endParaRPr kumimoji="1" lang="zh-CN" altLang="zh-CN" sz="1800" b="1"/>
            </a:p>
          </p:txBody>
        </p:sp>
        <p:sp>
          <p:nvSpPr>
            <p:cNvPr id="46116" name="Line 28"/>
            <p:cNvSpPr>
              <a:spLocks noChangeShapeType="1"/>
            </p:cNvSpPr>
            <p:nvPr/>
          </p:nvSpPr>
          <p:spPr bwMode="auto">
            <a:xfrm flipH="1">
              <a:off x="2268786" y="4723061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29"/>
            <p:cNvSpPr>
              <a:spLocks noChangeShapeType="1"/>
            </p:cNvSpPr>
            <p:nvPr/>
          </p:nvSpPr>
          <p:spPr bwMode="auto">
            <a:xfrm>
              <a:off x="2975224" y="4723061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Rectangle 11"/>
            <p:cNvSpPr>
              <a:spLocks noChangeArrowheads="1"/>
            </p:cNvSpPr>
            <p:nvPr/>
          </p:nvSpPr>
          <p:spPr bwMode="auto">
            <a:xfrm>
              <a:off x="1187624" y="5677618"/>
              <a:ext cx="662037" cy="34366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fun7()</a:t>
              </a:r>
              <a:endParaRPr kumimoji="1" lang="zh-CN" altLang="zh-CN" sz="1800" b="1"/>
            </a:p>
          </p:txBody>
        </p:sp>
        <p:sp>
          <p:nvSpPr>
            <p:cNvPr id="46119" name="Rectangle 21"/>
            <p:cNvSpPr>
              <a:spLocks noChangeArrowheads="1"/>
            </p:cNvSpPr>
            <p:nvPr/>
          </p:nvSpPr>
          <p:spPr bwMode="auto">
            <a:xfrm>
              <a:off x="611560" y="6309444"/>
              <a:ext cx="733276" cy="2879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fun9)</a:t>
              </a:r>
              <a:endParaRPr kumimoji="1" lang="zh-CN" altLang="zh-CN" sz="1800" b="1"/>
            </a:p>
          </p:txBody>
        </p:sp>
        <p:sp>
          <p:nvSpPr>
            <p:cNvPr id="46120" name="Rectangle 22"/>
            <p:cNvSpPr>
              <a:spLocks noChangeArrowheads="1"/>
            </p:cNvSpPr>
            <p:nvPr/>
          </p:nvSpPr>
          <p:spPr bwMode="auto">
            <a:xfrm>
              <a:off x="1475656" y="6309444"/>
              <a:ext cx="720080" cy="2879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fun10()</a:t>
              </a:r>
              <a:endParaRPr kumimoji="1" lang="zh-CN" altLang="zh-CN" sz="1800" b="1"/>
            </a:p>
          </p:txBody>
        </p:sp>
        <p:sp>
          <p:nvSpPr>
            <p:cNvPr id="46121" name="Line 23"/>
            <p:cNvSpPr>
              <a:spLocks noChangeShapeType="1"/>
            </p:cNvSpPr>
            <p:nvPr/>
          </p:nvSpPr>
          <p:spPr bwMode="auto">
            <a:xfrm flipH="1">
              <a:off x="1094011" y="5876057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2" name="Line 24"/>
            <p:cNvSpPr>
              <a:spLocks noChangeShapeType="1"/>
            </p:cNvSpPr>
            <p:nvPr/>
          </p:nvSpPr>
          <p:spPr bwMode="auto">
            <a:xfrm>
              <a:off x="1800449" y="5876057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3" name="Line 14"/>
            <p:cNvSpPr>
              <a:spLocks noChangeShapeType="1"/>
            </p:cNvSpPr>
            <p:nvPr/>
          </p:nvSpPr>
          <p:spPr bwMode="auto">
            <a:xfrm>
              <a:off x="1475656" y="5373216"/>
              <a:ext cx="72008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Rectangle 11"/>
            <p:cNvSpPr>
              <a:spLocks noChangeArrowheads="1"/>
            </p:cNvSpPr>
            <p:nvPr/>
          </p:nvSpPr>
          <p:spPr bwMode="auto">
            <a:xfrm>
              <a:off x="2699792" y="5677618"/>
              <a:ext cx="669801" cy="2716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fun8()</a:t>
              </a:r>
              <a:endParaRPr kumimoji="1" lang="zh-CN" altLang="zh-CN" sz="1800" b="1"/>
            </a:p>
          </p:txBody>
        </p:sp>
        <p:sp>
          <p:nvSpPr>
            <p:cNvPr id="46125" name="Rectangle 21"/>
            <p:cNvSpPr>
              <a:spLocks noChangeArrowheads="1"/>
            </p:cNvSpPr>
            <p:nvPr/>
          </p:nvSpPr>
          <p:spPr bwMode="auto">
            <a:xfrm>
              <a:off x="2317254" y="6309444"/>
              <a:ext cx="742578" cy="3599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fun11()</a:t>
              </a:r>
              <a:endParaRPr kumimoji="1" lang="zh-CN" altLang="zh-CN" sz="1800" b="1"/>
            </a:p>
          </p:txBody>
        </p:sp>
        <p:sp>
          <p:nvSpPr>
            <p:cNvPr id="46126" name="Rectangle 22"/>
            <p:cNvSpPr>
              <a:spLocks noChangeArrowheads="1"/>
            </p:cNvSpPr>
            <p:nvPr/>
          </p:nvSpPr>
          <p:spPr bwMode="auto">
            <a:xfrm>
              <a:off x="3168154" y="6309444"/>
              <a:ext cx="899790" cy="3599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9" tIns="45715" rIns="91429" bIns="4571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/>
                <a:t>fun12()</a:t>
              </a:r>
              <a:endParaRPr kumimoji="1" lang="zh-CN" altLang="zh-CN" sz="1800" b="1"/>
            </a:p>
          </p:txBody>
        </p:sp>
        <p:sp>
          <p:nvSpPr>
            <p:cNvPr id="46127" name="Line 23"/>
            <p:cNvSpPr>
              <a:spLocks noChangeShapeType="1"/>
            </p:cNvSpPr>
            <p:nvPr/>
          </p:nvSpPr>
          <p:spPr bwMode="auto">
            <a:xfrm flipH="1">
              <a:off x="2606179" y="5876057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8" name="Line 24"/>
            <p:cNvSpPr>
              <a:spLocks noChangeShapeType="1"/>
            </p:cNvSpPr>
            <p:nvPr/>
          </p:nvSpPr>
          <p:spPr bwMode="auto">
            <a:xfrm>
              <a:off x="3312617" y="5876057"/>
              <a:ext cx="21590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9" name="Line 14"/>
            <p:cNvSpPr>
              <a:spLocks noChangeShapeType="1"/>
            </p:cNvSpPr>
            <p:nvPr/>
          </p:nvSpPr>
          <p:spPr bwMode="auto">
            <a:xfrm>
              <a:off x="2339752" y="5373216"/>
              <a:ext cx="648072" cy="288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90"/>
          <p:cNvGrpSpPr/>
          <p:nvPr/>
        </p:nvGrpSpPr>
        <p:grpSpPr bwMode="auto">
          <a:xfrm>
            <a:off x="5748338" y="4221163"/>
            <a:ext cx="3275012" cy="2305050"/>
            <a:chOff x="4223842" y="4221088"/>
            <a:chExt cx="3276104" cy="2305149"/>
          </a:xfrm>
        </p:grpSpPr>
        <p:sp>
          <p:nvSpPr>
            <p:cNvPr id="46088" name="Rectangle 3"/>
            <p:cNvSpPr>
              <a:spLocks noChangeArrowheads="1"/>
            </p:cNvSpPr>
            <p:nvPr/>
          </p:nvSpPr>
          <p:spPr bwMode="auto">
            <a:xfrm>
              <a:off x="4716016" y="4221088"/>
              <a:ext cx="831850" cy="28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Class </a:t>
              </a:r>
              <a:endParaRPr lang="zh-CN" altLang="en-US" sz="1800" b="1"/>
            </a:p>
          </p:txBody>
        </p:sp>
        <p:sp>
          <p:nvSpPr>
            <p:cNvPr id="46089" name="Rectangle 6"/>
            <p:cNvSpPr>
              <a:spLocks noChangeArrowheads="1"/>
            </p:cNvSpPr>
            <p:nvPr/>
          </p:nvSpPr>
          <p:spPr bwMode="auto">
            <a:xfrm>
              <a:off x="6228184" y="5013176"/>
              <a:ext cx="833437" cy="28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Class </a:t>
              </a:r>
              <a:endParaRPr lang="zh-CN" altLang="en-US" sz="1800" b="1"/>
            </a:p>
          </p:txBody>
        </p:sp>
        <p:sp>
          <p:nvSpPr>
            <p:cNvPr id="46090" name="Line 14"/>
            <p:cNvSpPr>
              <a:spLocks noChangeShapeType="1"/>
            </p:cNvSpPr>
            <p:nvPr/>
          </p:nvSpPr>
          <p:spPr bwMode="auto">
            <a:xfrm>
              <a:off x="7499946" y="616979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AutoShape 15"/>
            <p:cNvSpPr>
              <a:spLocks noChangeArrowheads="1"/>
            </p:cNvSpPr>
            <p:nvPr/>
          </p:nvSpPr>
          <p:spPr bwMode="auto">
            <a:xfrm>
              <a:off x="6516216" y="5301208"/>
              <a:ext cx="333375" cy="360363"/>
            </a:xfrm>
            <a:prstGeom prst="upArrow">
              <a:avLst>
                <a:gd name="adj1" fmla="val 0"/>
                <a:gd name="adj2" fmla="val 6234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6092" name="Rectangle 16"/>
            <p:cNvSpPr>
              <a:spLocks noChangeArrowheads="1"/>
            </p:cNvSpPr>
            <p:nvPr/>
          </p:nvSpPr>
          <p:spPr bwMode="auto">
            <a:xfrm>
              <a:off x="6300192" y="5661248"/>
              <a:ext cx="833438" cy="28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Class </a:t>
              </a:r>
              <a:endParaRPr lang="zh-CN" altLang="en-US" sz="1800" b="1"/>
            </a:p>
          </p:txBody>
        </p:sp>
        <p:sp>
          <p:nvSpPr>
            <p:cNvPr id="46093" name="Rectangle 17"/>
            <p:cNvSpPr>
              <a:spLocks noChangeArrowheads="1"/>
            </p:cNvSpPr>
            <p:nvPr/>
          </p:nvSpPr>
          <p:spPr bwMode="auto">
            <a:xfrm>
              <a:off x="6228184" y="6237312"/>
              <a:ext cx="833438" cy="28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Class </a:t>
              </a:r>
              <a:endParaRPr lang="zh-CN" altLang="en-US" sz="1800" b="1"/>
            </a:p>
          </p:txBody>
        </p:sp>
        <p:sp>
          <p:nvSpPr>
            <p:cNvPr id="46094" name="Rectangle 34"/>
            <p:cNvSpPr>
              <a:spLocks noChangeArrowheads="1"/>
            </p:cNvSpPr>
            <p:nvPr/>
          </p:nvSpPr>
          <p:spPr bwMode="auto">
            <a:xfrm>
              <a:off x="4223842" y="5876379"/>
              <a:ext cx="833437" cy="28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Class </a:t>
              </a:r>
              <a:endParaRPr lang="zh-CN" altLang="en-US" sz="1800" b="1"/>
            </a:p>
          </p:txBody>
        </p:sp>
        <p:sp>
          <p:nvSpPr>
            <p:cNvPr id="46095" name="Rectangle 35"/>
            <p:cNvSpPr>
              <a:spLocks noChangeArrowheads="1"/>
            </p:cNvSpPr>
            <p:nvPr/>
          </p:nvSpPr>
          <p:spPr bwMode="auto">
            <a:xfrm>
              <a:off x="5255717" y="5871617"/>
              <a:ext cx="833437" cy="28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Class </a:t>
              </a:r>
              <a:endParaRPr lang="zh-CN" altLang="en-US" sz="1800" b="1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4641354" y="5655717"/>
              <a:ext cx="1000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Line 37"/>
            <p:cNvSpPr>
              <a:spLocks noChangeShapeType="1"/>
            </p:cNvSpPr>
            <p:nvPr/>
          </p:nvSpPr>
          <p:spPr bwMode="auto">
            <a:xfrm>
              <a:off x="4641354" y="5655717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38"/>
            <p:cNvSpPr>
              <a:spLocks noChangeShapeType="1"/>
            </p:cNvSpPr>
            <p:nvPr/>
          </p:nvSpPr>
          <p:spPr bwMode="auto">
            <a:xfrm>
              <a:off x="5641479" y="567794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AutoShape 39"/>
            <p:cNvSpPr>
              <a:spLocks noChangeArrowheads="1"/>
            </p:cNvSpPr>
            <p:nvPr/>
          </p:nvSpPr>
          <p:spPr bwMode="auto">
            <a:xfrm>
              <a:off x="4974729" y="5317579"/>
              <a:ext cx="331788" cy="360363"/>
            </a:xfrm>
            <a:prstGeom prst="upArrow">
              <a:avLst>
                <a:gd name="adj1" fmla="val 0"/>
                <a:gd name="adj2" fmla="val 62638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6100" name="Rectangle 35"/>
            <p:cNvSpPr>
              <a:spLocks noChangeArrowheads="1"/>
            </p:cNvSpPr>
            <p:nvPr/>
          </p:nvSpPr>
          <p:spPr bwMode="auto">
            <a:xfrm>
              <a:off x="4715967" y="5028654"/>
              <a:ext cx="833437" cy="28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Class</a:t>
              </a:r>
              <a:endParaRPr lang="zh-CN" altLang="en-US" sz="1800" b="1"/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5105198" y="4565590"/>
              <a:ext cx="0" cy="50484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46089" idx="1"/>
            </p:cNvCxnSpPr>
            <p:nvPr/>
          </p:nvCxnSpPr>
          <p:spPr>
            <a:xfrm flipV="1">
              <a:off x="5580019" y="5157753"/>
              <a:ext cx="647916" cy="793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46092" idx="2"/>
            </p:cNvCxnSpPr>
            <p:nvPr/>
          </p:nvCxnSpPr>
          <p:spPr>
            <a:xfrm flipH="1">
              <a:off x="6659879" y="5949949"/>
              <a:ext cx="0" cy="35879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5795991" y="5373663"/>
              <a:ext cx="504993" cy="50325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棱台 49">
            <a:hlinkClick r:id="rId1" action="ppaction://hlinksldjump"/>
          </p:cNvPr>
          <p:cNvSpPr/>
          <p:nvPr/>
        </p:nvSpPr>
        <p:spPr>
          <a:xfrm>
            <a:off x="9750278" y="5805717"/>
            <a:ext cx="1866606" cy="742258"/>
          </a:xfrm>
          <a:prstGeom prst="bevel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57380" name="AutoShape 4"/>
          <p:cNvSpPr>
            <a:spLocks noChangeArrowheads="1"/>
          </p:cNvSpPr>
          <p:nvPr/>
        </p:nvSpPr>
        <p:spPr bwMode="auto">
          <a:xfrm>
            <a:off x="2711450" y="2565400"/>
            <a:ext cx="6769100" cy="1728788"/>
          </a:xfrm>
          <a:prstGeom prst="bevel">
            <a:avLst>
              <a:gd name="adj" fmla="val 12500"/>
            </a:avLst>
          </a:prstGeom>
          <a:solidFill>
            <a:srgbClr val="FFCC00">
              <a:alpha val="21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ts val="6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程序设计的发展演化</a:t>
            </a:r>
            <a:endParaRPr lang="en-GB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GB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Evolution of Program Design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90" name="Text Box 90"/>
          <p:cNvSpPr txBox="1">
            <a:spLocks noGrp="1" noChangeArrowheads="1"/>
          </p:cNvSpPr>
          <p:nvPr>
            <p:ph type="title" sz="quarter"/>
          </p:nvPr>
        </p:nvSpPr>
        <p:spPr>
          <a:xfrm>
            <a:off x="1981200" y="274639"/>
            <a:ext cx="8229600" cy="561975"/>
          </a:xfrm>
          <a:solidFill>
            <a:srgbClr val="CCFFFF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 Evolution of Program Design</a:t>
            </a:r>
            <a:endParaRPr lang="en-GB" altLang="zh-CN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281850" name="Group 250"/>
          <p:cNvGraphicFramePr>
            <a:graphicFrameLocks noGrp="1"/>
          </p:cNvGraphicFramePr>
          <p:nvPr>
            <p:ph sz="quarter" idx="1"/>
          </p:nvPr>
        </p:nvGraphicFramePr>
        <p:xfrm>
          <a:off x="720529" y="1491564"/>
          <a:ext cx="10688360" cy="1292606"/>
        </p:xfrm>
        <a:graphic>
          <a:graphicData uri="http://schemas.openxmlformats.org/drawingml/2006/table">
            <a:tbl>
              <a:tblPr/>
              <a:tblGrid>
                <a:gridCol w="1977404"/>
                <a:gridCol w="4788002"/>
                <a:gridCol w="3922954"/>
              </a:tblGrid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Year period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Examples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1950s-1960s</a:t>
                      </a:r>
                      <a:endParaRPr kumimoji="0" lang="en-GB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simple” program models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COBOL (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1959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Algol (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1958),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Basic(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1964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1852" name="Group 252"/>
          <p:cNvGraphicFramePr>
            <a:graphicFrameLocks noGrp="1"/>
          </p:cNvGraphicFramePr>
          <p:nvPr>
            <p:ph sz="quarter" idx="2"/>
          </p:nvPr>
        </p:nvGraphicFramePr>
        <p:xfrm>
          <a:off x="733330" y="2715527"/>
          <a:ext cx="10674035" cy="1164364"/>
        </p:xfrm>
        <a:graphic>
          <a:graphicData uri="http://schemas.openxmlformats.org/drawingml/2006/table">
            <a:tbl>
              <a:tblPr/>
              <a:tblGrid>
                <a:gridCol w="1955549"/>
                <a:gridCol w="4799625"/>
                <a:gridCol w="3918861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1970s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</a:t>
                      </a:r>
                      <a:r>
                        <a:rPr kumimoji="0" lang="en-GB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1980s</a:t>
                      </a:r>
                      <a:endParaRPr kumimoji="0" lang="en-GB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structured programming</a:t>
                      </a:r>
                      <a:endParaRPr kumimoji="0" lang="en-GB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Structured design </a:t>
                      </a:r>
                      <a:endParaRPr kumimoji="0" lang="en-GB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(Top-Down Design)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Pascal(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1968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 C(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1972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 Fortran(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1957 first published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), Perl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1856" name="Group 256"/>
          <p:cNvGraphicFramePr>
            <a:graphicFrameLocks noGrp="1"/>
          </p:cNvGraphicFramePr>
          <p:nvPr>
            <p:ph sz="quarter" idx="3"/>
          </p:nvPr>
        </p:nvGraphicFramePr>
        <p:xfrm>
          <a:off x="720530" y="3886200"/>
          <a:ext cx="10688360" cy="1097280"/>
        </p:xfrm>
        <a:graphic>
          <a:graphicData uri="http://schemas.openxmlformats.org/drawingml/2006/table">
            <a:tbl>
              <a:tblPr/>
              <a:tblGrid>
                <a:gridCol w="1968349"/>
                <a:gridCol w="4795011"/>
                <a:gridCol w="3925000"/>
              </a:tblGrid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First object-oriented languages (</a:t>
                      </a:r>
                      <a:r>
                        <a:rPr kumimoji="0" lang="en-GB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esp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C++)</a:t>
                      </a:r>
                      <a:endParaRPr kumimoji="0" lang="en-GB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OO Design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Ada, </a:t>
                      </a:r>
                      <a:r>
                        <a:rPr kumimoji="0" lang="en-GB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SmallTalk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en-GB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C++(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1983)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1848" name="Group 248"/>
          <p:cNvGraphicFramePr>
            <a:graphicFrameLocks noGrp="1"/>
          </p:cNvGraphicFramePr>
          <p:nvPr>
            <p:ph sz="quarter" idx="4"/>
          </p:nvPr>
        </p:nvGraphicFramePr>
        <p:xfrm>
          <a:off x="718700" y="4965700"/>
          <a:ext cx="10690405" cy="1235924"/>
        </p:xfrm>
        <a:graphic>
          <a:graphicData uri="http://schemas.openxmlformats.org/drawingml/2006/table">
            <a:tbl>
              <a:tblPr/>
              <a:tblGrid>
                <a:gridCol w="1943019"/>
                <a:gridCol w="4822387"/>
                <a:gridCol w="3924999"/>
              </a:tblGrid>
              <a:tr h="1235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1990’s-</a:t>
                      </a:r>
                      <a:endParaRPr kumimoji="0" lang="en-GB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traditional languages converted” to OOP 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Design for Reuse 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Java(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1995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)</a:t>
                      </a:r>
                      <a:r>
                        <a:rPr kumimoji="0" lang="zh-CN" alt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zh-CN" altLang="en-GB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Visual Basic, Delphi (Object Pascal), Perl 5, (e.g. </a:t>
                      </a:r>
                      <a:r>
                        <a:rPr kumimoji="0" lang="en-GB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BioPerl</a:t>
                      </a:r>
                      <a:r>
                        <a:rPr kumimoji="0" lang="en-GB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1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1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18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8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920" y="1989139"/>
            <a:ext cx="9741528" cy="4535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1959,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COBOL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for business use.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非结构化编程语言代表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1972,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was developed, at Bell Labs in New Jersey. 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结构化编程语言代表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1983,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was released.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面向对象语言，面向对象编程</a:t>
            </a:r>
            <a:endParaRPr lang="en-US" altLang="zh-CN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1995, </a:t>
            </a: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was released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面向对象编程语言</a:t>
            </a:r>
            <a:endParaRPr lang="en-US" altLang="zh-CN" sz="26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061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  <a:solidFill>
            <a:srgbClr val="CCFFFF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zh-CN" sz="3200" b="1">
                <a:effectLst>
                  <a:outerShdw blurRad="38100" dist="38100" dir="2700000" algn="tl">
                    <a:srgbClr val="FFFFFF"/>
                  </a:outerShdw>
                </a:effectLst>
              </a:rPr>
              <a:t>1. Evolution of Program Design</a:t>
            </a:r>
            <a:endParaRPr lang="en-GB" altLang="zh-CN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1032647" y="1296563"/>
            <a:ext cx="32400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典型的语言代表：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/>
          <p:cNvSpPr/>
          <p:nvPr/>
        </p:nvSpPr>
        <p:spPr>
          <a:xfrm>
            <a:off x="2855914" y="2276475"/>
            <a:ext cx="6408737" cy="2592388"/>
          </a:xfrm>
          <a:prstGeom prst="frame">
            <a:avLst>
              <a:gd name="adj1" fmla="val 8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 Programming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非结构化编程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endParaRPr lang="en-US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lang="en-US" altLang="zh-CN" sz="3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1950’s-1960’s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57" name="Text Box 17"/>
          <p:cNvSpPr txBox="1"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490537"/>
          </a:xfrm>
          <a:solidFill>
            <a:srgbClr val="CCFFFF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Unstructured programming </a:t>
            </a:r>
            <a:endParaRPr lang="en-GB" altLang="zh-CN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95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524510" y="2623185"/>
            <a:ext cx="7254875" cy="3239770"/>
          </a:xfrm>
          <a:noFill/>
        </p:spPr>
        <p:txBody>
          <a:bodyPr vert="horz" lIns="0" tIns="45720" rIns="0" bIns="45720" rtlCol="0">
            <a:normAutofit fontScale="9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所有程序代码都写在一个连续的主程序中。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一行包含一条语句，带有一个数字标签，表示允许程序执行从一行跳转（使用</a:t>
            </a: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到另一行的行号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非结构化编程引入了：迭代、分支和</a:t>
            </a: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非结构化语言代表：早期</a:t>
            </a: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r>
              <a:rPr lang="zh-CN" altLang="en-GB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COBOL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zh-CN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zh-CN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zh-CN" sz="1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altLang="zh-CN" sz="1200" dirty="0"/>
          </a:p>
        </p:txBody>
      </p:sp>
      <p:sp>
        <p:nvSpPr>
          <p:cNvPr id="2" name="矩形 1"/>
          <p:cNvSpPr/>
          <p:nvPr/>
        </p:nvSpPr>
        <p:spPr>
          <a:xfrm>
            <a:off x="606041" y="1921577"/>
            <a:ext cx="456088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非结构化编程基本知识：</a:t>
            </a:r>
            <a:endParaRPr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10575" y="1889760"/>
            <a:ext cx="3121660" cy="39731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1---------------------------------</a:t>
            </a:r>
            <a:endParaRPr lang="en-US" altLang="zh-CN"/>
          </a:p>
          <a:p>
            <a:pPr algn="ctr"/>
            <a:r>
              <a:rPr lang="en-US" altLang="zh-CN"/>
              <a:t>2---------------------------------</a:t>
            </a:r>
            <a:endParaRPr lang="en-US" altLang="zh-CN"/>
          </a:p>
          <a:p>
            <a:pPr algn="ctr"/>
            <a:r>
              <a:rPr lang="en-US" altLang="zh-CN"/>
              <a:t>3---------------------------------</a:t>
            </a:r>
            <a:endParaRPr lang="en-US" altLang="zh-CN"/>
          </a:p>
          <a:p>
            <a:pPr algn="ctr"/>
            <a:r>
              <a:rPr lang="en-US" altLang="zh-CN"/>
              <a:t>4---------------------------------</a:t>
            </a:r>
            <a:endParaRPr lang="en-US" altLang="zh-CN"/>
          </a:p>
          <a:p>
            <a:pPr algn="ctr"/>
            <a:r>
              <a:rPr lang="en-US" altLang="zh-CN"/>
              <a:t>5---------------------------------</a:t>
            </a:r>
            <a:endParaRPr lang="en-US" altLang="zh-CN"/>
          </a:p>
          <a:p>
            <a:pPr algn="ctr"/>
            <a:r>
              <a:rPr lang="en-US" altLang="zh-CN"/>
              <a:t>6---------------------------------</a:t>
            </a:r>
            <a:endParaRPr lang="en-US" altLang="zh-CN"/>
          </a:p>
          <a:p>
            <a:pPr algn="ctr"/>
            <a:r>
              <a:rPr lang="en-US" altLang="zh-CN"/>
              <a:t>7---------------------------------</a:t>
            </a:r>
            <a:endParaRPr lang="en-US" altLang="zh-CN"/>
          </a:p>
          <a:p>
            <a:pPr algn="ctr"/>
            <a:r>
              <a:rPr lang="en-US" altLang="zh-CN"/>
              <a:t>8---------------------------------</a:t>
            </a:r>
            <a:endParaRPr lang="en-US" altLang="zh-CN"/>
          </a:p>
          <a:p>
            <a:pPr algn="ctr"/>
            <a:r>
              <a:rPr lang="en-US" altLang="zh-CN"/>
              <a:t>9---------------------------------</a:t>
            </a:r>
            <a:endParaRPr lang="en-US" altLang="zh-CN"/>
          </a:p>
          <a:p>
            <a:pPr algn="ctr"/>
            <a:r>
              <a:rPr lang="en-US" altLang="zh-CN"/>
              <a:t>10---------------------------------</a:t>
            </a:r>
            <a:endParaRPr lang="en-US" altLang="zh-CN"/>
          </a:p>
          <a:p>
            <a:pPr algn="ctr"/>
            <a:r>
              <a:rPr lang="en-US" altLang="zh-CN"/>
              <a:t>11---------------------------------</a:t>
            </a:r>
            <a:endParaRPr lang="en-US" altLang="zh-CN"/>
          </a:p>
          <a:p>
            <a:pPr algn="ctr"/>
            <a:r>
              <a:rPr lang="en-US" altLang="zh-CN"/>
              <a:t>12----------------------------------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图文框 3"/>
          <p:cNvSpPr/>
          <p:nvPr/>
        </p:nvSpPr>
        <p:spPr>
          <a:xfrm>
            <a:off x="2135188" y="2276475"/>
            <a:ext cx="7777162" cy="2592388"/>
          </a:xfrm>
          <a:prstGeom prst="frame">
            <a:avLst>
              <a:gd name="adj1" fmla="val 8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Structured Programming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结构化编程</a:t>
            </a:r>
            <a:endParaRPr lang="en-US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defRPr/>
            </a:pPr>
            <a:endParaRPr lang="en-US" altLang="zh-CN" sz="32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1965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年提出概念，盛行于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年代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347" y="1268414"/>
            <a:ext cx="9367367" cy="51847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结构化编程的定义：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结构化编程是一种编程范式，旨在通过广泛使用：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子程序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(subroutines)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块状结构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(block s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tructures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来提高计算机程序的清晰度、质量和开发时间。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结构化编程试图抛弃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结构化编程代表语言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 ALGOL68, C  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7"/>
          <p:cNvSpPr txBox="1">
            <a:spLocks noGrp="1" noChangeArrowheads="1"/>
          </p:cNvSpPr>
          <p:nvPr>
            <p:ph type="title"/>
          </p:nvPr>
        </p:nvSpPr>
        <p:spPr>
          <a:xfrm>
            <a:off x="994373" y="491923"/>
            <a:ext cx="5976795" cy="490537"/>
          </a:xfrm>
          <a:solidFill>
            <a:srgbClr val="CCFFFF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Structured programming </a:t>
            </a:r>
            <a:endParaRPr lang="en-GB" altLang="zh-CN" sz="32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TkyZDA4MDE0ZDlkZDdhOGMxODNhOGE2MWQxZmJlMj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5014</Words>
  <Application>WPS 演示</Application>
  <PresentationFormat>宽屏</PresentationFormat>
  <Paragraphs>465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黑体</vt:lpstr>
      <vt:lpstr>Times New Roman</vt:lpstr>
      <vt:lpstr>Arial Unicode MS</vt:lpstr>
      <vt:lpstr>Calibri Light</vt:lpstr>
      <vt:lpstr>Calibri</vt:lpstr>
      <vt:lpstr>Office 主题</vt:lpstr>
      <vt:lpstr>Lecture 3. 主程序-子程序系统与面向对象系统 Main Program and Subroutine  &amp;  Object Oriented Systems</vt:lpstr>
      <vt:lpstr>Content of This Lecture</vt:lpstr>
      <vt:lpstr>PowerPoint 演示文稿</vt:lpstr>
      <vt:lpstr>1. Evolution of Program Design</vt:lpstr>
      <vt:lpstr>1. Evolution of Program Design</vt:lpstr>
      <vt:lpstr>PowerPoint 演示文稿</vt:lpstr>
      <vt:lpstr>2. Unstructured programming </vt:lpstr>
      <vt:lpstr>PowerPoint 演示文稿</vt:lpstr>
      <vt:lpstr>3. Structured programming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Object-oriented Design</vt:lpstr>
      <vt:lpstr>6. Object-oriented Design</vt:lpstr>
      <vt:lpstr>6. Object-oriented Design</vt:lpstr>
      <vt:lpstr>结构化设计与面向对象设计的区别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3. 主程序-子程序系统与面向对象系统 Main Program and Subroutine  &amp;  Object Oriented Systems</dc:title>
  <dc:creator>Microsoft 帐户</dc:creator>
  <cp:lastModifiedBy>Administrator</cp:lastModifiedBy>
  <cp:revision>34</cp:revision>
  <dcterms:created xsi:type="dcterms:W3CDTF">2022-10-29T12:09:00Z</dcterms:created>
  <dcterms:modified xsi:type="dcterms:W3CDTF">2023-12-03T00:33:56Z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9F38939122794A98B31D47F1DAB6042B_12</vt:lpwstr>
  </property>
  <property fmtid="{D5CDD505-2E9C-101B-9397-08002B2CF9AE}" pid="3" name="KSOProductBuildVer">
    <vt:lpwstr>2052-12.1.0.15990</vt:lpwstr>
  </property>
</Properties>
</file>