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9449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124066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404515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961F2C4-E831-490C-82A4-AAF48F9AEF66}" type="slidenum">
              <a:rPr lang="zh-CN" altLang="en-US"/>
              <a:pPr/>
              <a:t>‹#›</a:t>
            </a:fld>
            <a:endParaRPr lang="en-US" altLang="zh-CN"/>
          </a:p>
        </p:txBody>
      </p:sp>
    </p:spTree>
    <p:extLst>
      <p:ext uri="{BB962C8B-B14F-4D97-AF65-F5344CB8AC3E}">
        <p14:creationId xmlns:p14="http://schemas.microsoft.com/office/powerpoint/2010/main" val="30591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349776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249332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121664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278237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139346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44485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1256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763FE7-974B-42CD-800C-0B15333F7FCF}" type="datetimeFigureOut">
              <a:rPr lang="zh-CN" altLang="en-US" smtClean="0"/>
              <a:t>2023-12-02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41609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63FE7-974B-42CD-800C-0B15333F7FCF}" type="datetimeFigureOut">
              <a:rPr lang="zh-CN" altLang="en-US" smtClean="0"/>
              <a:t>2023-12-02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39654-F896-4BC6-89F1-F6C43791AB94}" type="slidenum">
              <a:rPr lang="zh-CN" altLang="en-US" smtClean="0"/>
              <a:t>‹#›</a:t>
            </a:fld>
            <a:endParaRPr lang="zh-CN" altLang="en-US"/>
          </a:p>
        </p:txBody>
      </p:sp>
    </p:spTree>
    <p:extLst>
      <p:ext uri="{BB962C8B-B14F-4D97-AF65-F5344CB8AC3E}">
        <p14:creationId xmlns:p14="http://schemas.microsoft.com/office/powerpoint/2010/main" val="45420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2.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9"/>
          <p:cNvSpPr>
            <a:spLocks noChangeArrowheads="1"/>
          </p:cNvSpPr>
          <p:nvPr/>
        </p:nvSpPr>
        <p:spPr bwMode="auto">
          <a:xfrm>
            <a:off x="1992314" y="188914"/>
            <a:ext cx="799147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000000"/>
                </a:solidFill>
              </a:rPr>
              <a:t>Software Architecture</a:t>
            </a:r>
            <a:endParaRPr lang="zh-CN" altLang="en-US" sz="3600" b="1">
              <a:solidFill>
                <a:srgbClr val="000000"/>
              </a:solidFill>
              <a:ea typeface="黑体" panose="02010609060101010101" pitchFamily="49" charset="-122"/>
            </a:endParaRPr>
          </a:p>
        </p:txBody>
      </p:sp>
      <p:sp>
        <p:nvSpPr>
          <p:cNvPr id="23563" name="Rectangle 11"/>
          <p:cNvSpPr>
            <a:spLocks noChangeArrowheads="1"/>
          </p:cNvSpPr>
          <p:nvPr/>
        </p:nvSpPr>
        <p:spPr bwMode="auto">
          <a:xfrm>
            <a:off x="1992314" y="1916114"/>
            <a:ext cx="7775575" cy="1570037"/>
          </a:xfrm>
          <a:prstGeom prst="rect">
            <a:avLst/>
          </a:prstGeom>
          <a:noFill/>
          <a:ln>
            <a:noFill/>
          </a:ln>
          <a:effectLst/>
          <a:extLst/>
        </p:spPr>
        <p:txBody>
          <a:bodyPr>
            <a:spAutoFit/>
          </a:bodyPr>
          <a:lstStyle/>
          <a:p>
            <a:pPr algn="ctr" eaLnBrk="1" hangingPunct="1">
              <a:defRPr/>
            </a:pPr>
            <a:r>
              <a:rPr lang="en-US" altLang="zh-CN" sz="3200" b="1" dirty="0">
                <a:latin typeface="Arial" charset="0"/>
              </a:rPr>
              <a:t>Lecture 4-1. </a:t>
            </a:r>
          </a:p>
          <a:p>
            <a:pPr algn="ctr" eaLnBrk="1" hangingPunct="1">
              <a:defRPr/>
            </a:pPr>
            <a:r>
              <a:rPr lang="en-US" altLang="zh-CN" sz="3200" b="1" dirty="0">
                <a:latin typeface="Arial" charset="0"/>
              </a:rPr>
              <a:t>Dataflow Systems and Batch sequential Architecture</a:t>
            </a:r>
            <a:endParaRPr lang="zh-CN" altLang="en-US" sz="3200" b="1" dirty="0">
              <a:solidFill>
                <a:srgbClr val="0000CC"/>
              </a:solidFill>
              <a:effectLst>
                <a:outerShdw blurRad="38100" dist="38100" dir="2700000" algn="tl">
                  <a:srgbClr val="C0C0C0"/>
                </a:outerShdw>
              </a:effectLst>
              <a:latin typeface="Arial" charset="0"/>
              <a:ea typeface="黑体" pitchFamily="2" charset="-122"/>
            </a:endParaRPr>
          </a:p>
        </p:txBody>
      </p:sp>
      <p:sp>
        <p:nvSpPr>
          <p:cNvPr id="2052" name="Text Box 4"/>
          <p:cNvSpPr txBox="1">
            <a:spLocks noChangeArrowheads="1"/>
          </p:cNvSpPr>
          <p:nvPr/>
        </p:nvSpPr>
        <p:spPr bwMode="auto">
          <a:xfrm>
            <a:off x="1430448" y="4718050"/>
            <a:ext cx="84559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t>Professor:</a:t>
            </a:r>
            <a:r>
              <a:rPr lang="en-US" altLang="zh-CN" sz="2800" b="1" dirty="0"/>
              <a:t> </a:t>
            </a:r>
            <a:r>
              <a:rPr lang="en-US" altLang="zh-CN" sz="2800" b="1" dirty="0" err="1" smtClean="0"/>
              <a:t>Yushan</a:t>
            </a:r>
            <a:r>
              <a:rPr lang="en-US" altLang="zh-CN" sz="2800" b="1" dirty="0" smtClean="0"/>
              <a:t> </a:t>
            </a:r>
            <a:r>
              <a:rPr lang="en-US" altLang="zh-CN" sz="2800" b="1" dirty="0"/>
              <a:t>(Michael) Sun</a:t>
            </a:r>
          </a:p>
          <a:p>
            <a:pPr algn="ctr" eaLnBrk="1" hangingPunct="1"/>
            <a:r>
              <a:rPr lang="en-US" altLang="zh-CN" sz="2800" b="1"/>
              <a:t>Fall </a:t>
            </a:r>
            <a:r>
              <a:rPr lang="en-US" altLang="zh-CN" sz="2800" b="1" smtClean="0"/>
              <a:t>2023</a:t>
            </a:r>
            <a:endParaRPr lang="en-US" altLang="zh-CN" sz="2800" b="1" dirty="0"/>
          </a:p>
        </p:txBody>
      </p:sp>
      <p:sp>
        <p:nvSpPr>
          <p:cNvPr id="2053" name="TextBox 1"/>
          <p:cNvSpPr txBox="1">
            <a:spLocks noChangeArrowheads="1"/>
          </p:cNvSpPr>
          <p:nvPr/>
        </p:nvSpPr>
        <p:spPr bwMode="auto">
          <a:xfrm>
            <a:off x="3000375" y="3573464"/>
            <a:ext cx="5399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00CC"/>
                </a:solidFill>
                <a:latin typeface="微软雅黑" panose="020B0503020204020204" pitchFamily="34" charset="-122"/>
                <a:ea typeface="微软雅黑" panose="020B0503020204020204" pitchFamily="34" charset="-122"/>
              </a:rPr>
              <a:t>数据流系统与批处理架构</a:t>
            </a:r>
          </a:p>
        </p:txBody>
      </p:sp>
    </p:spTree>
    <p:extLst>
      <p:ext uri="{BB962C8B-B14F-4D97-AF65-F5344CB8AC3E}">
        <p14:creationId xmlns:p14="http://schemas.microsoft.com/office/powerpoint/2010/main" val="39849996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pic>
        <p:nvPicPr>
          <p:cNvPr id="112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844675"/>
            <a:ext cx="87852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8" name="Text Box 8"/>
          <p:cNvSpPr txBox="1">
            <a:spLocks noChangeArrowheads="1"/>
          </p:cNvSpPr>
          <p:nvPr/>
        </p:nvSpPr>
        <p:spPr bwMode="auto">
          <a:xfrm>
            <a:off x="1919288" y="5876925"/>
            <a:ext cx="2089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CC"/>
                </a:solidFill>
                <a:latin typeface="微软雅黑" panose="020B0503020204020204" pitchFamily="34" charset="-122"/>
                <a:ea typeface="微软雅黑" panose="020B0503020204020204" pitchFamily="34" charset="-122"/>
              </a:rPr>
              <a:t>读取数据卡并</a:t>
            </a:r>
            <a:endParaRPr lang="en-US" altLang="zh-CN" sz="2400" b="1">
              <a:solidFill>
                <a:srgbClr val="0000CC"/>
              </a:solidFill>
              <a:latin typeface="微软雅黑" panose="020B0503020204020204" pitchFamily="34" charset="-122"/>
              <a:ea typeface="微软雅黑" panose="020B0503020204020204" pitchFamily="34" charset="-122"/>
            </a:endParaRPr>
          </a:p>
          <a:p>
            <a:pPr eaLnBrk="1" hangingPunct="1"/>
            <a:r>
              <a:rPr lang="zh-CN" altLang="en-US" sz="2400" b="1">
                <a:solidFill>
                  <a:srgbClr val="0000CC"/>
                </a:solidFill>
                <a:latin typeface="微软雅黑" panose="020B0503020204020204" pitchFamily="34" charset="-122"/>
                <a:ea typeface="微软雅黑" panose="020B0503020204020204" pitchFamily="34" charset="-122"/>
              </a:rPr>
              <a:t>制作数据磁带</a:t>
            </a:r>
          </a:p>
        </p:txBody>
      </p:sp>
      <p:sp>
        <p:nvSpPr>
          <p:cNvPr id="343050" name="Text Box 10"/>
          <p:cNvSpPr txBox="1">
            <a:spLocks noChangeArrowheads="1"/>
          </p:cNvSpPr>
          <p:nvPr/>
        </p:nvSpPr>
        <p:spPr bwMode="auto">
          <a:xfrm>
            <a:off x="5016501" y="5949950"/>
            <a:ext cx="24479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400" b="1">
                <a:solidFill>
                  <a:srgbClr val="0000CC"/>
                </a:solidFill>
                <a:latin typeface="微软雅黑" panose="020B0503020204020204" pitchFamily="34" charset="-122"/>
                <a:ea typeface="微软雅黑" panose="020B0503020204020204" pitchFamily="34" charset="-122"/>
              </a:rPr>
              <a:t>处理磁带以获取</a:t>
            </a:r>
            <a:endParaRPr lang="en-US" altLang="zh-CN" sz="2400" b="1">
              <a:solidFill>
                <a:srgbClr val="0000CC"/>
              </a:solidFill>
              <a:latin typeface="微软雅黑" panose="020B0503020204020204" pitchFamily="34" charset="-122"/>
              <a:ea typeface="微软雅黑" panose="020B0503020204020204" pitchFamily="34" charset="-122"/>
            </a:endParaRPr>
          </a:p>
          <a:p>
            <a:pPr eaLnBrk="1" hangingPunct="1">
              <a:lnSpc>
                <a:spcPct val="85000"/>
              </a:lnSpc>
            </a:pPr>
            <a:r>
              <a:rPr lang="zh-CN" altLang="en-US" sz="2400" b="1">
                <a:solidFill>
                  <a:srgbClr val="0000CC"/>
                </a:solidFill>
                <a:latin typeface="微软雅黑" panose="020B0503020204020204" pitchFamily="34" charset="-122"/>
                <a:ea typeface="微软雅黑" panose="020B0503020204020204" pitchFamily="34" charset="-122"/>
              </a:rPr>
              <a:t>感兴趣的数据</a:t>
            </a:r>
          </a:p>
        </p:txBody>
      </p:sp>
      <p:sp>
        <p:nvSpPr>
          <p:cNvPr id="343051" name="Text Box 11"/>
          <p:cNvSpPr txBox="1">
            <a:spLocks noChangeArrowheads="1"/>
          </p:cNvSpPr>
          <p:nvPr/>
        </p:nvSpPr>
        <p:spPr bwMode="auto">
          <a:xfrm>
            <a:off x="8183564" y="5949951"/>
            <a:ext cx="1944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CC"/>
                </a:solidFill>
                <a:latin typeface="微软雅黑" panose="020B0503020204020204" pitchFamily="34" charset="-122"/>
                <a:ea typeface="微软雅黑" panose="020B0503020204020204" pitchFamily="34" charset="-122"/>
              </a:rPr>
              <a:t>打印报告</a:t>
            </a:r>
            <a:endParaRPr lang="en-US" altLang="zh-CN" sz="2400" b="1">
              <a:solidFill>
                <a:srgbClr val="0000CC"/>
              </a:solidFill>
              <a:latin typeface="微软雅黑" panose="020B0503020204020204" pitchFamily="34" charset="-122"/>
              <a:ea typeface="微软雅黑" panose="020B0503020204020204" pitchFamily="34" charset="-122"/>
            </a:endParaRPr>
          </a:p>
        </p:txBody>
      </p:sp>
      <p:sp>
        <p:nvSpPr>
          <p:cNvPr id="11271" name="Text Box 12"/>
          <p:cNvSpPr txBox="1">
            <a:spLocks noChangeArrowheads="1"/>
          </p:cNvSpPr>
          <p:nvPr/>
        </p:nvSpPr>
        <p:spPr bwMode="auto">
          <a:xfrm>
            <a:off x="5664201" y="4437064"/>
            <a:ext cx="16557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1200" b="1"/>
              <a:t>大型机，</a:t>
            </a:r>
            <a:r>
              <a:rPr lang="en-US" altLang="zh-CN" sz="1200" b="1"/>
              <a:t>IBM 1960</a:t>
            </a:r>
            <a:r>
              <a:rPr lang="zh-CN" altLang="en-US" sz="1200" b="1"/>
              <a:t>制造， </a:t>
            </a:r>
            <a:r>
              <a:rPr lang="en-US" altLang="zh-CN" sz="1200" b="1"/>
              <a:t>28MB</a:t>
            </a:r>
            <a:r>
              <a:rPr lang="zh-CN" altLang="en-US" sz="1200" b="1"/>
              <a:t>硬盘用于航天领域；</a:t>
            </a:r>
            <a:r>
              <a:rPr lang="en-US" altLang="zh-CN" sz="1200" b="1"/>
              <a:t>1962</a:t>
            </a:r>
            <a:r>
              <a:rPr lang="zh-CN" altLang="en-US" sz="1200" b="1"/>
              <a:t>生产</a:t>
            </a:r>
          </a:p>
        </p:txBody>
      </p:sp>
      <p:sp>
        <p:nvSpPr>
          <p:cNvPr id="11272" name="Text Box 13"/>
          <p:cNvSpPr txBox="1">
            <a:spLocks noChangeArrowheads="1"/>
          </p:cNvSpPr>
          <p:nvPr/>
        </p:nvSpPr>
        <p:spPr bwMode="auto">
          <a:xfrm>
            <a:off x="2711450" y="4503738"/>
            <a:ext cx="1657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tIns="0" bIns="0">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Ibm1401 </a:t>
            </a:r>
            <a:r>
              <a:rPr lang="zh-CN" altLang="en-US" sz="1200" b="1"/>
              <a:t>大型机。数据处理，</a:t>
            </a:r>
            <a:r>
              <a:rPr lang="en-US" altLang="zh-CN" sz="1200" b="1"/>
              <a:t>1959</a:t>
            </a:r>
            <a:r>
              <a:rPr lang="zh-CN" altLang="en-US" sz="1200" b="1"/>
              <a:t>年生产 </a:t>
            </a:r>
          </a:p>
        </p:txBody>
      </p:sp>
      <p:sp>
        <p:nvSpPr>
          <p:cNvPr id="11273" name="Text Box 11"/>
          <p:cNvSpPr txBox="1">
            <a:spLocks noChangeArrowheads="1"/>
          </p:cNvSpPr>
          <p:nvPr/>
        </p:nvSpPr>
        <p:spPr bwMode="auto">
          <a:xfrm>
            <a:off x="1774825" y="1125539"/>
            <a:ext cx="6553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b="1">
                <a:latin typeface="微软雅黑" panose="020B0503020204020204" pitchFamily="34" charset="-122"/>
                <a:ea typeface="微软雅黑" panose="020B0503020204020204" pitchFamily="34" charset="-122"/>
              </a:rPr>
              <a:t>1960</a:t>
            </a:r>
            <a:r>
              <a:rPr lang="zh-CN" altLang="en-US" sz="3000" b="1">
                <a:latin typeface="微软雅黑" panose="020B0503020204020204" pitchFamily="34" charset="-122"/>
                <a:ea typeface="微软雅黑" panose="020B0503020204020204" pitchFamily="34" charset="-122"/>
              </a:rPr>
              <a:t>年代</a:t>
            </a:r>
            <a:r>
              <a:rPr lang="en-US" altLang="zh-CN" sz="3000" b="1">
                <a:latin typeface="微软雅黑" panose="020B0503020204020204" pitchFamily="34" charset="-122"/>
                <a:ea typeface="微软雅黑" panose="020B0503020204020204" pitchFamily="34" charset="-122"/>
              </a:rPr>
              <a:t>-1970</a:t>
            </a:r>
            <a:r>
              <a:rPr lang="zh-CN" altLang="en-US" sz="3000" b="1">
                <a:latin typeface="微软雅黑" panose="020B0503020204020204" pitchFamily="34" charset="-122"/>
                <a:ea typeface="微软雅黑" panose="020B0503020204020204" pitchFamily="34" charset="-122"/>
              </a:rPr>
              <a:t>年代数据处理的例子</a:t>
            </a:r>
          </a:p>
        </p:txBody>
      </p:sp>
    </p:spTree>
    <p:extLst>
      <p:ext uri="{BB962C8B-B14F-4D97-AF65-F5344CB8AC3E}">
        <p14:creationId xmlns:p14="http://schemas.microsoft.com/office/powerpoint/2010/main" val="1451173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3048"/>
                                        </p:tgtEl>
                                        <p:attrNameLst>
                                          <p:attrName>style.visibility</p:attrName>
                                        </p:attrNameLst>
                                      </p:cBhvr>
                                      <p:to>
                                        <p:strVal val="visible"/>
                                      </p:to>
                                    </p:set>
                                    <p:animEffect transition="in" filter="slide(fromBottom)">
                                      <p:cBhvr>
                                        <p:cTn id="7" dur="500"/>
                                        <p:tgtEl>
                                          <p:spTgt spid="343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43050"/>
                                        </p:tgtEl>
                                        <p:attrNameLst>
                                          <p:attrName>style.visibility</p:attrName>
                                        </p:attrNameLst>
                                      </p:cBhvr>
                                      <p:to>
                                        <p:strVal val="visible"/>
                                      </p:to>
                                    </p:set>
                                    <p:animEffect transition="in" filter="slide(fromBottom)">
                                      <p:cBhvr>
                                        <p:cTn id="12" dur="500"/>
                                        <p:tgtEl>
                                          <p:spTgt spid="343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43051"/>
                                        </p:tgtEl>
                                        <p:attrNameLst>
                                          <p:attrName>style.visibility</p:attrName>
                                        </p:attrNameLst>
                                      </p:cBhvr>
                                      <p:to>
                                        <p:strVal val="visible"/>
                                      </p:to>
                                    </p:set>
                                    <p:animEffect transition="in" filter="slide(fromBottom)">
                                      <p:cBhvr>
                                        <p:cTn id="17" dur="500"/>
                                        <p:tgtEl>
                                          <p:spTgt spid="34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8" grpId="0"/>
      <p:bldP spid="343050" grpId="0"/>
      <p:bldP spid="3430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99" name="Text Box 15"/>
          <p:cNvSpPr txBox="1">
            <a:spLocks noChangeArrowheads="1"/>
          </p:cNvSpPr>
          <p:nvPr/>
        </p:nvSpPr>
        <p:spPr bwMode="auto">
          <a:xfrm>
            <a:off x="1992314" y="6200775"/>
            <a:ext cx="7991475" cy="457200"/>
          </a:xfrm>
          <a:prstGeom prst="rect">
            <a:avLst/>
          </a:prstGeom>
          <a:noFill/>
          <a:ln>
            <a:noFill/>
          </a:ln>
          <a:effectLst/>
          <a:extLst/>
        </p:spPr>
        <p:txBody>
          <a:bodyPr>
            <a:spAutoFit/>
          </a:bodyPr>
          <a:lstStyle/>
          <a:p>
            <a:pPr algn="ctr" eaLnBrk="1" hangingPunct="1">
              <a:spcBef>
                <a:spcPct val="50000"/>
              </a:spcBef>
              <a:defRPr/>
            </a:pPr>
            <a:r>
              <a:rPr lang="en-US" altLang="zh-CN" sz="2400" b="1">
                <a:solidFill>
                  <a:srgbClr val="000066"/>
                </a:solidFill>
                <a:effectLst>
                  <a:outerShdw blurRad="38100" dist="38100" dir="2700000" algn="tl">
                    <a:srgbClr val="C0C0C0"/>
                  </a:outerShdw>
                </a:effectLst>
                <a:latin typeface="Arial" charset="0"/>
              </a:rPr>
              <a:t>Batch sequential pattern</a:t>
            </a:r>
            <a:endParaRPr lang="zh-CN" altLang="en-US" sz="2400" b="1">
              <a:solidFill>
                <a:srgbClr val="000066"/>
              </a:solidFill>
              <a:effectLst>
                <a:outerShdw blurRad="38100" dist="38100" dir="2700000" algn="tl">
                  <a:srgbClr val="C0C0C0"/>
                </a:outerShdw>
              </a:effectLst>
              <a:latin typeface="Arial" charset="0"/>
              <a:ea typeface="隶书" pitchFamily="49" charset="-122"/>
            </a:endParaRPr>
          </a:p>
        </p:txBody>
      </p:sp>
      <p:grpSp>
        <p:nvGrpSpPr>
          <p:cNvPr id="2" name="Group 25"/>
          <p:cNvGrpSpPr>
            <a:grpSpLocks/>
          </p:cNvGrpSpPr>
          <p:nvPr/>
        </p:nvGrpSpPr>
        <p:grpSpPr bwMode="auto">
          <a:xfrm>
            <a:off x="1774825" y="4941888"/>
            <a:ext cx="8497888" cy="1008062"/>
            <a:chOff x="158" y="3067"/>
            <a:chExt cx="5353" cy="635"/>
          </a:xfrm>
        </p:grpSpPr>
        <p:sp>
          <p:nvSpPr>
            <p:cNvPr id="12295" name="Rectangle 4"/>
            <p:cNvSpPr>
              <a:spLocks noChangeArrowheads="1"/>
            </p:cNvSpPr>
            <p:nvPr/>
          </p:nvSpPr>
          <p:spPr bwMode="auto">
            <a:xfrm>
              <a:off x="1065" y="3248"/>
              <a:ext cx="590"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Proc 1</a:t>
              </a:r>
            </a:p>
          </p:txBody>
        </p:sp>
        <p:sp>
          <p:nvSpPr>
            <p:cNvPr id="553989" name="AutoShape 5"/>
            <p:cNvSpPr>
              <a:spLocks noChangeArrowheads="1"/>
            </p:cNvSpPr>
            <p:nvPr/>
          </p:nvSpPr>
          <p:spPr bwMode="auto">
            <a:xfrm>
              <a:off x="1791" y="3112"/>
              <a:ext cx="544" cy="59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b="1">
                  <a:effectLst>
                    <a:outerShdw blurRad="38100" dist="38100" dir="2700000" algn="tl">
                      <a:srgbClr val="FFFFFF"/>
                    </a:outerShdw>
                  </a:effectLst>
                  <a:latin typeface="Arial" charset="0"/>
                </a:rPr>
                <a:t>BC</a:t>
              </a:r>
            </a:p>
            <a:p>
              <a:pPr algn="ctr" eaLnBrk="1" hangingPunct="1">
                <a:defRPr/>
              </a:pPr>
              <a:r>
                <a:rPr lang="en-US" altLang="zh-CN" b="1">
                  <a:effectLst>
                    <a:outerShdw blurRad="38100" dist="38100" dir="2700000" algn="tl">
                      <a:srgbClr val="FFFFFF"/>
                    </a:outerShdw>
                  </a:effectLst>
                  <a:latin typeface="Arial" charset="0"/>
                </a:rPr>
                <a:t>Storage</a:t>
              </a:r>
            </a:p>
            <a:p>
              <a:pPr algn="ctr" eaLnBrk="1" hangingPunct="1">
                <a:defRPr/>
              </a:pPr>
              <a:r>
                <a:rPr lang="en-US" altLang="zh-CN" b="1">
                  <a:effectLst>
                    <a:outerShdw blurRad="38100" dist="38100" dir="2700000" algn="tl">
                      <a:srgbClr val="FFFFFF"/>
                    </a:outerShdw>
                  </a:effectLst>
                  <a:latin typeface="Arial" charset="0"/>
                </a:rPr>
                <a:t>2</a:t>
              </a:r>
            </a:p>
          </p:txBody>
        </p:sp>
        <p:sp>
          <p:nvSpPr>
            <p:cNvPr id="12297" name="Rectangle 6"/>
            <p:cNvSpPr>
              <a:spLocks noChangeArrowheads="1"/>
            </p:cNvSpPr>
            <p:nvPr/>
          </p:nvSpPr>
          <p:spPr bwMode="auto">
            <a:xfrm>
              <a:off x="2563" y="3248"/>
              <a:ext cx="589"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Proc 2</a:t>
              </a:r>
            </a:p>
          </p:txBody>
        </p:sp>
        <p:sp>
          <p:nvSpPr>
            <p:cNvPr id="553991" name="AutoShape 7"/>
            <p:cNvSpPr>
              <a:spLocks noChangeArrowheads="1"/>
            </p:cNvSpPr>
            <p:nvPr/>
          </p:nvSpPr>
          <p:spPr bwMode="auto">
            <a:xfrm>
              <a:off x="3288" y="3112"/>
              <a:ext cx="544" cy="59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b="1">
                  <a:effectLst>
                    <a:outerShdw blurRad="38100" dist="38100" dir="2700000" algn="tl">
                      <a:srgbClr val="FFFFFF"/>
                    </a:outerShdw>
                  </a:effectLst>
                  <a:latin typeface="Arial" charset="0"/>
                </a:rPr>
                <a:t>BC</a:t>
              </a:r>
            </a:p>
            <a:p>
              <a:pPr algn="ctr" eaLnBrk="1" hangingPunct="1">
                <a:defRPr/>
              </a:pPr>
              <a:r>
                <a:rPr lang="en-US" altLang="zh-CN" b="1">
                  <a:effectLst>
                    <a:outerShdw blurRad="38100" dist="38100" dir="2700000" algn="tl">
                      <a:srgbClr val="FFFFFF"/>
                    </a:outerShdw>
                  </a:effectLst>
                  <a:latin typeface="Arial" charset="0"/>
                </a:rPr>
                <a:t>Storage</a:t>
              </a:r>
            </a:p>
            <a:p>
              <a:pPr algn="ctr" eaLnBrk="1" hangingPunct="1">
                <a:defRPr/>
              </a:pPr>
              <a:r>
                <a:rPr lang="en-US" altLang="zh-CN" b="1">
                  <a:effectLst>
                    <a:outerShdw blurRad="38100" dist="38100" dir="2700000" algn="tl">
                      <a:srgbClr val="FFFFFF"/>
                    </a:outerShdw>
                  </a:effectLst>
                  <a:latin typeface="Arial" charset="0"/>
                </a:rPr>
                <a:t>3</a:t>
              </a:r>
            </a:p>
          </p:txBody>
        </p:sp>
        <p:sp>
          <p:nvSpPr>
            <p:cNvPr id="12299" name="Rectangle 8"/>
            <p:cNvSpPr>
              <a:spLocks noChangeArrowheads="1"/>
            </p:cNvSpPr>
            <p:nvPr/>
          </p:nvSpPr>
          <p:spPr bwMode="auto">
            <a:xfrm>
              <a:off x="4014" y="3248"/>
              <a:ext cx="635"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Proc 3</a:t>
              </a:r>
            </a:p>
          </p:txBody>
        </p:sp>
        <p:sp>
          <p:nvSpPr>
            <p:cNvPr id="553993" name="AutoShape 9"/>
            <p:cNvSpPr>
              <a:spLocks noChangeArrowheads="1"/>
            </p:cNvSpPr>
            <p:nvPr/>
          </p:nvSpPr>
          <p:spPr bwMode="auto">
            <a:xfrm>
              <a:off x="4740" y="3112"/>
              <a:ext cx="544" cy="59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b="1">
                  <a:effectLst>
                    <a:outerShdw blurRad="38100" dist="38100" dir="2700000" algn="tl">
                      <a:srgbClr val="FFFFFF"/>
                    </a:outerShdw>
                  </a:effectLst>
                  <a:latin typeface="Arial" charset="0"/>
                </a:rPr>
                <a:t>BC</a:t>
              </a:r>
            </a:p>
            <a:p>
              <a:pPr algn="ctr" eaLnBrk="1" hangingPunct="1">
                <a:defRPr/>
              </a:pPr>
              <a:r>
                <a:rPr lang="en-US" altLang="zh-CN" b="1">
                  <a:effectLst>
                    <a:outerShdw blurRad="38100" dist="38100" dir="2700000" algn="tl">
                      <a:srgbClr val="FFFFFF"/>
                    </a:outerShdw>
                  </a:effectLst>
                  <a:latin typeface="Arial" charset="0"/>
                </a:rPr>
                <a:t>Storage</a:t>
              </a:r>
            </a:p>
            <a:p>
              <a:pPr algn="ctr" eaLnBrk="1" hangingPunct="1">
                <a:defRPr/>
              </a:pPr>
              <a:r>
                <a:rPr lang="en-US" altLang="zh-CN" b="1">
                  <a:effectLst>
                    <a:outerShdw blurRad="38100" dist="38100" dir="2700000" algn="tl">
                      <a:srgbClr val="FFFFFF"/>
                    </a:outerShdw>
                  </a:effectLst>
                  <a:latin typeface="Arial" charset="0"/>
                </a:rPr>
                <a:t>4</a:t>
              </a:r>
            </a:p>
          </p:txBody>
        </p:sp>
        <p:sp>
          <p:nvSpPr>
            <p:cNvPr id="12301" name="Line 10"/>
            <p:cNvSpPr>
              <a:spLocks noChangeShapeType="1"/>
            </p:cNvSpPr>
            <p:nvPr/>
          </p:nvSpPr>
          <p:spPr bwMode="auto">
            <a:xfrm>
              <a:off x="1655" y="3384"/>
              <a:ext cx="908"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2" name="Line 11"/>
            <p:cNvSpPr>
              <a:spLocks noChangeShapeType="1"/>
            </p:cNvSpPr>
            <p:nvPr/>
          </p:nvSpPr>
          <p:spPr bwMode="auto">
            <a:xfrm>
              <a:off x="3152" y="3384"/>
              <a:ext cx="862"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3" name="Line 12"/>
            <p:cNvSpPr>
              <a:spLocks noChangeShapeType="1"/>
            </p:cNvSpPr>
            <p:nvPr/>
          </p:nvSpPr>
          <p:spPr bwMode="auto">
            <a:xfrm>
              <a:off x="4649" y="3384"/>
              <a:ext cx="862"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54003" name="AutoShape 19"/>
            <p:cNvSpPr>
              <a:spLocks noChangeArrowheads="1"/>
            </p:cNvSpPr>
            <p:nvPr/>
          </p:nvSpPr>
          <p:spPr bwMode="auto">
            <a:xfrm>
              <a:off x="249" y="3067"/>
              <a:ext cx="544" cy="59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b="1">
                  <a:effectLst>
                    <a:outerShdw blurRad="38100" dist="38100" dir="2700000" algn="tl">
                      <a:srgbClr val="FFFFFF"/>
                    </a:outerShdw>
                  </a:effectLst>
                  <a:latin typeface="Arial" charset="0"/>
                </a:rPr>
                <a:t>BC</a:t>
              </a:r>
            </a:p>
            <a:p>
              <a:pPr algn="ctr" eaLnBrk="1" hangingPunct="1">
                <a:defRPr/>
              </a:pPr>
              <a:r>
                <a:rPr lang="en-US" altLang="zh-CN" b="1">
                  <a:effectLst>
                    <a:outerShdw blurRad="38100" dist="38100" dir="2700000" algn="tl">
                      <a:srgbClr val="FFFFFF"/>
                    </a:outerShdw>
                  </a:effectLst>
                  <a:latin typeface="Arial" charset="0"/>
                </a:rPr>
                <a:t>Storage</a:t>
              </a:r>
            </a:p>
            <a:p>
              <a:pPr algn="ctr" eaLnBrk="1" hangingPunct="1">
                <a:defRPr/>
              </a:pPr>
              <a:r>
                <a:rPr lang="en-US" altLang="zh-CN" b="1">
                  <a:effectLst>
                    <a:outerShdw blurRad="38100" dist="38100" dir="2700000" algn="tl">
                      <a:srgbClr val="FFFFFF"/>
                    </a:outerShdw>
                  </a:effectLst>
                  <a:latin typeface="Arial" charset="0"/>
                </a:rPr>
                <a:t>1</a:t>
              </a:r>
            </a:p>
          </p:txBody>
        </p:sp>
        <p:sp>
          <p:nvSpPr>
            <p:cNvPr id="12305" name="Line 20"/>
            <p:cNvSpPr>
              <a:spLocks noChangeShapeType="1"/>
            </p:cNvSpPr>
            <p:nvPr/>
          </p:nvSpPr>
          <p:spPr bwMode="auto">
            <a:xfrm>
              <a:off x="158" y="3385"/>
              <a:ext cx="908"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54006" name="Text Box 22"/>
          <p:cNvSpPr txBox="1">
            <a:spLocks noChangeArrowheads="1"/>
          </p:cNvSpPr>
          <p:nvPr/>
        </p:nvSpPr>
        <p:spPr bwMode="auto">
          <a:xfrm>
            <a:off x="688063" y="1822451"/>
            <a:ext cx="10882266"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alphaLcParenR"/>
            </a:pPr>
            <a:r>
              <a:rPr lang="en-US" altLang="zh-CN" sz="2400" b="1" dirty="0">
                <a:latin typeface="微软雅黑" panose="020B0503020204020204" pitchFamily="34" charset="-122"/>
                <a:ea typeface="微软雅黑" panose="020B0503020204020204" pitchFamily="34" charset="-122"/>
              </a:rPr>
              <a:t>Batch sequential process is formed by a sequence of processing steps, intermediating by some kind of storage, such as </a:t>
            </a:r>
            <a:r>
              <a:rPr lang="en-US" altLang="zh-CN" sz="2400" b="1" dirty="0" err="1">
                <a:latin typeface="微软雅黑" panose="020B0503020204020204" pitchFamily="34" charset="-122"/>
                <a:ea typeface="微软雅黑" panose="020B0503020204020204" pitchFamily="34" charset="-122"/>
              </a:rPr>
              <a:t>megatapes</a:t>
            </a:r>
            <a:r>
              <a:rPr lang="en-US" altLang="zh-CN" sz="2400" b="1" dirty="0">
                <a:latin typeface="微软雅黑" panose="020B0503020204020204" pitchFamily="34" charset="-122"/>
                <a:ea typeface="微软雅黑" panose="020B0503020204020204" pitchFamily="34" charset="-122"/>
              </a:rPr>
              <a:t>, hard disk, etc. </a:t>
            </a:r>
          </a:p>
          <a:p>
            <a:pPr eaLnBrk="1" hangingPunct="1">
              <a:spcBef>
                <a:spcPct val="50000"/>
              </a:spcBef>
              <a:buFontTx/>
              <a:buAutoNum type="alphaLcParenR"/>
            </a:pPr>
            <a:r>
              <a:rPr lang="en-US" altLang="zh-CN" sz="2400" b="1" dirty="0">
                <a:latin typeface="微软雅黑" panose="020B0503020204020204" pitchFamily="34" charset="-122"/>
                <a:ea typeface="微软雅黑" panose="020B0503020204020204" pitchFamily="34" charset="-122"/>
              </a:rPr>
              <a:t>Each step will do some operation on the input storage to get some useful information or modify the contents of the source storage and then save the resultant data to its sink storage.     </a:t>
            </a:r>
          </a:p>
        </p:txBody>
      </p:sp>
      <p:sp>
        <p:nvSpPr>
          <p:cNvPr id="554008" name="Text Box 24"/>
          <p:cNvSpPr txBox="1">
            <a:spLocks noChangeArrowheads="1"/>
          </p:cNvSpPr>
          <p:nvPr/>
        </p:nvSpPr>
        <p:spPr bwMode="auto">
          <a:xfrm>
            <a:off x="623887" y="1179649"/>
            <a:ext cx="10032041" cy="523220"/>
          </a:xfrm>
          <a:prstGeom prst="rect">
            <a:avLst/>
          </a:prstGeom>
          <a:noFill/>
          <a:ln>
            <a:noFill/>
          </a:ln>
          <a:effectLst/>
          <a:extLst/>
        </p:spPr>
        <p:txBody>
          <a:bodyPr wrap="square">
            <a:spAutoFit/>
          </a:bodyPr>
          <a:lstStyle/>
          <a:p>
            <a:pPr eaLnBrk="1" hangingPunct="1">
              <a:spcBef>
                <a:spcPct val="50000"/>
              </a:spcBef>
              <a:defRPr/>
            </a:pPr>
            <a:r>
              <a:rPr lang="zh-CN" altLang="en-US" sz="2800" b="1" dirty="0">
                <a:solidFill>
                  <a:srgbClr val="0000CC"/>
                </a:solidFill>
                <a:effectLst>
                  <a:outerShdw blurRad="38100" dist="38100" dir="2700000" algn="tl">
                    <a:srgbClr val="C0C0C0"/>
                  </a:outerShdw>
                </a:effectLst>
                <a:latin typeface="微软雅黑" pitchFamily="34" charset="-122"/>
                <a:ea typeface="微软雅黑" pitchFamily="34" charset="-122"/>
              </a:rPr>
              <a:t>批处理系统的定义</a:t>
            </a:r>
            <a:r>
              <a:rPr lang="en-US" altLang="zh-CN" sz="2800" b="1" dirty="0">
                <a:solidFill>
                  <a:srgbClr val="0000CC"/>
                </a:solidFill>
                <a:effectLst>
                  <a:outerShdw blurRad="38100" dist="38100" dir="2700000" algn="tl">
                    <a:srgbClr val="C0C0C0"/>
                  </a:outerShdw>
                </a:effectLst>
                <a:latin typeface="微软雅黑" pitchFamily="34" charset="-122"/>
                <a:ea typeface="微软雅黑" pitchFamily="34" charset="-122"/>
              </a:rPr>
              <a:t>. </a:t>
            </a:r>
            <a:r>
              <a:rPr lang="en-US" altLang="zh-CN" sz="2800" b="1" dirty="0">
                <a:solidFill>
                  <a:srgbClr val="0000CC"/>
                </a:solidFill>
                <a:effectLst>
                  <a:outerShdw blurRad="38100" dist="38100" dir="2700000" algn="tl">
                    <a:srgbClr val="C0C0C0"/>
                  </a:outerShdw>
                </a:effectLst>
                <a:latin typeface="Arial" charset="0"/>
                <a:ea typeface="黑体" pitchFamily="2" charset="-122"/>
              </a:rPr>
              <a:t>Definition of Batch sequential system</a:t>
            </a:r>
            <a:r>
              <a:rPr lang="zh-CN" altLang="en-US" sz="2800" b="1" dirty="0">
                <a:solidFill>
                  <a:srgbClr val="0000CC"/>
                </a:solidFill>
                <a:effectLst>
                  <a:outerShdw blurRad="38100" dist="38100" dir="2700000" algn="tl">
                    <a:srgbClr val="C0C0C0"/>
                  </a:outerShdw>
                </a:effectLst>
                <a:latin typeface="Arial" charset="0"/>
                <a:ea typeface="黑体" pitchFamily="2" charset="-122"/>
              </a:rPr>
              <a:t>：</a:t>
            </a:r>
          </a:p>
        </p:txBody>
      </p:sp>
      <p:sp>
        <p:nvSpPr>
          <p:cNvPr id="18" name="Text Box 5"/>
          <p:cNvSpPr txBox="1">
            <a:spLocks noChangeArrowheads="1"/>
          </p:cNvSpPr>
          <p:nvPr/>
        </p:nvSpPr>
        <p:spPr bwMode="auto">
          <a:xfrm>
            <a:off x="1884364" y="2079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591639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4006">
                                            <p:txEl>
                                              <p:pRg st="0" end="0"/>
                                            </p:txEl>
                                          </p:spTgt>
                                        </p:tgtEl>
                                        <p:attrNameLst>
                                          <p:attrName>style.visibility</p:attrName>
                                        </p:attrNameLst>
                                      </p:cBhvr>
                                      <p:to>
                                        <p:strVal val="visible"/>
                                      </p:to>
                                    </p:set>
                                    <p:animEffect transition="in" filter="slide(fromBottom)">
                                      <p:cBhvr>
                                        <p:cTn id="7" dur="500"/>
                                        <p:tgtEl>
                                          <p:spTgt spid="5540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3999"/>
                                        </p:tgtEl>
                                        <p:attrNameLst>
                                          <p:attrName>style.visibility</p:attrName>
                                        </p:attrNameLst>
                                      </p:cBhvr>
                                      <p:to>
                                        <p:strVal val="visible"/>
                                      </p:to>
                                    </p:set>
                                    <p:animEffect transition="in" filter="slide(fromBottom)">
                                      <p:cBhvr>
                                        <p:cTn id="17" dur="500"/>
                                        <p:tgtEl>
                                          <p:spTgt spid="553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8" presetClass="entr" presetSubtype="0" accel="50000" fill="hold" nodeType="clickEffect">
                                  <p:stCondLst>
                                    <p:cond delay="0"/>
                                  </p:stCondLst>
                                  <p:childTnLst>
                                    <p:set>
                                      <p:cBhvr>
                                        <p:cTn id="21" dur="1" fill="hold">
                                          <p:stCondLst>
                                            <p:cond delay="0"/>
                                          </p:stCondLst>
                                        </p:cTn>
                                        <p:tgtEl>
                                          <p:spTgt spid="554006">
                                            <p:txEl>
                                              <p:pRg st="1" end="1"/>
                                            </p:txEl>
                                          </p:spTgt>
                                        </p:tgtEl>
                                        <p:attrNameLst>
                                          <p:attrName>style.visibility</p:attrName>
                                        </p:attrNameLst>
                                      </p:cBhvr>
                                      <p:to>
                                        <p:strVal val="visible"/>
                                      </p:to>
                                    </p:set>
                                    <p:anim calcmode="lin" valueType="num">
                                      <p:cBhvr>
                                        <p:cTn id="22" dur="1000" fill="hold"/>
                                        <p:tgtEl>
                                          <p:spTgt spid="554006">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3" dur="1000" fill="hold"/>
                                        <p:tgtEl>
                                          <p:spTgt spid="554006">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4" dur="1000" fill="hold"/>
                                        <p:tgtEl>
                                          <p:spTgt spid="554006">
                                            <p:txEl>
                                              <p:pRg st="1" end="1"/>
                                            </p:txEl>
                                          </p:spTgt>
                                        </p:tgtEl>
                                        <p:attrNameLst>
                                          <p:attrName>ppt_y</p:attrName>
                                        </p:attrNameLst>
                                      </p:cBhvr>
                                      <p:tavLst>
                                        <p:tav tm="0">
                                          <p:val>
                                            <p:strVal val="#ppt_y"/>
                                          </p:val>
                                        </p:tav>
                                        <p:tav tm="100000">
                                          <p:val>
                                            <p:strVal val="#ppt_y"/>
                                          </p:val>
                                        </p:tav>
                                      </p:tavLst>
                                    </p:anim>
                                    <p:animEffect transition="in" filter="fade">
                                      <p:cBhvr>
                                        <p:cTn id="25" dur="1000"/>
                                        <p:tgtEl>
                                          <p:spTgt spid="5540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Text Box 5"/>
          <p:cNvSpPr txBox="1">
            <a:spLocks noChangeArrowheads="1"/>
          </p:cNvSpPr>
          <p:nvPr/>
        </p:nvSpPr>
        <p:spPr bwMode="auto">
          <a:xfrm>
            <a:off x="751438" y="1752600"/>
            <a:ext cx="10402431" cy="163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defRPr sz="1600">
                <a:solidFill>
                  <a:schemeClr val="tx1"/>
                </a:solidFill>
                <a:latin typeface="Arial" panose="020B0604020202020204" pitchFamily="34" charset="0"/>
                <a:ea typeface="宋体" panose="02010600030101010101" pitchFamily="2" charset="-122"/>
              </a:defRPr>
            </a:lvl1pPr>
            <a:lvl2pPr marL="914400" indent="-45720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pPr>
            <a:r>
              <a:rPr lang="zh-CN" altLang="en-US" sz="3000" b="1">
                <a:solidFill>
                  <a:srgbClr val="0000CC"/>
                </a:solidFill>
                <a:latin typeface="微软雅黑" panose="020B0503020204020204" pitchFamily="34" charset="-122"/>
                <a:ea typeface="微软雅黑" panose="020B0503020204020204" pitchFamily="34" charset="-122"/>
              </a:rPr>
              <a:t>批处理系统的性质</a:t>
            </a:r>
          </a:p>
          <a:p>
            <a:pPr eaLnBrk="1" hangingPunct="1">
              <a:lnSpc>
                <a:spcPct val="110000"/>
              </a:lnSpc>
              <a:spcBef>
                <a:spcPct val="10000"/>
              </a:spcBef>
            </a:pPr>
            <a:r>
              <a:rPr lang="en-US" altLang="zh-CN" sz="2800" b="1">
                <a:solidFill>
                  <a:srgbClr val="000066"/>
                </a:solidFill>
                <a:latin typeface="微软雅黑" panose="020B0503020204020204" pitchFamily="34" charset="-122"/>
                <a:ea typeface="微软雅黑" panose="020B0503020204020204" pitchFamily="34" charset="-122"/>
              </a:rPr>
              <a:t>Properties of a Batch sequential system:</a:t>
            </a:r>
            <a:endParaRPr lang="zh-CN" altLang="en-US" sz="2800" b="1">
              <a:solidFill>
                <a:srgbClr val="990033"/>
              </a:solidFill>
              <a:latin typeface="微软雅黑" panose="020B0503020204020204" pitchFamily="34" charset="-122"/>
              <a:ea typeface="微软雅黑" panose="020B0503020204020204" pitchFamily="34" charset="-122"/>
            </a:endParaRPr>
          </a:p>
          <a:p>
            <a:pPr lvl="1" eaLnBrk="1" hangingPunct="1">
              <a:lnSpc>
                <a:spcPct val="110000"/>
              </a:lnSpc>
              <a:spcBef>
                <a:spcPct val="10000"/>
              </a:spcBef>
              <a:buFontTx/>
              <a:buAutoNum type="alphaLcParenR"/>
            </a:pPr>
            <a:r>
              <a:rPr lang="zh-CN" altLang="en-US" sz="2800" b="1">
                <a:latin typeface="微软雅黑" panose="020B0503020204020204" pitchFamily="34" charset="-122"/>
                <a:ea typeface="微软雅黑" panose="020B0503020204020204" pitchFamily="34" charset="-122"/>
              </a:rPr>
              <a:t>处理步骤是独立的程序（任何两个处理步骤之间没有交互）</a:t>
            </a:r>
            <a:endParaRPr lang="zh-CN" altLang="en-US" sz="3200" b="1">
              <a:latin typeface="微软雅黑" panose="020B0503020204020204" pitchFamily="34" charset="-122"/>
              <a:ea typeface="微软雅黑" panose="020B0503020204020204" pitchFamily="34" charset="-122"/>
            </a:endParaRPr>
          </a:p>
        </p:txBody>
      </p:sp>
      <p:grpSp>
        <p:nvGrpSpPr>
          <p:cNvPr id="5" name="Group 20"/>
          <p:cNvGrpSpPr>
            <a:grpSpLocks/>
          </p:cNvGrpSpPr>
          <p:nvPr/>
        </p:nvGrpSpPr>
        <p:grpSpPr bwMode="auto">
          <a:xfrm>
            <a:off x="1703709" y="3875749"/>
            <a:ext cx="8497888" cy="1671637"/>
            <a:chOff x="158" y="2976"/>
            <a:chExt cx="5353" cy="1053"/>
          </a:xfrm>
        </p:grpSpPr>
        <p:sp>
          <p:nvSpPr>
            <p:cNvPr id="13317" name="Rectangle 4"/>
            <p:cNvSpPr>
              <a:spLocks noChangeArrowheads="1"/>
            </p:cNvSpPr>
            <p:nvPr/>
          </p:nvSpPr>
          <p:spPr bwMode="auto">
            <a:xfrm>
              <a:off x="930" y="3066"/>
              <a:ext cx="725"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 1</a:t>
              </a:r>
            </a:p>
          </p:txBody>
        </p:sp>
        <p:sp>
          <p:nvSpPr>
            <p:cNvPr id="13318" name="Rectangle 6"/>
            <p:cNvSpPr>
              <a:spLocks noChangeArrowheads="1"/>
            </p:cNvSpPr>
            <p:nvPr/>
          </p:nvSpPr>
          <p:spPr bwMode="auto">
            <a:xfrm>
              <a:off x="2563" y="3066"/>
              <a:ext cx="680"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 2</a:t>
              </a:r>
            </a:p>
          </p:txBody>
        </p:sp>
        <p:sp>
          <p:nvSpPr>
            <p:cNvPr id="13319" name="Rectangle 8"/>
            <p:cNvSpPr>
              <a:spLocks noChangeArrowheads="1"/>
            </p:cNvSpPr>
            <p:nvPr/>
          </p:nvSpPr>
          <p:spPr bwMode="auto">
            <a:xfrm>
              <a:off x="4014" y="3066"/>
              <a:ext cx="726"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 3</a:t>
              </a:r>
            </a:p>
          </p:txBody>
        </p:sp>
        <p:sp>
          <p:nvSpPr>
            <p:cNvPr id="13320" name="Line 10"/>
            <p:cNvSpPr>
              <a:spLocks noChangeShapeType="1"/>
            </p:cNvSpPr>
            <p:nvPr/>
          </p:nvSpPr>
          <p:spPr bwMode="auto">
            <a:xfrm>
              <a:off x="1655" y="3202"/>
              <a:ext cx="908"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21" name="Line 11"/>
            <p:cNvSpPr>
              <a:spLocks noChangeShapeType="1"/>
            </p:cNvSpPr>
            <p:nvPr/>
          </p:nvSpPr>
          <p:spPr bwMode="auto">
            <a:xfrm>
              <a:off x="3152" y="3202"/>
              <a:ext cx="862"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22" name="Line 12"/>
            <p:cNvSpPr>
              <a:spLocks noChangeShapeType="1"/>
            </p:cNvSpPr>
            <p:nvPr/>
          </p:nvSpPr>
          <p:spPr bwMode="auto">
            <a:xfrm>
              <a:off x="4649" y="3202"/>
              <a:ext cx="862"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23" name="Line 20"/>
            <p:cNvSpPr>
              <a:spLocks noChangeShapeType="1"/>
            </p:cNvSpPr>
            <p:nvPr/>
          </p:nvSpPr>
          <p:spPr bwMode="auto">
            <a:xfrm>
              <a:off x="158" y="3203"/>
              <a:ext cx="908" cy="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AutoShape 5"/>
            <p:cNvSpPr>
              <a:spLocks noChangeArrowheads="1"/>
            </p:cNvSpPr>
            <p:nvPr/>
          </p:nvSpPr>
          <p:spPr bwMode="auto">
            <a:xfrm>
              <a:off x="1890" y="3029"/>
              <a:ext cx="363" cy="3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a:effectLst>
                    <a:outerShdw blurRad="38100" dist="38100" dir="2700000" algn="tl">
                      <a:srgbClr val="FFFFFF"/>
                    </a:outerShdw>
                  </a:effectLst>
                </a:rPr>
                <a:t>D2</a:t>
              </a:r>
            </a:p>
          </p:txBody>
        </p:sp>
        <p:sp>
          <p:nvSpPr>
            <p:cNvPr id="3" name="AutoShape 7"/>
            <p:cNvSpPr>
              <a:spLocks noChangeArrowheads="1"/>
            </p:cNvSpPr>
            <p:nvPr/>
          </p:nvSpPr>
          <p:spPr bwMode="auto">
            <a:xfrm>
              <a:off x="3387" y="3029"/>
              <a:ext cx="363" cy="3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a:effectLst>
                    <a:outerShdw blurRad="38100" dist="38100" dir="2700000" algn="tl">
                      <a:srgbClr val="FFFFFF"/>
                    </a:outerShdw>
                  </a:effectLst>
                </a:rPr>
                <a:t>D3</a:t>
              </a:r>
            </a:p>
          </p:txBody>
        </p:sp>
        <p:sp>
          <p:nvSpPr>
            <p:cNvPr id="13324" name="AutoShape 9"/>
            <p:cNvSpPr>
              <a:spLocks noChangeArrowheads="1"/>
            </p:cNvSpPr>
            <p:nvPr/>
          </p:nvSpPr>
          <p:spPr bwMode="auto">
            <a:xfrm>
              <a:off x="4839" y="3029"/>
              <a:ext cx="363" cy="3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a:effectLst>
                    <a:outerShdw blurRad="38100" dist="38100" dir="2700000" algn="tl">
                      <a:srgbClr val="FFFFFF"/>
                    </a:outerShdw>
                  </a:effectLst>
                </a:rPr>
                <a:t>D4</a:t>
              </a:r>
            </a:p>
          </p:txBody>
        </p:sp>
        <p:sp>
          <p:nvSpPr>
            <p:cNvPr id="13328" name="AutoShape 19"/>
            <p:cNvSpPr>
              <a:spLocks noChangeArrowheads="1"/>
            </p:cNvSpPr>
            <p:nvPr/>
          </p:nvSpPr>
          <p:spPr bwMode="auto">
            <a:xfrm>
              <a:off x="348" y="2976"/>
              <a:ext cx="363" cy="3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a:effectLst>
                    <a:outerShdw blurRad="38100" dist="38100" dir="2700000" algn="tl">
                      <a:srgbClr val="FFFFFF"/>
                    </a:outerShdw>
                  </a:effectLst>
                </a:rPr>
                <a:t>D1</a:t>
              </a:r>
            </a:p>
          </p:txBody>
        </p:sp>
        <p:sp>
          <p:nvSpPr>
            <p:cNvPr id="4" name="Text Box 18"/>
            <p:cNvSpPr txBox="1">
              <a:spLocks noChangeArrowheads="1"/>
            </p:cNvSpPr>
            <p:nvPr/>
          </p:nvSpPr>
          <p:spPr bwMode="auto">
            <a:xfrm>
              <a:off x="295" y="3702"/>
              <a:ext cx="52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微软雅黑" panose="020B0503020204020204" pitchFamily="34" charset="-122"/>
                  <a:ea typeface="微软雅黑" panose="020B0503020204020204" pitchFamily="34" charset="-122"/>
                </a:rPr>
                <a:t>Proc1</a:t>
              </a: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Proc2</a:t>
              </a:r>
              <a:r>
                <a:rPr lang="zh-CN" altLang="en-US" sz="2800" b="1">
                  <a:latin typeface="微软雅黑" panose="020B0503020204020204" pitchFamily="34" charset="-122"/>
                  <a:ea typeface="微软雅黑" panose="020B0503020204020204" pitchFamily="34" charset="-122"/>
                </a:rPr>
                <a:t>和</a:t>
              </a:r>
              <a:r>
                <a:rPr lang="en-US" altLang="zh-CN" sz="2800" b="1">
                  <a:latin typeface="微软雅黑" panose="020B0503020204020204" pitchFamily="34" charset="-122"/>
                  <a:ea typeface="微软雅黑" panose="020B0503020204020204" pitchFamily="34" charset="-122"/>
                </a:rPr>
                <a:t>Proc3</a:t>
              </a:r>
              <a:r>
                <a:rPr lang="zh-CN" altLang="en-US" sz="2800" b="1">
                  <a:latin typeface="微软雅黑" panose="020B0503020204020204" pitchFamily="34" charset="-122"/>
                  <a:ea typeface="微软雅黑" panose="020B0503020204020204" pitchFamily="34" charset="-122"/>
                </a:rPr>
                <a:t>互不调用</a:t>
              </a:r>
            </a:p>
          </p:txBody>
        </p:sp>
      </p:grpSp>
      <p:sp>
        <p:nvSpPr>
          <p:cNvPr id="18"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4151249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4069">
                                            <p:txEl>
                                              <p:pRg st="2" end="2"/>
                                            </p:txEl>
                                          </p:spTgt>
                                        </p:tgtEl>
                                        <p:attrNameLst>
                                          <p:attrName>style.visibility</p:attrName>
                                        </p:attrNameLst>
                                      </p:cBhvr>
                                      <p:to>
                                        <p:strVal val="visible"/>
                                      </p:to>
                                    </p:set>
                                    <p:animEffect transition="in" filter="slide(fromBottom)">
                                      <p:cBhvr>
                                        <p:cTn id="7" dur="500"/>
                                        <p:tgtEl>
                                          <p:spTgt spid="34406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715223" y="836614"/>
            <a:ext cx="9967865" cy="2662237"/>
          </a:xfrm>
        </p:spPr>
        <p:txBody>
          <a:bodyPr>
            <a:noAutofit/>
          </a:bodyPr>
          <a:lstStyle/>
          <a:p>
            <a:pPr marL="609600" indent="-609600">
              <a:lnSpc>
                <a:spcPct val="105000"/>
              </a:lnSpc>
              <a:spcBef>
                <a:spcPct val="30000"/>
              </a:spcBef>
              <a:buNone/>
            </a:pPr>
            <a:r>
              <a:rPr lang="zh-CN" altLang="en-US" b="1" dirty="0">
                <a:solidFill>
                  <a:srgbClr val="0000CC"/>
                </a:solidFill>
                <a:latin typeface="微软雅黑" panose="020B0503020204020204" pitchFamily="34" charset="-122"/>
                <a:ea typeface="微软雅黑" panose="020B0503020204020204" pitchFamily="34" charset="-122"/>
              </a:rPr>
              <a:t>批处理系统的性质</a:t>
            </a:r>
            <a:endParaRPr lang="en-US" altLang="zh-CN" b="1" dirty="0">
              <a:latin typeface="微软雅黑" panose="020B0503020204020204" pitchFamily="34" charset="-122"/>
              <a:ea typeface="微软雅黑" panose="020B0503020204020204" pitchFamily="34" charset="-122"/>
            </a:endParaRPr>
          </a:p>
          <a:p>
            <a:pPr marL="990600" lvl="1" indent="-533400">
              <a:lnSpc>
                <a:spcPct val="105000"/>
              </a:lnSpc>
              <a:spcBef>
                <a:spcPct val="30000"/>
              </a:spcBef>
              <a:buFontTx/>
              <a:buAutoNum type="alphaLcParenR" startAt="2"/>
            </a:pPr>
            <a:r>
              <a:rPr lang="zh-CN" altLang="en-US" sz="2800" b="1" dirty="0" smtClean="0">
                <a:latin typeface="微软雅黑" panose="020B0503020204020204" pitchFamily="34" charset="-122"/>
                <a:ea typeface="微软雅黑" panose="020B0503020204020204" pitchFamily="34" charset="-122"/>
              </a:rPr>
              <a:t>每一步在彻底运行完成之后，下一步才能开始 </a:t>
            </a:r>
          </a:p>
          <a:p>
            <a:pPr marL="1371600" lvl="2" indent="-457200">
              <a:lnSpc>
                <a:spcPct val="105000"/>
              </a:lnSpc>
              <a:spcBef>
                <a:spcPct val="30000"/>
              </a:spcBef>
            </a:pPr>
            <a:r>
              <a:rPr lang="en-US" altLang="zh-CN" sz="2400" b="1" dirty="0" smtClean="0">
                <a:latin typeface="微软雅黑" panose="020B0503020204020204" pitchFamily="34" charset="-122"/>
                <a:ea typeface="微软雅黑" panose="020B0503020204020204" pitchFamily="34" charset="-122"/>
              </a:rPr>
              <a:t>Proc1</a:t>
            </a:r>
            <a:r>
              <a:rPr lang="zh-CN" altLang="en-US" sz="2400" b="1" dirty="0" smtClean="0">
                <a:latin typeface="微软雅黑" panose="020B0503020204020204" pitchFamily="34" charset="-122"/>
                <a:ea typeface="微软雅黑" panose="020B0503020204020204" pitchFamily="34" charset="-122"/>
              </a:rPr>
              <a:t>完整地处理完</a:t>
            </a:r>
            <a:r>
              <a:rPr lang="en-US" altLang="zh-CN" sz="2400" b="1" dirty="0" smtClean="0">
                <a:latin typeface="微软雅黑" panose="020B0503020204020204" pitchFamily="34" charset="-122"/>
                <a:ea typeface="微软雅黑" panose="020B0503020204020204" pitchFamily="34" charset="-122"/>
              </a:rPr>
              <a:t>D1</a:t>
            </a:r>
            <a:r>
              <a:rPr lang="zh-CN" altLang="en-US" sz="2400" b="1" dirty="0" smtClean="0">
                <a:latin typeface="微软雅黑" panose="020B0503020204020204" pitchFamily="34" charset="-122"/>
                <a:ea typeface="微软雅黑" panose="020B0503020204020204" pitchFamily="34" charset="-122"/>
              </a:rPr>
              <a:t>中的数据</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smtClean="0">
                <a:latin typeface="微软雅黑" panose="020B0503020204020204" pitchFamily="34" charset="-122"/>
                <a:ea typeface="微软雅黑" panose="020B0503020204020204" pitchFamily="34" charset="-122"/>
                <a:sym typeface="Wingdings" panose="05000000000000000000" pitchFamily="2" charset="2"/>
              </a:rPr>
              <a:t>将数据存入</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D2</a:t>
            </a:r>
          </a:p>
          <a:p>
            <a:pPr marL="1371600" lvl="2" indent="-457200">
              <a:lnSpc>
                <a:spcPct val="105000"/>
              </a:lnSpc>
              <a:spcBef>
                <a:spcPct val="30000"/>
              </a:spcBef>
            </a:pPr>
            <a:r>
              <a:rPr lang="en-US" altLang="zh-CN" sz="2400" b="1" dirty="0" smtClean="0">
                <a:latin typeface="微软雅黑" panose="020B0503020204020204" pitchFamily="34" charset="-122"/>
                <a:ea typeface="微软雅黑" panose="020B0503020204020204" pitchFamily="34" charset="-122"/>
              </a:rPr>
              <a:t>Proc2</a:t>
            </a:r>
            <a:r>
              <a:rPr lang="zh-CN" altLang="en-US" sz="2400" b="1" dirty="0" smtClean="0">
                <a:latin typeface="微软雅黑" panose="020B0503020204020204" pitchFamily="34" charset="-122"/>
                <a:ea typeface="微软雅黑" panose="020B0503020204020204" pitchFamily="34" charset="-122"/>
              </a:rPr>
              <a:t>完整地处理完</a:t>
            </a:r>
            <a:r>
              <a:rPr lang="en-US" altLang="zh-CN" sz="2400" b="1" dirty="0" smtClean="0">
                <a:latin typeface="微软雅黑" panose="020B0503020204020204" pitchFamily="34" charset="-122"/>
                <a:ea typeface="微软雅黑" panose="020B0503020204020204" pitchFamily="34" charset="-122"/>
              </a:rPr>
              <a:t>D2</a:t>
            </a:r>
            <a:r>
              <a:rPr lang="zh-CN" altLang="en-US" sz="2400" b="1" dirty="0" smtClean="0">
                <a:latin typeface="微软雅黑" panose="020B0503020204020204" pitchFamily="34" charset="-122"/>
                <a:ea typeface="微软雅黑" panose="020B0503020204020204" pitchFamily="34" charset="-122"/>
              </a:rPr>
              <a:t>中的数据</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smtClean="0">
                <a:latin typeface="微软雅黑" panose="020B0503020204020204" pitchFamily="34" charset="-122"/>
                <a:ea typeface="微软雅黑" panose="020B0503020204020204" pitchFamily="34" charset="-122"/>
                <a:sym typeface="Wingdings" panose="05000000000000000000" pitchFamily="2" charset="2"/>
              </a:rPr>
              <a:t>将数据存入</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D3 </a:t>
            </a:r>
          </a:p>
          <a:p>
            <a:pPr marL="1371600" lvl="2" indent="-457200">
              <a:lnSpc>
                <a:spcPct val="105000"/>
              </a:lnSpc>
              <a:spcBef>
                <a:spcPct val="30000"/>
              </a:spcBef>
            </a:pPr>
            <a:r>
              <a:rPr lang="en-US" altLang="zh-CN" sz="2400" b="1" dirty="0" smtClean="0">
                <a:latin typeface="微软雅黑" panose="020B0503020204020204" pitchFamily="34" charset="-122"/>
                <a:ea typeface="微软雅黑" panose="020B0503020204020204" pitchFamily="34" charset="-122"/>
              </a:rPr>
              <a:t>Proc3</a:t>
            </a:r>
            <a:r>
              <a:rPr lang="zh-CN" altLang="en-US" sz="2400" b="1" dirty="0" smtClean="0">
                <a:latin typeface="微软雅黑" panose="020B0503020204020204" pitchFamily="34" charset="-122"/>
                <a:ea typeface="微软雅黑" panose="020B0503020204020204" pitchFamily="34" charset="-122"/>
              </a:rPr>
              <a:t>完整地处理完</a:t>
            </a:r>
            <a:r>
              <a:rPr lang="en-US" altLang="zh-CN" sz="2400" b="1" dirty="0" smtClean="0">
                <a:latin typeface="微软雅黑" panose="020B0503020204020204" pitchFamily="34" charset="-122"/>
                <a:ea typeface="微软雅黑" panose="020B0503020204020204" pitchFamily="34" charset="-122"/>
              </a:rPr>
              <a:t>D3</a:t>
            </a:r>
            <a:r>
              <a:rPr lang="zh-CN" altLang="en-US" sz="2400" b="1" dirty="0" smtClean="0">
                <a:latin typeface="微软雅黑" panose="020B0503020204020204" pitchFamily="34" charset="-122"/>
                <a:ea typeface="微软雅黑" panose="020B0503020204020204" pitchFamily="34" charset="-122"/>
              </a:rPr>
              <a:t>中的数据</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smtClean="0">
                <a:latin typeface="微软雅黑" panose="020B0503020204020204" pitchFamily="34" charset="-122"/>
                <a:ea typeface="微软雅黑" panose="020B0503020204020204" pitchFamily="34" charset="-122"/>
                <a:sym typeface="Wingdings" panose="05000000000000000000" pitchFamily="2" charset="2"/>
              </a:rPr>
              <a:t>将数据存入</a:t>
            </a:r>
            <a:r>
              <a:rPr lang="en-US" altLang="zh-CN" sz="2400" b="1" dirty="0" smtClean="0">
                <a:latin typeface="微软雅黑" panose="020B0503020204020204" pitchFamily="34" charset="-122"/>
                <a:ea typeface="微软雅黑" panose="020B0503020204020204" pitchFamily="34" charset="-122"/>
                <a:sym typeface="Wingdings" panose="05000000000000000000" pitchFamily="2" charset="2"/>
              </a:rPr>
              <a:t>D4 </a:t>
            </a:r>
            <a:endParaRPr lang="zh-CN" altLang="en-US" sz="2400" b="1" dirty="0" smtClean="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2603162" y="3859214"/>
            <a:ext cx="1150938" cy="504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Proc1</a:t>
            </a:r>
          </a:p>
        </p:txBody>
      </p:sp>
      <p:sp>
        <p:nvSpPr>
          <p:cNvPr id="7" name="Rectangle 6"/>
          <p:cNvSpPr>
            <a:spLocks noChangeArrowheads="1"/>
          </p:cNvSpPr>
          <p:nvPr/>
        </p:nvSpPr>
        <p:spPr bwMode="auto">
          <a:xfrm>
            <a:off x="5507038" y="3859214"/>
            <a:ext cx="1079500" cy="504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Proc2</a:t>
            </a:r>
          </a:p>
        </p:txBody>
      </p:sp>
      <p:sp>
        <p:nvSpPr>
          <p:cNvPr id="8" name="Rectangle 8"/>
          <p:cNvSpPr>
            <a:spLocks noChangeArrowheads="1"/>
          </p:cNvSpPr>
          <p:nvPr/>
        </p:nvSpPr>
        <p:spPr bwMode="auto">
          <a:xfrm>
            <a:off x="8490171" y="3859214"/>
            <a:ext cx="1152525" cy="504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Proc3</a:t>
            </a:r>
          </a:p>
        </p:txBody>
      </p:sp>
      <p:sp>
        <p:nvSpPr>
          <p:cNvPr id="9" name="Line 10"/>
          <p:cNvSpPr>
            <a:spLocks noChangeShapeType="1"/>
          </p:cNvSpPr>
          <p:nvPr/>
        </p:nvSpPr>
        <p:spPr bwMode="auto">
          <a:xfrm>
            <a:off x="3774196" y="4075113"/>
            <a:ext cx="5400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11"/>
          <p:cNvSpPr>
            <a:spLocks noChangeShapeType="1"/>
          </p:cNvSpPr>
          <p:nvPr/>
        </p:nvSpPr>
        <p:spPr bwMode="auto">
          <a:xfrm>
            <a:off x="6599238" y="4075113"/>
            <a:ext cx="5040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2"/>
          <p:cNvSpPr>
            <a:spLocks noChangeShapeType="1"/>
          </p:cNvSpPr>
          <p:nvPr/>
        </p:nvSpPr>
        <p:spPr bwMode="auto">
          <a:xfrm>
            <a:off x="9642695" y="4075113"/>
            <a:ext cx="6477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20"/>
          <p:cNvSpPr>
            <a:spLocks noChangeShapeType="1"/>
          </p:cNvSpPr>
          <p:nvPr/>
        </p:nvSpPr>
        <p:spPr bwMode="auto">
          <a:xfrm flipV="1">
            <a:off x="2002097" y="4076701"/>
            <a:ext cx="5760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 name="AutoShape 5"/>
          <p:cNvSpPr>
            <a:spLocks noChangeArrowheads="1"/>
          </p:cNvSpPr>
          <p:nvPr/>
        </p:nvSpPr>
        <p:spPr bwMode="auto">
          <a:xfrm>
            <a:off x="4318075" y="3800476"/>
            <a:ext cx="576263" cy="5762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000" b="1">
                <a:effectLst>
                  <a:outerShdw blurRad="38100" dist="38100" dir="2700000" algn="tl">
                    <a:srgbClr val="FFFFFF"/>
                  </a:outerShdw>
                </a:effectLst>
              </a:rPr>
              <a:t>D2</a:t>
            </a:r>
          </a:p>
        </p:txBody>
      </p:sp>
      <p:sp>
        <p:nvSpPr>
          <p:cNvPr id="14" name="AutoShape 7"/>
          <p:cNvSpPr>
            <a:spLocks noChangeArrowheads="1"/>
          </p:cNvSpPr>
          <p:nvPr/>
        </p:nvSpPr>
        <p:spPr bwMode="auto">
          <a:xfrm>
            <a:off x="7133069" y="3800476"/>
            <a:ext cx="576263" cy="5762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000" b="1">
                <a:effectLst>
                  <a:outerShdw blurRad="38100" dist="38100" dir="2700000" algn="tl">
                    <a:srgbClr val="FFFFFF"/>
                  </a:outerShdw>
                </a:effectLst>
              </a:rPr>
              <a:t>D3</a:t>
            </a:r>
          </a:p>
        </p:txBody>
      </p:sp>
      <p:sp>
        <p:nvSpPr>
          <p:cNvPr id="15" name="AutoShape 9"/>
          <p:cNvSpPr>
            <a:spLocks noChangeArrowheads="1"/>
          </p:cNvSpPr>
          <p:nvPr/>
        </p:nvSpPr>
        <p:spPr bwMode="auto">
          <a:xfrm>
            <a:off x="10290395" y="3800476"/>
            <a:ext cx="576262" cy="576263"/>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000" b="1">
                <a:effectLst>
                  <a:outerShdw blurRad="38100" dist="38100" dir="2700000" algn="tl">
                    <a:srgbClr val="FFFFFF"/>
                  </a:outerShdw>
                </a:effectLst>
              </a:rPr>
              <a:t>D4</a:t>
            </a:r>
          </a:p>
        </p:txBody>
      </p:sp>
      <p:sp>
        <p:nvSpPr>
          <p:cNvPr id="16" name="AutoShape 19"/>
          <p:cNvSpPr>
            <a:spLocks noChangeArrowheads="1"/>
          </p:cNvSpPr>
          <p:nvPr/>
        </p:nvSpPr>
        <p:spPr bwMode="auto">
          <a:xfrm>
            <a:off x="1375590" y="3736434"/>
            <a:ext cx="576263" cy="576262"/>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000" b="1">
                <a:effectLst>
                  <a:outerShdw blurRad="38100" dist="38100" dir="2700000" algn="tl">
                    <a:srgbClr val="FFFFFF"/>
                  </a:outerShdw>
                </a:effectLst>
              </a:rPr>
              <a:t>D1</a:t>
            </a:r>
          </a:p>
        </p:txBody>
      </p:sp>
      <p:sp>
        <p:nvSpPr>
          <p:cNvPr id="18" name="Line 10"/>
          <p:cNvSpPr>
            <a:spLocks noChangeShapeType="1"/>
          </p:cNvSpPr>
          <p:nvPr/>
        </p:nvSpPr>
        <p:spPr bwMode="auto">
          <a:xfrm>
            <a:off x="4944614" y="4117975"/>
            <a:ext cx="5760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1"/>
          <p:cNvSpPr>
            <a:spLocks noChangeShapeType="1"/>
          </p:cNvSpPr>
          <p:nvPr/>
        </p:nvSpPr>
        <p:spPr bwMode="auto">
          <a:xfrm>
            <a:off x="7755368" y="4087813"/>
            <a:ext cx="720000" cy="0"/>
          </a:xfrm>
          <a:prstGeom prst="line">
            <a:avLst/>
          </a:prstGeom>
          <a:noFill/>
          <a:ln w="38100">
            <a:solidFill>
              <a:srgbClr val="0000FF"/>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矩形 1"/>
          <p:cNvSpPr/>
          <p:nvPr/>
        </p:nvSpPr>
        <p:spPr>
          <a:xfrm>
            <a:off x="1186003" y="5075239"/>
            <a:ext cx="9732475" cy="997196"/>
          </a:xfrm>
          <a:prstGeom prst="rect">
            <a:avLst/>
          </a:prstGeom>
        </p:spPr>
        <p:txBody>
          <a:bodyPr wrap="square">
            <a:spAutoFit/>
          </a:bodyPr>
          <a:lstStyle/>
          <a:p>
            <a:pPr>
              <a:lnSpc>
                <a:spcPct val="105000"/>
              </a:lnSpc>
              <a:defRPr/>
            </a:pPr>
            <a:r>
              <a:rPr lang="en-US" altLang="zh-CN" sz="2800" b="1" dirty="0">
                <a:latin typeface="微软雅黑" panose="020B0503020204020204" pitchFamily="34" charset="-122"/>
                <a:ea typeface="微软雅黑" panose="020B0503020204020204" pitchFamily="34" charset="-122"/>
              </a:rPr>
              <a:t>c) </a:t>
            </a:r>
            <a:r>
              <a:rPr lang="zh-CN" altLang="en-US" sz="2800" b="1" dirty="0">
                <a:latin typeface="微软雅黑" panose="020B0503020204020204" pitchFamily="34" charset="-122"/>
                <a:ea typeface="微软雅黑" panose="020B0503020204020204" pitchFamily="34" charset="-122"/>
              </a:rPr>
              <a:t>数据作为一个整体在各个步骤之间传输</a:t>
            </a: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理解为一种</a:t>
            </a:r>
            <a:r>
              <a:rPr lang="zh-CN" altLang="en-US" sz="2800" b="1" dirty="0" smtClean="0">
                <a:latin typeface="微软雅黑" panose="020B0503020204020204" pitchFamily="34" charset="-122"/>
                <a:ea typeface="微软雅黑" panose="020B0503020204020204" pitchFamily="34" charset="-122"/>
              </a:rPr>
              <a:t>特殊</a:t>
            </a:r>
            <a:endParaRPr lang="en-US" altLang="zh-CN" sz="2800" b="1" dirty="0" smtClean="0">
              <a:latin typeface="微软雅黑" panose="020B0503020204020204" pitchFamily="34" charset="-122"/>
              <a:ea typeface="微软雅黑" panose="020B0503020204020204" pitchFamily="34" charset="-122"/>
            </a:endParaRPr>
          </a:p>
          <a:p>
            <a:pPr>
              <a:lnSpc>
                <a:spcPct val="105000"/>
              </a:lnSpc>
              <a:defRPr/>
            </a:pP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的</a:t>
            </a:r>
            <a:r>
              <a:rPr lang="zh-CN" altLang="en-US" sz="2800" b="1" dirty="0">
                <a:latin typeface="微软雅黑" panose="020B0503020204020204" pitchFamily="34" charset="-122"/>
                <a:ea typeface="微软雅黑" panose="020B0503020204020204" pitchFamily="34" charset="-122"/>
              </a:rPr>
              <a:t>数据流；数据以</a:t>
            </a:r>
            <a:r>
              <a:rPr lang="zh-CN" altLang="en-US" sz="2800" b="1" dirty="0" smtClean="0">
                <a:latin typeface="微软雅黑" panose="020B0503020204020204" pitchFamily="34" charset="-122"/>
                <a:ea typeface="微软雅黑" panose="020B0503020204020204" pitchFamily="34" charset="-122"/>
              </a:rPr>
              <a:t>块状</a:t>
            </a:r>
            <a:r>
              <a:rPr lang="zh-CN" altLang="en-US" sz="2800" b="1" dirty="0">
                <a:latin typeface="微软雅黑" panose="020B0503020204020204" pitchFamily="34" charset="-122"/>
                <a:ea typeface="微软雅黑" panose="020B0503020204020204" pitchFamily="34" charset="-122"/>
              </a:rPr>
              <a:t>的形态流动）</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 name="Text Box 5"/>
          <p:cNvSpPr txBox="1">
            <a:spLocks noChangeArrowheads="1"/>
          </p:cNvSpPr>
          <p:nvPr/>
        </p:nvSpPr>
        <p:spPr bwMode="auto">
          <a:xfrm>
            <a:off x="1884364" y="260351"/>
            <a:ext cx="8459787" cy="485775"/>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364463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slide(fromBottom)">
                                      <p:cBhvr>
                                        <p:cTn id="7" dur="500"/>
                                        <p:tgtEl>
                                          <p:spTgt spid="931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3187">
                                            <p:txEl>
                                              <p:pRg st="3" end="3"/>
                                            </p:txEl>
                                          </p:spTgt>
                                        </p:tgtEl>
                                        <p:attrNameLst>
                                          <p:attrName>style.visibility</p:attrName>
                                        </p:attrNameLst>
                                      </p:cBhvr>
                                      <p:to>
                                        <p:strVal val="visible"/>
                                      </p:to>
                                    </p:set>
                                    <p:animEffect transition="in" filter="slide(fromBottom)">
                                      <p:cBhvr>
                                        <p:cTn id="12" dur="500"/>
                                        <p:tgtEl>
                                          <p:spTgt spid="931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animEffect transition="in" filter="slide(fromBottom)">
                                      <p:cBhvr>
                                        <p:cTn id="17" dur="500"/>
                                        <p:tgtEl>
                                          <p:spTgt spid="931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ircle(in)">
                                      <p:cBhvr>
                                        <p:cTn id="41" dur="20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ircle(in)">
                                      <p:cBhvr>
                                        <p:cTn id="53" dur="20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circle(in)">
                                      <p:cBhvr>
                                        <p:cTn id="65" dur="2000"/>
                                        <p:tgtEl>
                                          <p:spTgt spid="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circle(in)">
                                      <p:cBhvr>
                                        <p:cTn id="77" dur="2000"/>
                                        <p:tgtEl>
                                          <p:spTgt spid="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1000"/>
                                        <p:tgtEl>
                                          <p:spTgt spid="8"/>
                                        </p:tgtEl>
                                      </p:cBhvr>
                                    </p:animEffect>
                                    <p:anim calcmode="lin" valueType="num">
                                      <p:cBhvr>
                                        <p:cTn id="83" dur="1000" fill="hold"/>
                                        <p:tgtEl>
                                          <p:spTgt spid="8"/>
                                        </p:tgtEl>
                                        <p:attrNameLst>
                                          <p:attrName>ppt_x</p:attrName>
                                        </p:attrNameLst>
                                      </p:cBhvr>
                                      <p:tavLst>
                                        <p:tav tm="0">
                                          <p:val>
                                            <p:strVal val="#ppt_x"/>
                                          </p:val>
                                        </p:tav>
                                        <p:tav tm="100000">
                                          <p:val>
                                            <p:strVal val="#ppt_x"/>
                                          </p:val>
                                        </p:tav>
                                      </p:tavLst>
                                    </p:anim>
                                    <p:anim calcmode="lin" valueType="num">
                                      <p:cBhvr>
                                        <p:cTn id="8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6" presetClass="entr" presetSubtype="16"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circle(in)">
                                      <p:cBhvr>
                                        <p:cTn id="89" dur="2000"/>
                                        <p:tgtEl>
                                          <p:spTgt spid="1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fade">
                                      <p:cBhvr>
                                        <p:cTn id="101" dur="1000"/>
                                        <p:tgtEl>
                                          <p:spTgt spid="2"/>
                                        </p:tgtEl>
                                      </p:cBhvr>
                                    </p:animEffect>
                                    <p:anim calcmode="lin" valueType="num">
                                      <p:cBhvr>
                                        <p:cTn id="102" dur="1000" fill="hold"/>
                                        <p:tgtEl>
                                          <p:spTgt spid="2"/>
                                        </p:tgtEl>
                                        <p:attrNameLst>
                                          <p:attrName>ppt_x</p:attrName>
                                        </p:attrNameLst>
                                      </p:cBhvr>
                                      <p:tavLst>
                                        <p:tav tm="0">
                                          <p:val>
                                            <p:strVal val="#ppt_x"/>
                                          </p:val>
                                        </p:tav>
                                        <p:tav tm="100000">
                                          <p:val>
                                            <p:strVal val="#ppt_x"/>
                                          </p:val>
                                        </p:tav>
                                      </p:tavLst>
                                    </p:anim>
                                    <p:anim calcmode="lin" valueType="num">
                                      <p:cBhvr>
                                        <p:cTn id="10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body" idx="1"/>
          </p:nvPr>
        </p:nvSpPr>
        <p:spPr>
          <a:xfrm>
            <a:off x="633743" y="1631934"/>
            <a:ext cx="10349620" cy="577111"/>
          </a:xfrm>
        </p:spPr>
        <p:txBody>
          <a:bodyPr>
            <a:normAutofit/>
          </a:bodyPr>
          <a:lstStyle/>
          <a:p>
            <a:pPr eaLnBrk="1" hangingPunct="1"/>
            <a:r>
              <a:rPr lang="zh-CN" altLang="en-US" b="1" dirty="0">
                <a:solidFill>
                  <a:srgbClr val="0000CC"/>
                </a:solidFill>
                <a:latin typeface="微软雅黑" panose="020B0503020204020204" pitchFamily="34" charset="-122"/>
                <a:ea typeface="微软雅黑" panose="020B0503020204020204" pitchFamily="34" charset="-122"/>
              </a:rPr>
              <a:t>典型应用</a:t>
            </a:r>
            <a:r>
              <a:rPr lang="en-US" altLang="zh-CN" b="1" dirty="0">
                <a:solidFill>
                  <a:srgbClr val="0000CC"/>
                </a:solidFill>
                <a:latin typeface="微软雅黑" panose="020B0503020204020204" pitchFamily="34" charset="-122"/>
                <a:ea typeface="微软雅黑" panose="020B0503020204020204" pitchFamily="34" charset="-122"/>
              </a:rPr>
              <a:t>(Typical applications): </a:t>
            </a:r>
            <a:r>
              <a:rPr lang="en-US" altLang="zh-CN" sz="2800" b="1" dirty="0" smtClean="0">
                <a:latin typeface="微软雅黑" panose="020B0503020204020204" pitchFamily="34" charset="-122"/>
                <a:ea typeface="微软雅黑" panose="020B0503020204020204" pitchFamily="34" charset="-122"/>
              </a:rPr>
              <a:t>classical </a:t>
            </a:r>
            <a:r>
              <a:rPr lang="en-US" altLang="zh-CN" sz="2800" b="1" dirty="0">
                <a:latin typeface="微软雅黑" panose="020B0503020204020204" pitchFamily="34" charset="-122"/>
                <a:ea typeface="微软雅黑" panose="020B0503020204020204" pitchFamily="34" charset="-122"/>
              </a:rPr>
              <a:t>data processing </a:t>
            </a:r>
            <a:endParaRPr lang="zh-CN" altLang="en-US" sz="2800"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633743" y="2565400"/>
            <a:ext cx="106468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30000"/>
              </a:spcBef>
              <a:buFontTx/>
              <a:buChar char="•"/>
            </a:pPr>
            <a:r>
              <a:rPr lang="zh-CN" altLang="en-US" sz="2800" b="1" dirty="0">
                <a:solidFill>
                  <a:srgbClr val="0000CC"/>
                </a:solidFill>
                <a:latin typeface="微软雅黑" panose="020B0503020204020204" pitchFamily="34" charset="-122"/>
                <a:ea typeface="微软雅黑" panose="020B0503020204020204" pitchFamily="34" charset="-122"/>
              </a:rPr>
              <a:t>早年的业务</a:t>
            </a:r>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商业</a:t>
            </a:r>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数据库处理方式</a:t>
            </a:r>
            <a:endParaRPr lang="en-US" altLang="zh-CN" sz="2800" b="1" dirty="0">
              <a:solidFill>
                <a:srgbClr val="0000CC"/>
              </a:solidFill>
              <a:latin typeface="微软雅黑" panose="020B0503020204020204" pitchFamily="34" charset="-122"/>
              <a:ea typeface="微软雅黑" panose="020B0503020204020204" pitchFamily="34" charset="-122"/>
            </a:endParaRPr>
          </a:p>
          <a:p>
            <a:pPr eaLnBrk="1" hangingPunct="1">
              <a:spcBef>
                <a:spcPct val="30000"/>
              </a:spcBef>
              <a:buFontTx/>
              <a:buChar char="•"/>
            </a:pPr>
            <a:r>
              <a:rPr lang="zh-CN" altLang="en-US" sz="2800" b="1" dirty="0">
                <a:solidFill>
                  <a:srgbClr val="000066"/>
                </a:solidFill>
                <a:latin typeface="微软雅黑" panose="020B0503020204020204" pitchFamily="34" charset="-122"/>
                <a:ea typeface="微软雅黑" panose="020B0503020204020204" pitchFamily="34" charset="-122"/>
              </a:rPr>
              <a:t>历史上，业务数据库处理主要由数据库更新控制：预定类型的离散交易；周期性定期报告；对错误请求的特殊处理。</a:t>
            </a:r>
            <a:endParaRPr lang="en-US" altLang="zh-CN" sz="2800" b="1" dirty="0">
              <a:solidFill>
                <a:srgbClr val="000066"/>
              </a:solidFill>
              <a:latin typeface="微软雅黑" panose="020B0503020204020204" pitchFamily="34" charset="-122"/>
              <a:ea typeface="微软雅黑" panose="020B0503020204020204" pitchFamily="34" charset="-122"/>
            </a:endParaRPr>
          </a:p>
          <a:p>
            <a:pPr eaLnBrk="1" hangingPunct="1">
              <a:spcBef>
                <a:spcPct val="30000"/>
              </a:spcBef>
              <a:buFontTx/>
              <a:buChar char="•"/>
            </a:pPr>
            <a:r>
              <a:rPr lang="en-US" altLang="zh-CN" sz="2000" b="1" dirty="0">
                <a:solidFill>
                  <a:srgbClr val="000066"/>
                </a:solidFill>
                <a:latin typeface="微软雅黑" panose="020B0503020204020204" pitchFamily="34" charset="-122"/>
                <a:ea typeface="微软雅黑" panose="020B0503020204020204" pitchFamily="34" charset="-122"/>
              </a:rPr>
              <a:t>Business database processing </a:t>
            </a:r>
            <a:r>
              <a:rPr lang="en-US" altLang="zh-CN" sz="2000" b="1" dirty="0">
                <a:latin typeface="微软雅黑" panose="020B0503020204020204" pitchFamily="34" charset="-122"/>
                <a:ea typeface="微软雅黑" panose="020B0503020204020204" pitchFamily="34" charset="-122"/>
              </a:rPr>
              <a:t>historically is dominated by database updates:</a:t>
            </a:r>
          </a:p>
          <a:p>
            <a:pPr lvl="1" eaLnBrk="1" hangingPunct="1">
              <a:spcBef>
                <a:spcPct val="30000"/>
              </a:spcBef>
              <a:buFontTx/>
              <a:buChar char="–"/>
            </a:pPr>
            <a:r>
              <a:rPr lang="en-US" altLang="zh-CN" sz="2000" b="1" dirty="0">
                <a:latin typeface="微软雅黑" panose="020B0503020204020204" pitchFamily="34" charset="-122"/>
                <a:ea typeface="微软雅黑" panose="020B0503020204020204" pitchFamily="34" charset="-122"/>
              </a:rPr>
              <a:t>Discrete transaction of predetermined type; </a:t>
            </a:r>
          </a:p>
          <a:p>
            <a:pPr lvl="1" eaLnBrk="1" hangingPunct="1">
              <a:spcBef>
                <a:spcPct val="30000"/>
              </a:spcBef>
              <a:buFontTx/>
              <a:buChar char="–"/>
            </a:pPr>
            <a:r>
              <a:rPr lang="en-US" altLang="zh-CN" sz="2000" b="1" dirty="0">
                <a:latin typeface="微软雅黑" panose="020B0503020204020204" pitchFamily="34" charset="-122"/>
                <a:ea typeface="微软雅黑" panose="020B0503020204020204" pitchFamily="34" charset="-122"/>
              </a:rPr>
              <a:t>periodic reports;  </a:t>
            </a:r>
          </a:p>
          <a:p>
            <a:pPr lvl="1" eaLnBrk="1" hangingPunct="1">
              <a:spcBef>
                <a:spcPct val="30000"/>
              </a:spcBef>
              <a:buFontTx/>
              <a:buChar char="–"/>
            </a:pPr>
            <a:r>
              <a:rPr lang="en-US" altLang="zh-CN" sz="2000" b="1" dirty="0">
                <a:latin typeface="微软雅黑" panose="020B0503020204020204" pitchFamily="34" charset="-122"/>
                <a:ea typeface="微软雅黑" panose="020B0503020204020204" pitchFamily="34" charset="-122"/>
              </a:rPr>
              <a:t>special handling of bad requests.</a:t>
            </a:r>
          </a:p>
        </p:txBody>
      </p:sp>
      <p:sp>
        <p:nvSpPr>
          <p:cNvPr id="6"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1892430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Bottom)">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lide(fromBottom)">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slide(fromBottom)">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45535" y="1196975"/>
            <a:ext cx="8074025" cy="576263"/>
          </a:xfrm>
        </p:spPr>
        <p:txBody>
          <a:bodyPr/>
          <a:lstStyle/>
          <a:p>
            <a:pPr eaLnBrk="1" hangingPunct="1"/>
            <a:r>
              <a:rPr lang="en-US" altLang="zh-CN" b="1" dirty="0" smtClean="0">
                <a:solidFill>
                  <a:srgbClr val="0000CC"/>
                </a:solidFill>
                <a:ea typeface="黑体" panose="02010609060101010101" pitchFamily="49" charset="-122"/>
              </a:rPr>
              <a:t>Historical database: batch sequential</a:t>
            </a:r>
            <a:r>
              <a:rPr lang="en-US" altLang="zh-CN" b="1" dirty="0" smtClean="0">
                <a:ea typeface="黑体" panose="02010609060101010101" pitchFamily="49" charset="-122"/>
              </a:rPr>
              <a:t>.</a:t>
            </a:r>
          </a:p>
        </p:txBody>
      </p:sp>
      <p:sp>
        <p:nvSpPr>
          <p:cNvPr id="2" name="矩形 1"/>
          <p:cNvSpPr>
            <a:spLocks noChangeArrowheads="1"/>
          </p:cNvSpPr>
          <p:nvPr/>
        </p:nvSpPr>
        <p:spPr bwMode="auto">
          <a:xfrm>
            <a:off x="642796" y="1773238"/>
            <a:ext cx="906317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914400" indent="-45720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How to work?</a:t>
            </a:r>
          </a:p>
          <a:p>
            <a:pPr eaLnBrk="1" hangingPunct="1">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大型机和磁带</a:t>
            </a:r>
            <a:endParaRPr lang="en-US" altLang="zh-CN" sz="28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每个步骤的手动区块调度计划</a:t>
            </a:r>
            <a:endParaRPr lang="en-US" altLang="zh-CN" sz="2800" b="1"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Mainframes and magnetic tape </a:t>
            </a:r>
          </a:p>
          <a:p>
            <a:pPr lvl="1" eaLnBrk="1" hangingPunct="1">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Manual block scheduling plan for each step</a:t>
            </a:r>
            <a:endParaRPr lang="zh-CN" altLang="en-US" sz="2000" dirty="0">
              <a:latin typeface="微软雅黑" panose="020B0503020204020204" pitchFamily="34" charset="-122"/>
              <a:ea typeface="微软雅黑" panose="020B0503020204020204" pitchFamily="34" charset="-122"/>
            </a:endParaRPr>
          </a:p>
        </p:txBody>
      </p:sp>
      <p:grpSp>
        <p:nvGrpSpPr>
          <p:cNvPr id="4" name="组合 3"/>
          <p:cNvGrpSpPr>
            <a:grpSpLocks/>
          </p:cNvGrpSpPr>
          <p:nvPr/>
        </p:nvGrpSpPr>
        <p:grpSpPr bwMode="auto">
          <a:xfrm>
            <a:off x="4511676" y="3644900"/>
            <a:ext cx="5832475" cy="3030538"/>
            <a:chOff x="2987824" y="1046389"/>
            <a:chExt cx="5832648" cy="3030683"/>
          </a:xfrm>
        </p:grpSpPr>
        <p:pic>
          <p:nvPicPr>
            <p:cNvPr id="16391" name="Picture 6" descr="http://img4.imgtn.bdimg.com/it/u=2858402483,1350145415&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046389"/>
              <a:ext cx="3672408" cy="30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87824" y="2853050"/>
              <a:ext cx="2101912" cy="954134"/>
            </a:xfrm>
            <a:prstGeom prst="rect">
              <a:avLst/>
            </a:prstGeom>
          </p:spPr>
          <p:txBody>
            <a:bodyPr wrap="none">
              <a:spAutoFit/>
            </a:bodyPr>
            <a:lstStyle/>
            <a:p>
              <a:pPr eaLnBrk="1" hangingPunct="1">
                <a:defRPr/>
              </a:pPr>
              <a:r>
                <a:rPr lang="en-US" altLang="zh-CN" sz="2800" b="1" dirty="0">
                  <a:effectLst>
                    <a:outerShdw blurRad="38100" dist="38100" dir="2700000" algn="tl">
                      <a:srgbClr val="C0C0C0"/>
                    </a:outerShdw>
                  </a:effectLst>
                  <a:latin typeface="Arial" charset="0"/>
                </a:rPr>
                <a:t>IBM 7094</a:t>
              </a:r>
            </a:p>
            <a:p>
              <a:pPr eaLnBrk="1" hangingPunct="1">
                <a:defRPr/>
              </a:pPr>
              <a:r>
                <a:rPr lang="en-US" altLang="zh-CN" sz="2800" b="1" dirty="0">
                  <a:effectLst>
                    <a:outerShdw blurRad="38100" dist="38100" dir="2700000" algn="tl">
                      <a:srgbClr val="C0C0C0"/>
                    </a:outerShdw>
                  </a:effectLst>
                  <a:latin typeface="Arial" charset="0"/>
                  <a:ea typeface="黑体" pitchFamily="2" charset="-122"/>
                </a:rPr>
                <a:t>mainframe </a:t>
              </a:r>
              <a:endParaRPr lang="zh-CN" altLang="en-US" sz="2800" dirty="0">
                <a:latin typeface="Arial" charset="0"/>
              </a:endParaRPr>
            </a:p>
          </p:txBody>
        </p:sp>
      </p:grpSp>
      <p:sp>
        <p:nvSpPr>
          <p:cNvPr id="16389" name="TextBox 4"/>
          <p:cNvSpPr txBox="1">
            <a:spLocks noChangeArrowheads="1"/>
          </p:cNvSpPr>
          <p:nvPr/>
        </p:nvSpPr>
        <p:spPr bwMode="auto">
          <a:xfrm>
            <a:off x="796705" y="4868864"/>
            <a:ext cx="33546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关系型数据库出现在</a:t>
            </a:r>
            <a:r>
              <a:rPr lang="en-US" altLang="zh-CN" sz="2800" b="1" dirty="0">
                <a:latin typeface="微软雅黑" panose="020B0503020204020204" pitchFamily="34" charset="-122"/>
                <a:ea typeface="微软雅黑" panose="020B0503020204020204" pitchFamily="34" charset="-122"/>
              </a:rPr>
              <a:t>1980</a:t>
            </a:r>
            <a:r>
              <a:rPr lang="zh-CN" altLang="en-US" sz="2800" b="1" dirty="0">
                <a:latin typeface="微软雅黑" panose="020B0503020204020204" pitchFamily="34" charset="-122"/>
                <a:ea typeface="微软雅黑" panose="020B0503020204020204" pitchFamily="34" charset="-122"/>
              </a:rPr>
              <a:t>年代</a:t>
            </a:r>
          </a:p>
        </p:txBody>
      </p:sp>
      <p:sp>
        <p:nvSpPr>
          <p:cNvPr id="10"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56140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8"/>
          <p:cNvSpPr>
            <a:spLocks noChangeShapeType="1"/>
          </p:cNvSpPr>
          <p:nvPr/>
        </p:nvSpPr>
        <p:spPr bwMode="auto">
          <a:xfrm>
            <a:off x="1558926" y="2136775"/>
            <a:ext cx="576263" cy="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1" name="Line 10"/>
          <p:cNvSpPr>
            <a:spLocks noChangeShapeType="1"/>
          </p:cNvSpPr>
          <p:nvPr/>
        </p:nvSpPr>
        <p:spPr bwMode="auto">
          <a:xfrm flipV="1">
            <a:off x="3503614" y="2133600"/>
            <a:ext cx="1152525" cy="1588"/>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2" name="Line 12"/>
          <p:cNvSpPr>
            <a:spLocks noChangeShapeType="1"/>
          </p:cNvSpPr>
          <p:nvPr/>
        </p:nvSpPr>
        <p:spPr bwMode="auto">
          <a:xfrm>
            <a:off x="5591175" y="2151063"/>
            <a:ext cx="647700" cy="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3" name="Line 14"/>
          <p:cNvSpPr>
            <a:spLocks noChangeShapeType="1"/>
          </p:cNvSpPr>
          <p:nvPr/>
        </p:nvSpPr>
        <p:spPr bwMode="auto">
          <a:xfrm flipV="1">
            <a:off x="5808664" y="4075114"/>
            <a:ext cx="935037" cy="649287"/>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4" name="Line 16"/>
          <p:cNvSpPr>
            <a:spLocks noChangeShapeType="1"/>
          </p:cNvSpPr>
          <p:nvPr/>
        </p:nvSpPr>
        <p:spPr bwMode="auto">
          <a:xfrm flipH="1">
            <a:off x="4872039" y="5156200"/>
            <a:ext cx="358775" cy="43180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Oval 25"/>
          <p:cNvSpPr>
            <a:spLocks noChangeArrowheads="1"/>
          </p:cNvSpPr>
          <p:nvPr/>
        </p:nvSpPr>
        <p:spPr bwMode="auto">
          <a:xfrm>
            <a:off x="2135189" y="1471613"/>
            <a:ext cx="1512887" cy="1333500"/>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lang="en-US" altLang="zh-CN" sz="2400" b="1"/>
              <a:t>Online</a:t>
            </a:r>
          </a:p>
          <a:p>
            <a:pPr algn="ctr" eaLnBrk="1" hangingPunct="1">
              <a:lnSpc>
                <a:spcPct val="85000"/>
              </a:lnSpc>
            </a:pPr>
            <a:r>
              <a:rPr lang="en-US" altLang="zh-CN" sz="2400" b="1"/>
              <a:t>Data</a:t>
            </a:r>
          </a:p>
          <a:p>
            <a:pPr algn="ctr" eaLnBrk="1" hangingPunct="1">
              <a:lnSpc>
                <a:spcPct val="85000"/>
              </a:lnSpc>
            </a:pPr>
            <a:r>
              <a:rPr lang="en-US" altLang="zh-CN" sz="2400" b="1"/>
              <a:t>entry</a:t>
            </a:r>
          </a:p>
        </p:txBody>
      </p:sp>
      <p:sp>
        <p:nvSpPr>
          <p:cNvPr id="94234" name="Oval 26"/>
          <p:cNvSpPr>
            <a:spLocks noChangeArrowheads="1"/>
          </p:cNvSpPr>
          <p:nvPr/>
        </p:nvSpPr>
        <p:spPr bwMode="auto">
          <a:xfrm>
            <a:off x="4656138" y="1871664"/>
            <a:ext cx="863600" cy="528637"/>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Edit</a:t>
            </a:r>
          </a:p>
        </p:txBody>
      </p:sp>
      <p:sp>
        <p:nvSpPr>
          <p:cNvPr id="94235" name="Oval 27"/>
          <p:cNvSpPr>
            <a:spLocks noChangeArrowheads="1"/>
          </p:cNvSpPr>
          <p:nvPr/>
        </p:nvSpPr>
        <p:spPr bwMode="auto">
          <a:xfrm>
            <a:off x="6240463" y="1873250"/>
            <a:ext cx="1008062" cy="528638"/>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Sort</a:t>
            </a:r>
          </a:p>
        </p:txBody>
      </p:sp>
      <p:sp>
        <p:nvSpPr>
          <p:cNvPr id="94236" name="Oval 28"/>
          <p:cNvSpPr>
            <a:spLocks noChangeArrowheads="1"/>
          </p:cNvSpPr>
          <p:nvPr/>
        </p:nvSpPr>
        <p:spPr bwMode="auto">
          <a:xfrm>
            <a:off x="4727575" y="4733925"/>
            <a:ext cx="1512888" cy="444500"/>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Update1</a:t>
            </a:r>
          </a:p>
        </p:txBody>
      </p:sp>
      <p:sp>
        <p:nvSpPr>
          <p:cNvPr id="94237" name="Oval 29"/>
          <p:cNvSpPr>
            <a:spLocks noChangeArrowheads="1"/>
          </p:cNvSpPr>
          <p:nvPr/>
        </p:nvSpPr>
        <p:spPr bwMode="auto">
          <a:xfrm>
            <a:off x="8169276" y="4754563"/>
            <a:ext cx="1439863" cy="444500"/>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Update2</a:t>
            </a:r>
          </a:p>
        </p:txBody>
      </p:sp>
      <p:sp>
        <p:nvSpPr>
          <p:cNvPr id="94238" name="Oval 30"/>
          <p:cNvSpPr>
            <a:spLocks noChangeArrowheads="1"/>
          </p:cNvSpPr>
          <p:nvPr/>
        </p:nvSpPr>
        <p:spPr bwMode="auto">
          <a:xfrm>
            <a:off x="6745289" y="3775075"/>
            <a:ext cx="1150937" cy="444500"/>
          </a:xfrm>
          <a:prstGeom prst="ellipse">
            <a:avLst/>
          </a:prstGeom>
          <a:solidFill>
            <a:schemeClr val="accent1"/>
          </a:solidFill>
          <a:ln w="12700">
            <a:solidFill>
              <a:schemeClr val="tx1"/>
            </a:solidFill>
            <a:round/>
            <a:headEnd type="none" w="sm" len="sm"/>
            <a:tailEnd type="none" w="sm" len="sm"/>
          </a:ln>
        </p:spPr>
        <p:txBody>
          <a:bodyPr lIns="0" tIns="0" rIns="0" bIns="0"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Print</a:t>
            </a:r>
          </a:p>
        </p:txBody>
      </p:sp>
      <p:sp>
        <p:nvSpPr>
          <p:cNvPr id="17421" name="Line 32"/>
          <p:cNvSpPr>
            <a:spLocks noChangeShapeType="1"/>
          </p:cNvSpPr>
          <p:nvPr/>
        </p:nvSpPr>
        <p:spPr bwMode="auto">
          <a:xfrm>
            <a:off x="6240463" y="4940300"/>
            <a:ext cx="1943100" cy="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2" name="Line 34"/>
          <p:cNvSpPr>
            <a:spLocks noChangeShapeType="1"/>
          </p:cNvSpPr>
          <p:nvPr/>
        </p:nvSpPr>
        <p:spPr bwMode="auto">
          <a:xfrm>
            <a:off x="7248525" y="2133600"/>
            <a:ext cx="7191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3" name="Line 35"/>
          <p:cNvSpPr>
            <a:spLocks noChangeShapeType="1"/>
          </p:cNvSpPr>
          <p:nvPr/>
        </p:nvSpPr>
        <p:spPr bwMode="auto">
          <a:xfrm>
            <a:off x="7967663" y="2133600"/>
            <a:ext cx="0" cy="1511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4" name="Line 36"/>
          <p:cNvSpPr>
            <a:spLocks noChangeShapeType="1"/>
          </p:cNvSpPr>
          <p:nvPr/>
        </p:nvSpPr>
        <p:spPr bwMode="auto">
          <a:xfrm flipH="1" flipV="1">
            <a:off x="4367213" y="3643314"/>
            <a:ext cx="3600450"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37"/>
          <p:cNvSpPr>
            <a:spLocks noChangeShapeType="1"/>
          </p:cNvSpPr>
          <p:nvPr/>
        </p:nvSpPr>
        <p:spPr bwMode="auto">
          <a:xfrm>
            <a:off x="4367213" y="3643313"/>
            <a:ext cx="0" cy="129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6" name="Line 38"/>
          <p:cNvSpPr>
            <a:spLocks noChangeShapeType="1"/>
          </p:cNvSpPr>
          <p:nvPr/>
        </p:nvSpPr>
        <p:spPr bwMode="auto">
          <a:xfrm>
            <a:off x="4367213" y="4940300"/>
            <a:ext cx="36036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7" name="Line 39"/>
          <p:cNvSpPr>
            <a:spLocks noChangeShapeType="1"/>
          </p:cNvSpPr>
          <p:nvPr/>
        </p:nvSpPr>
        <p:spPr bwMode="auto">
          <a:xfrm flipH="1" flipV="1">
            <a:off x="7823201" y="4148138"/>
            <a:ext cx="576263" cy="64770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8" name="Line 40"/>
          <p:cNvSpPr>
            <a:spLocks noChangeShapeType="1"/>
          </p:cNvSpPr>
          <p:nvPr/>
        </p:nvSpPr>
        <p:spPr bwMode="auto">
          <a:xfrm>
            <a:off x="4151313" y="5588000"/>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9" name="Line 41"/>
          <p:cNvSpPr>
            <a:spLocks noChangeShapeType="1"/>
          </p:cNvSpPr>
          <p:nvPr/>
        </p:nvSpPr>
        <p:spPr bwMode="auto">
          <a:xfrm>
            <a:off x="4151313" y="6308725"/>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0" name="Text Box 42"/>
          <p:cNvSpPr txBox="1">
            <a:spLocks noChangeArrowheads="1"/>
          </p:cNvSpPr>
          <p:nvPr/>
        </p:nvSpPr>
        <p:spPr bwMode="auto">
          <a:xfrm>
            <a:off x="4151313" y="5659438"/>
            <a:ext cx="1223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Old </a:t>
            </a:r>
          </a:p>
          <a:p>
            <a:pPr eaLnBrk="1" hangingPunct="1">
              <a:lnSpc>
                <a:spcPct val="85000"/>
              </a:lnSpc>
            </a:pPr>
            <a:r>
              <a:rPr lang="en-US" altLang="zh-CN" sz="2000" b="1"/>
              <a:t>Master1</a:t>
            </a:r>
          </a:p>
        </p:txBody>
      </p:sp>
      <p:sp>
        <p:nvSpPr>
          <p:cNvPr id="17431" name="Line 43"/>
          <p:cNvSpPr>
            <a:spLocks noChangeShapeType="1"/>
          </p:cNvSpPr>
          <p:nvPr/>
        </p:nvSpPr>
        <p:spPr bwMode="auto">
          <a:xfrm>
            <a:off x="5880101" y="5156200"/>
            <a:ext cx="360363" cy="43180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2" name="Line 44"/>
          <p:cNvSpPr>
            <a:spLocks noChangeShapeType="1"/>
          </p:cNvSpPr>
          <p:nvPr/>
        </p:nvSpPr>
        <p:spPr bwMode="auto">
          <a:xfrm>
            <a:off x="5807076" y="5588000"/>
            <a:ext cx="1008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3" name="Line 45"/>
          <p:cNvSpPr>
            <a:spLocks noChangeShapeType="1"/>
          </p:cNvSpPr>
          <p:nvPr/>
        </p:nvSpPr>
        <p:spPr bwMode="auto">
          <a:xfrm>
            <a:off x="5807075" y="6308725"/>
            <a:ext cx="10810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 Box 48"/>
          <p:cNvSpPr txBox="1">
            <a:spLocks noChangeArrowheads="1"/>
          </p:cNvSpPr>
          <p:nvPr/>
        </p:nvSpPr>
        <p:spPr bwMode="auto">
          <a:xfrm>
            <a:off x="5664201" y="5659438"/>
            <a:ext cx="12239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New</a:t>
            </a:r>
          </a:p>
          <a:p>
            <a:pPr eaLnBrk="1" hangingPunct="1">
              <a:lnSpc>
                <a:spcPct val="85000"/>
              </a:lnSpc>
            </a:pPr>
            <a:r>
              <a:rPr lang="en-US" altLang="zh-CN" sz="2000" b="1"/>
              <a:t>Master1</a:t>
            </a:r>
          </a:p>
        </p:txBody>
      </p:sp>
      <p:sp>
        <p:nvSpPr>
          <p:cNvPr id="17435" name="Line 49"/>
          <p:cNvSpPr>
            <a:spLocks noChangeShapeType="1"/>
          </p:cNvSpPr>
          <p:nvPr/>
        </p:nvSpPr>
        <p:spPr bwMode="auto">
          <a:xfrm flipH="1">
            <a:off x="8183564" y="5156200"/>
            <a:ext cx="358775" cy="43180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6" name="Line 50"/>
          <p:cNvSpPr>
            <a:spLocks noChangeShapeType="1"/>
          </p:cNvSpPr>
          <p:nvPr/>
        </p:nvSpPr>
        <p:spPr bwMode="auto">
          <a:xfrm>
            <a:off x="7462838" y="5588000"/>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51"/>
          <p:cNvSpPr>
            <a:spLocks noChangeShapeType="1"/>
          </p:cNvSpPr>
          <p:nvPr/>
        </p:nvSpPr>
        <p:spPr bwMode="auto">
          <a:xfrm>
            <a:off x="7462838" y="6308725"/>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8" name="Text Box 52"/>
          <p:cNvSpPr txBox="1">
            <a:spLocks noChangeArrowheads="1"/>
          </p:cNvSpPr>
          <p:nvPr/>
        </p:nvSpPr>
        <p:spPr bwMode="auto">
          <a:xfrm>
            <a:off x="7462838" y="5659438"/>
            <a:ext cx="1223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Old </a:t>
            </a:r>
          </a:p>
          <a:p>
            <a:pPr eaLnBrk="1" hangingPunct="1">
              <a:lnSpc>
                <a:spcPct val="85000"/>
              </a:lnSpc>
            </a:pPr>
            <a:r>
              <a:rPr lang="en-US" altLang="zh-CN" sz="2000" b="1"/>
              <a:t>Master2</a:t>
            </a:r>
          </a:p>
        </p:txBody>
      </p:sp>
      <p:sp>
        <p:nvSpPr>
          <p:cNvPr id="17439" name="Line 53"/>
          <p:cNvSpPr>
            <a:spLocks noChangeShapeType="1"/>
          </p:cNvSpPr>
          <p:nvPr/>
        </p:nvSpPr>
        <p:spPr bwMode="auto">
          <a:xfrm>
            <a:off x="9191626" y="5156200"/>
            <a:ext cx="360363" cy="431800"/>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54"/>
          <p:cNvSpPr>
            <a:spLocks noChangeShapeType="1"/>
          </p:cNvSpPr>
          <p:nvPr/>
        </p:nvSpPr>
        <p:spPr bwMode="auto">
          <a:xfrm>
            <a:off x="9118601" y="5588000"/>
            <a:ext cx="1008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55"/>
          <p:cNvSpPr>
            <a:spLocks noChangeShapeType="1"/>
          </p:cNvSpPr>
          <p:nvPr/>
        </p:nvSpPr>
        <p:spPr bwMode="auto">
          <a:xfrm>
            <a:off x="9118600" y="6308725"/>
            <a:ext cx="10810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42" name="Text Box 56"/>
          <p:cNvSpPr txBox="1">
            <a:spLocks noChangeArrowheads="1"/>
          </p:cNvSpPr>
          <p:nvPr/>
        </p:nvSpPr>
        <p:spPr bwMode="auto">
          <a:xfrm>
            <a:off x="8975726" y="5659438"/>
            <a:ext cx="12239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New</a:t>
            </a:r>
          </a:p>
          <a:p>
            <a:pPr eaLnBrk="1" hangingPunct="1">
              <a:lnSpc>
                <a:spcPct val="85000"/>
              </a:lnSpc>
            </a:pPr>
            <a:r>
              <a:rPr lang="en-US" altLang="zh-CN" sz="2000" b="1"/>
              <a:t>Master2</a:t>
            </a:r>
          </a:p>
        </p:txBody>
      </p:sp>
      <p:sp>
        <p:nvSpPr>
          <p:cNvPr id="17443" name="Line 57"/>
          <p:cNvSpPr>
            <a:spLocks noChangeShapeType="1"/>
          </p:cNvSpPr>
          <p:nvPr/>
        </p:nvSpPr>
        <p:spPr bwMode="auto">
          <a:xfrm flipV="1">
            <a:off x="7680325" y="3716339"/>
            <a:ext cx="647700" cy="142875"/>
          </a:xfrm>
          <a:prstGeom prst="line">
            <a:avLst/>
          </a:prstGeom>
          <a:noFill/>
          <a:ln w="381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4" name="Text Box 58"/>
          <p:cNvSpPr txBox="1">
            <a:spLocks noChangeArrowheads="1"/>
          </p:cNvSpPr>
          <p:nvPr/>
        </p:nvSpPr>
        <p:spPr bwMode="auto">
          <a:xfrm>
            <a:off x="8399464" y="3427413"/>
            <a:ext cx="15128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Computer</a:t>
            </a:r>
          </a:p>
          <a:p>
            <a:pPr eaLnBrk="1" hangingPunct="1">
              <a:lnSpc>
                <a:spcPct val="85000"/>
              </a:lnSpc>
            </a:pPr>
            <a:r>
              <a:rPr lang="en-US" altLang="zh-CN" sz="2000" b="1"/>
              <a:t>output</a:t>
            </a:r>
          </a:p>
        </p:txBody>
      </p:sp>
      <p:sp>
        <p:nvSpPr>
          <p:cNvPr id="17445" name="Text Box 59"/>
          <p:cNvSpPr txBox="1">
            <a:spLocks noChangeArrowheads="1"/>
          </p:cNvSpPr>
          <p:nvPr/>
        </p:nvSpPr>
        <p:spPr bwMode="auto">
          <a:xfrm>
            <a:off x="1524001" y="2781300"/>
            <a:ext cx="1584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Application input</a:t>
            </a:r>
          </a:p>
        </p:txBody>
      </p:sp>
      <p:sp>
        <p:nvSpPr>
          <p:cNvPr id="17446" name="Text Box 60"/>
          <p:cNvSpPr txBox="1">
            <a:spLocks noChangeArrowheads="1"/>
          </p:cNvSpPr>
          <p:nvPr/>
        </p:nvSpPr>
        <p:spPr bwMode="auto">
          <a:xfrm>
            <a:off x="3503613" y="2963863"/>
            <a:ext cx="1008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000" b="1"/>
              <a:t>Reject </a:t>
            </a:r>
          </a:p>
          <a:p>
            <a:pPr eaLnBrk="1" hangingPunct="1">
              <a:lnSpc>
                <a:spcPct val="85000"/>
              </a:lnSpc>
            </a:pPr>
            <a:r>
              <a:rPr lang="en-US" altLang="zh-CN" sz="2000" b="1"/>
              <a:t>report</a:t>
            </a:r>
          </a:p>
        </p:txBody>
      </p:sp>
      <p:sp>
        <p:nvSpPr>
          <p:cNvPr id="17447" name="Line 61"/>
          <p:cNvSpPr>
            <a:spLocks noChangeShapeType="1"/>
          </p:cNvSpPr>
          <p:nvPr/>
        </p:nvSpPr>
        <p:spPr bwMode="auto">
          <a:xfrm flipH="1">
            <a:off x="4008438" y="2349500"/>
            <a:ext cx="863600" cy="6477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4273" name="Rectangle 4"/>
          <p:cNvSpPr>
            <a:spLocks noChangeArrowheads="1"/>
          </p:cNvSpPr>
          <p:nvPr/>
        </p:nvSpPr>
        <p:spPr bwMode="auto">
          <a:xfrm>
            <a:off x="1774826" y="6308725"/>
            <a:ext cx="8353425" cy="457200"/>
          </a:xfrm>
          <a:prstGeom prst="rect">
            <a:avLst/>
          </a:prstGeom>
          <a:noFill/>
          <a:ln>
            <a:noFill/>
          </a:ln>
          <a:effectLst/>
          <a:extLst/>
        </p:spPr>
        <p:txBody>
          <a:bodyPr anchor="ct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a:effectLst>
                  <a:outerShdw blurRad="38100" dist="38100" dir="2700000" algn="tl">
                    <a:srgbClr val="C0C0C0"/>
                  </a:outerShdw>
                </a:effectLst>
              </a:rPr>
              <a:t>Dataflow diagram for Batch Databases</a:t>
            </a:r>
          </a:p>
        </p:txBody>
      </p:sp>
      <p:sp>
        <p:nvSpPr>
          <p:cNvPr id="17452" name="Text Box 3"/>
          <p:cNvSpPr txBox="1">
            <a:spLocks noChangeArrowheads="1"/>
          </p:cNvSpPr>
          <p:nvPr/>
        </p:nvSpPr>
        <p:spPr bwMode="auto">
          <a:xfrm>
            <a:off x="1631951" y="817564"/>
            <a:ext cx="561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0000CC"/>
                </a:solidFill>
                <a:latin typeface="微软雅黑" panose="020B0503020204020204" pitchFamily="34" charset="-122"/>
                <a:ea typeface="微软雅黑" panose="020B0503020204020204" pitchFamily="34" charset="-122"/>
              </a:rPr>
              <a:t>【</a:t>
            </a:r>
            <a:r>
              <a:rPr lang="zh-CN" altLang="en-US" sz="2800" b="1">
                <a:solidFill>
                  <a:srgbClr val="0000CC"/>
                </a:solidFill>
                <a:latin typeface="微软雅黑" panose="020B0503020204020204" pitchFamily="34" charset="-122"/>
                <a:ea typeface="微软雅黑" panose="020B0503020204020204" pitchFamily="34" charset="-122"/>
              </a:rPr>
              <a:t>例</a:t>
            </a:r>
            <a:r>
              <a:rPr lang="en-US" altLang="zh-CN" sz="2800" b="1">
                <a:solidFill>
                  <a:srgbClr val="0000CC"/>
                </a:solidFill>
                <a:latin typeface="微软雅黑" panose="020B0503020204020204" pitchFamily="34" charset="-122"/>
                <a:ea typeface="微软雅黑" panose="020B0503020204020204" pitchFamily="34" charset="-122"/>
              </a:rPr>
              <a:t> 1】 </a:t>
            </a:r>
            <a:r>
              <a:rPr lang="zh-CN" altLang="en-US" sz="2800" b="1">
                <a:solidFill>
                  <a:srgbClr val="0000CC"/>
                </a:solidFill>
                <a:latin typeface="微软雅黑" panose="020B0503020204020204" pitchFamily="34" charset="-122"/>
                <a:ea typeface="微软雅黑" panose="020B0503020204020204" pitchFamily="34" charset="-122"/>
              </a:rPr>
              <a:t>批处理数据库更新程序</a:t>
            </a:r>
            <a:endParaRPr lang="en-US" altLang="zh-CN" sz="2800" b="1">
              <a:solidFill>
                <a:srgbClr val="0000CC"/>
              </a:solidFill>
            </a:endParaRPr>
          </a:p>
        </p:txBody>
      </p:sp>
      <p:sp>
        <p:nvSpPr>
          <p:cNvPr id="46" name="Text Box 5"/>
          <p:cNvSpPr txBox="1">
            <a:spLocks noChangeArrowheads="1"/>
          </p:cNvSpPr>
          <p:nvPr/>
        </p:nvSpPr>
        <p:spPr bwMode="auto">
          <a:xfrm>
            <a:off x="1847850" y="207964"/>
            <a:ext cx="8459788"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
        <p:nvSpPr>
          <p:cNvPr id="47" name="AutoShape 19"/>
          <p:cNvSpPr>
            <a:spLocks noChangeArrowheads="1"/>
          </p:cNvSpPr>
          <p:nvPr/>
        </p:nvSpPr>
        <p:spPr bwMode="auto">
          <a:xfrm>
            <a:off x="3845485" y="1485237"/>
            <a:ext cx="576000" cy="57600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dirty="0" smtClean="0">
                <a:effectLst>
                  <a:outerShdw blurRad="38100" dist="38100" dir="2700000" algn="tl">
                    <a:srgbClr val="FFFFFF"/>
                  </a:outerShdw>
                </a:effectLst>
              </a:rPr>
              <a:t>T1</a:t>
            </a:r>
            <a:endParaRPr lang="en-US" altLang="zh-CN" sz="2400" b="1" dirty="0">
              <a:effectLst>
                <a:outerShdw blurRad="38100" dist="38100" dir="2700000" algn="tl">
                  <a:srgbClr val="FFFFFF"/>
                </a:outerShdw>
              </a:effectLst>
            </a:endParaRPr>
          </a:p>
        </p:txBody>
      </p:sp>
      <p:sp>
        <p:nvSpPr>
          <p:cNvPr id="48" name="AutoShape 19"/>
          <p:cNvSpPr>
            <a:spLocks noChangeArrowheads="1"/>
          </p:cNvSpPr>
          <p:nvPr/>
        </p:nvSpPr>
        <p:spPr bwMode="auto">
          <a:xfrm>
            <a:off x="5545334" y="1486911"/>
            <a:ext cx="576000" cy="57600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dirty="0" smtClean="0">
                <a:effectLst>
                  <a:outerShdw blurRad="38100" dist="38100" dir="2700000" algn="tl">
                    <a:srgbClr val="FFFFFF"/>
                  </a:outerShdw>
                </a:effectLst>
              </a:rPr>
              <a:t>T2</a:t>
            </a:r>
            <a:endParaRPr lang="en-US" altLang="zh-CN" sz="2400" b="1" dirty="0">
              <a:effectLst>
                <a:outerShdw blurRad="38100" dist="38100" dir="2700000" algn="tl">
                  <a:srgbClr val="FFFFFF"/>
                </a:outerShdw>
              </a:effectLst>
            </a:endParaRPr>
          </a:p>
        </p:txBody>
      </p:sp>
      <p:sp>
        <p:nvSpPr>
          <p:cNvPr id="49" name="AutoShape 19"/>
          <p:cNvSpPr>
            <a:spLocks noChangeArrowheads="1"/>
          </p:cNvSpPr>
          <p:nvPr/>
        </p:nvSpPr>
        <p:spPr bwMode="auto">
          <a:xfrm>
            <a:off x="7303799" y="1496962"/>
            <a:ext cx="576000" cy="576000"/>
          </a:xfrm>
          <a:prstGeom prst="flowChartMagneticTape">
            <a:avLst/>
          </a:prstGeom>
          <a:solidFill>
            <a:srgbClr val="FF99CC"/>
          </a:solidFill>
          <a:ln w="12700">
            <a:solidFill>
              <a:schemeClr val="tx1"/>
            </a:solidFill>
            <a:miter lim="800000"/>
            <a:headEnd type="none" w="sm" len="sm"/>
            <a:tailEnd type="none" w="sm" len="sm"/>
          </a:ln>
          <a:effectLs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defRPr/>
            </a:pPr>
            <a:r>
              <a:rPr lang="en-US" altLang="zh-CN" sz="2400" b="1" dirty="0" smtClean="0">
                <a:effectLst>
                  <a:outerShdw blurRad="38100" dist="38100" dir="2700000" algn="tl">
                    <a:srgbClr val="FFFFFF"/>
                  </a:outerShdw>
                </a:effectLst>
              </a:rPr>
              <a:t>T3</a:t>
            </a:r>
            <a:endParaRPr lang="en-US" altLang="zh-CN" sz="2400" b="1" dirty="0">
              <a:effectLst>
                <a:outerShdw blurRad="38100" dist="38100" dir="2700000" algn="tl">
                  <a:srgbClr val="FFFFFF"/>
                </a:outerShdw>
              </a:effectLst>
            </a:endParaRPr>
          </a:p>
        </p:txBody>
      </p:sp>
    </p:spTree>
    <p:extLst>
      <p:ext uri="{BB962C8B-B14F-4D97-AF65-F5344CB8AC3E}">
        <p14:creationId xmlns:p14="http://schemas.microsoft.com/office/powerpoint/2010/main" val="661892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4233"/>
                                        </p:tgtEl>
                                      </p:cBhvr>
                                    </p:animEffect>
                                    <p:animScale>
                                      <p:cBhvr>
                                        <p:cTn id="7" dur="250" autoRev="1" fill="hold"/>
                                        <p:tgtEl>
                                          <p:spTgt spid="94233"/>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ircle(in)">
                                      <p:cBhvr>
                                        <p:cTn id="12" dur="20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94234"/>
                                        </p:tgtEl>
                                      </p:cBhvr>
                                    </p:animEffect>
                                    <p:animScale>
                                      <p:cBhvr>
                                        <p:cTn id="17" dur="250" autoRev="1" fill="hold"/>
                                        <p:tgtEl>
                                          <p:spTgt spid="9423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94235"/>
                                        </p:tgtEl>
                                      </p:cBhvr>
                                    </p:animEffect>
                                    <p:animScale>
                                      <p:cBhvr>
                                        <p:cTn id="29" dur="250" autoRev="1" fill="hold"/>
                                        <p:tgtEl>
                                          <p:spTgt spid="94235"/>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94236"/>
                                        </p:tgtEl>
                                      </p:cBhvr>
                                    </p:animEffect>
                                    <p:animScale>
                                      <p:cBhvr>
                                        <p:cTn id="41" dur="250" autoRev="1" fill="hold"/>
                                        <p:tgtEl>
                                          <p:spTgt spid="94236"/>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0" nodeType="clickEffect">
                                  <p:stCondLst>
                                    <p:cond delay="0"/>
                                  </p:stCondLst>
                                  <p:childTnLst>
                                    <p:animEffect transition="out" filter="fade">
                                      <p:cBhvr>
                                        <p:cTn id="45" dur="500" tmFilter="0, 0; .2, .5; .8, .5; 1, 0"/>
                                        <p:tgtEl>
                                          <p:spTgt spid="94237"/>
                                        </p:tgtEl>
                                      </p:cBhvr>
                                    </p:animEffect>
                                    <p:animScale>
                                      <p:cBhvr>
                                        <p:cTn id="46" dur="250" autoRev="1" fill="hold"/>
                                        <p:tgtEl>
                                          <p:spTgt spid="94237"/>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94238"/>
                                        </p:tgtEl>
                                      </p:cBhvr>
                                    </p:animEffect>
                                    <p:animScale>
                                      <p:cBhvr>
                                        <p:cTn id="51" dur="250" autoRev="1" fill="hold"/>
                                        <p:tgtEl>
                                          <p:spTgt spid="942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3" grpId="0" animBg="1"/>
      <p:bldP spid="94234" grpId="0" animBg="1"/>
      <p:bldP spid="94235" grpId="0" animBg="1"/>
      <p:bldP spid="94236" grpId="0" animBg="1"/>
      <p:bldP spid="94237" grpId="0" animBg="1"/>
      <p:bldP spid="94238" grpId="0" animBg="1"/>
      <p:bldP spid="47" grpId="0" animBg="1"/>
      <p:bldP spid="48" grpId="0" animBg="1"/>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55" name="Group 47"/>
          <p:cNvGraphicFramePr>
            <a:graphicFrameLocks noGrp="1"/>
          </p:cNvGraphicFramePr>
          <p:nvPr>
            <p:extLst>
              <p:ext uri="{D42A27DB-BD31-4B8C-83A1-F6EECF244321}">
                <p14:modId xmlns:p14="http://schemas.microsoft.com/office/powerpoint/2010/main" val="2597791874"/>
              </p:ext>
            </p:extLst>
          </p:nvPr>
        </p:nvGraphicFramePr>
        <p:xfrm>
          <a:off x="562708" y="1844676"/>
          <a:ext cx="11133574" cy="4752975"/>
        </p:xfrm>
        <a:graphic>
          <a:graphicData uri="http://schemas.openxmlformats.org/drawingml/2006/table">
            <a:tbl>
              <a:tblPr/>
              <a:tblGrid>
                <a:gridCol w="2257100"/>
                <a:gridCol w="1671121"/>
                <a:gridCol w="2864653"/>
                <a:gridCol w="2075716"/>
                <a:gridCol w="2264984"/>
              </a:tblGrid>
              <a:tr h="45720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Sun, Mike</a:t>
                      </a:r>
                      <a:r>
                        <a:rPr kumimoji="1" lang="en-US" altLang="zh-CN" sz="22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endPar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356821</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TV</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888.56</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324-56-7348</a:t>
                      </a:r>
                    </a:p>
                  </a:txBody>
                  <a:tcPr marT="45712" marB="45712" anchor="ctr" horzOverflow="overflow">
                    <a:lnL>
                      <a:noFill/>
                    </a:lnL>
                    <a:lnR>
                      <a:noFill/>
                    </a:lnR>
                    <a:lnT>
                      <a:noFill/>
                    </a:lnT>
                    <a:lnB>
                      <a:noFill/>
                    </a:lnB>
                    <a:lnTlToBr>
                      <a:noFill/>
                    </a:lnTlToBr>
                    <a:lnBlToTr>
                      <a:noFill/>
                    </a:lnBlToTr>
                    <a:noFill/>
                  </a:tcPr>
                </a:tc>
              </a:tr>
              <a:tr h="822325">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Liu, Elle</a:t>
                      </a: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672452</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356</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346-12-6788</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camera</a:t>
                      </a:r>
                    </a:p>
                  </a:txBody>
                  <a:tcPr marT="45712" marB="45712" anchor="ctr" horzOverflow="overflow">
                    <a:lnL>
                      <a:noFill/>
                    </a:lnL>
                    <a:lnR>
                      <a:noFill/>
                    </a:lnR>
                    <a:lnT>
                      <a:noFill/>
                    </a:lnT>
                    <a:lnB>
                      <a:noFill/>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Lee, Mary</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842674</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radio</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65.44</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563-27-8977</a:t>
                      </a:r>
                    </a:p>
                  </a:txBody>
                  <a:tcPr marT="45712" marB="45712" anchor="ctr" horzOverflow="overflow">
                    <a:lnL>
                      <a:noFill/>
                    </a:lnL>
                    <a:lnR>
                      <a:noFill/>
                    </a:lnR>
                    <a:lnT>
                      <a:noFill/>
                    </a:lnT>
                    <a:lnB>
                      <a:noFill/>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Juell, Paul</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257215</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Telephone</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97.05</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678-23-1567</a:t>
                      </a:r>
                    </a:p>
                  </a:txBody>
                  <a:tcPr marT="45712" marB="45712" anchor="ctr" horzOverflow="overflow">
                    <a:lnL>
                      <a:noFill/>
                    </a:lnL>
                    <a:lnR>
                      <a:noFill/>
                    </a:lnR>
                    <a:lnT>
                      <a:noFill/>
                    </a:lnT>
                    <a:lnB>
                      <a:noFill/>
                    </a:lnB>
                    <a:lnTlToBr>
                      <a:noFill/>
                    </a:lnTlToBr>
                    <a:lnBlToTr>
                      <a:noFill/>
                    </a:lnBlToTr>
                    <a:noFill/>
                  </a:tcPr>
                </a:tc>
              </a:tr>
              <a:tr h="822325">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Nygard, Ken</a:t>
                      </a: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573245</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Microwave oven</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56.88</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974-67-8577</a:t>
                      </a:r>
                    </a:p>
                  </a:txBody>
                  <a:tcPr marT="45712" marB="45712" anchor="ctr" horzOverflow="overflow">
                    <a:lnL>
                      <a:noFill/>
                    </a:lnL>
                    <a:lnR>
                      <a:noFill/>
                    </a:lnR>
                    <a:lnT>
                      <a:noFill/>
                    </a:lnT>
                    <a:lnB>
                      <a:noFill/>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Magel, Ken</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834265</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refrigerator</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988</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874-26-7847</a:t>
                      </a:r>
                    </a:p>
                  </a:txBody>
                  <a:tcPr marT="45712" marB="45712" anchor="ctr" horzOverflow="overflow">
                    <a:lnL>
                      <a:noFill/>
                    </a:lnL>
                    <a:lnR>
                      <a:noFill/>
                    </a:lnR>
                    <a:lnT>
                      <a:noFill/>
                    </a:lnT>
                    <a:lnB>
                      <a:noFill/>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Hunt, Paul</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332184</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Bicycle </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523</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223-56-6878</a:t>
                      </a:r>
                    </a:p>
                  </a:txBody>
                  <a:tcPr marT="45712" marB="45712" anchor="ctr" horzOverflow="overflow">
                    <a:lnL>
                      <a:noFill/>
                    </a:lnL>
                    <a:lnR>
                      <a:noFill/>
                    </a:lnR>
                    <a:lnT>
                      <a:noFill/>
                    </a:lnT>
                    <a:lnB>
                      <a:noFill/>
                    </a:lnB>
                    <a:lnTlToBr>
                      <a:noFill/>
                    </a:lnTlToBr>
                    <a:lnBlToTr>
                      <a:noFill/>
                    </a:lnBlToTr>
                    <a:noFill/>
                  </a:tcPr>
                </a:tc>
              </a:tr>
              <a:tr h="822325">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Eric, Vosika</a:t>
                      </a: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257652</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jewellery</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1005</a:t>
                      </a:r>
                    </a:p>
                  </a:txBody>
                  <a:tcPr marT="45712" marB="45712"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564-31-0976</a:t>
                      </a:r>
                    </a:p>
                  </a:txBody>
                  <a:tcPr marT="45712" marB="45712" anchor="ctr" horzOverflow="overflow">
                    <a:lnL>
                      <a:noFill/>
                    </a:lnL>
                    <a:lnR>
                      <a:noFill/>
                    </a:lnR>
                    <a:lnT>
                      <a:noFill/>
                    </a:lnT>
                    <a:lnB>
                      <a:noFill/>
                    </a:lnB>
                    <a:lnTlToBr>
                      <a:noFill/>
                    </a:lnTlToBr>
                    <a:lnBlToTr>
                      <a:noFill/>
                    </a:lnBlToTr>
                    <a:noFill/>
                  </a:tcPr>
                </a:tc>
              </a:tr>
            </a:tbl>
          </a:graphicData>
        </a:graphic>
      </p:graphicFrame>
      <p:sp>
        <p:nvSpPr>
          <p:cNvPr id="18475" name="Text Box 49"/>
          <p:cNvSpPr txBox="1">
            <a:spLocks noChangeArrowheads="1"/>
          </p:cNvSpPr>
          <p:nvPr/>
        </p:nvSpPr>
        <p:spPr bwMode="auto">
          <a:xfrm>
            <a:off x="515938" y="1165731"/>
            <a:ext cx="478033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66"/>
                </a:solidFill>
                <a:latin typeface="微软雅黑" panose="020B0503020204020204" pitchFamily="34" charset="-122"/>
                <a:ea typeface="微软雅黑" panose="020B0503020204020204" pitchFamily="34" charset="-122"/>
              </a:rPr>
              <a:t>1. </a:t>
            </a:r>
            <a:r>
              <a:rPr lang="zh-CN" altLang="en-US" sz="2800" b="1" dirty="0" smtClean="0">
                <a:solidFill>
                  <a:srgbClr val="000066"/>
                </a:solidFill>
                <a:latin typeface="微软雅黑" panose="020B0503020204020204" pitchFamily="34" charset="-122"/>
                <a:ea typeface="微软雅黑" panose="020B0503020204020204" pitchFamily="34" charset="-122"/>
              </a:rPr>
              <a:t>原始数据 </a:t>
            </a:r>
            <a:r>
              <a:rPr lang="en-US" altLang="zh-CN" sz="2800" b="1" dirty="0" smtClean="0">
                <a:solidFill>
                  <a:srgbClr val="000066"/>
                </a:solidFill>
                <a:latin typeface="微软雅黑" panose="020B0503020204020204" pitchFamily="34" charset="-122"/>
                <a:ea typeface="微软雅黑" panose="020B0503020204020204" pitchFamily="34" charset="-122"/>
              </a:rPr>
              <a:t>(Raw data)</a:t>
            </a:r>
            <a:endParaRPr lang="en-US" altLang="zh-CN" sz="2800" b="1" dirty="0">
              <a:solidFill>
                <a:srgbClr val="000066"/>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1869266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55"/>
                                        </p:tgtEl>
                                        <p:attrNameLst>
                                          <p:attrName>style.visibility</p:attrName>
                                        </p:attrNameLst>
                                      </p:cBhvr>
                                      <p:to>
                                        <p:strVal val="visible"/>
                                      </p:to>
                                    </p:set>
                                    <p:animEffect transition="in" filter="slide(fromBottom)">
                                      <p:cBhvr>
                                        <p:cTn id="7" dur="500"/>
                                        <p:tgtEl>
                                          <p:spTgt spid="17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648" name="Group 120"/>
          <p:cNvGraphicFramePr>
            <a:graphicFrameLocks noGrp="1"/>
          </p:cNvGraphicFramePr>
          <p:nvPr>
            <p:extLst>
              <p:ext uri="{D42A27DB-BD31-4B8C-83A1-F6EECF244321}">
                <p14:modId xmlns:p14="http://schemas.microsoft.com/office/powerpoint/2010/main" val="808317028"/>
              </p:ext>
            </p:extLst>
          </p:nvPr>
        </p:nvGraphicFramePr>
        <p:xfrm>
          <a:off x="839787" y="1735139"/>
          <a:ext cx="10655527" cy="3565527"/>
        </p:xfrm>
        <a:graphic>
          <a:graphicData uri="http://schemas.openxmlformats.org/drawingml/2006/table">
            <a:tbl>
              <a:tblPr/>
              <a:tblGrid>
                <a:gridCol w="2524516"/>
                <a:gridCol w="1616645"/>
                <a:gridCol w="2361258"/>
                <a:gridCol w="1443435"/>
                <a:gridCol w="2709673"/>
              </a:tblGrid>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Sun, Mike</a:t>
                      </a:r>
                      <a:r>
                        <a:rPr kumimoji="1" lang="en-US" altLang="zh-CN" sz="22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endPar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0" marB="45700"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356821</a:t>
                      </a:r>
                    </a:p>
                  </a:txBody>
                  <a:tcPr marT="45700" marB="45700"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TV</a:t>
                      </a:r>
                    </a:p>
                  </a:txBody>
                  <a:tcPr marT="45700" marB="45700"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888.56</a:t>
                      </a:r>
                    </a:p>
                  </a:txBody>
                  <a:tcPr marT="45700" marB="45700"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324-56-7348</a:t>
                      </a:r>
                    </a:p>
                  </a:txBody>
                  <a:tcPr marT="45700" marB="45700" anchor="ctr" horzOverflow="overflow">
                    <a:lnL>
                      <a:noFill/>
                    </a:lnL>
                    <a:lnR cap="flat">
                      <a:noFill/>
                    </a:lnR>
                    <a:lnT cap="flat">
                      <a:noFill/>
                    </a:lnT>
                    <a:lnB>
                      <a:noFill/>
                    </a:lnB>
                    <a:lnTlToBr>
                      <a:noFill/>
                    </a:lnTlToBr>
                    <a:lnBlToTr>
                      <a:noFill/>
                    </a:lnBlToTr>
                    <a:noFill/>
                  </a:tcPr>
                </a:tc>
              </a:tr>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Lee, Mary</a:t>
                      </a:r>
                    </a:p>
                  </a:txBody>
                  <a:tcPr marT="45700" marB="45700"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842674</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radio</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65.44</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563-27-8977</a:t>
                      </a:r>
                    </a:p>
                  </a:txBody>
                  <a:tcPr marT="45700" marB="45700" anchor="ctr" horzOverflow="overflow">
                    <a:lnL>
                      <a:noFill/>
                    </a:lnL>
                    <a:lnR cap="flat">
                      <a:noFill/>
                    </a:lnR>
                    <a:lnT>
                      <a:noFill/>
                    </a:lnT>
                    <a:lnB>
                      <a:noFill/>
                    </a:lnB>
                    <a:lnTlToBr>
                      <a:noFill/>
                    </a:lnTlToBr>
                    <a:lnBlToTr>
                      <a:noFill/>
                    </a:lnBlToTr>
                    <a:noFill/>
                  </a:tcPr>
                </a:tc>
              </a:tr>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err="1" smtClean="0">
                          <a:ln>
                            <a:noFill/>
                          </a:ln>
                          <a:solidFill>
                            <a:srgbClr val="3333CC"/>
                          </a:solidFill>
                          <a:effectLst/>
                          <a:latin typeface="微软雅黑" panose="020B0503020204020204" pitchFamily="34" charset="-122"/>
                          <a:ea typeface="微软雅黑" panose="020B0503020204020204" pitchFamily="34" charset="-122"/>
                        </a:rPr>
                        <a:t>Juell</a:t>
                      </a:r>
                      <a:r>
                        <a:rPr kumimoji="1" lang="en-US" altLang="zh-CN" sz="22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 Paul</a:t>
                      </a:r>
                    </a:p>
                  </a:txBody>
                  <a:tcPr marT="45700" marB="45700"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257215</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Telephone</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97.05</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678-23-1567</a:t>
                      </a:r>
                    </a:p>
                  </a:txBody>
                  <a:tcPr marT="45700" marB="45700" anchor="ctr" horzOverflow="overflow">
                    <a:lnL>
                      <a:noFill/>
                    </a:lnL>
                    <a:lnR cap="flat">
                      <a:noFill/>
                    </a:lnR>
                    <a:lnT>
                      <a:noFill/>
                    </a:lnT>
                    <a:lnB>
                      <a:noFill/>
                    </a:lnB>
                    <a:lnTlToBr>
                      <a:noFill/>
                    </a:lnTlToBr>
                    <a:lnBlToTr>
                      <a:noFill/>
                    </a:lnBlToTr>
                    <a:noFill/>
                  </a:tcPr>
                </a:tc>
              </a:tr>
              <a:tr h="82283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Nygard, Ken</a:t>
                      </a: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p>
                  </a:txBody>
                  <a:tcPr marT="45700" marB="45700"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573245</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Microwave oven</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56.88</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974-67-8577</a:t>
                      </a:r>
                    </a:p>
                  </a:txBody>
                  <a:tcPr marT="45700" marB="45700" anchor="ctr" horzOverflow="overflow">
                    <a:lnL>
                      <a:noFill/>
                    </a:lnL>
                    <a:lnR cap="flat">
                      <a:noFill/>
                    </a:lnR>
                    <a:lnT>
                      <a:noFill/>
                    </a:lnT>
                    <a:lnB>
                      <a:noFill/>
                    </a:lnB>
                    <a:lnTlToBr>
                      <a:noFill/>
                    </a:lnTlToBr>
                    <a:lnBlToTr>
                      <a:noFill/>
                    </a:lnBlToTr>
                    <a:noFill/>
                  </a:tcPr>
                </a:tc>
              </a:tr>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Magel, Ken</a:t>
                      </a:r>
                    </a:p>
                  </a:txBody>
                  <a:tcPr marT="45700" marB="45700"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834265</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refrigerator</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988</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874-26-7847</a:t>
                      </a:r>
                    </a:p>
                  </a:txBody>
                  <a:tcPr marT="45700" marB="45700" anchor="ctr" horzOverflow="overflow">
                    <a:lnL>
                      <a:noFill/>
                    </a:lnL>
                    <a:lnR cap="flat">
                      <a:noFill/>
                    </a:lnR>
                    <a:lnT>
                      <a:noFill/>
                    </a:lnT>
                    <a:lnB>
                      <a:noFill/>
                    </a:lnB>
                    <a:lnTlToBr>
                      <a:noFill/>
                    </a:lnTlToBr>
                    <a:lnBlToTr>
                      <a:noFill/>
                    </a:lnBlToTr>
                    <a:noFill/>
                  </a:tcPr>
                </a:tc>
              </a:tr>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Hunt, Paul</a:t>
                      </a:r>
                    </a:p>
                  </a:txBody>
                  <a:tcPr marT="45700" marB="45700"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332184</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Bicycle </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523</a:t>
                      </a:r>
                    </a:p>
                  </a:txBody>
                  <a:tcPr marT="45700" marB="45700"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223-56-6878</a:t>
                      </a:r>
                    </a:p>
                  </a:txBody>
                  <a:tcPr marT="45700" marB="45700" anchor="ctr" horzOverflow="overflow">
                    <a:lnL>
                      <a:noFill/>
                    </a:lnL>
                    <a:lnR cap="flat">
                      <a:noFill/>
                    </a:lnR>
                    <a:lnT>
                      <a:noFill/>
                    </a:lnT>
                    <a:lnB>
                      <a:noFill/>
                    </a:lnB>
                    <a:lnTlToBr>
                      <a:noFill/>
                    </a:lnTlToBr>
                    <a:lnBlToTr>
                      <a:noFill/>
                    </a:lnBlToTr>
                    <a:noFill/>
                  </a:tcPr>
                </a:tc>
              </a:tr>
              <a:tr h="45711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Eric, Vosika</a:t>
                      </a: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p>
                  </a:txBody>
                  <a:tcPr marT="45700" marB="45700" anchor="ctr"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257652</a:t>
                      </a:r>
                    </a:p>
                  </a:txBody>
                  <a:tcPr marT="45700" marB="45700"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jewellery</a:t>
                      </a:r>
                    </a:p>
                  </a:txBody>
                  <a:tcPr marT="45700" marB="45700"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1005</a:t>
                      </a:r>
                    </a:p>
                  </a:txBody>
                  <a:tcPr marT="45700" marB="45700"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564-31-0976</a:t>
                      </a:r>
                    </a:p>
                  </a:txBody>
                  <a:tcPr marT="45700" marB="45700" anchor="ctr" horzOverflow="overflow">
                    <a:lnL>
                      <a:noFill/>
                    </a:lnL>
                    <a:lnR cap="flat">
                      <a:noFill/>
                    </a:lnR>
                    <a:lnT>
                      <a:noFill/>
                    </a:lnT>
                    <a:lnB cap="flat">
                      <a:noFill/>
                    </a:lnB>
                    <a:lnTlToBr>
                      <a:noFill/>
                    </a:lnTlToBr>
                    <a:lnBlToTr>
                      <a:noFill/>
                    </a:lnBlToTr>
                    <a:noFill/>
                  </a:tcPr>
                </a:tc>
              </a:tr>
            </a:tbl>
          </a:graphicData>
        </a:graphic>
      </p:graphicFrame>
      <p:sp>
        <p:nvSpPr>
          <p:cNvPr id="406575" name="Text Box 47"/>
          <p:cNvSpPr txBox="1">
            <a:spLocks noChangeArrowheads="1"/>
          </p:cNvSpPr>
          <p:nvPr/>
        </p:nvSpPr>
        <p:spPr bwMode="auto">
          <a:xfrm>
            <a:off x="839787" y="1085851"/>
            <a:ext cx="5334676" cy="519113"/>
          </a:xfrm>
          <a:prstGeom prst="rect">
            <a:avLst/>
          </a:prstGeom>
          <a:noFill/>
          <a:ln>
            <a:noFill/>
          </a:ln>
          <a:effectLst/>
          <a:extLst/>
        </p:spPr>
        <p:txBody>
          <a:bodyPr wrap="square">
            <a:spAutoFit/>
          </a:bodyPr>
          <a:lstStyle/>
          <a:p>
            <a:pPr eaLnBrk="1" hangingPunct="1">
              <a:spcBef>
                <a:spcPct val="50000"/>
              </a:spcBef>
              <a:defRPr/>
            </a:pPr>
            <a:r>
              <a:rPr lang="en-US" altLang="zh-CN" sz="28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 </a:t>
            </a:r>
            <a:r>
              <a:rPr lang="zh-CN" altLang="en-US" sz="2800" b="1" dirty="0" smtClean="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编辑完的数据 </a:t>
            </a:r>
            <a:r>
              <a:rPr lang="en-US" altLang="zh-CN" sz="2800" b="1" dirty="0" smtClean="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(Edited data)</a:t>
            </a:r>
            <a:endParaRPr lang="en-US" altLang="zh-CN" sz="28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406647" name="Group 119"/>
          <p:cNvGraphicFramePr>
            <a:graphicFrameLocks noGrp="1"/>
          </p:cNvGraphicFramePr>
          <p:nvPr>
            <p:extLst>
              <p:ext uri="{D42A27DB-BD31-4B8C-83A1-F6EECF244321}">
                <p14:modId xmlns:p14="http://schemas.microsoft.com/office/powerpoint/2010/main" val="130363247"/>
              </p:ext>
            </p:extLst>
          </p:nvPr>
        </p:nvGraphicFramePr>
        <p:xfrm>
          <a:off x="886997" y="6092826"/>
          <a:ext cx="8064500" cy="504825"/>
        </p:xfrm>
        <a:graphic>
          <a:graphicData uri="http://schemas.openxmlformats.org/drawingml/2006/table">
            <a:tbl>
              <a:tblPr/>
              <a:tblGrid>
                <a:gridCol w="1911350"/>
                <a:gridCol w="1222375"/>
                <a:gridCol w="897954"/>
                <a:gridCol w="2304033"/>
                <a:gridCol w="1728788"/>
              </a:tblGrid>
              <a:tr h="5048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Liu, Elle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672452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356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346-12-6788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camera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06628" name="Text Box 100"/>
          <p:cNvSpPr txBox="1">
            <a:spLocks noChangeArrowheads="1"/>
          </p:cNvSpPr>
          <p:nvPr/>
        </p:nvSpPr>
        <p:spPr bwMode="auto">
          <a:xfrm>
            <a:off x="886997" y="5516563"/>
            <a:ext cx="5473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000099"/>
                </a:solidFill>
              </a:rPr>
              <a:t>Ejected data, wrong format</a:t>
            </a:r>
          </a:p>
        </p:txBody>
      </p:sp>
      <p:sp>
        <p:nvSpPr>
          <p:cNvPr id="8"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2403713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6628"/>
                                        </p:tgtEl>
                                        <p:attrNameLst>
                                          <p:attrName>style.visibility</p:attrName>
                                        </p:attrNameLst>
                                      </p:cBhvr>
                                      <p:to>
                                        <p:strVal val="visible"/>
                                      </p:to>
                                    </p:set>
                                    <p:animEffect transition="in" filter="slide(fromBottom)">
                                      <p:cBhvr>
                                        <p:cTn id="7" dur="500"/>
                                        <p:tgtEl>
                                          <p:spTgt spid="40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06647"/>
                                        </p:tgtEl>
                                        <p:attrNameLst>
                                          <p:attrName>style.visibility</p:attrName>
                                        </p:attrNameLst>
                                      </p:cBhvr>
                                      <p:to>
                                        <p:strVal val="visible"/>
                                      </p:to>
                                    </p:set>
                                    <p:animEffect transition="in" filter="slide(fromBottom)">
                                      <p:cBhvr>
                                        <p:cTn id="12" dur="500"/>
                                        <p:tgtEl>
                                          <p:spTgt spid="40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6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613" name="Group 61"/>
          <p:cNvGraphicFramePr>
            <a:graphicFrameLocks noGrp="1"/>
          </p:cNvGraphicFramePr>
          <p:nvPr>
            <p:extLst>
              <p:ext uri="{D42A27DB-BD31-4B8C-83A1-F6EECF244321}">
                <p14:modId xmlns:p14="http://schemas.microsoft.com/office/powerpoint/2010/main" val="3631369989"/>
              </p:ext>
            </p:extLst>
          </p:nvPr>
        </p:nvGraphicFramePr>
        <p:xfrm>
          <a:off x="813916" y="1919289"/>
          <a:ext cx="10550770" cy="4040186"/>
        </p:xfrm>
        <a:graphic>
          <a:graphicData uri="http://schemas.openxmlformats.org/drawingml/2006/table">
            <a:tbl>
              <a:tblPr/>
              <a:tblGrid>
                <a:gridCol w="2503640"/>
                <a:gridCol w="1596809"/>
                <a:gridCol w="2426757"/>
                <a:gridCol w="1431214"/>
                <a:gridCol w="2592350"/>
              </a:tblGrid>
              <a:tr h="53647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Eric, </a:t>
                      </a:r>
                      <a:r>
                        <a:rPr kumimoji="1" lang="en-US" altLang="zh-CN" sz="2400" b="1" i="0" u="none" strike="noStrike" cap="none" normalizeH="0" baseline="0" dirty="0" err="1" smtClean="0">
                          <a:ln>
                            <a:noFill/>
                          </a:ln>
                          <a:solidFill>
                            <a:srgbClr val="3333CC"/>
                          </a:solidFill>
                          <a:effectLst/>
                          <a:latin typeface="微软雅黑" panose="020B0503020204020204" pitchFamily="34" charset="-122"/>
                          <a:ea typeface="微软雅黑" panose="020B0503020204020204" pitchFamily="34" charset="-122"/>
                        </a:rPr>
                        <a:t>Vosika</a:t>
                      </a: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p>
                  </a:txBody>
                  <a:tcPr marT="45712" marB="45712"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257652</a:t>
                      </a:r>
                    </a:p>
                  </a:txBody>
                  <a:tcPr marT="45712" marB="45712"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jewellery</a:t>
                      </a:r>
                    </a:p>
                  </a:txBody>
                  <a:tcPr marT="45712" marB="45712"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1005</a:t>
                      </a:r>
                    </a:p>
                  </a:txBody>
                  <a:tcPr marT="45712" marB="45712" anchor="ct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564310976</a:t>
                      </a:r>
                    </a:p>
                  </a:txBody>
                  <a:tcPr marT="45712" marB="45712" anchor="ctr" horzOverflow="overflow">
                    <a:lnL>
                      <a:noFill/>
                    </a:lnL>
                    <a:lnR cap="flat">
                      <a:noFill/>
                    </a:lnR>
                    <a:lnT cap="flat">
                      <a:noFill/>
                    </a:lnT>
                    <a:lnB>
                      <a:noFill/>
                    </a:lnB>
                    <a:lnTlToBr>
                      <a:noFill/>
                    </a:lnTlToBr>
                    <a:lnBlToTr>
                      <a:noFill/>
                    </a:lnBlToTr>
                    <a:noFill/>
                  </a:tcPr>
                </a:tc>
              </a:tr>
              <a:tr h="53805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Hunt, Paul</a:t>
                      </a:r>
                    </a:p>
                  </a:txBody>
                  <a:tcPr marT="45712" marB="45712"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332184</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Bicycle </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523</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223566878</a:t>
                      </a:r>
                    </a:p>
                  </a:txBody>
                  <a:tcPr marT="45712" marB="45712" anchor="ctr" horzOverflow="overflow">
                    <a:lnL>
                      <a:noFill/>
                    </a:lnL>
                    <a:lnR cap="flat">
                      <a:noFill/>
                    </a:lnR>
                    <a:lnT>
                      <a:noFill/>
                    </a:lnT>
                    <a:lnB>
                      <a:noFill/>
                    </a:lnB>
                    <a:lnTlToBr>
                      <a:noFill/>
                    </a:lnTlToBr>
                    <a:lnBlToTr>
                      <a:noFill/>
                    </a:lnBlToTr>
                    <a:noFill/>
                  </a:tcPr>
                </a:tc>
              </a:tr>
              <a:tr h="53647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smtClean="0">
                          <a:ln>
                            <a:noFill/>
                          </a:ln>
                          <a:solidFill>
                            <a:srgbClr val="3333CC"/>
                          </a:solidFill>
                          <a:effectLst/>
                          <a:latin typeface="微软雅黑" panose="020B0503020204020204" pitchFamily="34" charset="-122"/>
                          <a:ea typeface="微软雅黑" panose="020B0503020204020204" pitchFamily="34" charset="-122"/>
                        </a:rPr>
                        <a:t>Juell</a:t>
                      </a:r>
                      <a:r>
                        <a:rPr kumimoji="1" lang="en-US" altLang="zh-CN" sz="2400" b="1" i="0" u="none" strike="noStrike" cap="none" normalizeH="0" baseline="0" dirty="0" smtClean="0">
                          <a:ln>
                            <a:noFill/>
                          </a:ln>
                          <a:solidFill>
                            <a:srgbClr val="3333CC"/>
                          </a:solidFill>
                          <a:effectLst/>
                          <a:latin typeface="微软雅黑" panose="020B0503020204020204" pitchFamily="34" charset="-122"/>
                          <a:ea typeface="微软雅黑" panose="020B0503020204020204" pitchFamily="34" charset="-122"/>
                        </a:rPr>
                        <a:t>, Paul</a:t>
                      </a:r>
                    </a:p>
                  </a:txBody>
                  <a:tcPr marT="45712" marB="45712"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257215</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Telephone</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97.05</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678231567</a:t>
                      </a:r>
                    </a:p>
                  </a:txBody>
                  <a:tcPr marT="45712" marB="45712" anchor="ctr" horzOverflow="overflow">
                    <a:lnL>
                      <a:noFill/>
                    </a:lnL>
                    <a:lnR cap="flat">
                      <a:noFill/>
                    </a:lnR>
                    <a:lnT>
                      <a:noFill/>
                    </a:lnT>
                    <a:lnB>
                      <a:noFill/>
                    </a:lnB>
                    <a:lnTlToBr>
                      <a:noFill/>
                    </a:lnTlToBr>
                    <a:lnBlToTr>
                      <a:noFill/>
                    </a:lnBlToTr>
                    <a:noFill/>
                  </a:tcPr>
                </a:tc>
              </a:tr>
              <a:tr h="53647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Lee, Mary</a:t>
                      </a:r>
                    </a:p>
                  </a:txBody>
                  <a:tcPr marT="45712" marB="45712"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842674</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radio</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65.44</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563278977</a:t>
                      </a:r>
                    </a:p>
                  </a:txBody>
                  <a:tcPr marT="45712" marB="45712" anchor="ctr" horzOverflow="overflow">
                    <a:lnL>
                      <a:noFill/>
                    </a:lnL>
                    <a:lnR cap="flat">
                      <a:noFill/>
                    </a:lnR>
                    <a:lnT>
                      <a:noFill/>
                    </a:lnT>
                    <a:lnB>
                      <a:noFill/>
                    </a:lnB>
                    <a:lnTlToBr>
                      <a:noFill/>
                    </a:lnTlToBr>
                    <a:lnBlToTr>
                      <a:noFill/>
                    </a:lnBlToTr>
                    <a:noFill/>
                  </a:tcPr>
                </a:tc>
              </a:tr>
              <a:tr h="5348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Magel, Ken</a:t>
                      </a:r>
                    </a:p>
                  </a:txBody>
                  <a:tcPr marT="45712" marB="45712"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834265</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refrigerator</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988</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874267847</a:t>
                      </a:r>
                    </a:p>
                  </a:txBody>
                  <a:tcPr marT="45712" marB="45712" anchor="ctr" horzOverflow="overflow">
                    <a:lnL>
                      <a:noFill/>
                    </a:lnL>
                    <a:lnR cap="flat">
                      <a:noFill/>
                    </a:lnR>
                    <a:lnT>
                      <a:noFill/>
                    </a:lnT>
                    <a:lnB>
                      <a:noFill/>
                    </a:lnB>
                    <a:lnTlToBr>
                      <a:noFill/>
                    </a:lnTlToBr>
                    <a:lnBlToTr>
                      <a:noFill/>
                    </a:lnBlToTr>
                    <a:noFill/>
                  </a:tcPr>
                </a:tc>
              </a:tr>
              <a:tr h="8229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Nygard, Ken</a:t>
                      </a: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p>
                  </a:txBody>
                  <a:tcPr marT="45712" marB="45712" anchor="ct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573245</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Microwave oven</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56.88</a:t>
                      </a:r>
                    </a:p>
                  </a:txBody>
                  <a:tcPr marT="45712" marB="45712"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974678577</a:t>
                      </a:r>
                    </a:p>
                  </a:txBody>
                  <a:tcPr marT="45712" marB="45712" anchor="ctr" horzOverflow="overflow">
                    <a:lnL>
                      <a:noFill/>
                    </a:lnL>
                    <a:lnR cap="flat">
                      <a:noFill/>
                    </a:lnR>
                    <a:lnT>
                      <a:noFill/>
                    </a:lnT>
                    <a:lnB>
                      <a:noFill/>
                    </a:lnB>
                    <a:lnTlToBr>
                      <a:noFill/>
                    </a:lnTlToBr>
                    <a:lnBlToTr>
                      <a:noFill/>
                    </a:lnBlToTr>
                    <a:noFill/>
                  </a:tcPr>
                </a:tc>
              </a:tr>
              <a:tr h="53488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3333CC"/>
                          </a:solidFill>
                          <a:effectLst/>
                          <a:latin typeface="微软雅黑" panose="020B0503020204020204" pitchFamily="34" charset="-122"/>
                          <a:ea typeface="微软雅黑" panose="020B0503020204020204" pitchFamily="34" charset="-122"/>
                        </a:rPr>
                        <a:t>Sun, Mike</a:t>
                      </a:r>
                      <a:r>
                        <a:rPr kumimoji="1" lang="en-US" altLang="zh-CN" sz="2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 </a:t>
                      </a:r>
                      <a:endPar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12" marB="45712" anchor="ctr"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356821</a:t>
                      </a:r>
                    </a:p>
                  </a:txBody>
                  <a:tcPr marT="45712" marB="45712"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TV</a:t>
                      </a:r>
                    </a:p>
                  </a:txBody>
                  <a:tcPr marT="45712" marB="45712"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888.56</a:t>
                      </a:r>
                    </a:p>
                  </a:txBody>
                  <a:tcPr marT="45712" marB="45712"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324567348</a:t>
                      </a:r>
                    </a:p>
                  </a:txBody>
                  <a:tcPr marT="45712" marB="45712" anchor="ctr" horzOverflow="overflow">
                    <a:lnL>
                      <a:noFill/>
                    </a:lnL>
                    <a:lnR cap="flat">
                      <a:noFill/>
                    </a:lnR>
                    <a:lnT>
                      <a:noFill/>
                    </a:lnT>
                    <a:lnB cap="flat">
                      <a:noFill/>
                    </a:lnB>
                    <a:lnTlToBr>
                      <a:noFill/>
                    </a:lnTlToBr>
                    <a:lnBlToTr>
                      <a:noFill/>
                    </a:lnBlToTr>
                    <a:noFill/>
                  </a:tcPr>
                </a:tc>
              </a:tr>
            </a:tbl>
          </a:graphicData>
        </a:graphic>
      </p:graphicFrame>
      <p:sp>
        <p:nvSpPr>
          <p:cNvPr id="407599" name="Text Box 47"/>
          <p:cNvSpPr txBox="1">
            <a:spLocks noChangeArrowheads="1"/>
          </p:cNvSpPr>
          <p:nvPr/>
        </p:nvSpPr>
        <p:spPr bwMode="auto">
          <a:xfrm>
            <a:off x="660401" y="1341438"/>
            <a:ext cx="5758506" cy="523220"/>
          </a:xfrm>
          <a:prstGeom prst="rect">
            <a:avLst/>
          </a:prstGeom>
          <a:noFill/>
          <a:ln>
            <a:noFill/>
          </a:ln>
          <a:effectLst/>
          <a:extLst/>
        </p:spPr>
        <p:txBody>
          <a:bodyPr wrap="square">
            <a:spAutoFit/>
          </a:bodyPr>
          <a:lstStyle/>
          <a:p>
            <a:pPr eaLnBrk="1" hangingPunct="1">
              <a:spcBef>
                <a:spcPct val="50000"/>
              </a:spcBef>
              <a:defRPr/>
            </a:pPr>
            <a:r>
              <a:rPr lang="en-US" altLang="zh-CN" sz="28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 </a:t>
            </a:r>
            <a:r>
              <a:rPr lang="zh-CN" altLang="en-US" sz="2800" b="1" dirty="0" smtClean="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排序完的数据 </a:t>
            </a:r>
            <a:r>
              <a:rPr lang="en-US" altLang="zh-CN" sz="2800" b="1" dirty="0" smtClean="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(Sorted data)</a:t>
            </a:r>
            <a:endParaRPr lang="en-US" altLang="zh-CN" sz="28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414640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878186" y="2645778"/>
            <a:ext cx="992259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marL="457200" indent="-457200">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spcBef>
                <a:spcPts val="1200"/>
              </a:spcBef>
              <a:buFontTx/>
              <a:buAutoNum type="arabicPeriod"/>
            </a:pPr>
            <a:r>
              <a:rPr kumimoji="1" lang="en-US" altLang="zh-CN" sz="2800" b="1" dirty="0">
                <a:latin typeface="微软雅黑" panose="020B0503020204020204" pitchFamily="34" charset="-122"/>
                <a:ea typeface="微软雅黑" panose="020B0503020204020204" pitchFamily="34" charset="-122"/>
                <a:hlinkClick r:id="rId2" action="ppaction://hlinksldjump"/>
              </a:rPr>
              <a:t>Concept of dataflow architecture</a:t>
            </a:r>
            <a:endParaRPr kumimoji="1" lang="zh-CN" altLang="en-US" sz="2800" b="1" dirty="0">
              <a:latin typeface="微软雅黑" panose="020B0503020204020204" pitchFamily="34" charset="-122"/>
              <a:ea typeface="微软雅黑" panose="020B0503020204020204" pitchFamily="34" charset="-122"/>
            </a:endParaRPr>
          </a:p>
          <a:p>
            <a:pPr>
              <a:spcBef>
                <a:spcPts val="1200"/>
              </a:spcBef>
              <a:buFontTx/>
              <a:buAutoNum type="arabicPeriod"/>
            </a:pPr>
            <a:r>
              <a:rPr kumimoji="1" lang="en-US" altLang="zh-CN" sz="2800" b="1" dirty="0">
                <a:latin typeface="微软雅黑" panose="020B0503020204020204" pitchFamily="34" charset="-122"/>
                <a:ea typeface="微软雅黑" panose="020B0503020204020204" pitchFamily="34" charset="-122"/>
                <a:hlinkClick r:id="rId3" action="ppaction://hlinksldjump"/>
              </a:rPr>
              <a:t>Concept of Batch sequential architecture </a:t>
            </a:r>
            <a:endParaRPr kumimoji="1" lang="en-US" altLang="zh-CN" sz="2800" b="1" dirty="0">
              <a:latin typeface="微软雅黑" panose="020B0503020204020204" pitchFamily="34" charset="-122"/>
              <a:ea typeface="微软雅黑" panose="020B0503020204020204" pitchFamily="34" charset="-122"/>
            </a:endParaRPr>
          </a:p>
          <a:p>
            <a:pPr>
              <a:spcBef>
                <a:spcPts val="1200"/>
              </a:spcBef>
              <a:buFontTx/>
              <a:buAutoNum type="arabicPeriod"/>
            </a:pPr>
            <a:r>
              <a:rPr kumimoji="1" lang="en-US" altLang="zh-CN" sz="2800" b="1" dirty="0">
                <a:latin typeface="微软雅黑" panose="020B0503020204020204" pitchFamily="34" charset="-122"/>
                <a:ea typeface="微软雅黑" panose="020B0503020204020204" pitchFamily="34" charset="-122"/>
                <a:hlinkClick r:id="rId4" action="ppaction://hlinksldjump"/>
              </a:rPr>
              <a:t>Example of program designed in batch sequential architecture</a:t>
            </a:r>
            <a:endParaRPr kumimoji="1" lang="zh-CN" altLang="en-US" sz="2800" b="1" dirty="0">
              <a:latin typeface="微软雅黑" panose="020B0503020204020204" pitchFamily="34" charset="-122"/>
              <a:ea typeface="微软雅黑" panose="020B0503020204020204" pitchFamily="34" charset="-122"/>
            </a:endParaRPr>
          </a:p>
        </p:txBody>
      </p:sp>
      <p:sp>
        <p:nvSpPr>
          <p:cNvPr id="36869" name="Text Box 5"/>
          <p:cNvSpPr txBox="1">
            <a:spLocks noChangeArrowheads="1"/>
          </p:cNvSpPr>
          <p:nvPr/>
        </p:nvSpPr>
        <p:spPr bwMode="auto">
          <a:xfrm>
            <a:off x="878186" y="1765567"/>
            <a:ext cx="5111750" cy="523220"/>
          </a:xfrm>
          <a:prstGeom prst="rect">
            <a:avLst/>
          </a:prstGeom>
          <a:noFill/>
          <a:ln>
            <a:noFill/>
          </a:ln>
          <a:effectLst/>
          <a:extLst/>
        </p:spPr>
        <p:txBody>
          <a:bodyPr>
            <a:spAutoFit/>
          </a:bodyPr>
          <a:lstStyle/>
          <a:p>
            <a:pPr eaLnBrk="1" hangingPunct="1">
              <a:spcBef>
                <a:spcPct val="50000"/>
              </a:spcBef>
              <a:defRPr/>
            </a:pPr>
            <a:r>
              <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Content of the lecture</a:t>
            </a:r>
          </a:p>
        </p:txBody>
      </p:sp>
      <p:sp>
        <p:nvSpPr>
          <p:cNvPr id="36875" name="Rectangle 11"/>
          <p:cNvSpPr>
            <a:spLocks noChangeArrowheads="1"/>
          </p:cNvSpPr>
          <p:nvPr/>
        </p:nvSpPr>
        <p:spPr bwMode="auto">
          <a:xfrm>
            <a:off x="2424114" y="333375"/>
            <a:ext cx="7343775" cy="579438"/>
          </a:xfrm>
          <a:prstGeom prst="rect">
            <a:avLst/>
          </a:prstGeom>
          <a:noFill/>
          <a:ln>
            <a:noFill/>
          </a:ln>
          <a:effectLst/>
          <a:extLst/>
        </p:spPr>
        <p:txBody>
          <a:bodyPr>
            <a:spAutoFit/>
          </a:bodyPr>
          <a:lstStyle/>
          <a:p>
            <a:pPr algn="ctr" eaLnBrk="1" hangingPunct="1">
              <a:defRPr/>
            </a:pPr>
            <a:r>
              <a:rPr lang="en-US" altLang="zh-CN" sz="3200" b="1" dirty="0">
                <a:latin typeface="Arial" charset="0"/>
              </a:rPr>
              <a:t>Lecture 2. Dataflow Systems</a:t>
            </a:r>
            <a:endParaRPr lang="zh-CN" altLang="en-US" sz="3200" b="1" dirty="0">
              <a:solidFill>
                <a:srgbClr val="0000CC"/>
              </a:solidFill>
              <a:effectLst>
                <a:outerShdw blurRad="38100" dist="38100" dir="2700000" algn="tl">
                  <a:srgbClr val="C0C0C0"/>
                </a:outerShdw>
              </a:effectLst>
              <a:latin typeface="Arial" charset="0"/>
              <a:ea typeface="黑体" pitchFamily="2" charset="-122"/>
            </a:endParaRPr>
          </a:p>
        </p:txBody>
      </p:sp>
    </p:spTree>
    <p:extLst>
      <p:ext uri="{BB962C8B-B14F-4D97-AF65-F5344CB8AC3E}">
        <p14:creationId xmlns:p14="http://schemas.microsoft.com/office/powerpoint/2010/main" val="36744314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body" idx="1"/>
          </p:nvPr>
        </p:nvSpPr>
        <p:spPr>
          <a:xfrm>
            <a:off x="1209958" y="1953317"/>
            <a:ext cx="9898644" cy="1439863"/>
          </a:xfrm>
        </p:spPr>
        <p:txBody>
          <a:bodyPr/>
          <a:lstStyle/>
          <a:p>
            <a:pPr eaLnBrk="1" hangingPunct="1">
              <a:lnSpc>
                <a:spcPct val="120000"/>
              </a:lnSpc>
              <a:buFontTx/>
              <a:buNone/>
            </a:pPr>
            <a:r>
              <a:rPr lang="en-US" altLang="zh-CN" b="1" dirty="0" smtClean="0">
                <a:latin typeface="微软雅黑" panose="020B0503020204020204" pitchFamily="34" charset="-122"/>
                <a:ea typeface="微软雅黑" panose="020B0503020204020204" pitchFamily="34" charset="-122"/>
              </a:rPr>
              <a:t>4. </a:t>
            </a:r>
            <a:r>
              <a:rPr lang="zh-CN" altLang="en-US" b="1" dirty="0" smtClean="0">
                <a:latin typeface="微软雅黑" panose="020B0503020204020204" pitchFamily="34" charset="-122"/>
                <a:ea typeface="微软雅黑" panose="020B0503020204020204" pitchFamily="34" charset="-122"/>
              </a:rPr>
              <a:t>将数据插入数据库 </a:t>
            </a:r>
            <a:r>
              <a:rPr lang="en-US" altLang="zh-CN" b="1" dirty="0" smtClean="0">
                <a:latin typeface="微软雅黑" panose="020B0503020204020204" pitchFamily="34" charset="-122"/>
                <a:ea typeface="微软雅黑" panose="020B0503020204020204" pitchFamily="34" charset="-122"/>
              </a:rPr>
              <a:t>(Insert data into master database)  </a:t>
            </a:r>
          </a:p>
          <a:p>
            <a:pPr eaLnBrk="1" hangingPunct="1">
              <a:lnSpc>
                <a:spcPct val="120000"/>
              </a:lnSpc>
              <a:buFontTx/>
              <a:buNone/>
            </a:pPr>
            <a:r>
              <a:rPr lang="en-US" altLang="zh-CN" b="1" dirty="0" smtClean="0">
                <a:latin typeface="微软雅黑" panose="020B0503020204020204" pitchFamily="34" charset="-122"/>
                <a:ea typeface="微软雅黑" panose="020B0503020204020204" pitchFamily="34" charset="-122"/>
              </a:rPr>
              <a:t>5. </a:t>
            </a:r>
            <a:r>
              <a:rPr lang="zh-CN" altLang="en-US" b="1" dirty="0" smtClean="0">
                <a:latin typeface="微软雅黑" panose="020B0503020204020204" pitchFamily="34" charset="-122"/>
                <a:ea typeface="微软雅黑" panose="020B0503020204020204" pitchFamily="34" charset="-122"/>
              </a:rPr>
              <a:t>更新数据库 </a:t>
            </a:r>
            <a:r>
              <a:rPr lang="en-US" altLang="zh-CN" b="1" dirty="0" smtClean="0">
                <a:latin typeface="微软雅黑" panose="020B0503020204020204" pitchFamily="34" charset="-122"/>
                <a:ea typeface="微软雅黑" panose="020B0503020204020204" pitchFamily="34" charset="-122"/>
              </a:rPr>
              <a:t>(Update database)</a:t>
            </a:r>
          </a:p>
        </p:txBody>
      </p:sp>
      <p:sp>
        <p:nvSpPr>
          <p:cNvPr id="5"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80478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8578">
                                            <p:txEl>
                                              <p:pRg st="1" end="1"/>
                                            </p:txEl>
                                          </p:spTgt>
                                        </p:tgtEl>
                                        <p:attrNameLst>
                                          <p:attrName>style.visibility</p:attrName>
                                        </p:attrNameLst>
                                      </p:cBhvr>
                                      <p:to>
                                        <p:strVal val="visible"/>
                                      </p:to>
                                    </p:set>
                                    <p:animEffect transition="in" filter="slide(fromBottom)">
                                      <p:cBhvr>
                                        <p:cTn id="7" dur="500"/>
                                        <p:tgtEl>
                                          <p:spTgt spid="4085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3" name="Rectangle 5"/>
          <p:cNvSpPr>
            <a:spLocks noChangeArrowheads="1"/>
          </p:cNvSpPr>
          <p:nvPr/>
        </p:nvSpPr>
        <p:spPr bwMode="auto">
          <a:xfrm>
            <a:off x="1847851" y="5445126"/>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cs typeface="Times New Roman" panose="02020603050405020304" pitchFamily="18" charset="0"/>
              </a:rPr>
              <a:t>            </a:t>
            </a:r>
            <a:r>
              <a:rPr lang="en-US" altLang="zh-CN" sz="2800" b="1">
                <a:solidFill>
                  <a:srgbClr val="000099"/>
                </a:solidFill>
                <a:cs typeface="Arial" panose="020B0604020202020204" pitchFamily="34" charset="0"/>
              </a:rPr>
              <a:t>Batch Sequential Database Architecture</a:t>
            </a:r>
            <a:endParaRPr lang="en-US" altLang="zh-CN" sz="2800" b="1">
              <a:solidFill>
                <a:srgbClr val="000099"/>
              </a:solidFill>
            </a:endParaRPr>
          </a:p>
        </p:txBody>
      </p:sp>
      <p:sp>
        <p:nvSpPr>
          <p:cNvPr id="22531" name="Text Box 6"/>
          <p:cNvSpPr txBox="1">
            <a:spLocks noChangeArrowheads="1"/>
          </p:cNvSpPr>
          <p:nvPr/>
        </p:nvSpPr>
        <p:spPr bwMode="auto">
          <a:xfrm>
            <a:off x="823865" y="2151289"/>
            <a:ext cx="1023041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2800" b="1" dirty="0">
                <a:latin typeface="微软雅黑" panose="020B0503020204020204" pitchFamily="34" charset="-122"/>
                <a:ea typeface="微软雅黑" panose="020B0503020204020204" pitchFamily="34" charset="-122"/>
              </a:rPr>
              <a:t>在上面的示例中，顺序批处理图可以简单地重新绘制，如下所示。</a:t>
            </a:r>
            <a:endParaRPr lang="en-US" altLang="zh-CN" sz="2800" b="1" dirty="0">
              <a:latin typeface="微软雅黑" panose="020B0503020204020204" pitchFamily="34" charset="-122"/>
              <a:ea typeface="微软雅黑" panose="020B0503020204020204" pitchFamily="34" charset="-122"/>
            </a:endParaRPr>
          </a:p>
        </p:txBody>
      </p:sp>
      <p:sp>
        <p:nvSpPr>
          <p:cNvPr id="22532" name="Rectangle 8"/>
          <p:cNvSpPr>
            <a:spLocks noChangeArrowheads="1"/>
          </p:cNvSpPr>
          <p:nvPr/>
        </p:nvSpPr>
        <p:spPr bwMode="auto">
          <a:xfrm>
            <a:off x="2274888" y="3730626"/>
            <a:ext cx="1439862" cy="576263"/>
          </a:xfrm>
          <a:prstGeom prst="rect">
            <a:avLst/>
          </a:prstGeom>
          <a:solidFill>
            <a:schemeClr val="bg1"/>
          </a:solidFill>
          <a:ln w="25400">
            <a:solidFill>
              <a:srgbClr val="0000FF"/>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Validate</a:t>
            </a:r>
          </a:p>
        </p:txBody>
      </p:sp>
      <p:sp>
        <p:nvSpPr>
          <p:cNvPr id="22533" name="Rectangle 9"/>
          <p:cNvSpPr>
            <a:spLocks noChangeArrowheads="1"/>
          </p:cNvSpPr>
          <p:nvPr/>
        </p:nvSpPr>
        <p:spPr bwMode="auto">
          <a:xfrm>
            <a:off x="4621213" y="3730626"/>
            <a:ext cx="862012" cy="576263"/>
          </a:xfrm>
          <a:prstGeom prst="rect">
            <a:avLst/>
          </a:prstGeom>
          <a:solidFill>
            <a:schemeClr val="bg1"/>
          </a:solidFill>
          <a:ln w="25400">
            <a:solidFill>
              <a:srgbClr val="0000FF"/>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Sort</a:t>
            </a:r>
          </a:p>
        </p:txBody>
      </p:sp>
      <p:sp>
        <p:nvSpPr>
          <p:cNvPr id="22534" name="Rectangle 10"/>
          <p:cNvSpPr>
            <a:spLocks noChangeArrowheads="1"/>
          </p:cNvSpPr>
          <p:nvPr/>
        </p:nvSpPr>
        <p:spPr bwMode="auto">
          <a:xfrm>
            <a:off x="6348413" y="3730626"/>
            <a:ext cx="1295400" cy="576263"/>
          </a:xfrm>
          <a:prstGeom prst="rect">
            <a:avLst/>
          </a:prstGeom>
          <a:solidFill>
            <a:schemeClr val="bg1"/>
          </a:solidFill>
          <a:ln w="25400">
            <a:solidFill>
              <a:srgbClr val="0000FF"/>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Update</a:t>
            </a:r>
          </a:p>
        </p:txBody>
      </p:sp>
      <p:sp>
        <p:nvSpPr>
          <p:cNvPr id="22535" name="Rectangle 11"/>
          <p:cNvSpPr>
            <a:spLocks noChangeArrowheads="1"/>
          </p:cNvSpPr>
          <p:nvPr/>
        </p:nvSpPr>
        <p:spPr bwMode="auto">
          <a:xfrm>
            <a:off x="8509001" y="3730626"/>
            <a:ext cx="1223963" cy="576263"/>
          </a:xfrm>
          <a:prstGeom prst="rect">
            <a:avLst/>
          </a:prstGeom>
          <a:solidFill>
            <a:schemeClr val="bg1"/>
          </a:solidFill>
          <a:ln w="25400">
            <a:solidFill>
              <a:srgbClr val="0000FF"/>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Report</a:t>
            </a:r>
          </a:p>
        </p:txBody>
      </p:sp>
      <p:sp>
        <p:nvSpPr>
          <p:cNvPr id="22536" name="Line 12"/>
          <p:cNvSpPr>
            <a:spLocks noChangeShapeType="1"/>
          </p:cNvSpPr>
          <p:nvPr/>
        </p:nvSpPr>
        <p:spPr bwMode="auto">
          <a:xfrm>
            <a:off x="1666876" y="4090988"/>
            <a:ext cx="576263" cy="0"/>
          </a:xfrm>
          <a:prstGeom prst="line">
            <a:avLst/>
          </a:prstGeom>
          <a:noFill/>
          <a:ln w="381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7" name="AutoShape 13"/>
          <p:cNvSpPr>
            <a:spLocks noChangeArrowheads="1"/>
          </p:cNvSpPr>
          <p:nvPr/>
        </p:nvSpPr>
        <p:spPr bwMode="auto">
          <a:xfrm>
            <a:off x="1811338" y="3516313"/>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38" name="Line 14"/>
          <p:cNvSpPr>
            <a:spLocks noChangeShapeType="1"/>
          </p:cNvSpPr>
          <p:nvPr/>
        </p:nvSpPr>
        <p:spPr bwMode="auto">
          <a:xfrm>
            <a:off x="3729038" y="4089400"/>
            <a:ext cx="863600" cy="0"/>
          </a:xfrm>
          <a:prstGeom prst="line">
            <a:avLst/>
          </a:prstGeom>
          <a:noFill/>
          <a:ln w="381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9" name="AutoShape 15"/>
          <p:cNvSpPr>
            <a:spLocks noChangeArrowheads="1"/>
          </p:cNvSpPr>
          <p:nvPr/>
        </p:nvSpPr>
        <p:spPr bwMode="auto">
          <a:xfrm>
            <a:off x="3944938" y="3514725"/>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40" name="Line 16"/>
          <p:cNvSpPr>
            <a:spLocks noChangeShapeType="1"/>
          </p:cNvSpPr>
          <p:nvPr/>
        </p:nvSpPr>
        <p:spPr bwMode="auto">
          <a:xfrm>
            <a:off x="5527675" y="4105275"/>
            <a:ext cx="863600" cy="0"/>
          </a:xfrm>
          <a:prstGeom prst="line">
            <a:avLst/>
          </a:prstGeom>
          <a:noFill/>
          <a:ln w="381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1" name="AutoShape 17"/>
          <p:cNvSpPr>
            <a:spLocks noChangeArrowheads="1"/>
          </p:cNvSpPr>
          <p:nvPr/>
        </p:nvSpPr>
        <p:spPr bwMode="auto">
          <a:xfrm>
            <a:off x="5743575" y="3530600"/>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42" name="Line 18"/>
          <p:cNvSpPr>
            <a:spLocks noChangeShapeType="1"/>
          </p:cNvSpPr>
          <p:nvPr/>
        </p:nvSpPr>
        <p:spPr bwMode="auto">
          <a:xfrm>
            <a:off x="7645400" y="4089400"/>
            <a:ext cx="863600" cy="0"/>
          </a:xfrm>
          <a:prstGeom prst="line">
            <a:avLst/>
          </a:prstGeom>
          <a:noFill/>
          <a:ln w="381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3" name="AutoShape 19"/>
          <p:cNvSpPr>
            <a:spLocks noChangeArrowheads="1"/>
          </p:cNvSpPr>
          <p:nvPr/>
        </p:nvSpPr>
        <p:spPr bwMode="auto">
          <a:xfrm>
            <a:off x="7861300" y="3514725"/>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44" name="Line 20"/>
          <p:cNvSpPr>
            <a:spLocks noChangeShapeType="1"/>
          </p:cNvSpPr>
          <p:nvPr/>
        </p:nvSpPr>
        <p:spPr bwMode="auto">
          <a:xfrm>
            <a:off x="9732964" y="4089400"/>
            <a:ext cx="827087" cy="1588"/>
          </a:xfrm>
          <a:prstGeom prst="line">
            <a:avLst/>
          </a:prstGeom>
          <a:noFill/>
          <a:ln w="381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5" name="AutoShape 21"/>
          <p:cNvSpPr>
            <a:spLocks noChangeArrowheads="1"/>
          </p:cNvSpPr>
          <p:nvPr/>
        </p:nvSpPr>
        <p:spPr bwMode="auto">
          <a:xfrm>
            <a:off x="9948863" y="3514725"/>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46" name="Line 22"/>
          <p:cNvSpPr>
            <a:spLocks noChangeShapeType="1"/>
          </p:cNvSpPr>
          <p:nvPr/>
        </p:nvSpPr>
        <p:spPr bwMode="auto">
          <a:xfrm>
            <a:off x="7643813" y="4235450"/>
            <a:ext cx="21590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23"/>
          <p:cNvSpPr>
            <a:spLocks noChangeShapeType="1"/>
          </p:cNvSpPr>
          <p:nvPr/>
        </p:nvSpPr>
        <p:spPr bwMode="auto">
          <a:xfrm flipH="1">
            <a:off x="7824788" y="4235450"/>
            <a:ext cx="0" cy="50323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8" name="Line 24"/>
          <p:cNvSpPr>
            <a:spLocks noChangeShapeType="1"/>
          </p:cNvSpPr>
          <p:nvPr/>
        </p:nvSpPr>
        <p:spPr bwMode="auto">
          <a:xfrm flipH="1">
            <a:off x="7277100" y="4738689"/>
            <a:ext cx="539750" cy="1587"/>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9" name="AutoShape 25"/>
          <p:cNvSpPr>
            <a:spLocks noChangeArrowheads="1"/>
          </p:cNvSpPr>
          <p:nvPr/>
        </p:nvSpPr>
        <p:spPr bwMode="auto">
          <a:xfrm>
            <a:off x="6851650" y="4510088"/>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59" y="10800"/>
                </a:moveTo>
                <a:cubicBezTo>
                  <a:pt x="8259" y="12203"/>
                  <a:pt x="9397" y="13341"/>
                  <a:pt x="10800" y="13341"/>
                </a:cubicBezTo>
                <a:cubicBezTo>
                  <a:pt x="12203" y="13341"/>
                  <a:pt x="13341" y="12203"/>
                  <a:pt x="13341" y="10800"/>
                </a:cubicBezTo>
                <a:cubicBezTo>
                  <a:pt x="13341" y="9397"/>
                  <a:pt x="12203" y="8259"/>
                  <a:pt x="10800" y="8259"/>
                </a:cubicBezTo>
                <a:cubicBezTo>
                  <a:pt x="9397" y="8259"/>
                  <a:pt x="8259" y="9397"/>
                  <a:pt x="8259" y="10800"/>
                </a:cubicBezTo>
                <a:close/>
              </a:path>
            </a:pathLst>
          </a:cu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2550" name="Line 26"/>
          <p:cNvSpPr>
            <a:spLocks noChangeShapeType="1"/>
          </p:cNvSpPr>
          <p:nvPr/>
        </p:nvSpPr>
        <p:spPr bwMode="auto">
          <a:xfrm flipH="1">
            <a:off x="5988050" y="4740275"/>
            <a:ext cx="827088"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1" name="Line 27"/>
          <p:cNvSpPr>
            <a:spLocks noChangeShapeType="1"/>
          </p:cNvSpPr>
          <p:nvPr/>
        </p:nvSpPr>
        <p:spPr bwMode="auto">
          <a:xfrm flipV="1">
            <a:off x="5988050" y="4235451"/>
            <a:ext cx="0" cy="504825"/>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2" name="Line 28"/>
          <p:cNvSpPr>
            <a:spLocks noChangeShapeType="1"/>
          </p:cNvSpPr>
          <p:nvPr/>
        </p:nvSpPr>
        <p:spPr bwMode="auto">
          <a:xfrm>
            <a:off x="5988050" y="4235450"/>
            <a:ext cx="323850" cy="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5"/>
          <p:cNvSpPr txBox="1">
            <a:spLocks noChangeArrowheads="1"/>
          </p:cNvSpPr>
          <p:nvPr/>
        </p:nvSpPr>
        <p:spPr bwMode="auto">
          <a:xfrm>
            <a:off x="1884364" y="309564"/>
            <a:ext cx="8459787" cy="484187"/>
          </a:xfrm>
          <a:prstGeom prst="rect">
            <a:avLst/>
          </a:prstGeom>
          <a:noFill/>
          <a:ln>
            <a:noFill/>
          </a:ln>
          <a:effectLst/>
          <a:extLst/>
        </p:spPr>
        <p:txBody>
          <a:bodyPr>
            <a:spAutoFit/>
          </a:bodyPr>
          <a:lstStyle/>
          <a:p>
            <a:pPr algn="ctr" eaLnBrk="1" hangingPunct="1">
              <a:lnSpc>
                <a:spcPct val="85000"/>
              </a:lnSpc>
              <a:defRPr/>
            </a:pPr>
            <a:r>
              <a:rPr lang="en-US" altLang="zh-CN" sz="3000" b="1" dirty="0">
                <a:effectLst>
                  <a:outerShdw blurRad="38100" dist="38100" dir="2700000" algn="tl">
                    <a:srgbClr val="C0C0C0"/>
                  </a:outerShdw>
                </a:effectLst>
                <a:latin typeface="Arial" charset="0"/>
              </a:rPr>
              <a:t>2. Concept</a:t>
            </a:r>
            <a:r>
              <a:rPr lang="zh-CN" altLang="en-US" sz="3000" b="1" dirty="0">
                <a:effectLst>
                  <a:outerShdw blurRad="38100" dist="38100" dir="2700000" algn="tl">
                    <a:srgbClr val="C0C0C0"/>
                  </a:outerShdw>
                </a:effectLst>
                <a:latin typeface="Arial" charset="0"/>
              </a:rPr>
              <a:t> </a:t>
            </a:r>
            <a:r>
              <a:rPr lang="en-US" altLang="zh-CN" sz="3000" b="1" dirty="0">
                <a:effectLst>
                  <a:outerShdw blurRad="38100" dist="38100" dir="2700000" algn="tl">
                    <a:srgbClr val="C0C0C0"/>
                  </a:outerShdw>
                </a:effectLst>
                <a:latin typeface="Arial" charset="0"/>
              </a:rPr>
              <a:t>of Batch Sequential Architecture</a:t>
            </a:r>
            <a:endParaRPr lang="zh-CN" altLang="en-US" sz="3000" b="1" dirty="0">
              <a:solidFill>
                <a:srgbClr val="0000CC"/>
              </a:solidFill>
              <a:effectLst>
                <a:outerShdw blurRad="38100" dist="38100" dir="2700000" algn="tl">
                  <a:srgbClr val="C0C0C0"/>
                </a:outerShdw>
              </a:effectLst>
              <a:latin typeface="Arial" charset="0"/>
              <a:ea typeface="隶书" pitchFamily="49" charset="-122"/>
            </a:endParaRPr>
          </a:p>
        </p:txBody>
      </p:sp>
      <p:sp>
        <p:nvSpPr>
          <p:cNvPr id="26" name="棱台 25">
            <a:hlinkClick r:id="rId2" action="ppaction://hlinksldjump"/>
          </p:cNvPr>
          <p:cNvSpPr/>
          <p:nvPr/>
        </p:nvSpPr>
        <p:spPr>
          <a:xfrm>
            <a:off x="9867638" y="5995967"/>
            <a:ext cx="1740250" cy="720723"/>
          </a:xfrm>
          <a:prstGeom prst="bevel">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924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animEffect transition="in" filter="slide(fromBottom)">
                                      <p:cBhvr>
                                        <p:cTn id="7" dur="500"/>
                                        <p:tgtEl>
                                          <p:spTgt spid="416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2351089" y="2205038"/>
            <a:ext cx="7635875" cy="1871662"/>
          </a:xfrm>
          <a:prstGeom prst="bevel">
            <a:avLst>
              <a:gd name="adj" fmla="val 12500"/>
            </a:avLst>
          </a:prstGeom>
          <a:solidFill>
            <a:srgbClr val="FFCC00">
              <a:alpha val="16000"/>
            </a:srgbClr>
          </a:solidFill>
          <a:ln w="12700">
            <a:solidFill>
              <a:schemeClr val="tx1"/>
            </a:solidFill>
            <a:miter lim="800000"/>
            <a:headEnd type="none" w="sm" len="sm"/>
            <a:tailEnd type="none" w="sm" len="sm"/>
          </a:ln>
          <a:effectLst/>
          <a:extLst/>
        </p:spPr>
        <p:txBody>
          <a:bodyPr wrap="none" anchor="ctr"/>
          <a:lstStyle/>
          <a:p>
            <a:pPr algn="ctr">
              <a:spcBef>
                <a:spcPts val="600"/>
              </a:spcBef>
              <a:defRPr/>
            </a:pPr>
            <a:r>
              <a:rPr kumimoji="1" lang="en-US" altLang="zh-CN" sz="3200" b="1" dirty="0">
                <a:latin typeface="微软雅黑" panose="020B0503020204020204" pitchFamily="34" charset="-122"/>
                <a:ea typeface="微软雅黑" panose="020B0503020204020204" pitchFamily="34" charset="-122"/>
              </a:rPr>
              <a:t>Example of program designed in </a:t>
            </a:r>
          </a:p>
          <a:p>
            <a:pPr algn="ctr">
              <a:spcBef>
                <a:spcPts val="600"/>
              </a:spcBef>
              <a:defRPr/>
            </a:pPr>
            <a:r>
              <a:rPr kumimoji="1" lang="en-US" altLang="zh-CN" sz="3200" b="1" dirty="0">
                <a:latin typeface="微软雅黑" panose="020B0503020204020204" pitchFamily="34" charset="-122"/>
                <a:ea typeface="微软雅黑" panose="020B0503020204020204" pitchFamily="34" charset="-122"/>
              </a:rPr>
              <a:t>batch sequential architecture</a:t>
            </a:r>
            <a:endParaRPr kumimoji="1"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3555" name="TextBox 2"/>
          <p:cNvSpPr txBox="1">
            <a:spLocks noChangeArrowheads="1"/>
          </p:cNvSpPr>
          <p:nvPr/>
        </p:nvSpPr>
        <p:spPr bwMode="auto">
          <a:xfrm>
            <a:off x="3432176" y="4292600"/>
            <a:ext cx="5400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latin typeface="微软雅黑" panose="020B0503020204020204" pitchFamily="34" charset="-122"/>
                <a:ea typeface="微软雅黑" panose="020B0503020204020204" pitchFamily="34" charset="-122"/>
              </a:rPr>
              <a:t>批处理架构的例子</a:t>
            </a:r>
          </a:p>
        </p:txBody>
      </p:sp>
    </p:spTree>
    <p:extLst>
      <p:ext uri="{BB962C8B-B14F-4D97-AF65-F5344CB8AC3E}">
        <p14:creationId xmlns:p14="http://schemas.microsoft.com/office/powerpoint/2010/main" val="2081325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1847850" y="6197600"/>
            <a:ext cx="8567738" cy="400050"/>
          </a:xfrm>
          <a:prstGeom prst="rect">
            <a:avLst/>
          </a:prstGeom>
          <a:noFill/>
          <a:ln>
            <a:noFill/>
          </a:ln>
          <a:effectLst/>
          <a:extLst/>
        </p:spPr>
        <p:txBody>
          <a:bodyPr>
            <a:spAutoFit/>
          </a:bodyPr>
          <a:lstStyle/>
          <a:p>
            <a:pPr algn="ctr" eaLnBrk="1" hangingPunct="1">
              <a:spcBef>
                <a:spcPct val="15000"/>
              </a:spcBef>
              <a:defRPr/>
            </a:pPr>
            <a:r>
              <a:rPr lang="en-US" altLang="zh-CN" sz="2000" b="1" dirty="0">
                <a:effectLst>
                  <a:outerShdw blurRad="38100" dist="38100" dir="2700000" algn="tl">
                    <a:srgbClr val="C0C0C0"/>
                  </a:outerShdw>
                </a:effectLst>
                <a:latin typeface="Arial" charset="0"/>
              </a:rPr>
              <a:t>Legacy file update using batch sequential software architecture</a:t>
            </a:r>
          </a:p>
        </p:txBody>
      </p:sp>
      <p:sp>
        <p:nvSpPr>
          <p:cNvPr id="580611" name="Text Box 3"/>
          <p:cNvSpPr txBox="1">
            <a:spLocks noChangeArrowheads="1"/>
          </p:cNvSpPr>
          <p:nvPr/>
        </p:nvSpPr>
        <p:spPr bwMode="auto">
          <a:xfrm>
            <a:off x="597528" y="1242222"/>
            <a:ext cx="11353046" cy="168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nSpc>
                <a:spcPct val="120000"/>
              </a:lnSpc>
              <a:spcBef>
                <a:spcPts val="600"/>
              </a:spcBef>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例</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千年虫</a:t>
            </a:r>
            <a:r>
              <a:rPr lang="zh-CN" altLang="en-US" sz="2800" b="1" dirty="0" smtClean="0">
                <a:latin typeface="微软雅黑" panose="020B0503020204020204" pitchFamily="34" charset="-122"/>
                <a:ea typeface="微软雅黑" panose="020B0503020204020204" pitchFamily="34" charset="-122"/>
              </a:rPr>
              <a:t>与国名问题 </a:t>
            </a:r>
            <a:r>
              <a:rPr lang="en-US" altLang="zh-CN" sz="2800" b="1" dirty="0">
                <a:latin typeface="微软雅黑" panose="020B0503020204020204" pitchFamily="34" charset="-122"/>
                <a:ea typeface="微软雅黑" panose="020B0503020204020204" pitchFamily="34" charset="-122"/>
              </a:rPr>
              <a:t>(Year 2000 problem and </a:t>
            </a:r>
            <a:r>
              <a:rPr lang="en-US" altLang="zh-CN" sz="2800" b="1" dirty="0" smtClean="0">
                <a:latin typeface="微软雅黑" panose="020B0503020204020204" pitchFamily="34" charset="-122"/>
                <a:ea typeface="微软雅黑" panose="020B0503020204020204" pitchFamily="34" charset="-122"/>
              </a:rPr>
              <a:t>country name)</a:t>
            </a:r>
            <a:endParaRPr lang="en-US" altLang="zh-CN" sz="2800" b="1" dirty="0" smtClean="0">
              <a:latin typeface="微软雅黑" panose="020B0503020204020204" pitchFamily="34" charset="-122"/>
              <a:ea typeface="微软雅黑" panose="020B0503020204020204" pitchFamily="34" charset="-122"/>
            </a:endParaRPr>
          </a:p>
          <a:p>
            <a:pPr marL="457200" indent="-457200">
              <a:lnSpc>
                <a:spcPct val="120000"/>
              </a:lnSpc>
              <a:spcBef>
                <a:spcPts val="600"/>
              </a:spcBef>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在一个文本文档中，将纪年表示</a:t>
            </a:r>
            <a:r>
              <a:rPr lang="en-US" altLang="zh-CN" sz="2800" b="1" dirty="0" smtClean="0">
                <a:latin typeface="微软雅黑" panose="020B0503020204020204" pitchFamily="34" charset="-122"/>
                <a:ea typeface="微软雅黑" panose="020B0503020204020204" pitchFamily="34" charset="-122"/>
              </a:rPr>
              <a:t>xx</a:t>
            </a:r>
            <a:r>
              <a:rPr lang="zh-CN" altLang="en-US" sz="2800" b="1" dirty="0" smtClean="0">
                <a:latin typeface="微软雅黑" panose="020B0503020204020204" pitchFamily="34" charset="-122"/>
                <a:ea typeface="微软雅黑" panose="020B0503020204020204" pitchFamily="34" charset="-122"/>
              </a:rPr>
              <a:t>改为</a:t>
            </a:r>
            <a:r>
              <a:rPr lang="en-US" altLang="zh-CN" sz="2800" b="1" dirty="0" err="1" smtClean="0">
                <a:latin typeface="微软雅黑" panose="020B0503020204020204" pitchFamily="34" charset="-122"/>
                <a:ea typeface="微软雅黑" panose="020B0503020204020204" pitchFamily="34" charset="-122"/>
              </a:rPr>
              <a:t>xxxx</a:t>
            </a:r>
            <a:r>
              <a:rPr lang="zh-CN" altLang="en-US" sz="2800" b="1" dirty="0" smtClean="0">
                <a:latin typeface="微软雅黑" panose="020B0503020204020204" pitchFamily="34" charset="-122"/>
                <a:ea typeface="微软雅黑" panose="020B0503020204020204" pitchFamily="34" charset="-122"/>
              </a:rPr>
              <a:t>，例如，将</a:t>
            </a:r>
            <a:r>
              <a:rPr lang="en-US" altLang="zh-CN" sz="2800" b="1" dirty="0" smtClean="0">
                <a:latin typeface="微软雅黑" panose="020B0503020204020204" pitchFamily="34" charset="-122"/>
                <a:ea typeface="微软雅黑" panose="020B0503020204020204" pitchFamily="34" charset="-122"/>
              </a:rPr>
              <a:t>89</a:t>
            </a:r>
            <a:r>
              <a:rPr lang="zh-CN" altLang="en-US" sz="2800" b="1" dirty="0" smtClean="0">
                <a:latin typeface="微软雅黑" panose="020B0503020204020204" pitchFamily="34" charset="-122"/>
                <a:ea typeface="微软雅黑" panose="020B0503020204020204" pitchFamily="34" charset="-122"/>
              </a:rPr>
              <a:t>改为</a:t>
            </a:r>
            <a:r>
              <a:rPr lang="en-US" altLang="zh-CN" sz="2800" b="1" dirty="0" smtClean="0">
                <a:latin typeface="微软雅黑" panose="020B0503020204020204" pitchFamily="34" charset="-122"/>
                <a:ea typeface="微软雅黑" panose="020B0503020204020204" pitchFamily="34" charset="-122"/>
              </a:rPr>
              <a:t>1989</a:t>
            </a:r>
            <a:r>
              <a:rPr lang="zh-CN" altLang="en-US" sz="2800" b="1" dirty="0" smtClean="0">
                <a:latin typeface="微软雅黑" panose="020B0503020204020204" pitchFamily="34" charset="-122"/>
                <a:ea typeface="微软雅黑" panose="020B0503020204020204" pitchFamily="34" charset="-122"/>
              </a:rPr>
              <a:t>；将表达式荷兰</a:t>
            </a:r>
            <a:r>
              <a:rPr lang="en-US" altLang="zh-CN" sz="2800" b="1" dirty="0" smtClean="0">
                <a:latin typeface="微软雅黑" panose="020B0503020204020204" pitchFamily="34" charset="-122"/>
                <a:ea typeface="微软雅黑" panose="020B0503020204020204" pitchFamily="34" charset="-122"/>
              </a:rPr>
              <a:t>“</a:t>
            </a:r>
            <a:r>
              <a:rPr lang="en-US" altLang="zh-CN" sz="2800" b="1" dirty="0" smtClean="0">
                <a:solidFill>
                  <a:srgbClr val="000099"/>
                </a:solidFill>
                <a:latin typeface="微软雅黑" panose="020B0503020204020204" pitchFamily="34" charset="-122"/>
                <a:ea typeface="微软雅黑" panose="020B0503020204020204" pitchFamily="34" charset="-122"/>
              </a:rPr>
              <a:t>Holland</a:t>
            </a:r>
            <a:r>
              <a:rPr lang="en-US" altLang="zh-CN" sz="2800" b="1" dirty="0" smtClean="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改为尼德兰</a:t>
            </a:r>
            <a:r>
              <a:rPr lang="en-US" altLang="zh-CN" sz="2800" b="1" dirty="0" smtClean="0">
                <a:latin typeface="微软雅黑" panose="020B0503020204020204" pitchFamily="34" charset="-122"/>
                <a:ea typeface="微软雅黑" panose="020B0503020204020204" pitchFamily="34" charset="-122"/>
              </a:rPr>
              <a:t>“</a:t>
            </a:r>
            <a:r>
              <a:rPr lang="en-US" altLang="zh-CN" sz="2800" b="1" dirty="0">
                <a:solidFill>
                  <a:srgbClr val="000099"/>
                </a:solidFill>
                <a:latin typeface="微软雅黑" panose="020B0503020204020204" pitchFamily="34" charset="-122"/>
                <a:ea typeface="微软雅黑" panose="020B0503020204020204" pitchFamily="34" charset="-122"/>
              </a:rPr>
              <a:t>Netherlands</a:t>
            </a:r>
            <a:r>
              <a:rPr lang="en-US" altLang="zh-CN" sz="2800" b="1" dirty="0">
                <a:latin typeface="微软雅黑" panose="020B0503020204020204" pitchFamily="34" charset="-122"/>
                <a:ea typeface="微软雅黑" panose="020B0503020204020204" pitchFamily="34" charset="-122"/>
              </a:rPr>
              <a:t>”</a:t>
            </a:r>
          </a:p>
        </p:txBody>
      </p:sp>
      <p:sp>
        <p:nvSpPr>
          <p:cNvPr id="580614" name="Rectangle 6"/>
          <p:cNvSpPr>
            <a:spLocks noChangeArrowheads="1"/>
          </p:cNvSpPr>
          <p:nvPr/>
        </p:nvSpPr>
        <p:spPr bwMode="auto">
          <a:xfrm>
            <a:off x="3071814" y="3825744"/>
            <a:ext cx="6804025" cy="1368425"/>
          </a:xfrm>
          <a:prstGeom prst="rect">
            <a:avLst/>
          </a:prstGeom>
          <a:solidFill>
            <a:srgbClr val="00FF00">
              <a:alpha val="18039"/>
            </a:srgbClr>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0615" name="Rectangle 7"/>
          <p:cNvSpPr>
            <a:spLocks noChangeArrowheads="1"/>
          </p:cNvSpPr>
          <p:nvPr/>
        </p:nvSpPr>
        <p:spPr bwMode="auto">
          <a:xfrm>
            <a:off x="3287713" y="4113081"/>
            <a:ext cx="933450" cy="720725"/>
          </a:xfrm>
          <a:prstGeom prst="rect">
            <a:avLst/>
          </a:prstGeom>
          <a:solidFill>
            <a:schemeClr val="bg1"/>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800" b="1">
                <a:effectLst>
                  <a:outerShdw blurRad="38100" dist="38100" dir="2700000" algn="tl">
                    <a:srgbClr val="FFFFFF"/>
                  </a:outerShdw>
                </a:effectLst>
                <a:latin typeface="Arial" charset="0"/>
              </a:rPr>
              <a:t>Input</a:t>
            </a:r>
            <a:endParaRPr lang="en-US" altLang="zh-CN" sz="2800" b="1" baseline="30000">
              <a:effectLst>
                <a:outerShdw blurRad="38100" dist="38100" dir="2700000" algn="tl">
                  <a:srgbClr val="FFFFFF"/>
                </a:outerShdw>
              </a:effectLst>
              <a:latin typeface="Arial" charset="0"/>
            </a:endParaRPr>
          </a:p>
        </p:txBody>
      </p:sp>
      <p:sp>
        <p:nvSpPr>
          <p:cNvPr id="580616" name="Rectangle 8"/>
          <p:cNvSpPr>
            <a:spLocks noChangeArrowheads="1"/>
          </p:cNvSpPr>
          <p:nvPr/>
        </p:nvSpPr>
        <p:spPr bwMode="auto">
          <a:xfrm>
            <a:off x="4727575" y="4186106"/>
            <a:ext cx="863600" cy="720725"/>
          </a:xfrm>
          <a:prstGeom prst="rect">
            <a:avLst/>
          </a:prstGeom>
          <a:solidFill>
            <a:schemeClr val="bg1"/>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800" b="1" dirty="0">
                <a:effectLst>
                  <a:outerShdw blurRad="38100" dist="38100" dir="2700000" algn="tl">
                    <a:srgbClr val="FFFFFF"/>
                  </a:outerShdw>
                </a:effectLst>
                <a:latin typeface="Arial" charset="0"/>
              </a:rPr>
              <a:t>Y2K</a:t>
            </a:r>
          </a:p>
        </p:txBody>
      </p:sp>
      <p:sp>
        <p:nvSpPr>
          <p:cNvPr id="580617" name="Rectangle 9"/>
          <p:cNvSpPr>
            <a:spLocks noChangeArrowheads="1"/>
          </p:cNvSpPr>
          <p:nvPr/>
        </p:nvSpPr>
        <p:spPr bwMode="auto">
          <a:xfrm>
            <a:off x="6075364" y="4113080"/>
            <a:ext cx="1533525" cy="865188"/>
          </a:xfrm>
          <a:prstGeom prst="rect">
            <a:avLst/>
          </a:prstGeom>
          <a:solidFill>
            <a:schemeClr val="bg1"/>
          </a:solidFill>
          <a:ln w="12700">
            <a:solidFill>
              <a:schemeClr val="tx1"/>
            </a:solidFill>
            <a:miter lim="800000"/>
            <a:headEnd type="none" w="sm" len="sm"/>
            <a:tailEnd type="none" w="sm" len="sm"/>
          </a:ln>
          <a:effectLst/>
          <a:extLst/>
        </p:spPr>
        <p:txBody>
          <a:bodyPr wrap="none" anchor="ctr"/>
          <a:lstStyle/>
          <a:p>
            <a:pPr algn="ctr" eaLnBrk="1" hangingPunct="1">
              <a:lnSpc>
                <a:spcPct val="90000"/>
              </a:lnSpc>
              <a:defRPr/>
            </a:pPr>
            <a:r>
              <a:rPr lang="en-US" altLang="zh-CN" sz="2800" b="1" dirty="0" smtClean="0">
                <a:effectLst>
                  <a:outerShdw blurRad="38100" dist="38100" dir="2700000" algn="tl">
                    <a:srgbClr val="FFFFFF"/>
                  </a:outerShdw>
                </a:effectLst>
                <a:latin typeface="Arial" charset="0"/>
              </a:rPr>
              <a:t>Country</a:t>
            </a:r>
            <a:endParaRPr lang="en-US" altLang="zh-CN" sz="2800" b="1" dirty="0">
              <a:effectLst>
                <a:outerShdw blurRad="38100" dist="38100" dir="2700000" algn="tl">
                  <a:srgbClr val="FFFFFF"/>
                </a:outerShdw>
              </a:effectLst>
              <a:latin typeface="Arial" charset="0"/>
            </a:endParaRPr>
          </a:p>
          <a:p>
            <a:pPr algn="ctr" eaLnBrk="1" hangingPunct="1">
              <a:lnSpc>
                <a:spcPct val="90000"/>
              </a:lnSpc>
              <a:defRPr/>
            </a:pPr>
            <a:r>
              <a:rPr lang="en-US" altLang="zh-CN" sz="2800" b="1" dirty="0" smtClean="0">
                <a:effectLst>
                  <a:outerShdw blurRad="38100" dist="38100" dir="2700000" algn="tl">
                    <a:srgbClr val="FFFFFF"/>
                  </a:outerShdw>
                </a:effectLst>
                <a:latin typeface="Arial" charset="0"/>
              </a:rPr>
              <a:t>Name</a:t>
            </a:r>
            <a:endParaRPr lang="en-US" altLang="zh-CN" sz="2800" b="1" baseline="30000" dirty="0">
              <a:effectLst>
                <a:outerShdw blurRad="38100" dist="38100" dir="2700000" algn="tl">
                  <a:srgbClr val="FFFFFF"/>
                </a:outerShdw>
              </a:effectLst>
              <a:latin typeface="Arial" charset="0"/>
            </a:endParaRPr>
          </a:p>
        </p:txBody>
      </p:sp>
      <p:sp>
        <p:nvSpPr>
          <p:cNvPr id="580618" name="Line 10"/>
          <p:cNvSpPr>
            <a:spLocks noChangeShapeType="1"/>
          </p:cNvSpPr>
          <p:nvPr/>
        </p:nvSpPr>
        <p:spPr bwMode="auto">
          <a:xfrm flipV="1">
            <a:off x="4224339" y="4546468"/>
            <a:ext cx="503237"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19" name="Line 11"/>
          <p:cNvSpPr>
            <a:spLocks noChangeShapeType="1"/>
          </p:cNvSpPr>
          <p:nvPr/>
        </p:nvSpPr>
        <p:spPr bwMode="auto">
          <a:xfrm>
            <a:off x="5591176" y="4544880"/>
            <a:ext cx="468313" cy="158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0" name="Line 12"/>
          <p:cNvSpPr>
            <a:spLocks noChangeShapeType="1"/>
          </p:cNvSpPr>
          <p:nvPr/>
        </p:nvSpPr>
        <p:spPr bwMode="auto">
          <a:xfrm flipV="1">
            <a:off x="2566989" y="4546468"/>
            <a:ext cx="720725"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1" name="Text Box 13"/>
          <p:cNvSpPr txBox="1">
            <a:spLocks noChangeArrowheads="1"/>
          </p:cNvSpPr>
          <p:nvPr/>
        </p:nvSpPr>
        <p:spPr bwMode="auto">
          <a:xfrm>
            <a:off x="2063750" y="3285993"/>
            <a:ext cx="2160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t>legacy.txt</a:t>
            </a:r>
          </a:p>
        </p:txBody>
      </p:sp>
      <p:sp>
        <p:nvSpPr>
          <p:cNvPr id="580622" name="Line 14"/>
          <p:cNvSpPr>
            <a:spLocks noChangeShapeType="1"/>
          </p:cNvSpPr>
          <p:nvPr/>
        </p:nvSpPr>
        <p:spPr bwMode="auto">
          <a:xfrm>
            <a:off x="2566988" y="3970206"/>
            <a:ext cx="0" cy="576263"/>
          </a:xfrm>
          <a:prstGeom prst="line">
            <a:avLst/>
          </a:prstGeom>
          <a:noFill/>
          <a:ln w="444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3" name="Text Box 15"/>
          <p:cNvSpPr txBox="1">
            <a:spLocks noChangeArrowheads="1"/>
          </p:cNvSpPr>
          <p:nvPr/>
        </p:nvSpPr>
        <p:spPr bwMode="auto">
          <a:xfrm>
            <a:off x="9120188" y="5375143"/>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t>new.txt</a:t>
            </a:r>
          </a:p>
        </p:txBody>
      </p:sp>
      <p:sp>
        <p:nvSpPr>
          <p:cNvPr id="580624" name="Line 16"/>
          <p:cNvSpPr>
            <a:spLocks noChangeShapeType="1"/>
          </p:cNvSpPr>
          <p:nvPr/>
        </p:nvSpPr>
        <p:spPr bwMode="auto">
          <a:xfrm>
            <a:off x="9767888" y="4546468"/>
            <a:ext cx="0" cy="900112"/>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5" name="Line 17"/>
          <p:cNvSpPr>
            <a:spLocks noChangeShapeType="1"/>
          </p:cNvSpPr>
          <p:nvPr/>
        </p:nvSpPr>
        <p:spPr bwMode="auto">
          <a:xfrm>
            <a:off x="7615238" y="4546468"/>
            <a:ext cx="42545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7" name="Line 19"/>
          <p:cNvSpPr>
            <a:spLocks noChangeShapeType="1"/>
          </p:cNvSpPr>
          <p:nvPr/>
        </p:nvSpPr>
        <p:spPr bwMode="auto">
          <a:xfrm flipV="1">
            <a:off x="9480550" y="4546468"/>
            <a:ext cx="287338" cy="63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0629" name="AutoShape 21"/>
          <p:cNvSpPr>
            <a:spLocks noChangeArrowheads="1"/>
          </p:cNvSpPr>
          <p:nvPr/>
        </p:nvSpPr>
        <p:spPr bwMode="auto">
          <a:xfrm>
            <a:off x="4295775" y="4122605"/>
            <a:ext cx="287338" cy="287338"/>
          </a:xfrm>
          <a:prstGeom prst="flowChartMagneticTape">
            <a:avLst/>
          </a:prstGeom>
          <a:solidFill>
            <a:srgbClr val="00FF00"/>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1200" b="1">
                <a:effectLst>
                  <a:outerShdw blurRad="38100" dist="38100" dir="2700000" algn="tl">
                    <a:srgbClr val="FFFFFF"/>
                  </a:outerShdw>
                </a:effectLst>
                <a:latin typeface="Arial" charset="0"/>
              </a:rPr>
              <a:t>T2 </a:t>
            </a:r>
          </a:p>
        </p:txBody>
      </p:sp>
      <p:sp>
        <p:nvSpPr>
          <p:cNvPr id="580630" name="AutoShape 22"/>
          <p:cNvSpPr>
            <a:spLocks noChangeArrowheads="1"/>
          </p:cNvSpPr>
          <p:nvPr/>
        </p:nvSpPr>
        <p:spPr bwMode="auto">
          <a:xfrm>
            <a:off x="5737225" y="4121019"/>
            <a:ext cx="287338" cy="287337"/>
          </a:xfrm>
          <a:prstGeom prst="flowChartMagneticTape">
            <a:avLst/>
          </a:prstGeom>
          <a:solidFill>
            <a:srgbClr val="00FF00"/>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1200" b="1">
                <a:effectLst>
                  <a:outerShdw blurRad="38100" dist="38100" dir="2700000" algn="tl">
                    <a:srgbClr val="FFFFFF"/>
                  </a:outerShdw>
                </a:effectLst>
                <a:latin typeface="Arial" charset="0"/>
              </a:rPr>
              <a:t>T3 </a:t>
            </a:r>
          </a:p>
        </p:txBody>
      </p:sp>
      <p:sp>
        <p:nvSpPr>
          <p:cNvPr id="580631" name="AutoShape 23"/>
          <p:cNvSpPr>
            <a:spLocks noChangeArrowheads="1"/>
          </p:cNvSpPr>
          <p:nvPr/>
        </p:nvSpPr>
        <p:spPr bwMode="auto">
          <a:xfrm>
            <a:off x="7680325" y="4121019"/>
            <a:ext cx="287338" cy="287337"/>
          </a:xfrm>
          <a:prstGeom prst="flowChartMagneticTape">
            <a:avLst/>
          </a:prstGeom>
          <a:solidFill>
            <a:srgbClr val="00FF00"/>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1200" b="1">
                <a:effectLst>
                  <a:outerShdw blurRad="38100" dist="38100" dir="2700000" algn="tl">
                    <a:srgbClr val="FFFFFF"/>
                  </a:outerShdw>
                </a:effectLst>
                <a:latin typeface="Arial" charset="0"/>
              </a:rPr>
              <a:t>T4</a:t>
            </a:r>
          </a:p>
        </p:txBody>
      </p:sp>
      <p:sp>
        <p:nvSpPr>
          <p:cNvPr id="580632" name="AutoShape 24"/>
          <p:cNvSpPr>
            <a:spLocks noChangeArrowheads="1"/>
          </p:cNvSpPr>
          <p:nvPr/>
        </p:nvSpPr>
        <p:spPr bwMode="auto">
          <a:xfrm>
            <a:off x="8688388" y="5446581"/>
            <a:ext cx="431800" cy="403225"/>
          </a:xfrm>
          <a:prstGeom prst="flowChartMagneticTape">
            <a:avLst/>
          </a:prstGeom>
          <a:solidFill>
            <a:srgbClr val="00FF00"/>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000" b="1">
                <a:effectLst>
                  <a:outerShdw blurRad="38100" dist="38100" dir="2700000" algn="tl">
                    <a:srgbClr val="FFFFFF"/>
                  </a:outerShdw>
                </a:effectLst>
                <a:latin typeface="Arial" charset="0"/>
              </a:rPr>
              <a:t>T5 </a:t>
            </a:r>
          </a:p>
        </p:txBody>
      </p:sp>
      <p:sp>
        <p:nvSpPr>
          <p:cNvPr id="580633" name="AutoShape 25"/>
          <p:cNvSpPr>
            <a:spLocks noChangeArrowheads="1"/>
          </p:cNvSpPr>
          <p:nvPr/>
        </p:nvSpPr>
        <p:spPr bwMode="auto">
          <a:xfrm>
            <a:off x="1703389" y="3357431"/>
            <a:ext cx="504825" cy="474663"/>
          </a:xfrm>
          <a:prstGeom prst="flowChartMagneticTape">
            <a:avLst/>
          </a:prstGeom>
          <a:solidFill>
            <a:srgbClr val="00FF00"/>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000" b="1">
                <a:effectLst>
                  <a:outerShdw blurRad="38100" dist="38100" dir="2700000" algn="tl">
                    <a:srgbClr val="FFFFFF"/>
                  </a:outerShdw>
                </a:effectLst>
                <a:latin typeface="Arial" charset="0"/>
              </a:rPr>
              <a:t>T1</a:t>
            </a:r>
            <a:r>
              <a:rPr lang="en-US" altLang="zh-CN" sz="1200" b="1">
                <a:effectLst>
                  <a:outerShdw blurRad="38100" dist="38100" dir="2700000" algn="tl">
                    <a:srgbClr val="FFFFFF"/>
                  </a:outerShdw>
                </a:effectLst>
                <a:latin typeface="Arial" charset="0"/>
              </a:rPr>
              <a:t> </a:t>
            </a:r>
          </a:p>
        </p:txBody>
      </p:sp>
      <p:sp>
        <p:nvSpPr>
          <p:cNvPr id="24" name="Text Box 5"/>
          <p:cNvSpPr txBox="1">
            <a:spLocks noChangeArrowheads="1"/>
          </p:cNvSpPr>
          <p:nvPr/>
        </p:nvSpPr>
        <p:spPr bwMode="auto">
          <a:xfrm>
            <a:off x="1884364" y="260350"/>
            <a:ext cx="8459787" cy="825500"/>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effectLst>
                <a:outerShdw blurRad="38100" dist="38100" dir="2700000" algn="tl">
                  <a:srgbClr val="C0C0C0"/>
                </a:outerShdw>
              </a:effectLst>
              <a:latin typeface="Arial" charset="0"/>
              <a:ea typeface="隶书" pitchFamily="49" charset="-122"/>
            </a:endParaRPr>
          </a:p>
        </p:txBody>
      </p:sp>
      <p:sp>
        <p:nvSpPr>
          <p:cNvPr id="25" name="Rectangle 8"/>
          <p:cNvSpPr>
            <a:spLocks noChangeArrowheads="1"/>
          </p:cNvSpPr>
          <p:nvPr/>
        </p:nvSpPr>
        <p:spPr bwMode="auto">
          <a:xfrm>
            <a:off x="8040688" y="4179756"/>
            <a:ext cx="1439862" cy="720725"/>
          </a:xfrm>
          <a:prstGeom prst="rect">
            <a:avLst/>
          </a:prstGeom>
          <a:solidFill>
            <a:schemeClr val="bg1"/>
          </a:solid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800" b="1" dirty="0">
                <a:effectLst>
                  <a:outerShdw blurRad="38100" dist="38100" dir="2700000" algn="tl">
                    <a:srgbClr val="FFFFFF"/>
                  </a:outerShdw>
                </a:effectLst>
                <a:latin typeface="Arial" charset="0"/>
              </a:rPr>
              <a:t>Output </a:t>
            </a:r>
          </a:p>
        </p:txBody>
      </p:sp>
    </p:spTree>
    <p:extLst>
      <p:ext uri="{BB962C8B-B14F-4D97-AF65-F5344CB8AC3E}">
        <p14:creationId xmlns:p14="http://schemas.microsoft.com/office/powerpoint/2010/main" val="2357964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0621"/>
                                        </p:tgtEl>
                                        <p:attrNameLst>
                                          <p:attrName>style.visibility</p:attrName>
                                        </p:attrNameLst>
                                      </p:cBhvr>
                                      <p:to>
                                        <p:strVal val="visible"/>
                                      </p:to>
                                    </p:set>
                                    <p:animEffect transition="in" filter="slide(fromBottom)">
                                      <p:cBhvr>
                                        <p:cTn id="7" dur="500"/>
                                        <p:tgtEl>
                                          <p:spTgt spid="5806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80633"/>
                                        </p:tgtEl>
                                        <p:attrNameLst>
                                          <p:attrName>style.visibility</p:attrName>
                                        </p:attrNameLst>
                                      </p:cBhvr>
                                      <p:to>
                                        <p:strVal val="visible"/>
                                      </p:to>
                                    </p:set>
                                    <p:animEffect transition="in" filter="slide(fromBottom)">
                                      <p:cBhvr>
                                        <p:cTn id="10" dur="500"/>
                                        <p:tgtEl>
                                          <p:spTgt spid="5806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0622"/>
                                        </p:tgtEl>
                                        <p:attrNameLst>
                                          <p:attrName>style.visibility</p:attrName>
                                        </p:attrNameLst>
                                      </p:cBhvr>
                                      <p:to>
                                        <p:strVal val="visible"/>
                                      </p:to>
                                    </p:set>
                                    <p:animEffect transition="in" filter="slide(fromBottom)">
                                      <p:cBhvr>
                                        <p:cTn id="15" dur="500"/>
                                        <p:tgtEl>
                                          <p:spTgt spid="58062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80620"/>
                                        </p:tgtEl>
                                        <p:attrNameLst>
                                          <p:attrName>style.visibility</p:attrName>
                                        </p:attrNameLst>
                                      </p:cBhvr>
                                      <p:to>
                                        <p:strVal val="visible"/>
                                      </p:to>
                                    </p:set>
                                    <p:animEffect transition="in" filter="slide(fromBottom)">
                                      <p:cBhvr>
                                        <p:cTn id="18" dur="500"/>
                                        <p:tgtEl>
                                          <p:spTgt spid="580620"/>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580615"/>
                                        </p:tgtEl>
                                        <p:attrNameLst>
                                          <p:attrName>style.visibility</p:attrName>
                                        </p:attrNameLst>
                                      </p:cBhvr>
                                      <p:to>
                                        <p:strVal val="visible"/>
                                      </p:to>
                                    </p:set>
                                    <p:animEffect transition="in" filter="slide(fromBottom)">
                                      <p:cBhvr>
                                        <p:cTn id="21" dur="500"/>
                                        <p:tgtEl>
                                          <p:spTgt spid="58061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580629"/>
                                        </p:tgtEl>
                                        <p:attrNameLst>
                                          <p:attrName>style.visibility</p:attrName>
                                        </p:attrNameLst>
                                      </p:cBhvr>
                                      <p:to>
                                        <p:strVal val="visible"/>
                                      </p:to>
                                    </p:set>
                                    <p:animEffect transition="in" filter="slide(fromBottom)">
                                      <p:cBhvr>
                                        <p:cTn id="24" dur="500"/>
                                        <p:tgtEl>
                                          <p:spTgt spid="5806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580618"/>
                                        </p:tgtEl>
                                        <p:attrNameLst>
                                          <p:attrName>style.visibility</p:attrName>
                                        </p:attrNameLst>
                                      </p:cBhvr>
                                      <p:to>
                                        <p:strVal val="visible"/>
                                      </p:to>
                                    </p:set>
                                    <p:animEffect transition="in" filter="slide(fromBottom)">
                                      <p:cBhvr>
                                        <p:cTn id="29" dur="500"/>
                                        <p:tgtEl>
                                          <p:spTgt spid="580618"/>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580616"/>
                                        </p:tgtEl>
                                        <p:attrNameLst>
                                          <p:attrName>style.visibility</p:attrName>
                                        </p:attrNameLst>
                                      </p:cBhvr>
                                      <p:to>
                                        <p:strVal val="visible"/>
                                      </p:to>
                                    </p:set>
                                    <p:animEffect transition="in" filter="slide(fromBottom)">
                                      <p:cBhvr>
                                        <p:cTn id="32" dur="500"/>
                                        <p:tgtEl>
                                          <p:spTgt spid="580616"/>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80630"/>
                                        </p:tgtEl>
                                        <p:attrNameLst>
                                          <p:attrName>style.visibility</p:attrName>
                                        </p:attrNameLst>
                                      </p:cBhvr>
                                      <p:to>
                                        <p:strVal val="visible"/>
                                      </p:to>
                                    </p:set>
                                    <p:animEffect transition="in" filter="slide(fromBottom)">
                                      <p:cBhvr>
                                        <p:cTn id="35" dur="500"/>
                                        <p:tgtEl>
                                          <p:spTgt spid="5806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80619"/>
                                        </p:tgtEl>
                                        <p:attrNameLst>
                                          <p:attrName>style.visibility</p:attrName>
                                        </p:attrNameLst>
                                      </p:cBhvr>
                                      <p:to>
                                        <p:strVal val="visible"/>
                                      </p:to>
                                    </p:set>
                                    <p:animEffect transition="in" filter="slide(fromBottom)">
                                      <p:cBhvr>
                                        <p:cTn id="40" dur="500"/>
                                        <p:tgtEl>
                                          <p:spTgt spid="58061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580617"/>
                                        </p:tgtEl>
                                        <p:attrNameLst>
                                          <p:attrName>style.visibility</p:attrName>
                                        </p:attrNameLst>
                                      </p:cBhvr>
                                      <p:to>
                                        <p:strVal val="visible"/>
                                      </p:to>
                                    </p:set>
                                    <p:animEffect transition="in" filter="slide(fromBottom)">
                                      <p:cBhvr>
                                        <p:cTn id="43" dur="500"/>
                                        <p:tgtEl>
                                          <p:spTgt spid="58061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580631"/>
                                        </p:tgtEl>
                                        <p:attrNameLst>
                                          <p:attrName>style.visibility</p:attrName>
                                        </p:attrNameLst>
                                      </p:cBhvr>
                                      <p:to>
                                        <p:strVal val="visible"/>
                                      </p:to>
                                    </p:set>
                                    <p:animEffect transition="in" filter="slide(fromBottom)">
                                      <p:cBhvr>
                                        <p:cTn id="46" dur="500"/>
                                        <p:tgtEl>
                                          <p:spTgt spid="58063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80625"/>
                                        </p:tgtEl>
                                        <p:attrNameLst>
                                          <p:attrName>style.visibility</p:attrName>
                                        </p:attrNameLst>
                                      </p:cBhvr>
                                      <p:to>
                                        <p:strVal val="visible"/>
                                      </p:to>
                                    </p:set>
                                    <p:animEffect transition="in" filter="slide(fromBottom)">
                                      <p:cBhvr>
                                        <p:cTn id="51" dur="500"/>
                                        <p:tgtEl>
                                          <p:spTgt spid="580625"/>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580627"/>
                                        </p:tgtEl>
                                        <p:attrNameLst>
                                          <p:attrName>style.visibility</p:attrName>
                                        </p:attrNameLst>
                                      </p:cBhvr>
                                      <p:to>
                                        <p:strVal val="visible"/>
                                      </p:to>
                                    </p:set>
                                    <p:animEffect transition="in" filter="slide(fromBottom)">
                                      <p:cBhvr>
                                        <p:cTn id="54" dur="500"/>
                                        <p:tgtEl>
                                          <p:spTgt spid="580627"/>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580624"/>
                                        </p:tgtEl>
                                        <p:attrNameLst>
                                          <p:attrName>style.visibility</p:attrName>
                                        </p:attrNameLst>
                                      </p:cBhvr>
                                      <p:to>
                                        <p:strVal val="visible"/>
                                      </p:to>
                                    </p:set>
                                    <p:animEffect transition="in" filter="slide(fromBottom)">
                                      <p:cBhvr>
                                        <p:cTn id="57" dur="500"/>
                                        <p:tgtEl>
                                          <p:spTgt spid="580624"/>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lide(fromBottom)">
                                      <p:cBhvr>
                                        <p:cTn id="60" dur="500"/>
                                        <p:tgtEl>
                                          <p:spTgt spid="2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80623"/>
                                        </p:tgtEl>
                                        <p:attrNameLst>
                                          <p:attrName>style.visibility</p:attrName>
                                        </p:attrNameLst>
                                      </p:cBhvr>
                                      <p:to>
                                        <p:strVal val="visible"/>
                                      </p:to>
                                    </p:set>
                                    <p:animEffect transition="in" filter="slide(fromBottom)">
                                      <p:cBhvr>
                                        <p:cTn id="65" dur="500"/>
                                        <p:tgtEl>
                                          <p:spTgt spid="580623"/>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580632"/>
                                        </p:tgtEl>
                                        <p:attrNameLst>
                                          <p:attrName>style.visibility</p:attrName>
                                        </p:attrNameLst>
                                      </p:cBhvr>
                                      <p:to>
                                        <p:strVal val="visible"/>
                                      </p:to>
                                    </p:set>
                                    <p:animEffect transition="in" filter="slide(fromBottom)">
                                      <p:cBhvr>
                                        <p:cTn id="68" dur="500"/>
                                        <p:tgtEl>
                                          <p:spTgt spid="5806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80614"/>
                                        </p:tgtEl>
                                        <p:attrNameLst>
                                          <p:attrName>style.visibility</p:attrName>
                                        </p:attrNameLst>
                                      </p:cBhvr>
                                      <p:to>
                                        <p:strVal val="visible"/>
                                      </p:to>
                                    </p:set>
                                    <p:animEffect transition="in" filter="slide(fromBottom)">
                                      <p:cBhvr>
                                        <p:cTn id="73" dur="500"/>
                                        <p:tgtEl>
                                          <p:spTgt spid="58061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580610"/>
                                        </p:tgtEl>
                                        <p:attrNameLst>
                                          <p:attrName>style.visibility</p:attrName>
                                        </p:attrNameLst>
                                      </p:cBhvr>
                                      <p:to>
                                        <p:strVal val="visible"/>
                                      </p:to>
                                    </p:set>
                                    <p:animEffect transition="in" filter="slide(fromBottom)">
                                      <p:cBhvr>
                                        <p:cTn id="78" dur="500"/>
                                        <p:tgtEl>
                                          <p:spTgt spid="5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80614" grpId="0" animBg="1"/>
      <p:bldP spid="580615" grpId="0" animBg="1"/>
      <p:bldP spid="580616" grpId="0" animBg="1"/>
      <p:bldP spid="580617" grpId="0" animBg="1"/>
      <p:bldP spid="580618" grpId="0" animBg="1"/>
      <p:bldP spid="580619" grpId="0" animBg="1"/>
      <p:bldP spid="580620" grpId="0" animBg="1"/>
      <p:bldP spid="580621" grpId="0"/>
      <p:bldP spid="580622" grpId="0" animBg="1"/>
      <p:bldP spid="580623" grpId="0"/>
      <p:bldP spid="580624" grpId="0" animBg="1"/>
      <p:bldP spid="580625" grpId="0" animBg="1"/>
      <p:bldP spid="580627" grpId="0" animBg="1"/>
      <p:bldP spid="580629" grpId="0" animBg="1"/>
      <p:bldP spid="580630" grpId="0" animBg="1"/>
      <p:bldP spid="580631" grpId="0" animBg="1"/>
      <p:bldP spid="580632" grpId="0" animBg="1"/>
      <p:bldP spid="580633"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896294" y="1738401"/>
            <a:ext cx="8564578" cy="4895850"/>
          </a:xfrm>
        </p:spPr>
        <p:txBody>
          <a:bodyPr>
            <a:normAutofit fontScale="92500" lnSpcReduction="10000"/>
          </a:bodyPr>
          <a:lstStyle/>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Television $3800 Japan </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Television $3600 Germany </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Microwave $3800 Japan </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Microwave $3600 Germany </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Television $3800 </a:t>
            </a:r>
            <a:r>
              <a:rPr lang="en-US" altLang="zh-CN" sz="2200" b="1" dirty="0" smtClean="0">
                <a:solidFill>
                  <a:srgbClr val="0000CC"/>
                </a:solidFill>
                <a:latin typeface="微软雅黑" panose="020B0503020204020204" pitchFamily="34" charset="-122"/>
                <a:ea typeface="微软雅黑" panose="020B0503020204020204" pitchFamily="34" charset="-122"/>
              </a:rPr>
              <a:t>Holland </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Television $3300 Germany </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a:lnSpc>
                <a:spcPct val="120000"/>
              </a:lnSpc>
              <a:spcBef>
                <a:spcPts val="0"/>
              </a:spcBef>
              <a:buNone/>
            </a:pPr>
            <a:r>
              <a:rPr lang="en-US" altLang="zh-CN" sz="2200" b="1" dirty="0">
                <a:latin typeface="微软雅黑" panose="020B0503020204020204" pitchFamily="34" charset="-122"/>
                <a:ea typeface="微软雅黑" panose="020B0503020204020204" pitchFamily="34" charset="-122"/>
              </a:rPr>
              <a:t>Microwave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solidFill>
                  <a:srgbClr val="CC3300"/>
                </a:solidFill>
                <a:latin typeface="微软雅黑" panose="020B0503020204020204" pitchFamily="34" charset="-122"/>
                <a:ea typeface="微软雅黑" panose="020B0503020204020204" pitchFamily="34" charset="-122"/>
              </a:rPr>
              <a:t>95-12-11</a:t>
            </a:r>
            <a:r>
              <a:rPr lang="en-US" altLang="zh-CN" sz="2200" b="1" dirty="0" smtClean="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Microwave $3300 Germany </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Washing Machine $3800 Japan </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Washing Machine $3600 Germany </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a:lnSpc>
                <a:spcPct val="120000"/>
              </a:lnSpc>
              <a:spcBef>
                <a:spcPts val="0"/>
              </a:spcBef>
              <a:buNone/>
            </a:pPr>
            <a:r>
              <a:rPr lang="en-US" altLang="zh-CN" sz="2200" b="1" dirty="0">
                <a:latin typeface="微软雅黑" panose="020B0503020204020204" pitchFamily="34" charset="-122"/>
                <a:ea typeface="微软雅黑" panose="020B0503020204020204" pitchFamily="34" charset="-122"/>
              </a:rPr>
              <a:t>Television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Television $3300 Germany </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a:lnSpc>
                <a:spcPct val="120000"/>
              </a:lnSpc>
              <a:spcBef>
                <a:spcPts val="0"/>
              </a:spcBef>
              <a:buNone/>
            </a:pPr>
            <a:r>
              <a:rPr lang="en-US" altLang="zh-CN" sz="2200" b="1" dirty="0">
                <a:latin typeface="微软雅黑" panose="020B0503020204020204" pitchFamily="34" charset="-122"/>
                <a:ea typeface="微软雅黑" panose="020B0503020204020204" pitchFamily="34" charset="-122"/>
              </a:rPr>
              <a:t>Washing Machine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20000"/>
              </a:lnSpc>
              <a:spcBef>
                <a:spcPts val="0"/>
              </a:spcBef>
              <a:buFontTx/>
              <a:buNone/>
            </a:pPr>
            <a:r>
              <a:rPr lang="en-US" altLang="zh-CN" sz="2200" b="1" dirty="0">
                <a:latin typeface="微软雅黑" panose="020B0503020204020204" pitchFamily="34" charset="-122"/>
                <a:ea typeface="微软雅黑" panose="020B0503020204020204" pitchFamily="34" charset="-122"/>
              </a:rPr>
              <a:t>Washing Machine $3300 Germany </a:t>
            </a:r>
            <a:r>
              <a:rPr lang="en-US" altLang="zh-CN" sz="2200" b="1" dirty="0">
                <a:solidFill>
                  <a:srgbClr val="CC3300"/>
                </a:solidFill>
                <a:latin typeface="微软雅黑" panose="020B0503020204020204" pitchFamily="34" charset="-122"/>
                <a:ea typeface="微软雅黑" panose="020B0503020204020204" pitchFamily="34" charset="-122"/>
              </a:rPr>
              <a:t>89-02-01</a:t>
            </a:r>
            <a:endParaRPr lang="zh-CN" altLang="en-US" sz="2200" b="1" dirty="0">
              <a:solidFill>
                <a:srgbClr val="CC3300"/>
              </a:solidFill>
              <a:latin typeface="微软雅黑" panose="020B0503020204020204" pitchFamily="34" charset="-122"/>
              <a:ea typeface="微软雅黑" panose="020B0503020204020204" pitchFamily="34" charset="-122"/>
            </a:endParaRPr>
          </a:p>
        </p:txBody>
      </p:sp>
      <p:sp>
        <p:nvSpPr>
          <p:cNvPr id="25603" name="Rectangle 4"/>
          <p:cNvSpPr>
            <a:spLocks noChangeArrowheads="1"/>
          </p:cNvSpPr>
          <p:nvPr/>
        </p:nvSpPr>
        <p:spPr bwMode="auto">
          <a:xfrm>
            <a:off x="896293" y="1134979"/>
            <a:ext cx="515142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原始文件</a:t>
            </a:r>
            <a:r>
              <a:rPr lang="en-US" altLang="zh-CN" sz="2800" b="1" dirty="0" smtClean="0">
                <a:latin typeface="微软雅黑" panose="020B0503020204020204" pitchFamily="34" charset="-122"/>
                <a:ea typeface="微软雅黑" panose="020B0503020204020204" pitchFamily="34" charset="-122"/>
              </a:rPr>
              <a:t>(Original </a:t>
            </a:r>
            <a:r>
              <a:rPr lang="en-US" altLang="zh-CN" sz="2800" b="1" dirty="0">
                <a:latin typeface="微软雅黑" panose="020B0503020204020204" pitchFamily="34" charset="-122"/>
                <a:ea typeface="微软雅黑" panose="020B0503020204020204" pitchFamily="34" charset="-122"/>
              </a:rPr>
              <a:t>txt </a:t>
            </a:r>
            <a:r>
              <a:rPr lang="en-US" altLang="zh-CN" sz="2800" b="1" dirty="0" smtClean="0">
                <a:latin typeface="微软雅黑" panose="020B0503020204020204" pitchFamily="34" charset="-122"/>
                <a:ea typeface="微软雅黑" panose="020B0503020204020204" pitchFamily="34" charset="-122"/>
              </a:rPr>
              <a:t>file):</a:t>
            </a:r>
            <a:endParaRPr lang="zh-CN" altLang="en-US" sz="2800" b="1" dirty="0">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15636" y="404944"/>
            <a:ext cx="9737569" cy="458587"/>
          </a:xfrm>
          <a:prstGeom prst="rect">
            <a:avLst/>
          </a:prstGeom>
          <a:noFill/>
          <a:ln>
            <a:noFill/>
          </a:ln>
          <a:effectLst/>
          <a:extLst/>
        </p:spPr>
        <p:txBody>
          <a:bodyPr wrap="square">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159030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986828" y="1652716"/>
            <a:ext cx="9223972" cy="4911049"/>
          </a:xfrm>
        </p:spPr>
        <p:txBody>
          <a:bodyPr>
            <a:normAutofit/>
          </a:bodyPr>
          <a:lstStyle/>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Television $3800 Japan 19</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Television $3600 Germany 19</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Microwave $3800 Japan 19</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Microwave $3600 Germany 19</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a:lnSpc>
                <a:spcPct val="100000"/>
              </a:lnSpc>
              <a:spcBef>
                <a:spcPct val="0"/>
              </a:spcBef>
              <a:buNone/>
            </a:pPr>
            <a:r>
              <a:rPr lang="en-US" altLang="zh-CN" sz="2200" b="1" dirty="0">
                <a:latin typeface="微软雅黑" panose="020B0503020204020204" pitchFamily="34" charset="-122"/>
                <a:ea typeface="微软雅黑" panose="020B0503020204020204" pitchFamily="34" charset="-122"/>
              </a:rPr>
              <a:t>Television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latin typeface="微软雅黑" panose="020B0503020204020204" pitchFamily="34" charset="-122"/>
                <a:ea typeface="微软雅黑" panose="020B0503020204020204" pitchFamily="34" charset="-122"/>
              </a:rPr>
              <a:t>19</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Television $3300 Germany 19</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a:lnSpc>
                <a:spcPct val="100000"/>
              </a:lnSpc>
              <a:spcBef>
                <a:spcPct val="0"/>
              </a:spcBef>
              <a:buNone/>
            </a:pPr>
            <a:r>
              <a:rPr lang="en-US" altLang="zh-CN" sz="2200" b="1" dirty="0">
                <a:latin typeface="微软雅黑" panose="020B0503020204020204" pitchFamily="34" charset="-122"/>
                <a:ea typeface="微软雅黑" panose="020B0503020204020204" pitchFamily="34" charset="-122"/>
              </a:rPr>
              <a:t>Microwave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latin typeface="微软雅黑" panose="020B0503020204020204" pitchFamily="34" charset="-122"/>
                <a:ea typeface="微软雅黑" panose="020B0503020204020204" pitchFamily="34" charset="-122"/>
              </a:rPr>
              <a:t>19</a:t>
            </a:r>
            <a:r>
              <a:rPr lang="en-US" altLang="zh-CN" sz="2200" b="1" dirty="0" smtClean="0">
                <a:solidFill>
                  <a:srgbClr val="CC3300"/>
                </a:solidFill>
                <a:latin typeface="微软雅黑" panose="020B0503020204020204" pitchFamily="34" charset="-122"/>
                <a:ea typeface="微软雅黑" panose="020B0503020204020204" pitchFamily="34" charset="-122"/>
              </a:rPr>
              <a:t>95-12-11</a:t>
            </a:r>
            <a:r>
              <a:rPr lang="en-US" altLang="zh-CN" sz="2200" b="1" dirty="0" smtClean="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Microwave $3300 Germany 19</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Washing Machine $3800 Japan 19</a:t>
            </a:r>
            <a:r>
              <a:rPr lang="en-US" altLang="zh-CN" sz="2200" b="1" dirty="0">
                <a:solidFill>
                  <a:srgbClr val="CC3300"/>
                </a:solidFill>
                <a:latin typeface="微软雅黑" panose="020B0503020204020204" pitchFamily="34" charset="-122"/>
                <a:ea typeface="微软雅黑" panose="020B0503020204020204" pitchFamily="34" charset="-122"/>
              </a:rPr>
              <a:t>95-12-11</a:t>
            </a:r>
            <a:r>
              <a:rPr lang="en-US" altLang="zh-CN" sz="2200" b="1"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Washing Machine $3600 Germany 19</a:t>
            </a:r>
            <a:r>
              <a:rPr lang="en-US" altLang="zh-CN" sz="2200" b="1" dirty="0">
                <a:solidFill>
                  <a:srgbClr val="CC3300"/>
                </a:solidFill>
                <a:latin typeface="微软雅黑" panose="020B0503020204020204" pitchFamily="34" charset="-122"/>
                <a:ea typeface="微软雅黑" panose="020B0503020204020204" pitchFamily="34" charset="-122"/>
              </a:rPr>
              <a:t>88-12-01</a:t>
            </a:r>
          </a:p>
          <a:p>
            <a:pPr>
              <a:lnSpc>
                <a:spcPct val="100000"/>
              </a:lnSpc>
              <a:spcBef>
                <a:spcPct val="0"/>
              </a:spcBef>
              <a:buNone/>
            </a:pPr>
            <a:r>
              <a:rPr lang="en-US" altLang="zh-CN" sz="2200" b="1" dirty="0">
                <a:latin typeface="微软雅黑" panose="020B0503020204020204" pitchFamily="34" charset="-122"/>
                <a:ea typeface="微软雅黑" panose="020B0503020204020204" pitchFamily="34" charset="-122"/>
              </a:rPr>
              <a:t>Television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latin typeface="微软雅黑" panose="020B0503020204020204" pitchFamily="34" charset="-122"/>
                <a:ea typeface="微软雅黑" panose="020B0503020204020204" pitchFamily="34" charset="-122"/>
              </a:rPr>
              <a:t>19</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Television $3300 Germany 19</a:t>
            </a:r>
            <a:r>
              <a:rPr lang="en-US" altLang="zh-CN" sz="2200" b="1" dirty="0">
                <a:solidFill>
                  <a:srgbClr val="CC3300"/>
                </a:solidFill>
                <a:latin typeface="微软雅黑" panose="020B0503020204020204" pitchFamily="34" charset="-122"/>
                <a:ea typeface="微软雅黑" panose="020B0503020204020204" pitchFamily="34" charset="-122"/>
              </a:rPr>
              <a:t>89-02-01</a:t>
            </a:r>
          </a:p>
          <a:p>
            <a:pPr>
              <a:lnSpc>
                <a:spcPct val="100000"/>
              </a:lnSpc>
              <a:spcBef>
                <a:spcPct val="0"/>
              </a:spcBef>
              <a:buNone/>
            </a:pPr>
            <a:r>
              <a:rPr lang="en-US" altLang="zh-CN" sz="2200" b="1" dirty="0">
                <a:latin typeface="微软雅黑" panose="020B0503020204020204" pitchFamily="34" charset="-122"/>
                <a:ea typeface="微软雅黑" panose="020B0503020204020204" pitchFamily="34" charset="-122"/>
              </a:rPr>
              <a:t>Washing Machine $3800 </a:t>
            </a:r>
            <a:r>
              <a:rPr lang="en-US" altLang="zh-CN" sz="2200" b="1" dirty="0">
                <a:solidFill>
                  <a:srgbClr val="0000CC"/>
                </a:solidFill>
                <a:latin typeface="微软雅黑" panose="020B0503020204020204" pitchFamily="34" charset="-122"/>
                <a:ea typeface="微软雅黑" panose="020B0503020204020204" pitchFamily="34" charset="-122"/>
              </a:rPr>
              <a:t>Holland </a:t>
            </a:r>
            <a:r>
              <a:rPr lang="en-US" altLang="zh-CN" sz="2200" b="1" dirty="0" smtClean="0">
                <a:latin typeface="微软雅黑" panose="020B0503020204020204" pitchFamily="34" charset="-122"/>
                <a:ea typeface="微软雅黑" panose="020B0503020204020204" pitchFamily="34" charset="-122"/>
              </a:rPr>
              <a:t>19</a:t>
            </a:r>
            <a:r>
              <a:rPr lang="en-US" altLang="zh-CN" sz="2200" b="1" dirty="0" smtClean="0">
                <a:solidFill>
                  <a:srgbClr val="CC3300"/>
                </a:solidFill>
                <a:latin typeface="微软雅黑" panose="020B0503020204020204" pitchFamily="34" charset="-122"/>
                <a:ea typeface="微软雅黑" panose="020B0503020204020204" pitchFamily="34" charset="-122"/>
              </a:rPr>
              <a:t>95-12-11 </a:t>
            </a:r>
            <a:endParaRPr lang="en-US" altLang="zh-CN" sz="2200" b="1" dirty="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b="1" dirty="0">
                <a:latin typeface="微软雅黑" panose="020B0503020204020204" pitchFamily="34" charset="-122"/>
                <a:ea typeface="微软雅黑" panose="020B0503020204020204" pitchFamily="34" charset="-122"/>
              </a:rPr>
              <a:t>Washing Machine $3300 Germany 19</a:t>
            </a:r>
            <a:r>
              <a:rPr lang="en-US" altLang="zh-CN" sz="2200" b="1" dirty="0">
                <a:solidFill>
                  <a:srgbClr val="CC3300"/>
                </a:solidFill>
                <a:latin typeface="微软雅黑" panose="020B0503020204020204" pitchFamily="34" charset="-122"/>
                <a:ea typeface="微软雅黑" panose="020B0503020204020204" pitchFamily="34" charset="-122"/>
              </a:rPr>
              <a:t>89-02-01</a:t>
            </a:r>
            <a:endParaRPr lang="zh-CN" altLang="en-US" sz="2200" b="1" dirty="0">
              <a:solidFill>
                <a:srgbClr val="CC3300"/>
              </a:solidFill>
              <a:latin typeface="微软雅黑" panose="020B0503020204020204" pitchFamily="34" charset="-122"/>
              <a:ea typeface="微软雅黑" panose="020B0503020204020204" pitchFamily="34" charset="-122"/>
            </a:endParaRPr>
          </a:p>
        </p:txBody>
      </p:sp>
      <p:sp>
        <p:nvSpPr>
          <p:cNvPr id="26627" name="Rectangle 4"/>
          <p:cNvSpPr>
            <a:spLocks noChangeArrowheads="1"/>
          </p:cNvSpPr>
          <p:nvPr/>
        </p:nvSpPr>
        <p:spPr bwMode="auto">
          <a:xfrm>
            <a:off x="986828" y="1085850"/>
            <a:ext cx="57580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经过</a:t>
            </a:r>
            <a:r>
              <a:rPr lang="en-US" altLang="zh-CN" sz="2800" b="1" dirty="0" smtClean="0">
                <a:latin typeface="微软雅黑" panose="020B0503020204020204" pitchFamily="34" charset="-122"/>
                <a:ea typeface="微软雅黑" panose="020B0503020204020204" pitchFamily="34" charset="-122"/>
              </a:rPr>
              <a:t>Y2K</a:t>
            </a:r>
            <a:r>
              <a:rPr lang="zh-CN" altLang="en-US" sz="2800" b="1" dirty="0" smtClean="0">
                <a:latin typeface="微软雅黑" panose="020B0503020204020204" pitchFamily="34" charset="-122"/>
                <a:ea typeface="微软雅黑" panose="020B0503020204020204" pitchFamily="34" charset="-122"/>
              </a:rPr>
              <a:t>过滤器之后</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(in Tape 3):</a:t>
            </a:r>
            <a:endParaRPr lang="zh-CN" altLang="en-US" sz="2800" b="1" dirty="0">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860090" y="376147"/>
            <a:ext cx="9583660" cy="458587"/>
          </a:xfrm>
          <a:prstGeom prst="rect">
            <a:avLst/>
          </a:prstGeom>
          <a:noFill/>
          <a:ln>
            <a:noFill/>
          </a:ln>
          <a:effectLst/>
          <a:extLst/>
        </p:spPr>
        <p:txBody>
          <a:bodyPr wrap="square">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2194023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633742" y="1682107"/>
            <a:ext cx="8093798" cy="4897437"/>
          </a:xfrm>
        </p:spPr>
        <p:txBody>
          <a:bodyPr>
            <a:normAutofit lnSpcReduction="10000"/>
          </a:bodyPr>
          <a:lstStyle/>
          <a:p>
            <a:pPr>
              <a:lnSpc>
                <a:spcPct val="100000"/>
              </a:lnSpc>
              <a:spcBef>
                <a:spcPts val="0"/>
              </a:spcBef>
              <a:buNone/>
              <a:defRPr/>
            </a:pPr>
            <a:r>
              <a:rPr lang="en-US" altLang="zh-CN" sz="2200" b="1" dirty="0">
                <a:latin typeface="微软雅黑" pitchFamily="34" charset="-122"/>
                <a:ea typeface="微软雅黑" pitchFamily="34" charset="-122"/>
              </a:rPr>
              <a:t>Television $3800 Japan 19</a:t>
            </a:r>
            <a:r>
              <a:rPr lang="en-US" altLang="zh-CN" sz="2200" b="1" dirty="0">
                <a:solidFill>
                  <a:srgbClr val="CC3300"/>
                </a:solidFill>
                <a:latin typeface="微软雅黑" pitchFamily="34" charset="-122"/>
                <a:ea typeface="微软雅黑" pitchFamily="34" charset="-122"/>
              </a:rPr>
              <a:t>95-12-11</a:t>
            </a:r>
            <a:r>
              <a:rPr lang="en-US" altLang="zh-CN" sz="2200" b="1" dirty="0">
                <a:latin typeface="微软雅黑" pitchFamily="34" charset="-122"/>
                <a:ea typeface="微软雅黑" pitchFamily="34" charset="-122"/>
              </a:rPr>
              <a:t> </a:t>
            </a:r>
          </a:p>
          <a:p>
            <a:pPr>
              <a:lnSpc>
                <a:spcPct val="100000"/>
              </a:lnSpc>
              <a:spcBef>
                <a:spcPts val="0"/>
              </a:spcBef>
              <a:buNone/>
              <a:defRPr/>
            </a:pPr>
            <a:r>
              <a:rPr lang="en-US" altLang="zh-CN" sz="2200" b="1" dirty="0">
                <a:latin typeface="微软雅黑" pitchFamily="34" charset="-122"/>
                <a:ea typeface="微软雅黑" pitchFamily="34" charset="-122"/>
              </a:rPr>
              <a:t>Television $3600 Germany 19</a:t>
            </a:r>
            <a:r>
              <a:rPr lang="en-US" altLang="zh-CN" sz="2200" b="1" dirty="0">
                <a:solidFill>
                  <a:srgbClr val="CC3300"/>
                </a:solidFill>
                <a:latin typeface="微软雅黑" pitchFamily="34" charset="-122"/>
                <a:ea typeface="微软雅黑" pitchFamily="34" charset="-122"/>
              </a:rPr>
              <a:t>88-12-01</a:t>
            </a:r>
          </a:p>
          <a:p>
            <a:pPr>
              <a:lnSpc>
                <a:spcPct val="100000"/>
              </a:lnSpc>
              <a:spcBef>
                <a:spcPts val="0"/>
              </a:spcBef>
              <a:buNone/>
              <a:defRPr/>
            </a:pPr>
            <a:r>
              <a:rPr lang="en-US" altLang="zh-CN" sz="2200" b="1" dirty="0">
                <a:latin typeface="微软雅黑" pitchFamily="34" charset="-122"/>
                <a:ea typeface="微软雅黑" pitchFamily="34" charset="-122"/>
              </a:rPr>
              <a:t>Microwave $3800 Japan 19</a:t>
            </a:r>
            <a:r>
              <a:rPr lang="en-US" altLang="zh-CN" sz="2200" b="1" dirty="0">
                <a:solidFill>
                  <a:srgbClr val="CC3300"/>
                </a:solidFill>
                <a:latin typeface="微软雅黑" pitchFamily="34" charset="-122"/>
                <a:ea typeface="微软雅黑" pitchFamily="34" charset="-122"/>
              </a:rPr>
              <a:t>95-12-11</a:t>
            </a:r>
            <a:r>
              <a:rPr lang="en-US" altLang="zh-CN" sz="2200" b="1" dirty="0">
                <a:latin typeface="微软雅黑" pitchFamily="34" charset="-122"/>
                <a:ea typeface="微软雅黑" pitchFamily="34" charset="-122"/>
              </a:rPr>
              <a:t> </a:t>
            </a:r>
          </a:p>
          <a:p>
            <a:pPr>
              <a:lnSpc>
                <a:spcPct val="100000"/>
              </a:lnSpc>
              <a:spcBef>
                <a:spcPts val="0"/>
              </a:spcBef>
              <a:buNone/>
              <a:defRPr/>
            </a:pPr>
            <a:r>
              <a:rPr lang="en-US" altLang="zh-CN" sz="2200" b="1" dirty="0">
                <a:latin typeface="微软雅黑" pitchFamily="34" charset="-122"/>
                <a:ea typeface="微软雅黑" pitchFamily="34" charset="-122"/>
              </a:rPr>
              <a:t>Microwave $3600 Germany 19</a:t>
            </a:r>
            <a:r>
              <a:rPr lang="en-US" altLang="zh-CN" sz="2200" b="1" dirty="0">
                <a:solidFill>
                  <a:srgbClr val="CC3300"/>
                </a:solidFill>
                <a:latin typeface="微软雅黑" pitchFamily="34" charset="-122"/>
                <a:ea typeface="微软雅黑" pitchFamily="34" charset="-122"/>
              </a:rPr>
              <a:t>88-12-01</a:t>
            </a:r>
          </a:p>
          <a:p>
            <a:pPr>
              <a:lnSpc>
                <a:spcPct val="100000"/>
              </a:lnSpc>
              <a:spcBef>
                <a:spcPts val="0"/>
              </a:spcBef>
              <a:buNone/>
              <a:defRPr/>
            </a:pPr>
            <a:r>
              <a:rPr lang="en-US" altLang="zh-CN" sz="2200" b="1" dirty="0">
                <a:latin typeface="微软雅黑" pitchFamily="34" charset="-122"/>
                <a:ea typeface="微软雅黑" pitchFamily="34" charset="-122"/>
              </a:rPr>
              <a:t>Television $3800 </a:t>
            </a:r>
            <a:r>
              <a:rPr lang="en-US" altLang="zh-CN" sz="2400" b="1" dirty="0">
                <a:solidFill>
                  <a:srgbClr val="000099"/>
                </a:solidFill>
                <a:latin typeface="微软雅黑" panose="020B0503020204020204" pitchFamily="34" charset="-122"/>
                <a:ea typeface="微软雅黑" panose="020B0503020204020204" pitchFamily="34" charset="-122"/>
              </a:rPr>
              <a:t>Netherlands</a:t>
            </a:r>
            <a:r>
              <a:rPr lang="en-US" altLang="zh-CN" sz="2200" b="1" dirty="0" smtClean="0">
                <a:latin typeface="微软雅黑" pitchFamily="34" charset="-122"/>
                <a:ea typeface="微软雅黑" pitchFamily="34" charset="-122"/>
              </a:rPr>
              <a:t> </a:t>
            </a:r>
            <a:r>
              <a:rPr lang="en-US" altLang="zh-CN" sz="2200" b="1" dirty="0">
                <a:latin typeface="微软雅黑" pitchFamily="34" charset="-122"/>
                <a:ea typeface="微软雅黑" pitchFamily="34" charset="-122"/>
              </a:rPr>
              <a:t>19</a:t>
            </a:r>
            <a:r>
              <a:rPr lang="en-US" altLang="zh-CN" sz="2200" b="1" dirty="0">
                <a:solidFill>
                  <a:srgbClr val="CC3300"/>
                </a:solidFill>
                <a:latin typeface="微软雅黑" pitchFamily="34" charset="-122"/>
                <a:ea typeface="微软雅黑" pitchFamily="34" charset="-122"/>
              </a:rPr>
              <a:t>95-12-11 </a:t>
            </a:r>
          </a:p>
          <a:p>
            <a:pPr>
              <a:lnSpc>
                <a:spcPct val="100000"/>
              </a:lnSpc>
              <a:spcBef>
                <a:spcPts val="0"/>
              </a:spcBef>
              <a:buNone/>
              <a:defRPr/>
            </a:pPr>
            <a:r>
              <a:rPr lang="en-US" altLang="zh-CN" sz="2200" b="1" dirty="0">
                <a:latin typeface="微软雅黑" pitchFamily="34" charset="-122"/>
                <a:ea typeface="微软雅黑" pitchFamily="34" charset="-122"/>
              </a:rPr>
              <a:t>Television $3300 Germany 19</a:t>
            </a:r>
            <a:r>
              <a:rPr lang="en-US" altLang="zh-CN" sz="2200" b="1" dirty="0">
                <a:solidFill>
                  <a:srgbClr val="CC3300"/>
                </a:solidFill>
                <a:latin typeface="微软雅黑" pitchFamily="34" charset="-122"/>
                <a:ea typeface="微软雅黑" pitchFamily="34" charset="-122"/>
              </a:rPr>
              <a:t>89-02-01</a:t>
            </a:r>
          </a:p>
          <a:p>
            <a:pPr>
              <a:lnSpc>
                <a:spcPct val="100000"/>
              </a:lnSpc>
              <a:spcBef>
                <a:spcPts val="0"/>
              </a:spcBef>
              <a:buNone/>
              <a:defRPr/>
            </a:pPr>
            <a:r>
              <a:rPr lang="en-US" altLang="zh-CN" sz="2200" b="1" dirty="0">
                <a:latin typeface="微软雅黑" pitchFamily="34" charset="-122"/>
                <a:ea typeface="微软雅黑" pitchFamily="34" charset="-122"/>
              </a:rPr>
              <a:t>Microwave $3800 </a:t>
            </a:r>
            <a:r>
              <a:rPr lang="en-US" altLang="zh-CN" sz="2400" b="1" dirty="0">
                <a:solidFill>
                  <a:srgbClr val="000099"/>
                </a:solidFill>
                <a:latin typeface="微软雅黑" panose="020B0503020204020204" pitchFamily="34" charset="-122"/>
                <a:ea typeface="微软雅黑" panose="020B0503020204020204" pitchFamily="34" charset="-122"/>
              </a:rPr>
              <a:t>Netherlands</a:t>
            </a:r>
            <a:r>
              <a:rPr lang="en-US" altLang="zh-CN" sz="2200" b="1" dirty="0" smtClean="0">
                <a:latin typeface="微软雅黑" pitchFamily="34" charset="-122"/>
                <a:ea typeface="微软雅黑" pitchFamily="34" charset="-122"/>
              </a:rPr>
              <a:t> </a:t>
            </a:r>
            <a:r>
              <a:rPr lang="en-US" altLang="zh-CN" sz="2200" b="1" dirty="0">
                <a:latin typeface="微软雅黑" pitchFamily="34" charset="-122"/>
                <a:ea typeface="微软雅黑" pitchFamily="34" charset="-122"/>
              </a:rPr>
              <a:t>19</a:t>
            </a:r>
            <a:r>
              <a:rPr lang="en-US" altLang="zh-CN" sz="2200" b="1" dirty="0">
                <a:solidFill>
                  <a:srgbClr val="CC3300"/>
                </a:solidFill>
                <a:latin typeface="微软雅黑" pitchFamily="34" charset="-122"/>
                <a:ea typeface="微软雅黑" pitchFamily="34" charset="-122"/>
              </a:rPr>
              <a:t>95-12-11</a:t>
            </a:r>
            <a:r>
              <a:rPr lang="en-US" altLang="zh-CN" sz="2200" b="1" dirty="0">
                <a:latin typeface="微软雅黑" pitchFamily="34" charset="-122"/>
                <a:ea typeface="微软雅黑" pitchFamily="34" charset="-122"/>
              </a:rPr>
              <a:t> </a:t>
            </a:r>
          </a:p>
          <a:p>
            <a:pPr>
              <a:lnSpc>
                <a:spcPct val="100000"/>
              </a:lnSpc>
              <a:spcBef>
                <a:spcPts val="0"/>
              </a:spcBef>
              <a:buNone/>
              <a:defRPr/>
            </a:pPr>
            <a:r>
              <a:rPr lang="en-US" altLang="zh-CN" sz="2200" b="1" dirty="0">
                <a:latin typeface="微软雅黑" pitchFamily="34" charset="-122"/>
                <a:ea typeface="微软雅黑" pitchFamily="34" charset="-122"/>
              </a:rPr>
              <a:t>Microwave $3300 Germany 19</a:t>
            </a:r>
            <a:r>
              <a:rPr lang="en-US" altLang="zh-CN" sz="2200" b="1" dirty="0">
                <a:solidFill>
                  <a:srgbClr val="CC3300"/>
                </a:solidFill>
                <a:latin typeface="微软雅黑" pitchFamily="34" charset="-122"/>
                <a:ea typeface="微软雅黑" pitchFamily="34" charset="-122"/>
              </a:rPr>
              <a:t>89-02-01</a:t>
            </a:r>
          </a:p>
          <a:p>
            <a:pPr>
              <a:lnSpc>
                <a:spcPct val="100000"/>
              </a:lnSpc>
              <a:spcBef>
                <a:spcPts val="0"/>
              </a:spcBef>
              <a:buNone/>
              <a:defRPr/>
            </a:pPr>
            <a:r>
              <a:rPr lang="en-US" altLang="zh-CN" sz="2200" b="1" dirty="0">
                <a:latin typeface="微软雅黑" pitchFamily="34" charset="-122"/>
                <a:ea typeface="微软雅黑" pitchFamily="34" charset="-122"/>
              </a:rPr>
              <a:t>Washing Machine $3800 Japan 19</a:t>
            </a:r>
            <a:r>
              <a:rPr lang="en-US" altLang="zh-CN" sz="2200" b="1" dirty="0">
                <a:solidFill>
                  <a:srgbClr val="CC3300"/>
                </a:solidFill>
                <a:latin typeface="微软雅黑" pitchFamily="34" charset="-122"/>
                <a:ea typeface="微软雅黑" pitchFamily="34" charset="-122"/>
              </a:rPr>
              <a:t>95-12-11</a:t>
            </a:r>
            <a:r>
              <a:rPr lang="en-US" altLang="zh-CN" sz="2200" b="1" dirty="0">
                <a:latin typeface="微软雅黑" pitchFamily="34" charset="-122"/>
                <a:ea typeface="微软雅黑" pitchFamily="34" charset="-122"/>
              </a:rPr>
              <a:t> </a:t>
            </a:r>
          </a:p>
          <a:p>
            <a:pPr>
              <a:lnSpc>
                <a:spcPct val="100000"/>
              </a:lnSpc>
              <a:spcBef>
                <a:spcPts val="0"/>
              </a:spcBef>
              <a:buNone/>
              <a:defRPr/>
            </a:pPr>
            <a:r>
              <a:rPr lang="en-US" altLang="zh-CN" sz="2200" b="1" dirty="0">
                <a:latin typeface="微软雅黑" pitchFamily="34" charset="-122"/>
                <a:ea typeface="微软雅黑" pitchFamily="34" charset="-122"/>
              </a:rPr>
              <a:t>Washing Machine $3600 Germany 19</a:t>
            </a:r>
            <a:r>
              <a:rPr lang="en-US" altLang="zh-CN" sz="2200" b="1" dirty="0">
                <a:solidFill>
                  <a:srgbClr val="CC3300"/>
                </a:solidFill>
                <a:latin typeface="微软雅黑" pitchFamily="34" charset="-122"/>
                <a:ea typeface="微软雅黑" pitchFamily="34" charset="-122"/>
              </a:rPr>
              <a:t>88-12-01</a:t>
            </a:r>
          </a:p>
          <a:p>
            <a:pPr>
              <a:lnSpc>
                <a:spcPct val="100000"/>
              </a:lnSpc>
              <a:spcBef>
                <a:spcPts val="0"/>
              </a:spcBef>
              <a:buNone/>
              <a:defRPr/>
            </a:pPr>
            <a:r>
              <a:rPr lang="en-US" altLang="zh-CN" sz="2200" b="1" dirty="0">
                <a:latin typeface="微软雅黑" pitchFamily="34" charset="-122"/>
                <a:ea typeface="微软雅黑" pitchFamily="34" charset="-122"/>
              </a:rPr>
              <a:t>Television $3800 </a:t>
            </a:r>
            <a:r>
              <a:rPr lang="en-US" altLang="zh-CN" sz="2400" b="1" dirty="0">
                <a:solidFill>
                  <a:srgbClr val="000099"/>
                </a:solidFill>
                <a:latin typeface="微软雅黑" panose="020B0503020204020204" pitchFamily="34" charset="-122"/>
                <a:ea typeface="微软雅黑" panose="020B0503020204020204" pitchFamily="34" charset="-122"/>
              </a:rPr>
              <a:t>Netherlands</a:t>
            </a:r>
            <a:r>
              <a:rPr lang="en-US" altLang="zh-CN" sz="2200" b="1" dirty="0" smtClean="0">
                <a:latin typeface="微软雅黑" pitchFamily="34" charset="-122"/>
                <a:ea typeface="微软雅黑" pitchFamily="34" charset="-122"/>
              </a:rPr>
              <a:t> </a:t>
            </a:r>
            <a:r>
              <a:rPr lang="en-US" altLang="zh-CN" sz="2200" b="1" dirty="0">
                <a:latin typeface="微软雅黑" pitchFamily="34" charset="-122"/>
                <a:ea typeface="微软雅黑" pitchFamily="34" charset="-122"/>
              </a:rPr>
              <a:t>19</a:t>
            </a:r>
            <a:r>
              <a:rPr lang="en-US" altLang="zh-CN" sz="2200" b="1" dirty="0">
                <a:solidFill>
                  <a:srgbClr val="CC3300"/>
                </a:solidFill>
                <a:latin typeface="微软雅黑" pitchFamily="34" charset="-122"/>
                <a:ea typeface="微软雅黑" pitchFamily="34" charset="-122"/>
              </a:rPr>
              <a:t>95-12-11 </a:t>
            </a:r>
          </a:p>
          <a:p>
            <a:pPr>
              <a:lnSpc>
                <a:spcPct val="100000"/>
              </a:lnSpc>
              <a:spcBef>
                <a:spcPts val="0"/>
              </a:spcBef>
              <a:buNone/>
              <a:defRPr/>
            </a:pPr>
            <a:r>
              <a:rPr lang="en-US" altLang="zh-CN" sz="2200" b="1" dirty="0">
                <a:latin typeface="微软雅黑" pitchFamily="34" charset="-122"/>
                <a:ea typeface="微软雅黑" pitchFamily="34" charset="-122"/>
              </a:rPr>
              <a:t>Television $3300 Germany 19</a:t>
            </a:r>
            <a:r>
              <a:rPr lang="en-US" altLang="zh-CN" sz="2200" b="1" dirty="0">
                <a:solidFill>
                  <a:srgbClr val="CC3300"/>
                </a:solidFill>
                <a:latin typeface="微软雅黑" pitchFamily="34" charset="-122"/>
                <a:ea typeface="微软雅黑" pitchFamily="34" charset="-122"/>
              </a:rPr>
              <a:t>89-02-01</a:t>
            </a:r>
          </a:p>
          <a:p>
            <a:pPr>
              <a:lnSpc>
                <a:spcPct val="100000"/>
              </a:lnSpc>
              <a:spcBef>
                <a:spcPts val="0"/>
              </a:spcBef>
              <a:buNone/>
              <a:defRPr/>
            </a:pPr>
            <a:r>
              <a:rPr lang="en-US" altLang="zh-CN" sz="2200" b="1" dirty="0">
                <a:latin typeface="微软雅黑" pitchFamily="34" charset="-122"/>
                <a:ea typeface="微软雅黑" pitchFamily="34" charset="-122"/>
              </a:rPr>
              <a:t>Washing Machine $3800 </a:t>
            </a:r>
            <a:r>
              <a:rPr lang="en-US" altLang="zh-CN" sz="2400" b="1" dirty="0">
                <a:solidFill>
                  <a:srgbClr val="000099"/>
                </a:solidFill>
                <a:latin typeface="微软雅黑" panose="020B0503020204020204" pitchFamily="34" charset="-122"/>
                <a:ea typeface="微软雅黑" panose="020B0503020204020204" pitchFamily="34" charset="-122"/>
              </a:rPr>
              <a:t>Netherlands</a:t>
            </a:r>
            <a:r>
              <a:rPr lang="en-US" altLang="zh-CN" sz="2200" b="1" dirty="0" smtClean="0">
                <a:latin typeface="微软雅黑" pitchFamily="34" charset="-122"/>
                <a:ea typeface="微软雅黑" pitchFamily="34" charset="-122"/>
              </a:rPr>
              <a:t> </a:t>
            </a:r>
            <a:r>
              <a:rPr lang="en-US" altLang="zh-CN" sz="2200" b="1" dirty="0">
                <a:latin typeface="微软雅黑" pitchFamily="34" charset="-122"/>
                <a:ea typeface="微软雅黑" pitchFamily="34" charset="-122"/>
              </a:rPr>
              <a:t>19</a:t>
            </a:r>
            <a:r>
              <a:rPr lang="en-US" altLang="zh-CN" sz="2200" b="1" dirty="0">
                <a:solidFill>
                  <a:srgbClr val="CC3300"/>
                </a:solidFill>
                <a:latin typeface="微软雅黑" pitchFamily="34" charset="-122"/>
                <a:ea typeface="微软雅黑" pitchFamily="34" charset="-122"/>
              </a:rPr>
              <a:t>95-12-11 </a:t>
            </a:r>
          </a:p>
          <a:p>
            <a:pPr>
              <a:lnSpc>
                <a:spcPct val="100000"/>
              </a:lnSpc>
              <a:spcBef>
                <a:spcPts val="0"/>
              </a:spcBef>
              <a:buNone/>
              <a:defRPr/>
            </a:pPr>
            <a:r>
              <a:rPr lang="en-US" altLang="zh-CN" sz="2200" b="1" dirty="0">
                <a:latin typeface="微软雅黑" pitchFamily="34" charset="-122"/>
                <a:ea typeface="微软雅黑" pitchFamily="34" charset="-122"/>
              </a:rPr>
              <a:t>Washing Machine $3300 Germany 19</a:t>
            </a:r>
            <a:r>
              <a:rPr lang="en-US" altLang="zh-CN" sz="2200" b="1" dirty="0">
                <a:solidFill>
                  <a:srgbClr val="CC3300"/>
                </a:solidFill>
                <a:latin typeface="微软雅黑" pitchFamily="34" charset="-122"/>
                <a:ea typeface="微软雅黑" pitchFamily="34" charset="-122"/>
              </a:rPr>
              <a:t>89-02-01</a:t>
            </a:r>
            <a:endParaRPr lang="zh-CN" altLang="en-US" sz="2200" b="1" dirty="0">
              <a:solidFill>
                <a:srgbClr val="CC3300"/>
              </a:solidFill>
              <a:latin typeface="微软雅黑" pitchFamily="34" charset="-122"/>
              <a:ea typeface="微软雅黑" pitchFamily="34" charset="-122"/>
            </a:endParaRPr>
          </a:p>
        </p:txBody>
      </p:sp>
      <p:sp>
        <p:nvSpPr>
          <p:cNvPr id="7" name="Text Box 5"/>
          <p:cNvSpPr txBox="1">
            <a:spLocks noChangeArrowheads="1"/>
          </p:cNvSpPr>
          <p:nvPr/>
        </p:nvSpPr>
        <p:spPr bwMode="auto">
          <a:xfrm>
            <a:off x="353085" y="287509"/>
            <a:ext cx="9710409" cy="458587"/>
          </a:xfrm>
          <a:prstGeom prst="rect">
            <a:avLst/>
          </a:prstGeom>
          <a:noFill/>
          <a:ln>
            <a:noFill/>
          </a:ln>
          <a:effectLst/>
          <a:extLst/>
        </p:spPr>
        <p:txBody>
          <a:bodyPr wrap="square">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
        <p:nvSpPr>
          <p:cNvPr id="5" name="Rectangle 4"/>
          <p:cNvSpPr>
            <a:spLocks noChangeArrowheads="1"/>
          </p:cNvSpPr>
          <p:nvPr/>
        </p:nvSpPr>
        <p:spPr bwMode="auto">
          <a:xfrm>
            <a:off x="633742" y="1103951"/>
            <a:ext cx="8003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经过</a:t>
            </a:r>
            <a:r>
              <a:rPr lang="en-US" altLang="zh-CN" sz="2800" b="1" dirty="0" smtClean="0">
                <a:latin typeface="微软雅黑" panose="020B0503020204020204" pitchFamily="34" charset="-122"/>
                <a:ea typeface="微软雅黑" panose="020B0503020204020204" pitchFamily="34" charset="-122"/>
              </a:rPr>
              <a:t>country name</a:t>
            </a:r>
            <a:r>
              <a:rPr lang="zh-CN" altLang="en-US" sz="2800" b="1" dirty="0" smtClean="0">
                <a:latin typeface="微软雅黑" panose="020B0503020204020204" pitchFamily="34" charset="-122"/>
                <a:ea typeface="微软雅黑" panose="020B0503020204020204" pitchFamily="34" charset="-122"/>
              </a:rPr>
              <a:t>过滤器</a:t>
            </a:r>
            <a:r>
              <a:rPr lang="zh-CN" altLang="en-US" sz="2800" b="1" dirty="0" smtClean="0">
                <a:latin typeface="微软雅黑" panose="020B0503020204020204" pitchFamily="34" charset="-122"/>
                <a:ea typeface="微软雅黑" panose="020B0503020204020204" pitchFamily="34" charset="-122"/>
              </a:rPr>
              <a:t>之后</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(in Tape </a:t>
            </a:r>
            <a:r>
              <a:rPr lang="en-US" altLang="zh-CN" sz="2800" b="1" dirty="0" smtClean="0">
                <a:latin typeface="微软雅黑" panose="020B0503020204020204" pitchFamily="34" charset="-122"/>
                <a:ea typeface="微软雅黑" panose="020B0503020204020204" pitchFamily="34" charset="-122"/>
              </a:rPr>
              <a:t>4):</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703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1078306" y="1771650"/>
            <a:ext cx="10166098" cy="1009650"/>
          </a:xfrm>
        </p:spPr>
        <p:txBody>
          <a:bodyPr/>
          <a:lstStyle/>
          <a:p>
            <a:pPr eaLnBrk="1" hangingPunct="1"/>
            <a:r>
              <a:rPr lang="en-US" altLang="zh-CN" b="1" dirty="0">
                <a:latin typeface="微软雅黑" panose="020B0503020204020204" pitchFamily="34" charset="-122"/>
                <a:ea typeface="微软雅黑" panose="020B0503020204020204" pitchFamily="34" charset="-122"/>
              </a:rPr>
              <a:t>Batch sequential architecture can be used to do image processing</a:t>
            </a:r>
          </a:p>
        </p:txBody>
      </p:sp>
      <p:sp>
        <p:nvSpPr>
          <p:cNvPr id="28675" name="Rectangle 23"/>
          <p:cNvSpPr>
            <a:spLocks noGrp="1" noChangeArrowheads="1"/>
          </p:cNvSpPr>
          <p:nvPr>
            <p:ph type="title"/>
          </p:nvPr>
        </p:nvSpPr>
        <p:spPr>
          <a:xfrm>
            <a:off x="831410" y="1138237"/>
            <a:ext cx="7931150" cy="633413"/>
          </a:xfrm>
        </p:spPr>
        <p:txBody>
          <a:bodyPr/>
          <a:lstStyle/>
          <a:p>
            <a:pPr algn="l" eaLnBrk="1" hangingPunct="1"/>
            <a:r>
              <a:rPr lang="en-US" altLang="zh-CN" sz="3000" b="1" dirty="0">
                <a:solidFill>
                  <a:srgbClr val="0000CC"/>
                </a:solidFill>
                <a:latin typeface="微软雅黑" panose="020B0503020204020204" pitchFamily="34" charset="-122"/>
                <a:ea typeface="微软雅黑" panose="020B0503020204020204" pitchFamily="34" charset="-122"/>
              </a:rPr>
              <a:t>【</a:t>
            </a:r>
            <a:r>
              <a:rPr lang="zh-CN" altLang="en-US" sz="3000" b="1" dirty="0">
                <a:solidFill>
                  <a:srgbClr val="0000CC"/>
                </a:solidFill>
                <a:latin typeface="微软雅黑" panose="020B0503020204020204" pitchFamily="34" charset="-122"/>
                <a:ea typeface="微软雅黑" panose="020B0503020204020204" pitchFamily="34" charset="-122"/>
              </a:rPr>
              <a:t>例</a:t>
            </a:r>
            <a:r>
              <a:rPr lang="en-US" altLang="zh-CN" sz="3000" b="1" dirty="0">
                <a:solidFill>
                  <a:srgbClr val="0000CC"/>
                </a:solidFill>
                <a:latin typeface="微软雅黑" panose="020B0503020204020204" pitchFamily="34" charset="-122"/>
                <a:ea typeface="微软雅黑" panose="020B0503020204020204" pitchFamily="34" charset="-122"/>
              </a:rPr>
              <a:t>3】</a:t>
            </a:r>
            <a:r>
              <a:rPr lang="zh-CN" altLang="en-US" sz="3000" b="1" dirty="0">
                <a:solidFill>
                  <a:srgbClr val="0000CC"/>
                </a:solidFill>
                <a:latin typeface="微软雅黑" panose="020B0503020204020204" pitchFamily="34" charset="-122"/>
                <a:ea typeface="微软雅黑" panose="020B0503020204020204" pitchFamily="34" charset="-122"/>
              </a:rPr>
              <a:t>批处理架构在图像处理中的应用</a:t>
            </a:r>
            <a:endParaRPr lang="en-US" altLang="zh-CN" sz="3000" b="1" dirty="0">
              <a:solidFill>
                <a:srgbClr val="0000CC"/>
              </a:solidFill>
              <a:latin typeface="微软雅黑" panose="020B0503020204020204" pitchFamily="34" charset="-122"/>
              <a:ea typeface="微软雅黑" panose="020B0503020204020204" pitchFamily="34" charset="-122"/>
            </a:endParaRPr>
          </a:p>
        </p:txBody>
      </p:sp>
      <p:pic>
        <p:nvPicPr>
          <p:cNvPr id="5" name="Picture 5" descr="Lunar Unproces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700" y="29972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unar Proces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8" y="29972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566988" y="6092825"/>
            <a:ext cx="6913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ea typeface="黑体" panose="02010609060101010101" pitchFamily="49" charset="-122"/>
              </a:rPr>
              <a:t>Picture before and after image sharpening</a:t>
            </a:r>
            <a:endParaRPr lang="zh-CN" altLang="en-US" sz="2400" b="1">
              <a:ea typeface="黑体" panose="02010609060101010101" pitchFamily="49" charset="-122"/>
            </a:endParaRPr>
          </a:p>
        </p:txBody>
      </p:sp>
      <p:sp>
        <p:nvSpPr>
          <p:cNvPr id="10" name="Text Box 5"/>
          <p:cNvSpPr txBox="1">
            <a:spLocks noChangeArrowheads="1"/>
          </p:cNvSpPr>
          <p:nvPr/>
        </p:nvSpPr>
        <p:spPr bwMode="auto">
          <a:xfrm>
            <a:off x="1884364" y="260350"/>
            <a:ext cx="8459787" cy="825500"/>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103857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516048" y="333376"/>
            <a:ext cx="11108602" cy="6264275"/>
          </a:xfrm>
        </p:spPr>
        <p:txBody>
          <a:bodyPr/>
          <a:lstStyle/>
          <a:p>
            <a:pPr>
              <a:lnSpc>
                <a:spcPct val="120000"/>
              </a:lnSpc>
            </a:pPr>
            <a:r>
              <a:rPr lang="zh-CN" altLang="en-US" b="1" dirty="0">
                <a:latin typeface="微软雅黑" panose="020B0503020204020204" pitchFamily="34" charset="-122"/>
                <a:ea typeface="微软雅黑" panose="020B0503020204020204" pitchFamily="34" charset="-122"/>
              </a:rPr>
              <a:t>图像处理</a:t>
            </a:r>
            <a:r>
              <a:rPr lang="en-US" altLang="zh-CN" b="1" dirty="0">
                <a:latin typeface="微软雅黑" panose="020B0503020204020204" pitchFamily="34" charset="-122"/>
                <a:ea typeface="微软雅黑" panose="020B0503020204020204" pitchFamily="34" charset="-122"/>
              </a:rPr>
              <a:t>(image processing)</a:t>
            </a:r>
          </a:p>
          <a:p>
            <a:pPr>
              <a:lnSpc>
                <a:spcPct val="120000"/>
              </a:lnSpc>
            </a:pPr>
            <a:r>
              <a:rPr lang="zh-CN" altLang="en-US" b="1" dirty="0">
                <a:latin typeface="微软雅黑" panose="020B0503020204020204" pitchFamily="34" charset="-122"/>
                <a:ea typeface="微软雅黑" panose="020B0503020204020204" pitchFamily="34" charset="-122"/>
              </a:rPr>
              <a:t>基本知识：一幅图片使用一个 </a:t>
            </a:r>
            <a:endParaRPr lang="en-US" altLang="zh-CN" b="1" dirty="0">
              <a:latin typeface="微软雅黑" panose="020B0503020204020204" pitchFamily="34" charset="-122"/>
              <a:ea typeface="微软雅黑" panose="020B0503020204020204" pitchFamily="34" charset="-122"/>
            </a:endParaRPr>
          </a:p>
          <a:p>
            <a:pPr lvl="1">
              <a:lnSpc>
                <a:spcPct val="120000"/>
              </a:lnSpc>
            </a:pPr>
            <a:r>
              <a:rPr lang="en-US" altLang="zh-CN" b="1" dirty="0" smtClean="0">
                <a:latin typeface="微软雅黑" panose="020B0503020204020204" pitchFamily="34" charset="-122"/>
                <a:ea typeface="微软雅黑" panose="020B0503020204020204" pitchFamily="34" charset="-122"/>
              </a:rPr>
              <a:t>216 X 216</a:t>
            </a:r>
            <a:r>
              <a:rPr lang="zh-CN" altLang="en-US" b="1" dirty="0" smtClean="0">
                <a:latin typeface="微软雅黑" panose="020B0503020204020204" pitchFamily="34" charset="-122"/>
                <a:ea typeface="微软雅黑" panose="020B0503020204020204" pitchFamily="34" charset="-122"/>
              </a:rPr>
              <a:t>；或者</a:t>
            </a:r>
            <a:endParaRPr lang="en-US" altLang="zh-CN" b="1" dirty="0" smtClean="0">
              <a:latin typeface="微软雅黑" panose="020B0503020204020204" pitchFamily="34" charset="-122"/>
              <a:ea typeface="微软雅黑" panose="020B0503020204020204" pitchFamily="34" charset="-122"/>
            </a:endParaRPr>
          </a:p>
          <a:p>
            <a:pPr lvl="1">
              <a:lnSpc>
                <a:spcPct val="120000"/>
              </a:lnSpc>
            </a:pPr>
            <a:r>
              <a:rPr lang="en-US" altLang="zh-CN" b="1" dirty="0" smtClean="0">
                <a:latin typeface="微软雅黑" panose="020B0503020204020204" pitchFamily="34" charset="-122"/>
                <a:ea typeface="微软雅黑" panose="020B0503020204020204" pitchFamily="34" charset="-122"/>
              </a:rPr>
              <a:t>512 X 512; </a:t>
            </a:r>
            <a:r>
              <a:rPr lang="zh-CN" altLang="en-US" b="1" dirty="0" smtClean="0">
                <a:latin typeface="微软雅黑" panose="020B0503020204020204" pitchFamily="34" charset="-122"/>
                <a:ea typeface="微软雅黑" panose="020B0503020204020204" pitchFamily="34" charset="-122"/>
              </a:rPr>
              <a:t>或者其它</a:t>
            </a:r>
            <a:endParaRPr lang="en-US" altLang="zh-CN" b="1" dirty="0" smtClean="0">
              <a:latin typeface="微软雅黑" panose="020B0503020204020204" pitchFamily="34" charset="-122"/>
              <a:ea typeface="微软雅黑" panose="020B0503020204020204" pitchFamily="34" charset="-122"/>
            </a:endParaRPr>
          </a:p>
          <a:p>
            <a:pPr>
              <a:lnSpc>
                <a:spcPct val="120000"/>
              </a:lnSpc>
              <a:buFontTx/>
              <a:buNone/>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矩阵表示。矩阵中的元素是</a:t>
            </a:r>
            <a:r>
              <a:rPr lang="en-US" altLang="zh-CN" b="1" dirty="0">
                <a:latin typeface="微软雅黑" panose="020B0503020204020204" pitchFamily="34" charset="-122"/>
                <a:ea typeface="微软雅黑" panose="020B0503020204020204" pitchFamily="34" charset="-122"/>
              </a:rPr>
              <a:t>0~255</a:t>
            </a:r>
            <a:r>
              <a:rPr lang="zh-CN" altLang="en-US" b="1" dirty="0">
                <a:latin typeface="微软雅黑" panose="020B0503020204020204" pitchFamily="34" charset="-122"/>
                <a:ea typeface="微软雅黑" panose="020B0503020204020204" pitchFamily="34" charset="-122"/>
              </a:rPr>
              <a:t>的正整数，叫做灰度值，</a:t>
            </a:r>
            <a:r>
              <a:rPr lang="en-US" altLang="zh-CN"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代表纯粹的黑色，</a:t>
            </a:r>
            <a:r>
              <a:rPr lang="en-US" altLang="zh-CN" b="1" dirty="0">
                <a:latin typeface="微软雅黑" panose="020B0503020204020204" pitchFamily="34" charset="-122"/>
                <a:ea typeface="微软雅黑" panose="020B0503020204020204" pitchFamily="34" charset="-122"/>
              </a:rPr>
              <a:t>255</a:t>
            </a:r>
            <a:r>
              <a:rPr lang="zh-CN" altLang="en-US" b="1" dirty="0">
                <a:latin typeface="微软雅黑" panose="020B0503020204020204" pitchFamily="34" charset="-122"/>
                <a:ea typeface="微软雅黑" panose="020B0503020204020204" pitchFamily="34" charset="-122"/>
              </a:rPr>
              <a:t>代表白色；其余介于</a:t>
            </a:r>
            <a:r>
              <a:rPr lang="en-US" altLang="zh-CN"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255</a:t>
            </a:r>
            <a:r>
              <a:rPr lang="zh-CN" altLang="en-US" b="1" dirty="0">
                <a:latin typeface="微软雅黑" panose="020B0503020204020204" pitchFamily="34" charset="-122"/>
                <a:ea typeface="微软雅黑" panose="020B0503020204020204" pitchFamily="34" charset="-122"/>
              </a:rPr>
              <a:t>之间的数值，代表灰色。</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a:latin typeface="微软雅黑" panose="020B0503020204020204" pitchFamily="34" charset="-122"/>
                <a:ea typeface="微软雅黑" panose="020B0503020204020204" pitchFamily="34" charset="-122"/>
              </a:rPr>
              <a:t>每一个元素具有一个特定的位置（</a:t>
            </a:r>
            <a:r>
              <a:rPr lang="en-US" altLang="zh-CN" b="1" dirty="0">
                <a:latin typeface="微软雅黑" panose="020B0503020204020204" pitchFamily="34" charset="-122"/>
                <a:ea typeface="微软雅黑" panose="020B0503020204020204" pitchFamily="34" charset="-122"/>
              </a:rPr>
              <a:t>x</a:t>
            </a:r>
            <a:r>
              <a:rPr lang="en-US" altLang="zh-CN" b="1" dirty="0" smtClean="0">
                <a:latin typeface="微软雅黑" panose="020B0503020204020204" pitchFamily="34" charset="-122"/>
                <a:ea typeface="微软雅黑" panose="020B0503020204020204" pitchFamily="34" charset="-122"/>
              </a:rPr>
              <a:t>, y</a:t>
            </a:r>
            <a:r>
              <a:rPr lang="zh-CN" altLang="en-US" b="1" dirty="0">
                <a:latin typeface="微软雅黑" panose="020B0503020204020204" pitchFamily="34" charset="-122"/>
                <a:ea typeface="微软雅黑" panose="020B0503020204020204" pitchFamily="34" charset="-122"/>
              </a:rPr>
              <a:t>）和灰度值</a:t>
            </a:r>
            <a:r>
              <a:rPr lang="en-US" altLang="zh-CN" b="1" dirty="0" smtClean="0">
                <a:latin typeface="微软雅黑" panose="020B0503020204020204" pitchFamily="34" charset="-122"/>
                <a:ea typeface="微软雅黑" panose="020B0503020204020204" pitchFamily="34" charset="-122"/>
              </a:rPr>
              <a:t>f(x</a:t>
            </a:r>
            <a:r>
              <a:rPr lang="en-US" altLang="zh-CN" b="1" dirty="0">
                <a:latin typeface="微软雅黑" panose="020B0503020204020204" pitchFamily="34" charset="-122"/>
                <a:ea typeface="微软雅黑" panose="020B0503020204020204" pitchFamily="34" charset="-122"/>
              </a:rPr>
              <a:t>, y),</a:t>
            </a:r>
            <a:r>
              <a:rPr lang="zh-CN" altLang="en-US" b="1" dirty="0">
                <a:latin typeface="微软雅黑" panose="020B0503020204020204" pitchFamily="34" charset="-122"/>
                <a:ea typeface="微软雅黑" panose="020B0503020204020204" pitchFamily="34" charset="-122"/>
              </a:rPr>
              <a:t>这些元素就称为像素。</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a:latin typeface="微软雅黑" panose="020B0503020204020204" pitchFamily="34" charset="-122"/>
                <a:ea typeface="微软雅黑" panose="020B0503020204020204" pitchFamily="34" charset="-122"/>
              </a:rPr>
              <a:t>图像处理是按照一定的算法，对图像像素的灰度值进行变换。</a:t>
            </a:r>
            <a:endParaRPr lang="en-US" altLang="zh-CN" b="1" dirty="0">
              <a:latin typeface="微软雅黑" panose="020B0503020204020204" pitchFamily="34" charset="-122"/>
              <a:ea typeface="微软雅黑" panose="020B0503020204020204" pitchFamily="34" charset="-122"/>
            </a:endParaRPr>
          </a:p>
          <a:p>
            <a:pPr>
              <a:lnSpc>
                <a:spcPct val="120000"/>
              </a:lnSpc>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7467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470779" y="1341438"/>
            <a:ext cx="10918479" cy="4289817"/>
          </a:xfrm>
        </p:spPr>
        <p:txBody>
          <a:bodyPr/>
          <a:lstStyle/>
          <a:p>
            <a:pPr>
              <a:lnSpc>
                <a:spcPct val="120000"/>
              </a:lnSpc>
              <a:spcAft>
                <a:spcPts val="600"/>
              </a:spcAft>
            </a:pPr>
            <a:r>
              <a:rPr lang="zh-CN" altLang="en-US" b="1" dirty="0">
                <a:latin typeface="微软雅黑" panose="020B0503020204020204" pitchFamily="34" charset="-122"/>
                <a:ea typeface="微软雅黑" panose="020B0503020204020204" pitchFamily="34" charset="-122"/>
                <a:cs typeface="Arial" panose="020B0604020202020204" pitchFamily="34" charset="0"/>
              </a:rPr>
              <a:t>设计考虑设计一个图像处理软件。该软件包含一些可以随时添加的过滤器（</a:t>
            </a:r>
            <a:r>
              <a:rPr lang="en-US" altLang="zh-CN" b="1" dirty="0">
                <a:latin typeface="微软雅黑" panose="020B0503020204020204" pitchFamily="34" charset="-122"/>
                <a:ea typeface="微软雅黑" panose="020B0503020204020204" pitchFamily="34" charset="-122"/>
                <a:cs typeface="Arial" panose="020B0604020202020204" pitchFamily="34" charset="0"/>
              </a:rPr>
              <a:t>filters</a:t>
            </a:r>
            <a:r>
              <a:rPr lang="zh-CN" altLang="en-US" b="1" dirty="0">
                <a:latin typeface="微软雅黑" panose="020B0503020204020204" pitchFamily="34" charset="-122"/>
                <a:ea typeface="微软雅黑" panose="020B0503020204020204" pitchFamily="34" charset="-122"/>
                <a:cs typeface="Arial" panose="020B0604020202020204" pitchFamily="34" charset="0"/>
              </a:rPr>
              <a:t>），例如</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lnSpc>
                <a:spcPct val="120000"/>
              </a:lnSpc>
              <a:spcAft>
                <a:spcPts val="600"/>
              </a:spcAft>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Blurring</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图像模糊</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latin typeface="微软雅黑" panose="020B0503020204020204" pitchFamily="34" charset="-122"/>
              <a:ea typeface="微软雅黑" panose="020B0503020204020204" pitchFamily="34" charset="-122"/>
              <a:cs typeface="Arial" panose="020B0604020202020204" pitchFamily="34" charset="0"/>
            </a:endParaRPr>
          </a:p>
          <a:p>
            <a:pPr lvl="1">
              <a:lnSpc>
                <a:spcPct val="120000"/>
              </a:lnSpc>
              <a:spcAft>
                <a:spcPts val="600"/>
              </a:spcAft>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Sharpening (</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图像锐化</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p>
          <a:p>
            <a:pPr lvl="1">
              <a:lnSpc>
                <a:spcPct val="120000"/>
              </a:lnSpc>
              <a:spcAft>
                <a:spcPts val="600"/>
              </a:spcAft>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Brightening (</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图像变亮</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p>
          <a:p>
            <a:pPr lvl="1">
              <a:lnSpc>
                <a:spcPct val="120000"/>
              </a:lnSpc>
              <a:spcAft>
                <a:spcPts val="600"/>
              </a:spcAft>
            </a:pPr>
            <a:r>
              <a:rPr lang="en-US" altLang="zh-CN" b="1" dirty="0" err="1" smtClean="0">
                <a:latin typeface="微软雅黑" panose="020B0503020204020204" pitchFamily="34" charset="-122"/>
                <a:ea typeface="微软雅黑" panose="020B0503020204020204" pitchFamily="34" charset="-122"/>
                <a:cs typeface="Arial" panose="020B0604020202020204" pitchFamily="34" charset="0"/>
              </a:rPr>
              <a:t>EdgeDetector</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发现图像边界</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spcAft>
                <a:spcPts val="600"/>
              </a:spcAft>
            </a:pPr>
            <a:r>
              <a:rPr lang="zh-CN" altLang="en-US" b="1" dirty="0">
                <a:latin typeface="微软雅黑" panose="020B0503020204020204" pitchFamily="34" charset="-122"/>
                <a:ea typeface="微软雅黑" panose="020B0503020204020204" pitchFamily="34" charset="-122"/>
                <a:cs typeface="Arial" panose="020B0604020202020204" pitchFamily="34" charset="0"/>
              </a:rPr>
              <a:t>一些过滤器被串联在一起，以便完成一些比较复杂的功能。</a:t>
            </a:r>
          </a:p>
        </p:txBody>
      </p:sp>
      <p:sp>
        <p:nvSpPr>
          <p:cNvPr id="5" name="Text Box 5"/>
          <p:cNvSpPr txBox="1">
            <a:spLocks noChangeArrowheads="1"/>
          </p:cNvSpPr>
          <p:nvPr/>
        </p:nvSpPr>
        <p:spPr bwMode="auto">
          <a:xfrm>
            <a:off x="1884364" y="260350"/>
            <a:ext cx="8459787" cy="825500"/>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542115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animEffect transition="in" filter="fade">
                                      <p:cBhvr>
                                        <p:cTn id="7" dur="1000"/>
                                        <p:tgtEl>
                                          <p:spTgt spid="53250">
                                            <p:txEl>
                                              <p:pRg st="1" end="1"/>
                                            </p:txEl>
                                          </p:spTgt>
                                        </p:tgtEl>
                                      </p:cBhvr>
                                    </p:animEffect>
                                    <p:anim calcmode="lin" valueType="num">
                                      <p:cBhvr>
                                        <p:cTn id="8" dur="1000" fill="hold"/>
                                        <p:tgtEl>
                                          <p:spTgt spid="5325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32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3250">
                                            <p:txEl>
                                              <p:pRg st="2" end="2"/>
                                            </p:txEl>
                                          </p:spTgt>
                                        </p:tgtEl>
                                        <p:attrNameLst>
                                          <p:attrName>style.visibility</p:attrName>
                                        </p:attrNameLst>
                                      </p:cBhvr>
                                      <p:to>
                                        <p:strVal val="visible"/>
                                      </p:to>
                                    </p:set>
                                    <p:animEffect transition="in" filter="fade">
                                      <p:cBhvr>
                                        <p:cTn id="14" dur="1000"/>
                                        <p:tgtEl>
                                          <p:spTgt spid="53250">
                                            <p:txEl>
                                              <p:pRg st="2" end="2"/>
                                            </p:txEl>
                                          </p:spTgt>
                                        </p:tgtEl>
                                      </p:cBhvr>
                                    </p:animEffect>
                                    <p:anim calcmode="lin" valueType="num">
                                      <p:cBhvr>
                                        <p:cTn id="15" dur="1000" fill="hold"/>
                                        <p:tgtEl>
                                          <p:spTgt spid="5325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2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3250">
                                            <p:txEl>
                                              <p:pRg st="3" end="3"/>
                                            </p:txEl>
                                          </p:spTgt>
                                        </p:tgtEl>
                                        <p:attrNameLst>
                                          <p:attrName>style.visibility</p:attrName>
                                        </p:attrNameLst>
                                      </p:cBhvr>
                                      <p:to>
                                        <p:strVal val="visible"/>
                                      </p:to>
                                    </p:set>
                                    <p:animEffect transition="in" filter="fade">
                                      <p:cBhvr>
                                        <p:cTn id="21" dur="1000"/>
                                        <p:tgtEl>
                                          <p:spTgt spid="53250">
                                            <p:txEl>
                                              <p:pRg st="3" end="3"/>
                                            </p:txEl>
                                          </p:spTgt>
                                        </p:tgtEl>
                                      </p:cBhvr>
                                    </p:animEffect>
                                    <p:anim calcmode="lin" valueType="num">
                                      <p:cBhvr>
                                        <p:cTn id="22" dur="1000" fill="hold"/>
                                        <p:tgtEl>
                                          <p:spTgt spid="5325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32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3250">
                                            <p:txEl>
                                              <p:pRg st="4" end="4"/>
                                            </p:txEl>
                                          </p:spTgt>
                                        </p:tgtEl>
                                        <p:attrNameLst>
                                          <p:attrName>style.visibility</p:attrName>
                                        </p:attrNameLst>
                                      </p:cBhvr>
                                      <p:to>
                                        <p:strVal val="visible"/>
                                      </p:to>
                                    </p:set>
                                    <p:animEffect transition="in" filter="fade">
                                      <p:cBhvr>
                                        <p:cTn id="28" dur="1000"/>
                                        <p:tgtEl>
                                          <p:spTgt spid="53250">
                                            <p:txEl>
                                              <p:pRg st="4" end="4"/>
                                            </p:txEl>
                                          </p:spTgt>
                                        </p:tgtEl>
                                      </p:cBhvr>
                                    </p:animEffect>
                                    <p:anim calcmode="lin" valueType="num">
                                      <p:cBhvr>
                                        <p:cTn id="29" dur="1000" fill="hold"/>
                                        <p:tgtEl>
                                          <p:spTgt spid="5325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32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53250">
                                            <p:txEl>
                                              <p:pRg st="5" end="5"/>
                                            </p:txEl>
                                          </p:spTgt>
                                        </p:tgtEl>
                                        <p:attrNameLst>
                                          <p:attrName>style.visibility</p:attrName>
                                        </p:attrNameLst>
                                      </p:cBhvr>
                                      <p:to>
                                        <p:strVal val="visible"/>
                                      </p:to>
                                    </p:set>
                                    <p:animEffect transition="in" filter="fade">
                                      <p:cBhvr>
                                        <p:cTn id="35" dur="1000"/>
                                        <p:tgtEl>
                                          <p:spTgt spid="53250">
                                            <p:txEl>
                                              <p:pRg st="5" end="5"/>
                                            </p:txEl>
                                          </p:spTgt>
                                        </p:tgtEl>
                                      </p:cBhvr>
                                    </p:animEffect>
                                    <p:anim calcmode="lin" valueType="num">
                                      <p:cBhvr>
                                        <p:cTn id="36" dur="1000" fill="hold"/>
                                        <p:tgtEl>
                                          <p:spTgt spid="53250">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325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zh-CN" altLang="en-US" smtClean="0"/>
          </a:p>
        </p:txBody>
      </p:sp>
      <p:sp>
        <p:nvSpPr>
          <p:cNvPr id="608260" name="AutoShape 4"/>
          <p:cNvSpPr>
            <a:spLocks noChangeArrowheads="1"/>
          </p:cNvSpPr>
          <p:nvPr/>
        </p:nvSpPr>
        <p:spPr bwMode="auto">
          <a:xfrm>
            <a:off x="1992314" y="2636839"/>
            <a:ext cx="8066087" cy="1152525"/>
          </a:xfrm>
          <a:prstGeom prst="bevel">
            <a:avLst>
              <a:gd name="adj" fmla="val 12500"/>
            </a:avLst>
          </a:prstGeom>
          <a:solidFill>
            <a:srgbClr val="FFCC00">
              <a:alpha val="12000"/>
            </a:srgbClr>
          </a:solidFill>
          <a:ln w="12700">
            <a:solidFill>
              <a:schemeClr val="tx1"/>
            </a:solidFill>
            <a:miter lim="800000"/>
            <a:headEnd type="none" w="sm" len="sm"/>
            <a:tailEnd type="none" w="sm" len="sm"/>
          </a:ln>
          <a:effectLst/>
          <a:extLst/>
        </p:spPr>
        <p:txBody>
          <a:bodyPr wrap="none" anchor="ctr"/>
          <a:lstStyle/>
          <a:p>
            <a:pPr algn="ctr" eaLnBrk="1" hangingPunct="1">
              <a:defRPr/>
            </a:pPr>
            <a:r>
              <a:rPr kumimoji="1" lang="en-US" altLang="zh-CN" sz="3200" b="1" dirty="0">
                <a:effectLst>
                  <a:outerShdw blurRad="38100" dist="38100" dir="2700000" algn="tl">
                    <a:srgbClr val="FFFFFF"/>
                  </a:outerShdw>
                </a:effectLst>
                <a:latin typeface="Arial" charset="0"/>
              </a:rPr>
              <a:t>Concept  of Dataflow Architecture</a:t>
            </a:r>
            <a:endParaRPr kumimoji="1" lang="zh-CN" altLang="en-US" sz="3200" b="1" dirty="0">
              <a:effectLst>
                <a:outerShdw blurRad="38100" dist="38100" dir="2700000" algn="tl">
                  <a:srgbClr val="FFFFFF"/>
                </a:outerShdw>
              </a:effectLst>
              <a:latin typeface="Arial" charset="0"/>
            </a:endParaRPr>
          </a:p>
        </p:txBody>
      </p:sp>
      <p:sp>
        <p:nvSpPr>
          <p:cNvPr id="4" name="矩形 3"/>
          <p:cNvSpPr/>
          <p:nvPr/>
        </p:nvSpPr>
        <p:spPr>
          <a:xfrm>
            <a:off x="3771901" y="4149726"/>
            <a:ext cx="4340225" cy="646113"/>
          </a:xfrm>
          <a:prstGeom prst="rect">
            <a:avLst/>
          </a:prstGeom>
        </p:spPr>
        <p:txBody>
          <a:bodyPr wrap="none">
            <a:spAutoFit/>
          </a:bodyPr>
          <a:lstStyle/>
          <a:p>
            <a:pPr algn="ctr">
              <a:spcBef>
                <a:spcPts val="600"/>
              </a:spcBef>
              <a:defRPr/>
            </a:pPr>
            <a:r>
              <a:rPr kumimoji="1" lang="zh-CN" altLang="en-US"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数据流软件体系结构</a:t>
            </a:r>
            <a:endParaRPr kumimoji="1" lang="en-US" altLang="zh-CN"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2504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ChangeArrowheads="1"/>
          </p:cNvSpPr>
          <p:nvPr/>
        </p:nvSpPr>
        <p:spPr bwMode="auto">
          <a:xfrm>
            <a:off x="2422526" y="3025776"/>
            <a:ext cx="917575" cy="982663"/>
          </a:xfrm>
          <a:prstGeom prst="rect">
            <a:avLst/>
          </a:prstGeom>
          <a:solidFill>
            <a:srgbClr val="FFFFFF"/>
          </a:solidFill>
          <a:ln w="12700">
            <a:solidFill>
              <a:srgbClr val="000000"/>
            </a:solidFill>
            <a:miter lim="800000"/>
            <a:headEnd type="none" w="sm" len="sm"/>
            <a:tailEnd type="none" w="sm" len="sm"/>
          </a:ln>
        </p:spPr>
        <p:txBody>
          <a:bodyPr lIns="0" tIns="43200" rIns="0" bIns="54000"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rPr>
              <a:t>Blur</a:t>
            </a:r>
            <a:endParaRPr lang="en-US" altLang="zh-CN" sz="2400" b="1"/>
          </a:p>
        </p:txBody>
      </p:sp>
      <p:sp>
        <p:nvSpPr>
          <p:cNvPr id="31747" name="Rectangle 7"/>
          <p:cNvSpPr>
            <a:spLocks noChangeArrowheads="1"/>
          </p:cNvSpPr>
          <p:nvPr/>
        </p:nvSpPr>
        <p:spPr bwMode="auto">
          <a:xfrm>
            <a:off x="4078288" y="3170238"/>
            <a:ext cx="1300162" cy="838200"/>
          </a:xfrm>
          <a:prstGeom prst="rect">
            <a:avLst/>
          </a:prstGeom>
          <a:solidFill>
            <a:srgbClr val="FFFFFF"/>
          </a:solidFill>
          <a:ln w="12700">
            <a:solidFill>
              <a:srgbClr val="000000"/>
            </a:solidFill>
            <a:miter lim="800000"/>
            <a:headEnd type="none" w="sm" len="sm"/>
            <a:tailEnd type="none" w="sm" len="sm"/>
          </a:ln>
        </p:spPr>
        <p:txBody>
          <a:bodyPr lIns="0" tIns="43200" rIns="0" bIns="54000"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rPr>
              <a:t>Sharpen</a:t>
            </a:r>
            <a:endParaRPr lang="en-US" altLang="zh-CN" sz="2400" b="1"/>
          </a:p>
        </p:txBody>
      </p:sp>
      <p:sp>
        <p:nvSpPr>
          <p:cNvPr id="31748" name="Rectangle 8"/>
          <p:cNvSpPr>
            <a:spLocks noChangeArrowheads="1"/>
          </p:cNvSpPr>
          <p:nvPr/>
        </p:nvSpPr>
        <p:spPr bwMode="auto">
          <a:xfrm>
            <a:off x="6089650" y="3127376"/>
            <a:ext cx="1265238" cy="835025"/>
          </a:xfrm>
          <a:prstGeom prst="rect">
            <a:avLst/>
          </a:prstGeom>
          <a:solidFill>
            <a:srgbClr val="FFFFFF"/>
          </a:solidFill>
          <a:ln w="12700">
            <a:solidFill>
              <a:srgbClr val="000000"/>
            </a:solidFill>
            <a:miter lim="800000"/>
            <a:headEnd type="none" w="sm" len="sm"/>
            <a:tailEnd type="none" w="sm" len="sm"/>
          </a:ln>
        </p:spPr>
        <p:txBody>
          <a:bodyPr lIns="0" tIns="54000" rIns="0" bIns="54000"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rPr>
              <a:t>Brighten</a:t>
            </a:r>
            <a:endParaRPr lang="en-US" altLang="zh-CN" sz="2400" b="1"/>
          </a:p>
        </p:txBody>
      </p:sp>
      <p:sp>
        <p:nvSpPr>
          <p:cNvPr id="31749" name="Line 9"/>
          <p:cNvSpPr>
            <a:spLocks noChangeShapeType="1"/>
          </p:cNvSpPr>
          <p:nvPr/>
        </p:nvSpPr>
        <p:spPr bwMode="auto">
          <a:xfrm>
            <a:off x="3357563" y="3530601"/>
            <a:ext cx="735012" cy="4763"/>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1750" name="Line 10"/>
          <p:cNvSpPr>
            <a:spLocks noChangeShapeType="1"/>
          </p:cNvSpPr>
          <p:nvPr/>
        </p:nvSpPr>
        <p:spPr bwMode="auto">
          <a:xfrm flipV="1">
            <a:off x="5446713" y="3602038"/>
            <a:ext cx="571500" cy="0"/>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1751" name="Text Box 11"/>
          <p:cNvSpPr txBox="1">
            <a:spLocks noChangeArrowheads="1"/>
          </p:cNvSpPr>
          <p:nvPr/>
        </p:nvSpPr>
        <p:spPr bwMode="auto">
          <a:xfrm>
            <a:off x="1558925" y="1196975"/>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rPr>
              <a:t>img.jpg</a:t>
            </a:r>
            <a:endParaRPr lang="en-US" altLang="zh-CN" sz="2400"/>
          </a:p>
        </p:txBody>
      </p:sp>
      <p:sp>
        <p:nvSpPr>
          <p:cNvPr id="31752" name="Text Box 12"/>
          <p:cNvSpPr txBox="1">
            <a:spLocks noChangeArrowheads="1"/>
          </p:cNvSpPr>
          <p:nvPr/>
        </p:nvSpPr>
        <p:spPr bwMode="auto">
          <a:xfrm>
            <a:off x="8761414" y="5062539"/>
            <a:ext cx="1798637" cy="4540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rPr>
              <a:t>newImg.jpg</a:t>
            </a:r>
            <a:endParaRPr lang="en-US" altLang="zh-CN" sz="2400" b="1"/>
          </a:p>
        </p:txBody>
      </p:sp>
      <p:sp>
        <p:nvSpPr>
          <p:cNvPr id="31753" name="Line 13"/>
          <p:cNvSpPr>
            <a:spLocks noChangeShapeType="1"/>
          </p:cNvSpPr>
          <p:nvPr/>
        </p:nvSpPr>
        <p:spPr bwMode="auto">
          <a:xfrm flipV="1">
            <a:off x="7426325" y="3625851"/>
            <a:ext cx="757238" cy="4763"/>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1754" name="Rectangle 14"/>
          <p:cNvSpPr>
            <a:spLocks noChangeArrowheads="1"/>
          </p:cNvSpPr>
          <p:nvPr/>
        </p:nvSpPr>
        <p:spPr bwMode="auto">
          <a:xfrm>
            <a:off x="8320088" y="3148013"/>
            <a:ext cx="1231900" cy="785812"/>
          </a:xfrm>
          <a:prstGeom prst="rect">
            <a:avLst/>
          </a:prstGeom>
          <a:solidFill>
            <a:srgbClr val="FFFFFF"/>
          </a:solidFill>
          <a:ln w="12700">
            <a:solidFill>
              <a:srgbClr val="000000"/>
            </a:solidFill>
            <a:miter lim="800000"/>
            <a:headEnd type="none" w="sm" len="sm"/>
            <a:tailEnd type="none" w="sm" len="sm"/>
          </a:ln>
        </p:spPr>
        <p:txBody>
          <a:bodyPr lIns="0" tIns="36000" rIns="0" bIns="54000"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rPr>
              <a:t>EdgeDetect</a:t>
            </a:r>
            <a:endParaRPr lang="en-US" altLang="zh-CN" sz="2400" b="1"/>
          </a:p>
        </p:txBody>
      </p:sp>
      <p:sp>
        <p:nvSpPr>
          <p:cNvPr id="102415" name="AutoShape 15"/>
          <p:cNvSpPr>
            <a:spLocks noChangeArrowheads="1"/>
          </p:cNvSpPr>
          <p:nvPr/>
        </p:nvSpPr>
        <p:spPr bwMode="auto">
          <a:xfrm>
            <a:off x="3430588" y="2882901"/>
            <a:ext cx="576262" cy="576263"/>
          </a:xfrm>
          <a:prstGeom prst="flowChartMagneticTape">
            <a:avLst/>
          </a:prstGeom>
          <a:solidFill>
            <a:srgbClr val="FFFFFF"/>
          </a:solidFill>
          <a:ln w="12700">
            <a:solidFill>
              <a:srgbClr val="000000"/>
            </a:solidFill>
            <a:miter lim="800000"/>
            <a:headEnd type="none" w="sm" len="sm"/>
            <a:tailEnd type="none" w="sm" len="sm"/>
          </a:ln>
          <a:effectLst/>
          <a:extLst/>
        </p:spPr>
        <p:txBody>
          <a:bodyPr lIns="0" tIns="0" rIns="0" bIns="0" anchor="ctr"/>
          <a:lstStyle/>
          <a:p>
            <a:pPr algn="ctr" eaLnBrk="1" hangingPunct="1">
              <a:defRPr/>
            </a:pPr>
            <a:r>
              <a:rPr lang="en-US" altLang="zh-CN" sz="2000" b="1">
                <a:solidFill>
                  <a:srgbClr val="000000"/>
                </a:solidFill>
                <a:effectLst>
                  <a:outerShdw blurRad="38100" dist="38100" dir="2700000" algn="tl">
                    <a:srgbClr val="C0C0C0"/>
                  </a:outerShdw>
                </a:effectLst>
                <a:latin typeface="Arial" charset="0"/>
              </a:rPr>
              <a:t>T2 </a:t>
            </a:r>
            <a:endParaRPr lang="en-US" altLang="zh-CN" sz="2000">
              <a:latin typeface="Arial" charset="0"/>
            </a:endParaRPr>
          </a:p>
        </p:txBody>
      </p:sp>
      <p:sp>
        <p:nvSpPr>
          <p:cNvPr id="102416" name="AutoShape 16"/>
          <p:cNvSpPr>
            <a:spLocks noChangeArrowheads="1"/>
          </p:cNvSpPr>
          <p:nvPr/>
        </p:nvSpPr>
        <p:spPr bwMode="auto">
          <a:xfrm>
            <a:off x="5448301" y="2943225"/>
            <a:ext cx="576263" cy="528638"/>
          </a:xfrm>
          <a:prstGeom prst="flowChartMagneticTape">
            <a:avLst/>
          </a:prstGeom>
          <a:solidFill>
            <a:srgbClr val="FFFFFF"/>
          </a:solidFill>
          <a:ln w="12700">
            <a:solidFill>
              <a:srgbClr val="000000"/>
            </a:solidFill>
            <a:miter lim="800000"/>
            <a:headEnd type="none" w="sm" len="sm"/>
            <a:tailEnd type="none" w="sm" len="sm"/>
          </a:ln>
          <a:effectLst/>
          <a:extLst/>
        </p:spPr>
        <p:txBody>
          <a:bodyPr lIns="0" tIns="0" rIns="0" bIns="0" anchor="ctr">
            <a:spAutoFit/>
          </a:bodyPr>
          <a:lstStyle/>
          <a:p>
            <a:pPr algn="ctr" eaLnBrk="1" hangingPunct="1">
              <a:defRPr/>
            </a:pPr>
            <a:r>
              <a:rPr lang="en-US" altLang="zh-CN" sz="2400" b="1">
                <a:solidFill>
                  <a:srgbClr val="000000"/>
                </a:solidFill>
                <a:effectLst>
                  <a:outerShdw blurRad="38100" dist="38100" dir="2700000" algn="tl">
                    <a:srgbClr val="C0C0C0"/>
                  </a:outerShdw>
                </a:effectLst>
                <a:latin typeface="Arial" charset="0"/>
              </a:rPr>
              <a:t>T3 </a:t>
            </a:r>
            <a:endParaRPr lang="en-US" altLang="zh-CN" sz="2400">
              <a:latin typeface="Arial" charset="0"/>
            </a:endParaRPr>
          </a:p>
        </p:txBody>
      </p:sp>
      <p:sp>
        <p:nvSpPr>
          <p:cNvPr id="102417" name="AutoShape 17"/>
          <p:cNvSpPr>
            <a:spLocks noChangeArrowheads="1"/>
          </p:cNvSpPr>
          <p:nvPr/>
        </p:nvSpPr>
        <p:spPr bwMode="auto">
          <a:xfrm>
            <a:off x="7602539" y="2973389"/>
            <a:ext cx="554037" cy="528637"/>
          </a:xfrm>
          <a:prstGeom prst="flowChartMagneticTape">
            <a:avLst/>
          </a:prstGeom>
          <a:solidFill>
            <a:srgbClr val="FFFFFF"/>
          </a:solidFill>
          <a:ln w="12700">
            <a:solidFill>
              <a:srgbClr val="000000"/>
            </a:solidFill>
            <a:miter lim="800000"/>
            <a:headEnd type="none" w="sm" len="sm"/>
            <a:tailEnd type="none" w="sm" len="sm"/>
          </a:ln>
          <a:effectLst/>
          <a:extLst/>
        </p:spPr>
        <p:txBody>
          <a:bodyPr lIns="0" tIns="0" rIns="0" bIns="0" anchor="ctr">
            <a:spAutoFit/>
          </a:bodyPr>
          <a:lstStyle/>
          <a:p>
            <a:pPr algn="ctr" eaLnBrk="1" hangingPunct="1">
              <a:defRPr/>
            </a:pPr>
            <a:r>
              <a:rPr lang="en-US" altLang="zh-CN" sz="2400" b="1">
                <a:solidFill>
                  <a:srgbClr val="000000"/>
                </a:solidFill>
                <a:effectLst>
                  <a:outerShdw blurRad="38100" dist="38100" dir="2700000" algn="tl">
                    <a:srgbClr val="C0C0C0"/>
                  </a:outerShdw>
                </a:effectLst>
                <a:latin typeface="Arial" charset="0"/>
              </a:rPr>
              <a:t>T4 </a:t>
            </a:r>
            <a:endParaRPr lang="en-US" altLang="zh-CN" sz="2400">
              <a:latin typeface="Arial" charset="0"/>
            </a:endParaRPr>
          </a:p>
        </p:txBody>
      </p:sp>
      <p:sp>
        <p:nvSpPr>
          <p:cNvPr id="102419" name="AutoShape 19"/>
          <p:cNvSpPr>
            <a:spLocks noChangeArrowheads="1"/>
          </p:cNvSpPr>
          <p:nvPr/>
        </p:nvSpPr>
        <p:spPr bwMode="auto">
          <a:xfrm>
            <a:off x="1689101" y="1657350"/>
            <a:ext cx="792163" cy="647700"/>
          </a:xfrm>
          <a:prstGeom prst="flowChartMagneticTape">
            <a:avLst/>
          </a:prstGeom>
          <a:solidFill>
            <a:srgbClr val="FFFFFF"/>
          </a:solidFill>
          <a:ln w="12700">
            <a:solidFill>
              <a:srgbClr val="000000"/>
            </a:solidFill>
            <a:miter lim="800000"/>
            <a:headEnd type="none" w="sm" len="sm"/>
            <a:tailEnd type="none" w="sm" len="sm"/>
          </a:ln>
          <a:effectLst/>
          <a:extLst/>
        </p:spPr>
        <p:txBody>
          <a:bodyPr lIns="0" tIns="0" rIns="0" bIns="0" anchor="ctr"/>
          <a:lstStyle/>
          <a:p>
            <a:pPr algn="ctr" eaLnBrk="1" hangingPunct="1">
              <a:defRPr/>
            </a:pPr>
            <a:r>
              <a:rPr lang="en-US" altLang="zh-CN" sz="2000" b="1">
                <a:solidFill>
                  <a:srgbClr val="000000"/>
                </a:solidFill>
                <a:effectLst>
                  <a:outerShdw blurRad="38100" dist="38100" dir="2700000" algn="tl">
                    <a:srgbClr val="C0C0C0"/>
                  </a:outerShdw>
                </a:effectLst>
                <a:latin typeface="Arial" charset="0"/>
              </a:rPr>
              <a:t>T1 </a:t>
            </a:r>
            <a:endParaRPr lang="en-US" altLang="zh-CN" sz="2000">
              <a:latin typeface="Arial" charset="0"/>
            </a:endParaRPr>
          </a:p>
        </p:txBody>
      </p:sp>
      <p:sp>
        <p:nvSpPr>
          <p:cNvPr id="31759" name="Rectangle 22"/>
          <p:cNvSpPr>
            <a:spLocks noChangeArrowheads="1"/>
          </p:cNvSpPr>
          <p:nvPr/>
        </p:nvSpPr>
        <p:spPr bwMode="auto">
          <a:xfrm>
            <a:off x="2495550" y="5948364"/>
            <a:ext cx="73548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顺序批处理体系结构的数字图像处理系统对象逻辑图 </a:t>
            </a:r>
          </a:p>
        </p:txBody>
      </p:sp>
      <p:sp>
        <p:nvSpPr>
          <p:cNvPr id="102423" name="AutoShape 23"/>
          <p:cNvSpPr>
            <a:spLocks noChangeArrowheads="1"/>
          </p:cNvSpPr>
          <p:nvPr/>
        </p:nvSpPr>
        <p:spPr bwMode="auto">
          <a:xfrm>
            <a:off x="9645650" y="4486275"/>
            <a:ext cx="554038" cy="528638"/>
          </a:xfrm>
          <a:prstGeom prst="flowChartMagneticTape">
            <a:avLst/>
          </a:prstGeom>
          <a:solidFill>
            <a:srgbClr val="FFFFFF"/>
          </a:solidFill>
          <a:ln w="12700">
            <a:solidFill>
              <a:srgbClr val="000000"/>
            </a:solidFill>
            <a:miter lim="800000"/>
            <a:headEnd type="none" w="sm" len="sm"/>
            <a:tailEnd type="none" w="sm" len="sm"/>
          </a:ln>
          <a:effectLst/>
          <a:extLst/>
        </p:spPr>
        <p:txBody>
          <a:bodyPr lIns="0" tIns="0" rIns="0" bIns="0" anchor="ctr">
            <a:spAutoFit/>
          </a:bodyPr>
          <a:lstStyle/>
          <a:p>
            <a:pPr algn="ctr" eaLnBrk="1" hangingPunct="1">
              <a:defRPr/>
            </a:pPr>
            <a:r>
              <a:rPr lang="en-US" altLang="zh-CN" sz="2400" b="1">
                <a:solidFill>
                  <a:srgbClr val="000000"/>
                </a:solidFill>
                <a:effectLst>
                  <a:outerShdw blurRad="38100" dist="38100" dir="2700000" algn="tl">
                    <a:srgbClr val="C0C0C0"/>
                  </a:outerShdw>
                </a:effectLst>
                <a:latin typeface="Arial" charset="0"/>
              </a:rPr>
              <a:t>T5 </a:t>
            </a:r>
            <a:endParaRPr lang="en-US" altLang="zh-CN" sz="2400">
              <a:latin typeface="Arial" charset="0"/>
            </a:endParaRPr>
          </a:p>
        </p:txBody>
      </p:sp>
      <p:grpSp>
        <p:nvGrpSpPr>
          <p:cNvPr id="31761" name="Group 27"/>
          <p:cNvGrpSpPr>
            <a:grpSpLocks/>
          </p:cNvGrpSpPr>
          <p:nvPr/>
        </p:nvGrpSpPr>
        <p:grpSpPr bwMode="auto">
          <a:xfrm>
            <a:off x="1989138" y="2305050"/>
            <a:ext cx="373062" cy="1252538"/>
            <a:chOff x="293" y="1452"/>
            <a:chExt cx="235" cy="789"/>
          </a:xfrm>
        </p:grpSpPr>
        <p:sp>
          <p:nvSpPr>
            <p:cNvPr id="31766" name="Line 20"/>
            <p:cNvSpPr>
              <a:spLocks noChangeShapeType="1"/>
            </p:cNvSpPr>
            <p:nvPr/>
          </p:nvSpPr>
          <p:spPr bwMode="auto">
            <a:xfrm>
              <a:off x="293" y="2239"/>
              <a:ext cx="235" cy="2"/>
            </a:xfrm>
            <a:prstGeom prst="line">
              <a:avLst/>
            </a:prstGeom>
            <a:noFill/>
            <a:ln w="381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767" name="Line 24"/>
            <p:cNvSpPr>
              <a:spLocks noChangeShapeType="1"/>
            </p:cNvSpPr>
            <p:nvPr/>
          </p:nvSpPr>
          <p:spPr bwMode="auto">
            <a:xfrm flipH="1">
              <a:off x="295" y="1452"/>
              <a:ext cx="0" cy="772"/>
            </a:xfrm>
            <a:prstGeom prst="line">
              <a:avLst/>
            </a:prstGeom>
            <a:noFill/>
            <a:ln w="38100">
              <a:solidFill>
                <a:srgbClr val="0000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762" name="Group 28"/>
          <p:cNvGrpSpPr>
            <a:grpSpLocks/>
          </p:cNvGrpSpPr>
          <p:nvPr/>
        </p:nvGrpSpPr>
        <p:grpSpPr bwMode="auto">
          <a:xfrm>
            <a:off x="9572625" y="3500439"/>
            <a:ext cx="431800" cy="936625"/>
            <a:chOff x="5070" y="2205"/>
            <a:chExt cx="272" cy="590"/>
          </a:xfrm>
        </p:grpSpPr>
        <p:sp>
          <p:nvSpPr>
            <p:cNvPr id="31764" name="Line 25"/>
            <p:cNvSpPr>
              <a:spLocks noChangeShapeType="1"/>
            </p:cNvSpPr>
            <p:nvPr/>
          </p:nvSpPr>
          <p:spPr bwMode="auto">
            <a:xfrm>
              <a:off x="5070" y="2205"/>
              <a:ext cx="272" cy="0"/>
            </a:xfrm>
            <a:prstGeom prst="line">
              <a:avLst/>
            </a:prstGeom>
            <a:noFill/>
            <a:ln w="38100">
              <a:solidFill>
                <a:srgbClr val="0000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65" name="Line 26"/>
            <p:cNvSpPr>
              <a:spLocks noChangeShapeType="1"/>
            </p:cNvSpPr>
            <p:nvPr/>
          </p:nvSpPr>
          <p:spPr bwMode="auto">
            <a:xfrm>
              <a:off x="5342" y="2205"/>
              <a:ext cx="0" cy="590"/>
            </a:xfrm>
            <a:prstGeom prst="line">
              <a:avLst/>
            </a:prstGeom>
            <a:noFill/>
            <a:ln w="38100">
              <a:solidFill>
                <a:srgbClr val="0000FF"/>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5" name="Text Box 5"/>
          <p:cNvSpPr txBox="1">
            <a:spLocks noChangeArrowheads="1"/>
          </p:cNvSpPr>
          <p:nvPr/>
        </p:nvSpPr>
        <p:spPr bwMode="auto">
          <a:xfrm>
            <a:off x="1884364" y="188913"/>
            <a:ext cx="8459787" cy="823912"/>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3105196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96975"/>
            <a:ext cx="8570913"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5"/>
          <p:cNvSpPr>
            <a:spLocks noChangeArrowheads="1"/>
          </p:cNvSpPr>
          <p:nvPr/>
        </p:nvSpPr>
        <p:spPr bwMode="auto">
          <a:xfrm>
            <a:off x="4117975" y="610552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微软雅黑" panose="020B0503020204020204" pitchFamily="34" charset="-122"/>
                <a:ea typeface="微软雅黑" panose="020B0503020204020204" pitchFamily="34" charset="-122"/>
              </a:rPr>
              <a:t>顺序批处理软件用户界面图</a:t>
            </a:r>
          </a:p>
        </p:txBody>
      </p:sp>
      <p:sp>
        <p:nvSpPr>
          <p:cNvPr id="5" name="Text Box 5"/>
          <p:cNvSpPr txBox="1">
            <a:spLocks noChangeArrowheads="1"/>
          </p:cNvSpPr>
          <p:nvPr/>
        </p:nvSpPr>
        <p:spPr bwMode="auto">
          <a:xfrm>
            <a:off x="1884364" y="260350"/>
            <a:ext cx="8459787" cy="825500"/>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2338318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814812" y="2924177"/>
            <a:ext cx="10664982" cy="1819840"/>
          </a:xfrm>
        </p:spPr>
        <p:txBody>
          <a:bodyPr/>
          <a:lstStyle/>
          <a:p>
            <a:pPr>
              <a:spcAft>
                <a:spcPts val="600"/>
              </a:spcAft>
            </a:pPr>
            <a:r>
              <a:rPr lang="zh-CN" altLang="zh-CN" b="1" dirty="0">
                <a:solidFill>
                  <a:srgbClr val="0000CC"/>
                </a:solidFill>
                <a:latin typeface="微软雅黑" panose="020B0503020204020204" pitchFamily="34" charset="-122"/>
                <a:ea typeface="微软雅黑" panose="020B0503020204020204" pitchFamily="34" charset="-122"/>
              </a:rPr>
              <a:t>项目需求</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设计与</a:t>
            </a:r>
            <a:r>
              <a:rPr lang="zh-CN" altLang="zh-CN" b="1" dirty="0">
                <a:latin typeface="微软雅黑" panose="020B0503020204020204" pitchFamily="34" charset="-122"/>
                <a:ea typeface="微软雅黑" panose="020B0503020204020204" pitchFamily="34" charset="-122"/>
              </a:rPr>
              <a:t>实现一个人口信息处理程序</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spcAft>
                <a:spcPts val="600"/>
              </a:spcAft>
            </a:pPr>
            <a:r>
              <a:rPr lang="zh-CN" altLang="en-US" b="1" dirty="0">
                <a:latin typeface="微软雅黑" panose="020B0503020204020204" pitchFamily="34" charset="-122"/>
                <a:ea typeface="微软雅黑" panose="020B0503020204020204" pitchFamily="34" charset="-122"/>
              </a:rPr>
              <a:t>将一个大的人口数据文件按照性别、年龄分为多个文件</a:t>
            </a:r>
            <a:endParaRPr lang="en-US" altLang="zh-CN" b="1" dirty="0">
              <a:latin typeface="微软雅黑" panose="020B0503020204020204" pitchFamily="34" charset="-122"/>
              <a:ea typeface="微软雅黑" panose="020B0503020204020204" pitchFamily="34" charset="-122"/>
            </a:endParaRPr>
          </a:p>
          <a:p>
            <a:pPr>
              <a:spcAft>
                <a:spcPts val="600"/>
              </a:spcAft>
            </a:pPr>
            <a:r>
              <a:rPr lang="zh-CN" altLang="en-US" b="1" dirty="0">
                <a:latin typeface="微软雅黑" panose="020B0503020204020204" pitchFamily="34" charset="-122"/>
                <a:ea typeface="微软雅黑" panose="020B0503020204020204" pitchFamily="34" charset="-122"/>
              </a:rPr>
              <a:t>使用批处理体系结构进行设计，如下图所示。</a:t>
            </a:r>
            <a:endParaRPr lang="en-US" altLang="zh-CN" b="1" dirty="0">
              <a:latin typeface="微软雅黑" panose="020B0503020204020204" pitchFamily="34" charset="-122"/>
              <a:ea typeface="微软雅黑" panose="020B0503020204020204" pitchFamily="34" charset="-122"/>
            </a:endParaRPr>
          </a:p>
        </p:txBody>
      </p:sp>
      <p:sp>
        <p:nvSpPr>
          <p:cNvPr id="33795" name="矩形 3"/>
          <p:cNvSpPr>
            <a:spLocks noChangeArrowheads="1"/>
          </p:cNvSpPr>
          <p:nvPr/>
        </p:nvSpPr>
        <p:spPr bwMode="auto">
          <a:xfrm>
            <a:off x="497893" y="1647008"/>
            <a:ext cx="1072840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a:solidFill>
                  <a:srgbClr val="0000CC"/>
                </a:solidFill>
                <a:latin typeface="微软雅黑" panose="020B0503020204020204" pitchFamily="34" charset="-122"/>
                <a:ea typeface="微软雅黑" panose="020B0503020204020204" pitchFamily="34" charset="-122"/>
              </a:rPr>
              <a:t>【</a:t>
            </a:r>
            <a:r>
              <a:rPr lang="zh-CN" altLang="en-US" sz="3000" b="1" dirty="0">
                <a:solidFill>
                  <a:srgbClr val="0000CC"/>
                </a:solidFill>
                <a:latin typeface="微软雅黑" panose="020B0503020204020204" pitchFamily="34" charset="-122"/>
                <a:ea typeface="微软雅黑" panose="020B0503020204020204" pitchFamily="34" charset="-122"/>
              </a:rPr>
              <a:t>例</a:t>
            </a:r>
            <a:r>
              <a:rPr lang="en-US" altLang="zh-CN" sz="3000" b="1" dirty="0">
                <a:solidFill>
                  <a:srgbClr val="0000CC"/>
                </a:solidFill>
                <a:latin typeface="微软雅黑" panose="020B0503020204020204" pitchFamily="34" charset="-122"/>
                <a:ea typeface="微软雅黑" panose="020B0503020204020204" pitchFamily="34" charset="-122"/>
              </a:rPr>
              <a:t>4】: </a:t>
            </a:r>
            <a:r>
              <a:rPr lang="zh-CN" altLang="en-US" sz="3000" b="1" dirty="0">
                <a:solidFill>
                  <a:srgbClr val="0000CC"/>
                </a:solidFill>
                <a:latin typeface="微软雅黑" panose="020B0503020204020204" pitchFamily="34" charset="-122"/>
                <a:ea typeface="微软雅黑" panose="020B0503020204020204" pitchFamily="34" charset="-122"/>
              </a:rPr>
              <a:t>利用批处理架构设计的</a:t>
            </a:r>
            <a:r>
              <a:rPr lang="zh-CN" altLang="zh-CN" sz="3000" b="1" dirty="0">
                <a:solidFill>
                  <a:srgbClr val="0000CC"/>
                </a:solidFill>
                <a:latin typeface="微软雅黑" panose="020B0503020204020204" pitchFamily="34" charset="-122"/>
                <a:ea typeface="微软雅黑" panose="020B0503020204020204" pitchFamily="34" charset="-122"/>
              </a:rPr>
              <a:t>一个人口</a:t>
            </a:r>
            <a:r>
              <a:rPr lang="zh-CN" altLang="zh-CN" sz="3000" b="1" dirty="0" smtClean="0">
                <a:solidFill>
                  <a:srgbClr val="0000CC"/>
                </a:solidFill>
                <a:latin typeface="微软雅黑" panose="020B0503020204020204" pitchFamily="34" charset="-122"/>
                <a:ea typeface="微软雅黑" panose="020B0503020204020204" pitchFamily="34" charset="-122"/>
              </a:rPr>
              <a:t>信息处理</a:t>
            </a:r>
            <a:r>
              <a:rPr lang="zh-CN" altLang="zh-CN" sz="3000" b="1" dirty="0">
                <a:solidFill>
                  <a:srgbClr val="0000CC"/>
                </a:solidFill>
                <a:latin typeface="微软雅黑" panose="020B0503020204020204" pitchFamily="34" charset="-122"/>
                <a:ea typeface="微软雅黑" panose="020B0503020204020204" pitchFamily="34" charset="-122"/>
              </a:rPr>
              <a:t>程序</a:t>
            </a:r>
            <a:r>
              <a:rPr lang="zh-CN" altLang="en-US" sz="3000" b="1" dirty="0">
                <a:solidFill>
                  <a:srgbClr val="0000CC"/>
                </a:solidFill>
                <a:latin typeface="微软雅黑" panose="020B0503020204020204" pitchFamily="34" charset="-122"/>
                <a:ea typeface="微软雅黑" panose="020B0503020204020204" pitchFamily="34" charset="-122"/>
              </a:rPr>
              <a:t>。</a:t>
            </a:r>
            <a:endParaRPr lang="zh-CN" altLang="zh-CN" sz="3000" b="1" dirty="0">
              <a:solidFill>
                <a:srgbClr val="0000CC"/>
              </a:solidFill>
              <a:latin typeface="微软雅黑" panose="020B0503020204020204" pitchFamily="34" charset="-122"/>
              <a:ea typeface="微软雅黑" panose="020B0503020204020204" pitchFamily="34" charset="-122"/>
            </a:endParaRPr>
          </a:p>
        </p:txBody>
      </p:sp>
      <p:sp>
        <p:nvSpPr>
          <p:cNvPr id="4" name="Text Box 5"/>
          <p:cNvSpPr txBox="1">
            <a:spLocks noChangeArrowheads="1"/>
          </p:cNvSpPr>
          <p:nvPr/>
        </p:nvSpPr>
        <p:spPr bwMode="auto">
          <a:xfrm>
            <a:off x="1884364" y="188913"/>
            <a:ext cx="8459787" cy="823912"/>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Tree>
    <p:extLst>
      <p:ext uri="{BB962C8B-B14F-4D97-AF65-F5344CB8AC3E}">
        <p14:creationId xmlns:p14="http://schemas.microsoft.com/office/powerpoint/2010/main" val="404473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0"/>
          <p:cNvSpPr>
            <a:spLocks noChangeArrowheads="1"/>
          </p:cNvSpPr>
          <p:nvPr/>
        </p:nvSpPr>
        <p:spPr bwMode="auto">
          <a:xfrm>
            <a:off x="1676401" y="-16877"/>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19" name="Line 38"/>
          <p:cNvSpPr>
            <a:spLocks noChangeShapeType="1"/>
          </p:cNvSpPr>
          <p:nvPr/>
        </p:nvSpPr>
        <p:spPr bwMode="auto">
          <a:xfrm>
            <a:off x="5632450" y="928688"/>
            <a:ext cx="0" cy="35560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37"/>
          <p:cNvSpPr>
            <a:spLocks noChangeArrowheads="1"/>
          </p:cNvSpPr>
          <p:nvPr/>
        </p:nvSpPr>
        <p:spPr bwMode="auto">
          <a:xfrm>
            <a:off x="4243388" y="1289051"/>
            <a:ext cx="2557462" cy="473075"/>
          </a:xfrm>
          <a:prstGeom prst="rect">
            <a:avLst/>
          </a:prstGeom>
          <a:solidFill>
            <a:srgbClr val="FFFFFF"/>
          </a:solidFill>
          <a:ln w="9525">
            <a:solidFill>
              <a:srgbClr val="000000"/>
            </a:solidFill>
            <a:miter lim="800000"/>
            <a:headEnd/>
            <a:tailEnd/>
          </a:ln>
        </p:spPr>
        <p:txBody>
          <a:bodyPr/>
          <a:lstStyle/>
          <a:p>
            <a:pPr algn="ctr">
              <a:defRPr/>
            </a:pPr>
            <a:r>
              <a:rPr lang="en-US" altLang="zh-CN" sz="2600" b="1" dirty="0" err="1">
                <a:solidFill>
                  <a:srgbClr val="000000"/>
                </a:solidFill>
                <a:cs typeface="Times New Roman" pitchFamily="18" charset="0"/>
              </a:rPr>
              <a:t>F</a:t>
            </a:r>
            <a:r>
              <a:rPr lang="en-US" altLang="zh-CN" sz="2600" b="1" dirty="0" err="1" bmk="">
                <a:solidFill>
                  <a:srgbClr val="000000"/>
                </a:solidFill>
                <a:cs typeface="Times New Roman" pitchFamily="18" charset="0"/>
              </a:rPr>
              <a:t>orkInputProc</a:t>
            </a:r>
            <a:endParaRPr lang="en-US" altLang="zh-CN" sz="2600" dirty="0"/>
          </a:p>
          <a:p>
            <a:pPr algn="ctr">
              <a:defRPr/>
            </a:pPr>
            <a:endParaRPr lang="en-US" altLang="zh-CN" sz="2600" dirty="0"/>
          </a:p>
        </p:txBody>
      </p:sp>
      <p:sp>
        <p:nvSpPr>
          <p:cNvPr id="9" name="Rectangle 36"/>
          <p:cNvSpPr>
            <a:spLocks noChangeArrowheads="1"/>
          </p:cNvSpPr>
          <p:nvPr/>
        </p:nvSpPr>
        <p:spPr bwMode="auto">
          <a:xfrm>
            <a:off x="1847850" y="2344739"/>
            <a:ext cx="2395538" cy="473075"/>
          </a:xfrm>
          <a:prstGeom prst="rect">
            <a:avLst/>
          </a:prstGeom>
          <a:solidFill>
            <a:srgbClr val="FFFFFF"/>
          </a:solidFill>
          <a:ln w="9525">
            <a:solidFill>
              <a:srgbClr val="000000"/>
            </a:solidFill>
            <a:miter lim="800000"/>
            <a:headEnd/>
            <a:tailEnd/>
          </a:ln>
        </p:spPr>
        <p:txBody>
          <a:bodyPr lIns="18000" rIns="18000"/>
          <a:lstStyle/>
          <a:p>
            <a:pPr algn="ctr">
              <a:defRPr/>
            </a:pPr>
            <a:r>
              <a:rPr lang="en-US" altLang="zh-CN" sz="2600" b="1" dirty="0">
                <a:cs typeface="Times New Roman" pitchFamily="18" charset="0"/>
              </a:rPr>
              <a:t>W</a:t>
            </a:r>
            <a:r>
              <a:rPr lang="en-US" altLang="zh-CN" sz="2600" b="1" dirty="0" bmk="">
                <a:cs typeface="Times New Roman" pitchFamily="18" charset="0"/>
              </a:rPr>
              <a:t>omanProc1</a:t>
            </a:r>
            <a:endParaRPr lang="en-US" altLang="zh-CN" sz="2600" dirty="0"/>
          </a:p>
          <a:p>
            <a:pPr>
              <a:defRPr/>
            </a:pPr>
            <a:endParaRPr lang="en-US" altLang="zh-CN" sz="2000" dirty="0"/>
          </a:p>
        </p:txBody>
      </p:sp>
      <p:sp>
        <p:nvSpPr>
          <p:cNvPr id="10" name="Rectangle 35"/>
          <p:cNvSpPr>
            <a:spLocks noChangeArrowheads="1"/>
          </p:cNvSpPr>
          <p:nvPr/>
        </p:nvSpPr>
        <p:spPr bwMode="auto">
          <a:xfrm>
            <a:off x="1847850" y="4338639"/>
            <a:ext cx="2306638" cy="471487"/>
          </a:xfrm>
          <a:prstGeom prst="rect">
            <a:avLst/>
          </a:prstGeom>
          <a:solidFill>
            <a:srgbClr val="FFFFFF"/>
          </a:solidFill>
          <a:ln w="9525">
            <a:solidFill>
              <a:srgbClr val="000000"/>
            </a:solidFill>
            <a:miter lim="800000"/>
            <a:headEnd/>
            <a:tailEnd/>
          </a:ln>
        </p:spPr>
        <p:txBody>
          <a:bodyPr lIns="18000" rIns="18000"/>
          <a:lstStyle/>
          <a:p>
            <a:pPr algn="ctr">
              <a:defRPr/>
            </a:pPr>
            <a:r>
              <a:rPr lang="en-US" altLang="zh-CN" sz="2600" b="1" dirty="0">
                <a:cs typeface="Times New Roman" pitchFamily="18" charset="0"/>
              </a:rPr>
              <a:t>WomanProc2</a:t>
            </a:r>
            <a:endParaRPr lang="en-US" altLang="zh-CN" sz="2600" dirty="0"/>
          </a:p>
          <a:p>
            <a:pPr>
              <a:defRPr/>
            </a:pPr>
            <a:endParaRPr lang="en-US" altLang="zh-CN" sz="2000" dirty="0"/>
          </a:p>
        </p:txBody>
      </p:sp>
      <p:sp>
        <p:nvSpPr>
          <p:cNvPr id="11" name="Rectangle 34"/>
          <p:cNvSpPr>
            <a:spLocks noChangeArrowheads="1"/>
          </p:cNvSpPr>
          <p:nvPr/>
        </p:nvSpPr>
        <p:spPr bwMode="auto">
          <a:xfrm>
            <a:off x="6672263" y="2278064"/>
            <a:ext cx="1892300" cy="473075"/>
          </a:xfrm>
          <a:prstGeom prst="rect">
            <a:avLst/>
          </a:prstGeom>
          <a:solidFill>
            <a:srgbClr val="FFFFFF"/>
          </a:solidFill>
          <a:ln w="9525">
            <a:solidFill>
              <a:srgbClr val="000000"/>
            </a:solidFill>
            <a:miter lim="800000"/>
            <a:headEnd/>
            <a:tailEnd/>
          </a:ln>
        </p:spPr>
        <p:txBody>
          <a:bodyPr lIns="18000" rIns="18000"/>
          <a:lstStyle/>
          <a:p>
            <a:pPr algn="ctr">
              <a:defRPr/>
            </a:pPr>
            <a:r>
              <a:rPr lang="en-US" altLang="zh-CN" sz="2600" b="1" dirty="0">
                <a:cs typeface="Times New Roman" pitchFamily="18" charset="0"/>
              </a:rPr>
              <a:t>M</a:t>
            </a:r>
            <a:r>
              <a:rPr lang="en-US" altLang="zh-CN" sz="2600" b="1" dirty="0" bmk="">
                <a:cs typeface="Times New Roman" pitchFamily="18" charset="0"/>
              </a:rPr>
              <a:t>anProc1</a:t>
            </a:r>
            <a:endParaRPr lang="en-US" altLang="zh-CN" sz="2600" dirty="0"/>
          </a:p>
          <a:p>
            <a:pPr>
              <a:defRPr/>
            </a:pPr>
            <a:endParaRPr lang="en-US" altLang="zh-CN" sz="2600" dirty="0"/>
          </a:p>
        </p:txBody>
      </p:sp>
      <p:sp>
        <p:nvSpPr>
          <p:cNvPr id="12" name="Rectangle 33"/>
          <p:cNvSpPr>
            <a:spLocks noChangeArrowheads="1"/>
          </p:cNvSpPr>
          <p:nvPr/>
        </p:nvSpPr>
        <p:spPr bwMode="auto">
          <a:xfrm>
            <a:off x="6815139" y="4329114"/>
            <a:ext cx="1749425" cy="471487"/>
          </a:xfrm>
          <a:prstGeom prst="rect">
            <a:avLst/>
          </a:prstGeom>
          <a:solidFill>
            <a:srgbClr val="FFFFFF"/>
          </a:solidFill>
          <a:ln w="9525">
            <a:solidFill>
              <a:srgbClr val="000000"/>
            </a:solidFill>
            <a:miter lim="800000"/>
            <a:headEnd/>
            <a:tailEnd/>
          </a:ln>
        </p:spPr>
        <p:txBody>
          <a:bodyPr lIns="18000" rIns="18000"/>
          <a:lstStyle/>
          <a:p>
            <a:pPr algn="ctr">
              <a:defRPr/>
            </a:pPr>
            <a:r>
              <a:rPr lang="en-US" altLang="zh-CN" sz="2600" b="1" dirty="0">
                <a:cs typeface="Times New Roman" pitchFamily="18" charset="0"/>
              </a:rPr>
              <a:t>ManProc2</a:t>
            </a:r>
            <a:endParaRPr lang="en-US" altLang="zh-CN" sz="2600" dirty="0"/>
          </a:p>
          <a:p>
            <a:pPr>
              <a:defRPr/>
            </a:pPr>
            <a:endParaRPr lang="en-US" altLang="zh-CN" sz="2600" dirty="0"/>
          </a:p>
        </p:txBody>
      </p:sp>
      <p:sp>
        <p:nvSpPr>
          <p:cNvPr id="34825" name="Line 32"/>
          <p:cNvSpPr>
            <a:spLocks noChangeShapeType="1"/>
          </p:cNvSpPr>
          <p:nvPr/>
        </p:nvSpPr>
        <p:spPr bwMode="auto">
          <a:xfrm>
            <a:off x="2927350" y="4840288"/>
            <a:ext cx="0" cy="608012"/>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AutoShape 31"/>
          <p:cNvSpPr>
            <a:spLocks noChangeArrowheads="1"/>
          </p:cNvSpPr>
          <p:nvPr/>
        </p:nvSpPr>
        <p:spPr bwMode="auto">
          <a:xfrm>
            <a:off x="7397751" y="1096963"/>
            <a:ext cx="1393825" cy="374650"/>
          </a:xfrm>
          <a:prstGeom prst="foldedCorner">
            <a:avLst>
              <a:gd name="adj" fmla="val 12500"/>
            </a:avLst>
          </a:prstGeom>
          <a:solidFill>
            <a:srgbClr val="00FFFF">
              <a:alpha val="24001"/>
            </a:srgbClr>
          </a:solidFill>
          <a:ln w="9525">
            <a:solidFill>
              <a:srgbClr val="000000"/>
            </a:solidFill>
            <a:round/>
            <a:headEnd/>
            <a:tailEnd/>
          </a:ln>
        </p:spPr>
        <p:txBody>
          <a:bodyPr lIns="18000" tIns="10800" rIns="18000" bIns="10800">
            <a:spAutoFit/>
          </a:bodyPr>
          <a:lstStyle/>
          <a:p>
            <a:pPr algn="ctr">
              <a:defRPr/>
            </a:pPr>
            <a:r>
              <a:rPr lang="en-US" altLang="zh-CN" sz="2000" b="1">
                <a:cs typeface="Times New Roman" pitchFamily="18" charset="0"/>
              </a:rPr>
              <a:t>Man.txt</a:t>
            </a:r>
            <a:endParaRPr lang="en-US" altLang="zh-CN" sz="2000" b="1"/>
          </a:p>
        </p:txBody>
      </p:sp>
      <p:sp>
        <p:nvSpPr>
          <p:cNvPr id="15" name="AutoShape 30"/>
          <p:cNvSpPr>
            <a:spLocks noChangeArrowheads="1"/>
          </p:cNvSpPr>
          <p:nvPr/>
        </p:nvSpPr>
        <p:spPr bwMode="auto">
          <a:xfrm>
            <a:off x="1847850" y="1182688"/>
            <a:ext cx="1665288" cy="374650"/>
          </a:xfrm>
          <a:prstGeom prst="foldedCorner">
            <a:avLst>
              <a:gd name="adj" fmla="val 12500"/>
            </a:avLst>
          </a:prstGeom>
          <a:solidFill>
            <a:srgbClr val="00FFFF">
              <a:alpha val="24001"/>
            </a:srgbClr>
          </a:solidFill>
          <a:ln w="9525">
            <a:solidFill>
              <a:srgbClr val="000000"/>
            </a:solidFill>
            <a:round/>
            <a:headEnd/>
            <a:tailEnd/>
          </a:ln>
        </p:spPr>
        <p:txBody>
          <a:bodyPr lIns="18000" tIns="10800" rIns="18000" bIns="10800">
            <a:spAutoFit/>
          </a:bodyPr>
          <a:lstStyle/>
          <a:p>
            <a:pPr algn="ctr">
              <a:defRPr/>
            </a:pPr>
            <a:r>
              <a:rPr lang="en-US" altLang="zh-CN" sz="2000" b="1" dirty="0">
                <a:cs typeface="Times New Roman" pitchFamily="18" charset="0"/>
              </a:rPr>
              <a:t>Woman.txt</a:t>
            </a:r>
            <a:endParaRPr lang="en-US" altLang="zh-CN" sz="2000" b="1" dirty="0"/>
          </a:p>
        </p:txBody>
      </p:sp>
      <p:sp>
        <p:nvSpPr>
          <p:cNvPr id="16" name="AutoShape 29"/>
          <p:cNvSpPr>
            <a:spLocks noChangeArrowheads="1"/>
          </p:cNvSpPr>
          <p:nvPr/>
        </p:nvSpPr>
        <p:spPr bwMode="auto">
          <a:xfrm>
            <a:off x="4943475" y="436564"/>
            <a:ext cx="1449388" cy="471487"/>
          </a:xfrm>
          <a:prstGeom prst="foldedCorner">
            <a:avLst>
              <a:gd name="adj" fmla="val 12500"/>
            </a:avLst>
          </a:prstGeom>
          <a:solidFill>
            <a:srgbClr val="FF99CC">
              <a:alpha val="47000"/>
            </a:srgbClr>
          </a:solidFill>
          <a:ln w="9525">
            <a:solidFill>
              <a:srgbClr val="000000"/>
            </a:solidFill>
            <a:round/>
            <a:headEnd/>
            <a:tailEnd/>
          </a:ln>
        </p:spPr>
        <p:txBody>
          <a:bodyPr/>
          <a:lstStyle/>
          <a:p>
            <a:pPr>
              <a:defRPr/>
            </a:pPr>
            <a:r>
              <a:rPr lang="en-US" altLang="zh-CN" sz="2000" b="1" dirty="0">
                <a:cs typeface="Times New Roman" pitchFamily="18" charset="0"/>
              </a:rPr>
              <a:t>Beijing.txt</a:t>
            </a:r>
            <a:endParaRPr lang="en-US" altLang="zh-CN" sz="2000" dirty="0"/>
          </a:p>
        </p:txBody>
      </p:sp>
      <p:sp>
        <p:nvSpPr>
          <p:cNvPr id="34829" name="Line 28"/>
          <p:cNvSpPr>
            <a:spLocks noChangeShapeType="1"/>
          </p:cNvSpPr>
          <p:nvPr/>
        </p:nvSpPr>
        <p:spPr bwMode="auto">
          <a:xfrm flipH="1">
            <a:off x="3168650" y="1612901"/>
            <a:ext cx="0" cy="7207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AutoShape 27"/>
          <p:cNvSpPr>
            <a:spLocks noChangeArrowheads="1"/>
          </p:cNvSpPr>
          <p:nvPr/>
        </p:nvSpPr>
        <p:spPr bwMode="auto">
          <a:xfrm>
            <a:off x="3376613" y="3330576"/>
            <a:ext cx="2292350" cy="473075"/>
          </a:xfrm>
          <a:prstGeom prst="foldedCorner">
            <a:avLst>
              <a:gd name="adj" fmla="val 12500"/>
            </a:avLst>
          </a:prstGeom>
          <a:solidFill>
            <a:srgbClr val="00FFFF">
              <a:alpha val="23921"/>
            </a:srgbClr>
          </a:solidFill>
          <a:ln w="9525">
            <a:solidFill>
              <a:srgbClr val="000000"/>
            </a:solidFill>
            <a:round/>
            <a:headEnd/>
            <a:tailEnd/>
          </a:ln>
        </p:spPr>
        <p:txBody>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000" b="1">
                <a:latin typeface="微软雅黑" panose="020B0503020204020204" pitchFamily="34" charset="-122"/>
                <a:ea typeface="微软雅黑" panose="020B0503020204020204" pitchFamily="34" charset="-122"/>
                <a:cs typeface="Times New Roman" panose="02020603050405020304" pitchFamily="18" charset="0"/>
              </a:rPr>
              <a:t>Woman18+.txt</a:t>
            </a:r>
          </a:p>
        </p:txBody>
      </p:sp>
      <p:sp>
        <p:nvSpPr>
          <p:cNvPr id="19" name="AutoShape 26"/>
          <p:cNvSpPr>
            <a:spLocks noChangeArrowheads="1"/>
          </p:cNvSpPr>
          <p:nvPr/>
        </p:nvSpPr>
        <p:spPr bwMode="auto">
          <a:xfrm>
            <a:off x="4583113" y="2351089"/>
            <a:ext cx="1809750" cy="471487"/>
          </a:xfrm>
          <a:prstGeom prst="foldedCorner">
            <a:avLst>
              <a:gd name="adj" fmla="val 12500"/>
            </a:avLst>
          </a:prstGeom>
          <a:solidFill>
            <a:srgbClr val="00FFFF">
              <a:alpha val="24001"/>
            </a:srgbClr>
          </a:solidFill>
          <a:ln w="9525">
            <a:solidFill>
              <a:srgbClr val="000000"/>
            </a:solidFill>
            <a:round/>
            <a:headEnd/>
            <a:tailEnd/>
          </a:ln>
        </p:spPr>
        <p:txBody>
          <a:bodyPr lIns="18000" rIns="18000"/>
          <a:lstStyle/>
          <a:p>
            <a:pPr algn="ctr">
              <a:defRPr/>
            </a:pPr>
            <a:r>
              <a:rPr lang="en-US" altLang="zh-CN" sz="2000" b="1" dirty="0">
                <a:cs typeface="Times New Roman" pitchFamily="18" charset="0"/>
              </a:rPr>
              <a:t>Woman18-.txt</a:t>
            </a:r>
            <a:endParaRPr lang="en-US" altLang="zh-CN" sz="2000" b="1" dirty="0"/>
          </a:p>
        </p:txBody>
      </p:sp>
      <p:sp>
        <p:nvSpPr>
          <p:cNvPr id="20" name="AutoShape 25"/>
          <p:cNvSpPr>
            <a:spLocks noChangeArrowheads="1"/>
          </p:cNvSpPr>
          <p:nvPr/>
        </p:nvSpPr>
        <p:spPr bwMode="auto">
          <a:xfrm>
            <a:off x="1774825" y="5468939"/>
            <a:ext cx="2598738" cy="473075"/>
          </a:xfrm>
          <a:prstGeom prst="foldedCorner">
            <a:avLst>
              <a:gd name="adj" fmla="val 12500"/>
            </a:avLst>
          </a:prstGeom>
          <a:solidFill>
            <a:srgbClr val="00FFFF">
              <a:alpha val="24001"/>
            </a:srgbClr>
          </a:solidFill>
          <a:ln w="9525">
            <a:solidFill>
              <a:srgbClr val="000000"/>
            </a:solidFill>
            <a:round/>
            <a:headEnd/>
            <a:tailEnd/>
          </a:ln>
        </p:spPr>
        <p:txBody>
          <a:bodyPr/>
          <a:lstStyle/>
          <a:p>
            <a:pPr algn="ctr">
              <a:defRPr/>
            </a:pPr>
            <a:r>
              <a:rPr lang="en-US" altLang="zh-CN" sz="2000" b="1" dirty="0">
                <a:cs typeface="Times New Roman" pitchFamily="18" charset="0"/>
              </a:rPr>
              <a:t>Woman18-25.txt</a:t>
            </a:r>
            <a:endParaRPr lang="en-US" altLang="zh-CN" sz="2000" b="1" dirty="0"/>
          </a:p>
        </p:txBody>
      </p:sp>
      <p:sp>
        <p:nvSpPr>
          <p:cNvPr id="21" name="AutoShape 24"/>
          <p:cNvSpPr>
            <a:spLocks noChangeArrowheads="1"/>
          </p:cNvSpPr>
          <p:nvPr/>
        </p:nvSpPr>
        <p:spPr bwMode="auto">
          <a:xfrm>
            <a:off x="4583113" y="4338639"/>
            <a:ext cx="2089150" cy="471487"/>
          </a:xfrm>
          <a:prstGeom prst="foldedCorner">
            <a:avLst>
              <a:gd name="adj" fmla="val 12500"/>
            </a:avLst>
          </a:prstGeom>
          <a:solidFill>
            <a:srgbClr val="00FFFF">
              <a:alpha val="24001"/>
            </a:srgbClr>
          </a:solidFill>
          <a:ln w="9525">
            <a:solidFill>
              <a:srgbClr val="000000"/>
            </a:solidFill>
            <a:round/>
            <a:headEnd/>
            <a:tailEnd/>
          </a:ln>
        </p:spPr>
        <p:txBody>
          <a:bodyPr lIns="18000" rIns="18000"/>
          <a:lstStyle/>
          <a:p>
            <a:pPr algn="ctr">
              <a:defRPr/>
            </a:pPr>
            <a:r>
              <a:rPr lang="en-US" altLang="zh-CN" sz="2000" b="1" dirty="0">
                <a:cs typeface="Times New Roman" pitchFamily="18" charset="0"/>
              </a:rPr>
              <a:t>Woman25+.txt</a:t>
            </a:r>
            <a:endParaRPr lang="en-US" altLang="zh-CN" sz="2000" b="1" dirty="0"/>
          </a:p>
        </p:txBody>
      </p:sp>
      <p:sp>
        <p:nvSpPr>
          <p:cNvPr id="34834" name="Line 23"/>
          <p:cNvSpPr>
            <a:spLocks noChangeShapeType="1"/>
          </p:cNvSpPr>
          <p:nvPr/>
        </p:nvSpPr>
        <p:spPr bwMode="auto">
          <a:xfrm flipH="1">
            <a:off x="3575051" y="1370013"/>
            <a:ext cx="892175" cy="4445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5" name="Line 22"/>
          <p:cNvSpPr>
            <a:spLocks noChangeShapeType="1"/>
          </p:cNvSpPr>
          <p:nvPr/>
        </p:nvSpPr>
        <p:spPr bwMode="auto">
          <a:xfrm>
            <a:off x="6815138" y="1446214"/>
            <a:ext cx="565150" cy="1587"/>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21"/>
          <p:cNvSpPr>
            <a:spLocks noChangeShapeType="1"/>
          </p:cNvSpPr>
          <p:nvPr/>
        </p:nvSpPr>
        <p:spPr bwMode="auto">
          <a:xfrm>
            <a:off x="8070850" y="1639888"/>
            <a:ext cx="1588" cy="6080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AutoShape 20"/>
          <p:cNvSpPr>
            <a:spLocks noChangeArrowheads="1"/>
          </p:cNvSpPr>
          <p:nvPr/>
        </p:nvSpPr>
        <p:spPr bwMode="auto">
          <a:xfrm>
            <a:off x="8791576" y="2270125"/>
            <a:ext cx="1552575" cy="471488"/>
          </a:xfrm>
          <a:prstGeom prst="foldedCorner">
            <a:avLst>
              <a:gd name="adj" fmla="val 12500"/>
            </a:avLst>
          </a:prstGeom>
          <a:solidFill>
            <a:srgbClr val="00FFFF">
              <a:alpha val="24001"/>
            </a:srgbClr>
          </a:solidFill>
          <a:ln w="9525">
            <a:solidFill>
              <a:srgbClr val="000000"/>
            </a:solidFill>
            <a:round/>
            <a:headEnd/>
            <a:tailEnd/>
          </a:ln>
        </p:spPr>
        <p:txBody>
          <a:bodyPr lIns="18000" rIns="18000"/>
          <a:lstStyle/>
          <a:p>
            <a:pPr algn="ctr">
              <a:defRPr/>
            </a:pPr>
            <a:r>
              <a:rPr lang="en-US" altLang="zh-CN" sz="2000" b="1" dirty="0">
                <a:cs typeface="Times New Roman" pitchFamily="18" charset="0"/>
              </a:rPr>
              <a:t>Man18-</a:t>
            </a:r>
            <a:r>
              <a:rPr lang="en-US" altLang="zh-CN" sz="2000" b="1" dirty="0">
                <a:latin typeface="Times New Roman" pitchFamily="18" charset="0"/>
                <a:cs typeface="Times New Roman" pitchFamily="18" charset="0"/>
              </a:rPr>
              <a:t>.txt</a:t>
            </a:r>
            <a:endParaRPr lang="en-US" altLang="zh-CN" sz="2000" b="1" dirty="0"/>
          </a:p>
        </p:txBody>
      </p:sp>
      <p:sp>
        <p:nvSpPr>
          <p:cNvPr id="34838" name="Line 19"/>
          <p:cNvSpPr>
            <a:spLocks noChangeShapeType="1"/>
          </p:cNvSpPr>
          <p:nvPr/>
        </p:nvSpPr>
        <p:spPr bwMode="auto">
          <a:xfrm>
            <a:off x="8564564" y="2517775"/>
            <a:ext cx="452437"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AutoShape 18"/>
          <p:cNvSpPr>
            <a:spLocks noChangeArrowheads="1"/>
          </p:cNvSpPr>
          <p:nvPr/>
        </p:nvSpPr>
        <p:spPr bwMode="auto">
          <a:xfrm>
            <a:off x="7832726" y="3303589"/>
            <a:ext cx="1812925" cy="471487"/>
          </a:xfrm>
          <a:prstGeom prst="foldedCorner">
            <a:avLst>
              <a:gd name="adj" fmla="val 12500"/>
            </a:avLst>
          </a:prstGeom>
          <a:solidFill>
            <a:srgbClr val="00FFFF">
              <a:alpha val="24001"/>
            </a:srgbClr>
          </a:solidFill>
          <a:ln w="9525">
            <a:solidFill>
              <a:srgbClr val="000000"/>
            </a:solidFill>
            <a:round/>
            <a:headEnd/>
            <a:tailEnd/>
          </a:ln>
        </p:spPr>
        <p:txBody>
          <a:bodyPr/>
          <a:lstStyle/>
          <a:p>
            <a:pPr algn="ctr">
              <a:defRPr/>
            </a:pPr>
            <a:r>
              <a:rPr lang="en-US" altLang="zh-CN" sz="2000" b="1" dirty="0">
                <a:cs typeface="Times New Roman" pitchFamily="18" charset="0"/>
              </a:rPr>
              <a:t>Man18+.txt</a:t>
            </a:r>
            <a:endParaRPr lang="en-US" altLang="zh-CN" sz="2000" b="1" dirty="0"/>
          </a:p>
        </p:txBody>
      </p:sp>
      <p:sp>
        <p:nvSpPr>
          <p:cNvPr id="28" name="AutoShape 17"/>
          <p:cNvSpPr>
            <a:spLocks noChangeArrowheads="1"/>
          </p:cNvSpPr>
          <p:nvPr/>
        </p:nvSpPr>
        <p:spPr bwMode="auto">
          <a:xfrm>
            <a:off x="8945564" y="4298950"/>
            <a:ext cx="1398587" cy="471488"/>
          </a:xfrm>
          <a:prstGeom prst="foldedCorner">
            <a:avLst>
              <a:gd name="adj" fmla="val 12500"/>
            </a:avLst>
          </a:prstGeom>
          <a:solidFill>
            <a:srgbClr val="00FFFF">
              <a:alpha val="24001"/>
            </a:srgbClr>
          </a:solidFill>
          <a:ln w="9525">
            <a:solidFill>
              <a:srgbClr val="000000"/>
            </a:solidFill>
            <a:round/>
            <a:headEnd/>
            <a:tailEnd/>
          </a:ln>
        </p:spPr>
        <p:txBody>
          <a:bodyPr lIns="18000" rIns="18000"/>
          <a:lstStyle/>
          <a:p>
            <a:pPr algn="ctr">
              <a:defRPr/>
            </a:pPr>
            <a:r>
              <a:rPr lang="en-US" altLang="zh-CN" sz="2000" b="1" dirty="0">
                <a:cs typeface="Times New Roman" pitchFamily="18" charset="0"/>
              </a:rPr>
              <a:t>Man25+.txt</a:t>
            </a:r>
            <a:endParaRPr lang="en-US" altLang="zh-CN" sz="2000" b="1" dirty="0"/>
          </a:p>
        </p:txBody>
      </p:sp>
      <p:sp>
        <p:nvSpPr>
          <p:cNvPr id="29" name="AutoShape 16"/>
          <p:cNvSpPr>
            <a:spLocks noChangeArrowheads="1"/>
          </p:cNvSpPr>
          <p:nvPr/>
        </p:nvSpPr>
        <p:spPr bwMode="auto">
          <a:xfrm>
            <a:off x="6672264" y="5430839"/>
            <a:ext cx="1958975" cy="471487"/>
          </a:xfrm>
          <a:prstGeom prst="foldedCorner">
            <a:avLst>
              <a:gd name="adj" fmla="val 12500"/>
            </a:avLst>
          </a:prstGeom>
          <a:solidFill>
            <a:srgbClr val="00FFFF">
              <a:alpha val="24001"/>
            </a:srgbClr>
          </a:solidFill>
          <a:ln w="9525">
            <a:solidFill>
              <a:srgbClr val="000000"/>
            </a:solidFill>
            <a:round/>
            <a:headEnd/>
            <a:tailEnd/>
          </a:ln>
        </p:spPr>
        <p:txBody>
          <a:bodyPr/>
          <a:lstStyle/>
          <a:p>
            <a:pPr algn="ctr">
              <a:defRPr/>
            </a:pPr>
            <a:r>
              <a:rPr lang="en-US" altLang="zh-CN" sz="2000" b="1" dirty="0">
                <a:cs typeface="Times New Roman" pitchFamily="18" charset="0"/>
              </a:rPr>
              <a:t>Man18-25.txt</a:t>
            </a:r>
            <a:endParaRPr lang="en-US" altLang="zh-CN" sz="2000" b="1" dirty="0"/>
          </a:p>
        </p:txBody>
      </p:sp>
      <p:sp>
        <p:nvSpPr>
          <p:cNvPr id="34842" name="Line 15"/>
          <p:cNvSpPr>
            <a:spLocks noChangeShapeType="1"/>
          </p:cNvSpPr>
          <p:nvPr/>
        </p:nvSpPr>
        <p:spPr bwMode="auto">
          <a:xfrm>
            <a:off x="4213225" y="2593975"/>
            <a:ext cx="565150"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14"/>
          <p:cNvSpPr>
            <a:spLocks noChangeShapeType="1"/>
          </p:cNvSpPr>
          <p:nvPr/>
        </p:nvSpPr>
        <p:spPr bwMode="auto">
          <a:xfrm>
            <a:off x="4168775" y="4562475"/>
            <a:ext cx="565150"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Line 13"/>
          <p:cNvSpPr>
            <a:spLocks noChangeShapeType="1"/>
          </p:cNvSpPr>
          <p:nvPr/>
        </p:nvSpPr>
        <p:spPr bwMode="auto">
          <a:xfrm>
            <a:off x="3271839" y="2817814"/>
            <a:ext cx="1587" cy="15192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12"/>
          <p:cNvSpPr>
            <a:spLocks noChangeShapeType="1"/>
          </p:cNvSpPr>
          <p:nvPr/>
        </p:nvSpPr>
        <p:spPr bwMode="auto">
          <a:xfrm flipV="1">
            <a:off x="3168650" y="1635126"/>
            <a:ext cx="1068388" cy="158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11"/>
          <p:cNvSpPr>
            <a:spLocks noChangeShapeType="1"/>
          </p:cNvSpPr>
          <p:nvPr/>
        </p:nvSpPr>
        <p:spPr bwMode="auto">
          <a:xfrm>
            <a:off x="2852739" y="1603376"/>
            <a:ext cx="1587" cy="720725"/>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Line 10"/>
          <p:cNvSpPr>
            <a:spLocks noChangeShapeType="1"/>
          </p:cNvSpPr>
          <p:nvPr/>
        </p:nvSpPr>
        <p:spPr bwMode="auto">
          <a:xfrm>
            <a:off x="3854450" y="2817814"/>
            <a:ext cx="0" cy="547687"/>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8" name="Line 9"/>
          <p:cNvSpPr>
            <a:spLocks noChangeShapeType="1"/>
          </p:cNvSpPr>
          <p:nvPr/>
        </p:nvSpPr>
        <p:spPr bwMode="auto">
          <a:xfrm>
            <a:off x="3854450" y="3805239"/>
            <a:ext cx="1588" cy="547687"/>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9" name="Line 8"/>
          <p:cNvSpPr>
            <a:spLocks noChangeShapeType="1"/>
          </p:cNvSpPr>
          <p:nvPr/>
        </p:nvSpPr>
        <p:spPr bwMode="auto">
          <a:xfrm>
            <a:off x="6789739" y="1649414"/>
            <a:ext cx="1311275"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7"/>
          <p:cNvSpPr>
            <a:spLocks noChangeShapeType="1"/>
          </p:cNvSpPr>
          <p:nvPr/>
        </p:nvSpPr>
        <p:spPr bwMode="auto">
          <a:xfrm>
            <a:off x="8324850" y="1522414"/>
            <a:ext cx="0" cy="720725"/>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1" name="Line 6"/>
          <p:cNvSpPr>
            <a:spLocks noChangeShapeType="1"/>
          </p:cNvSpPr>
          <p:nvPr/>
        </p:nvSpPr>
        <p:spPr bwMode="auto">
          <a:xfrm>
            <a:off x="7712075" y="2781300"/>
            <a:ext cx="0" cy="15192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2" name="Line 5"/>
          <p:cNvSpPr>
            <a:spLocks noChangeShapeType="1"/>
          </p:cNvSpPr>
          <p:nvPr/>
        </p:nvSpPr>
        <p:spPr bwMode="auto">
          <a:xfrm>
            <a:off x="8204200" y="2755901"/>
            <a:ext cx="0" cy="549275"/>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3" name="Line 4"/>
          <p:cNvSpPr>
            <a:spLocks noChangeShapeType="1"/>
          </p:cNvSpPr>
          <p:nvPr/>
        </p:nvSpPr>
        <p:spPr bwMode="auto">
          <a:xfrm>
            <a:off x="8204200" y="3744914"/>
            <a:ext cx="1588" cy="547687"/>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4" name="Line 3"/>
          <p:cNvSpPr>
            <a:spLocks noChangeShapeType="1"/>
          </p:cNvSpPr>
          <p:nvPr/>
        </p:nvSpPr>
        <p:spPr bwMode="auto">
          <a:xfrm>
            <a:off x="8493125" y="4546600"/>
            <a:ext cx="452438" cy="1588"/>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5" name="Line 2"/>
          <p:cNvSpPr>
            <a:spLocks noChangeShapeType="1"/>
          </p:cNvSpPr>
          <p:nvPr/>
        </p:nvSpPr>
        <p:spPr bwMode="auto">
          <a:xfrm>
            <a:off x="7712075" y="4795838"/>
            <a:ext cx="0" cy="608012"/>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6" name="矩形 43"/>
          <p:cNvSpPr>
            <a:spLocks noChangeArrowheads="1"/>
          </p:cNvSpPr>
          <p:nvPr/>
        </p:nvSpPr>
        <p:spPr bwMode="auto">
          <a:xfrm>
            <a:off x="3575050" y="6092826"/>
            <a:ext cx="559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latin typeface="黑体" panose="02010609060101010101" pitchFamily="49" charset="-122"/>
                <a:ea typeface="黑体" panose="02010609060101010101" pitchFamily="49" charset="-122"/>
              </a:rPr>
              <a:t>人口信息处理程序软件体系结构图</a:t>
            </a:r>
            <a:endParaRPr lang="zh-CN" altLang="zh-CN" sz="2800">
              <a:latin typeface="黑体" panose="02010609060101010101" pitchFamily="49" charset="-122"/>
              <a:ea typeface="黑体" panose="02010609060101010101" pitchFamily="49" charset="-122"/>
            </a:endParaRPr>
          </a:p>
        </p:txBody>
      </p:sp>
      <p:sp>
        <p:nvSpPr>
          <p:cNvPr id="34857" name="矩形 40"/>
          <p:cNvSpPr>
            <a:spLocks noChangeArrowheads="1"/>
          </p:cNvSpPr>
          <p:nvPr/>
        </p:nvSpPr>
        <p:spPr bwMode="auto">
          <a:xfrm>
            <a:off x="4440239" y="544512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征兵对象</a:t>
            </a:r>
            <a:endParaRPr lang="zh-CN" altLang="en-US" sz="2800">
              <a:solidFill>
                <a:srgbClr val="0000CC"/>
              </a:solidFill>
              <a:latin typeface="微软雅黑" panose="020B0503020204020204" pitchFamily="34" charset="-122"/>
              <a:ea typeface="微软雅黑" panose="020B0503020204020204" pitchFamily="34" charset="-122"/>
            </a:endParaRPr>
          </a:p>
        </p:txBody>
      </p:sp>
      <p:sp>
        <p:nvSpPr>
          <p:cNvPr id="34858" name="矩形 41"/>
          <p:cNvSpPr>
            <a:spLocks noChangeArrowheads="1"/>
          </p:cNvSpPr>
          <p:nvPr/>
        </p:nvSpPr>
        <p:spPr bwMode="auto">
          <a:xfrm>
            <a:off x="8731250" y="5383214"/>
            <a:ext cx="1627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征兵对象</a:t>
            </a:r>
            <a:endParaRPr lang="zh-CN" altLang="en-US" sz="280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6893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4210051" y="2038350"/>
            <a:ext cx="3065463" cy="858838"/>
          </a:xfrm>
          <a:prstGeom prst="rect">
            <a:avLst/>
          </a:prstGeom>
          <a:solidFill>
            <a:srgbClr val="FFFFFF"/>
          </a:solidFill>
          <a:ln w="12700">
            <a:solidFill>
              <a:srgbClr val="800000"/>
            </a:solidFill>
            <a:miter lim="800000"/>
            <a:headEnd/>
            <a:tailEnd/>
          </a:ln>
        </p:spPr>
        <p:txBody>
          <a:bodyPr lIns="58522" tIns="29261" rIns="58522" bIns="29261" anchor="ctr">
            <a:spAutoFit/>
          </a:bodyPr>
          <a:lstStyle/>
          <a:p>
            <a:pPr algn="ctr">
              <a:defRPr/>
            </a:pPr>
            <a:r>
              <a:rPr lang="en-US" altLang="zh-CN" sz="2400" b="1" dirty="0">
                <a:cs typeface="Times New Roman" pitchFamily="18" charset="0"/>
              </a:rPr>
              <a:t>&lt;&lt;interface&gt;&gt;</a:t>
            </a:r>
            <a:endParaRPr lang="en-US" altLang="zh-CN" sz="2400" dirty="0"/>
          </a:p>
          <a:p>
            <a:pPr algn="ctr">
              <a:defRPr/>
            </a:pPr>
            <a:r>
              <a:rPr lang="en-US" altLang="zh-CN" sz="2800" b="1" dirty="0" err="1">
                <a:cs typeface="Times New Roman" pitchFamily="18" charset="0"/>
              </a:rPr>
              <a:t>BatchProcessor</a:t>
            </a:r>
            <a:endParaRPr lang="en-US" altLang="zh-CN" sz="2800" dirty="0"/>
          </a:p>
        </p:txBody>
      </p:sp>
      <p:sp>
        <p:nvSpPr>
          <p:cNvPr id="8" name="Rectangle 13"/>
          <p:cNvSpPr>
            <a:spLocks noChangeArrowheads="1"/>
          </p:cNvSpPr>
          <p:nvPr/>
        </p:nvSpPr>
        <p:spPr bwMode="auto">
          <a:xfrm>
            <a:off x="4210051" y="2919334"/>
            <a:ext cx="3065463" cy="366870"/>
          </a:xfrm>
          <a:prstGeom prst="rect">
            <a:avLst/>
          </a:prstGeom>
          <a:solidFill>
            <a:srgbClr val="FFFFFF"/>
          </a:solidFill>
          <a:ln w="12700">
            <a:solidFill>
              <a:srgbClr val="800000"/>
            </a:solidFill>
            <a:miter lim="800000"/>
            <a:headEnd/>
            <a:tailEnd/>
          </a:ln>
        </p:spPr>
        <p:txBody>
          <a:bodyPr lIns="58522" tIns="29261" rIns="58522" bIns="29261" anchor="ctr">
            <a:spAutoFit/>
          </a:bodyPr>
          <a:lstStyle/>
          <a:p>
            <a:pPr>
              <a:defRPr/>
            </a:pPr>
            <a:r>
              <a:rPr lang="en-US" altLang="zh-CN" sz="2000" i="1" dirty="0">
                <a:cs typeface="Times New Roman" pitchFamily="18" charset="0"/>
              </a:rPr>
              <a:t>+process()</a:t>
            </a:r>
            <a:endParaRPr lang="en-US" altLang="zh-CN" sz="2000" i="1" dirty="0"/>
          </a:p>
        </p:txBody>
      </p:sp>
      <p:sp>
        <p:nvSpPr>
          <p:cNvPr id="35844" name="Line 18"/>
          <p:cNvSpPr>
            <a:spLocks noChangeShapeType="1"/>
          </p:cNvSpPr>
          <p:nvPr/>
        </p:nvSpPr>
        <p:spPr bwMode="auto">
          <a:xfrm flipV="1">
            <a:off x="2724151" y="3694114"/>
            <a:ext cx="701992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22"/>
          <p:cNvSpPr>
            <a:spLocks noChangeShapeType="1"/>
          </p:cNvSpPr>
          <p:nvPr/>
        </p:nvSpPr>
        <p:spPr bwMode="auto">
          <a:xfrm>
            <a:off x="4516439" y="3679826"/>
            <a:ext cx="1587" cy="365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6" name="AutoShape 24"/>
          <p:cNvSpPr>
            <a:spLocks noChangeArrowheads="1"/>
          </p:cNvSpPr>
          <p:nvPr/>
        </p:nvSpPr>
        <p:spPr bwMode="auto">
          <a:xfrm>
            <a:off x="5583239" y="3343275"/>
            <a:ext cx="287337" cy="336550"/>
          </a:xfrm>
          <a:prstGeom prst="upArrow">
            <a:avLst>
              <a:gd name="adj1" fmla="val 0"/>
              <a:gd name="adj2" fmla="val 45148"/>
            </a:avLst>
          </a:prstGeom>
          <a:solidFill>
            <a:srgbClr val="969696"/>
          </a:solidFill>
          <a:ln w="12700">
            <a:solidFill>
              <a:srgbClr val="000000"/>
            </a:solidFill>
            <a:miter lim="800000"/>
            <a:headEnd/>
            <a:tailEnd/>
          </a:ln>
        </p:spPr>
        <p:txBody>
          <a:bodyPr lIns="58522" tIns="29261" rIns="58522" bIns="29261"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endParaRPr lang="zh-CN" altLang="zh-CN" sz="2000"/>
          </a:p>
        </p:txBody>
      </p:sp>
      <p:sp>
        <p:nvSpPr>
          <p:cNvPr id="35847" name="Line 29"/>
          <p:cNvSpPr>
            <a:spLocks noChangeShapeType="1"/>
          </p:cNvSpPr>
          <p:nvPr/>
        </p:nvSpPr>
        <p:spPr bwMode="auto">
          <a:xfrm>
            <a:off x="8207375" y="3709989"/>
            <a:ext cx="1588" cy="365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30"/>
          <p:cNvSpPr>
            <a:spLocks noChangeShapeType="1"/>
          </p:cNvSpPr>
          <p:nvPr/>
        </p:nvSpPr>
        <p:spPr bwMode="auto">
          <a:xfrm>
            <a:off x="9767889" y="3709989"/>
            <a:ext cx="1587" cy="365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2"/>
          <p:cNvSpPr>
            <a:spLocks noChangeArrowheads="1"/>
          </p:cNvSpPr>
          <p:nvPr/>
        </p:nvSpPr>
        <p:spPr bwMode="auto">
          <a:xfrm>
            <a:off x="1717675" y="4102021"/>
            <a:ext cx="1885950" cy="366870"/>
          </a:xfrm>
          <a:prstGeom prst="rect">
            <a:avLst/>
          </a:prstGeom>
          <a:noFill/>
          <a:ln w="12700">
            <a:solidFill>
              <a:srgbClr val="800000"/>
            </a:solidFill>
            <a:miter lim="800000"/>
            <a:headEnd/>
            <a:tailEnd/>
          </a:ln>
          <a:extLst/>
        </p:spPr>
        <p:txBody>
          <a:bodyPr lIns="0" tIns="29261" rIns="0" bIns="29261" anchor="ctr">
            <a:spAutoFit/>
          </a:bodyPr>
          <a:lstStyle/>
          <a:p>
            <a:pPr algn="ctr">
              <a:defRPr/>
            </a:pPr>
            <a:r>
              <a:rPr lang="en-US" altLang="zh-CN" sz="2000" b="1" dirty="0" err="1">
                <a:cs typeface="Times New Roman" pitchFamily="18" charset="0"/>
              </a:rPr>
              <a:t>ForkInputProc</a:t>
            </a:r>
            <a:endParaRPr lang="en-US" altLang="zh-CN" sz="2000" dirty="0"/>
          </a:p>
        </p:txBody>
      </p:sp>
      <p:sp>
        <p:nvSpPr>
          <p:cNvPr id="15" name="Rectangle 30"/>
          <p:cNvSpPr>
            <a:spLocks noChangeArrowheads="1"/>
          </p:cNvSpPr>
          <p:nvPr/>
        </p:nvSpPr>
        <p:spPr bwMode="auto">
          <a:xfrm>
            <a:off x="1717675" y="4573509"/>
            <a:ext cx="1885950" cy="366870"/>
          </a:xfrm>
          <a:prstGeom prst="rect">
            <a:avLst/>
          </a:prstGeom>
          <a:noFill/>
          <a:ln w="12700">
            <a:solidFill>
              <a:srgbClr val="800000"/>
            </a:solidFill>
            <a:miter lim="800000"/>
            <a:headEnd/>
            <a:tailEnd/>
          </a:ln>
          <a:extLst/>
        </p:spPr>
        <p:txBody>
          <a:bodyPr lIns="0" tIns="29261" rIns="58522" bIns="29261" anchor="ctr">
            <a:spAutoFit/>
          </a:bodyPr>
          <a:lstStyle/>
          <a:p>
            <a:pPr>
              <a:defRPr/>
            </a:pPr>
            <a:r>
              <a:rPr lang="en-US" altLang="zh-CN" sz="2000">
                <a:cs typeface="Times New Roman" pitchFamily="18" charset="0"/>
              </a:rPr>
              <a:t>+process() </a:t>
            </a:r>
            <a:endParaRPr lang="en-US" altLang="zh-CN" sz="2000"/>
          </a:p>
        </p:txBody>
      </p:sp>
      <p:sp>
        <p:nvSpPr>
          <p:cNvPr id="16" name="Rectangle 12"/>
          <p:cNvSpPr>
            <a:spLocks noChangeArrowheads="1"/>
          </p:cNvSpPr>
          <p:nvPr/>
        </p:nvSpPr>
        <p:spPr bwMode="auto">
          <a:xfrm>
            <a:off x="3714750" y="4097259"/>
            <a:ext cx="1760538" cy="366870"/>
          </a:xfrm>
          <a:prstGeom prst="rect">
            <a:avLst/>
          </a:prstGeom>
          <a:noFill/>
          <a:ln w="12700">
            <a:solidFill>
              <a:srgbClr val="800000"/>
            </a:solidFill>
            <a:miter lim="800000"/>
            <a:headEnd/>
            <a:tailEnd/>
          </a:ln>
          <a:extLst/>
        </p:spPr>
        <p:txBody>
          <a:bodyPr lIns="0" tIns="29261" rIns="0" bIns="29261" anchor="ctr">
            <a:spAutoFit/>
          </a:bodyPr>
          <a:lstStyle/>
          <a:p>
            <a:pPr>
              <a:defRPr/>
            </a:pPr>
            <a:r>
              <a:rPr lang="en-US" altLang="zh-CN" sz="2000" b="1" dirty="0">
                <a:cs typeface="Times New Roman" pitchFamily="18" charset="0"/>
              </a:rPr>
              <a:t>WomanProc1</a:t>
            </a:r>
            <a:endParaRPr lang="en-US" altLang="zh-CN" sz="2000" dirty="0"/>
          </a:p>
        </p:txBody>
      </p:sp>
      <p:sp>
        <p:nvSpPr>
          <p:cNvPr id="17" name="Rectangle 30"/>
          <p:cNvSpPr>
            <a:spLocks noChangeArrowheads="1"/>
          </p:cNvSpPr>
          <p:nvPr/>
        </p:nvSpPr>
        <p:spPr bwMode="auto">
          <a:xfrm>
            <a:off x="3714750" y="4525963"/>
            <a:ext cx="1760538" cy="468312"/>
          </a:xfrm>
          <a:prstGeom prst="rect">
            <a:avLst/>
          </a:prstGeom>
          <a:noFill/>
          <a:ln w="12700">
            <a:solidFill>
              <a:srgbClr val="800000"/>
            </a:solidFill>
            <a:miter lim="800000"/>
            <a:headEnd/>
            <a:tailEnd/>
          </a:ln>
          <a:extLst/>
        </p:spPr>
        <p:txBody>
          <a:bodyPr lIns="0" tIns="29261" rIns="58522" bIns="29261" anchor="ctr"/>
          <a:lstStyle/>
          <a:p>
            <a:pPr>
              <a:defRPr/>
            </a:pPr>
            <a:r>
              <a:rPr lang="en-US" altLang="zh-CN" sz="2000">
                <a:cs typeface="Times New Roman" pitchFamily="18" charset="0"/>
              </a:rPr>
              <a:t>+process() </a:t>
            </a:r>
            <a:endParaRPr lang="en-US" altLang="zh-CN" sz="2000"/>
          </a:p>
        </p:txBody>
      </p:sp>
      <p:sp>
        <p:nvSpPr>
          <p:cNvPr id="18" name="Rectangle 12"/>
          <p:cNvSpPr>
            <a:spLocks noChangeArrowheads="1"/>
          </p:cNvSpPr>
          <p:nvPr/>
        </p:nvSpPr>
        <p:spPr bwMode="auto">
          <a:xfrm>
            <a:off x="5583239" y="4105990"/>
            <a:ext cx="1722437" cy="366870"/>
          </a:xfrm>
          <a:prstGeom prst="rect">
            <a:avLst/>
          </a:prstGeom>
          <a:solidFill>
            <a:srgbClr val="00FF00">
              <a:alpha val="24001"/>
            </a:srgbClr>
          </a:solidFill>
          <a:ln w="12700">
            <a:solidFill>
              <a:srgbClr val="800000"/>
            </a:solidFill>
            <a:miter lim="800000"/>
            <a:headEnd/>
            <a:tailEnd/>
          </a:ln>
        </p:spPr>
        <p:txBody>
          <a:bodyPr lIns="0" tIns="29261" rIns="0" bIns="29261" anchor="ctr">
            <a:spAutoFit/>
          </a:bodyPr>
          <a:lstStyle/>
          <a:p>
            <a:pPr>
              <a:defRPr/>
            </a:pPr>
            <a:r>
              <a:rPr lang="en-US" altLang="zh-CN" sz="2000" b="1" dirty="0">
                <a:cs typeface="Times New Roman" pitchFamily="18" charset="0"/>
              </a:rPr>
              <a:t>WomanProc2</a:t>
            </a:r>
            <a:endParaRPr lang="en-US" altLang="zh-CN" sz="2000" dirty="0"/>
          </a:p>
        </p:txBody>
      </p:sp>
      <p:sp>
        <p:nvSpPr>
          <p:cNvPr id="19" name="Rectangle 30"/>
          <p:cNvSpPr>
            <a:spLocks noChangeArrowheads="1"/>
          </p:cNvSpPr>
          <p:nvPr/>
        </p:nvSpPr>
        <p:spPr bwMode="auto">
          <a:xfrm>
            <a:off x="5583239" y="4527551"/>
            <a:ext cx="1722437" cy="468313"/>
          </a:xfrm>
          <a:prstGeom prst="rect">
            <a:avLst/>
          </a:prstGeom>
          <a:solidFill>
            <a:srgbClr val="00FF00">
              <a:alpha val="24001"/>
            </a:srgbClr>
          </a:solidFill>
          <a:ln w="12700">
            <a:solidFill>
              <a:srgbClr val="800000"/>
            </a:solidFill>
            <a:miter lim="800000"/>
            <a:headEnd/>
            <a:tailEnd/>
          </a:ln>
        </p:spPr>
        <p:txBody>
          <a:bodyPr lIns="0" tIns="29261" rIns="58522" bIns="29261" anchor="ctr"/>
          <a:lstStyle/>
          <a:p>
            <a:pPr>
              <a:defRPr/>
            </a:pPr>
            <a:r>
              <a:rPr lang="en-US" altLang="zh-CN" sz="2000">
                <a:cs typeface="Times New Roman" pitchFamily="18" charset="0"/>
              </a:rPr>
              <a:t>+process()</a:t>
            </a:r>
            <a:endParaRPr lang="en-US" altLang="zh-CN" sz="2000"/>
          </a:p>
        </p:txBody>
      </p:sp>
      <p:sp>
        <p:nvSpPr>
          <p:cNvPr id="20" name="Rectangle 12"/>
          <p:cNvSpPr>
            <a:spLocks noChangeArrowheads="1"/>
          </p:cNvSpPr>
          <p:nvPr/>
        </p:nvSpPr>
        <p:spPr bwMode="auto">
          <a:xfrm>
            <a:off x="9059863" y="4041776"/>
            <a:ext cx="1454150" cy="512763"/>
          </a:xfrm>
          <a:prstGeom prst="rect">
            <a:avLst/>
          </a:prstGeom>
          <a:solidFill>
            <a:srgbClr val="00FF00">
              <a:alpha val="24001"/>
            </a:srgbClr>
          </a:solidFill>
          <a:ln w="12700">
            <a:solidFill>
              <a:srgbClr val="800000"/>
            </a:solidFill>
            <a:miter lim="800000"/>
            <a:headEnd/>
            <a:tailEnd/>
          </a:ln>
        </p:spPr>
        <p:txBody>
          <a:bodyPr lIns="58522" tIns="29261" rIns="58522" bIns="29261" anchor="ctr"/>
          <a:lstStyle/>
          <a:p>
            <a:pPr algn="ctr">
              <a:defRPr/>
            </a:pPr>
            <a:r>
              <a:rPr lang="en-US" altLang="zh-CN" sz="2000" b="1" dirty="0">
                <a:cs typeface="Times New Roman" pitchFamily="18" charset="0"/>
              </a:rPr>
              <a:t>ManProc2</a:t>
            </a:r>
            <a:endParaRPr lang="en-US" altLang="zh-CN" sz="2000" dirty="0"/>
          </a:p>
        </p:txBody>
      </p:sp>
      <p:sp>
        <p:nvSpPr>
          <p:cNvPr id="35856" name="Line 22"/>
          <p:cNvSpPr>
            <a:spLocks noChangeShapeType="1"/>
          </p:cNvSpPr>
          <p:nvPr/>
        </p:nvSpPr>
        <p:spPr bwMode="auto">
          <a:xfrm>
            <a:off x="2681288" y="3695701"/>
            <a:ext cx="0" cy="366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30"/>
          <p:cNvSpPr>
            <a:spLocks noChangeArrowheads="1"/>
          </p:cNvSpPr>
          <p:nvPr/>
        </p:nvSpPr>
        <p:spPr bwMode="auto">
          <a:xfrm>
            <a:off x="9061450" y="4554538"/>
            <a:ext cx="1454150" cy="468312"/>
          </a:xfrm>
          <a:prstGeom prst="rect">
            <a:avLst/>
          </a:prstGeom>
          <a:solidFill>
            <a:srgbClr val="00FF00">
              <a:alpha val="24001"/>
            </a:srgbClr>
          </a:solidFill>
          <a:ln w="12700">
            <a:solidFill>
              <a:srgbClr val="800000"/>
            </a:solidFill>
            <a:miter lim="800000"/>
            <a:headEnd/>
            <a:tailEnd/>
          </a:ln>
        </p:spPr>
        <p:txBody>
          <a:bodyPr lIns="0" tIns="29261" rIns="58522" bIns="29261" anchor="ctr"/>
          <a:lstStyle/>
          <a:p>
            <a:pPr>
              <a:defRPr/>
            </a:pPr>
            <a:r>
              <a:rPr lang="en-US" altLang="zh-CN" sz="2000">
                <a:cs typeface="Times New Roman" pitchFamily="18" charset="0"/>
              </a:rPr>
              <a:t>+process() </a:t>
            </a:r>
            <a:endParaRPr lang="en-US" altLang="zh-CN" sz="2000"/>
          </a:p>
        </p:txBody>
      </p:sp>
      <p:sp>
        <p:nvSpPr>
          <p:cNvPr id="23" name="Rectangle 12"/>
          <p:cNvSpPr>
            <a:spLocks noChangeArrowheads="1"/>
          </p:cNvSpPr>
          <p:nvPr/>
        </p:nvSpPr>
        <p:spPr bwMode="auto">
          <a:xfrm>
            <a:off x="7418389" y="4041776"/>
            <a:ext cx="1533525" cy="512763"/>
          </a:xfrm>
          <a:prstGeom prst="rect">
            <a:avLst/>
          </a:prstGeom>
          <a:solidFill>
            <a:srgbClr val="00FF00">
              <a:alpha val="24001"/>
            </a:srgbClr>
          </a:solidFill>
          <a:ln w="12700">
            <a:solidFill>
              <a:srgbClr val="800000"/>
            </a:solidFill>
            <a:miter lim="800000"/>
            <a:headEnd/>
            <a:tailEnd/>
          </a:ln>
        </p:spPr>
        <p:txBody>
          <a:bodyPr lIns="58522" tIns="29261" rIns="58522" bIns="29261" anchor="ctr"/>
          <a:lstStyle/>
          <a:p>
            <a:pPr algn="ctr">
              <a:defRPr/>
            </a:pPr>
            <a:r>
              <a:rPr lang="en-US" altLang="zh-CN" sz="2000" b="1" dirty="0">
                <a:cs typeface="Times New Roman" pitchFamily="18" charset="0"/>
              </a:rPr>
              <a:t>ManProc1</a:t>
            </a:r>
            <a:endParaRPr lang="en-US" altLang="zh-CN" sz="2000" dirty="0"/>
          </a:p>
        </p:txBody>
      </p:sp>
      <p:sp>
        <p:nvSpPr>
          <p:cNvPr id="24" name="Rectangle 30"/>
          <p:cNvSpPr>
            <a:spLocks noChangeArrowheads="1"/>
          </p:cNvSpPr>
          <p:nvPr/>
        </p:nvSpPr>
        <p:spPr bwMode="auto">
          <a:xfrm>
            <a:off x="7418389" y="4554538"/>
            <a:ext cx="1533525" cy="468312"/>
          </a:xfrm>
          <a:prstGeom prst="rect">
            <a:avLst/>
          </a:prstGeom>
          <a:solidFill>
            <a:srgbClr val="00FF00">
              <a:alpha val="24001"/>
            </a:srgbClr>
          </a:solidFill>
          <a:ln w="12700">
            <a:solidFill>
              <a:srgbClr val="800000"/>
            </a:solidFill>
            <a:miter lim="800000"/>
            <a:headEnd/>
            <a:tailEnd/>
          </a:ln>
        </p:spPr>
        <p:txBody>
          <a:bodyPr lIns="0" tIns="29261" rIns="58522" bIns="29261" anchor="ctr"/>
          <a:lstStyle/>
          <a:p>
            <a:pPr>
              <a:defRPr/>
            </a:pPr>
            <a:r>
              <a:rPr lang="en-US" altLang="zh-CN" sz="2000">
                <a:cs typeface="Times New Roman" pitchFamily="18" charset="0"/>
              </a:rPr>
              <a:t>+process()</a:t>
            </a:r>
            <a:endParaRPr lang="en-US" altLang="zh-CN" sz="2000"/>
          </a:p>
        </p:txBody>
      </p:sp>
      <p:sp>
        <p:nvSpPr>
          <p:cNvPr id="35860" name="Line 22"/>
          <p:cNvSpPr>
            <a:spLocks noChangeShapeType="1"/>
          </p:cNvSpPr>
          <p:nvPr/>
        </p:nvSpPr>
        <p:spPr bwMode="auto">
          <a:xfrm>
            <a:off x="6500814" y="3694114"/>
            <a:ext cx="1587" cy="365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5"/>
          <p:cNvSpPr>
            <a:spLocks noChangeArrowheads="1"/>
          </p:cNvSpPr>
          <p:nvPr/>
        </p:nvSpPr>
        <p:spPr bwMode="auto">
          <a:xfrm>
            <a:off x="4108451" y="1036639"/>
            <a:ext cx="3787775" cy="428625"/>
          </a:xfrm>
          <a:prstGeom prst="rect">
            <a:avLst/>
          </a:prstGeom>
          <a:solidFill>
            <a:srgbClr val="FFFFFF"/>
          </a:solidFill>
          <a:ln w="12700">
            <a:solidFill>
              <a:srgbClr val="800000"/>
            </a:solidFill>
            <a:miter lim="800000"/>
            <a:headEnd/>
            <a:tailEnd/>
          </a:ln>
        </p:spPr>
        <p:txBody>
          <a:bodyPr lIns="0" tIns="29261" rIns="0" bIns="29261" anchor="ctr">
            <a:spAutoFit/>
          </a:bodyPr>
          <a:lstStyle/>
          <a:p>
            <a:pPr algn="ctr">
              <a:defRPr/>
            </a:pPr>
            <a:r>
              <a:rPr lang="en-US" altLang="zh-CN" sz="2400" b="1" dirty="0" err="1">
                <a:latin typeface="微软雅黑" pitchFamily="34" charset="-122"/>
                <a:ea typeface="微软雅黑" pitchFamily="34" charset="-122"/>
                <a:cs typeface="Times New Roman" pitchFamily="18" charset="0"/>
              </a:rPr>
              <a:t>AssemblyOfPipeLines</a:t>
            </a:r>
            <a:r>
              <a:rPr lang="en-US" altLang="zh-CN" sz="2000" b="1" dirty="0">
                <a:solidFill>
                  <a:srgbClr val="000000"/>
                </a:solidFill>
                <a:effectLst>
                  <a:outerShdw blurRad="38100" dist="38100" dir="2700000" algn="tl">
                    <a:srgbClr val="C0C0C0"/>
                  </a:outerShdw>
                </a:effectLst>
                <a:cs typeface="Arial" pitchFamily="34" charset="0"/>
              </a:rPr>
              <a:t>  </a:t>
            </a:r>
            <a:endParaRPr lang="en-US" altLang="zh-CN" sz="2000" dirty="0"/>
          </a:p>
        </p:txBody>
      </p:sp>
      <p:sp>
        <p:nvSpPr>
          <p:cNvPr id="35862" name="Rectangle 5"/>
          <p:cNvSpPr>
            <a:spLocks noChangeArrowheads="1"/>
          </p:cNvSpPr>
          <p:nvPr/>
        </p:nvSpPr>
        <p:spPr bwMode="auto">
          <a:xfrm>
            <a:off x="1658939" y="1038226"/>
            <a:ext cx="1862137" cy="428625"/>
          </a:xfrm>
          <a:prstGeom prst="rect">
            <a:avLst/>
          </a:prstGeom>
          <a:solidFill>
            <a:srgbClr val="FFFFFF"/>
          </a:solidFill>
          <a:ln w="12700">
            <a:solidFill>
              <a:srgbClr val="800000"/>
            </a:solidFill>
            <a:miter lim="800000"/>
            <a:headEnd/>
            <a:tailEnd/>
          </a:ln>
        </p:spPr>
        <p:txBody>
          <a:bodyPr lIns="58522" tIns="29261" rIns="58522" bIns="29261" anchor="ct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ClientGUI</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863" name="直接箭头连接符 30"/>
          <p:cNvCxnSpPr>
            <a:cxnSpLocks noChangeShapeType="1"/>
          </p:cNvCxnSpPr>
          <p:nvPr/>
        </p:nvCxnSpPr>
        <p:spPr bwMode="auto">
          <a:xfrm>
            <a:off x="3540125" y="1268413"/>
            <a:ext cx="566738" cy="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5864" name="直接箭头连接符 31"/>
          <p:cNvCxnSpPr>
            <a:cxnSpLocks noChangeShapeType="1"/>
          </p:cNvCxnSpPr>
          <p:nvPr/>
        </p:nvCxnSpPr>
        <p:spPr bwMode="auto">
          <a:xfrm>
            <a:off x="5762625" y="1571626"/>
            <a:ext cx="0" cy="506413"/>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5865" name="TextBox 33"/>
          <p:cNvSpPr txBox="1">
            <a:spLocks noChangeArrowheads="1"/>
          </p:cNvSpPr>
          <p:nvPr/>
        </p:nvSpPr>
        <p:spPr bwMode="auto">
          <a:xfrm>
            <a:off x="1631950" y="188913"/>
            <a:ext cx="3168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微软雅黑" panose="020B0503020204020204" pitchFamily="34" charset="-122"/>
                <a:ea typeface="微软雅黑" panose="020B0503020204020204" pitchFamily="34" charset="-122"/>
              </a:rPr>
              <a:t>设计类图如下：</a:t>
            </a:r>
          </a:p>
        </p:txBody>
      </p:sp>
      <p:sp>
        <p:nvSpPr>
          <p:cNvPr id="35866" name="TextBox 34"/>
          <p:cNvSpPr txBox="1">
            <a:spLocks noChangeArrowheads="1"/>
          </p:cNvSpPr>
          <p:nvPr/>
        </p:nvSpPr>
        <p:spPr bwMode="auto">
          <a:xfrm>
            <a:off x="1812925" y="5324475"/>
            <a:ext cx="8459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CC"/>
                </a:solidFill>
                <a:latin typeface="微软雅黑" panose="020B0503020204020204" pitchFamily="34" charset="-122"/>
                <a:ea typeface="微软雅黑" panose="020B0503020204020204" pitchFamily="34" charset="-122"/>
              </a:rPr>
              <a:t>评论</a:t>
            </a:r>
            <a:r>
              <a:rPr lang="zh-CN" altLang="en-US" sz="2400" b="1">
                <a:latin typeface="微软雅黑" panose="020B0503020204020204" pitchFamily="34" charset="-122"/>
                <a:ea typeface="微软雅黑" panose="020B0503020204020204" pitchFamily="34" charset="-122"/>
              </a:rPr>
              <a:t>：批处理架构盛行的年代是</a:t>
            </a:r>
            <a:r>
              <a:rPr lang="en-US" altLang="zh-CN" sz="2400" b="1">
                <a:latin typeface="微软雅黑" panose="020B0503020204020204" pitchFamily="34" charset="-122"/>
                <a:ea typeface="微软雅黑" panose="020B0503020204020204" pitchFamily="34" charset="-122"/>
              </a:rPr>
              <a:t>70-80</a:t>
            </a:r>
            <a:r>
              <a:rPr lang="zh-CN" altLang="en-US" sz="2400" b="1">
                <a:latin typeface="微软雅黑" panose="020B0503020204020204" pitchFamily="34" charset="-122"/>
                <a:ea typeface="微软雅黑" panose="020B0503020204020204" pitchFamily="34" charset="-122"/>
              </a:rPr>
              <a:t>年代；其时使用</a:t>
            </a:r>
            <a:r>
              <a:rPr lang="en-US" altLang="zh-CN" sz="2400" b="1">
                <a:latin typeface="微软雅黑" panose="020B0503020204020204" pitchFamily="34" charset="-122"/>
                <a:ea typeface="微软雅黑" panose="020B0503020204020204" pitchFamily="34" charset="-122"/>
              </a:rPr>
              <a:t>C</a:t>
            </a:r>
            <a:r>
              <a:rPr lang="zh-CN" altLang="en-US" sz="2400" b="1">
                <a:latin typeface="微软雅黑" panose="020B0503020204020204" pitchFamily="34" charset="-122"/>
                <a:ea typeface="微软雅黑" panose="020B0503020204020204" pitchFamily="34" charset="-122"/>
              </a:rPr>
              <a:t>语言等写各个处理过程，因此各个处理过程是独立的程序。现在使用</a:t>
            </a:r>
            <a:r>
              <a:rPr lang="en-US" altLang="zh-CN" sz="2400" b="1">
                <a:latin typeface="微软雅黑" panose="020B0503020204020204" pitchFamily="34" charset="-122"/>
                <a:ea typeface="微软雅黑" panose="020B0503020204020204" pitchFamily="34" charset="-122"/>
              </a:rPr>
              <a:t>Java</a:t>
            </a:r>
            <a:r>
              <a:rPr lang="zh-CN" altLang="en-US" sz="2400" b="1">
                <a:latin typeface="微软雅黑" panose="020B0503020204020204" pitchFamily="34" charset="-122"/>
                <a:ea typeface="微软雅黑" panose="020B0503020204020204" pitchFamily="34" charset="-122"/>
              </a:rPr>
              <a:t>语言进行设计的年代，可以写层次类。</a:t>
            </a:r>
          </a:p>
        </p:txBody>
      </p:sp>
    </p:spTree>
    <p:extLst>
      <p:ext uri="{BB962C8B-B14F-4D97-AF65-F5344CB8AC3E}">
        <p14:creationId xmlns:p14="http://schemas.microsoft.com/office/powerpoint/2010/main" val="1933058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679011" y="1557340"/>
            <a:ext cx="10167040" cy="3431120"/>
          </a:xfrm>
        </p:spPr>
        <p:txBody>
          <a:bodyPr/>
          <a:lstStyle/>
          <a:p>
            <a:pPr>
              <a:lnSpc>
                <a:spcPct val="110000"/>
              </a:lnSpc>
              <a:spcAft>
                <a:spcPts val="600"/>
              </a:spcAft>
            </a:pPr>
            <a:r>
              <a:rPr lang="en-US" altLang="zh-CN" b="1" dirty="0">
                <a:solidFill>
                  <a:srgbClr val="0000CC"/>
                </a:solidFill>
                <a:latin typeface="微软雅黑" panose="020B0503020204020204" pitchFamily="34" charset="-122"/>
                <a:ea typeface="微软雅黑" panose="020B0503020204020204" pitchFamily="34" charset="-122"/>
              </a:rPr>
              <a:t>Project 2: </a:t>
            </a:r>
            <a:r>
              <a:rPr lang="zh-CN" altLang="zh-CN" b="1" dirty="0">
                <a:solidFill>
                  <a:srgbClr val="0000CC"/>
                </a:solidFill>
                <a:latin typeface="微软雅黑" panose="020B0503020204020204" pitchFamily="34" charset="-122"/>
                <a:ea typeface="微软雅黑" panose="020B0503020204020204" pitchFamily="34" charset="-122"/>
              </a:rPr>
              <a:t>你的任务：</a:t>
            </a:r>
          </a:p>
          <a:p>
            <a:pPr>
              <a:lnSpc>
                <a:spcPct val="110000"/>
              </a:lnSpc>
              <a:spcAft>
                <a:spcPts val="600"/>
              </a:spcAft>
            </a:pPr>
            <a:r>
              <a:rPr lang="zh-CN" altLang="zh-CN" b="1" dirty="0">
                <a:latin typeface="微软雅黑" panose="020B0503020204020204" pitchFamily="34" charset="-122"/>
                <a:ea typeface="微软雅黑" panose="020B0503020204020204" pitchFamily="34" charset="-122"/>
              </a:rPr>
              <a:t>在以上设计中，</a:t>
            </a:r>
            <a:r>
              <a:rPr lang="en-US" altLang="zh-CN" b="1" dirty="0" err="1">
                <a:latin typeface="微软雅黑" panose="020B0503020204020204" pitchFamily="34" charset="-122"/>
                <a:ea typeface="微软雅黑" panose="020B0503020204020204" pitchFamily="34" charset="-122"/>
              </a:rPr>
              <a:t>ClientGUI</a:t>
            </a:r>
            <a:r>
              <a:rPr lang="zh-CN" altLang="zh-CN" b="1" dirty="0">
                <a:latin typeface="微软雅黑" panose="020B0503020204020204" pitchFamily="34" charset="-122"/>
                <a:ea typeface="微软雅黑" panose="020B0503020204020204" pitchFamily="34" charset="-122"/>
              </a:rPr>
              <a:t>类，</a:t>
            </a:r>
            <a:r>
              <a:rPr lang="en-US" altLang="zh-CN" b="1" dirty="0" err="1">
                <a:latin typeface="微软雅黑" panose="020B0503020204020204" pitchFamily="34" charset="-122"/>
                <a:ea typeface="微软雅黑" panose="020B0503020204020204" pitchFamily="34" charset="-122"/>
              </a:rPr>
              <a:t>AssemblyOfPipeLines</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类，</a:t>
            </a:r>
            <a:r>
              <a:rPr lang="en-US" altLang="zh-CN" b="1" dirty="0" err="1">
                <a:latin typeface="微软雅黑" panose="020B0503020204020204" pitchFamily="34" charset="-122"/>
                <a:ea typeface="微软雅黑" panose="020B0503020204020204" pitchFamily="34" charset="-122"/>
              </a:rPr>
              <a:t>BatchProcessing</a:t>
            </a:r>
            <a:r>
              <a:rPr lang="zh-CN" altLang="zh-CN" b="1" dirty="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ForkInputProcessor</a:t>
            </a:r>
            <a:r>
              <a:rPr lang="zh-CN" altLang="zh-CN" b="1" dirty="0">
                <a:latin typeface="微软雅黑" panose="020B0503020204020204" pitchFamily="34" charset="-122"/>
                <a:ea typeface="微软雅黑" panose="020B0503020204020204" pitchFamily="34" charset="-122"/>
              </a:rPr>
              <a:t>类和</a:t>
            </a:r>
            <a:r>
              <a:rPr lang="en-US" altLang="zh-CN" b="1" dirty="0">
                <a:latin typeface="微软雅黑" panose="020B0503020204020204" pitchFamily="34" charset="-122"/>
                <a:ea typeface="微软雅黑" panose="020B0503020204020204" pitchFamily="34" charset="-122"/>
              </a:rPr>
              <a:t>WomanProcessor1</a:t>
            </a:r>
            <a:r>
              <a:rPr lang="zh-CN" altLang="zh-CN" b="1" dirty="0">
                <a:latin typeface="微软雅黑" panose="020B0503020204020204" pitchFamily="34" charset="-122"/>
                <a:ea typeface="微软雅黑" panose="020B0503020204020204" pitchFamily="34" charset="-122"/>
              </a:rPr>
              <a:t>类已经实现（写完代码）。</a:t>
            </a:r>
            <a:endParaRPr lang="en-US" altLang="zh-CN" b="1" dirty="0">
              <a:latin typeface="微软雅黑" panose="020B0503020204020204" pitchFamily="34" charset="-122"/>
              <a:ea typeface="微软雅黑" panose="020B0503020204020204" pitchFamily="34" charset="-122"/>
            </a:endParaRPr>
          </a:p>
          <a:p>
            <a:pPr>
              <a:lnSpc>
                <a:spcPct val="110000"/>
              </a:lnSpc>
              <a:spcAft>
                <a:spcPts val="600"/>
              </a:spcAft>
            </a:pPr>
            <a:r>
              <a:rPr lang="zh-CN" altLang="zh-CN" b="1" dirty="0">
                <a:latin typeface="微软雅黑" panose="020B0503020204020204" pitchFamily="34" charset="-122"/>
                <a:ea typeface="微软雅黑" panose="020B0503020204020204" pitchFamily="34" charset="-122"/>
              </a:rPr>
              <a:t>你的任务是写代码实现</a:t>
            </a:r>
            <a:r>
              <a:rPr lang="en-US" altLang="zh-CN" b="1" dirty="0">
                <a:latin typeface="微软雅黑" panose="020B0503020204020204" pitchFamily="34" charset="-122"/>
                <a:ea typeface="微软雅黑" panose="020B0503020204020204" pitchFamily="34" charset="-122"/>
              </a:rPr>
              <a:t>WomanProcessor2</a:t>
            </a:r>
            <a:r>
              <a:rPr lang="zh-CN" altLang="zh-CN" b="1" dirty="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ManProcessor1</a:t>
            </a:r>
            <a:r>
              <a:rPr lang="zh-CN" altLang="zh-CN" b="1" dirty="0">
                <a:latin typeface="微软雅黑" panose="020B0503020204020204" pitchFamily="34" charset="-122"/>
                <a:ea typeface="微软雅黑" panose="020B0503020204020204" pitchFamily="34" charset="-122"/>
              </a:rPr>
              <a:t>类和</a:t>
            </a:r>
            <a:r>
              <a:rPr lang="en-US" altLang="zh-CN" b="1" dirty="0">
                <a:latin typeface="微软雅黑" panose="020B0503020204020204" pitchFamily="34" charset="-122"/>
                <a:ea typeface="微软雅黑" panose="020B0503020204020204" pitchFamily="34" charset="-122"/>
              </a:rPr>
              <a:t>ManProcessor2</a:t>
            </a:r>
            <a:r>
              <a:rPr lang="zh-CN" altLang="zh-CN" b="1" dirty="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1884364" y="260350"/>
            <a:ext cx="8459787" cy="825500"/>
          </a:xfrm>
          <a:prstGeom prst="rect">
            <a:avLst/>
          </a:prstGeom>
          <a:noFill/>
          <a:ln>
            <a:noFill/>
          </a:ln>
          <a:effectLst/>
          <a:extLst/>
        </p:spPr>
        <p:txBody>
          <a:bodyPr>
            <a:spAutoFit/>
          </a:bodyPr>
          <a:lstStyle/>
          <a:p>
            <a:pPr algn="ctr" eaLnBrk="1" hangingPunct="1">
              <a:lnSpc>
                <a:spcPct val="85000"/>
              </a:lnSpc>
              <a:defRPr/>
            </a:pPr>
            <a:r>
              <a:rPr lang="en-US" altLang="zh-CN" sz="2800" b="1" dirty="0">
                <a:effectLst>
                  <a:outerShdw blurRad="38100" dist="38100" dir="2700000" algn="tl">
                    <a:srgbClr val="C0C0C0"/>
                  </a:outerShdw>
                </a:effectLst>
                <a:latin typeface="Arial" charset="0"/>
              </a:rPr>
              <a:t>3. Example of design in Batch Sequential Architecture</a:t>
            </a:r>
            <a:endParaRPr lang="zh-CN" altLang="en-US" sz="2800" b="1" dirty="0">
              <a:solidFill>
                <a:srgbClr val="0000CC"/>
              </a:solidFill>
              <a:effectLst>
                <a:outerShdw blurRad="38100" dist="38100" dir="2700000" algn="tl">
                  <a:srgbClr val="C0C0C0"/>
                </a:outerShdw>
              </a:effectLst>
              <a:latin typeface="Arial" charset="0"/>
              <a:ea typeface="隶书" pitchFamily="49" charset="-122"/>
            </a:endParaRPr>
          </a:p>
        </p:txBody>
      </p:sp>
      <p:sp>
        <p:nvSpPr>
          <p:cNvPr id="6" name="棱台 5">
            <a:hlinkClick r:id="rId2" action="ppaction://hlinksldjump"/>
          </p:cNvPr>
          <p:cNvSpPr/>
          <p:nvPr/>
        </p:nvSpPr>
        <p:spPr>
          <a:xfrm>
            <a:off x="9867638" y="5995967"/>
            <a:ext cx="1740250" cy="720723"/>
          </a:xfrm>
          <a:prstGeom prst="bevel">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859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062164" y="333375"/>
            <a:ext cx="8137525" cy="503238"/>
          </a:xfrm>
        </p:spPr>
        <p:txBody>
          <a:bodyPr>
            <a:normAutofit fontScale="90000"/>
          </a:bodyPr>
          <a:lstStyle/>
          <a:p>
            <a:pPr marL="838200" indent="-838200">
              <a:buFontTx/>
              <a:buAutoNum type="arabicPeriod"/>
              <a:defRPr/>
            </a:pPr>
            <a:r>
              <a:rPr kumimoji="1" lang="en-US" altLang="zh-CN" sz="3200" b="1" dirty="0">
                <a:effectLst>
                  <a:outerShdw blurRad="38100" dist="38100" dir="2700000" algn="tl">
                    <a:srgbClr val="FFFFFF"/>
                  </a:outerShdw>
                </a:effectLst>
              </a:rPr>
              <a:t>Concept  of Dataflow Architecture</a:t>
            </a:r>
            <a:endParaRPr kumimoji="1" lang="zh-CN" altLang="en-US" sz="3200" b="1" dirty="0">
              <a:solidFill>
                <a:srgbClr val="990033"/>
              </a:solidFill>
              <a:effectLst>
                <a:outerShdw blurRad="38100" dist="38100" dir="2700000" algn="tl">
                  <a:srgbClr val="C0C0C0"/>
                </a:outerShdw>
              </a:effectLst>
            </a:endParaRPr>
          </a:p>
        </p:txBody>
      </p:sp>
      <p:sp>
        <p:nvSpPr>
          <p:cNvPr id="337928" name="Rectangle 8"/>
          <p:cNvSpPr>
            <a:spLocks noGrp="1" noChangeArrowheads="1"/>
          </p:cNvSpPr>
          <p:nvPr>
            <p:ph sz="half" idx="2"/>
          </p:nvPr>
        </p:nvSpPr>
        <p:spPr>
          <a:xfrm>
            <a:off x="1050202" y="1844676"/>
            <a:ext cx="10628768" cy="4176713"/>
          </a:xfrm>
        </p:spPr>
        <p:txBody>
          <a:bodyPr vert="horz" lIns="0" tIns="45720" rIns="0" bIns="45720" rtlCol="0">
            <a:normAutofit/>
          </a:bodyPr>
          <a:lstStyle/>
          <a:p>
            <a:pPr eaLnBrk="1" hangingPunct="1">
              <a:buFontTx/>
              <a:buNone/>
            </a:pPr>
            <a:r>
              <a:rPr lang="zh-CN" altLang="en-US" b="1" dirty="0" smtClean="0">
                <a:latin typeface="微软雅黑" panose="020B0503020204020204" pitchFamily="34" charset="-122"/>
                <a:ea typeface="微软雅黑" panose="020B0503020204020204" pitchFamily="34" charset="-122"/>
              </a:rPr>
              <a:t>定义：数据流系统是满足下列条件的系统，</a:t>
            </a:r>
            <a:endParaRPr lang="en-US" altLang="zh-CN" b="1" dirty="0" smtClean="0">
              <a:latin typeface="微软雅黑" panose="020B0503020204020204" pitchFamily="34" charset="-122"/>
              <a:ea typeface="微软雅黑" panose="020B0503020204020204" pitchFamily="34" charset="-122"/>
            </a:endParaRPr>
          </a:p>
          <a:p>
            <a:pPr eaLnBrk="1" hangingPunct="1"/>
            <a:r>
              <a:rPr lang="zh-CN" altLang="en-US" b="1" dirty="0" smtClean="0">
                <a:latin typeface="微软雅黑" panose="020B0503020204020204" pitchFamily="34" charset="-122"/>
                <a:ea typeface="微软雅黑" panose="020B0503020204020204" pitchFamily="34" charset="-122"/>
              </a:rPr>
              <a:t>数据的可用性控制着计算</a:t>
            </a:r>
            <a:endParaRPr lang="en-US" altLang="zh-CN" b="1" dirty="0" smtClean="0">
              <a:latin typeface="微软雅黑" panose="020B0503020204020204" pitchFamily="34" charset="-122"/>
              <a:ea typeface="微软雅黑" panose="020B0503020204020204" pitchFamily="34" charset="-122"/>
            </a:endParaRPr>
          </a:p>
          <a:p>
            <a:pPr eaLnBrk="1" hangingPunct="1"/>
            <a:r>
              <a:rPr lang="zh-CN" altLang="en-US" b="1" dirty="0" smtClean="0">
                <a:latin typeface="微软雅黑" panose="020B0503020204020204" pitchFamily="34" charset="-122"/>
                <a:ea typeface="微软雅黑" panose="020B0503020204020204" pitchFamily="34" charset="-122"/>
              </a:rPr>
              <a:t>设计的结构由数据在进程之间的有序运动决定的</a:t>
            </a:r>
            <a:endParaRPr lang="en-US" altLang="zh-CN" b="1" dirty="0" smtClean="0">
              <a:latin typeface="微软雅黑" panose="020B0503020204020204" pitchFamily="34" charset="-122"/>
              <a:ea typeface="微软雅黑" panose="020B0503020204020204" pitchFamily="34" charset="-122"/>
            </a:endParaRPr>
          </a:p>
          <a:p>
            <a:pPr eaLnBrk="1" hangingPunct="1"/>
            <a:r>
              <a:rPr lang="zh-CN" altLang="en-US" b="1" dirty="0" smtClean="0">
                <a:latin typeface="微软雅黑" panose="020B0503020204020204" pitchFamily="34" charset="-122"/>
                <a:ea typeface="微软雅黑" panose="020B0503020204020204" pitchFamily="34" charset="-122"/>
              </a:rPr>
              <a:t>数据的模式是明确的</a:t>
            </a:r>
            <a:endParaRPr lang="en-US" altLang="zh-CN" b="1" dirty="0" smtClean="0">
              <a:latin typeface="微软雅黑" panose="020B0503020204020204" pitchFamily="34" charset="-122"/>
              <a:ea typeface="微软雅黑" panose="020B0503020204020204" pitchFamily="34" charset="-122"/>
            </a:endParaRPr>
          </a:p>
          <a:p>
            <a:pPr eaLnBrk="1" hangingPunct="1">
              <a:buFontTx/>
              <a:buNone/>
            </a:pPr>
            <a:r>
              <a:rPr lang="en-US" altLang="zh-CN" sz="2000" b="1" dirty="0">
                <a:latin typeface="微软雅黑" panose="020B0503020204020204" pitchFamily="34" charset="-122"/>
                <a:ea typeface="微软雅黑" panose="020B0503020204020204" pitchFamily="34" charset="-122"/>
              </a:rPr>
              <a:t>Definition</a:t>
            </a:r>
            <a:r>
              <a:rPr lang="en-US" altLang="zh-CN" sz="2000" b="1" dirty="0">
                <a:solidFill>
                  <a:srgbClr val="990033"/>
                </a:solidFill>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 dataflow system is a system, in </a:t>
            </a:r>
            <a:r>
              <a:rPr lang="en-US" altLang="zh-CN" sz="2000" b="1" dirty="0" smtClean="0">
                <a:latin typeface="微软雅黑" panose="020B0503020204020204" pitchFamily="34" charset="-122"/>
                <a:ea typeface="微软雅黑" panose="020B0503020204020204" pitchFamily="34" charset="-122"/>
              </a:rPr>
              <a:t>which</a:t>
            </a:r>
            <a:endParaRPr lang="en-US" altLang="zh-CN" sz="2000" b="1" dirty="0">
              <a:latin typeface="微软雅黑" panose="020B0503020204020204" pitchFamily="34" charset="-122"/>
              <a:ea typeface="微软雅黑" panose="020B0503020204020204" pitchFamily="34" charset="-122"/>
            </a:endParaRPr>
          </a:p>
          <a:p>
            <a:pPr lvl="1" eaLnBrk="1" hangingPunct="1"/>
            <a:r>
              <a:rPr lang="en-US" altLang="zh-CN" sz="2000" b="1" dirty="0">
                <a:latin typeface="微软雅黑" panose="020B0503020204020204" pitchFamily="34" charset="-122"/>
                <a:ea typeface="微软雅黑" panose="020B0503020204020204" pitchFamily="34" charset="-122"/>
              </a:rPr>
              <a:t>The availability of data controls the computation  </a:t>
            </a:r>
            <a:endParaRPr lang="zh-CN" altLang="en-US" sz="2000" b="1" dirty="0">
              <a:latin typeface="微软雅黑" panose="020B0503020204020204" pitchFamily="34" charset="-122"/>
              <a:ea typeface="微软雅黑" panose="020B0503020204020204" pitchFamily="34" charset="-122"/>
            </a:endParaRPr>
          </a:p>
          <a:p>
            <a:pPr lvl="1" eaLnBrk="1" hangingPunct="1"/>
            <a:r>
              <a:rPr lang="en-US" altLang="zh-CN" sz="2000" b="1" dirty="0">
                <a:latin typeface="微软雅黑" panose="020B0503020204020204" pitchFamily="34" charset="-122"/>
                <a:ea typeface="微软雅黑" panose="020B0503020204020204" pitchFamily="34" charset="-122"/>
              </a:rPr>
              <a:t>The structure of design is dominated by orderly motion of data from process to process </a:t>
            </a:r>
            <a:r>
              <a:rPr lang="zh-CN" altLang="en-US" sz="2000" b="1" dirty="0">
                <a:latin typeface="微软雅黑" panose="020B0503020204020204" pitchFamily="34" charset="-122"/>
                <a:ea typeface="微软雅黑" panose="020B0503020204020204" pitchFamily="34" charset="-122"/>
              </a:rPr>
              <a:t>   </a:t>
            </a:r>
          </a:p>
          <a:p>
            <a:pPr lvl="1" eaLnBrk="1" hangingPunct="1"/>
            <a:r>
              <a:rPr lang="en-US" altLang="zh-CN" sz="2000" b="1" dirty="0">
                <a:latin typeface="微软雅黑" panose="020B0503020204020204" pitchFamily="34" charset="-122"/>
                <a:ea typeface="微软雅黑" panose="020B0503020204020204" pitchFamily="34" charset="-122"/>
              </a:rPr>
              <a:t>The pattern of data is explicit</a:t>
            </a:r>
          </a:p>
        </p:txBody>
      </p:sp>
      <p:sp>
        <p:nvSpPr>
          <p:cNvPr id="337930" name="Text Box 10"/>
          <p:cNvSpPr txBox="1">
            <a:spLocks noChangeArrowheads="1"/>
          </p:cNvSpPr>
          <p:nvPr/>
        </p:nvSpPr>
        <p:spPr bwMode="auto">
          <a:xfrm>
            <a:off x="951950" y="1191442"/>
            <a:ext cx="2952750" cy="554038"/>
          </a:xfrm>
          <a:prstGeom prst="rect">
            <a:avLst/>
          </a:prstGeom>
          <a:solidFill>
            <a:schemeClr val="bg1"/>
          </a:solidFill>
          <a:ln>
            <a:noFill/>
          </a:ln>
          <a:effectLst/>
          <a:extLst/>
        </p:spPr>
        <p:txBody>
          <a:bodyPr>
            <a:spAutoFit/>
          </a:bodyPr>
          <a:lstStyle/>
          <a:p>
            <a:pPr eaLnBrk="1" hangingPunct="1">
              <a:spcBef>
                <a:spcPct val="50000"/>
              </a:spcBef>
              <a:defRPr/>
            </a:pPr>
            <a:r>
              <a:rPr lang="zh-CN" altLang="en-US" sz="3000" b="1" dirty="0">
                <a:solidFill>
                  <a:srgbClr val="0000CC"/>
                </a:solidFill>
                <a:effectLst>
                  <a:outerShdw blurRad="38100" dist="38100" dir="2700000" algn="tl">
                    <a:srgbClr val="FFFFFF"/>
                  </a:outerShdw>
                </a:effectLst>
                <a:latin typeface="微软雅黑" pitchFamily="34" charset="-122"/>
                <a:ea typeface="微软雅黑" pitchFamily="34" charset="-122"/>
              </a:rPr>
              <a:t>数据流系统定义</a:t>
            </a:r>
          </a:p>
        </p:txBody>
      </p:sp>
    </p:spTree>
    <p:extLst>
      <p:ext uri="{BB962C8B-B14F-4D97-AF65-F5344CB8AC3E}">
        <p14:creationId xmlns:p14="http://schemas.microsoft.com/office/powerpoint/2010/main" val="428554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28">
                                            <p:txEl>
                                              <p:pRg st="5" end="5"/>
                                            </p:txEl>
                                          </p:spTgt>
                                        </p:tgtEl>
                                        <p:attrNameLst>
                                          <p:attrName>style.visibility</p:attrName>
                                        </p:attrNameLst>
                                      </p:cBhvr>
                                      <p:to>
                                        <p:strVal val="visible"/>
                                      </p:to>
                                    </p:set>
                                    <p:animEffect transition="in" filter="slide(fromBottom)">
                                      <p:cBhvr>
                                        <p:cTn id="7" dur="500"/>
                                        <p:tgtEl>
                                          <p:spTgt spid="337928">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7928">
                                            <p:txEl>
                                              <p:pRg st="6" end="6"/>
                                            </p:txEl>
                                          </p:spTgt>
                                        </p:tgtEl>
                                        <p:attrNameLst>
                                          <p:attrName>style.visibility</p:attrName>
                                        </p:attrNameLst>
                                      </p:cBhvr>
                                      <p:to>
                                        <p:strVal val="visible"/>
                                      </p:to>
                                    </p:set>
                                    <p:animEffect transition="in" filter="slide(fromBottom)">
                                      <p:cBhvr>
                                        <p:cTn id="12" dur="500"/>
                                        <p:tgtEl>
                                          <p:spTgt spid="337928">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7928">
                                            <p:txEl>
                                              <p:pRg st="7" end="7"/>
                                            </p:txEl>
                                          </p:spTgt>
                                        </p:tgtEl>
                                        <p:attrNameLst>
                                          <p:attrName>style.visibility</p:attrName>
                                        </p:attrNameLst>
                                      </p:cBhvr>
                                      <p:to>
                                        <p:strVal val="visible"/>
                                      </p:to>
                                    </p:set>
                                    <p:animEffect transition="in" filter="slide(fromBottom)">
                                      <p:cBhvr>
                                        <p:cTn id="17" dur="500"/>
                                        <p:tgtEl>
                                          <p:spTgt spid="3379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65"/>
          <p:cNvGrpSpPr>
            <a:grpSpLocks/>
          </p:cNvGrpSpPr>
          <p:nvPr/>
        </p:nvGrpSpPr>
        <p:grpSpPr bwMode="auto">
          <a:xfrm>
            <a:off x="1104523" y="1412875"/>
            <a:ext cx="4307265" cy="1474788"/>
            <a:chOff x="340" y="754"/>
            <a:chExt cx="2109" cy="929"/>
          </a:xfrm>
        </p:grpSpPr>
        <p:sp>
          <p:nvSpPr>
            <p:cNvPr id="6175" name="Oval 4"/>
            <p:cNvSpPr>
              <a:spLocks noChangeArrowheads="1"/>
            </p:cNvSpPr>
            <p:nvPr/>
          </p:nvSpPr>
          <p:spPr bwMode="auto">
            <a:xfrm>
              <a:off x="567" y="754"/>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6" name="Oval 5"/>
            <p:cNvSpPr>
              <a:spLocks noChangeArrowheads="1"/>
            </p:cNvSpPr>
            <p:nvPr/>
          </p:nvSpPr>
          <p:spPr bwMode="auto">
            <a:xfrm>
              <a:off x="340" y="1162"/>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7" name="Oval 6"/>
            <p:cNvSpPr>
              <a:spLocks noChangeArrowheads="1"/>
            </p:cNvSpPr>
            <p:nvPr/>
          </p:nvSpPr>
          <p:spPr bwMode="auto">
            <a:xfrm>
              <a:off x="1111" y="754"/>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8" name="Oval 7"/>
            <p:cNvSpPr>
              <a:spLocks noChangeArrowheads="1"/>
            </p:cNvSpPr>
            <p:nvPr/>
          </p:nvSpPr>
          <p:spPr bwMode="auto">
            <a:xfrm>
              <a:off x="1292" y="1162"/>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8"/>
            <p:cNvSpPr>
              <a:spLocks noChangeArrowheads="1"/>
            </p:cNvSpPr>
            <p:nvPr/>
          </p:nvSpPr>
          <p:spPr bwMode="auto">
            <a:xfrm>
              <a:off x="1882" y="754"/>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0" name="Oval 9"/>
            <p:cNvSpPr>
              <a:spLocks noChangeArrowheads="1"/>
            </p:cNvSpPr>
            <p:nvPr/>
          </p:nvSpPr>
          <p:spPr bwMode="auto">
            <a:xfrm>
              <a:off x="2200" y="1026"/>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10"/>
            <p:cNvSpPr>
              <a:spLocks noChangeArrowheads="1"/>
            </p:cNvSpPr>
            <p:nvPr/>
          </p:nvSpPr>
          <p:spPr bwMode="auto">
            <a:xfrm>
              <a:off x="1882" y="1253"/>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2" name="Oval 11"/>
            <p:cNvSpPr>
              <a:spLocks noChangeArrowheads="1"/>
            </p:cNvSpPr>
            <p:nvPr/>
          </p:nvSpPr>
          <p:spPr bwMode="auto">
            <a:xfrm>
              <a:off x="793" y="1434"/>
              <a:ext cx="249" cy="249"/>
            </a:xfrm>
            <a:prstGeom prst="ellipse">
              <a:avLst/>
            </a:prstGeom>
            <a:solidFill>
              <a:srgbClr val="00FFFF"/>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3" name="Line 12"/>
            <p:cNvSpPr>
              <a:spLocks noChangeShapeType="1"/>
            </p:cNvSpPr>
            <p:nvPr/>
          </p:nvSpPr>
          <p:spPr bwMode="auto">
            <a:xfrm>
              <a:off x="839" y="890"/>
              <a:ext cx="272"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4" name="Line 13"/>
            <p:cNvSpPr>
              <a:spLocks noChangeShapeType="1"/>
            </p:cNvSpPr>
            <p:nvPr/>
          </p:nvSpPr>
          <p:spPr bwMode="auto">
            <a:xfrm>
              <a:off x="1383" y="890"/>
              <a:ext cx="499"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5" name="Line 14"/>
            <p:cNvSpPr>
              <a:spLocks noChangeShapeType="1"/>
            </p:cNvSpPr>
            <p:nvPr/>
          </p:nvSpPr>
          <p:spPr bwMode="auto">
            <a:xfrm>
              <a:off x="2109" y="935"/>
              <a:ext cx="136" cy="9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6" name="Line 15"/>
            <p:cNvSpPr>
              <a:spLocks noChangeShapeType="1"/>
            </p:cNvSpPr>
            <p:nvPr/>
          </p:nvSpPr>
          <p:spPr bwMode="auto">
            <a:xfrm flipH="1">
              <a:off x="2109" y="1253"/>
              <a:ext cx="136" cy="45"/>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7" name="Line 16"/>
            <p:cNvSpPr>
              <a:spLocks noChangeShapeType="1"/>
            </p:cNvSpPr>
            <p:nvPr/>
          </p:nvSpPr>
          <p:spPr bwMode="auto">
            <a:xfrm flipH="1" flipV="1">
              <a:off x="1565" y="1298"/>
              <a:ext cx="318" cy="45"/>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8" name="Line 17"/>
            <p:cNvSpPr>
              <a:spLocks noChangeShapeType="1"/>
            </p:cNvSpPr>
            <p:nvPr/>
          </p:nvSpPr>
          <p:spPr bwMode="auto">
            <a:xfrm flipH="1">
              <a:off x="1066" y="1389"/>
              <a:ext cx="273" cy="136"/>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89" name="Line 18"/>
            <p:cNvSpPr>
              <a:spLocks noChangeShapeType="1"/>
            </p:cNvSpPr>
            <p:nvPr/>
          </p:nvSpPr>
          <p:spPr bwMode="auto">
            <a:xfrm flipH="1" flipV="1">
              <a:off x="567" y="1344"/>
              <a:ext cx="226" cy="136"/>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90" name="Line 19"/>
            <p:cNvSpPr>
              <a:spLocks noChangeShapeType="1"/>
            </p:cNvSpPr>
            <p:nvPr/>
          </p:nvSpPr>
          <p:spPr bwMode="auto">
            <a:xfrm flipV="1">
              <a:off x="567" y="981"/>
              <a:ext cx="589" cy="272"/>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91" name="Line 20"/>
            <p:cNvSpPr>
              <a:spLocks noChangeShapeType="1"/>
            </p:cNvSpPr>
            <p:nvPr/>
          </p:nvSpPr>
          <p:spPr bwMode="auto">
            <a:xfrm>
              <a:off x="748" y="981"/>
              <a:ext cx="136" cy="453"/>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92" name="Line 21"/>
            <p:cNvSpPr>
              <a:spLocks noChangeShapeType="1"/>
            </p:cNvSpPr>
            <p:nvPr/>
          </p:nvSpPr>
          <p:spPr bwMode="auto">
            <a:xfrm>
              <a:off x="1292" y="981"/>
              <a:ext cx="91" cy="182"/>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93" name="Line 22"/>
            <p:cNvSpPr>
              <a:spLocks noChangeShapeType="1"/>
            </p:cNvSpPr>
            <p:nvPr/>
          </p:nvSpPr>
          <p:spPr bwMode="auto">
            <a:xfrm>
              <a:off x="2018" y="1026"/>
              <a:ext cx="0" cy="227"/>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147" name="Text Box 23"/>
          <p:cNvSpPr txBox="1">
            <a:spLocks noChangeArrowheads="1"/>
          </p:cNvSpPr>
          <p:nvPr/>
        </p:nvSpPr>
        <p:spPr bwMode="auto">
          <a:xfrm>
            <a:off x="5597640" y="1671935"/>
            <a:ext cx="55583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600" b="1" dirty="0">
                <a:latin typeface="微软雅黑" panose="020B0503020204020204" pitchFamily="34" charset="-122"/>
                <a:ea typeface="微软雅黑" panose="020B0503020204020204" pitchFamily="34" charset="-122"/>
              </a:rPr>
              <a:t>一般来说，数据可以以任意方式流动</a:t>
            </a:r>
            <a:endParaRPr lang="en-US" altLang="zh-CN" sz="2600" b="1" dirty="0">
              <a:latin typeface="微软雅黑" panose="020B0503020204020204" pitchFamily="34" charset="-122"/>
              <a:ea typeface="微软雅黑" panose="020B0503020204020204" pitchFamily="34" charset="-122"/>
            </a:endParaRPr>
          </a:p>
        </p:txBody>
      </p:sp>
      <p:grpSp>
        <p:nvGrpSpPr>
          <p:cNvPr id="3" name="Group 66"/>
          <p:cNvGrpSpPr>
            <a:grpSpLocks/>
          </p:cNvGrpSpPr>
          <p:nvPr/>
        </p:nvGrpSpPr>
        <p:grpSpPr bwMode="auto">
          <a:xfrm>
            <a:off x="1104523" y="2997201"/>
            <a:ext cx="4486652" cy="1116013"/>
            <a:chOff x="318" y="1752"/>
            <a:chExt cx="2244" cy="703"/>
          </a:xfrm>
        </p:grpSpPr>
        <p:sp>
          <p:nvSpPr>
            <p:cNvPr id="6163" name="Oval 24"/>
            <p:cNvSpPr>
              <a:spLocks noChangeArrowheads="1"/>
            </p:cNvSpPr>
            <p:nvPr/>
          </p:nvSpPr>
          <p:spPr bwMode="auto">
            <a:xfrm>
              <a:off x="318" y="1957"/>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4" name="Oval 26"/>
            <p:cNvSpPr>
              <a:spLocks noChangeArrowheads="1"/>
            </p:cNvSpPr>
            <p:nvPr/>
          </p:nvSpPr>
          <p:spPr bwMode="auto">
            <a:xfrm>
              <a:off x="862" y="1957"/>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7"/>
            <p:cNvSpPr>
              <a:spLocks noChangeArrowheads="1"/>
            </p:cNvSpPr>
            <p:nvPr/>
          </p:nvSpPr>
          <p:spPr bwMode="auto">
            <a:xfrm>
              <a:off x="1406" y="2206"/>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6" name="Oval 28"/>
            <p:cNvSpPr>
              <a:spLocks noChangeArrowheads="1"/>
            </p:cNvSpPr>
            <p:nvPr/>
          </p:nvSpPr>
          <p:spPr bwMode="auto">
            <a:xfrm>
              <a:off x="1406" y="1752"/>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9"/>
            <p:cNvSpPr>
              <a:spLocks noChangeArrowheads="1"/>
            </p:cNvSpPr>
            <p:nvPr/>
          </p:nvSpPr>
          <p:spPr bwMode="auto">
            <a:xfrm>
              <a:off x="1815" y="1933"/>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8" name="Oval 30"/>
            <p:cNvSpPr>
              <a:spLocks noChangeArrowheads="1"/>
            </p:cNvSpPr>
            <p:nvPr/>
          </p:nvSpPr>
          <p:spPr bwMode="auto">
            <a:xfrm>
              <a:off x="2313" y="1933"/>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9" name="Line 32"/>
            <p:cNvSpPr>
              <a:spLocks noChangeShapeType="1"/>
            </p:cNvSpPr>
            <p:nvPr/>
          </p:nvSpPr>
          <p:spPr bwMode="auto">
            <a:xfrm>
              <a:off x="590" y="2093"/>
              <a:ext cx="272"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70" name="Line 33"/>
            <p:cNvSpPr>
              <a:spLocks noChangeShapeType="1"/>
            </p:cNvSpPr>
            <p:nvPr/>
          </p:nvSpPr>
          <p:spPr bwMode="auto">
            <a:xfrm flipV="1">
              <a:off x="1134" y="1910"/>
              <a:ext cx="272" cy="114"/>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71" name="Line 34"/>
            <p:cNvSpPr>
              <a:spLocks noChangeShapeType="1"/>
            </p:cNvSpPr>
            <p:nvPr/>
          </p:nvSpPr>
          <p:spPr bwMode="auto">
            <a:xfrm>
              <a:off x="1678" y="1888"/>
              <a:ext cx="136" cy="9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72" name="Line 41"/>
            <p:cNvSpPr>
              <a:spLocks noChangeShapeType="1"/>
            </p:cNvSpPr>
            <p:nvPr/>
          </p:nvSpPr>
          <p:spPr bwMode="auto">
            <a:xfrm>
              <a:off x="1043" y="2184"/>
              <a:ext cx="363" cy="112"/>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73" name="Line 43"/>
            <p:cNvSpPr>
              <a:spLocks noChangeShapeType="1"/>
            </p:cNvSpPr>
            <p:nvPr/>
          </p:nvSpPr>
          <p:spPr bwMode="auto">
            <a:xfrm flipV="1">
              <a:off x="1678" y="2160"/>
              <a:ext cx="227" cy="182"/>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74" name="Line 44"/>
            <p:cNvSpPr>
              <a:spLocks noChangeShapeType="1"/>
            </p:cNvSpPr>
            <p:nvPr/>
          </p:nvSpPr>
          <p:spPr bwMode="auto">
            <a:xfrm>
              <a:off x="2041" y="2069"/>
              <a:ext cx="272"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06925" name="Text Box 45"/>
          <p:cNvSpPr txBox="1">
            <a:spLocks noChangeArrowheads="1"/>
          </p:cNvSpPr>
          <p:nvPr/>
        </p:nvSpPr>
        <p:spPr bwMode="auto">
          <a:xfrm>
            <a:off x="5808662" y="3254862"/>
            <a:ext cx="58373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600" b="1" dirty="0">
                <a:latin typeface="微软雅黑" panose="020B0503020204020204" pitchFamily="34" charset="-122"/>
                <a:ea typeface="微软雅黑" panose="020B0503020204020204" pitchFamily="34" charset="-122"/>
              </a:rPr>
              <a:t>我们对几乎线性的数据流系统感兴趣</a:t>
            </a:r>
            <a:endParaRPr lang="en-US" altLang="zh-CN" sz="2600" b="1" dirty="0">
              <a:latin typeface="微软雅黑" panose="020B0503020204020204" pitchFamily="34" charset="-122"/>
              <a:ea typeface="微软雅黑" panose="020B0503020204020204" pitchFamily="34" charset="-122"/>
            </a:endParaRPr>
          </a:p>
        </p:txBody>
      </p:sp>
      <p:sp>
        <p:nvSpPr>
          <p:cNvPr id="506926" name="Oval 46"/>
          <p:cNvSpPr>
            <a:spLocks noChangeArrowheads="1"/>
          </p:cNvSpPr>
          <p:nvPr/>
        </p:nvSpPr>
        <p:spPr bwMode="auto">
          <a:xfrm>
            <a:off x="1457178" y="4725989"/>
            <a:ext cx="395288" cy="395287"/>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6927" name="Oval 47"/>
          <p:cNvSpPr>
            <a:spLocks noChangeArrowheads="1"/>
          </p:cNvSpPr>
          <p:nvPr/>
        </p:nvSpPr>
        <p:spPr bwMode="auto">
          <a:xfrm>
            <a:off x="2510894" y="4725989"/>
            <a:ext cx="395288" cy="395287"/>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6930" name="Oval 50"/>
          <p:cNvSpPr>
            <a:spLocks noChangeArrowheads="1"/>
          </p:cNvSpPr>
          <p:nvPr/>
        </p:nvSpPr>
        <p:spPr bwMode="auto">
          <a:xfrm>
            <a:off x="4008439" y="4724400"/>
            <a:ext cx="395287" cy="395288"/>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6932" name="Line 52"/>
          <p:cNvSpPr>
            <a:spLocks noChangeShapeType="1"/>
          </p:cNvSpPr>
          <p:nvPr/>
        </p:nvSpPr>
        <p:spPr bwMode="auto">
          <a:xfrm>
            <a:off x="1852761" y="4941888"/>
            <a:ext cx="612000"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6935" name="Line 55"/>
          <p:cNvSpPr>
            <a:spLocks noChangeShapeType="1"/>
          </p:cNvSpPr>
          <p:nvPr/>
        </p:nvSpPr>
        <p:spPr bwMode="auto">
          <a:xfrm>
            <a:off x="2947177" y="4960396"/>
            <a:ext cx="1044000"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6937" name="Line 57"/>
          <p:cNvSpPr>
            <a:spLocks noChangeShapeType="1"/>
          </p:cNvSpPr>
          <p:nvPr/>
        </p:nvSpPr>
        <p:spPr bwMode="auto">
          <a:xfrm>
            <a:off x="4377261" y="4960396"/>
            <a:ext cx="828000" cy="0"/>
          </a:xfrm>
          <a:prstGeom prst="line">
            <a:avLst/>
          </a:prstGeom>
          <a:noFill/>
          <a:ln w="254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6938" name="Freeform 58"/>
          <p:cNvSpPr>
            <a:spLocks/>
          </p:cNvSpPr>
          <p:nvPr/>
        </p:nvSpPr>
        <p:spPr bwMode="auto">
          <a:xfrm>
            <a:off x="2947178" y="5156199"/>
            <a:ext cx="1300974" cy="514351"/>
          </a:xfrm>
          <a:custGeom>
            <a:avLst/>
            <a:gdLst>
              <a:gd name="T0" fmla="*/ 2147483647 w 605"/>
              <a:gd name="T1" fmla="*/ 0 h 188"/>
              <a:gd name="T2" fmla="*/ 2147483647 w 605"/>
              <a:gd name="T3" fmla="*/ 2147483647 h 188"/>
              <a:gd name="T4" fmla="*/ 2147483647 w 605"/>
              <a:gd name="T5" fmla="*/ 2147483647 h 188"/>
              <a:gd name="T6" fmla="*/ 2147483647 w 605"/>
              <a:gd name="T7" fmla="*/ 2147483647 h 188"/>
              <a:gd name="T8" fmla="*/ 2147483647 w 605"/>
              <a:gd name="T9" fmla="*/ 2147483647 h 188"/>
              <a:gd name="T10" fmla="*/ 2147483647 w 605"/>
              <a:gd name="T11" fmla="*/ 2147483647 h 188"/>
              <a:gd name="T12" fmla="*/ 2147483647 w 605"/>
              <a:gd name="T13" fmla="*/ 2147483647 h 188"/>
              <a:gd name="T14" fmla="*/ 0 w 605"/>
              <a:gd name="T15" fmla="*/ 2147483647 h 188"/>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188"/>
              <a:gd name="T26" fmla="*/ 605 w 605"/>
              <a:gd name="T27" fmla="*/ 188 h 1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188">
                <a:moveTo>
                  <a:pt x="590" y="0"/>
                </a:moveTo>
                <a:cubicBezTo>
                  <a:pt x="597" y="34"/>
                  <a:pt x="605" y="68"/>
                  <a:pt x="590" y="91"/>
                </a:cubicBezTo>
                <a:cubicBezTo>
                  <a:pt x="575" y="114"/>
                  <a:pt x="544" y="121"/>
                  <a:pt x="499" y="136"/>
                </a:cubicBezTo>
                <a:cubicBezTo>
                  <a:pt x="454" y="151"/>
                  <a:pt x="371" y="174"/>
                  <a:pt x="318" y="181"/>
                </a:cubicBezTo>
                <a:cubicBezTo>
                  <a:pt x="265" y="188"/>
                  <a:pt x="219" y="188"/>
                  <a:pt x="181" y="181"/>
                </a:cubicBezTo>
                <a:cubicBezTo>
                  <a:pt x="143" y="174"/>
                  <a:pt x="114" y="151"/>
                  <a:pt x="91" y="136"/>
                </a:cubicBezTo>
                <a:cubicBezTo>
                  <a:pt x="68" y="121"/>
                  <a:pt x="60" y="106"/>
                  <a:pt x="45" y="91"/>
                </a:cubicBezTo>
                <a:cubicBezTo>
                  <a:pt x="30" y="76"/>
                  <a:pt x="7" y="53"/>
                  <a:pt x="0" y="45"/>
                </a:cubicBezTo>
              </a:path>
            </a:pathLst>
          </a:custGeom>
          <a:noFill/>
          <a:ln w="38100" cap="flat" cmpd="sng">
            <a:solidFill>
              <a:srgbClr val="000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06939" name="Line 59"/>
          <p:cNvSpPr>
            <a:spLocks noChangeShapeType="1"/>
          </p:cNvSpPr>
          <p:nvPr/>
        </p:nvSpPr>
        <p:spPr bwMode="auto">
          <a:xfrm flipH="1" flipV="1">
            <a:off x="2800893" y="5083174"/>
            <a:ext cx="220782" cy="299074"/>
          </a:xfrm>
          <a:prstGeom prst="line">
            <a:avLst/>
          </a:prstGeom>
          <a:noFill/>
          <a:ln w="381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6940" name="Text Box 60"/>
          <p:cNvSpPr txBox="1">
            <a:spLocks noChangeArrowheads="1"/>
          </p:cNvSpPr>
          <p:nvPr/>
        </p:nvSpPr>
        <p:spPr bwMode="auto">
          <a:xfrm>
            <a:off x="5288176" y="4697394"/>
            <a:ext cx="66794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或</a:t>
            </a:r>
            <a:r>
              <a:rPr lang="zh-CN" altLang="en-US" sz="2800" b="1" dirty="0" smtClean="0">
                <a:latin typeface="微软雅黑" panose="020B0503020204020204" pitchFamily="34" charset="-122"/>
                <a:ea typeface="微软雅黑" panose="020B0503020204020204" pitchFamily="34" charset="-122"/>
              </a:rPr>
              <a:t>对较</a:t>
            </a:r>
            <a:r>
              <a:rPr lang="zh-CN" altLang="en-US" sz="2800" b="1" dirty="0">
                <a:latin typeface="微软雅黑" panose="020B0503020204020204" pitchFamily="34" charset="-122"/>
                <a:ea typeface="微软雅黑" panose="020B0503020204020204" pitchFamily="34" charset="-122"/>
              </a:rPr>
              <a:t>简单，高度受限的循环结构感兴趣</a:t>
            </a:r>
            <a:endParaRPr lang="en-US" altLang="zh-CN" sz="2800" b="1" dirty="0">
              <a:latin typeface="微软雅黑" panose="020B0503020204020204" pitchFamily="34" charset="-122"/>
              <a:ea typeface="微软雅黑" panose="020B0503020204020204" pitchFamily="34" charset="-122"/>
            </a:endParaRPr>
          </a:p>
        </p:txBody>
      </p:sp>
      <p:sp>
        <p:nvSpPr>
          <p:cNvPr id="506941" name="Text Box 61"/>
          <p:cNvSpPr txBox="1">
            <a:spLocks noChangeArrowheads="1"/>
          </p:cNvSpPr>
          <p:nvPr/>
        </p:nvSpPr>
        <p:spPr bwMode="auto">
          <a:xfrm>
            <a:off x="2279650" y="60674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t>General architecture of dataflow architecture</a:t>
            </a:r>
          </a:p>
        </p:txBody>
      </p:sp>
      <p:sp>
        <p:nvSpPr>
          <p:cNvPr id="506943" name="Text Box 63"/>
          <p:cNvSpPr txBox="1">
            <a:spLocks noChangeArrowheads="1"/>
          </p:cNvSpPr>
          <p:nvPr/>
        </p:nvSpPr>
        <p:spPr bwMode="auto">
          <a:xfrm>
            <a:off x="5448300" y="2276475"/>
            <a:ext cx="570770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CC"/>
                </a:solidFill>
                <a:latin typeface="微软雅黑" panose="020B0503020204020204" pitchFamily="34" charset="-122"/>
                <a:ea typeface="微软雅黑" panose="020B0503020204020204" pitchFamily="34" charset="-122"/>
              </a:rPr>
              <a:t>当数据到达时，组件被激活，而无数据的时候，就休眠</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6161" name="Line 64"/>
          <p:cNvSpPr>
            <a:spLocks noChangeShapeType="1"/>
          </p:cNvSpPr>
          <p:nvPr/>
        </p:nvSpPr>
        <p:spPr bwMode="auto">
          <a:xfrm flipH="1" flipV="1">
            <a:off x="4943476" y="2492376"/>
            <a:ext cx="576263" cy="1444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 name="Rectangle 2"/>
          <p:cNvSpPr>
            <a:spLocks noGrp="1" noChangeArrowheads="1"/>
          </p:cNvSpPr>
          <p:nvPr>
            <p:ph type="title"/>
          </p:nvPr>
        </p:nvSpPr>
        <p:spPr>
          <a:xfrm>
            <a:off x="2062164" y="260350"/>
            <a:ext cx="8137525" cy="503238"/>
          </a:xfrm>
        </p:spPr>
        <p:txBody>
          <a:bodyPr>
            <a:normAutofit fontScale="90000"/>
          </a:bodyPr>
          <a:lstStyle/>
          <a:p>
            <a:pPr marL="838200" indent="-838200">
              <a:buFontTx/>
              <a:buAutoNum type="arabicPeriod"/>
              <a:defRPr/>
            </a:pPr>
            <a:r>
              <a:rPr kumimoji="1" lang="en-US" altLang="zh-CN" sz="3200" b="1" dirty="0">
                <a:effectLst>
                  <a:outerShdw blurRad="38100" dist="38100" dir="2700000" algn="tl">
                    <a:srgbClr val="FFFFFF"/>
                  </a:outerShdw>
                </a:effectLst>
              </a:rPr>
              <a:t>Concept  of Dataflow Architecture</a:t>
            </a:r>
            <a:endParaRPr kumimoji="1" lang="zh-CN" altLang="en-US" sz="3200" b="1" dirty="0">
              <a:solidFill>
                <a:srgbClr val="990033"/>
              </a:solidFill>
              <a:effectLst>
                <a:outerShdw blurRad="38100" dist="38100" dir="2700000" algn="tl">
                  <a:srgbClr val="C0C0C0"/>
                </a:outerShdw>
              </a:effectLst>
            </a:endParaRPr>
          </a:p>
        </p:txBody>
      </p:sp>
    </p:spTree>
    <p:extLst>
      <p:ext uri="{BB962C8B-B14F-4D97-AF65-F5344CB8AC3E}">
        <p14:creationId xmlns:p14="http://schemas.microsoft.com/office/powerpoint/2010/main" val="3122956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6943"/>
                                        </p:tgtEl>
                                        <p:attrNameLst>
                                          <p:attrName>style.visibility</p:attrName>
                                        </p:attrNameLst>
                                      </p:cBhvr>
                                      <p:to>
                                        <p:strVal val="visible"/>
                                      </p:to>
                                    </p:set>
                                    <p:animEffect transition="in" filter="slide(fromBottom)">
                                      <p:cBhvr>
                                        <p:cTn id="7" dur="500"/>
                                        <p:tgtEl>
                                          <p:spTgt spid="506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06925"/>
                                        </p:tgtEl>
                                        <p:attrNameLst>
                                          <p:attrName>style.visibility</p:attrName>
                                        </p:attrNameLst>
                                      </p:cBhvr>
                                      <p:to>
                                        <p:strVal val="visible"/>
                                      </p:to>
                                    </p:set>
                                    <p:animEffect transition="in" filter="slide(fromBottom)">
                                      <p:cBhvr>
                                        <p:cTn id="15" dur="500"/>
                                        <p:tgtEl>
                                          <p:spTgt spid="5069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06926"/>
                                        </p:tgtEl>
                                        <p:attrNameLst>
                                          <p:attrName>style.visibility</p:attrName>
                                        </p:attrNameLst>
                                      </p:cBhvr>
                                      <p:to>
                                        <p:strVal val="visible"/>
                                      </p:to>
                                    </p:set>
                                    <p:animEffect transition="in" filter="slide(fromBottom)">
                                      <p:cBhvr>
                                        <p:cTn id="20" dur="500"/>
                                        <p:tgtEl>
                                          <p:spTgt spid="50692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06927"/>
                                        </p:tgtEl>
                                        <p:attrNameLst>
                                          <p:attrName>style.visibility</p:attrName>
                                        </p:attrNameLst>
                                      </p:cBhvr>
                                      <p:to>
                                        <p:strVal val="visible"/>
                                      </p:to>
                                    </p:set>
                                    <p:animEffect transition="in" filter="slide(fromBottom)">
                                      <p:cBhvr>
                                        <p:cTn id="23" dur="500"/>
                                        <p:tgtEl>
                                          <p:spTgt spid="506927"/>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506930"/>
                                        </p:tgtEl>
                                        <p:attrNameLst>
                                          <p:attrName>style.visibility</p:attrName>
                                        </p:attrNameLst>
                                      </p:cBhvr>
                                      <p:to>
                                        <p:strVal val="visible"/>
                                      </p:to>
                                    </p:set>
                                    <p:animEffect transition="in" filter="slide(fromBottom)">
                                      <p:cBhvr>
                                        <p:cTn id="26" dur="500"/>
                                        <p:tgtEl>
                                          <p:spTgt spid="506930"/>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506932"/>
                                        </p:tgtEl>
                                        <p:attrNameLst>
                                          <p:attrName>style.visibility</p:attrName>
                                        </p:attrNameLst>
                                      </p:cBhvr>
                                      <p:to>
                                        <p:strVal val="visible"/>
                                      </p:to>
                                    </p:set>
                                    <p:animEffect transition="in" filter="slide(fromBottom)">
                                      <p:cBhvr>
                                        <p:cTn id="29" dur="500"/>
                                        <p:tgtEl>
                                          <p:spTgt spid="506932"/>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506935"/>
                                        </p:tgtEl>
                                        <p:attrNameLst>
                                          <p:attrName>style.visibility</p:attrName>
                                        </p:attrNameLst>
                                      </p:cBhvr>
                                      <p:to>
                                        <p:strVal val="visible"/>
                                      </p:to>
                                    </p:set>
                                    <p:animEffect transition="in" filter="slide(fromBottom)">
                                      <p:cBhvr>
                                        <p:cTn id="32" dur="500"/>
                                        <p:tgtEl>
                                          <p:spTgt spid="50693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06937"/>
                                        </p:tgtEl>
                                        <p:attrNameLst>
                                          <p:attrName>style.visibility</p:attrName>
                                        </p:attrNameLst>
                                      </p:cBhvr>
                                      <p:to>
                                        <p:strVal val="visible"/>
                                      </p:to>
                                    </p:set>
                                    <p:animEffect transition="in" filter="slide(fromBottom)">
                                      <p:cBhvr>
                                        <p:cTn id="35" dur="500"/>
                                        <p:tgtEl>
                                          <p:spTgt spid="506937"/>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506938"/>
                                        </p:tgtEl>
                                        <p:attrNameLst>
                                          <p:attrName>style.visibility</p:attrName>
                                        </p:attrNameLst>
                                      </p:cBhvr>
                                      <p:to>
                                        <p:strVal val="visible"/>
                                      </p:to>
                                    </p:set>
                                    <p:animEffect transition="in" filter="slide(fromBottom)">
                                      <p:cBhvr>
                                        <p:cTn id="38" dur="500"/>
                                        <p:tgtEl>
                                          <p:spTgt spid="506938"/>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506939"/>
                                        </p:tgtEl>
                                        <p:attrNameLst>
                                          <p:attrName>style.visibility</p:attrName>
                                        </p:attrNameLst>
                                      </p:cBhvr>
                                      <p:to>
                                        <p:strVal val="visible"/>
                                      </p:to>
                                    </p:set>
                                    <p:animEffect transition="in" filter="slide(fromBottom)">
                                      <p:cBhvr>
                                        <p:cTn id="41" dur="500"/>
                                        <p:tgtEl>
                                          <p:spTgt spid="506939"/>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506940"/>
                                        </p:tgtEl>
                                        <p:attrNameLst>
                                          <p:attrName>style.visibility</p:attrName>
                                        </p:attrNameLst>
                                      </p:cBhvr>
                                      <p:to>
                                        <p:strVal val="visible"/>
                                      </p:to>
                                    </p:set>
                                    <p:animEffect transition="in" filter="slide(fromBottom)">
                                      <p:cBhvr>
                                        <p:cTn id="44" dur="500"/>
                                        <p:tgtEl>
                                          <p:spTgt spid="5069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06941"/>
                                        </p:tgtEl>
                                        <p:attrNameLst>
                                          <p:attrName>style.visibility</p:attrName>
                                        </p:attrNameLst>
                                      </p:cBhvr>
                                      <p:to>
                                        <p:strVal val="visible"/>
                                      </p:to>
                                    </p:set>
                                    <p:animEffect transition="in" filter="slide(fromBottom)">
                                      <p:cBhvr>
                                        <p:cTn id="49" dur="500"/>
                                        <p:tgtEl>
                                          <p:spTgt spid="506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25" grpId="0"/>
      <p:bldP spid="506926" grpId="0" animBg="1"/>
      <p:bldP spid="506927" grpId="0" animBg="1"/>
      <p:bldP spid="506930" grpId="0" animBg="1"/>
      <p:bldP spid="506932" grpId="0" animBg="1"/>
      <p:bldP spid="506935" grpId="0" animBg="1"/>
      <p:bldP spid="506937" grpId="0" animBg="1"/>
      <p:bldP spid="506938" grpId="0" animBg="1"/>
      <p:bldP spid="506939" grpId="0" animBg="1"/>
      <p:bldP spid="506940" grpId="0"/>
      <p:bldP spid="506941" grpId="0"/>
      <p:bldP spid="5069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9" name="Text Box 7"/>
          <p:cNvSpPr txBox="1">
            <a:spLocks noChangeArrowheads="1"/>
          </p:cNvSpPr>
          <p:nvPr/>
        </p:nvSpPr>
        <p:spPr bwMode="auto">
          <a:xfrm>
            <a:off x="841972" y="1538288"/>
            <a:ext cx="10565394" cy="3600986"/>
          </a:xfrm>
          <a:prstGeom prst="rect">
            <a:avLst/>
          </a:prstGeom>
          <a:noFill/>
          <a:ln>
            <a:noFill/>
          </a:ln>
          <a:effectLst/>
          <a:extLst/>
        </p:spPr>
        <p:txBody>
          <a:bodyPr wrap="square" lIns="0" rIns="0">
            <a:spAutoFit/>
          </a:bodyPr>
          <a:lstStyle/>
          <a:p>
            <a:pPr eaLnBrk="1" hangingPunct="1">
              <a:defRPr/>
            </a:pPr>
            <a:r>
              <a:rPr lang="zh-CN" altLang="en-US" sz="2800" b="1" dirty="0">
                <a:solidFill>
                  <a:srgbClr val="0000CC"/>
                </a:solidFill>
                <a:effectLst>
                  <a:outerShdw blurRad="38100" dist="38100" dir="2700000" algn="tl">
                    <a:srgbClr val="C0C0C0"/>
                  </a:outerShdw>
                </a:effectLst>
                <a:latin typeface="微软雅黑" pitchFamily="34" charset="-122"/>
                <a:ea typeface="微软雅黑" pitchFamily="34" charset="-122"/>
              </a:rPr>
              <a:t>关于控制流 </a:t>
            </a:r>
            <a:r>
              <a:rPr lang="en-US" altLang="zh-CN" sz="2800" b="1" dirty="0">
                <a:solidFill>
                  <a:srgbClr val="0000CC"/>
                </a:solidFill>
                <a:effectLst>
                  <a:outerShdw blurRad="38100" dist="38100" dir="2700000" algn="tl">
                    <a:srgbClr val="C0C0C0"/>
                  </a:outerShdw>
                </a:effectLst>
                <a:latin typeface="微软雅黑" pitchFamily="34" charset="-122"/>
                <a:ea typeface="微软雅黑" pitchFamily="34" charset="-122"/>
              </a:rPr>
              <a:t>(</a:t>
            </a:r>
            <a:r>
              <a:rPr lang="en-US" altLang="zh-CN" sz="2800" b="1" dirty="0">
                <a:effectLst>
                  <a:outerShdw blurRad="38100" dist="38100" dir="2700000" algn="tl">
                    <a:srgbClr val="C0C0C0"/>
                  </a:outerShdw>
                </a:effectLst>
                <a:latin typeface="微软雅黑" pitchFamily="34" charset="-122"/>
                <a:ea typeface="微软雅黑" pitchFamily="34" charset="-122"/>
              </a:rPr>
              <a:t>About Control flow)</a:t>
            </a:r>
            <a:r>
              <a:rPr lang="en-US" altLang="zh-CN" sz="2800" b="1" dirty="0">
                <a:solidFill>
                  <a:srgbClr val="990033"/>
                </a:solidFill>
                <a:latin typeface="微软雅黑" pitchFamily="34" charset="-122"/>
                <a:ea typeface="微软雅黑" pitchFamily="34" charset="-122"/>
              </a:rPr>
              <a:t> </a:t>
            </a:r>
            <a:endParaRPr lang="en-US" altLang="zh-CN" sz="2800" b="1" dirty="0">
              <a:latin typeface="微软雅黑" pitchFamily="34" charset="-122"/>
              <a:ea typeface="微软雅黑" pitchFamily="34" charset="-122"/>
            </a:endParaRPr>
          </a:p>
          <a:p>
            <a:pPr marL="457200" indent="-457200">
              <a:buFont typeface="Arial" panose="020B0604020202020204" pitchFamily="34" charset="0"/>
              <a:buChar char="•"/>
              <a:defRPr/>
            </a:pPr>
            <a:r>
              <a:rPr lang="zh-CN" altLang="en-US" sz="2800" b="1" dirty="0">
                <a:solidFill>
                  <a:srgbClr val="0000CC"/>
                </a:solidFill>
                <a:latin typeface="微软雅黑" pitchFamily="34" charset="-122"/>
                <a:ea typeface="微软雅黑" pitchFamily="34" charset="-122"/>
              </a:rPr>
              <a:t>我们关注程序中的控制流轨迹</a:t>
            </a:r>
            <a:endParaRPr lang="en-US" altLang="zh-CN" sz="2800" b="1" dirty="0">
              <a:solidFill>
                <a:srgbClr val="0000CC"/>
              </a:solidFill>
              <a:latin typeface="微软雅黑" pitchFamily="34" charset="-122"/>
              <a:ea typeface="微软雅黑" pitchFamily="34" charset="-122"/>
            </a:endParaRPr>
          </a:p>
          <a:p>
            <a:pPr marL="457200" indent="-457200">
              <a:buFont typeface="Arial" panose="020B0604020202020204" pitchFamily="34" charset="0"/>
              <a:buChar char="•"/>
              <a:defRPr/>
            </a:pPr>
            <a:r>
              <a:rPr lang="en-US" altLang="zh-CN" sz="2800" b="1" dirty="0">
                <a:latin typeface="微软雅黑" pitchFamily="34" charset="-122"/>
                <a:ea typeface="微软雅黑" pitchFamily="34" charset="-122"/>
              </a:rPr>
              <a:t>We pay attention to the locus of control flow that moves through the program</a:t>
            </a:r>
            <a:r>
              <a:rPr lang="en-US" altLang="zh-CN" sz="3200" b="1" dirty="0">
                <a:latin typeface="微软雅黑" pitchFamily="34" charset="-122"/>
                <a:ea typeface="微软雅黑" pitchFamily="34" charset="-122"/>
              </a:rPr>
              <a:t> </a:t>
            </a:r>
          </a:p>
          <a:p>
            <a:pPr marL="914400" lvl="1" indent="-457200">
              <a:buFont typeface="Wingdings" panose="05000000000000000000" pitchFamily="2" charset="2"/>
              <a:buChar char="Ø"/>
              <a:defRPr/>
            </a:pPr>
            <a:r>
              <a:rPr lang="zh-CN" altLang="en-US" sz="2800" b="1" dirty="0">
                <a:solidFill>
                  <a:srgbClr val="0000CC"/>
                </a:solidFill>
                <a:latin typeface="微软雅黑" pitchFamily="34" charset="-122"/>
                <a:ea typeface="微软雅黑" pitchFamily="34" charset="-122"/>
              </a:rPr>
              <a:t>数据可能伴随控制，但是数据不是主导 </a:t>
            </a:r>
            <a:r>
              <a:rPr lang="en-US" altLang="zh-CN" sz="2800" b="1" dirty="0">
                <a:latin typeface="微软雅黑" pitchFamily="34" charset="-122"/>
                <a:ea typeface="微软雅黑" pitchFamily="34" charset="-122"/>
              </a:rPr>
              <a:t>Data may accompany the control but is not dominant </a:t>
            </a:r>
            <a:endParaRPr lang="en-US" altLang="zh-CN" sz="2400" b="1" dirty="0">
              <a:latin typeface="微软雅黑" pitchFamily="34" charset="-122"/>
              <a:ea typeface="微软雅黑" pitchFamily="34" charset="-122"/>
            </a:endParaRPr>
          </a:p>
          <a:p>
            <a:pPr marL="914400" lvl="1" indent="-457200">
              <a:buFont typeface="Wingdings" panose="05000000000000000000" pitchFamily="2" charset="2"/>
              <a:buChar char="Ø"/>
              <a:defRPr/>
            </a:pPr>
            <a:r>
              <a:rPr lang="zh-CN" altLang="en-US" sz="2800" b="1" dirty="0">
                <a:solidFill>
                  <a:srgbClr val="0000CC"/>
                </a:solidFill>
                <a:latin typeface="微软雅黑" pitchFamily="34" charset="-122"/>
                <a:ea typeface="微软雅黑" pitchFamily="34" charset="-122"/>
              </a:rPr>
              <a:t>我们关系程序的执行顺序 </a:t>
            </a:r>
            <a:r>
              <a:rPr lang="en-US" altLang="zh-CN" sz="2800" b="1" dirty="0">
                <a:latin typeface="微软雅黑" pitchFamily="34" charset="-122"/>
                <a:ea typeface="微软雅黑" pitchFamily="34" charset="-122"/>
              </a:rPr>
              <a:t>The order of execution of the program is concerned </a:t>
            </a:r>
            <a:endParaRPr lang="en-US" altLang="zh-CN" sz="2800" b="1" dirty="0">
              <a:solidFill>
                <a:srgbClr val="000066"/>
              </a:solidFill>
              <a:effectLst>
                <a:outerShdw blurRad="38100" dist="38100" dir="2700000" algn="tl">
                  <a:srgbClr val="C0C0C0"/>
                </a:outerShdw>
              </a:effectLst>
              <a:latin typeface="微软雅黑" pitchFamily="34" charset="-122"/>
              <a:ea typeface="微软雅黑" pitchFamily="34" charset="-122"/>
            </a:endParaRPr>
          </a:p>
        </p:txBody>
      </p:sp>
      <p:sp>
        <p:nvSpPr>
          <p:cNvPr id="4" name="Rectangle 2"/>
          <p:cNvSpPr txBox="1">
            <a:spLocks noChangeArrowheads="1"/>
          </p:cNvSpPr>
          <p:nvPr/>
        </p:nvSpPr>
        <p:spPr>
          <a:xfrm>
            <a:off x="2062164" y="333375"/>
            <a:ext cx="8137525" cy="5032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838200" indent="-838200" algn="l" eaLnBrk="1" hangingPunct="1">
              <a:buFontTx/>
              <a:buAutoNum type="arabicPeriod"/>
              <a:defRPr/>
            </a:pPr>
            <a:r>
              <a:rPr kumimoji="1" lang="en-US" altLang="zh-CN" sz="3200" b="1" kern="0">
                <a:effectLst>
                  <a:outerShdw blurRad="38100" dist="38100" dir="2700000" algn="tl">
                    <a:srgbClr val="FFFFFF"/>
                  </a:outerShdw>
                </a:effectLst>
              </a:rPr>
              <a:t>Concept  of Dataflow Architecture</a:t>
            </a:r>
            <a:endParaRPr kumimoji="1" lang="zh-CN" altLang="en-US" sz="3200" b="1" kern="0" dirty="0">
              <a:solidFill>
                <a:srgbClr val="990033"/>
              </a:solidFill>
              <a:effectLst>
                <a:outerShdw blurRad="38100" dist="38100" dir="2700000" algn="tl">
                  <a:srgbClr val="C0C0C0"/>
                </a:outerShdw>
              </a:effectLst>
            </a:endParaRPr>
          </a:p>
        </p:txBody>
      </p:sp>
    </p:spTree>
    <p:extLst>
      <p:ext uri="{BB962C8B-B14F-4D97-AF65-F5344CB8AC3E}">
        <p14:creationId xmlns:p14="http://schemas.microsoft.com/office/powerpoint/2010/main" val="1937716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0999">
                                            <p:txEl>
                                              <p:pRg st="1" end="1"/>
                                            </p:txEl>
                                          </p:spTgt>
                                        </p:tgtEl>
                                        <p:attrNameLst>
                                          <p:attrName>style.visibility</p:attrName>
                                        </p:attrNameLst>
                                      </p:cBhvr>
                                      <p:to>
                                        <p:strVal val="visible"/>
                                      </p:to>
                                    </p:set>
                                    <p:animEffect transition="in" filter="slide(fromBottom)">
                                      <p:cBhvr>
                                        <p:cTn id="7" dur="500"/>
                                        <p:tgtEl>
                                          <p:spTgt spid="3409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0999">
                                            <p:txEl>
                                              <p:pRg st="2" end="2"/>
                                            </p:txEl>
                                          </p:spTgt>
                                        </p:tgtEl>
                                        <p:attrNameLst>
                                          <p:attrName>style.visibility</p:attrName>
                                        </p:attrNameLst>
                                      </p:cBhvr>
                                      <p:to>
                                        <p:strVal val="visible"/>
                                      </p:to>
                                    </p:set>
                                    <p:animEffect transition="in" filter="slide(fromBottom)">
                                      <p:cBhvr>
                                        <p:cTn id="12" dur="500"/>
                                        <p:tgtEl>
                                          <p:spTgt spid="3409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0999">
                                            <p:txEl>
                                              <p:pRg st="3" end="3"/>
                                            </p:txEl>
                                          </p:spTgt>
                                        </p:tgtEl>
                                        <p:attrNameLst>
                                          <p:attrName>style.visibility</p:attrName>
                                        </p:attrNameLst>
                                      </p:cBhvr>
                                      <p:to>
                                        <p:strVal val="visible"/>
                                      </p:to>
                                    </p:set>
                                    <p:animEffect transition="in" filter="slide(fromBottom)">
                                      <p:cBhvr>
                                        <p:cTn id="17" dur="500"/>
                                        <p:tgtEl>
                                          <p:spTgt spid="3409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40999">
                                            <p:txEl>
                                              <p:pRg st="4" end="4"/>
                                            </p:txEl>
                                          </p:spTgt>
                                        </p:tgtEl>
                                        <p:attrNameLst>
                                          <p:attrName>style.visibility</p:attrName>
                                        </p:attrNameLst>
                                      </p:cBhvr>
                                      <p:to>
                                        <p:strVal val="visible"/>
                                      </p:to>
                                    </p:set>
                                    <p:animEffect transition="in" filter="slide(fromBottom)">
                                      <p:cBhvr>
                                        <p:cTn id="22" dur="500"/>
                                        <p:tgtEl>
                                          <p:spTgt spid="3409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461725" y="1475858"/>
            <a:ext cx="11090495" cy="4562803"/>
          </a:xfrm>
        </p:spPr>
        <p:txBody>
          <a:bodyPr>
            <a:noAutofit/>
          </a:bodyPr>
          <a:lstStyle/>
          <a:p>
            <a:pPr eaLnBrk="1" hangingPunct="1">
              <a:buFontTx/>
              <a:buNone/>
              <a:defRPr/>
            </a:pPr>
            <a:r>
              <a:rPr lang="zh-CN" altLang="en-US" b="1" dirty="0">
                <a:solidFill>
                  <a:srgbClr val="0000CC"/>
                </a:solidFill>
                <a:latin typeface="微软雅黑" pitchFamily="34" charset="-122"/>
                <a:ea typeface="微软雅黑" pitchFamily="34" charset="-122"/>
              </a:rPr>
              <a:t>设计方面的注意事项</a:t>
            </a:r>
            <a:endParaRPr lang="en-US" altLang="zh-CN" b="1" dirty="0">
              <a:solidFill>
                <a:srgbClr val="0000CC"/>
              </a:solidFill>
              <a:latin typeface="微软雅黑" pitchFamily="34" charset="-122"/>
              <a:ea typeface="微软雅黑" pitchFamily="34" charset="-122"/>
            </a:endParaRPr>
          </a:p>
          <a:p>
            <a:pPr eaLnBrk="1" hangingPunct="1">
              <a:lnSpc>
                <a:spcPct val="100000"/>
              </a:lnSpc>
              <a:spcBef>
                <a:spcPts val="600"/>
              </a:spcBef>
              <a:defRPr/>
            </a:pPr>
            <a:r>
              <a:rPr lang="zh-CN" altLang="en-US" b="1" dirty="0">
                <a:latin typeface="微软雅黑" pitchFamily="34" charset="-122"/>
                <a:ea typeface="微软雅黑" pitchFamily="34" charset="-122"/>
              </a:rPr>
              <a:t>数据是怎样流动的</a:t>
            </a:r>
            <a:r>
              <a:rPr lang="en-US" altLang="zh-CN" b="1" dirty="0">
                <a:latin typeface="微软雅黑" pitchFamily="34" charset="-122"/>
                <a:ea typeface="微软雅黑" pitchFamily="34" charset="-122"/>
              </a:rPr>
              <a:t>. Main concern is how data moves through a collection of (atomic) computations</a:t>
            </a:r>
            <a:endParaRPr lang="zh-CN" altLang="en-US" b="1" dirty="0">
              <a:effectLst>
                <a:outerShdw blurRad="38100" dist="38100" dir="2700000" algn="tl">
                  <a:srgbClr val="C0C0C0"/>
                </a:outerShdw>
              </a:effectLst>
              <a:latin typeface="微软雅黑" pitchFamily="34" charset="-122"/>
              <a:ea typeface="微软雅黑" pitchFamily="34" charset="-122"/>
            </a:endParaRPr>
          </a:p>
          <a:p>
            <a:pPr lvl="1" eaLnBrk="1" hangingPunct="1">
              <a:lnSpc>
                <a:spcPct val="100000"/>
              </a:lnSpc>
              <a:spcBef>
                <a:spcPts val="600"/>
              </a:spcBef>
              <a:buFont typeface="Wingdings" panose="05000000000000000000" pitchFamily="2" charset="2"/>
              <a:buChar char="Ø"/>
              <a:defRPr/>
            </a:pPr>
            <a:r>
              <a:rPr lang="zh-CN" altLang="en-US" sz="2800" b="1" dirty="0" smtClean="0">
                <a:solidFill>
                  <a:srgbClr val="0000CC"/>
                </a:solidFill>
                <a:latin typeface="微软雅黑" pitchFamily="34" charset="-122"/>
                <a:ea typeface="微软雅黑" pitchFamily="34" charset="-122"/>
              </a:rPr>
              <a:t>随着设计流动，控制被激活 </a:t>
            </a:r>
            <a:r>
              <a:rPr lang="en-US" altLang="zh-CN" sz="2800" b="1" dirty="0" smtClean="0">
                <a:latin typeface="微软雅黑" pitchFamily="34" charset="-122"/>
                <a:ea typeface="微软雅黑" pitchFamily="34" charset="-122"/>
              </a:rPr>
              <a:t>As data moves, control is activated</a:t>
            </a:r>
            <a:endParaRPr lang="zh-CN" altLang="en-US" sz="2800" b="1" dirty="0" smtClean="0">
              <a:effectLst>
                <a:outerShdw blurRad="38100" dist="38100" dir="2700000" algn="tl">
                  <a:srgbClr val="C0C0C0"/>
                </a:outerShdw>
              </a:effectLst>
              <a:latin typeface="微软雅黑" pitchFamily="34" charset="-122"/>
              <a:ea typeface="微软雅黑" pitchFamily="34" charset="-122"/>
            </a:endParaRPr>
          </a:p>
          <a:p>
            <a:pPr lvl="1" eaLnBrk="1" hangingPunct="1">
              <a:lnSpc>
                <a:spcPct val="100000"/>
              </a:lnSpc>
              <a:spcBef>
                <a:spcPts val="600"/>
              </a:spcBef>
              <a:buFont typeface="Wingdings" panose="05000000000000000000" pitchFamily="2" charset="2"/>
              <a:buChar char="Ø"/>
              <a:defRPr/>
            </a:pPr>
            <a:r>
              <a:rPr lang="zh-CN" altLang="en-US" sz="2800" b="1" dirty="0" smtClean="0">
                <a:solidFill>
                  <a:srgbClr val="0000CC"/>
                </a:solidFill>
                <a:latin typeface="微软雅黑" pitchFamily="34" charset="-122"/>
                <a:ea typeface="微软雅黑" pitchFamily="34" charset="-122"/>
              </a:rPr>
              <a:t>设计的考虑事项 </a:t>
            </a:r>
            <a:r>
              <a:rPr lang="en-US" altLang="zh-CN" sz="2800" b="1" dirty="0" smtClean="0">
                <a:latin typeface="微软雅黑" pitchFamily="34" charset="-122"/>
                <a:ea typeface="微软雅黑" pitchFamily="34" charset="-122"/>
              </a:rPr>
              <a:t>Reasoning is about </a:t>
            </a:r>
          </a:p>
          <a:p>
            <a:pPr lvl="2">
              <a:lnSpc>
                <a:spcPct val="100000"/>
              </a:lnSpc>
              <a:spcBef>
                <a:spcPts val="600"/>
              </a:spcBef>
              <a:defRPr/>
            </a:pPr>
            <a:r>
              <a:rPr lang="zh-CN" altLang="en-US" sz="2800" b="1" dirty="0">
                <a:latin typeface="微软雅黑" pitchFamily="34" charset="-122"/>
                <a:ea typeface="微软雅黑" pitchFamily="34" charset="-122"/>
              </a:rPr>
              <a:t>数据的</a:t>
            </a:r>
            <a:r>
              <a:rPr lang="zh-CN" altLang="en-US" sz="2800" b="1" dirty="0" smtClean="0">
                <a:latin typeface="微软雅黑" pitchFamily="34" charset="-122"/>
                <a:ea typeface="微软雅黑" pitchFamily="34" charset="-122"/>
              </a:rPr>
              <a:t>可用性 </a:t>
            </a:r>
            <a:r>
              <a:rPr lang="en-US" altLang="zh-CN" sz="2800" b="1" dirty="0" smtClean="0">
                <a:latin typeface="微软雅黑" pitchFamily="34" charset="-122"/>
                <a:ea typeface="微软雅黑" pitchFamily="34" charset="-122"/>
              </a:rPr>
              <a:t>(data availability)</a:t>
            </a:r>
            <a:endParaRPr lang="en-US" altLang="zh-CN" sz="2800" b="1" dirty="0">
              <a:latin typeface="微软雅黑" pitchFamily="34" charset="-122"/>
              <a:ea typeface="微软雅黑" pitchFamily="34" charset="-122"/>
            </a:endParaRPr>
          </a:p>
          <a:p>
            <a:pPr lvl="2">
              <a:lnSpc>
                <a:spcPct val="100000"/>
              </a:lnSpc>
              <a:spcBef>
                <a:spcPts val="600"/>
              </a:spcBef>
              <a:defRPr/>
            </a:pPr>
            <a:r>
              <a:rPr lang="zh-CN" altLang="en-US" sz="2800" b="1" dirty="0">
                <a:latin typeface="微软雅黑" pitchFamily="34" charset="-122"/>
                <a:ea typeface="微软雅黑" pitchFamily="34" charset="-122"/>
              </a:rPr>
              <a:t>数据</a:t>
            </a:r>
            <a:r>
              <a:rPr lang="zh-CN" altLang="en-US" sz="2800" b="1" dirty="0" smtClean="0">
                <a:latin typeface="微软雅黑" pitchFamily="34" charset="-122"/>
                <a:ea typeface="微软雅黑" pitchFamily="34" charset="-122"/>
              </a:rPr>
              <a:t>变换 </a:t>
            </a:r>
            <a:r>
              <a:rPr lang="en-US" altLang="zh-CN" sz="2800" b="1" dirty="0" smtClean="0">
                <a:latin typeface="微软雅黑" pitchFamily="34" charset="-122"/>
                <a:ea typeface="微软雅黑" pitchFamily="34" charset="-122"/>
              </a:rPr>
              <a:t>(transformation) </a:t>
            </a:r>
            <a:r>
              <a:rPr lang="en-US" altLang="zh-CN" sz="2800" b="1" dirty="0">
                <a:latin typeface="微软雅黑" pitchFamily="34" charset="-122"/>
                <a:ea typeface="微软雅黑" pitchFamily="34" charset="-122"/>
              </a:rPr>
              <a:t>and </a:t>
            </a:r>
          </a:p>
          <a:p>
            <a:pPr lvl="2">
              <a:lnSpc>
                <a:spcPct val="100000"/>
              </a:lnSpc>
              <a:spcBef>
                <a:spcPts val="600"/>
              </a:spcBef>
              <a:defRPr/>
            </a:pPr>
            <a:r>
              <a:rPr lang="zh-CN" altLang="en-US" sz="2800" b="1" dirty="0">
                <a:latin typeface="微软雅黑" pitchFamily="34" charset="-122"/>
                <a:ea typeface="微软雅黑" pitchFamily="34" charset="-122"/>
              </a:rPr>
              <a:t>数据</a:t>
            </a:r>
            <a:r>
              <a:rPr lang="zh-CN" altLang="en-US" sz="2800" b="1" dirty="0" smtClean="0">
                <a:latin typeface="微软雅黑" pitchFamily="34" charset="-122"/>
                <a:ea typeface="微软雅黑" pitchFamily="34" charset="-122"/>
              </a:rPr>
              <a:t>延迟 </a:t>
            </a:r>
            <a:r>
              <a:rPr lang="en-US" altLang="zh-CN" sz="2800" b="1" dirty="0" smtClean="0">
                <a:latin typeface="微软雅黑" pitchFamily="34" charset="-122"/>
                <a:ea typeface="微软雅黑" pitchFamily="34" charset="-122"/>
              </a:rPr>
              <a:t>(Latency)</a:t>
            </a:r>
            <a:endParaRPr lang="en-US" altLang="zh-CN" sz="2800" b="1" dirty="0">
              <a:effectLst>
                <a:outerShdw blurRad="38100" dist="38100" dir="2700000" algn="tl">
                  <a:srgbClr val="C0C0C0"/>
                </a:outerShdw>
              </a:effectLst>
              <a:latin typeface="微软雅黑" pitchFamily="34" charset="-122"/>
              <a:ea typeface="微软雅黑" pitchFamily="34" charset="-122"/>
            </a:endParaRPr>
          </a:p>
        </p:txBody>
      </p:sp>
      <p:sp>
        <p:nvSpPr>
          <p:cNvPr id="4" name="Rectangle 2"/>
          <p:cNvSpPr>
            <a:spLocks noGrp="1" noChangeArrowheads="1"/>
          </p:cNvSpPr>
          <p:nvPr>
            <p:ph type="title"/>
          </p:nvPr>
        </p:nvSpPr>
        <p:spPr>
          <a:xfrm>
            <a:off x="2062164" y="333375"/>
            <a:ext cx="8137525" cy="503238"/>
          </a:xfrm>
        </p:spPr>
        <p:txBody>
          <a:bodyPr>
            <a:normAutofit fontScale="90000"/>
          </a:bodyPr>
          <a:lstStyle/>
          <a:p>
            <a:pPr marL="838200" indent="-838200">
              <a:buFontTx/>
              <a:buAutoNum type="arabicPeriod"/>
              <a:defRPr/>
            </a:pPr>
            <a:r>
              <a:rPr kumimoji="1" lang="en-US" altLang="zh-CN" sz="3200" b="1" dirty="0">
                <a:effectLst>
                  <a:outerShdw blurRad="38100" dist="38100" dir="2700000" algn="tl">
                    <a:srgbClr val="FFFFFF"/>
                  </a:outerShdw>
                </a:effectLst>
              </a:rPr>
              <a:t>Concept  of Dataflow Architecture</a:t>
            </a:r>
            <a:endParaRPr kumimoji="1" lang="zh-CN" altLang="en-US" sz="3200" b="1" dirty="0">
              <a:solidFill>
                <a:srgbClr val="990033"/>
              </a:solidFill>
              <a:effectLst>
                <a:outerShdw blurRad="38100" dist="38100" dir="2700000" algn="tl">
                  <a:srgbClr val="C0C0C0"/>
                </a:outerShdw>
              </a:effectLst>
            </a:endParaRPr>
          </a:p>
        </p:txBody>
      </p:sp>
    </p:spTree>
    <p:extLst>
      <p:ext uri="{BB962C8B-B14F-4D97-AF65-F5344CB8AC3E}">
        <p14:creationId xmlns:p14="http://schemas.microsoft.com/office/powerpoint/2010/main" val="3919179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2675">
                                            <p:txEl>
                                              <p:pRg st="1" end="1"/>
                                            </p:txEl>
                                          </p:spTgt>
                                        </p:tgtEl>
                                        <p:attrNameLst>
                                          <p:attrName>style.visibility</p:attrName>
                                        </p:attrNameLst>
                                      </p:cBhvr>
                                      <p:to>
                                        <p:strVal val="visible"/>
                                      </p:to>
                                    </p:set>
                                    <p:animEffect transition="in" filter="slide(fromBottom)">
                                      <p:cBhvr>
                                        <p:cTn id="7" dur="500"/>
                                        <p:tgtEl>
                                          <p:spTgt spid="412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12675">
                                            <p:txEl>
                                              <p:pRg st="2" end="2"/>
                                            </p:txEl>
                                          </p:spTgt>
                                        </p:tgtEl>
                                        <p:attrNameLst>
                                          <p:attrName>style.visibility</p:attrName>
                                        </p:attrNameLst>
                                      </p:cBhvr>
                                      <p:to>
                                        <p:strVal val="visible"/>
                                      </p:to>
                                    </p:set>
                                    <p:animEffect transition="in" filter="slide(fromBottom)">
                                      <p:cBhvr>
                                        <p:cTn id="12" dur="500"/>
                                        <p:tgtEl>
                                          <p:spTgt spid="412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12675">
                                            <p:txEl>
                                              <p:pRg st="3" end="3"/>
                                            </p:txEl>
                                          </p:spTgt>
                                        </p:tgtEl>
                                        <p:attrNameLst>
                                          <p:attrName>style.visibility</p:attrName>
                                        </p:attrNameLst>
                                      </p:cBhvr>
                                      <p:to>
                                        <p:strVal val="visible"/>
                                      </p:to>
                                    </p:set>
                                    <p:animEffect transition="in" filter="slide(fromBottom)">
                                      <p:cBhvr>
                                        <p:cTn id="17" dur="500"/>
                                        <p:tgtEl>
                                          <p:spTgt spid="412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12675">
                                            <p:txEl>
                                              <p:pRg st="4" end="4"/>
                                            </p:txEl>
                                          </p:spTgt>
                                        </p:tgtEl>
                                        <p:attrNameLst>
                                          <p:attrName>style.visibility</p:attrName>
                                        </p:attrNameLst>
                                      </p:cBhvr>
                                      <p:to>
                                        <p:strVal val="visible"/>
                                      </p:to>
                                    </p:set>
                                    <p:animEffect transition="in" filter="slide(fromBottom)">
                                      <p:cBhvr>
                                        <p:cTn id="22" dur="500"/>
                                        <p:tgtEl>
                                          <p:spTgt spid="412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412675">
                                            <p:txEl>
                                              <p:pRg st="5" end="5"/>
                                            </p:txEl>
                                          </p:spTgt>
                                        </p:tgtEl>
                                        <p:attrNameLst>
                                          <p:attrName>style.visibility</p:attrName>
                                        </p:attrNameLst>
                                      </p:cBhvr>
                                      <p:to>
                                        <p:strVal val="visible"/>
                                      </p:to>
                                    </p:set>
                                    <p:animEffect transition="in" filter="slide(fromBottom)">
                                      <p:cBhvr>
                                        <p:cTn id="27" dur="500"/>
                                        <p:tgtEl>
                                          <p:spTgt spid="41267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412675">
                                            <p:txEl>
                                              <p:pRg st="6" end="6"/>
                                            </p:txEl>
                                          </p:spTgt>
                                        </p:tgtEl>
                                        <p:attrNameLst>
                                          <p:attrName>style.visibility</p:attrName>
                                        </p:attrNameLst>
                                      </p:cBhvr>
                                      <p:to>
                                        <p:strVal val="visible"/>
                                      </p:to>
                                    </p:set>
                                    <p:animEffect transition="in" filter="slide(fromBottom)">
                                      <p:cBhvr>
                                        <p:cTn id="32" dur="500"/>
                                        <p:tgtEl>
                                          <p:spTgt spid="412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43208" y="1412877"/>
            <a:ext cx="8124280" cy="4888336"/>
          </a:xfrm>
          <a:noFill/>
        </p:spPr>
        <p:txBody>
          <a:bodyPr vert="horz" lIns="0" tIns="0" rIns="0" bIns="0" rtlCol="0">
            <a:normAutofit/>
          </a:bodyPr>
          <a:lstStyle/>
          <a:p>
            <a:pPr eaLnBrk="1" hangingPunct="1">
              <a:lnSpc>
                <a:spcPct val="90000"/>
              </a:lnSpc>
              <a:spcBef>
                <a:spcPct val="0"/>
              </a:spcBef>
              <a:buFont typeface="Wingdings" panose="05000000000000000000" pitchFamily="2" charset="2"/>
              <a:buChar char="n"/>
            </a:pPr>
            <a:r>
              <a:rPr lang="zh-CN" altLang="en-US" sz="2700" b="1" dirty="0">
                <a:solidFill>
                  <a:srgbClr val="0000CC"/>
                </a:solidFill>
                <a:latin typeface="微软雅黑" panose="020B0503020204020204" pitchFamily="34" charset="-122"/>
                <a:ea typeface="微软雅黑" panose="020B0503020204020204" pitchFamily="34" charset="-122"/>
              </a:rPr>
              <a:t>将系统分解为一些模块</a:t>
            </a:r>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Decompose system into modules</a:t>
            </a:r>
          </a:p>
          <a:p>
            <a:pPr eaLnBrk="1" hangingPunct="1">
              <a:lnSpc>
                <a:spcPct val="90000"/>
              </a:lnSpc>
              <a:spcBef>
                <a:spcPct val="0"/>
              </a:spcBef>
              <a:buFontTx/>
              <a:buNone/>
            </a:pPr>
            <a:r>
              <a:rPr lang="en-US" altLang="zh-CN"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Abstraction isolates complexity</a:t>
            </a:r>
          </a:p>
          <a:p>
            <a:pPr eaLnBrk="1" hangingPunct="1">
              <a:lnSpc>
                <a:spcPct val="90000"/>
              </a:lnSpc>
              <a:spcBef>
                <a:spcPct val="0"/>
              </a:spcBef>
              <a:buFontTx/>
              <a:buNone/>
            </a:pPr>
            <a:r>
              <a:rPr lang="en-US" altLang="zh-CN" sz="2400" dirty="0">
                <a:latin typeface="微软雅黑" panose="020B0503020204020204" pitchFamily="34" charset="-122"/>
                <a:ea typeface="微软雅黑" panose="020B0503020204020204" pitchFamily="34" charset="-122"/>
              </a:rPr>
              <a:t>− Operations performed on data </a:t>
            </a:r>
            <a:r>
              <a:rPr lang="en-US" altLang="zh-CN" sz="2400" dirty="0" smtClean="0">
                <a:latin typeface="微软雅黑" panose="020B0503020204020204" pitchFamily="34" charset="-122"/>
                <a:ea typeface="微软雅黑" panose="020B0503020204020204" pitchFamily="34" charset="-122"/>
              </a:rPr>
              <a:t>objects</a:t>
            </a:r>
          </a:p>
          <a:p>
            <a:pPr eaLnBrk="1" hangingPunct="1">
              <a:lnSpc>
                <a:spcPct val="9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spcBef>
                <a:spcPct val="0"/>
              </a:spcBef>
              <a:buFont typeface="Wingdings" panose="05000000000000000000" pitchFamily="2" charset="2"/>
              <a:buChar char="n"/>
            </a:pPr>
            <a:r>
              <a:rPr lang="zh-CN" altLang="en-US" sz="2700" b="1" dirty="0">
                <a:solidFill>
                  <a:srgbClr val="0000CC"/>
                </a:solidFill>
                <a:latin typeface="微软雅黑" panose="020B0503020204020204" pitchFamily="34" charset="-122"/>
                <a:ea typeface="微软雅黑" panose="020B0503020204020204" pitchFamily="34" charset="-122"/>
              </a:rPr>
              <a:t>将模块组合成图</a:t>
            </a:r>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Compose modules into a graph</a:t>
            </a:r>
          </a:p>
          <a:p>
            <a:pPr eaLnBrk="1" hangingPunct="1">
              <a:lnSpc>
                <a:spcPct val="90000"/>
              </a:lnSpc>
              <a:spcBef>
                <a:spcPct val="0"/>
              </a:spcBef>
              <a:buFontTx/>
              <a:buNone/>
            </a:pPr>
            <a:r>
              <a:rPr lang="en-US" altLang="zh-CN"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Connect modules forming directed graph</a:t>
            </a:r>
          </a:p>
          <a:p>
            <a:pPr eaLnBrk="1" hangingPunct="1">
              <a:lnSpc>
                <a:spcPct val="90000"/>
              </a:lnSpc>
              <a:spcBef>
                <a:spcPct val="0"/>
              </a:spcBef>
              <a:buFontTx/>
              <a:buNone/>
            </a:pPr>
            <a:r>
              <a:rPr lang="en-US" altLang="zh-CN" sz="2400" dirty="0">
                <a:latin typeface="微软雅黑" panose="020B0503020204020204" pitchFamily="34" charset="-122"/>
                <a:ea typeface="微软雅黑" panose="020B0503020204020204" pitchFamily="34" charset="-122"/>
              </a:rPr>
              <a:t>− Interfaces are negotiated to match data </a:t>
            </a:r>
            <a:r>
              <a:rPr lang="en-US" altLang="zh-CN" sz="2400" dirty="0" smtClean="0">
                <a:latin typeface="微软雅黑" panose="020B0503020204020204" pitchFamily="34" charset="-122"/>
                <a:ea typeface="微软雅黑" panose="020B0503020204020204" pitchFamily="34" charset="-122"/>
              </a:rPr>
              <a:t>types</a:t>
            </a:r>
          </a:p>
          <a:p>
            <a:pPr eaLnBrk="1" hangingPunct="1">
              <a:lnSpc>
                <a:spcPct val="9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spcBef>
                <a:spcPct val="0"/>
              </a:spcBef>
              <a:buFont typeface="Wingdings" panose="05000000000000000000" pitchFamily="2" charset="2"/>
              <a:buChar char="n"/>
            </a:pPr>
            <a:r>
              <a:rPr lang="zh-CN" altLang="en-US" sz="2700" b="1" dirty="0">
                <a:solidFill>
                  <a:srgbClr val="0000CC"/>
                </a:solidFill>
                <a:latin typeface="微软雅黑" panose="020B0503020204020204" pitchFamily="34" charset="-122"/>
                <a:ea typeface="微软雅黑" panose="020B0503020204020204" pitchFamily="34" charset="-122"/>
              </a:rPr>
              <a:t>运行该图</a:t>
            </a:r>
            <a:r>
              <a:rPr lang="zh-CN" altLang="en-US" sz="2700" b="1" dirty="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Run the graph</a:t>
            </a:r>
          </a:p>
          <a:p>
            <a:pPr eaLnBrk="1" hangingPunct="1">
              <a:lnSpc>
                <a:spcPct val="90000"/>
              </a:lnSpc>
              <a:spcBef>
                <a:spcPct val="0"/>
              </a:spcBef>
              <a:buFontTx/>
              <a:buNone/>
            </a:pPr>
            <a:r>
              <a:rPr lang="en-US" altLang="zh-CN"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Data flows between the modules</a:t>
            </a:r>
          </a:p>
          <a:p>
            <a:pPr eaLnBrk="1" hangingPunct="1">
              <a:lnSpc>
                <a:spcPct val="90000"/>
              </a:lnSpc>
              <a:spcBef>
                <a:spcPct val="0"/>
              </a:spcBef>
              <a:buFontTx/>
              <a:buNone/>
            </a:pPr>
            <a:r>
              <a:rPr lang="en-US" altLang="zh-CN" sz="2400" dirty="0">
                <a:latin typeface="微软雅黑" panose="020B0503020204020204" pitchFamily="34" charset="-122"/>
                <a:ea typeface="微软雅黑" panose="020B0503020204020204" pitchFamily="34" charset="-122"/>
              </a:rPr>
              <a:t>− scheduler automates parallelism</a:t>
            </a:r>
          </a:p>
          <a:p>
            <a:pPr eaLnBrk="1" hangingPunct="1">
              <a:lnSpc>
                <a:spcPct val="90000"/>
              </a:lnSpc>
              <a:spcBef>
                <a:spcPct val="0"/>
              </a:spcBef>
              <a:buFontTx/>
              <a:buNone/>
            </a:pPr>
            <a:r>
              <a:rPr lang="en-US" altLang="zh-CN" sz="2400" dirty="0">
                <a:latin typeface="微软雅黑" panose="020B0503020204020204" pitchFamily="34" charset="-122"/>
                <a:ea typeface="微软雅黑" panose="020B0503020204020204" pitchFamily="34" charset="-122"/>
              </a:rPr>
              <a:t>− memory manager optimizes memory usage</a:t>
            </a:r>
            <a:endParaRPr lang="zh-CN" altLang="en-US" sz="2400" dirty="0">
              <a:latin typeface="微软雅黑" panose="020B0503020204020204" pitchFamily="34" charset="-122"/>
              <a:ea typeface="微软雅黑" panose="020B0503020204020204" pitchFamily="34" charset="-122"/>
            </a:endParaRPr>
          </a:p>
        </p:txBody>
      </p:sp>
      <p:grpSp>
        <p:nvGrpSpPr>
          <p:cNvPr id="2" name="Group 62"/>
          <p:cNvGrpSpPr>
            <a:grpSpLocks/>
          </p:cNvGrpSpPr>
          <p:nvPr/>
        </p:nvGrpSpPr>
        <p:grpSpPr bwMode="auto">
          <a:xfrm>
            <a:off x="8792900" y="1412876"/>
            <a:ext cx="2665412" cy="1152525"/>
            <a:chOff x="3630" y="1026"/>
            <a:chExt cx="1972" cy="726"/>
          </a:xfrm>
        </p:grpSpPr>
        <p:sp>
          <p:nvSpPr>
            <p:cNvPr id="9262" name="Oval 5"/>
            <p:cNvSpPr>
              <a:spLocks noChangeArrowheads="1"/>
            </p:cNvSpPr>
            <p:nvPr/>
          </p:nvSpPr>
          <p:spPr bwMode="auto">
            <a:xfrm>
              <a:off x="3630" y="1276"/>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3" name="Oval 6"/>
            <p:cNvSpPr>
              <a:spLocks noChangeArrowheads="1"/>
            </p:cNvSpPr>
            <p:nvPr/>
          </p:nvSpPr>
          <p:spPr bwMode="auto">
            <a:xfrm>
              <a:off x="4039" y="1026"/>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4" name="Oval 7"/>
            <p:cNvSpPr>
              <a:spLocks noChangeArrowheads="1"/>
            </p:cNvSpPr>
            <p:nvPr/>
          </p:nvSpPr>
          <p:spPr bwMode="auto">
            <a:xfrm>
              <a:off x="4515" y="1503"/>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5" name="Oval 8"/>
            <p:cNvSpPr>
              <a:spLocks noChangeArrowheads="1"/>
            </p:cNvSpPr>
            <p:nvPr/>
          </p:nvSpPr>
          <p:spPr bwMode="auto">
            <a:xfrm>
              <a:off x="4515" y="1049"/>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6" name="Oval 9"/>
            <p:cNvSpPr>
              <a:spLocks noChangeArrowheads="1"/>
            </p:cNvSpPr>
            <p:nvPr/>
          </p:nvSpPr>
          <p:spPr bwMode="auto">
            <a:xfrm>
              <a:off x="4924" y="1230"/>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7" name="Oval 10"/>
            <p:cNvSpPr>
              <a:spLocks noChangeArrowheads="1"/>
            </p:cNvSpPr>
            <p:nvPr/>
          </p:nvSpPr>
          <p:spPr bwMode="auto">
            <a:xfrm>
              <a:off x="5353" y="1230"/>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8" name="Oval 17"/>
            <p:cNvSpPr>
              <a:spLocks noChangeArrowheads="1"/>
            </p:cNvSpPr>
            <p:nvPr/>
          </p:nvSpPr>
          <p:spPr bwMode="auto">
            <a:xfrm>
              <a:off x="4061" y="1503"/>
              <a:ext cx="249"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67"/>
          <p:cNvGrpSpPr>
            <a:grpSpLocks/>
          </p:cNvGrpSpPr>
          <p:nvPr/>
        </p:nvGrpSpPr>
        <p:grpSpPr bwMode="auto">
          <a:xfrm>
            <a:off x="8792900" y="2997201"/>
            <a:ext cx="2736850" cy="1152525"/>
            <a:chOff x="3923" y="2250"/>
            <a:chExt cx="1724" cy="726"/>
          </a:xfrm>
        </p:grpSpPr>
        <p:sp>
          <p:nvSpPr>
            <p:cNvPr id="9248" name="Oval 18"/>
            <p:cNvSpPr>
              <a:spLocks noChangeArrowheads="1"/>
            </p:cNvSpPr>
            <p:nvPr/>
          </p:nvSpPr>
          <p:spPr bwMode="auto">
            <a:xfrm>
              <a:off x="3923" y="2500"/>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9" name="Oval 19"/>
            <p:cNvSpPr>
              <a:spLocks noChangeArrowheads="1"/>
            </p:cNvSpPr>
            <p:nvPr/>
          </p:nvSpPr>
          <p:spPr bwMode="auto">
            <a:xfrm>
              <a:off x="4273" y="2250"/>
              <a:ext cx="212"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0" name="Oval 20"/>
            <p:cNvSpPr>
              <a:spLocks noChangeArrowheads="1"/>
            </p:cNvSpPr>
            <p:nvPr/>
          </p:nvSpPr>
          <p:spPr bwMode="auto">
            <a:xfrm>
              <a:off x="4679" y="2727"/>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1" name="Oval 21"/>
            <p:cNvSpPr>
              <a:spLocks noChangeArrowheads="1"/>
            </p:cNvSpPr>
            <p:nvPr/>
          </p:nvSpPr>
          <p:spPr bwMode="auto">
            <a:xfrm>
              <a:off x="4679" y="2273"/>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2" name="Oval 22"/>
            <p:cNvSpPr>
              <a:spLocks noChangeArrowheads="1"/>
            </p:cNvSpPr>
            <p:nvPr/>
          </p:nvSpPr>
          <p:spPr bwMode="auto">
            <a:xfrm>
              <a:off x="5029" y="2454"/>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3" name="Oval 23"/>
            <p:cNvSpPr>
              <a:spLocks noChangeArrowheads="1"/>
            </p:cNvSpPr>
            <p:nvPr/>
          </p:nvSpPr>
          <p:spPr bwMode="auto">
            <a:xfrm>
              <a:off x="5434" y="2454"/>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4" name="Oval 24"/>
            <p:cNvSpPr>
              <a:spLocks noChangeArrowheads="1"/>
            </p:cNvSpPr>
            <p:nvPr/>
          </p:nvSpPr>
          <p:spPr bwMode="auto">
            <a:xfrm>
              <a:off x="4291" y="2727"/>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5" name="Line 32"/>
            <p:cNvSpPr>
              <a:spLocks noChangeShapeType="1"/>
            </p:cNvSpPr>
            <p:nvPr/>
          </p:nvSpPr>
          <p:spPr bwMode="auto">
            <a:xfrm flipV="1">
              <a:off x="4097" y="2432"/>
              <a:ext cx="154"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56" name="Line 33"/>
            <p:cNvSpPr>
              <a:spLocks noChangeShapeType="1"/>
            </p:cNvSpPr>
            <p:nvPr/>
          </p:nvSpPr>
          <p:spPr bwMode="auto">
            <a:xfrm>
              <a:off x="4135" y="2704"/>
              <a:ext cx="155"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57" name="Line 34"/>
            <p:cNvSpPr>
              <a:spLocks noChangeShapeType="1"/>
            </p:cNvSpPr>
            <p:nvPr/>
          </p:nvSpPr>
          <p:spPr bwMode="auto">
            <a:xfrm>
              <a:off x="4484" y="2387"/>
              <a:ext cx="194"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58" name="Line 35"/>
            <p:cNvSpPr>
              <a:spLocks noChangeShapeType="1"/>
            </p:cNvSpPr>
            <p:nvPr/>
          </p:nvSpPr>
          <p:spPr bwMode="auto">
            <a:xfrm>
              <a:off x="4523" y="2840"/>
              <a:ext cx="155"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59" name="Line 36"/>
            <p:cNvSpPr>
              <a:spLocks noChangeShapeType="1"/>
            </p:cNvSpPr>
            <p:nvPr/>
          </p:nvSpPr>
          <p:spPr bwMode="auto">
            <a:xfrm>
              <a:off x="4872" y="2432"/>
              <a:ext cx="154"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60" name="Line 37"/>
            <p:cNvSpPr>
              <a:spLocks noChangeShapeType="1"/>
            </p:cNvSpPr>
            <p:nvPr/>
          </p:nvSpPr>
          <p:spPr bwMode="auto">
            <a:xfrm flipV="1">
              <a:off x="4872" y="2659"/>
              <a:ext cx="154" cy="136"/>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61" name="Line 38"/>
            <p:cNvSpPr>
              <a:spLocks noChangeShapeType="1"/>
            </p:cNvSpPr>
            <p:nvPr/>
          </p:nvSpPr>
          <p:spPr bwMode="auto">
            <a:xfrm>
              <a:off x="5240" y="2568"/>
              <a:ext cx="194"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0"/>
          <p:cNvGrpSpPr>
            <a:grpSpLocks/>
          </p:cNvGrpSpPr>
          <p:nvPr/>
        </p:nvGrpSpPr>
        <p:grpSpPr bwMode="auto">
          <a:xfrm>
            <a:off x="8792900" y="4533889"/>
            <a:ext cx="2736850" cy="1152525"/>
            <a:chOff x="3923" y="3067"/>
            <a:chExt cx="1724" cy="726"/>
          </a:xfrm>
        </p:grpSpPr>
        <p:sp>
          <p:nvSpPr>
            <p:cNvPr id="9225" name="Rectangle 55"/>
            <p:cNvSpPr>
              <a:spLocks noChangeArrowheads="1"/>
            </p:cNvSpPr>
            <p:nvPr/>
          </p:nvSpPr>
          <p:spPr bwMode="auto">
            <a:xfrm>
              <a:off x="4561" y="3112"/>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 name="Oval 39"/>
            <p:cNvSpPr>
              <a:spLocks noChangeArrowheads="1"/>
            </p:cNvSpPr>
            <p:nvPr/>
          </p:nvSpPr>
          <p:spPr bwMode="auto">
            <a:xfrm>
              <a:off x="3923" y="3317"/>
              <a:ext cx="213" cy="249"/>
            </a:xfrm>
            <a:prstGeom prst="ellipse">
              <a:avLst/>
            </a:prstGeom>
            <a:solidFill>
              <a:srgbClr val="FF00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7" name="Oval 40"/>
            <p:cNvSpPr>
              <a:spLocks noChangeArrowheads="1"/>
            </p:cNvSpPr>
            <p:nvPr/>
          </p:nvSpPr>
          <p:spPr bwMode="auto">
            <a:xfrm>
              <a:off x="4273" y="3067"/>
              <a:ext cx="212"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8" name="Oval 41"/>
            <p:cNvSpPr>
              <a:spLocks noChangeArrowheads="1"/>
            </p:cNvSpPr>
            <p:nvPr/>
          </p:nvSpPr>
          <p:spPr bwMode="auto">
            <a:xfrm>
              <a:off x="4679" y="3544"/>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9" name="Oval 42"/>
            <p:cNvSpPr>
              <a:spLocks noChangeArrowheads="1"/>
            </p:cNvSpPr>
            <p:nvPr/>
          </p:nvSpPr>
          <p:spPr bwMode="auto">
            <a:xfrm>
              <a:off x="4679" y="3090"/>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0" name="Oval 43"/>
            <p:cNvSpPr>
              <a:spLocks noChangeArrowheads="1"/>
            </p:cNvSpPr>
            <p:nvPr/>
          </p:nvSpPr>
          <p:spPr bwMode="auto">
            <a:xfrm>
              <a:off x="5029" y="3271"/>
              <a:ext cx="213" cy="249"/>
            </a:xfrm>
            <a:prstGeom prst="ellipse">
              <a:avLst/>
            </a:prstGeom>
            <a:solidFill>
              <a:srgbClr val="FF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1" name="Oval 44"/>
            <p:cNvSpPr>
              <a:spLocks noChangeArrowheads="1"/>
            </p:cNvSpPr>
            <p:nvPr/>
          </p:nvSpPr>
          <p:spPr bwMode="auto">
            <a:xfrm>
              <a:off x="5434" y="3271"/>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2" name="Oval 45"/>
            <p:cNvSpPr>
              <a:spLocks noChangeArrowheads="1"/>
            </p:cNvSpPr>
            <p:nvPr/>
          </p:nvSpPr>
          <p:spPr bwMode="auto">
            <a:xfrm>
              <a:off x="4291" y="3544"/>
              <a:ext cx="213" cy="249"/>
            </a:xfrm>
            <a:prstGeom prst="ellipse">
              <a:avLst/>
            </a:prstGeom>
            <a:solidFill>
              <a:srgbClr val="00FF00"/>
            </a:solidFill>
            <a:ln w="31750">
              <a:solidFill>
                <a:schemeClr val="tx1"/>
              </a:solidFill>
              <a:round/>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3" name="Line 46"/>
            <p:cNvSpPr>
              <a:spLocks noChangeShapeType="1"/>
            </p:cNvSpPr>
            <p:nvPr/>
          </p:nvSpPr>
          <p:spPr bwMode="auto">
            <a:xfrm flipV="1">
              <a:off x="4097" y="3249"/>
              <a:ext cx="154"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4" name="Line 47"/>
            <p:cNvSpPr>
              <a:spLocks noChangeShapeType="1"/>
            </p:cNvSpPr>
            <p:nvPr/>
          </p:nvSpPr>
          <p:spPr bwMode="auto">
            <a:xfrm>
              <a:off x="4135" y="3521"/>
              <a:ext cx="155"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5" name="Line 48"/>
            <p:cNvSpPr>
              <a:spLocks noChangeShapeType="1"/>
            </p:cNvSpPr>
            <p:nvPr/>
          </p:nvSpPr>
          <p:spPr bwMode="auto">
            <a:xfrm>
              <a:off x="4484" y="3204"/>
              <a:ext cx="194"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6" name="Line 49"/>
            <p:cNvSpPr>
              <a:spLocks noChangeShapeType="1"/>
            </p:cNvSpPr>
            <p:nvPr/>
          </p:nvSpPr>
          <p:spPr bwMode="auto">
            <a:xfrm>
              <a:off x="4523" y="3657"/>
              <a:ext cx="155"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7" name="Line 50"/>
            <p:cNvSpPr>
              <a:spLocks noChangeShapeType="1"/>
            </p:cNvSpPr>
            <p:nvPr/>
          </p:nvSpPr>
          <p:spPr bwMode="auto">
            <a:xfrm>
              <a:off x="4872" y="3249"/>
              <a:ext cx="154" cy="91"/>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8" name="Line 51"/>
            <p:cNvSpPr>
              <a:spLocks noChangeShapeType="1"/>
            </p:cNvSpPr>
            <p:nvPr/>
          </p:nvSpPr>
          <p:spPr bwMode="auto">
            <a:xfrm flipV="1">
              <a:off x="4872" y="3476"/>
              <a:ext cx="154" cy="136"/>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39" name="Line 52"/>
            <p:cNvSpPr>
              <a:spLocks noChangeShapeType="1"/>
            </p:cNvSpPr>
            <p:nvPr/>
          </p:nvSpPr>
          <p:spPr bwMode="auto">
            <a:xfrm>
              <a:off x="5240" y="3385"/>
              <a:ext cx="194"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40" name="Rectangle 53"/>
            <p:cNvSpPr>
              <a:spLocks noChangeArrowheads="1"/>
            </p:cNvSpPr>
            <p:nvPr/>
          </p:nvSpPr>
          <p:spPr bwMode="auto">
            <a:xfrm>
              <a:off x="4097" y="3203"/>
              <a:ext cx="38"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1" name="Rectangle 54"/>
            <p:cNvSpPr>
              <a:spLocks noChangeArrowheads="1"/>
            </p:cNvSpPr>
            <p:nvPr/>
          </p:nvSpPr>
          <p:spPr bwMode="auto">
            <a:xfrm>
              <a:off x="4173" y="3157"/>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2" name="Rectangle 56"/>
            <p:cNvSpPr>
              <a:spLocks noChangeArrowheads="1"/>
            </p:cNvSpPr>
            <p:nvPr/>
          </p:nvSpPr>
          <p:spPr bwMode="auto">
            <a:xfrm>
              <a:off x="4173" y="3611"/>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3" name="Rectangle 57"/>
            <p:cNvSpPr>
              <a:spLocks noChangeArrowheads="1"/>
            </p:cNvSpPr>
            <p:nvPr/>
          </p:nvSpPr>
          <p:spPr bwMode="auto">
            <a:xfrm>
              <a:off x="4561" y="3702"/>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4" name="Rectangle 58"/>
            <p:cNvSpPr>
              <a:spLocks noChangeArrowheads="1"/>
            </p:cNvSpPr>
            <p:nvPr/>
          </p:nvSpPr>
          <p:spPr bwMode="auto">
            <a:xfrm>
              <a:off x="4950" y="3157"/>
              <a:ext cx="38"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5" name="Rectangle 59"/>
            <p:cNvSpPr>
              <a:spLocks noChangeArrowheads="1"/>
            </p:cNvSpPr>
            <p:nvPr/>
          </p:nvSpPr>
          <p:spPr bwMode="auto">
            <a:xfrm>
              <a:off x="4988" y="3566"/>
              <a:ext cx="38"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6" name="Rectangle 60"/>
            <p:cNvSpPr>
              <a:spLocks noChangeArrowheads="1"/>
            </p:cNvSpPr>
            <p:nvPr/>
          </p:nvSpPr>
          <p:spPr bwMode="auto">
            <a:xfrm>
              <a:off x="5298" y="3294"/>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7" name="Rectangle 61"/>
            <p:cNvSpPr>
              <a:spLocks noChangeArrowheads="1"/>
            </p:cNvSpPr>
            <p:nvPr/>
          </p:nvSpPr>
          <p:spPr bwMode="auto">
            <a:xfrm>
              <a:off x="5376" y="3294"/>
              <a:ext cx="39" cy="4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79649" name="Rectangle 65"/>
          <p:cNvSpPr>
            <a:spLocks noChangeArrowheads="1"/>
          </p:cNvSpPr>
          <p:nvPr/>
        </p:nvSpPr>
        <p:spPr bwMode="auto">
          <a:xfrm>
            <a:off x="353432" y="727075"/>
            <a:ext cx="4321175" cy="523875"/>
          </a:xfrm>
          <a:prstGeom prst="rect">
            <a:avLst/>
          </a:prstGeom>
          <a:noFill/>
          <a:ln>
            <a:noFill/>
          </a:ln>
          <a:effectLst/>
          <a:extLst/>
        </p:spPr>
        <p:txBody>
          <a:bodyPr>
            <a:spAutoFit/>
          </a:bodyPr>
          <a:lstStyle/>
          <a:p>
            <a:pPr eaLnBrk="1" hangingPunct="1">
              <a:defRPr/>
            </a:pPr>
            <a:r>
              <a:rPr lang="zh-CN" altLang="en-US" sz="2800" b="1" dirty="0">
                <a:solidFill>
                  <a:srgbClr val="0000CC"/>
                </a:solidFill>
                <a:effectLst>
                  <a:outerShdw blurRad="38100" dist="38100" dir="2700000" algn="tl">
                    <a:srgbClr val="C0C0C0"/>
                  </a:outerShdw>
                </a:effectLst>
                <a:latin typeface="微软雅黑" pitchFamily="34" charset="-122"/>
                <a:ea typeface="微软雅黑" pitchFamily="34" charset="-122"/>
              </a:rPr>
              <a:t>数据流系统的开发方法论</a:t>
            </a:r>
            <a:r>
              <a:rPr lang="en-US" altLang="zh-CN" sz="2800" b="1" dirty="0">
                <a:solidFill>
                  <a:srgbClr val="0000CC"/>
                </a:solidFill>
                <a:effectLst>
                  <a:outerShdw blurRad="38100" dist="38100" dir="2700000" algn="tl">
                    <a:srgbClr val="C0C0C0"/>
                  </a:outerShdw>
                </a:effectLst>
                <a:latin typeface="微软雅黑" pitchFamily="34" charset="-122"/>
                <a:ea typeface="微软雅黑" pitchFamily="34" charset="-122"/>
              </a:rPr>
              <a:t> </a:t>
            </a:r>
            <a:endParaRPr lang="zh-CN" altLang="en-US" sz="2800" b="1" dirty="0">
              <a:solidFill>
                <a:srgbClr val="0000CC"/>
              </a:solidFill>
              <a:effectLst>
                <a:outerShdw blurRad="38100" dist="38100" dir="2700000" algn="tl">
                  <a:srgbClr val="C0C0C0"/>
                </a:outerShdw>
              </a:effectLst>
              <a:latin typeface="微软雅黑" pitchFamily="34" charset="-122"/>
              <a:ea typeface="微软雅黑" pitchFamily="34" charset="-122"/>
            </a:endParaRPr>
          </a:p>
        </p:txBody>
      </p:sp>
      <p:sp>
        <p:nvSpPr>
          <p:cNvPr id="53" name="Rectangle 2"/>
          <p:cNvSpPr>
            <a:spLocks noGrp="1" noChangeArrowheads="1"/>
          </p:cNvSpPr>
          <p:nvPr>
            <p:ph type="title"/>
          </p:nvPr>
        </p:nvSpPr>
        <p:spPr>
          <a:xfrm>
            <a:off x="2062164" y="188914"/>
            <a:ext cx="8137525" cy="503237"/>
          </a:xfrm>
        </p:spPr>
        <p:txBody>
          <a:bodyPr>
            <a:normAutofit fontScale="90000"/>
          </a:bodyPr>
          <a:lstStyle/>
          <a:p>
            <a:pPr marL="838200" indent="-838200">
              <a:buFontTx/>
              <a:buAutoNum type="arabicPeriod"/>
              <a:defRPr/>
            </a:pPr>
            <a:r>
              <a:rPr kumimoji="1" lang="en-US" altLang="zh-CN" sz="3200" b="1" dirty="0">
                <a:effectLst>
                  <a:outerShdw blurRad="38100" dist="38100" dir="2700000" algn="tl">
                    <a:srgbClr val="FFFFFF"/>
                  </a:outerShdw>
                </a:effectLst>
              </a:rPr>
              <a:t>Concept  of Dataflow Architecture</a:t>
            </a:r>
            <a:endParaRPr kumimoji="1" lang="zh-CN" altLang="en-US" sz="3200" b="1" dirty="0">
              <a:solidFill>
                <a:srgbClr val="990033"/>
              </a:solidFill>
              <a:effectLst>
                <a:outerShdw blurRad="38100" dist="38100" dir="2700000" algn="tl">
                  <a:srgbClr val="C0C0C0"/>
                </a:outerShdw>
              </a:effectLst>
            </a:endParaRPr>
          </a:p>
        </p:txBody>
      </p:sp>
      <p:sp>
        <p:nvSpPr>
          <p:cNvPr id="5" name="棱台 4">
            <a:hlinkClick r:id="rId2" action="ppaction://hlinksldjump"/>
          </p:cNvPr>
          <p:cNvSpPr/>
          <p:nvPr/>
        </p:nvSpPr>
        <p:spPr>
          <a:xfrm>
            <a:off x="9867638" y="5995967"/>
            <a:ext cx="1740250" cy="720723"/>
          </a:xfrm>
          <a:prstGeom prst="bevel">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458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animEffect transition="in" filter="slide(fromBottom)">
                                      <p:cBhvr>
                                        <p:cTn id="7" dur="500"/>
                                        <p:tgtEl>
                                          <p:spTgt spid="579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8" presetClass="entr" presetSubtype="0" accel="50000" fill="hold" nodeType="clickEffect">
                                  <p:stCondLst>
                                    <p:cond delay="0"/>
                                  </p:stCondLst>
                                  <p:childTnLst>
                                    <p:set>
                                      <p:cBhvr>
                                        <p:cTn id="16" dur="1" fill="hold">
                                          <p:stCondLst>
                                            <p:cond delay="0"/>
                                          </p:stCondLst>
                                        </p:cTn>
                                        <p:tgtEl>
                                          <p:spTgt spid="579587">
                                            <p:txEl>
                                              <p:pRg st="1" end="1"/>
                                            </p:txEl>
                                          </p:spTgt>
                                        </p:tgtEl>
                                        <p:attrNameLst>
                                          <p:attrName>style.visibility</p:attrName>
                                        </p:attrNameLst>
                                      </p:cBhvr>
                                      <p:to>
                                        <p:strVal val="visible"/>
                                      </p:to>
                                    </p:set>
                                    <p:anim calcmode="lin" valueType="num">
                                      <p:cBhvr>
                                        <p:cTn id="17" dur="1000" fill="hold"/>
                                        <p:tgtEl>
                                          <p:spTgt spid="579587">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579587">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579587">
                                            <p:txEl>
                                              <p:pRg st="1" end="1"/>
                                            </p:txEl>
                                          </p:spTgt>
                                        </p:tgtEl>
                                        <p:attrNameLst>
                                          <p:attrName>ppt_y</p:attrName>
                                        </p:attrNameLst>
                                      </p:cBhvr>
                                      <p:tavLst>
                                        <p:tav tm="0">
                                          <p:val>
                                            <p:strVal val="#ppt_y"/>
                                          </p:val>
                                        </p:tav>
                                        <p:tav tm="100000">
                                          <p:val>
                                            <p:strVal val="#ppt_y"/>
                                          </p:val>
                                        </p:tav>
                                      </p:tavLst>
                                    </p:anim>
                                    <p:animEffect transition="in" filter="fade">
                                      <p:cBhvr>
                                        <p:cTn id="20" dur="1000"/>
                                        <p:tgtEl>
                                          <p:spTgt spid="57958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579587">
                                            <p:txEl>
                                              <p:pRg st="2" end="2"/>
                                            </p:txEl>
                                          </p:spTgt>
                                        </p:tgtEl>
                                        <p:attrNameLst>
                                          <p:attrName>style.visibility</p:attrName>
                                        </p:attrNameLst>
                                      </p:cBhvr>
                                      <p:to>
                                        <p:strVal val="visible"/>
                                      </p:to>
                                    </p:set>
                                    <p:anim calcmode="lin" valueType="num">
                                      <p:cBhvr>
                                        <p:cTn id="25" dur="1000" fill="hold"/>
                                        <p:tgtEl>
                                          <p:spTgt spid="579587">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579587">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57958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7958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579587">
                                            <p:txEl>
                                              <p:pRg st="4" end="4"/>
                                            </p:txEl>
                                          </p:spTgt>
                                        </p:tgtEl>
                                        <p:attrNameLst>
                                          <p:attrName>style.visibility</p:attrName>
                                        </p:attrNameLst>
                                      </p:cBhvr>
                                      <p:to>
                                        <p:strVal val="visible"/>
                                      </p:to>
                                    </p:set>
                                    <p:animEffect transition="in" filter="slide(fromBottom)">
                                      <p:cBhvr>
                                        <p:cTn id="33" dur="500"/>
                                        <p:tgtEl>
                                          <p:spTgt spid="57958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1000" fill="hold"/>
                                        <p:tgtEl>
                                          <p:spTgt spid="3"/>
                                        </p:tgtEl>
                                        <p:attrNameLst>
                                          <p:attrName>ppt_w</p:attrName>
                                        </p:attrNameLst>
                                      </p:cBhvr>
                                      <p:tavLst>
                                        <p:tav tm="0">
                                          <p:val>
                                            <p:fltVal val="0"/>
                                          </p:val>
                                        </p:tav>
                                        <p:tav tm="100000">
                                          <p:val>
                                            <p:strVal val="#ppt_w"/>
                                          </p:val>
                                        </p:tav>
                                      </p:tavLst>
                                    </p:anim>
                                    <p:anim calcmode="lin" valueType="num">
                                      <p:cBhvr>
                                        <p:cTn id="39" dur="1000" fill="hold"/>
                                        <p:tgtEl>
                                          <p:spTgt spid="3"/>
                                        </p:tgtEl>
                                        <p:attrNameLst>
                                          <p:attrName>ppt_h</p:attrName>
                                        </p:attrNameLst>
                                      </p:cBhvr>
                                      <p:tavLst>
                                        <p:tav tm="0">
                                          <p:val>
                                            <p:fltVal val="0"/>
                                          </p:val>
                                        </p:tav>
                                        <p:tav tm="100000">
                                          <p:val>
                                            <p:strVal val="#ppt_h"/>
                                          </p:val>
                                        </p:tav>
                                      </p:tavLst>
                                    </p:anim>
                                    <p:anim calcmode="lin" valueType="num">
                                      <p:cBhvr>
                                        <p:cTn id="4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579587">
                                            <p:txEl>
                                              <p:pRg st="5" end="5"/>
                                            </p:txEl>
                                          </p:spTgt>
                                        </p:tgtEl>
                                        <p:attrNameLst>
                                          <p:attrName>style.visibility</p:attrName>
                                        </p:attrNameLst>
                                      </p:cBhvr>
                                      <p:to>
                                        <p:strVal val="visible"/>
                                      </p:to>
                                    </p:set>
                                    <p:animEffect transition="in" filter="slide(fromBottom)">
                                      <p:cBhvr>
                                        <p:cTn id="46" dur="500"/>
                                        <p:tgtEl>
                                          <p:spTgt spid="579587">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579587">
                                            <p:txEl>
                                              <p:pRg st="6" end="6"/>
                                            </p:txEl>
                                          </p:spTgt>
                                        </p:tgtEl>
                                        <p:attrNameLst>
                                          <p:attrName>style.visibility</p:attrName>
                                        </p:attrNameLst>
                                      </p:cBhvr>
                                      <p:to>
                                        <p:strVal val="visible"/>
                                      </p:to>
                                    </p:set>
                                    <p:animEffect transition="in" filter="slide(fromBottom)">
                                      <p:cBhvr>
                                        <p:cTn id="51" dur="500"/>
                                        <p:tgtEl>
                                          <p:spTgt spid="579587">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579587">
                                            <p:txEl>
                                              <p:pRg st="8" end="8"/>
                                            </p:txEl>
                                          </p:spTgt>
                                        </p:tgtEl>
                                        <p:attrNameLst>
                                          <p:attrName>style.visibility</p:attrName>
                                        </p:attrNameLst>
                                      </p:cBhvr>
                                      <p:to>
                                        <p:strVal val="visible"/>
                                      </p:to>
                                    </p:set>
                                    <p:animEffect transition="in" filter="slide(fromBottom)">
                                      <p:cBhvr>
                                        <p:cTn id="56" dur="500"/>
                                        <p:tgtEl>
                                          <p:spTgt spid="579587">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579587">
                                            <p:txEl>
                                              <p:pRg st="9" end="9"/>
                                            </p:txEl>
                                          </p:spTgt>
                                        </p:tgtEl>
                                        <p:attrNameLst>
                                          <p:attrName>style.visibility</p:attrName>
                                        </p:attrNameLst>
                                      </p:cBhvr>
                                      <p:to>
                                        <p:strVal val="visible"/>
                                      </p:to>
                                    </p:set>
                                    <p:animEffect transition="in" filter="slide(fromBottom)">
                                      <p:cBhvr>
                                        <p:cTn id="61" dur="500"/>
                                        <p:tgtEl>
                                          <p:spTgt spid="579587">
                                            <p:txEl>
                                              <p:pRg st="9" end="9"/>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8" presetClass="entr" presetSubtype="0" accel="5000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7"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68" dur="1000" fill="hold"/>
                                        <p:tgtEl>
                                          <p:spTgt spid="4"/>
                                        </p:tgtEl>
                                        <p:attrNameLst>
                                          <p:attrName>ppt_y</p:attrName>
                                        </p:attrNameLst>
                                      </p:cBhvr>
                                      <p:tavLst>
                                        <p:tav tm="0">
                                          <p:val>
                                            <p:strVal val="#ppt_y"/>
                                          </p:val>
                                        </p:tav>
                                        <p:tav tm="100000">
                                          <p:val>
                                            <p:strVal val="#ppt_y"/>
                                          </p:val>
                                        </p:tav>
                                      </p:tavLst>
                                    </p:anim>
                                    <p:animEffect transition="in" filter="fade">
                                      <p:cBhvr>
                                        <p:cTn id="69" dur="1000"/>
                                        <p:tgtEl>
                                          <p:spTgt spid="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579587">
                                            <p:txEl>
                                              <p:pRg st="10" end="10"/>
                                            </p:txEl>
                                          </p:spTgt>
                                        </p:tgtEl>
                                        <p:attrNameLst>
                                          <p:attrName>style.visibility</p:attrName>
                                        </p:attrNameLst>
                                      </p:cBhvr>
                                      <p:to>
                                        <p:strVal val="visible"/>
                                      </p:to>
                                    </p:set>
                                    <p:animEffect transition="in" filter="slide(fromBottom)">
                                      <p:cBhvr>
                                        <p:cTn id="74" dur="500"/>
                                        <p:tgtEl>
                                          <p:spTgt spid="579587">
                                            <p:txEl>
                                              <p:pRg st="10" end="1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nodeType="clickEffect">
                                  <p:stCondLst>
                                    <p:cond delay="0"/>
                                  </p:stCondLst>
                                  <p:childTnLst>
                                    <p:set>
                                      <p:cBhvr>
                                        <p:cTn id="78" dur="1" fill="hold">
                                          <p:stCondLst>
                                            <p:cond delay="0"/>
                                          </p:stCondLst>
                                        </p:cTn>
                                        <p:tgtEl>
                                          <p:spTgt spid="579587">
                                            <p:txEl>
                                              <p:pRg st="11" end="11"/>
                                            </p:txEl>
                                          </p:spTgt>
                                        </p:tgtEl>
                                        <p:attrNameLst>
                                          <p:attrName>style.visibility</p:attrName>
                                        </p:attrNameLst>
                                      </p:cBhvr>
                                      <p:to>
                                        <p:strVal val="visible"/>
                                      </p:to>
                                    </p:set>
                                    <p:animEffect transition="in" filter="slide(fromBottom)">
                                      <p:cBhvr>
                                        <p:cTn id="79" dur="500"/>
                                        <p:tgtEl>
                                          <p:spTgt spid="5795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en-US" smtClean="0"/>
          </a:p>
        </p:txBody>
      </p:sp>
      <p:sp>
        <p:nvSpPr>
          <p:cNvPr id="609284" name="AutoShape 4"/>
          <p:cNvSpPr>
            <a:spLocks noChangeArrowheads="1"/>
          </p:cNvSpPr>
          <p:nvPr/>
        </p:nvSpPr>
        <p:spPr bwMode="auto">
          <a:xfrm>
            <a:off x="2351089" y="2205038"/>
            <a:ext cx="7635875" cy="1655762"/>
          </a:xfrm>
          <a:prstGeom prst="bevel">
            <a:avLst>
              <a:gd name="adj" fmla="val 12500"/>
            </a:avLst>
          </a:prstGeom>
          <a:solidFill>
            <a:srgbClr val="FFCC00">
              <a:alpha val="16000"/>
            </a:srgbClr>
          </a:solidFill>
          <a:ln w="12700">
            <a:solidFill>
              <a:schemeClr val="tx1"/>
            </a:solidFill>
            <a:miter lim="800000"/>
            <a:headEnd type="none" w="sm" len="sm"/>
            <a:tailEnd type="none" w="sm" len="sm"/>
          </a:ln>
          <a:effectLst/>
          <a:extLst/>
        </p:spPr>
        <p:txBody>
          <a:bodyPr wrap="none" anchor="ctr"/>
          <a:lstStyle/>
          <a:p>
            <a:pPr algn="ctr">
              <a:spcBef>
                <a:spcPts val="600"/>
              </a:spcBef>
              <a:defRPr/>
            </a:pPr>
            <a:r>
              <a:rPr kumimoji="1"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Concept of Batch Sequential </a:t>
            </a:r>
          </a:p>
          <a:p>
            <a:pPr algn="ctr">
              <a:spcBef>
                <a:spcPts val="600"/>
              </a:spcBef>
              <a:defRPr/>
            </a:pPr>
            <a:r>
              <a:rPr kumimoji="1"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Architecture</a:t>
            </a:r>
            <a:endParaRPr kumimoji="1"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143251" y="4149726"/>
            <a:ext cx="6226175" cy="646113"/>
          </a:xfrm>
          <a:prstGeom prst="rect">
            <a:avLst/>
          </a:prstGeom>
        </p:spPr>
        <p:txBody>
          <a:bodyPr>
            <a:spAutoFit/>
          </a:bodyPr>
          <a:lstStyle/>
          <a:p>
            <a:pPr algn="ctr">
              <a:spcBef>
                <a:spcPts val="600"/>
              </a:spcBef>
              <a:defRPr/>
            </a:pPr>
            <a:r>
              <a:rPr kumimoji="1" lang="zh-CN" altLang="en-US"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批处理软件体系结构的概念</a:t>
            </a:r>
            <a:endParaRPr kumimoji="1" lang="en-US" altLang="zh-CN"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951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2019</Words>
  <Application>Microsoft Office PowerPoint</Application>
  <PresentationFormat>宽屏</PresentationFormat>
  <Paragraphs>441</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黑体</vt:lpstr>
      <vt:lpstr>隶书</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Concept  of Dataflow Architecture</vt:lpstr>
      <vt:lpstr>Concept  of Dataflow Architecture</vt:lpstr>
      <vt:lpstr>PowerPoint 演示文稿</vt:lpstr>
      <vt:lpstr>Concept  of Dataflow Architecture</vt:lpstr>
      <vt:lpstr>Concept  of Dataflow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【例3】批处理架构在图像处理中的应用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Administrator</cp:lastModifiedBy>
  <cp:revision>30</cp:revision>
  <dcterms:created xsi:type="dcterms:W3CDTF">2022-10-29T13:08:37Z</dcterms:created>
  <dcterms:modified xsi:type="dcterms:W3CDTF">2023-12-02T07:45:19Z</dcterms:modified>
</cp:coreProperties>
</file>