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127-9759-4397-BE83-3F16FEC57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61E8-8398-4E0C-B085-E3B453D3E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1"/>
            <a:ext cx="7772400" cy="823913"/>
          </a:xfrm>
        </p:spPr>
        <p:txBody>
          <a:bodyPr/>
          <a:lstStyle/>
          <a:p>
            <a:pPr eaLnBrk="1" hangingPunct="1"/>
            <a:r>
              <a:rPr lang="en-US" altLang="zh-CN" sz="4800" b="1" i="1"/>
              <a:t>Software Architecture</a:t>
            </a:r>
            <a:r>
              <a:rPr lang="en-US" altLang="zh-CN" sz="4000" i="1">
                <a:solidFill>
                  <a:srgbClr val="FF9900"/>
                </a:solidFill>
              </a:rPr>
              <a:t> </a:t>
            </a:r>
            <a:endParaRPr lang="en-US" altLang="zh-CN" sz="4000" i="1">
              <a:solidFill>
                <a:srgbClr val="FF9900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844016" y="2462543"/>
            <a:ext cx="9083517" cy="90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Lecture 5. Case Study on </a:t>
            </a:r>
            <a:r>
              <a:rPr lang="en-US" altLang="zh-CN" sz="3200" b="1" dirty="0" smtClean="0"/>
              <a:t>Dataflow System</a:t>
            </a:r>
            <a:endParaRPr lang="en-US" altLang="zh-CN" sz="3200" b="1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86125" y="4516438"/>
            <a:ext cx="56896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Professor: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algn="ctr" eaLnBrk="1" hangingPunct="1"/>
            <a:r>
              <a:rPr lang="en-US" altLang="zh-CN" sz="2800" b="1" dirty="0" err="1"/>
              <a:t>Yushan</a:t>
            </a:r>
            <a:r>
              <a:rPr lang="en-US" altLang="zh-CN" sz="2800" b="1" dirty="0"/>
              <a:t> (Michael) Sun</a:t>
            </a:r>
            <a:endParaRPr lang="en-US" altLang="zh-CN" sz="2800" b="1" dirty="0"/>
          </a:p>
          <a:p>
            <a:pPr algn="ctr" eaLnBrk="1" hangingPunct="1"/>
            <a:r>
              <a:rPr lang="en-US" altLang="zh-CN" sz="2800" b="1" dirty="0"/>
              <a:t>Fall </a:t>
            </a:r>
            <a:r>
              <a:rPr lang="en-US" altLang="zh-CN" sz="2800" b="1" dirty="0" smtClean="0"/>
              <a:t>2023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545" y="1278845"/>
            <a:ext cx="10728356" cy="461496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管道的功能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in_y2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滤波器之间共享，该管道是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过滤器的输出管道，也是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过滤器的输入管道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y2_co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Y2K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Country name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过滤器之间共享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，这个管道是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过滤器的输出管道，也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的输入管道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co_ou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过滤器之间共享，此管道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Politics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过滤器输出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管道，也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的输入管道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5876926"/>
            <a:ext cx="8435975" cy="720725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 of the program-the program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is formed by the filters and pipes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479551" y="2206626"/>
            <a:ext cx="1368425" cy="7905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Input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medium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1654175" y="3648075"/>
            <a:ext cx="1036638" cy="5016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Input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3330575" y="3502026"/>
            <a:ext cx="1460500" cy="7905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Y2K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5522595" y="3646805"/>
            <a:ext cx="2487930" cy="57594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8877301" y="3646488"/>
            <a:ext cx="1235075" cy="5762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Output 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8877301" y="4870451"/>
            <a:ext cx="1395413" cy="7905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Output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medium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2132013" y="2997200"/>
            <a:ext cx="0" cy="6492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2690813" y="3933825"/>
            <a:ext cx="6397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4791075" y="4006850"/>
            <a:ext cx="717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1" name="Line 15"/>
          <p:cNvSpPr>
            <a:spLocks noChangeShapeType="1"/>
          </p:cNvSpPr>
          <p:nvPr/>
        </p:nvSpPr>
        <p:spPr bwMode="auto">
          <a:xfrm>
            <a:off x="9526588" y="4222750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2" name="Line 16"/>
          <p:cNvSpPr>
            <a:spLocks noChangeShapeType="1"/>
          </p:cNvSpPr>
          <p:nvPr/>
        </p:nvSpPr>
        <p:spPr bwMode="auto">
          <a:xfrm>
            <a:off x="8048562" y="4006850"/>
            <a:ext cx="828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5" name="Rectangle 19"/>
          <p:cNvSpPr>
            <a:spLocks noChangeArrowheads="1"/>
          </p:cNvSpPr>
          <p:nvPr/>
        </p:nvSpPr>
        <p:spPr bwMode="auto">
          <a:xfrm>
            <a:off x="2647950" y="3451226"/>
            <a:ext cx="7670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in_y2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36" name="Rectangle 20"/>
          <p:cNvSpPr>
            <a:spLocks noChangeArrowheads="1"/>
          </p:cNvSpPr>
          <p:nvPr/>
        </p:nvSpPr>
        <p:spPr bwMode="auto">
          <a:xfrm>
            <a:off x="4791075" y="3506788"/>
            <a:ext cx="8305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y2_co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8085138" y="3573463"/>
            <a:ext cx="85598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co_ou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305" name="Text Box 26"/>
          <p:cNvSpPr txBox="1">
            <a:spLocks noChangeArrowheads="1"/>
          </p:cNvSpPr>
          <p:nvPr/>
        </p:nvSpPr>
        <p:spPr bwMode="auto">
          <a:xfrm>
            <a:off x="724829" y="1294607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从而，我们得到程序的逻辑结构如下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6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162820" grpId="0" bldLvl="0" animBg="1"/>
      <p:bldP spid="162822" grpId="0" bldLvl="0" animBg="1"/>
      <p:bldP spid="162823" grpId="0" bldLvl="0" animBg="1"/>
      <p:bldP spid="162824" grpId="0" bldLvl="0" animBg="1"/>
      <p:bldP spid="162825" grpId="0" animBg="1"/>
      <p:bldP spid="162826" grpId="0" animBg="1"/>
      <p:bldP spid="162827" grpId="0" bldLvl="0" animBg="1"/>
      <p:bldP spid="162828" grpId="0" bldLvl="0" animBg="1"/>
      <p:bldP spid="162829" grpId="0" bldLvl="0" animBg="1"/>
      <p:bldP spid="162831" grpId="0" animBg="1"/>
      <p:bldP spid="162832" grpId="0" animBg="1"/>
      <p:bldP spid="162835" grpId="0" bldLvl="0" animBg="1"/>
      <p:bldP spid="162836" grpId="0" bldLvl="0" animBg="1"/>
      <p:bldP spid="16283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6310314"/>
            <a:ext cx="8027988" cy="503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Class hierarchy of Filters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22"/>
          <p:cNvSpPr>
            <a:spLocks noChangeArrowheads="1"/>
          </p:cNvSpPr>
          <p:nvPr/>
        </p:nvSpPr>
        <p:spPr bwMode="auto">
          <a:xfrm>
            <a:off x="905301" y="1091407"/>
            <a:ext cx="1026667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过滤器的设计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需要设计一个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Filter,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带有两个管道：输入管道与输出管道。再设计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个子类。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4705350" y="2466022"/>
            <a:ext cx="2470150" cy="1643062"/>
            <a:chOff x="2004" y="1434"/>
            <a:chExt cx="1556" cy="1035"/>
          </a:xfrm>
        </p:grpSpPr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2004" y="1434"/>
              <a:ext cx="1556" cy="277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52" name="Rectangle 8"/>
            <p:cNvSpPr>
              <a:spLocks noChangeArrowheads="1"/>
            </p:cNvSpPr>
            <p:nvPr/>
          </p:nvSpPr>
          <p:spPr bwMode="auto">
            <a:xfrm>
              <a:off x="2004" y="1711"/>
              <a:ext cx="1556" cy="418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#input: Pipe</a:t>
              </a:r>
              <a:endPara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000" b="1" dirty="0" err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output:Pipe</a:t>
              </a:r>
              <a:endPara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53" name="Rectangle 9"/>
            <p:cNvSpPr>
              <a:spLocks noChangeArrowheads="1"/>
            </p:cNvSpPr>
            <p:nvPr/>
          </p:nvSpPr>
          <p:spPr bwMode="auto">
            <a:xfrm>
              <a:off x="2004" y="2129"/>
              <a:ext cx="1556" cy="34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+transform()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5360" name="Line 16"/>
          <p:cNvSpPr>
            <a:spLocks noChangeShapeType="1"/>
          </p:cNvSpPr>
          <p:nvPr/>
        </p:nvSpPr>
        <p:spPr bwMode="auto">
          <a:xfrm>
            <a:off x="1543685" y="4553585"/>
            <a:ext cx="8548370" cy="488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>
            <a:off x="1543183" y="4573681"/>
            <a:ext cx="0" cy="43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10077317" y="4558887"/>
            <a:ext cx="0" cy="43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7270239" y="4573681"/>
            <a:ext cx="0" cy="43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5" name="Line 21"/>
          <p:cNvSpPr>
            <a:spLocks noChangeShapeType="1"/>
          </p:cNvSpPr>
          <p:nvPr/>
        </p:nvSpPr>
        <p:spPr bwMode="auto">
          <a:xfrm>
            <a:off x="4195540" y="4553576"/>
            <a:ext cx="0" cy="43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69" name="AutoShape 25"/>
          <p:cNvSpPr>
            <a:spLocks noChangeArrowheads="1"/>
          </p:cNvSpPr>
          <p:nvPr/>
        </p:nvSpPr>
        <p:spPr bwMode="auto">
          <a:xfrm>
            <a:off x="5726114" y="4123372"/>
            <a:ext cx="441325" cy="430212"/>
          </a:xfrm>
          <a:prstGeom prst="upArrow">
            <a:avLst>
              <a:gd name="adj1" fmla="val 0"/>
              <a:gd name="adj2" fmla="val 48338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37"/>
          <p:cNvGrpSpPr/>
          <p:nvPr/>
        </p:nvGrpSpPr>
        <p:grpSpPr bwMode="auto">
          <a:xfrm>
            <a:off x="425149" y="4976813"/>
            <a:ext cx="2277184" cy="1141412"/>
            <a:chOff x="113" y="2893"/>
            <a:chExt cx="1234" cy="719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113" y="2893"/>
              <a:ext cx="1234" cy="35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74" name="Rectangle 30"/>
            <p:cNvSpPr>
              <a:spLocks noChangeArrowheads="1"/>
            </p:cNvSpPr>
            <p:nvPr/>
          </p:nvSpPr>
          <p:spPr bwMode="auto">
            <a:xfrm>
              <a:off x="113" y="3256"/>
              <a:ext cx="1234" cy="35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+transform() </a:t>
              </a:r>
              <a:endPara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2892833" y="4965701"/>
            <a:ext cx="2479904" cy="1141413"/>
            <a:chOff x="1410" y="2886"/>
            <a:chExt cx="1334" cy="719"/>
          </a:xfrm>
        </p:grpSpPr>
        <p:sp>
          <p:nvSpPr>
            <p:cNvPr id="13334" name="Rectangle 13"/>
            <p:cNvSpPr>
              <a:spLocks noChangeArrowheads="1"/>
            </p:cNvSpPr>
            <p:nvPr/>
          </p:nvSpPr>
          <p:spPr bwMode="auto">
            <a:xfrm>
              <a:off x="1411" y="2886"/>
              <a:ext cx="1333" cy="36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</p:spPr>
          <p:txBody>
            <a:bodyPr wrap="none" lIns="0" r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Y2K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75" name="Rectangle 31"/>
            <p:cNvSpPr>
              <a:spLocks noChangeArrowheads="1"/>
            </p:cNvSpPr>
            <p:nvPr/>
          </p:nvSpPr>
          <p:spPr bwMode="auto">
            <a:xfrm>
              <a:off x="1410" y="3249"/>
              <a:ext cx="1333" cy="35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+transform()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5688330" y="4965700"/>
            <a:ext cx="2794635" cy="1141730"/>
            <a:chOff x="2875" y="2886"/>
            <a:chExt cx="1184" cy="719"/>
          </a:xfrm>
        </p:grpSpPr>
        <p:sp>
          <p:nvSpPr>
            <p:cNvPr id="13332" name="Rectangle 14"/>
            <p:cNvSpPr>
              <a:spLocks noChangeArrowheads="1"/>
            </p:cNvSpPr>
            <p:nvPr/>
          </p:nvSpPr>
          <p:spPr bwMode="auto">
            <a:xfrm>
              <a:off x="2875" y="2886"/>
              <a:ext cx="1182" cy="36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CountryName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76" name="Rectangle 32"/>
            <p:cNvSpPr>
              <a:spLocks noChangeArrowheads="1"/>
            </p:cNvSpPr>
            <p:nvPr/>
          </p:nvSpPr>
          <p:spPr bwMode="auto">
            <a:xfrm>
              <a:off x="2878" y="3249"/>
              <a:ext cx="1181" cy="35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+transform()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40"/>
          <p:cNvGrpSpPr/>
          <p:nvPr/>
        </p:nvGrpSpPr>
        <p:grpSpPr bwMode="auto">
          <a:xfrm>
            <a:off x="8872266" y="5000625"/>
            <a:ext cx="2449783" cy="1117600"/>
            <a:chOff x="4184" y="2908"/>
            <a:chExt cx="1236" cy="704"/>
          </a:xfrm>
        </p:grpSpPr>
        <p:sp>
          <p:nvSpPr>
            <p:cNvPr id="185359" name="Rectangle 15"/>
            <p:cNvSpPr>
              <a:spLocks noChangeArrowheads="1"/>
            </p:cNvSpPr>
            <p:nvPr/>
          </p:nvSpPr>
          <p:spPr bwMode="auto">
            <a:xfrm>
              <a:off x="4184" y="2908"/>
              <a:ext cx="1233" cy="36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377" name="Rectangle 33"/>
            <p:cNvSpPr>
              <a:spLocks noChangeArrowheads="1"/>
            </p:cNvSpPr>
            <p:nvPr/>
          </p:nvSpPr>
          <p:spPr bwMode="auto">
            <a:xfrm>
              <a:off x="4186" y="3256"/>
              <a:ext cx="1234" cy="356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+transform()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7535864" y="2681922"/>
            <a:ext cx="1728787" cy="946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输入与输</a:t>
            </a:r>
            <a:endParaRPr lang="zh-CN" altLang="en-US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出端口</a:t>
            </a:r>
            <a:endParaRPr lang="zh-CN" altLang="en-US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379" name="Line 35"/>
          <p:cNvSpPr>
            <a:spLocks noChangeShapeType="1"/>
          </p:cNvSpPr>
          <p:nvPr/>
        </p:nvSpPr>
        <p:spPr bwMode="auto">
          <a:xfrm flipH="1">
            <a:off x="7175500" y="3258184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bldLvl="0" animBg="1"/>
      <p:bldP spid="185361" grpId="0" bldLvl="0" animBg="1"/>
      <p:bldP spid="185362" grpId="0" animBg="1"/>
      <p:bldP spid="185364" grpId="0" animBg="1"/>
      <p:bldP spid="185365" grpId="0" bldLvl="0" animBg="1"/>
      <p:bldP spid="185369" grpId="0" animBg="1"/>
      <p:bldP spid="185378" grpId="0" animBg="1"/>
      <p:bldP spid="1853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56" y="2276475"/>
            <a:ext cx="10846052" cy="291116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系统中的过滤器由名为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的抽象类表示。过滤器类的实例由以下部分组成：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pipe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过滤器对象从这个管道对象中读取数据；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pipe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过滤器对象将处理过的内容写入到这个输出对象。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787651" y="1584892"/>
            <a:ext cx="73977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过滤器的结构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dirty="0"/>
              <a:t>（</a:t>
            </a:r>
            <a:r>
              <a:rPr lang="en-US" altLang="zh-CN" sz="3000" b="1" dirty="0"/>
              <a:t>Structure of the filters</a:t>
            </a:r>
            <a:r>
              <a:rPr lang="zh-CN" altLang="en-US" sz="3000" b="1" dirty="0"/>
              <a:t>）</a:t>
            </a:r>
            <a:endParaRPr lang="zh-CN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079" y="1628775"/>
            <a:ext cx="10221363" cy="2305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个过滤器对象同时工作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(Solution):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利用多线程机制：让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的接口类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5149324" y="905720"/>
            <a:ext cx="6593021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objects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Input f1, Y2K f2, Country name f3 and Output f4, and call start method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f1.start()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f2.start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f3.start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Bef>
                <a:spcPts val="600"/>
              </a:spcBef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f4.start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f3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will work simultaneously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回答了设计要求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2015450" y="836613"/>
            <a:ext cx="2119312" cy="1262062"/>
            <a:chOff x="1397" y="527"/>
            <a:chExt cx="1335" cy="795"/>
          </a:xfrm>
          <a:solidFill>
            <a:schemeClr val="bg1"/>
          </a:solidFill>
        </p:grpSpPr>
        <p:sp>
          <p:nvSpPr>
            <p:cNvPr id="190469" name="Rectangle 5"/>
            <p:cNvSpPr>
              <a:spLocks noChangeArrowheads="1"/>
            </p:cNvSpPr>
            <p:nvPr/>
          </p:nvSpPr>
          <p:spPr bwMode="auto">
            <a:xfrm>
              <a:off x="1397" y="527"/>
              <a:ext cx="1335" cy="477"/>
            </a:xfrm>
            <a:prstGeom prst="rect">
              <a:avLst/>
            </a:prstGeom>
            <a:grpFill/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&lt;&lt;Interface&gt;&gt;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Runnable</a:t>
              </a: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1397" y="1004"/>
              <a:ext cx="1335" cy="318"/>
            </a:xfrm>
            <a:prstGeom prst="rect">
              <a:avLst/>
            </a:prstGeom>
            <a:grpFill/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+run() 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5"/>
          <p:cNvGrpSpPr/>
          <p:nvPr/>
        </p:nvGrpSpPr>
        <p:grpSpPr bwMode="auto">
          <a:xfrm>
            <a:off x="1662704" y="2538414"/>
            <a:ext cx="2832099" cy="2619375"/>
            <a:chOff x="707" y="1735"/>
            <a:chExt cx="2431" cy="1746"/>
          </a:xfrm>
          <a:solidFill>
            <a:schemeClr val="bg1"/>
          </a:solidFill>
        </p:grpSpPr>
        <p:sp>
          <p:nvSpPr>
            <p:cNvPr id="190470" name="Rectangle 6"/>
            <p:cNvSpPr>
              <a:spLocks noChangeArrowheads="1"/>
            </p:cNvSpPr>
            <p:nvPr/>
          </p:nvSpPr>
          <p:spPr bwMode="auto">
            <a:xfrm>
              <a:off x="707" y="1735"/>
              <a:ext cx="2431" cy="277"/>
            </a:xfrm>
            <a:prstGeom prst="rect">
              <a:avLst/>
            </a:prstGeom>
            <a:grpFill/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Filter </a:t>
              </a: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707" y="2012"/>
              <a:ext cx="2431" cy="514"/>
            </a:xfrm>
            <a:prstGeom prst="rect">
              <a:avLst/>
            </a:prstGeom>
            <a:grpFill/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#input: Pipe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#output:Pipe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-isStarted:boolean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707" y="2529"/>
              <a:ext cx="2431" cy="952"/>
            </a:xfrm>
            <a:prstGeom prst="rect">
              <a:avLst/>
            </a:prstGeom>
            <a:grpFill/>
            <a:ln w="3175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+Filter(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in:Pipe,out:Pipe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) 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+start()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+stop()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+run()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zh-CN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#transform()</a:t>
              </a:r>
              <a:endPara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90487" name="AutoShape 23"/>
          <p:cNvSpPr>
            <a:spLocks noChangeArrowheads="1"/>
          </p:cNvSpPr>
          <p:nvPr/>
        </p:nvSpPr>
        <p:spPr bwMode="auto">
          <a:xfrm>
            <a:off x="2880439" y="2108200"/>
            <a:ext cx="431800" cy="431800"/>
          </a:xfrm>
          <a:prstGeom prst="upArrow">
            <a:avLst>
              <a:gd name="adj1" fmla="val 0"/>
              <a:gd name="adj2" fmla="val 452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6390" name="Line 16"/>
          <p:cNvSpPr>
            <a:spLocks noChangeShapeType="1"/>
          </p:cNvSpPr>
          <p:nvPr/>
        </p:nvSpPr>
        <p:spPr bwMode="auto">
          <a:xfrm flipV="1">
            <a:off x="920115" y="5551170"/>
            <a:ext cx="5686425" cy="133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8"/>
          <p:cNvSpPr>
            <a:spLocks noChangeShapeType="1"/>
          </p:cNvSpPr>
          <p:nvPr/>
        </p:nvSpPr>
        <p:spPr bwMode="auto">
          <a:xfrm>
            <a:off x="6606301" y="5564189"/>
            <a:ext cx="0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20"/>
          <p:cNvSpPr>
            <a:spLocks noChangeShapeType="1"/>
          </p:cNvSpPr>
          <p:nvPr/>
        </p:nvSpPr>
        <p:spPr bwMode="auto">
          <a:xfrm>
            <a:off x="4672726" y="5564189"/>
            <a:ext cx="0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21"/>
          <p:cNvSpPr>
            <a:spLocks noChangeShapeType="1"/>
          </p:cNvSpPr>
          <p:nvPr/>
        </p:nvSpPr>
        <p:spPr bwMode="auto">
          <a:xfrm>
            <a:off x="2607389" y="5564189"/>
            <a:ext cx="0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AutoShape 24"/>
          <p:cNvSpPr>
            <a:spLocks noChangeArrowheads="1"/>
          </p:cNvSpPr>
          <p:nvPr/>
        </p:nvSpPr>
        <p:spPr bwMode="auto">
          <a:xfrm>
            <a:off x="3270964" y="5157788"/>
            <a:ext cx="442912" cy="431800"/>
          </a:xfrm>
          <a:prstGeom prst="upArrow">
            <a:avLst>
              <a:gd name="adj1" fmla="val 0"/>
              <a:gd name="adj2" fmla="val 4528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232490" y="5875338"/>
            <a:ext cx="1512887" cy="438150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Input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94" name="Rectangle 30"/>
          <p:cNvSpPr>
            <a:spLocks noChangeArrowheads="1"/>
          </p:cNvSpPr>
          <p:nvPr/>
        </p:nvSpPr>
        <p:spPr bwMode="auto">
          <a:xfrm>
            <a:off x="232490" y="6297613"/>
            <a:ext cx="1512887" cy="461962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1815226" y="5876925"/>
            <a:ext cx="1455738" cy="438150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Y2K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815226" y="6300788"/>
            <a:ext cx="1455738" cy="461962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3383280" y="5876925"/>
            <a:ext cx="2387600" cy="438150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CountryName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383280" y="6301740"/>
            <a:ext cx="2387600" cy="460375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square"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855415" y="5876925"/>
            <a:ext cx="1512887" cy="438150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Output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5855415" y="6300788"/>
            <a:ext cx="1512887" cy="461962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951626" y="5575300"/>
            <a:ext cx="0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992313" y="115889"/>
            <a:ext cx="8280400" cy="5365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9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9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3330" y="1052514"/>
            <a:ext cx="9976919" cy="4968039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Methods: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start a thread and run the thread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called by the thread when needed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stop a thread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the abstract method that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Inputs data (in Input filter),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Finds Y2K and processes Y2K (in Y2K filter),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Finds and fixes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problem (in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filter)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outputs data, respectively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of the run: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start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transform()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3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3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3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3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3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3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83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829" y="2636840"/>
            <a:ext cx="9368436" cy="31392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类的一个实例由两个流组成：输入流和输出流。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管道类通过以下方式连接这两个流。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写入输入流的数据被传输到输出流。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这样，这些数据就可以被一个过滤器对象从输出流中读取。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787651" y="1405252"/>
            <a:ext cx="928528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考虑满足设计要求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：数据像水流一样，从左至右流经各个管道与过滤器。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650" y="5013326"/>
            <a:ext cx="8229600" cy="14398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/>
              <a:t>The Pipe class encapsulates the input and output streams </a:t>
            </a:r>
            <a:endParaRPr lang="en-US" altLang="zh-CN" sz="2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/>
              <a:t>as its private variables and provide just a simple public </a:t>
            </a:r>
            <a:endParaRPr lang="en-US" altLang="zh-CN" sz="2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/>
              <a:t>Interface for writing data to and reading data from a pipe </a:t>
            </a:r>
            <a:endParaRPr lang="en-US" altLang="zh-CN" sz="2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/>
              <a:t>object. </a:t>
            </a:r>
            <a:endParaRPr lang="en-US" altLang="zh-CN" sz="2200" b="1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3216276" y="1281113"/>
            <a:ext cx="3527425" cy="565150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Pipe</a:t>
            </a: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 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3216276" y="1846263"/>
            <a:ext cx="3527425" cy="946150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-reader_: PipedReader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-writer_:  PipedWriter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3216276" y="2792413"/>
            <a:ext cx="3527425" cy="1789112"/>
          </a:xfrm>
          <a:prstGeom prst="rect">
            <a:avLst/>
          </a:prstGeom>
          <a:solidFill>
            <a:schemeClr val="bg1"/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+read()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+write(c: int)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+closeReader()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+closeWriter()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5919" name="Text Box 31"/>
          <p:cNvSpPr txBox="1">
            <a:spLocks noChangeArrowheads="1"/>
          </p:cNvSpPr>
          <p:nvPr/>
        </p:nvSpPr>
        <p:spPr bwMode="auto">
          <a:xfrm>
            <a:off x="6888164" y="1196976"/>
            <a:ext cx="32400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Java API classes</a:t>
            </a:r>
            <a:endParaRPr lang="en-US" altLang="zh-CN" sz="2400" b="1"/>
          </a:p>
          <a:p>
            <a:pPr eaLnBrk="1" hangingPunct="1"/>
            <a:r>
              <a:rPr lang="en-US" altLang="zh-CN" sz="2400" b="1">
                <a:solidFill>
                  <a:srgbClr val="0000CC"/>
                </a:solidFill>
              </a:rPr>
              <a:t>PipedReader</a:t>
            </a:r>
            <a:r>
              <a:rPr lang="en-US" altLang="zh-CN" sz="2400"/>
              <a:t>  and </a:t>
            </a:r>
            <a:r>
              <a:rPr lang="en-US" altLang="zh-CN" sz="2400" b="1">
                <a:solidFill>
                  <a:srgbClr val="0000CC"/>
                </a:solidFill>
              </a:rPr>
              <a:t>PipedWriter</a:t>
            </a:r>
            <a:r>
              <a:rPr lang="en-US" altLang="zh-CN" sz="2400"/>
              <a:t> </a:t>
            </a:r>
            <a:r>
              <a:rPr lang="en-US" altLang="zh-CN" sz="2400" b="1"/>
              <a:t>are used to implement data stream to keep data flowing continuously</a:t>
            </a:r>
            <a:endParaRPr lang="en-US" altLang="zh-CN" sz="2400" b="1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8" grpId="0" animBg="1"/>
      <p:bldP spid="165899" grpId="0" animBg="1"/>
      <p:bldP spid="1659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50"/>
          <p:cNvGrpSpPr/>
          <p:nvPr/>
        </p:nvGrpSpPr>
        <p:grpSpPr bwMode="auto">
          <a:xfrm>
            <a:off x="1847851" y="4084638"/>
            <a:ext cx="8569325" cy="1250950"/>
            <a:chOff x="612" y="2824"/>
            <a:chExt cx="4672" cy="788"/>
          </a:xfrm>
        </p:grpSpPr>
        <p:sp>
          <p:nvSpPr>
            <p:cNvPr id="20489" name="AutoShape 51"/>
            <p:cNvSpPr>
              <a:spLocks noChangeArrowheads="1"/>
            </p:cNvSpPr>
            <p:nvPr/>
          </p:nvSpPr>
          <p:spPr bwMode="auto">
            <a:xfrm rot="-5400000">
              <a:off x="4240" y="2886"/>
              <a:ext cx="91" cy="726"/>
            </a:xfrm>
            <a:prstGeom prst="can">
              <a:avLst>
                <a:gd name="adj" fmla="val 75791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0" name="AutoShape 52"/>
            <p:cNvSpPr>
              <a:spLocks noChangeArrowheads="1"/>
            </p:cNvSpPr>
            <p:nvPr/>
          </p:nvSpPr>
          <p:spPr bwMode="auto">
            <a:xfrm rot="-5400000">
              <a:off x="2925" y="2886"/>
              <a:ext cx="91" cy="726"/>
            </a:xfrm>
            <a:prstGeom prst="can">
              <a:avLst>
                <a:gd name="adj" fmla="val 75791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1" name="AutoShape 53"/>
            <p:cNvSpPr>
              <a:spLocks noChangeArrowheads="1"/>
            </p:cNvSpPr>
            <p:nvPr/>
          </p:nvSpPr>
          <p:spPr bwMode="auto">
            <a:xfrm rot="-5400000">
              <a:off x="1632" y="2954"/>
              <a:ext cx="91" cy="590"/>
            </a:xfrm>
            <a:prstGeom prst="can">
              <a:avLst>
                <a:gd name="adj" fmla="val 61593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2" name="AutoShape 54"/>
            <p:cNvSpPr>
              <a:spLocks noChangeArrowheads="1"/>
            </p:cNvSpPr>
            <p:nvPr/>
          </p:nvSpPr>
          <p:spPr bwMode="auto">
            <a:xfrm rot="-5400000">
              <a:off x="510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AutoShape 55"/>
            <p:cNvSpPr>
              <a:spLocks noChangeArrowheads="1"/>
            </p:cNvSpPr>
            <p:nvPr/>
          </p:nvSpPr>
          <p:spPr bwMode="auto">
            <a:xfrm rot="-5400000">
              <a:off x="383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4" name="AutoShape 56"/>
            <p:cNvSpPr>
              <a:spLocks noChangeArrowheads="1"/>
            </p:cNvSpPr>
            <p:nvPr/>
          </p:nvSpPr>
          <p:spPr bwMode="auto">
            <a:xfrm rot="-5400000">
              <a:off x="251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5" name="AutoShape 57"/>
            <p:cNvSpPr>
              <a:spLocks noChangeArrowheads="1"/>
            </p:cNvSpPr>
            <p:nvPr/>
          </p:nvSpPr>
          <p:spPr bwMode="auto">
            <a:xfrm rot="-5400000">
              <a:off x="1246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6" name="AutoShape 58"/>
            <p:cNvSpPr>
              <a:spLocks noChangeArrowheads="1"/>
            </p:cNvSpPr>
            <p:nvPr/>
          </p:nvSpPr>
          <p:spPr bwMode="auto">
            <a:xfrm rot="-5400000">
              <a:off x="1938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Y2K</a:t>
              </a:r>
              <a:endParaRPr lang="en-US" altLang="zh-CN" b="1"/>
            </a:p>
          </p:txBody>
        </p:sp>
        <p:sp>
          <p:nvSpPr>
            <p:cNvPr id="20497" name="AutoShape 59"/>
            <p:cNvSpPr>
              <a:spLocks noChangeArrowheads="1"/>
            </p:cNvSpPr>
            <p:nvPr/>
          </p:nvSpPr>
          <p:spPr bwMode="auto">
            <a:xfrm rot="-5400000">
              <a:off x="3254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Country</a:t>
              </a:r>
              <a:endParaRPr lang="en-US" altLang="zh-CN" b="1"/>
            </a:p>
            <a:p>
              <a:pPr algn="ctr" eaLnBrk="1" hangingPunct="1"/>
              <a:r>
                <a:rPr lang="en-US" altLang="zh-CN" b="1"/>
                <a:t>name</a:t>
              </a:r>
              <a:endParaRPr lang="en-US" altLang="zh-CN" b="1"/>
            </a:p>
          </p:txBody>
        </p:sp>
        <p:sp>
          <p:nvSpPr>
            <p:cNvPr id="20498" name="AutoShape 60"/>
            <p:cNvSpPr>
              <a:spLocks noChangeArrowheads="1"/>
            </p:cNvSpPr>
            <p:nvPr/>
          </p:nvSpPr>
          <p:spPr bwMode="auto">
            <a:xfrm rot="-5400000">
              <a:off x="668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  Input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0499" name="AutoShape 61"/>
            <p:cNvSpPr>
              <a:spLocks noChangeArrowheads="1"/>
            </p:cNvSpPr>
            <p:nvPr/>
          </p:nvSpPr>
          <p:spPr bwMode="auto">
            <a:xfrm rot="-5400000">
              <a:off x="4524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  Output </a:t>
              </a:r>
              <a:endParaRPr lang="en-US" altLang="zh-CN" b="1"/>
            </a:p>
          </p:txBody>
        </p:sp>
        <p:sp>
          <p:nvSpPr>
            <p:cNvPr id="20500" name="AutoShape 62"/>
            <p:cNvSpPr>
              <a:spLocks noChangeArrowheads="1"/>
            </p:cNvSpPr>
            <p:nvPr/>
          </p:nvSpPr>
          <p:spPr bwMode="auto">
            <a:xfrm rot="-5400000">
              <a:off x="319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59999"/>
              </a:srgbClr>
            </a:solidFill>
            <a:ln w="9525">
              <a:solidFill>
                <a:srgbClr val="3366FF"/>
              </a:solidFill>
              <a:prstDash val="sysDot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AutoShape 63"/>
            <p:cNvSpPr>
              <a:spLocks noChangeArrowheads="1"/>
            </p:cNvSpPr>
            <p:nvPr/>
          </p:nvSpPr>
          <p:spPr bwMode="auto">
            <a:xfrm rot="-5400000">
              <a:off x="446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58823"/>
              </a:srgbClr>
            </a:solidFill>
            <a:ln w="9525">
              <a:solidFill>
                <a:srgbClr val="3366FF"/>
              </a:solidFill>
              <a:prstDash val="dash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AutoShape 64"/>
            <p:cNvSpPr>
              <a:spLocks noChangeArrowheads="1"/>
            </p:cNvSpPr>
            <p:nvPr/>
          </p:nvSpPr>
          <p:spPr bwMode="auto">
            <a:xfrm rot="-5400000">
              <a:off x="61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3" name="AutoShape 65"/>
            <p:cNvSpPr>
              <a:spLocks noChangeArrowheads="1"/>
            </p:cNvSpPr>
            <p:nvPr/>
          </p:nvSpPr>
          <p:spPr bwMode="auto">
            <a:xfrm rot="-5400000">
              <a:off x="188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65097"/>
              </a:srgbClr>
            </a:solidFill>
            <a:ln w="9525">
              <a:solidFill>
                <a:srgbClr val="3366FF"/>
              </a:solidFill>
              <a:prstDash val="sysDot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1429" y="2824"/>
              <a:ext cx="458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in_y2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" name="Rectangle 67"/>
            <p:cNvSpPr>
              <a:spLocks noChangeArrowheads="1"/>
            </p:cNvSpPr>
            <p:nvPr/>
          </p:nvSpPr>
          <p:spPr bwMode="auto">
            <a:xfrm>
              <a:off x="2722" y="2870"/>
              <a:ext cx="492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y2_co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Rectangle 68"/>
            <p:cNvSpPr>
              <a:spLocks noChangeArrowheads="1"/>
            </p:cNvSpPr>
            <p:nvPr/>
          </p:nvSpPr>
          <p:spPr bwMode="auto">
            <a:xfrm>
              <a:off x="4014" y="2870"/>
              <a:ext cx="507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co_ou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23" name="AutoShape 70"/>
          <p:cNvSpPr>
            <a:spLocks noChangeArrowheads="1"/>
          </p:cNvSpPr>
          <p:nvPr/>
        </p:nvSpPr>
        <p:spPr bwMode="auto">
          <a:xfrm>
            <a:off x="4236720" y="4980624"/>
            <a:ext cx="647700" cy="936625"/>
          </a:xfrm>
          <a:prstGeom prst="curvedUpArrow">
            <a:avLst>
              <a:gd name="adj1" fmla="val 8310"/>
              <a:gd name="adj2" fmla="val 28310"/>
              <a:gd name="adj3" fmla="val 4820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AutoShape 71"/>
          <p:cNvSpPr>
            <a:spLocks noChangeArrowheads="1"/>
          </p:cNvSpPr>
          <p:nvPr/>
        </p:nvSpPr>
        <p:spPr bwMode="auto">
          <a:xfrm rot="-139763">
            <a:off x="5244784" y="4980624"/>
            <a:ext cx="503237" cy="936625"/>
          </a:xfrm>
          <a:prstGeom prst="curvedUpArrow">
            <a:avLst>
              <a:gd name="adj1" fmla="val 8310"/>
              <a:gd name="adj2" fmla="val 28310"/>
              <a:gd name="adj3" fmla="val 6204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AutoShape 72"/>
          <p:cNvSpPr>
            <a:spLocks noChangeArrowheads="1"/>
          </p:cNvSpPr>
          <p:nvPr/>
        </p:nvSpPr>
        <p:spPr bwMode="auto">
          <a:xfrm>
            <a:off x="5748020" y="4980624"/>
            <a:ext cx="1079500" cy="936625"/>
          </a:xfrm>
          <a:prstGeom prst="curvedUpArrow">
            <a:avLst>
              <a:gd name="adj1" fmla="val 9578"/>
              <a:gd name="adj2" fmla="val 326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3"/>
          <p:cNvSpPr txBox="1">
            <a:spLocks noChangeArrowheads="1"/>
          </p:cNvSpPr>
          <p:nvPr/>
        </p:nvSpPr>
        <p:spPr bwMode="auto">
          <a:xfrm>
            <a:off x="1046993" y="3005137"/>
            <a:ext cx="57864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一串管道是怎样搬运数据的呢？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8" name="矩形 28"/>
          <p:cNvSpPr>
            <a:spLocks noChangeArrowheads="1"/>
          </p:cNvSpPr>
          <p:nvPr/>
        </p:nvSpPr>
        <p:spPr bwMode="auto">
          <a:xfrm>
            <a:off x="1023042" y="1484314"/>
            <a:ext cx="90607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回答设计要求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怎样使得数据像水流一样从左向右移动？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4154" y="1412877"/>
            <a:ext cx="10972800" cy="421837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：利用管道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过滤器体系结构设计一个旧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在一个文本文档中，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修改千年虫问题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：查找并且改变所有的表示年的表达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19xy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修改国名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：查找并且改变所有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Holland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Netherlands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847850" y="517525"/>
            <a:ext cx="6840538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981075"/>
            <a:ext cx="6383337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先看看相邻两个管道是怎样搬运数据的？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424114" y="3783013"/>
            <a:ext cx="1800225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p1.write(g)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p1.write(f)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p1.write(e)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p1.write(d)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p1.write(c)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279650" y="2703513"/>
            <a:ext cx="363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Pipe p1 = new Pipe()</a:t>
            </a:r>
            <a:endParaRPr lang="en-US" altLang="zh-CN" sz="2800" b="1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2279651" y="5656264"/>
            <a:ext cx="2303463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p1.closeWriter()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[-writer_.flush();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-writer_.close()]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5735638" y="5799138"/>
            <a:ext cx="3249612" cy="869950"/>
            <a:chOff x="2200" y="3249"/>
            <a:chExt cx="2047" cy="548"/>
          </a:xfrm>
        </p:grpSpPr>
        <p:sp>
          <p:nvSpPr>
            <p:cNvPr id="21544" name="AutoShape 8"/>
            <p:cNvSpPr>
              <a:spLocks noChangeArrowheads="1"/>
            </p:cNvSpPr>
            <p:nvPr/>
          </p:nvSpPr>
          <p:spPr bwMode="auto">
            <a:xfrm rot="-5400000">
              <a:off x="3039" y="2814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5" name="AutoShape 9"/>
            <p:cNvSpPr>
              <a:spLocks noChangeArrowheads="1"/>
            </p:cNvSpPr>
            <p:nvPr/>
          </p:nvSpPr>
          <p:spPr bwMode="auto">
            <a:xfrm rot="-5400000">
              <a:off x="2402" y="3228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3546" name="Rectangle 10"/>
            <p:cNvSpPr>
              <a:spLocks noChangeArrowheads="1"/>
            </p:cNvSpPr>
            <p:nvPr/>
          </p:nvSpPr>
          <p:spPr bwMode="auto">
            <a:xfrm>
              <a:off x="3515" y="3566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3547" name="Rectangle 11"/>
            <p:cNvSpPr>
              <a:spLocks noChangeArrowheads="1"/>
            </p:cNvSpPr>
            <p:nvPr/>
          </p:nvSpPr>
          <p:spPr bwMode="auto">
            <a:xfrm>
              <a:off x="2200" y="3566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548" name="AutoShape 12"/>
            <p:cNvSpPr>
              <a:spLocks noChangeArrowheads="1"/>
            </p:cNvSpPr>
            <p:nvPr/>
          </p:nvSpPr>
          <p:spPr bwMode="auto">
            <a:xfrm rot="-5400000">
              <a:off x="3719" y="3090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5808663" y="3495676"/>
            <a:ext cx="3321050" cy="798513"/>
            <a:chOff x="2699" y="1933"/>
            <a:chExt cx="2092" cy="503"/>
          </a:xfrm>
        </p:grpSpPr>
        <p:sp>
          <p:nvSpPr>
            <p:cNvPr id="21539" name="AutoShape 14"/>
            <p:cNvSpPr>
              <a:spLocks noChangeArrowheads="1"/>
            </p:cNvSpPr>
            <p:nvPr/>
          </p:nvSpPr>
          <p:spPr bwMode="auto">
            <a:xfrm rot="-5400000">
              <a:off x="4270" y="1774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21540" name="AutoShape 15"/>
            <p:cNvSpPr>
              <a:spLocks noChangeArrowheads="1"/>
            </p:cNvSpPr>
            <p:nvPr/>
          </p:nvSpPr>
          <p:spPr bwMode="auto">
            <a:xfrm rot="-5400000">
              <a:off x="3499" y="1502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1" name="AutoShape 16"/>
            <p:cNvSpPr>
              <a:spLocks noChangeArrowheads="1"/>
            </p:cNvSpPr>
            <p:nvPr/>
          </p:nvSpPr>
          <p:spPr bwMode="auto">
            <a:xfrm rot="-5400000">
              <a:off x="2909" y="1910"/>
              <a:ext cx="272" cy="318"/>
            </a:xfrm>
            <a:prstGeom prst="can">
              <a:avLst>
                <a:gd name="adj" fmla="val 1528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3553" name="Rectangle 17"/>
            <p:cNvSpPr>
              <a:spLocks noChangeArrowheads="1"/>
            </p:cNvSpPr>
            <p:nvPr/>
          </p:nvSpPr>
          <p:spPr bwMode="auto">
            <a:xfrm>
              <a:off x="4059" y="2205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3554" name="Rectangle 18"/>
            <p:cNvSpPr>
              <a:spLocks noChangeArrowheads="1"/>
            </p:cNvSpPr>
            <p:nvPr/>
          </p:nvSpPr>
          <p:spPr bwMode="auto">
            <a:xfrm>
              <a:off x="2699" y="22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6013450" y="4425951"/>
            <a:ext cx="3106738" cy="798513"/>
            <a:chOff x="1882" y="2432"/>
            <a:chExt cx="1957" cy="503"/>
          </a:xfrm>
        </p:grpSpPr>
        <p:sp>
          <p:nvSpPr>
            <p:cNvPr id="21534" name="AutoShape 20"/>
            <p:cNvSpPr>
              <a:spLocks noChangeArrowheads="1"/>
            </p:cNvSpPr>
            <p:nvPr/>
          </p:nvSpPr>
          <p:spPr bwMode="auto">
            <a:xfrm rot="-5400000">
              <a:off x="2767" y="1997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5" name="AutoShape 21"/>
            <p:cNvSpPr>
              <a:spLocks noChangeArrowheads="1"/>
            </p:cNvSpPr>
            <p:nvPr/>
          </p:nvSpPr>
          <p:spPr bwMode="auto">
            <a:xfrm rot="-5400000">
              <a:off x="3357" y="2409"/>
              <a:ext cx="272" cy="318"/>
            </a:xfrm>
            <a:prstGeom prst="can">
              <a:avLst>
                <a:gd name="adj" fmla="val 1528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3558" name="Rectangle 22"/>
            <p:cNvSpPr>
              <a:spLocks noChangeArrowheads="1"/>
            </p:cNvSpPr>
            <p:nvPr/>
          </p:nvSpPr>
          <p:spPr bwMode="auto">
            <a:xfrm>
              <a:off x="3107" y="2704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3559" name="Rectangle 23"/>
            <p:cNvSpPr>
              <a:spLocks noChangeArrowheads="1"/>
            </p:cNvSpPr>
            <p:nvPr/>
          </p:nvSpPr>
          <p:spPr bwMode="auto">
            <a:xfrm>
              <a:off x="1927" y="270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538" name="AutoShape 24"/>
            <p:cNvSpPr>
              <a:spLocks noChangeArrowheads="1"/>
            </p:cNvSpPr>
            <p:nvPr/>
          </p:nvSpPr>
          <p:spPr bwMode="auto">
            <a:xfrm rot="-5400000">
              <a:off x="2041" y="2273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sp>
        <p:nvSpPr>
          <p:cNvPr id="193561" name="Line 25"/>
          <p:cNvSpPr>
            <a:spLocks noChangeShapeType="1"/>
          </p:cNvSpPr>
          <p:nvPr/>
        </p:nvSpPr>
        <p:spPr bwMode="auto">
          <a:xfrm>
            <a:off x="4224338" y="3927475"/>
            <a:ext cx="0" cy="1296988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62" name="Line 26"/>
          <p:cNvSpPr>
            <a:spLocks noChangeShapeType="1"/>
          </p:cNvSpPr>
          <p:nvPr/>
        </p:nvSpPr>
        <p:spPr bwMode="auto">
          <a:xfrm>
            <a:off x="4224338" y="4648200"/>
            <a:ext cx="17272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4224338" y="6088063"/>
            <a:ext cx="17272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64" name="Rectangle 28"/>
          <p:cNvSpPr>
            <a:spLocks noChangeArrowheads="1"/>
          </p:cNvSpPr>
          <p:nvPr/>
        </p:nvSpPr>
        <p:spPr bwMode="auto">
          <a:xfrm>
            <a:off x="9461500" y="356870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sp>
        <p:nvSpPr>
          <p:cNvPr id="193565" name="Rectangle 29"/>
          <p:cNvSpPr>
            <a:spLocks noChangeArrowheads="1"/>
          </p:cNvSpPr>
          <p:nvPr/>
        </p:nvSpPr>
        <p:spPr bwMode="auto">
          <a:xfrm>
            <a:off x="9480550" y="4497388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9480550" y="5864226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1520" name="Group 13"/>
          <p:cNvGrpSpPr/>
          <p:nvPr/>
        </p:nvGrpSpPr>
        <p:grpSpPr bwMode="auto">
          <a:xfrm>
            <a:off x="2279650" y="1700213"/>
            <a:ext cx="3321050" cy="798512"/>
            <a:chOff x="2699" y="1933"/>
            <a:chExt cx="2092" cy="503"/>
          </a:xfrm>
        </p:grpSpPr>
        <p:sp>
          <p:nvSpPr>
            <p:cNvPr id="21529" name="AutoShape 14"/>
            <p:cNvSpPr>
              <a:spLocks noChangeArrowheads="1"/>
            </p:cNvSpPr>
            <p:nvPr/>
          </p:nvSpPr>
          <p:spPr bwMode="auto">
            <a:xfrm rot="-5400000">
              <a:off x="4270" y="1774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21530" name="AutoShape 15"/>
            <p:cNvSpPr>
              <a:spLocks noChangeArrowheads="1"/>
            </p:cNvSpPr>
            <p:nvPr/>
          </p:nvSpPr>
          <p:spPr bwMode="auto">
            <a:xfrm rot="-5400000">
              <a:off x="3499" y="1502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1" name="AutoShape 16"/>
            <p:cNvSpPr>
              <a:spLocks noChangeArrowheads="1"/>
            </p:cNvSpPr>
            <p:nvPr/>
          </p:nvSpPr>
          <p:spPr bwMode="auto">
            <a:xfrm rot="-5400000">
              <a:off x="2909" y="1910"/>
              <a:ext cx="272" cy="318"/>
            </a:xfrm>
            <a:prstGeom prst="can">
              <a:avLst>
                <a:gd name="adj" fmla="val 1528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4059" y="2205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2699" y="22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21521" name="Rectangle 28"/>
          <p:cNvSpPr>
            <a:spLocks noChangeArrowheads="1"/>
          </p:cNvSpPr>
          <p:nvPr/>
        </p:nvSpPr>
        <p:spPr bwMode="auto">
          <a:xfrm>
            <a:off x="3646488" y="1406526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grpSp>
        <p:nvGrpSpPr>
          <p:cNvPr id="21522" name="Group 59"/>
          <p:cNvGrpSpPr/>
          <p:nvPr/>
        </p:nvGrpSpPr>
        <p:grpSpPr bwMode="auto">
          <a:xfrm>
            <a:off x="6067426" y="1695450"/>
            <a:ext cx="3249613" cy="869950"/>
            <a:chOff x="2472" y="3653"/>
            <a:chExt cx="2047" cy="548"/>
          </a:xfrm>
        </p:grpSpPr>
        <p:sp>
          <p:nvSpPr>
            <p:cNvPr id="21524" name="AutoShape 46"/>
            <p:cNvSpPr>
              <a:spLocks noChangeArrowheads="1"/>
            </p:cNvSpPr>
            <p:nvPr/>
          </p:nvSpPr>
          <p:spPr bwMode="auto">
            <a:xfrm rot="-5400000">
              <a:off x="3311" y="3218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5" name="AutoShape 47"/>
            <p:cNvSpPr>
              <a:spLocks noChangeArrowheads="1"/>
            </p:cNvSpPr>
            <p:nvPr/>
          </p:nvSpPr>
          <p:spPr bwMode="auto">
            <a:xfrm rot="-5400000">
              <a:off x="2674" y="3632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3787" y="3970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2472" y="3970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528" name="AutoShape 50"/>
            <p:cNvSpPr>
              <a:spLocks noChangeArrowheads="1"/>
            </p:cNvSpPr>
            <p:nvPr/>
          </p:nvSpPr>
          <p:spPr bwMode="auto">
            <a:xfrm rot="-5400000">
              <a:off x="3991" y="3494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sp>
        <p:nvSpPr>
          <p:cNvPr id="21523" name="Rectangle 56"/>
          <p:cNvSpPr>
            <a:spLocks noChangeArrowheads="1"/>
          </p:cNvSpPr>
          <p:nvPr/>
        </p:nvSpPr>
        <p:spPr bwMode="auto">
          <a:xfrm>
            <a:off x="7464425" y="148431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p2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23556" grpId="0"/>
      <p:bldP spid="193542" grpId="0"/>
      <p:bldP spid="193561" grpId="0" animBg="1"/>
      <p:bldP spid="193562" grpId="0" animBg="1"/>
      <p:bldP spid="193563" grpId="0" animBg="1"/>
      <p:bldP spid="193564" grpId="0"/>
      <p:bldP spid="193565" grpId="0"/>
      <p:bldP spid="1935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992314" y="2427288"/>
            <a:ext cx="1800225" cy="14652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c=p1.read()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d=p1.read()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e=p1.read()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f=p1.read();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g=p1.read()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1992313" y="1898650"/>
            <a:ext cx="3135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Pipe p2 = new Pipe()</a:t>
            </a:r>
            <a:endParaRPr lang="en-US" altLang="zh-CN" sz="2400" b="1"/>
          </a:p>
        </p:txBody>
      </p:sp>
      <p:grpSp>
        <p:nvGrpSpPr>
          <p:cNvPr id="22532" name="Group 26"/>
          <p:cNvGrpSpPr/>
          <p:nvPr/>
        </p:nvGrpSpPr>
        <p:grpSpPr bwMode="auto">
          <a:xfrm>
            <a:off x="6024564" y="1046163"/>
            <a:ext cx="3030537" cy="798512"/>
            <a:chOff x="3194" y="709"/>
            <a:chExt cx="1909" cy="503"/>
          </a:xfrm>
        </p:grpSpPr>
        <p:sp>
          <p:nvSpPr>
            <p:cNvPr id="22571" name="AutoShape 13"/>
            <p:cNvSpPr>
              <a:spLocks noChangeArrowheads="1"/>
            </p:cNvSpPr>
            <p:nvPr/>
          </p:nvSpPr>
          <p:spPr bwMode="auto">
            <a:xfrm rot="-5400000">
              <a:off x="4031" y="278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2" name="AutoShape 14"/>
            <p:cNvSpPr>
              <a:spLocks noChangeArrowheads="1"/>
            </p:cNvSpPr>
            <p:nvPr/>
          </p:nvSpPr>
          <p:spPr bwMode="auto">
            <a:xfrm rot="-5400000">
              <a:off x="3355" y="688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03" name="Rectangle 15"/>
            <p:cNvSpPr>
              <a:spLocks noChangeArrowheads="1"/>
            </p:cNvSpPr>
            <p:nvPr/>
          </p:nvSpPr>
          <p:spPr bwMode="auto">
            <a:xfrm>
              <a:off x="4371" y="981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3194" y="98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575" name="AutoShape 17"/>
            <p:cNvSpPr>
              <a:spLocks noChangeArrowheads="1"/>
            </p:cNvSpPr>
            <p:nvPr/>
          </p:nvSpPr>
          <p:spPr bwMode="auto">
            <a:xfrm rot="-5400000">
              <a:off x="4581" y="550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grpSp>
        <p:nvGrpSpPr>
          <p:cNvPr id="3" name="Group 57"/>
          <p:cNvGrpSpPr/>
          <p:nvPr/>
        </p:nvGrpSpPr>
        <p:grpSpPr bwMode="auto">
          <a:xfrm>
            <a:off x="6096000" y="1911351"/>
            <a:ext cx="3106738" cy="798513"/>
            <a:chOff x="2964" y="1075"/>
            <a:chExt cx="1957" cy="503"/>
          </a:xfrm>
        </p:grpSpPr>
        <p:sp>
          <p:nvSpPr>
            <p:cNvPr id="22566" name="AutoShape 21"/>
            <p:cNvSpPr>
              <a:spLocks noChangeArrowheads="1"/>
            </p:cNvSpPr>
            <p:nvPr/>
          </p:nvSpPr>
          <p:spPr bwMode="auto">
            <a:xfrm rot="-5400000">
              <a:off x="3985" y="644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7" name="AutoShape 22"/>
            <p:cNvSpPr>
              <a:spLocks noChangeArrowheads="1"/>
            </p:cNvSpPr>
            <p:nvPr/>
          </p:nvSpPr>
          <p:spPr bwMode="auto">
            <a:xfrm rot="-5400000">
              <a:off x="4436" y="1054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4189" y="1347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2964" y="1347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570" name="AutoShape 25"/>
            <p:cNvSpPr>
              <a:spLocks noChangeArrowheads="1"/>
            </p:cNvSpPr>
            <p:nvPr/>
          </p:nvSpPr>
          <p:spPr bwMode="auto">
            <a:xfrm rot="-5400000">
              <a:off x="3214" y="920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</p:grp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3432176" y="3141663"/>
            <a:ext cx="2665413" cy="635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8"/>
          <p:cNvGrpSpPr/>
          <p:nvPr/>
        </p:nvGrpSpPr>
        <p:grpSpPr bwMode="auto">
          <a:xfrm>
            <a:off x="6024564" y="2925763"/>
            <a:ext cx="3030537" cy="798512"/>
            <a:chOff x="3194" y="709"/>
            <a:chExt cx="1909" cy="503"/>
          </a:xfrm>
        </p:grpSpPr>
        <p:sp>
          <p:nvSpPr>
            <p:cNvPr id="22561" name="AutoShape 29"/>
            <p:cNvSpPr>
              <a:spLocks noChangeArrowheads="1"/>
            </p:cNvSpPr>
            <p:nvPr/>
          </p:nvSpPr>
          <p:spPr bwMode="auto">
            <a:xfrm rot="-5400000">
              <a:off x="4031" y="278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AutoShape 30"/>
            <p:cNvSpPr>
              <a:spLocks noChangeArrowheads="1"/>
            </p:cNvSpPr>
            <p:nvPr/>
          </p:nvSpPr>
          <p:spPr bwMode="auto">
            <a:xfrm rot="-5400000">
              <a:off x="3355" y="688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19" name="Rectangle 31"/>
            <p:cNvSpPr>
              <a:spLocks noChangeArrowheads="1"/>
            </p:cNvSpPr>
            <p:nvPr/>
          </p:nvSpPr>
          <p:spPr bwMode="auto">
            <a:xfrm>
              <a:off x="4371" y="981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1520" name="Rectangle 32"/>
            <p:cNvSpPr>
              <a:spLocks noChangeArrowheads="1"/>
            </p:cNvSpPr>
            <p:nvPr/>
          </p:nvSpPr>
          <p:spPr bwMode="auto">
            <a:xfrm>
              <a:off x="3194" y="98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565" name="AutoShape 33"/>
            <p:cNvSpPr>
              <a:spLocks noChangeArrowheads="1"/>
            </p:cNvSpPr>
            <p:nvPr/>
          </p:nvSpPr>
          <p:spPr bwMode="auto">
            <a:xfrm rot="-5400000">
              <a:off x="4581" y="550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</p:grpSp>
      <p:sp>
        <p:nvSpPr>
          <p:cNvPr id="191522" name="Rectangle 34"/>
          <p:cNvSpPr>
            <a:spLocks noChangeArrowheads="1"/>
          </p:cNvSpPr>
          <p:nvPr/>
        </p:nvSpPr>
        <p:spPr bwMode="auto">
          <a:xfrm>
            <a:off x="1992313" y="4156076"/>
            <a:ext cx="1439862" cy="14652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p2.write(g)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p2.write(f)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p2.write(e)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p2.write(d)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p2.write(c)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1523" name="Line 35"/>
          <p:cNvSpPr>
            <a:spLocks noChangeShapeType="1"/>
          </p:cNvSpPr>
          <p:nvPr/>
        </p:nvSpPr>
        <p:spPr bwMode="auto">
          <a:xfrm>
            <a:off x="3432175" y="2498726"/>
            <a:ext cx="0" cy="13684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8"/>
          <p:cNvGrpSpPr/>
          <p:nvPr/>
        </p:nvGrpSpPr>
        <p:grpSpPr bwMode="auto">
          <a:xfrm>
            <a:off x="6229350" y="4797426"/>
            <a:ext cx="3106738" cy="798513"/>
            <a:chOff x="2919" y="2931"/>
            <a:chExt cx="1957" cy="503"/>
          </a:xfrm>
        </p:grpSpPr>
        <p:sp>
          <p:nvSpPr>
            <p:cNvPr id="22556" name="AutoShape 37"/>
            <p:cNvSpPr>
              <a:spLocks noChangeArrowheads="1"/>
            </p:cNvSpPr>
            <p:nvPr/>
          </p:nvSpPr>
          <p:spPr bwMode="auto">
            <a:xfrm rot="-5400000">
              <a:off x="3804" y="2496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7" name="AutoShape 38"/>
            <p:cNvSpPr>
              <a:spLocks noChangeArrowheads="1"/>
            </p:cNvSpPr>
            <p:nvPr/>
          </p:nvSpPr>
          <p:spPr bwMode="auto">
            <a:xfrm rot="-5400000">
              <a:off x="4394" y="2908"/>
              <a:ext cx="272" cy="318"/>
            </a:xfrm>
            <a:prstGeom prst="can">
              <a:avLst>
                <a:gd name="adj" fmla="val 15285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27" name="Rectangle 39"/>
            <p:cNvSpPr>
              <a:spLocks noChangeArrowheads="1"/>
            </p:cNvSpPr>
            <p:nvPr/>
          </p:nvSpPr>
          <p:spPr bwMode="auto">
            <a:xfrm>
              <a:off x="4144" y="3203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1528" name="Rectangle 40"/>
            <p:cNvSpPr>
              <a:spLocks noChangeArrowheads="1"/>
            </p:cNvSpPr>
            <p:nvPr/>
          </p:nvSpPr>
          <p:spPr bwMode="auto">
            <a:xfrm>
              <a:off x="2964" y="320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560" name="AutoShape 41"/>
            <p:cNvSpPr>
              <a:spLocks noChangeArrowheads="1"/>
            </p:cNvSpPr>
            <p:nvPr/>
          </p:nvSpPr>
          <p:spPr bwMode="auto">
            <a:xfrm rot="-5400000">
              <a:off x="3078" y="2772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sp>
        <p:nvSpPr>
          <p:cNvPr id="191530" name="Line 42"/>
          <p:cNvSpPr>
            <a:spLocks noChangeShapeType="1"/>
          </p:cNvSpPr>
          <p:nvPr/>
        </p:nvSpPr>
        <p:spPr bwMode="auto">
          <a:xfrm>
            <a:off x="3359150" y="4298950"/>
            <a:ext cx="0" cy="1296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31" name="Line 43"/>
          <p:cNvSpPr>
            <a:spLocks noChangeShapeType="1"/>
          </p:cNvSpPr>
          <p:nvPr/>
        </p:nvSpPr>
        <p:spPr bwMode="auto">
          <a:xfrm>
            <a:off x="3359150" y="5019675"/>
            <a:ext cx="2808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32" name="Rectangle 44"/>
          <p:cNvSpPr>
            <a:spLocks noChangeArrowheads="1"/>
          </p:cNvSpPr>
          <p:nvPr/>
        </p:nvSpPr>
        <p:spPr bwMode="auto">
          <a:xfrm>
            <a:off x="1992313" y="5800725"/>
            <a:ext cx="2303462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p2.closeWriter()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[-writer_.flush();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-writer_.close()]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" name="Group 59"/>
          <p:cNvGrpSpPr/>
          <p:nvPr/>
        </p:nvGrpSpPr>
        <p:grpSpPr bwMode="auto">
          <a:xfrm>
            <a:off x="5942013" y="5943600"/>
            <a:ext cx="3249612" cy="869950"/>
            <a:chOff x="2472" y="3653"/>
            <a:chExt cx="2047" cy="548"/>
          </a:xfrm>
        </p:grpSpPr>
        <p:sp>
          <p:nvSpPr>
            <p:cNvPr id="22551" name="AutoShape 46"/>
            <p:cNvSpPr>
              <a:spLocks noChangeArrowheads="1"/>
            </p:cNvSpPr>
            <p:nvPr/>
          </p:nvSpPr>
          <p:spPr bwMode="auto">
            <a:xfrm rot="-5400000">
              <a:off x="3311" y="3218"/>
              <a:ext cx="136" cy="1179"/>
            </a:xfrm>
            <a:prstGeom prst="can">
              <a:avLst>
                <a:gd name="adj" fmla="val 1133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AutoShape 47"/>
            <p:cNvSpPr>
              <a:spLocks noChangeArrowheads="1"/>
            </p:cNvSpPr>
            <p:nvPr/>
          </p:nvSpPr>
          <p:spPr bwMode="auto">
            <a:xfrm rot="-5400000">
              <a:off x="2674" y="3632"/>
              <a:ext cx="276" cy="318"/>
            </a:xfrm>
            <a:prstGeom prst="can">
              <a:avLst>
                <a:gd name="adj" fmla="val 1506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1536" name="Rectangle 48"/>
            <p:cNvSpPr>
              <a:spLocks noChangeArrowheads="1"/>
            </p:cNvSpPr>
            <p:nvPr/>
          </p:nvSpPr>
          <p:spPr bwMode="auto">
            <a:xfrm>
              <a:off x="3787" y="3970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1537" name="Rectangle 49"/>
            <p:cNvSpPr>
              <a:spLocks noChangeArrowheads="1"/>
            </p:cNvSpPr>
            <p:nvPr/>
          </p:nvSpPr>
          <p:spPr bwMode="auto">
            <a:xfrm>
              <a:off x="2472" y="3970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555" name="AutoShape 50"/>
            <p:cNvSpPr>
              <a:spLocks noChangeArrowheads="1"/>
            </p:cNvSpPr>
            <p:nvPr/>
          </p:nvSpPr>
          <p:spPr bwMode="auto">
            <a:xfrm rot="-5400000">
              <a:off x="3991" y="3494"/>
              <a:ext cx="272" cy="590"/>
            </a:xfrm>
            <a:prstGeom prst="can">
              <a:avLst>
                <a:gd name="adj" fmla="val 28359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cdefg</a:t>
              </a:r>
              <a:endParaRPr lang="en-US" altLang="zh-CN" b="1"/>
            </a:p>
          </p:txBody>
        </p:sp>
      </p:grpSp>
      <p:sp>
        <p:nvSpPr>
          <p:cNvPr id="191539" name="Line 51"/>
          <p:cNvSpPr>
            <a:spLocks noChangeShapeType="1"/>
          </p:cNvSpPr>
          <p:nvPr/>
        </p:nvSpPr>
        <p:spPr bwMode="auto">
          <a:xfrm>
            <a:off x="3937000" y="6232526"/>
            <a:ext cx="2230438" cy="4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Rectangle 52"/>
          <p:cNvSpPr>
            <a:spLocks noChangeArrowheads="1"/>
          </p:cNvSpPr>
          <p:nvPr/>
        </p:nvSpPr>
        <p:spPr bwMode="auto">
          <a:xfrm>
            <a:off x="9461500" y="981076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sp>
        <p:nvSpPr>
          <p:cNvPr id="191541" name="Rectangle 53"/>
          <p:cNvSpPr>
            <a:spLocks noChangeArrowheads="1"/>
          </p:cNvSpPr>
          <p:nvPr/>
        </p:nvSpPr>
        <p:spPr bwMode="auto">
          <a:xfrm>
            <a:off x="9461500" y="191770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p2</a:t>
            </a:r>
            <a:endParaRPr lang="en-US" altLang="zh-CN" b="1"/>
          </a:p>
        </p:txBody>
      </p:sp>
      <p:sp>
        <p:nvSpPr>
          <p:cNvPr id="191542" name="Rectangle 54"/>
          <p:cNvSpPr>
            <a:spLocks noChangeArrowheads="1"/>
          </p:cNvSpPr>
          <p:nvPr/>
        </p:nvSpPr>
        <p:spPr bwMode="auto">
          <a:xfrm>
            <a:off x="9461500" y="2997201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p1</a:t>
            </a:r>
            <a:endParaRPr lang="en-US" altLang="zh-CN" b="1"/>
          </a:p>
        </p:txBody>
      </p:sp>
      <p:sp>
        <p:nvSpPr>
          <p:cNvPr id="191543" name="Rectangle 55"/>
          <p:cNvSpPr>
            <a:spLocks noChangeArrowheads="1"/>
          </p:cNvSpPr>
          <p:nvPr/>
        </p:nvSpPr>
        <p:spPr bwMode="auto">
          <a:xfrm>
            <a:off x="9480550" y="486886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p2</a:t>
            </a:r>
            <a:endParaRPr lang="en-US" altLang="zh-CN" b="1"/>
          </a:p>
        </p:txBody>
      </p:sp>
      <p:sp>
        <p:nvSpPr>
          <p:cNvPr id="191544" name="Rectangle 56"/>
          <p:cNvSpPr>
            <a:spLocks noChangeArrowheads="1"/>
          </p:cNvSpPr>
          <p:nvPr/>
        </p:nvSpPr>
        <p:spPr bwMode="auto">
          <a:xfrm>
            <a:off x="9551988" y="6015038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p2</a:t>
            </a:r>
            <a:endParaRPr lang="en-US" altLang="zh-CN" b="1"/>
          </a:p>
        </p:txBody>
      </p:sp>
      <p:sp>
        <p:nvSpPr>
          <p:cNvPr id="191552" name="Text Box 64"/>
          <p:cNvSpPr txBox="1">
            <a:spLocks noChangeArrowheads="1"/>
          </p:cNvSpPr>
          <p:nvPr/>
        </p:nvSpPr>
        <p:spPr bwMode="auto">
          <a:xfrm>
            <a:off x="6096001" y="3789364"/>
            <a:ext cx="3095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以后，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的内容被消费了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992313" y="188914"/>
            <a:ext cx="8280400" cy="534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9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/>
      <p:bldP spid="191515" grpId="0" animBg="1"/>
      <p:bldP spid="191522" grpId="0"/>
      <p:bldP spid="191523" grpId="0" animBg="1"/>
      <p:bldP spid="191530" grpId="0" animBg="1"/>
      <p:bldP spid="191531" grpId="0" animBg="1"/>
      <p:bldP spid="191532" grpId="0"/>
      <p:bldP spid="191539" grpId="0" animBg="1"/>
      <p:bldP spid="191541" grpId="0"/>
      <p:bldP spid="191542" grpId="0"/>
      <p:bldP spid="191543" grpId="0"/>
      <p:bldP spid="191544" grpId="0"/>
      <p:bldP spid="1915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757" y="1050927"/>
            <a:ext cx="10520127" cy="1579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500" b="1" dirty="0">
                <a:solidFill>
                  <a:srgbClr val="0000CC"/>
                </a:solidFill>
              </a:rPr>
              <a:t>How Pipe object works?</a:t>
            </a:r>
            <a:endParaRPr lang="en-US" altLang="zh-CN" sz="25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500" b="1" dirty="0"/>
              <a:t>So a filter simply write some data to a pipe object by calling its write method. These data become then available for the next filter, which can call the read method of the pipe object to retrieve the data.</a:t>
            </a:r>
            <a:r>
              <a:rPr lang="en-US" altLang="zh-CN" sz="2500" dirty="0"/>
              <a:t> </a:t>
            </a:r>
            <a:endParaRPr lang="en-US" altLang="zh-CN" sz="2500" dirty="0"/>
          </a:p>
        </p:txBody>
      </p:sp>
      <p:grpSp>
        <p:nvGrpSpPr>
          <p:cNvPr id="23555" name="Group 50"/>
          <p:cNvGrpSpPr/>
          <p:nvPr/>
        </p:nvGrpSpPr>
        <p:grpSpPr bwMode="auto">
          <a:xfrm>
            <a:off x="1654810" y="3300603"/>
            <a:ext cx="9511030" cy="1250950"/>
            <a:chOff x="612" y="2824"/>
            <a:chExt cx="4672" cy="788"/>
          </a:xfrm>
        </p:grpSpPr>
        <p:sp>
          <p:nvSpPr>
            <p:cNvPr id="23566" name="AutoShape 51"/>
            <p:cNvSpPr>
              <a:spLocks noChangeArrowheads="1"/>
            </p:cNvSpPr>
            <p:nvPr/>
          </p:nvSpPr>
          <p:spPr bwMode="auto">
            <a:xfrm rot="-5400000">
              <a:off x="4240" y="2886"/>
              <a:ext cx="91" cy="726"/>
            </a:xfrm>
            <a:prstGeom prst="can">
              <a:avLst>
                <a:gd name="adj" fmla="val 75791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7" name="AutoShape 52"/>
            <p:cNvSpPr>
              <a:spLocks noChangeArrowheads="1"/>
            </p:cNvSpPr>
            <p:nvPr/>
          </p:nvSpPr>
          <p:spPr bwMode="auto">
            <a:xfrm rot="-5400000">
              <a:off x="2925" y="2886"/>
              <a:ext cx="91" cy="726"/>
            </a:xfrm>
            <a:prstGeom prst="can">
              <a:avLst>
                <a:gd name="adj" fmla="val 75791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8" name="AutoShape 53"/>
            <p:cNvSpPr>
              <a:spLocks noChangeArrowheads="1"/>
            </p:cNvSpPr>
            <p:nvPr/>
          </p:nvSpPr>
          <p:spPr bwMode="auto">
            <a:xfrm rot="-5400000">
              <a:off x="1632" y="2954"/>
              <a:ext cx="91" cy="590"/>
            </a:xfrm>
            <a:prstGeom prst="can">
              <a:avLst>
                <a:gd name="adj" fmla="val 61593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9" name="AutoShape 54"/>
            <p:cNvSpPr>
              <a:spLocks noChangeArrowheads="1"/>
            </p:cNvSpPr>
            <p:nvPr/>
          </p:nvSpPr>
          <p:spPr bwMode="auto">
            <a:xfrm rot="-5400000">
              <a:off x="510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0" name="AutoShape 55"/>
            <p:cNvSpPr>
              <a:spLocks noChangeArrowheads="1"/>
            </p:cNvSpPr>
            <p:nvPr/>
          </p:nvSpPr>
          <p:spPr bwMode="auto">
            <a:xfrm rot="-5400000">
              <a:off x="383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1" name="AutoShape 56"/>
            <p:cNvSpPr>
              <a:spLocks noChangeArrowheads="1"/>
            </p:cNvSpPr>
            <p:nvPr/>
          </p:nvSpPr>
          <p:spPr bwMode="auto">
            <a:xfrm rot="-5400000">
              <a:off x="251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AutoShape 57"/>
            <p:cNvSpPr>
              <a:spLocks noChangeArrowheads="1"/>
            </p:cNvSpPr>
            <p:nvPr/>
          </p:nvSpPr>
          <p:spPr bwMode="auto">
            <a:xfrm rot="-5400000">
              <a:off x="1246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3" name="AutoShape 58"/>
            <p:cNvSpPr>
              <a:spLocks noChangeArrowheads="1"/>
            </p:cNvSpPr>
            <p:nvPr/>
          </p:nvSpPr>
          <p:spPr bwMode="auto">
            <a:xfrm rot="-5400000">
              <a:off x="1938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Y2K</a:t>
              </a:r>
              <a:endParaRPr lang="en-US" altLang="zh-CN" b="1"/>
            </a:p>
          </p:txBody>
        </p:sp>
        <p:sp>
          <p:nvSpPr>
            <p:cNvPr id="23574" name="AutoShape 59"/>
            <p:cNvSpPr>
              <a:spLocks noChangeArrowheads="1"/>
            </p:cNvSpPr>
            <p:nvPr/>
          </p:nvSpPr>
          <p:spPr bwMode="auto">
            <a:xfrm rot="-5400000">
              <a:off x="3254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Country</a:t>
              </a:r>
              <a:endParaRPr lang="en-US" altLang="zh-CN" b="1"/>
            </a:p>
            <a:p>
              <a:pPr algn="ctr" eaLnBrk="1" hangingPunct="1"/>
              <a:r>
                <a:rPr lang="en-US" altLang="zh-CN" b="1"/>
                <a:t>name</a:t>
              </a:r>
              <a:endParaRPr lang="en-US" altLang="zh-CN" b="1"/>
            </a:p>
          </p:txBody>
        </p:sp>
        <p:sp>
          <p:nvSpPr>
            <p:cNvPr id="23575" name="AutoShape 60"/>
            <p:cNvSpPr>
              <a:spLocks noChangeArrowheads="1"/>
            </p:cNvSpPr>
            <p:nvPr/>
          </p:nvSpPr>
          <p:spPr bwMode="auto">
            <a:xfrm rot="-5400000">
              <a:off x="668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  Input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23576" name="AutoShape 61"/>
            <p:cNvSpPr>
              <a:spLocks noChangeArrowheads="1"/>
            </p:cNvSpPr>
            <p:nvPr/>
          </p:nvSpPr>
          <p:spPr bwMode="auto">
            <a:xfrm rot="-5400000">
              <a:off x="4524" y="2920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  Output </a:t>
              </a:r>
              <a:endParaRPr lang="en-US" altLang="zh-CN" b="1"/>
            </a:p>
          </p:txBody>
        </p:sp>
        <p:sp>
          <p:nvSpPr>
            <p:cNvPr id="23577" name="AutoShape 62"/>
            <p:cNvSpPr>
              <a:spLocks noChangeArrowheads="1"/>
            </p:cNvSpPr>
            <p:nvPr/>
          </p:nvSpPr>
          <p:spPr bwMode="auto">
            <a:xfrm rot="-5400000">
              <a:off x="319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59999"/>
              </a:srgbClr>
            </a:solidFill>
            <a:ln w="9525">
              <a:solidFill>
                <a:srgbClr val="3366FF"/>
              </a:solidFill>
              <a:prstDash val="sysDot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8" name="AutoShape 63"/>
            <p:cNvSpPr>
              <a:spLocks noChangeArrowheads="1"/>
            </p:cNvSpPr>
            <p:nvPr/>
          </p:nvSpPr>
          <p:spPr bwMode="auto">
            <a:xfrm rot="-5400000">
              <a:off x="4467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58823"/>
              </a:srgbClr>
            </a:solidFill>
            <a:ln w="9525">
              <a:solidFill>
                <a:srgbClr val="3366FF"/>
              </a:solidFill>
              <a:prstDash val="dash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9" name="AutoShape 64"/>
            <p:cNvSpPr>
              <a:spLocks noChangeArrowheads="1"/>
            </p:cNvSpPr>
            <p:nvPr/>
          </p:nvSpPr>
          <p:spPr bwMode="auto">
            <a:xfrm rot="-5400000">
              <a:off x="61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0" name="AutoShape 65"/>
            <p:cNvSpPr>
              <a:spLocks noChangeArrowheads="1"/>
            </p:cNvSpPr>
            <p:nvPr/>
          </p:nvSpPr>
          <p:spPr bwMode="auto">
            <a:xfrm rot="-5400000">
              <a:off x="1882" y="3158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>
                <a:alpha val="65097"/>
              </a:srgbClr>
            </a:solidFill>
            <a:ln w="9525">
              <a:solidFill>
                <a:srgbClr val="3366FF"/>
              </a:solidFill>
              <a:prstDash val="sysDot"/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1429" y="2824"/>
              <a:ext cx="458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in_y2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2722" y="2870"/>
              <a:ext cx="505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y2_po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4014" y="2870"/>
              <a:ext cx="521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po_ou</a:t>
              </a:r>
              <a:endPara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5174" name="AutoShape 70"/>
          <p:cNvSpPr>
            <a:spLocks noChangeArrowheads="1"/>
          </p:cNvSpPr>
          <p:nvPr/>
        </p:nvSpPr>
        <p:spPr bwMode="auto">
          <a:xfrm>
            <a:off x="4193540" y="4164204"/>
            <a:ext cx="647700" cy="936625"/>
          </a:xfrm>
          <a:prstGeom prst="curvedUpArrow">
            <a:avLst>
              <a:gd name="adj1" fmla="val 8310"/>
              <a:gd name="adj2" fmla="val 28310"/>
              <a:gd name="adj3" fmla="val 4820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75" name="AutoShape 71"/>
          <p:cNvSpPr>
            <a:spLocks noChangeArrowheads="1"/>
          </p:cNvSpPr>
          <p:nvPr/>
        </p:nvSpPr>
        <p:spPr bwMode="auto">
          <a:xfrm rot="-139763">
            <a:off x="5233989" y="4164204"/>
            <a:ext cx="503237" cy="936625"/>
          </a:xfrm>
          <a:prstGeom prst="curvedUpArrow">
            <a:avLst>
              <a:gd name="adj1" fmla="val 8310"/>
              <a:gd name="adj2" fmla="val 28310"/>
              <a:gd name="adj3" fmla="val 6204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76" name="AutoShape 72"/>
          <p:cNvSpPr>
            <a:spLocks noChangeArrowheads="1"/>
          </p:cNvSpPr>
          <p:nvPr/>
        </p:nvSpPr>
        <p:spPr bwMode="auto">
          <a:xfrm>
            <a:off x="5737225" y="4164204"/>
            <a:ext cx="1079500" cy="936625"/>
          </a:xfrm>
          <a:prstGeom prst="curvedUpArrow">
            <a:avLst>
              <a:gd name="adj1" fmla="val 9578"/>
              <a:gd name="adj2" fmla="val 326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5177" name="Rectangle 73"/>
          <p:cNvSpPr>
            <a:spLocks noChangeArrowheads="1"/>
          </p:cNvSpPr>
          <p:nvPr/>
        </p:nvSpPr>
        <p:spPr bwMode="auto">
          <a:xfrm>
            <a:off x="3432176" y="5100828"/>
            <a:ext cx="136842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in_y2.read()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5178" name="Rectangle 74"/>
          <p:cNvSpPr>
            <a:spLocks noChangeArrowheads="1"/>
          </p:cNvSpPr>
          <p:nvPr/>
        </p:nvSpPr>
        <p:spPr bwMode="auto">
          <a:xfrm>
            <a:off x="4800600" y="5100828"/>
            <a:ext cx="14414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y2_po.write()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5179" name="Rectangle 75"/>
          <p:cNvSpPr>
            <a:spLocks noChangeArrowheads="1"/>
          </p:cNvSpPr>
          <p:nvPr/>
        </p:nvSpPr>
        <p:spPr bwMode="auto">
          <a:xfrm>
            <a:off x="6167438" y="5100828"/>
            <a:ext cx="208915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y2_po.closeWriter()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5180" name="Text Box 76"/>
          <p:cNvSpPr txBox="1">
            <a:spLocks noChangeArrowheads="1"/>
          </p:cNvSpPr>
          <p:nvPr/>
        </p:nvSpPr>
        <p:spPr bwMode="auto">
          <a:xfrm>
            <a:off x="4656138" y="2733866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3" name="Line 77"/>
          <p:cNvSpPr>
            <a:spLocks noChangeShapeType="1"/>
          </p:cNvSpPr>
          <p:nvPr/>
        </p:nvSpPr>
        <p:spPr bwMode="auto">
          <a:xfrm flipH="1">
            <a:off x="5016500" y="3060891"/>
            <a:ext cx="714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095469" y="5732464"/>
            <a:ext cx="10438646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得到满足：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以这种方式，数据就像水流一样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左向右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不断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74" grpId="0" bldLvl="0" animBg="1"/>
      <p:bldP spid="175175" grpId="0" animBg="1"/>
      <p:bldP spid="175176" grpId="0" animBg="1"/>
      <p:bldP spid="175177" grpId="0"/>
      <p:bldP spid="175178" grpId="0"/>
      <p:bldP spid="175179" grpId="0"/>
      <p:bldP spid="17518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871" y="1383604"/>
            <a:ext cx="10547286" cy="4852604"/>
          </a:xfrm>
        </p:spPr>
        <p:txBody>
          <a:bodyPr>
            <a:normAutofit fontScale="92500"/>
          </a:bodyPr>
          <a:lstStyle/>
          <a:p>
            <a:pPr marL="533400" indent="-5334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关于管道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(Some issues about a pipe)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管道中的数据量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：管道对象限制其可以保存的数据量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数据消费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每当客户程序从管道中读取数据时，这些数据都会被视为“已消费”，而这些被消费的数据占用的内存空间将被释放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 startAt="3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管道对象是同步的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：在特定时刻，只能有一个线程处理管道对象，即，当前只能有一个线程从管道对象写入或读取数据。</a:t>
            </a:r>
            <a:endParaRPr lang="en-US" altLang="zh-CN" b="1" dirty="0"/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arenR" startAt="3"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空管道、满管道</a:t>
            </a:r>
            <a:r>
              <a:rPr lang="zh-CN" altLang="en-US" b="1" dirty="0"/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不能从一个空管道中读取数据；也不能向一个满管道中写入数据；如果遇到以上情况，那么从空管道读取或写入满管道的线程就会被阻止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3"/>
          <p:cNvGrpSpPr/>
          <p:nvPr/>
        </p:nvGrpSpPr>
        <p:grpSpPr bwMode="auto">
          <a:xfrm>
            <a:off x="7435851" y="1606551"/>
            <a:ext cx="2663825" cy="2593975"/>
            <a:chOff x="3742" y="1561"/>
            <a:chExt cx="1678" cy="1634"/>
          </a:xfrm>
        </p:grpSpPr>
        <p:sp>
          <p:nvSpPr>
            <p:cNvPr id="202757" name="Rectangle 5"/>
            <p:cNvSpPr>
              <a:spLocks noChangeArrowheads="1"/>
            </p:cNvSpPr>
            <p:nvPr/>
          </p:nvSpPr>
          <p:spPr bwMode="auto">
            <a:xfrm>
              <a:off x="3742" y="1561"/>
              <a:ext cx="1678" cy="3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Pipe  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2758" name="Rectangle 6"/>
            <p:cNvSpPr>
              <a:spLocks noChangeArrowheads="1"/>
            </p:cNvSpPr>
            <p:nvPr/>
          </p:nvSpPr>
          <p:spPr bwMode="auto">
            <a:xfrm>
              <a:off x="3742" y="1917"/>
              <a:ext cx="1678" cy="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lIns="18000" anchor="ctr"/>
            <a:lstStyle/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-reader_: PipedReader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-writer_:  PipedWriter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3742" y="2378"/>
              <a:ext cx="1678" cy="8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lIns="18000" anchor="ctr"/>
            <a:lstStyle/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+read()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+write(c: int)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+closeReader()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+closeWriter()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26627" name="Group 38"/>
          <p:cNvGrpSpPr/>
          <p:nvPr/>
        </p:nvGrpSpPr>
        <p:grpSpPr bwMode="auto">
          <a:xfrm>
            <a:off x="3676651" y="614363"/>
            <a:ext cx="2119313" cy="1046162"/>
            <a:chOff x="1565" y="935"/>
            <a:chExt cx="1335" cy="659"/>
          </a:xfrm>
        </p:grpSpPr>
        <p:sp>
          <p:nvSpPr>
            <p:cNvPr id="202760" name="Rectangle 8"/>
            <p:cNvSpPr>
              <a:spLocks noChangeArrowheads="1"/>
            </p:cNvSpPr>
            <p:nvPr/>
          </p:nvSpPr>
          <p:spPr bwMode="auto">
            <a:xfrm>
              <a:off x="1565" y="935"/>
              <a:ext cx="1335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&lt;&lt;Interface&gt;&gt;</a:t>
              </a:r>
              <a:endPara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Runnable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2761" name="Rectangle 9"/>
            <p:cNvSpPr>
              <a:spLocks noChangeArrowheads="1"/>
            </p:cNvSpPr>
            <p:nvPr/>
          </p:nvSpPr>
          <p:spPr bwMode="auto">
            <a:xfrm>
              <a:off x="1565" y="1276"/>
              <a:ext cx="1335" cy="3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+run()</a:t>
              </a: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26628" name="Group 35"/>
          <p:cNvGrpSpPr/>
          <p:nvPr/>
        </p:nvGrpSpPr>
        <p:grpSpPr bwMode="auto">
          <a:xfrm>
            <a:off x="2971800" y="1970089"/>
            <a:ext cx="3600450" cy="2446337"/>
            <a:chOff x="1115" y="1617"/>
            <a:chExt cx="2037" cy="1541"/>
          </a:xfrm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1115" y="1617"/>
              <a:ext cx="2037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Filter</a:t>
              </a: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1115" y="1871"/>
              <a:ext cx="2037" cy="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#input: Pipe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output:Pipe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-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isStarted:boolean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1115" y="2349"/>
              <a:ext cx="2037" cy="8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+Filter(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input:Pipe,output:Pipe</a:t>
              </a: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) 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+start()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+stop()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+run()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#transform()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26629" name="Line 18"/>
          <p:cNvSpPr>
            <a:spLocks noChangeShapeType="1"/>
          </p:cNvSpPr>
          <p:nvPr/>
        </p:nvSpPr>
        <p:spPr bwMode="auto">
          <a:xfrm flipV="1">
            <a:off x="2299335" y="4718685"/>
            <a:ext cx="6682740" cy="196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22"/>
          <p:cNvSpPr>
            <a:spLocks noChangeShapeType="1"/>
          </p:cNvSpPr>
          <p:nvPr/>
        </p:nvSpPr>
        <p:spPr bwMode="auto">
          <a:xfrm>
            <a:off x="4314508" y="4703764"/>
            <a:ext cx="0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24"/>
          <p:cNvSpPr>
            <a:spLocks noChangeArrowheads="1"/>
          </p:cNvSpPr>
          <p:nvPr/>
        </p:nvSpPr>
        <p:spPr bwMode="auto">
          <a:xfrm>
            <a:off x="5060950" y="4416425"/>
            <a:ext cx="287338" cy="287338"/>
          </a:xfrm>
          <a:prstGeom prst="upArrow">
            <a:avLst>
              <a:gd name="adj1" fmla="val 0"/>
              <a:gd name="adj2" fmla="val 45282"/>
            </a:avLst>
          </a:prstGeom>
          <a:solidFill>
            <a:srgbClr val="969696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6632" name="Line 29"/>
          <p:cNvSpPr>
            <a:spLocks noChangeShapeType="1"/>
          </p:cNvSpPr>
          <p:nvPr/>
        </p:nvSpPr>
        <p:spPr bwMode="auto">
          <a:xfrm>
            <a:off x="6934200" y="4729164"/>
            <a:ext cx="0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30"/>
          <p:cNvSpPr>
            <a:spLocks noChangeShapeType="1"/>
          </p:cNvSpPr>
          <p:nvPr/>
        </p:nvSpPr>
        <p:spPr bwMode="auto">
          <a:xfrm>
            <a:off x="8966200" y="4729164"/>
            <a:ext cx="0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31"/>
          <p:cNvSpPr>
            <a:spLocks noChangeShapeType="1"/>
          </p:cNvSpPr>
          <p:nvPr/>
        </p:nvSpPr>
        <p:spPr bwMode="auto">
          <a:xfrm>
            <a:off x="6788150" y="28908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AutoShape 32"/>
          <p:cNvSpPr>
            <a:spLocks noChangeArrowheads="1"/>
          </p:cNvSpPr>
          <p:nvPr/>
        </p:nvSpPr>
        <p:spPr bwMode="auto">
          <a:xfrm>
            <a:off x="6572251" y="2760663"/>
            <a:ext cx="252413" cy="252412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6636" name="AutoShape 34"/>
          <p:cNvSpPr>
            <a:spLocks noChangeArrowheads="1"/>
          </p:cNvSpPr>
          <p:nvPr/>
        </p:nvSpPr>
        <p:spPr bwMode="auto">
          <a:xfrm>
            <a:off x="4584700" y="1673225"/>
            <a:ext cx="287338" cy="287338"/>
          </a:xfrm>
          <a:prstGeom prst="upArrow">
            <a:avLst>
              <a:gd name="adj1" fmla="val 0"/>
              <a:gd name="adj2" fmla="val 45282"/>
            </a:avLst>
          </a:prstGeom>
          <a:solidFill>
            <a:srgbClr val="969696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1534795" y="5035550"/>
            <a:ext cx="1512888" cy="438150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Input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1534795" y="5472113"/>
            <a:ext cx="1512888" cy="461962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3176271" y="5037138"/>
            <a:ext cx="2232025" cy="438150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Y2K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3176271" y="5475288"/>
            <a:ext cx="2232025" cy="461962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5622925" y="5037455"/>
            <a:ext cx="2460625" cy="438150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Country name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5622925" y="5476240"/>
            <a:ext cx="2460625" cy="460375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wrap="square"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226425" y="5037138"/>
            <a:ext cx="1512888" cy="438150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Output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8226425" y="5475288"/>
            <a:ext cx="1512888" cy="461962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</a:ln>
          <a:effectLst/>
        </p:spPr>
        <p:txBody>
          <a:bodyPr lIns="0" anchor="ctr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+transform()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2298383" y="4718050"/>
            <a:ext cx="0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7723189" y="188913"/>
            <a:ext cx="1512887" cy="4191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Client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6572251" y="903288"/>
            <a:ext cx="3527425" cy="43815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AssemblyOfPipelines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32" idx="2"/>
          </p:cNvCxnSpPr>
          <p:nvPr/>
        </p:nvCxnSpPr>
        <p:spPr>
          <a:xfrm>
            <a:off x="8480425" y="608014"/>
            <a:ext cx="0" cy="28733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632825" y="1343025"/>
            <a:ext cx="0" cy="28733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50" name="组合 46"/>
          <p:cNvGrpSpPr/>
          <p:nvPr/>
        </p:nvGrpSpPr>
        <p:grpSpPr bwMode="auto">
          <a:xfrm>
            <a:off x="6110289" y="1112838"/>
            <a:ext cx="433387" cy="857250"/>
            <a:chOff x="4585644" y="1112560"/>
            <a:chExt cx="433387" cy="857248"/>
          </a:xfrm>
        </p:grpSpPr>
        <p:cxnSp>
          <p:nvCxnSpPr>
            <p:cNvPr id="36" name="直接箭头连接符 35"/>
            <p:cNvCxnSpPr/>
            <p:nvPr/>
          </p:nvCxnSpPr>
          <p:spPr bwMode="auto">
            <a:xfrm>
              <a:off x="4614219" y="1112560"/>
              <a:ext cx="0" cy="857248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 bwMode="auto">
            <a:xfrm flipH="1">
              <a:off x="4585644" y="1125260"/>
              <a:ext cx="433387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9020175" y="6092826"/>
            <a:ext cx="1511300" cy="576263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hlinkClick r:id="rId1" action="ppaction://hlinksldjump"/>
              </a:rPr>
              <a:t>Back</a:t>
            </a:r>
            <a:r>
              <a:rPr lang="en-US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hlinkClick r:id="rId1" action="ppaction://hlinksldjump"/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652" name="TextBox 47"/>
          <p:cNvSpPr txBox="1">
            <a:spLocks noChangeArrowheads="1"/>
          </p:cNvSpPr>
          <p:nvPr/>
        </p:nvSpPr>
        <p:spPr bwMode="auto">
          <a:xfrm>
            <a:off x="2855913" y="6165851"/>
            <a:ext cx="532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最后设计类图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可以作为一个模板使用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8676" y="2757296"/>
            <a:ext cx="10870172" cy="256614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Input, Y2K, Country name, O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utput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道：暂时命名为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P1, P2, P3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四个过滤器通过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根管道对象进行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每个过滤器都负责处理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并通过一个管道发送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到下一个过滤器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676" y="1946586"/>
            <a:ext cx="8471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GB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GB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Pipe-and-filter</a:t>
            </a:r>
            <a:r>
              <a:rPr lang="zh-CN" altLang="en-GB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  <a:endParaRPr lang="zh-CN" altLang="en-GB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 bwMode="auto">
          <a:xfrm>
            <a:off x="6132514" y="3043239"/>
            <a:ext cx="1692275" cy="1152525"/>
            <a:chOff x="3152" y="1917"/>
            <a:chExt cx="817" cy="726"/>
          </a:xfrm>
        </p:grpSpPr>
        <p:sp>
          <p:nvSpPr>
            <p:cNvPr id="5137" name="AutoShape 43"/>
            <p:cNvSpPr>
              <a:spLocks noChangeArrowheads="1"/>
            </p:cNvSpPr>
            <p:nvPr/>
          </p:nvSpPr>
          <p:spPr bwMode="auto">
            <a:xfrm rot="-5400000">
              <a:off x="3787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AutoShape 47"/>
            <p:cNvSpPr>
              <a:spLocks noChangeArrowheads="1"/>
            </p:cNvSpPr>
            <p:nvPr/>
          </p:nvSpPr>
          <p:spPr bwMode="auto">
            <a:xfrm rot="-5400000">
              <a:off x="3209" y="1951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Country</a:t>
              </a:r>
              <a:endParaRPr lang="en-US" altLang="zh-CN" b="1"/>
            </a:p>
            <a:p>
              <a:pPr algn="ctr" eaLnBrk="1" hangingPunct="1"/>
              <a:r>
                <a:rPr lang="en-US" altLang="zh-CN" b="1"/>
                <a:t>name</a:t>
              </a:r>
              <a:endParaRPr lang="en-US" altLang="zh-CN" b="1"/>
            </a:p>
          </p:txBody>
        </p:sp>
        <p:sp>
          <p:nvSpPr>
            <p:cNvPr id="5139" name="AutoShape 50"/>
            <p:cNvSpPr>
              <a:spLocks noChangeArrowheads="1"/>
            </p:cNvSpPr>
            <p:nvPr/>
          </p:nvSpPr>
          <p:spPr bwMode="auto">
            <a:xfrm rot="-5400000">
              <a:off x="3152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6"/>
          <p:cNvGrpSpPr/>
          <p:nvPr/>
        </p:nvGrpSpPr>
        <p:grpSpPr bwMode="auto">
          <a:xfrm>
            <a:off x="8543925" y="3043239"/>
            <a:ext cx="1296988" cy="1152525"/>
            <a:chOff x="4422" y="1917"/>
            <a:chExt cx="817" cy="726"/>
          </a:xfrm>
        </p:grpSpPr>
        <p:sp>
          <p:nvSpPr>
            <p:cNvPr id="5134" name="AutoShape 42"/>
            <p:cNvSpPr>
              <a:spLocks noChangeArrowheads="1"/>
            </p:cNvSpPr>
            <p:nvPr/>
          </p:nvSpPr>
          <p:spPr bwMode="auto">
            <a:xfrm rot="-5400000">
              <a:off x="5057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5" name="AutoShape 49"/>
            <p:cNvSpPr>
              <a:spLocks noChangeArrowheads="1"/>
            </p:cNvSpPr>
            <p:nvPr/>
          </p:nvSpPr>
          <p:spPr bwMode="auto">
            <a:xfrm rot="-5400000">
              <a:off x="4479" y="1951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   Output </a:t>
              </a:r>
              <a:endParaRPr lang="en-US" altLang="zh-CN" b="1"/>
            </a:p>
          </p:txBody>
        </p:sp>
        <p:sp>
          <p:nvSpPr>
            <p:cNvPr id="5136" name="AutoShape 51"/>
            <p:cNvSpPr>
              <a:spLocks noChangeArrowheads="1"/>
            </p:cNvSpPr>
            <p:nvPr/>
          </p:nvSpPr>
          <p:spPr bwMode="auto">
            <a:xfrm rot="-5400000">
              <a:off x="4422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63"/>
          <p:cNvGrpSpPr/>
          <p:nvPr/>
        </p:nvGrpSpPr>
        <p:grpSpPr bwMode="auto">
          <a:xfrm>
            <a:off x="2424113" y="3043239"/>
            <a:ext cx="1295400" cy="1152525"/>
            <a:chOff x="567" y="1917"/>
            <a:chExt cx="816" cy="726"/>
          </a:xfrm>
        </p:grpSpPr>
        <p:sp>
          <p:nvSpPr>
            <p:cNvPr id="5131" name="AutoShape 45"/>
            <p:cNvSpPr>
              <a:spLocks noChangeArrowheads="1"/>
            </p:cNvSpPr>
            <p:nvPr/>
          </p:nvSpPr>
          <p:spPr bwMode="auto">
            <a:xfrm rot="-5400000">
              <a:off x="1201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AutoShape 48"/>
            <p:cNvSpPr>
              <a:spLocks noChangeArrowheads="1"/>
            </p:cNvSpPr>
            <p:nvPr/>
          </p:nvSpPr>
          <p:spPr bwMode="auto">
            <a:xfrm rot="-5400000">
              <a:off x="623" y="1951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  Input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5133" name="AutoShape 52"/>
            <p:cNvSpPr>
              <a:spLocks noChangeArrowheads="1"/>
            </p:cNvSpPr>
            <p:nvPr/>
          </p:nvSpPr>
          <p:spPr bwMode="auto">
            <a:xfrm rot="-5400000">
              <a:off x="567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64"/>
          <p:cNvGrpSpPr/>
          <p:nvPr/>
        </p:nvGrpSpPr>
        <p:grpSpPr bwMode="auto">
          <a:xfrm>
            <a:off x="4440239" y="3043239"/>
            <a:ext cx="1296987" cy="1152525"/>
            <a:chOff x="1837" y="1917"/>
            <a:chExt cx="817" cy="726"/>
          </a:xfrm>
        </p:grpSpPr>
        <p:sp>
          <p:nvSpPr>
            <p:cNvPr id="5128" name="AutoShape 44"/>
            <p:cNvSpPr>
              <a:spLocks noChangeArrowheads="1"/>
            </p:cNvSpPr>
            <p:nvPr/>
          </p:nvSpPr>
          <p:spPr bwMode="auto">
            <a:xfrm rot="-5400000">
              <a:off x="2472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AutoShape 46"/>
            <p:cNvSpPr>
              <a:spLocks noChangeArrowheads="1"/>
            </p:cNvSpPr>
            <p:nvPr/>
          </p:nvSpPr>
          <p:spPr bwMode="auto">
            <a:xfrm rot="-5400000">
              <a:off x="1893" y="1951"/>
              <a:ext cx="726" cy="658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Y2K</a:t>
              </a:r>
              <a:endParaRPr lang="en-US" altLang="zh-CN" b="1"/>
            </a:p>
          </p:txBody>
        </p:sp>
        <p:sp>
          <p:nvSpPr>
            <p:cNvPr id="5130" name="AutoShape 53"/>
            <p:cNvSpPr>
              <a:spLocks noChangeArrowheads="1"/>
            </p:cNvSpPr>
            <p:nvPr/>
          </p:nvSpPr>
          <p:spPr bwMode="auto">
            <a:xfrm rot="-5400000">
              <a:off x="1837" y="2189"/>
              <a:ext cx="182" cy="182"/>
            </a:xfrm>
            <a:prstGeom prst="can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3366FF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696912" y="1845469"/>
            <a:ext cx="81359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Four filters with in-ports and out-ports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876301" y="3865579"/>
            <a:ext cx="1082983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设计要求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像生产线上的机器一样，所有的过滤器应该同时工作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Q1: How to implement this functionality?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设计要求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水流一样，数据应该源源不断的从左端流向右端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Q2: How to implement this functionality?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 rot="-5400000">
            <a:off x="8255795" y="2086770"/>
            <a:ext cx="144463" cy="1152525"/>
          </a:xfrm>
          <a:prstGeom prst="can">
            <a:avLst>
              <a:gd name="adj" fmla="val 75791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rot="-5400000">
            <a:off x="5642452" y="2086770"/>
            <a:ext cx="144463" cy="1152525"/>
          </a:xfrm>
          <a:prstGeom prst="can">
            <a:avLst>
              <a:gd name="adj" fmla="val 75791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-5400000">
            <a:off x="3589815" y="2194720"/>
            <a:ext cx="144463" cy="936625"/>
          </a:xfrm>
          <a:prstGeom prst="can">
            <a:avLst>
              <a:gd name="adj" fmla="val 61593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AutoShape 9"/>
          <p:cNvSpPr>
            <a:spLocks noChangeArrowheads="1"/>
          </p:cNvSpPr>
          <p:nvPr/>
        </p:nvSpPr>
        <p:spPr bwMode="auto">
          <a:xfrm rot="-5400000">
            <a:off x="9623426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3366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AutoShape 10"/>
          <p:cNvSpPr>
            <a:spLocks noChangeArrowheads="1"/>
          </p:cNvSpPr>
          <p:nvPr/>
        </p:nvSpPr>
        <p:spPr bwMode="auto">
          <a:xfrm rot="-5400000">
            <a:off x="7607301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3366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AutoShape 11"/>
          <p:cNvSpPr>
            <a:spLocks noChangeArrowheads="1"/>
          </p:cNvSpPr>
          <p:nvPr/>
        </p:nvSpPr>
        <p:spPr bwMode="auto">
          <a:xfrm rot="-5400000">
            <a:off x="4993959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3366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AutoShape 12"/>
          <p:cNvSpPr>
            <a:spLocks noChangeArrowheads="1"/>
          </p:cNvSpPr>
          <p:nvPr/>
        </p:nvSpPr>
        <p:spPr bwMode="auto">
          <a:xfrm rot="-5400000">
            <a:off x="2976246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3366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3"/>
          <p:cNvSpPr>
            <a:spLocks noChangeArrowheads="1"/>
          </p:cNvSpPr>
          <p:nvPr/>
        </p:nvSpPr>
        <p:spPr bwMode="auto">
          <a:xfrm rot="-5400000">
            <a:off x="4074796" y="2141539"/>
            <a:ext cx="1152525" cy="1044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Y2K</a:t>
            </a:r>
            <a:endParaRPr lang="en-US" altLang="zh-CN" b="1"/>
          </a:p>
        </p:txBody>
      </p:sp>
      <p:sp>
        <p:nvSpPr>
          <p:cNvPr id="6155" name="AutoShape 14"/>
          <p:cNvSpPr>
            <a:spLocks noChangeArrowheads="1"/>
          </p:cNvSpPr>
          <p:nvPr/>
        </p:nvSpPr>
        <p:spPr bwMode="auto">
          <a:xfrm rot="-5400000">
            <a:off x="6461125" y="1912620"/>
            <a:ext cx="1152525" cy="150241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Country</a:t>
            </a:r>
            <a:endParaRPr lang="en-US" altLang="zh-CN" b="1"/>
          </a:p>
          <a:p>
            <a:pPr algn="ctr" eaLnBrk="1" hangingPunct="1"/>
            <a:r>
              <a:rPr lang="en-US" altLang="zh-CN" b="1"/>
              <a:t>name</a:t>
            </a:r>
            <a:endParaRPr lang="en-US" altLang="zh-CN" b="1"/>
          </a:p>
        </p:txBody>
      </p:sp>
      <p:sp>
        <p:nvSpPr>
          <p:cNvPr id="6156" name="AutoShape 15"/>
          <p:cNvSpPr>
            <a:spLocks noChangeArrowheads="1"/>
          </p:cNvSpPr>
          <p:nvPr/>
        </p:nvSpPr>
        <p:spPr bwMode="auto">
          <a:xfrm rot="-5400000">
            <a:off x="2058671" y="2141539"/>
            <a:ext cx="1152525" cy="1044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Input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157" name="AutoShape 16"/>
          <p:cNvSpPr>
            <a:spLocks noChangeArrowheads="1"/>
          </p:cNvSpPr>
          <p:nvPr/>
        </p:nvSpPr>
        <p:spPr bwMode="auto">
          <a:xfrm rot="-5400000">
            <a:off x="8705851" y="2141539"/>
            <a:ext cx="1152525" cy="1044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Output </a:t>
            </a:r>
            <a:endParaRPr lang="en-US" altLang="zh-CN" b="1"/>
          </a:p>
        </p:txBody>
      </p:sp>
      <p:sp>
        <p:nvSpPr>
          <p:cNvPr id="6158" name="AutoShape 17"/>
          <p:cNvSpPr>
            <a:spLocks noChangeArrowheads="1"/>
          </p:cNvSpPr>
          <p:nvPr/>
        </p:nvSpPr>
        <p:spPr bwMode="auto">
          <a:xfrm rot="-5400000">
            <a:off x="6073459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>
              <a:alpha val="59999"/>
            </a:srgbClr>
          </a:solidFill>
          <a:ln w="9525">
            <a:solidFill>
              <a:srgbClr val="3366FF"/>
            </a:solidFill>
            <a:prstDash val="sysDot"/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9" name="AutoShape 18"/>
          <p:cNvSpPr>
            <a:spLocks noChangeArrowheads="1"/>
          </p:cNvSpPr>
          <p:nvPr/>
        </p:nvSpPr>
        <p:spPr bwMode="auto">
          <a:xfrm rot="-5400000">
            <a:off x="8615364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>
              <a:alpha val="58823"/>
            </a:srgbClr>
          </a:solidFill>
          <a:ln w="9525">
            <a:solidFill>
              <a:srgbClr val="3366FF"/>
            </a:solidFill>
            <a:prstDash val="dash"/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AutoShape 19"/>
          <p:cNvSpPr>
            <a:spLocks noChangeArrowheads="1"/>
          </p:cNvSpPr>
          <p:nvPr/>
        </p:nvSpPr>
        <p:spPr bwMode="auto">
          <a:xfrm rot="-5400000">
            <a:off x="1969771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/>
          </a:solidFill>
          <a:ln w="9525">
            <a:solidFill>
              <a:srgbClr val="3366FF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1" name="AutoShape 20"/>
          <p:cNvSpPr>
            <a:spLocks noChangeArrowheads="1"/>
          </p:cNvSpPr>
          <p:nvPr/>
        </p:nvSpPr>
        <p:spPr bwMode="auto">
          <a:xfrm rot="-5400000">
            <a:off x="3985896" y="2519364"/>
            <a:ext cx="288925" cy="288925"/>
          </a:xfrm>
          <a:prstGeom prst="can">
            <a:avLst>
              <a:gd name="adj" fmla="val 25000"/>
            </a:avLst>
          </a:prstGeom>
          <a:solidFill>
            <a:srgbClr val="FF6600">
              <a:alpha val="65097"/>
            </a:srgbClr>
          </a:solidFill>
          <a:ln w="9525">
            <a:solidFill>
              <a:srgbClr val="3366FF"/>
            </a:solidFill>
            <a:prstDash val="sysDot"/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3266759" y="1989138"/>
            <a:ext cx="839787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in_y2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9462" name="Rectangle 22"/>
          <p:cNvSpPr>
            <a:spLocks noChangeArrowheads="1"/>
          </p:cNvSpPr>
          <p:nvPr/>
        </p:nvSpPr>
        <p:spPr bwMode="auto">
          <a:xfrm>
            <a:off x="5319395" y="2062163"/>
            <a:ext cx="9271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y2_po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9463" name="Rectangle 23"/>
          <p:cNvSpPr>
            <a:spLocks noChangeArrowheads="1"/>
          </p:cNvSpPr>
          <p:nvPr/>
        </p:nvSpPr>
        <p:spPr bwMode="auto">
          <a:xfrm>
            <a:off x="7896226" y="2062163"/>
            <a:ext cx="92964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co_ou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5" name="Text Box 26"/>
          <p:cNvSpPr txBox="1">
            <a:spLocks noChangeArrowheads="1"/>
          </p:cNvSpPr>
          <p:nvPr/>
        </p:nvSpPr>
        <p:spPr bwMode="auto">
          <a:xfrm>
            <a:off x="876301" y="1145382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个管道将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个过滤器连接起来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8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8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animBg="1"/>
      <p:bldP spid="189447" grpId="0" bldLvl="0" animBg="1"/>
      <p:bldP spid="189448" grpId="0" bldLvl="0" animBg="1"/>
      <p:bldP spid="189461" grpId="0" bldLvl="0" animBg="1"/>
      <p:bldP spid="189462" grpId="0" bldLvl="0" animBg="1"/>
      <p:bldP spid="1894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48" y="1628775"/>
            <a:ext cx="10574446" cy="4103688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过滤器的功能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filter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连接到数据源文件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Lagacy.txt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AutoNum type="alphaLcParenR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以字符流的方式读入输入文件的内容，一次只读一个字符；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AutoNum type="alphaLcParenR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检查、验证格式；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AutoNum type="alphaLcParenR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将合乎格式的内容写到下游管道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in_y2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一次只写一个字符，确保空格与回行符也写入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115889"/>
            <a:ext cx="8280400" cy="534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697117" y="1484314"/>
            <a:ext cx="1052918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Y2K filter: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连接到管道对象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in_y2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in_y2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中的管道读取字符流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每次只读一个字符；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遇到回行符，将字符组织成一行；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在这一行中，搜索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Y2k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问题并且修改该问题；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当一行内容修改完之后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马上将内容写到管道对象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y2_co,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一次只写一个字符，确保空格与回行符也写入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56" y="1268415"/>
            <a:ext cx="10574447" cy="326737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 name filter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连接到管道对象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y2_co.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buFontTx/>
              <a:buAutoNum type="alphaL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从管道对象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y2_co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读取字符流，一次只读一个字符；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buFontTx/>
              <a:buAutoNum type="alphaL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遇到回行符，暂停，将读到的内容组织成一行；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buFontTx/>
              <a:buAutoNum type="alphaL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在这一行中，查找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国名问题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，并且修改；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buFontTx/>
              <a:buAutoNum type="alphaLcParenR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然后，立即将修改过的内容以数据流的方式写到下游管道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o_ou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一次只写一个字符，确保空格与回行符也写入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2313" y="260350"/>
            <a:ext cx="8280400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Case study 1.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Legacy File Update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矩形 3"/>
          <p:cNvSpPr>
            <a:spLocks noChangeArrowheads="1"/>
          </p:cNvSpPr>
          <p:nvPr/>
        </p:nvSpPr>
        <p:spPr bwMode="auto">
          <a:xfrm>
            <a:off x="838201" y="1782763"/>
            <a:ext cx="9002714" cy="17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filter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连接到管道对象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po_ou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o_ou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读取字符流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将它们写入标准输出。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5441</Words>
  <Application>WPS 演示</Application>
  <PresentationFormat>宽屏</PresentationFormat>
  <Paragraphs>474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 Light</vt:lpstr>
      <vt:lpstr>Arial Unicode MS</vt:lpstr>
      <vt:lpstr>Calibri</vt:lpstr>
      <vt:lpstr>Office 主题</vt:lpstr>
      <vt:lpstr>Software Architecture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hierarchy of Filters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</dc:title>
  <dc:creator>Microsoft 帐户</dc:creator>
  <cp:lastModifiedBy>Administrator</cp:lastModifiedBy>
  <cp:revision>48</cp:revision>
  <dcterms:created xsi:type="dcterms:W3CDTF">2022-10-29T22:49:00Z</dcterms:created>
  <dcterms:modified xsi:type="dcterms:W3CDTF">2023-12-06T02:53:55Z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048FED07C4FC4F1AB2DD5C2EC53A79A0_12</vt:lpwstr>
  </property>
  <property fmtid="{D5CDD505-2E9C-101B-9397-08002B2CF9AE}" pid="3" name="KSOProductBuildVer">
    <vt:lpwstr>2052-12.1.0.15990</vt:lpwstr>
  </property>
</Properties>
</file>