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66543-B2A4-4532-B6E1-CAD0FE20B6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2EE9-B1E1-49BC-8C9C-507847F2C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563B8-830E-4FD7-9B11-EF45661427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9.xml"/><Relationship Id="rId2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ChangeArrowheads="1"/>
          </p:cNvSpPr>
          <p:nvPr/>
        </p:nvSpPr>
        <p:spPr bwMode="auto">
          <a:xfrm>
            <a:off x="1992314" y="549275"/>
            <a:ext cx="79914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</a:t>
            </a:r>
            <a:b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367070" y="2133601"/>
            <a:ext cx="8776056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6. Event-based Software Architecture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基于事件的软件体系结构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3071812" y="4286251"/>
            <a:ext cx="57643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Professor: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(Michael) Sun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Fall 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28"/>
          <p:cNvGrpSpPr/>
          <p:nvPr/>
        </p:nvGrpSpPr>
        <p:grpSpPr bwMode="auto">
          <a:xfrm>
            <a:off x="2001838" y="979489"/>
            <a:ext cx="7850833" cy="2128846"/>
            <a:chOff x="753" y="1543"/>
            <a:chExt cx="12364" cy="3353"/>
          </a:xfrm>
        </p:grpSpPr>
        <p:sp>
          <p:nvSpPr>
            <p:cNvPr id="11266" name="圆角矩形 2"/>
            <p:cNvSpPr>
              <a:spLocks noChangeArrowheads="1"/>
            </p:cNvSpPr>
            <p:nvPr/>
          </p:nvSpPr>
          <p:spPr bwMode="auto">
            <a:xfrm>
              <a:off x="5201" y="1988"/>
              <a:ext cx="2345" cy="96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7" name="圆角矩形 3"/>
            <p:cNvSpPr>
              <a:spLocks noChangeArrowheads="1"/>
            </p:cNvSpPr>
            <p:nvPr/>
          </p:nvSpPr>
          <p:spPr bwMode="auto">
            <a:xfrm>
              <a:off x="5589" y="3883"/>
              <a:ext cx="1956" cy="96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8" name="圆角矩形 4"/>
            <p:cNvSpPr>
              <a:spLocks noChangeArrowheads="1"/>
            </p:cNvSpPr>
            <p:nvPr/>
          </p:nvSpPr>
          <p:spPr bwMode="auto">
            <a:xfrm>
              <a:off x="1194" y="3246"/>
              <a:ext cx="1923" cy="96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69" name="直接箭头连接符 5"/>
            <p:cNvCxnSpPr>
              <a:cxnSpLocks noChangeShapeType="1"/>
            </p:cNvCxnSpPr>
            <p:nvPr/>
          </p:nvCxnSpPr>
          <p:spPr bwMode="auto">
            <a:xfrm flipV="1">
              <a:off x="3118" y="2678"/>
              <a:ext cx="2160" cy="9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0" name="直接箭头连接符 6"/>
            <p:cNvCxnSpPr>
              <a:cxnSpLocks noChangeShapeType="1"/>
            </p:cNvCxnSpPr>
            <p:nvPr/>
          </p:nvCxnSpPr>
          <p:spPr bwMode="auto">
            <a:xfrm>
              <a:off x="6365" y="2977"/>
              <a:ext cx="0" cy="8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1" name="直接箭头连接符 7"/>
            <p:cNvCxnSpPr>
              <a:cxnSpLocks noChangeShapeType="1"/>
              <a:endCxn id="11267" idx="1"/>
            </p:cNvCxnSpPr>
            <p:nvPr/>
          </p:nvCxnSpPr>
          <p:spPr bwMode="auto">
            <a:xfrm>
              <a:off x="3118" y="3698"/>
              <a:ext cx="2584" cy="6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2" name="文本框 8"/>
            <p:cNvSpPr txBox="1">
              <a:spLocks noChangeArrowheads="1"/>
            </p:cNvSpPr>
            <p:nvPr/>
          </p:nvSpPr>
          <p:spPr bwMode="auto">
            <a:xfrm>
              <a:off x="3345" y="2342"/>
              <a:ext cx="150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3" name="文本框 9"/>
            <p:cNvSpPr txBox="1">
              <a:spLocks noChangeArrowheads="1"/>
            </p:cNvSpPr>
            <p:nvPr/>
          </p:nvSpPr>
          <p:spPr bwMode="auto">
            <a:xfrm>
              <a:off x="3630" y="4169"/>
              <a:ext cx="150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4" name="文本框 10"/>
            <p:cNvSpPr txBox="1">
              <a:spLocks noChangeArrowheads="1"/>
            </p:cNvSpPr>
            <p:nvPr/>
          </p:nvSpPr>
          <p:spPr bwMode="auto">
            <a:xfrm>
              <a:off x="6449" y="3020"/>
              <a:ext cx="150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5" name="文本框 11"/>
            <p:cNvSpPr txBox="1">
              <a:spLocks noChangeArrowheads="1"/>
            </p:cNvSpPr>
            <p:nvPr/>
          </p:nvSpPr>
          <p:spPr bwMode="auto">
            <a:xfrm>
              <a:off x="753" y="1543"/>
              <a:ext cx="3320" cy="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显式调用：</a:t>
              </a:r>
              <a:endPara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文本框 25"/>
            <p:cNvSpPr txBox="1">
              <a:spLocks noChangeArrowheads="1"/>
            </p:cNvSpPr>
            <p:nvPr/>
          </p:nvSpPr>
          <p:spPr bwMode="auto">
            <a:xfrm>
              <a:off x="9918" y="2337"/>
              <a:ext cx="3199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想调用谁，就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0" hangingPunct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直接调用谁。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44675" y="3403600"/>
            <a:ext cx="9670736" cy="3086112"/>
            <a:chOff x="1844675" y="3403600"/>
            <a:chExt cx="9670736" cy="3086112"/>
          </a:xfrm>
        </p:grpSpPr>
        <p:sp>
          <p:nvSpPr>
            <p:cNvPr id="11278" name="文本框 12"/>
            <p:cNvSpPr txBox="1">
              <a:spLocks noChangeArrowheads="1"/>
            </p:cNvSpPr>
            <p:nvPr/>
          </p:nvSpPr>
          <p:spPr bwMode="auto">
            <a:xfrm>
              <a:off x="1844675" y="4221950"/>
              <a:ext cx="1070769" cy="68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流程图: 可选过程 13"/>
            <p:cNvSpPr>
              <a:spLocks noChangeArrowheads="1"/>
            </p:cNvSpPr>
            <p:nvPr/>
          </p:nvSpPr>
          <p:spPr bwMode="auto">
            <a:xfrm>
              <a:off x="3215208" y="4293690"/>
              <a:ext cx="3673384" cy="719945"/>
            </a:xfrm>
            <a:prstGeom prst="flowChartAlternateProcess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 altLang="zh-CN"/>
            </a:p>
          </p:txBody>
        </p:sp>
        <p:sp>
          <p:nvSpPr>
            <p:cNvPr id="11280" name="圆角矩形 14"/>
            <p:cNvSpPr>
              <a:spLocks noChangeArrowheads="1"/>
            </p:cNvSpPr>
            <p:nvPr/>
          </p:nvSpPr>
          <p:spPr bwMode="auto">
            <a:xfrm>
              <a:off x="6526589" y="5560895"/>
              <a:ext cx="1423246" cy="6101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Obj2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圆角矩形 15"/>
            <p:cNvSpPr>
              <a:spLocks noChangeArrowheads="1"/>
            </p:cNvSpPr>
            <p:nvPr/>
          </p:nvSpPr>
          <p:spPr bwMode="auto">
            <a:xfrm>
              <a:off x="4498733" y="5815478"/>
              <a:ext cx="1190801" cy="6101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Obj3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圆角矩形 16"/>
            <p:cNvSpPr>
              <a:spLocks noChangeArrowheads="1"/>
            </p:cNvSpPr>
            <p:nvPr/>
          </p:nvSpPr>
          <p:spPr bwMode="auto">
            <a:xfrm>
              <a:off x="2134913" y="5661204"/>
              <a:ext cx="1109509" cy="6101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83" name="直接箭头连接符 17"/>
            <p:cNvCxnSpPr>
              <a:cxnSpLocks noChangeShapeType="1"/>
              <a:endCxn id="11267" idx="1"/>
            </p:cNvCxnSpPr>
            <p:nvPr/>
          </p:nvCxnSpPr>
          <p:spPr bwMode="auto">
            <a:xfrm flipV="1">
              <a:off x="3293325" y="4797144"/>
              <a:ext cx="930413" cy="8640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直接箭头连接符 18"/>
            <p:cNvCxnSpPr>
              <a:cxnSpLocks noChangeShapeType="1"/>
              <a:endCxn id="11267" idx="1"/>
            </p:cNvCxnSpPr>
            <p:nvPr/>
          </p:nvCxnSpPr>
          <p:spPr bwMode="auto">
            <a:xfrm>
              <a:off x="5592365" y="4873328"/>
              <a:ext cx="1223826" cy="6437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直接箭头连接符 19"/>
            <p:cNvCxnSpPr>
              <a:cxnSpLocks noChangeShapeType="1"/>
              <a:endCxn id="11267" idx="1"/>
            </p:cNvCxnSpPr>
            <p:nvPr/>
          </p:nvCxnSpPr>
          <p:spPr bwMode="auto">
            <a:xfrm>
              <a:off x="4833428" y="4896819"/>
              <a:ext cx="326438" cy="836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文本框 20"/>
            <p:cNvSpPr txBox="1">
              <a:spLocks noChangeArrowheads="1"/>
            </p:cNvSpPr>
            <p:nvPr/>
          </p:nvSpPr>
          <p:spPr bwMode="auto">
            <a:xfrm>
              <a:off x="2705227" y="5076487"/>
              <a:ext cx="790057" cy="4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ev1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7" name="文本框 21"/>
            <p:cNvSpPr txBox="1">
              <a:spLocks noChangeArrowheads="1"/>
            </p:cNvSpPr>
            <p:nvPr/>
          </p:nvSpPr>
          <p:spPr bwMode="auto">
            <a:xfrm>
              <a:off x="4242790" y="5214254"/>
              <a:ext cx="953911" cy="4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文本框 22"/>
            <p:cNvSpPr txBox="1">
              <a:spLocks noChangeArrowheads="1"/>
            </p:cNvSpPr>
            <p:nvPr/>
          </p:nvSpPr>
          <p:spPr bwMode="auto">
            <a:xfrm>
              <a:off x="6745061" y="4896819"/>
              <a:ext cx="953911" cy="4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89" name="直接箭头连接符 23"/>
            <p:cNvCxnSpPr>
              <a:cxnSpLocks noChangeShapeType="1"/>
              <a:endCxn id="11267" idx="1"/>
            </p:cNvCxnSpPr>
            <p:nvPr/>
          </p:nvCxnSpPr>
          <p:spPr bwMode="auto">
            <a:xfrm flipH="1">
              <a:off x="5689535" y="5866268"/>
              <a:ext cx="837054" cy="2545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0" name="文本框 24"/>
            <p:cNvSpPr txBox="1">
              <a:spLocks noChangeArrowheads="1"/>
            </p:cNvSpPr>
            <p:nvPr/>
          </p:nvSpPr>
          <p:spPr bwMode="auto">
            <a:xfrm>
              <a:off x="5795595" y="6028160"/>
              <a:ext cx="953911" cy="4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1" name="文本框 26"/>
            <p:cNvSpPr txBox="1">
              <a:spLocks noChangeArrowheads="1"/>
            </p:cNvSpPr>
            <p:nvPr/>
          </p:nvSpPr>
          <p:spPr bwMode="auto">
            <a:xfrm>
              <a:off x="1913265" y="3403600"/>
              <a:ext cx="2088189" cy="55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0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隐式调用：</a:t>
              </a:r>
              <a:endPara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7698972" y="3787813"/>
              <a:ext cx="3143716" cy="7574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一个对象广播一个</a:t>
              </a:r>
              <a:endPara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90000"/>
                </a:lnSpc>
                <a:defRPr/>
              </a:pP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事件到事件空间</a:t>
              </a:r>
              <a:endParaRPr lang="zh-CN" altLang="en-US" sz="2400" noProof="1"/>
            </a:p>
          </p:txBody>
        </p:sp>
        <p:sp>
          <p:nvSpPr>
            <p:cNvPr id="672774" name="Text Box 6"/>
            <p:cNvSpPr txBox="1">
              <a:spLocks noChangeArrowheads="1"/>
            </p:cNvSpPr>
            <p:nvPr/>
          </p:nvSpPr>
          <p:spPr bwMode="auto">
            <a:xfrm>
              <a:off x="7789791" y="4722864"/>
              <a:ext cx="3725620" cy="7571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r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系统自动</a:t>
              </a:r>
              <a:r>
                <a:rPr lang="zh-CN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所有已经</a:t>
              </a:r>
              <a:endPara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defRPr/>
              </a:pP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注册了该</a:t>
              </a:r>
              <a:r>
                <a:rPr lang="zh-CN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zh-CN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的过程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4071939" y="176213"/>
            <a:ext cx="468153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显式调用与隐式调用的区别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Rot="1" noChangeArrowheads="1"/>
          </p:cNvSpPr>
          <p:nvPr/>
        </p:nvSpPr>
        <p:spPr bwMode="auto">
          <a:xfrm>
            <a:off x="696834" y="1492974"/>
            <a:ext cx="11049689" cy="411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a component 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部件结构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组件的结构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隐式调用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中的组件是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一个模块，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其接口同时提供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一个过程集合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（C++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中的函数、java中的方法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components in an implicit invocation style are modules whose interfaces provide both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collection of </a:t>
            </a:r>
            <a:r>
              <a:rPr lang="en-US" altLang="zh-CN" sz="2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(functions in C++, methods in Java) and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set of </a:t>
            </a:r>
            <a:r>
              <a:rPr lang="en-US" altLang="zh-CN" sz="2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1"/>
          <p:cNvSpPr>
            <a:spLocks noChangeArrowheads="1"/>
          </p:cNvSpPr>
          <p:nvPr/>
        </p:nvSpPr>
        <p:spPr bwMode="auto">
          <a:xfrm>
            <a:off x="994787" y="1773239"/>
            <a:ext cx="9897625" cy="47513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" name="Rectangle 46"/>
          <p:cNvSpPr>
            <a:spLocks noChangeArrowheads="1"/>
          </p:cNvSpPr>
          <p:nvPr/>
        </p:nvSpPr>
        <p:spPr bwMode="auto">
          <a:xfrm>
            <a:off x="906462" y="1104901"/>
            <a:ext cx="856932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例：使用事件系统架构设计的股票交易系统部分组件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992314" y="3573464"/>
            <a:ext cx="1317625" cy="2217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079750" y="3790950"/>
            <a:ext cx="1168400" cy="3873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Proc1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Oval 7"/>
          <p:cNvSpPr>
            <a:spLocks noChangeArrowheads="1"/>
          </p:cNvSpPr>
          <p:nvPr/>
        </p:nvSpPr>
        <p:spPr bwMode="auto">
          <a:xfrm rot="177870">
            <a:off x="3081338" y="4267200"/>
            <a:ext cx="1109662" cy="38735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Proc2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3049589" y="4748213"/>
            <a:ext cx="1317625" cy="301626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Evt1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 rot="1709533">
            <a:off x="8183563" y="5653088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 rot="1709533">
            <a:off x="7750175" y="3797301"/>
            <a:ext cx="965200" cy="2219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 rot="1709533">
            <a:off x="8372475" y="4803775"/>
            <a:ext cx="1651000" cy="38735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Proced 2</a:t>
            </a:r>
            <a:endParaRPr lang="en-US" altLang="zh-CN" sz="2000" b="1"/>
          </a:p>
        </p:txBody>
      </p:sp>
      <p:sp>
        <p:nvSpPr>
          <p:cNvPr id="13322" name="Oval 16"/>
          <p:cNvSpPr>
            <a:spLocks noChangeArrowheads="1"/>
          </p:cNvSpPr>
          <p:nvPr/>
        </p:nvSpPr>
        <p:spPr bwMode="auto">
          <a:xfrm rot="1709533">
            <a:off x="7940676" y="5594350"/>
            <a:ext cx="1236663" cy="22225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Evt 1 </a:t>
            </a:r>
            <a:endParaRPr lang="en-US" altLang="zh-CN" sz="2000" b="1"/>
          </a:p>
        </p:txBody>
      </p:sp>
      <p:sp>
        <p:nvSpPr>
          <p:cNvPr id="13323" name="Oval 17"/>
          <p:cNvSpPr>
            <a:spLocks noChangeArrowheads="1"/>
          </p:cNvSpPr>
          <p:nvPr/>
        </p:nvSpPr>
        <p:spPr bwMode="auto">
          <a:xfrm rot="1709533">
            <a:off x="7759701" y="5884863"/>
            <a:ext cx="1236663" cy="2778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Evt 2 </a:t>
            </a:r>
            <a:endParaRPr lang="en-US" altLang="zh-CN" sz="2000" b="1"/>
          </a:p>
        </p:txBody>
      </p:sp>
      <p:sp>
        <p:nvSpPr>
          <p:cNvPr id="13324" name="Oval 19"/>
          <p:cNvSpPr>
            <a:spLocks noChangeArrowheads="1"/>
          </p:cNvSpPr>
          <p:nvPr/>
        </p:nvSpPr>
        <p:spPr bwMode="auto">
          <a:xfrm rot="1709533">
            <a:off x="8150225" y="5192713"/>
            <a:ext cx="1651000" cy="3873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Proced 3</a:t>
            </a:r>
            <a:endParaRPr lang="en-US" altLang="zh-CN" sz="2000" b="1"/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6511926" y="2362201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5191125" y="1916114"/>
            <a:ext cx="1320800" cy="1443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Oval 22"/>
          <p:cNvSpPr>
            <a:spLocks noChangeArrowheads="1"/>
          </p:cNvSpPr>
          <p:nvPr/>
        </p:nvSpPr>
        <p:spPr bwMode="auto">
          <a:xfrm>
            <a:off x="6219825" y="2082800"/>
            <a:ext cx="1098550" cy="3889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Pr 1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6219825" y="2638426"/>
            <a:ext cx="1098550" cy="22066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Et 1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Oval 25"/>
          <p:cNvSpPr>
            <a:spLocks noChangeArrowheads="1"/>
          </p:cNvSpPr>
          <p:nvPr/>
        </p:nvSpPr>
        <p:spPr bwMode="auto">
          <a:xfrm>
            <a:off x="6219825" y="2970213"/>
            <a:ext cx="1098550" cy="2778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Et 2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0" name="Freeform 40"/>
          <p:cNvSpPr>
            <a:spLocks noChangeArrowheads="1"/>
          </p:cNvSpPr>
          <p:nvPr/>
        </p:nvSpPr>
        <p:spPr bwMode="auto">
          <a:xfrm>
            <a:off x="4318001" y="3486151"/>
            <a:ext cx="3000375" cy="2500313"/>
          </a:xfrm>
          <a:custGeom>
            <a:avLst/>
            <a:gdLst>
              <a:gd name="T0" fmla="*/ 278 w 1144"/>
              <a:gd name="T1" fmla="*/ 248 h 1483"/>
              <a:gd name="T2" fmla="*/ 297 w 1144"/>
              <a:gd name="T3" fmla="*/ 191 h 1483"/>
              <a:gd name="T4" fmla="*/ 375 w 1144"/>
              <a:gd name="T5" fmla="*/ 86 h 1483"/>
              <a:gd name="T6" fmla="*/ 759 w 1144"/>
              <a:gd name="T7" fmla="*/ 95 h 1483"/>
              <a:gd name="T8" fmla="*/ 890 w 1144"/>
              <a:gd name="T9" fmla="*/ 182 h 1483"/>
              <a:gd name="T10" fmla="*/ 986 w 1144"/>
              <a:gd name="T11" fmla="*/ 287 h 1483"/>
              <a:gd name="T12" fmla="*/ 1039 w 1144"/>
              <a:gd name="T13" fmla="*/ 383 h 1483"/>
              <a:gd name="T14" fmla="*/ 1056 w 1144"/>
              <a:gd name="T15" fmla="*/ 444 h 1483"/>
              <a:gd name="T16" fmla="*/ 1091 w 1144"/>
              <a:gd name="T17" fmla="*/ 497 h 1483"/>
              <a:gd name="T18" fmla="*/ 1108 w 1144"/>
              <a:gd name="T19" fmla="*/ 575 h 1483"/>
              <a:gd name="T20" fmla="*/ 1126 w 1144"/>
              <a:gd name="T21" fmla="*/ 628 h 1483"/>
              <a:gd name="T22" fmla="*/ 1135 w 1144"/>
              <a:gd name="T23" fmla="*/ 907 h 1483"/>
              <a:gd name="T24" fmla="*/ 1126 w 1144"/>
              <a:gd name="T25" fmla="*/ 977 h 1483"/>
              <a:gd name="T26" fmla="*/ 1108 w 1144"/>
              <a:gd name="T27" fmla="*/ 1029 h 1483"/>
              <a:gd name="T28" fmla="*/ 1082 w 1144"/>
              <a:gd name="T29" fmla="*/ 1151 h 1483"/>
              <a:gd name="T30" fmla="*/ 986 w 1144"/>
              <a:gd name="T31" fmla="*/ 1238 h 1483"/>
              <a:gd name="T32" fmla="*/ 777 w 1144"/>
              <a:gd name="T33" fmla="*/ 1369 h 1483"/>
              <a:gd name="T34" fmla="*/ 751 w 1144"/>
              <a:gd name="T35" fmla="*/ 1387 h 1483"/>
              <a:gd name="T36" fmla="*/ 698 w 1144"/>
              <a:gd name="T37" fmla="*/ 1404 h 1483"/>
              <a:gd name="T38" fmla="*/ 559 w 1144"/>
              <a:gd name="T39" fmla="*/ 1465 h 1483"/>
              <a:gd name="T40" fmla="*/ 471 w 1144"/>
              <a:gd name="T41" fmla="*/ 1483 h 1483"/>
              <a:gd name="T42" fmla="*/ 218 w 1144"/>
              <a:gd name="T43" fmla="*/ 1439 h 1483"/>
              <a:gd name="T44" fmla="*/ 105 w 1144"/>
              <a:gd name="T45" fmla="*/ 1334 h 1483"/>
              <a:gd name="T46" fmla="*/ 35 w 1144"/>
              <a:gd name="T47" fmla="*/ 1230 h 1483"/>
              <a:gd name="T48" fmla="*/ 0 w 1144"/>
              <a:gd name="T49" fmla="*/ 1151 h 1483"/>
              <a:gd name="T50" fmla="*/ 114 w 1144"/>
              <a:gd name="T51" fmla="*/ 724 h 1483"/>
              <a:gd name="T52" fmla="*/ 122 w 1144"/>
              <a:gd name="T53" fmla="*/ 697 h 1483"/>
              <a:gd name="T54" fmla="*/ 140 w 1144"/>
              <a:gd name="T55" fmla="*/ 680 h 1483"/>
              <a:gd name="T56" fmla="*/ 183 w 1144"/>
              <a:gd name="T57" fmla="*/ 566 h 1483"/>
              <a:gd name="T58" fmla="*/ 210 w 1144"/>
              <a:gd name="T59" fmla="*/ 427 h 1483"/>
              <a:gd name="T60" fmla="*/ 227 w 1144"/>
              <a:gd name="T61" fmla="*/ 374 h 1483"/>
              <a:gd name="T62" fmla="*/ 236 w 1144"/>
              <a:gd name="T63" fmla="*/ 348 h 1483"/>
              <a:gd name="T64" fmla="*/ 244 w 1144"/>
              <a:gd name="T65" fmla="*/ 296 h 1483"/>
              <a:gd name="T66" fmla="*/ 262 w 1144"/>
              <a:gd name="T67" fmla="*/ 244 h 1483"/>
              <a:gd name="T68" fmla="*/ 278 w 1144"/>
              <a:gd name="T69" fmla="*/ 248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4" h="1483">
                <a:moveTo>
                  <a:pt x="278" y="248"/>
                </a:moveTo>
                <a:cubicBezTo>
                  <a:pt x="280" y="158"/>
                  <a:pt x="269" y="246"/>
                  <a:pt x="297" y="191"/>
                </a:cubicBezTo>
                <a:cubicBezTo>
                  <a:pt x="324" y="138"/>
                  <a:pt x="303" y="111"/>
                  <a:pt x="375" y="86"/>
                </a:cubicBezTo>
                <a:cubicBezTo>
                  <a:pt x="466" y="0"/>
                  <a:pt x="640" y="77"/>
                  <a:pt x="759" y="95"/>
                </a:cubicBezTo>
                <a:cubicBezTo>
                  <a:pt x="817" y="114"/>
                  <a:pt x="837" y="166"/>
                  <a:pt x="890" y="182"/>
                </a:cubicBezTo>
                <a:cubicBezTo>
                  <a:pt x="918" y="210"/>
                  <a:pt x="967" y="250"/>
                  <a:pt x="986" y="287"/>
                </a:cubicBezTo>
                <a:cubicBezTo>
                  <a:pt x="1003" y="320"/>
                  <a:pt x="1012" y="357"/>
                  <a:pt x="1039" y="383"/>
                </a:cubicBezTo>
                <a:cubicBezTo>
                  <a:pt x="1045" y="403"/>
                  <a:pt x="1047" y="425"/>
                  <a:pt x="1056" y="444"/>
                </a:cubicBezTo>
                <a:cubicBezTo>
                  <a:pt x="1065" y="463"/>
                  <a:pt x="1091" y="497"/>
                  <a:pt x="1091" y="497"/>
                </a:cubicBezTo>
                <a:cubicBezTo>
                  <a:pt x="1097" y="523"/>
                  <a:pt x="1102" y="549"/>
                  <a:pt x="1108" y="575"/>
                </a:cubicBezTo>
                <a:cubicBezTo>
                  <a:pt x="1112" y="593"/>
                  <a:pt x="1126" y="628"/>
                  <a:pt x="1126" y="628"/>
                </a:cubicBezTo>
                <a:cubicBezTo>
                  <a:pt x="1142" y="735"/>
                  <a:pt x="1144" y="782"/>
                  <a:pt x="1135" y="907"/>
                </a:cubicBezTo>
                <a:cubicBezTo>
                  <a:pt x="1133" y="930"/>
                  <a:pt x="1131" y="954"/>
                  <a:pt x="1126" y="977"/>
                </a:cubicBezTo>
                <a:cubicBezTo>
                  <a:pt x="1122" y="995"/>
                  <a:pt x="1108" y="1029"/>
                  <a:pt x="1108" y="1029"/>
                </a:cubicBezTo>
                <a:cubicBezTo>
                  <a:pt x="1102" y="1065"/>
                  <a:pt x="1102" y="1118"/>
                  <a:pt x="1082" y="1151"/>
                </a:cubicBezTo>
                <a:cubicBezTo>
                  <a:pt x="1061" y="1186"/>
                  <a:pt x="1017" y="1213"/>
                  <a:pt x="986" y="1238"/>
                </a:cubicBezTo>
                <a:cubicBezTo>
                  <a:pt x="923" y="1289"/>
                  <a:pt x="856" y="1345"/>
                  <a:pt x="777" y="1369"/>
                </a:cubicBezTo>
                <a:cubicBezTo>
                  <a:pt x="768" y="1375"/>
                  <a:pt x="761" y="1383"/>
                  <a:pt x="751" y="1387"/>
                </a:cubicBezTo>
                <a:cubicBezTo>
                  <a:pt x="734" y="1395"/>
                  <a:pt x="698" y="1404"/>
                  <a:pt x="698" y="1404"/>
                </a:cubicBezTo>
                <a:cubicBezTo>
                  <a:pt x="657" y="1433"/>
                  <a:pt x="609" y="1454"/>
                  <a:pt x="559" y="1465"/>
                </a:cubicBezTo>
                <a:cubicBezTo>
                  <a:pt x="530" y="1472"/>
                  <a:pt x="471" y="1483"/>
                  <a:pt x="471" y="1483"/>
                </a:cubicBezTo>
                <a:cubicBezTo>
                  <a:pt x="411" y="1479"/>
                  <a:pt x="279" y="1479"/>
                  <a:pt x="218" y="1439"/>
                </a:cubicBezTo>
                <a:cubicBezTo>
                  <a:pt x="175" y="1411"/>
                  <a:pt x="140" y="1371"/>
                  <a:pt x="105" y="1334"/>
                </a:cubicBezTo>
                <a:cubicBezTo>
                  <a:pt x="92" y="1295"/>
                  <a:pt x="58" y="1264"/>
                  <a:pt x="35" y="1230"/>
                </a:cubicBezTo>
                <a:cubicBezTo>
                  <a:pt x="19" y="1206"/>
                  <a:pt x="18" y="1176"/>
                  <a:pt x="0" y="1151"/>
                </a:cubicBezTo>
                <a:cubicBezTo>
                  <a:pt x="7" y="1019"/>
                  <a:pt x="6" y="826"/>
                  <a:pt x="114" y="724"/>
                </a:cubicBezTo>
                <a:cubicBezTo>
                  <a:pt x="117" y="715"/>
                  <a:pt x="117" y="705"/>
                  <a:pt x="122" y="697"/>
                </a:cubicBezTo>
                <a:cubicBezTo>
                  <a:pt x="126" y="690"/>
                  <a:pt x="136" y="687"/>
                  <a:pt x="140" y="680"/>
                </a:cubicBezTo>
                <a:cubicBezTo>
                  <a:pt x="158" y="644"/>
                  <a:pt x="158" y="605"/>
                  <a:pt x="183" y="566"/>
                </a:cubicBezTo>
                <a:cubicBezTo>
                  <a:pt x="195" y="520"/>
                  <a:pt x="195" y="472"/>
                  <a:pt x="210" y="427"/>
                </a:cubicBezTo>
                <a:cubicBezTo>
                  <a:pt x="216" y="409"/>
                  <a:pt x="221" y="392"/>
                  <a:pt x="227" y="374"/>
                </a:cubicBezTo>
                <a:cubicBezTo>
                  <a:pt x="230" y="365"/>
                  <a:pt x="236" y="348"/>
                  <a:pt x="236" y="348"/>
                </a:cubicBezTo>
                <a:cubicBezTo>
                  <a:pt x="239" y="331"/>
                  <a:pt x="240" y="313"/>
                  <a:pt x="244" y="296"/>
                </a:cubicBezTo>
                <a:cubicBezTo>
                  <a:pt x="248" y="278"/>
                  <a:pt x="262" y="244"/>
                  <a:pt x="262" y="244"/>
                </a:cubicBezTo>
                <a:cubicBezTo>
                  <a:pt x="303" y="253"/>
                  <a:pt x="309" y="254"/>
                  <a:pt x="278" y="248"/>
                </a:cubicBezTo>
                <a:close/>
              </a:path>
            </a:pathLst>
          </a:cu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1" name="Oval 41"/>
          <p:cNvSpPr>
            <a:spLocks noChangeArrowheads="1"/>
          </p:cNvSpPr>
          <p:nvPr/>
        </p:nvSpPr>
        <p:spPr bwMode="auto">
          <a:xfrm>
            <a:off x="5191125" y="4254500"/>
            <a:ext cx="1657350" cy="325438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中石化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249" name="Line 33"/>
          <p:cNvSpPr>
            <a:spLocks noChangeShapeType="1"/>
          </p:cNvSpPr>
          <p:nvPr/>
        </p:nvSpPr>
        <p:spPr bwMode="auto">
          <a:xfrm>
            <a:off x="4248151" y="4011613"/>
            <a:ext cx="1127125" cy="28575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Oval 42"/>
          <p:cNvSpPr>
            <a:spLocks noChangeArrowheads="1"/>
          </p:cNvSpPr>
          <p:nvPr/>
        </p:nvSpPr>
        <p:spPr bwMode="auto">
          <a:xfrm>
            <a:off x="5138739" y="4724400"/>
            <a:ext cx="1317625" cy="433388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中国铝业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 flipH="1">
            <a:off x="6511926" y="4745039"/>
            <a:ext cx="1971675" cy="223837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Oval 43"/>
          <p:cNvSpPr>
            <a:spLocks noChangeArrowheads="1"/>
          </p:cNvSpPr>
          <p:nvPr/>
        </p:nvSpPr>
        <p:spPr bwMode="auto">
          <a:xfrm>
            <a:off x="5002214" y="5237163"/>
            <a:ext cx="1525587" cy="49530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/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中国航空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253" name="Line 37"/>
          <p:cNvSpPr>
            <a:spLocks noChangeShapeType="1"/>
          </p:cNvSpPr>
          <p:nvPr/>
        </p:nvSpPr>
        <p:spPr bwMode="auto">
          <a:xfrm flipH="1">
            <a:off x="6527801" y="5245101"/>
            <a:ext cx="1808163" cy="239713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Oval 44"/>
          <p:cNvSpPr>
            <a:spLocks noChangeArrowheads="1"/>
          </p:cNvSpPr>
          <p:nvPr/>
        </p:nvSpPr>
        <p:spPr bwMode="auto">
          <a:xfrm>
            <a:off x="5051426" y="3859213"/>
            <a:ext cx="1793875" cy="2905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中石油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250" name="Line 34"/>
          <p:cNvSpPr>
            <a:spLocks noChangeShapeType="1"/>
          </p:cNvSpPr>
          <p:nvPr/>
        </p:nvSpPr>
        <p:spPr bwMode="auto">
          <a:xfrm flipH="1">
            <a:off x="6229351" y="2374900"/>
            <a:ext cx="582613" cy="156845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 flipH="1">
            <a:off x="6777039" y="4191000"/>
            <a:ext cx="2073275" cy="211138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Oval 14"/>
          <p:cNvSpPr>
            <a:spLocks noChangeArrowheads="1"/>
          </p:cNvSpPr>
          <p:nvPr/>
        </p:nvSpPr>
        <p:spPr bwMode="auto">
          <a:xfrm rot="1709533">
            <a:off x="8621713" y="4364039"/>
            <a:ext cx="1651000" cy="388937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Proced 1</a:t>
            </a:r>
            <a:endParaRPr lang="en-US" altLang="zh-CN" sz="2000" b="1"/>
          </a:p>
        </p:txBody>
      </p:sp>
      <p:sp>
        <p:nvSpPr>
          <p:cNvPr id="521270" name="Line 54"/>
          <p:cNvSpPr>
            <a:spLocks noChangeShapeType="1"/>
          </p:cNvSpPr>
          <p:nvPr/>
        </p:nvSpPr>
        <p:spPr bwMode="auto">
          <a:xfrm flipV="1">
            <a:off x="4367213" y="4519613"/>
            <a:ext cx="1008062" cy="349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1271" name="Line 55"/>
          <p:cNvSpPr>
            <a:spLocks noChangeShapeType="1"/>
          </p:cNvSpPr>
          <p:nvPr/>
        </p:nvSpPr>
        <p:spPr bwMode="auto">
          <a:xfrm flipH="1" flipV="1">
            <a:off x="4151313" y="4148138"/>
            <a:ext cx="1039812" cy="25241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1272" name="Line 56"/>
          <p:cNvSpPr>
            <a:spLocks noChangeShapeType="1"/>
          </p:cNvSpPr>
          <p:nvPr/>
        </p:nvSpPr>
        <p:spPr bwMode="auto">
          <a:xfrm flipV="1">
            <a:off x="6816725" y="4292600"/>
            <a:ext cx="1943100" cy="2159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Oval 8"/>
          <p:cNvSpPr>
            <a:spLocks noChangeArrowheads="1"/>
          </p:cNvSpPr>
          <p:nvPr/>
        </p:nvSpPr>
        <p:spPr bwMode="auto">
          <a:xfrm>
            <a:off x="3000376" y="5153026"/>
            <a:ext cx="1317625" cy="331788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Evt2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46" name="文本框 1"/>
          <p:cNvSpPr txBox="1">
            <a:spLocks noChangeArrowheads="1"/>
          </p:cNvSpPr>
          <p:nvPr/>
        </p:nvSpPr>
        <p:spPr bwMode="auto">
          <a:xfrm>
            <a:off x="4586288" y="6000750"/>
            <a:ext cx="2373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/>
              <a:t>event space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1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1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 animBg="1"/>
      <p:bldP spid="521252" grpId="0" animBg="1"/>
      <p:bldP spid="521253" grpId="0" animBg="1"/>
      <p:bldP spid="521250" grpId="0" animBg="1"/>
      <p:bldP spid="521251" grpId="0" animBg="1"/>
      <p:bldP spid="521270" grpId="0" animBg="1"/>
      <p:bldP spid="521271" grpId="0" animBg="1"/>
      <p:bldP spid="5212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832919" y="1844676"/>
            <a:ext cx="10864158" cy="412404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集成开发环境的例子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考虑一个针对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的集成开发环境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包含如下的工具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Editors for source code,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变量监控器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monitors,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debugger, etc.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这样的系统可以采用基于事件的架构进行设计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611856" y="1015302"/>
            <a:ext cx="959894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Example: Integrated Development Environment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"/>
          <p:cNvSpPr>
            <a:spLocks noChangeArrowheads="1"/>
          </p:cNvSpPr>
          <p:nvPr/>
        </p:nvSpPr>
        <p:spPr bwMode="auto">
          <a:xfrm>
            <a:off x="1758462" y="1268414"/>
            <a:ext cx="8892791" cy="4368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" name="Oval 5"/>
          <p:cNvSpPr>
            <a:spLocks noChangeArrowheads="1"/>
          </p:cNvSpPr>
          <p:nvPr/>
        </p:nvSpPr>
        <p:spPr bwMode="auto">
          <a:xfrm>
            <a:off x="3888712" y="1841500"/>
            <a:ext cx="2496213" cy="9350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Debugger</a:t>
            </a:r>
            <a:endParaRPr lang="en-US" altLang="zh-CN" sz="2800" b="1" dirty="0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3" name="Oval 6"/>
          <p:cNvSpPr>
            <a:spLocks noChangeArrowheads="1"/>
          </p:cNvSpPr>
          <p:nvPr/>
        </p:nvSpPr>
        <p:spPr bwMode="auto">
          <a:xfrm>
            <a:off x="2857501" y="3624264"/>
            <a:ext cx="1800225" cy="1019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2800" b="1" dirty="0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</a:t>
            </a:r>
            <a:endParaRPr lang="zh-CN" altLang="en-US" sz="2800" b="1" dirty="0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Oval 7"/>
          <p:cNvSpPr>
            <a:spLocks noChangeArrowheads="1"/>
          </p:cNvSpPr>
          <p:nvPr/>
        </p:nvSpPr>
        <p:spPr bwMode="auto">
          <a:xfrm>
            <a:off x="5519738" y="3538538"/>
            <a:ext cx="3960812" cy="11049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2800" b="1" dirty="0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monitors</a:t>
            </a:r>
            <a:endParaRPr lang="zh-CN" altLang="en-US" sz="2800" b="1" dirty="0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4224338" y="1268414"/>
            <a:ext cx="1841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073400" y="4756150"/>
            <a:ext cx="1841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15367" name="Rectangle 14"/>
          <p:cNvSpPr>
            <a:spLocks noChangeArrowheads="1"/>
          </p:cNvSpPr>
          <p:nvPr/>
        </p:nvSpPr>
        <p:spPr bwMode="auto">
          <a:xfrm>
            <a:off x="6384925" y="4759325"/>
            <a:ext cx="1841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Concept of Event-based System</a:t>
            </a:r>
            <a:endParaRPr lang="en-US" altLang="zh-CN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文本框 1"/>
          <p:cNvSpPr txBox="1">
            <a:spLocks noChangeArrowheads="1"/>
          </p:cNvSpPr>
          <p:nvPr/>
        </p:nvSpPr>
        <p:spPr bwMode="auto">
          <a:xfrm>
            <a:off x="6397626" y="2030413"/>
            <a:ext cx="1571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0" name="文本框 2"/>
          <p:cNvSpPr txBox="1">
            <a:spLocks noChangeArrowheads="1"/>
          </p:cNvSpPr>
          <p:nvPr/>
        </p:nvSpPr>
        <p:spPr bwMode="auto">
          <a:xfrm>
            <a:off x="6165851" y="4740275"/>
            <a:ext cx="2460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变量监控器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1" name="文本框 3"/>
          <p:cNvSpPr txBox="1">
            <a:spLocks noChangeArrowheads="1"/>
          </p:cNvSpPr>
          <p:nvPr/>
        </p:nvSpPr>
        <p:spPr bwMode="auto">
          <a:xfrm>
            <a:off x="2936876" y="4740275"/>
            <a:ext cx="1571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break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30" y="170824"/>
            <a:ext cx="9752013" cy="653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5"/>
          <p:cNvSpPr txBox="1">
            <a:spLocks noChangeArrowheads="1"/>
          </p:cNvSpPr>
          <p:nvPr/>
        </p:nvSpPr>
        <p:spPr bwMode="auto">
          <a:xfrm>
            <a:off x="1847851" y="620713"/>
            <a:ext cx="309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10" name="Rectangle 16"/>
          <p:cNvSpPr>
            <a:spLocks noChangeArrowheads="1"/>
          </p:cNvSpPr>
          <p:nvPr/>
        </p:nvSpPr>
        <p:spPr bwMode="auto">
          <a:xfrm>
            <a:off x="803276" y="1189641"/>
            <a:ext cx="1071273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Editors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ariable monitor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对象注册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ebugger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的断点节点事件。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1774825" y="6165851"/>
            <a:ext cx="8604250" cy="474663"/>
            <a:chOff x="204" y="3868"/>
            <a:chExt cx="4809" cy="299"/>
          </a:xfrm>
        </p:grpSpPr>
        <p:sp>
          <p:nvSpPr>
            <p:cNvPr id="17412" name="Line 13"/>
            <p:cNvSpPr>
              <a:spLocks noChangeShapeType="1"/>
            </p:cNvSpPr>
            <p:nvPr/>
          </p:nvSpPr>
          <p:spPr bwMode="auto">
            <a:xfrm>
              <a:off x="1337" y="4019"/>
              <a:ext cx="500" cy="1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Text Box 14"/>
            <p:cNvSpPr txBox="1">
              <a:spLocks noChangeArrowheads="1"/>
            </p:cNvSpPr>
            <p:nvPr/>
          </p:nvSpPr>
          <p:spPr bwMode="auto">
            <a:xfrm>
              <a:off x="1882" y="3879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Register event </a:t>
              </a:r>
              <a:endParaRPr lang="en-US" altLang="zh-CN" sz="2400" b="1"/>
            </a:p>
          </p:txBody>
        </p:sp>
        <p:sp>
          <p:nvSpPr>
            <p:cNvPr id="17414" name="Line 22"/>
            <p:cNvSpPr>
              <a:spLocks noChangeShapeType="1"/>
            </p:cNvSpPr>
            <p:nvPr/>
          </p:nvSpPr>
          <p:spPr bwMode="auto">
            <a:xfrm flipV="1">
              <a:off x="3470" y="4015"/>
              <a:ext cx="499" cy="5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Text Box 23"/>
            <p:cNvSpPr txBox="1">
              <a:spLocks noChangeArrowheads="1"/>
            </p:cNvSpPr>
            <p:nvPr/>
          </p:nvSpPr>
          <p:spPr bwMode="auto">
            <a:xfrm>
              <a:off x="3969" y="3879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Send event</a:t>
              </a:r>
              <a:endParaRPr lang="en-US" altLang="zh-CN" sz="2400" b="1"/>
            </a:p>
          </p:txBody>
        </p:sp>
        <p:sp>
          <p:nvSpPr>
            <p:cNvPr id="17416" name="Text Box 27"/>
            <p:cNvSpPr txBox="1">
              <a:spLocks noChangeArrowheads="1"/>
            </p:cNvSpPr>
            <p:nvPr/>
          </p:nvSpPr>
          <p:spPr bwMode="auto">
            <a:xfrm>
              <a:off x="204" y="3868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800000"/>
                  </a:solidFill>
                </a:rPr>
                <a:t>Legend</a:t>
              </a:r>
              <a:r>
                <a:rPr lang="en-US" altLang="zh-CN" sz="2400" b="1">
                  <a:solidFill>
                    <a:srgbClr val="000099"/>
                  </a:solidFill>
                </a:rPr>
                <a:t>:</a:t>
              </a:r>
              <a:endParaRPr lang="en-US" altLang="zh-CN" sz="2400" b="1">
                <a:solidFill>
                  <a:srgbClr val="000099"/>
                </a:solidFill>
              </a:endParaRPr>
            </a:p>
          </p:txBody>
        </p:sp>
      </p:grpSp>
      <p:sp>
        <p:nvSpPr>
          <p:cNvPr id="17417" name="Oval 5"/>
          <p:cNvSpPr>
            <a:spLocks noChangeArrowheads="1"/>
          </p:cNvSpPr>
          <p:nvPr/>
        </p:nvSpPr>
        <p:spPr bwMode="auto">
          <a:xfrm>
            <a:off x="4583113" y="2133601"/>
            <a:ext cx="2233612" cy="792163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1008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Debugger</a:t>
            </a:r>
            <a:endParaRPr lang="en-US" altLang="zh-CN" sz="3200" b="1">
              <a:solidFill>
                <a:srgbClr val="1008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2782889" y="4797425"/>
            <a:ext cx="1800225" cy="8636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3200" b="1">
                <a:solidFill>
                  <a:srgbClr val="100800"/>
                </a:solidFill>
              </a:rPr>
              <a:t>Editor</a:t>
            </a:r>
            <a:endParaRPr lang="zh-CN" altLang="en-US" sz="3200" b="1">
              <a:solidFill>
                <a:srgbClr val="100800"/>
              </a:solidFill>
            </a:endParaRPr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6959601" y="4508501"/>
            <a:ext cx="2881313" cy="1223963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2400" b="1">
                <a:solidFill>
                  <a:srgbClr val="100800"/>
                </a:solidFill>
              </a:rPr>
              <a:t>Variable monitors</a:t>
            </a:r>
            <a:endParaRPr lang="zh-CN" altLang="en-US" sz="2400" b="1">
              <a:solidFill>
                <a:srgbClr val="100800"/>
              </a:solidFill>
            </a:endParaRPr>
          </a:p>
        </p:txBody>
      </p:sp>
      <p:sp>
        <p:nvSpPr>
          <p:cNvPr id="17420" name="Freeform 29"/>
          <p:cNvSpPr>
            <a:spLocks noChangeArrowheads="1"/>
          </p:cNvSpPr>
          <p:nvPr/>
        </p:nvSpPr>
        <p:spPr bwMode="auto">
          <a:xfrm>
            <a:off x="4224339" y="3213101"/>
            <a:ext cx="2765425" cy="1598613"/>
          </a:xfrm>
          <a:custGeom>
            <a:avLst/>
            <a:gdLst>
              <a:gd name="T0" fmla="*/ 17 w 1742"/>
              <a:gd name="T1" fmla="*/ 269 h 1098"/>
              <a:gd name="T2" fmla="*/ 35 w 1742"/>
              <a:gd name="T3" fmla="*/ 251 h 1098"/>
              <a:gd name="T4" fmla="*/ 44 w 1742"/>
              <a:gd name="T5" fmla="*/ 225 h 1098"/>
              <a:gd name="T6" fmla="*/ 428 w 1742"/>
              <a:gd name="T7" fmla="*/ 147 h 1098"/>
              <a:gd name="T8" fmla="*/ 785 w 1742"/>
              <a:gd name="T9" fmla="*/ 86 h 1098"/>
              <a:gd name="T10" fmla="*/ 1475 w 1742"/>
              <a:gd name="T11" fmla="*/ 77 h 1098"/>
              <a:gd name="T12" fmla="*/ 1632 w 1742"/>
              <a:gd name="T13" fmla="*/ 121 h 1098"/>
              <a:gd name="T14" fmla="*/ 1711 w 1742"/>
              <a:gd name="T15" fmla="*/ 190 h 1098"/>
              <a:gd name="T16" fmla="*/ 1737 w 1742"/>
              <a:gd name="T17" fmla="*/ 461 h 1098"/>
              <a:gd name="T18" fmla="*/ 1641 w 1742"/>
              <a:gd name="T19" fmla="*/ 592 h 1098"/>
              <a:gd name="T20" fmla="*/ 1588 w 1742"/>
              <a:gd name="T21" fmla="*/ 688 h 1098"/>
              <a:gd name="T22" fmla="*/ 1580 w 1742"/>
              <a:gd name="T23" fmla="*/ 749 h 1098"/>
              <a:gd name="T24" fmla="*/ 1501 w 1742"/>
              <a:gd name="T25" fmla="*/ 827 h 1098"/>
              <a:gd name="T26" fmla="*/ 1431 w 1742"/>
              <a:gd name="T27" fmla="*/ 897 h 1098"/>
              <a:gd name="T28" fmla="*/ 1353 w 1742"/>
              <a:gd name="T29" fmla="*/ 967 h 1098"/>
              <a:gd name="T30" fmla="*/ 1283 w 1742"/>
              <a:gd name="T31" fmla="*/ 993 h 1098"/>
              <a:gd name="T32" fmla="*/ 908 w 1742"/>
              <a:gd name="T33" fmla="*/ 1002 h 1098"/>
              <a:gd name="T34" fmla="*/ 812 w 1742"/>
              <a:gd name="T35" fmla="*/ 1054 h 1098"/>
              <a:gd name="T36" fmla="*/ 733 w 1742"/>
              <a:gd name="T37" fmla="*/ 1098 h 1098"/>
              <a:gd name="T38" fmla="*/ 332 w 1742"/>
              <a:gd name="T39" fmla="*/ 1046 h 1098"/>
              <a:gd name="T40" fmla="*/ 201 w 1742"/>
              <a:gd name="T41" fmla="*/ 923 h 1098"/>
              <a:gd name="T42" fmla="*/ 113 w 1742"/>
              <a:gd name="T43" fmla="*/ 688 h 1098"/>
              <a:gd name="T44" fmla="*/ 61 w 1742"/>
              <a:gd name="T45" fmla="*/ 557 h 1098"/>
              <a:gd name="T46" fmla="*/ 52 w 1742"/>
              <a:gd name="T47" fmla="*/ 531 h 1098"/>
              <a:gd name="T48" fmla="*/ 35 w 1742"/>
              <a:gd name="T49" fmla="*/ 513 h 1098"/>
              <a:gd name="T50" fmla="*/ 0 w 1742"/>
              <a:gd name="T51" fmla="*/ 382 h 1098"/>
              <a:gd name="T52" fmla="*/ 17 w 1742"/>
              <a:gd name="T53" fmla="*/ 269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2" h="1098">
                <a:moveTo>
                  <a:pt x="17" y="269"/>
                </a:moveTo>
                <a:cubicBezTo>
                  <a:pt x="23" y="263"/>
                  <a:pt x="31" y="258"/>
                  <a:pt x="35" y="251"/>
                </a:cubicBezTo>
                <a:cubicBezTo>
                  <a:pt x="40" y="243"/>
                  <a:pt x="38" y="232"/>
                  <a:pt x="44" y="225"/>
                </a:cubicBezTo>
                <a:cubicBezTo>
                  <a:pt x="114" y="142"/>
                  <a:pt x="359" y="150"/>
                  <a:pt x="428" y="147"/>
                </a:cubicBezTo>
                <a:cubicBezTo>
                  <a:pt x="550" y="105"/>
                  <a:pt x="655" y="92"/>
                  <a:pt x="785" y="86"/>
                </a:cubicBezTo>
                <a:cubicBezTo>
                  <a:pt x="1039" y="0"/>
                  <a:pt x="819" y="68"/>
                  <a:pt x="1475" y="77"/>
                </a:cubicBezTo>
                <a:cubicBezTo>
                  <a:pt x="1526" y="95"/>
                  <a:pt x="1580" y="103"/>
                  <a:pt x="1632" y="121"/>
                </a:cubicBezTo>
                <a:cubicBezTo>
                  <a:pt x="1663" y="132"/>
                  <a:pt x="1688" y="168"/>
                  <a:pt x="1711" y="190"/>
                </a:cubicBezTo>
                <a:cubicBezTo>
                  <a:pt x="1742" y="294"/>
                  <a:pt x="1730" y="291"/>
                  <a:pt x="1737" y="461"/>
                </a:cubicBezTo>
                <a:cubicBezTo>
                  <a:pt x="1722" y="520"/>
                  <a:pt x="1681" y="549"/>
                  <a:pt x="1641" y="592"/>
                </a:cubicBezTo>
                <a:cubicBezTo>
                  <a:pt x="1629" y="625"/>
                  <a:pt x="1613" y="663"/>
                  <a:pt x="1588" y="688"/>
                </a:cubicBezTo>
                <a:cubicBezTo>
                  <a:pt x="1585" y="708"/>
                  <a:pt x="1586" y="729"/>
                  <a:pt x="1580" y="749"/>
                </a:cubicBezTo>
                <a:cubicBezTo>
                  <a:pt x="1570" y="784"/>
                  <a:pt x="1526" y="806"/>
                  <a:pt x="1501" y="827"/>
                </a:cubicBezTo>
                <a:cubicBezTo>
                  <a:pt x="1476" y="847"/>
                  <a:pt x="1455" y="875"/>
                  <a:pt x="1431" y="897"/>
                </a:cubicBezTo>
                <a:cubicBezTo>
                  <a:pt x="1418" y="938"/>
                  <a:pt x="1393" y="953"/>
                  <a:pt x="1353" y="967"/>
                </a:cubicBezTo>
                <a:cubicBezTo>
                  <a:pt x="1326" y="994"/>
                  <a:pt x="1336" y="991"/>
                  <a:pt x="1283" y="993"/>
                </a:cubicBezTo>
                <a:cubicBezTo>
                  <a:pt x="1158" y="998"/>
                  <a:pt x="1033" y="999"/>
                  <a:pt x="908" y="1002"/>
                </a:cubicBezTo>
                <a:cubicBezTo>
                  <a:pt x="883" y="1026"/>
                  <a:pt x="845" y="1044"/>
                  <a:pt x="812" y="1054"/>
                </a:cubicBezTo>
                <a:cubicBezTo>
                  <a:pt x="786" y="1072"/>
                  <a:pt x="759" y="1081"/>
                  <a:pt x="733" y="1098"/>
                </a:cubicBezTo>
                <a:cubicBezTo>
                  <a:pt x="526" y="1091"/>
                  <a:pt x="491" y="1095"/>
                  <a:pt x="332" y="1046"/>
                </a:cubicBezTo>
                <a:cubicBezTo>
                  <a:pt x="290" y="1004"/>
                  <a:pt x="243" y="967"/>
                  <a:pt x="201" y="923"/>
                </a:cubicBezTo>
                <a:cubicBezTo>
                  <a:pt x="193" y="802"/>
                  <a:pt x="196" y="766"/>
                  <a:pt x="113" y="688"/>
                </a:cubicBezTo>
                <a:cubicBezTo>
                  <a:pt x="103" y="645"/>
                  <a:pt x="94" y="588"/>
                  <a:pt x="61" y="557"/>
                </a:cubicBezTo>
                <a:cubicBezTo>
                  <a:pt x="58" y="548"/>
                  <a:pt x="57" y="539"/>
                  <a:pt x="52" y="531"/>
                </a:cubicBezTo>
                <a:cubicBezTo>
                  <a:pt x="48" y="524"/>
                  <a:pt x="39" y="520"/>
                  <a:pt x="35" y="513"/>
                </a:cubicBezTo>
                <a:cubicBezTo>
                  <a:pt x="16" y="474"/>
                  <a:pt x="7" y="424"/>
                  <a:pt x="0" y="382"/>
                </a:cubicBezTo>
                <a:cubicBezTo>
                  <a:pt x="10" y="286"/>
                  <a:pt x="0" y="323"/>
                  <a:pt x="17" y="269"/>
                </a:cubicBezTo>
                <a:close/>
              </a:path>
            </a:pathLst>
          </a:custGeom>
          <a:solidFill>
            <a:srgbClr val="FFFF99">
              <a:alpha val="4196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4727576" y="3500439"/>
            <a:ext cx="1655763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Debugger’s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Break-point events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H="1" flipV="1">
            <a:off x="6167438" y="4005263"/>
            <a:ext cx="1223962" cy="576262"/>
          </a:xfrm>
          <a:prstGeom prst="line">
            <a:avLst/>
          </a:prstGeom>
          <a:noFill/>
          <a:ln w="69850" cap="rnd">
            <a:solidFill>
              <a:srgbClr val="FF0000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3863975" y="4005263"/>
            <a:ext cx="863600" cy="792162"/>
          </a:xfrm>
          <a:prstGeom prst="line">
            <a:avLst/>
          </a:prstGeom>
          <a:noFill/>
          <a:ln w="73025" cap="rnd">
            <a:solidFill>
              <a:srgbClr val="FF0000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2927351" y="4149725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我注册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7319964" y="3933825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我注册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2" grpId="0" animBg="1"/>
      <p:bldP spid="440331" grpId="0" animBg="1"/>
      <p:bldP spid="440355" grpId="0"/>
      <p:bldP spid="440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9"/>
          <p:cNvSpPr>
            <a:spLocks noChangeArrowheads="1"/>
          </p:cNvSpPr>
          <p:nvPr/>
        </p:nvSpPr>
        <p:spPr bwMode="auto">
          <a:xfrm>
            <a:off x="941560" y="1195389"/>
            <a:ext cx="10465805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当调试器运行到断点处而停止时，它会宣布一个事件，允许系统自动调用那些已注册的工具的过程。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Oval 28"/>
          <p:cNvSpPr>
            <a:spLocks noChangeArrowheads="1"/>
          </p:cNvSpPr>
          <p:nvPr/>
        </p:nvSpPr>
        <p:spPr bwMode="auto">
          <a:xfrm>
            <a:off x="4583113" y="2754981"/>
            <a:ext cx="2233612" cy="675607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Debugger</a:t>
            </a:r>
            <a:endParaRPr lang="en-US" altLang="zh-CN" sz="2800" b="1" dirty="0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35" name="Oval 29"/>
          <p:cNvSpPr>
            <a:spLocks noChangeArrowheads="1"/>
          </p:cNvSpPr>
          <p:nvPr/>
        </p:nvSpPr>
        <p:spPr bwMode="auto">
          <a:xfrm>
            <a:off x="2782889" y="5321299"/>
            <a:ext cx="1800225" cy="707711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2800" b="1" dirty="0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</a:t>
            </a:r>
            <a:endParaRPr lang="zh-CN" altLang="en-US" sz="2800" b="1" dirty="0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Oval 30"/>
          <p:cNvSpPr>
            <a:spLocks noChangeArrowheads="1"/>
          </p:cNvSpPr>
          <p:nvPr/>
        </p:nvSpPr>
        <p:spPr bwMode="auto">
          <a:xfrm>
            <a:off x="6209880" y="5273676"/>
            <a:ext cx="3627455" cy="892175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zh-CN" sz="2800" b="1">
                <a:solidFill>
                  <a:srgbClr val="100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monitors</a:t>
            </a:r>
            <a:endParaRPr lang="zh-CN" altLang="en-US" sz="2800" b="1">
              <a:solidFill>
                <a:srgbClr val="100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Freeform 31"/>
          <p:cNvSpPr>
            <a:spLocks noChangeArrowheads="1"/>
          </p:cNvSpPr>
          <p:nvPr/>
        </p:nvSpPr>
        <p:spPr bwMode="auto">
          <a:xfrm>
            <a:off x="4224339" y="4073525"/>
            <a:ext cx="2765425" cy="1060450"/>
          </a:xfrm>
          <a:custGeom>
            <a:avLst/>
            <a:gdLst>
              <a:gd name="T0" fmla="*/ 17 w 1742"/>
              <a:gd name="T1" fmla="*/ 269 h 1098"/>
              <a:gd name="T2" fmla="*/ 35 w 1742"/>
              <a:gd name="T3" fmla="*/ 251 h 1098"/>
              <a:gd name="T4" fmla="*/ 44 w 1742"/>
              <a:gd name="T5" fmla="*/ 225 h 1098"/>
              <a:gd name="T6" fmla="*/ 428 w 1742"/>
              <a:gd name="T7" fmla="*/ 147 h 1098"/>
              <a:gd name="T8" fmla="*/ 785 w 1742"/>
              <a:gd name="T9" fmla="*/ 86 h 1098"/>
              <a:gd name="T10" fmla="*/ 1475 w 1742"/>
              <a:gd name="T11" fmla="*/ 77 h 1098"/>
              <a:gd name="T12" fmla="*/ 1632 w 1742"/>
              <a:gd name="T13" fmla="*/ 121 h 1098"/>
              <a:gd name="T14" fmla="*/ 1711 w 1742"/>
              <a:gd name="T15" fmla="*/ 190 h 1098"/>
              <a:gd name="T16" fmla="*/ 1737 w 1742"/>
              <a:gd name="T17" fmla="*/ 461 h 1098"/>
              <a:gd name="T18" fmla="*/ 1641 w 1742"/>
              <a:gd name="T19" fmla="*/ 592 h 1098"/>
              <a:gd name="T20" fmla="*/ 1588 w 1742"/>
              <a:gd name="T21" fmla="*/ 688 h 1098"/>
              <a:gd name="T22" fmla="*/ 1580 w 1742"/>
              <a:gd name="T23" fmla="*/ 749 h 1098"/>
              <a:gd name="T24" fmla="*/ 1501 w 1742"/>
              <a:gd name="T25" fmla="*/ 827 h 1098"/>
              <a:gd name="T26" fmla="*/ 1431 w 1742"/>
              <a:gd name="T27" fmla="*/ 897 h 1098"/>
              <a:gd name="T28" fmla="*/ 1353 w 1742"/>
              <a:gd name="T29" fmla="*/ 967 h 1098"/>
              <a:gd name="T30" fmla="*/ 1283 w 1742"/>
              <a:gd name="T31" fmla="*/ 993 h 1098"/>
              <a:gd name="T32" fmla="*/ 908 w 1742"/>
              <a:gd name="T33" fmla="*/ 1002 h 1098"/>
              <a:gd name="T34" fmla="*/ 812 w 1742"/>
              <a:gd name="T35" fmla="*/ 1054 h 1098"/>
              <a:gd name="T36" fmla="*/ 733 w 1742"/>
              <a:gd name="T37" fmla="*/ 1098 h 1098"/>
              <a:gd name="T38" fmla="*/ 332 w 1742"/>
              <a:gd name="T39" fmla="*/ 1046 h 1098"/>
              <a:gd name="T40" fmla="*/ 201 w 1742"/>
              <a:gd name="T41" fmla="*/ 923 h 1098"/>
              <a:gd name="T42" fmla="*/ 113 w 1742"/>
              <a:gd name="T43" fmla="*/ 688 h 1098"/>
              <a:gd name="T44" fmla="*/ 61 w 1742"/>
              <a:gd name="T45" fmla="*/ 557 h 1098"/>
              <a:gd name="T46" fmla="*/ 52 w 1742"/>
              <a:gd name="T47" fmla="*/ 531 h 1098"/>
              <a:gd name="T48" fmla="*/ 35 w 1742"/>
              <a:gd name="T49" fmla="*/ 513 h 1098"/>
              <a:gd name="T50" fmla="*/ 0 w 1742"/>
              <a:gd name="T51" fmla="*/ 382 h 1098"/>
              <a:gd name="T52" fmla="*/ 17 w 1742"/>
              <a:gd name="T53" fmla="*/ 269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2" h="1098">
                <a:moveTo>
                  <a:pt x="17" y="269"/>
                </a:moveTo>
                <a:cubicBezTo>
                  <a:pt x="23" y="263"/>
                  <a:pt x="31" y="258"/>
                  <a:pt x="35" y="251"/>
                </a:cubicBezTo>
                <a:cubicBezTo>
                  <a:pt x="40" y="243"/>
                  <a:pt x="38" y="232"/>
                  <a:pt x="44" y="225"/>
                </a:cubicBezTo>
                <a:cubicBezTo>
                  <a:pt x="114" y="142"/>
                  <a:pt x="359" y="150"/>
                  <a:pt x="428" y="147"/>
                </a:cubicBezTo>
                <a:cubicBezTo>
                  <a:pt x="550" y="105"/>
                  <a:pt x="655" y="92"/>
                  <a:pt x="785" y="86"/>
                </a:cubicBezTo>
                <a:cubicBezTo>
                  <a:pt x="1039" y="0"/>
                  <a:pt x="819" y="68"/>
                  <a:pt x="1475" y="77"/>
                </a:cubicBezTo>
                <a:cubicBezTo>
                  <a:pt x="1526" y="95"/>
                  <a:pt x="1580" y="103"/>
                  <a:pt x="1632" y="121"/>
                </a:cubicBezTo>
                <a:cubicBezTo>
                  <a:pt x="1663" y="132"/>
                  <a:pt x="1688" y="168"/>
                  <a:pt x="1711" y="190"/>
                </a:cubicBezTo>
                <a:cubicBezTo>
                  <a:pt x="1742" y="294"/>
                  <a:pt x="1730" y="291"/>
                  <a:pt x="1737" y="461"/>
                </a:cubicBezTo>
                <a:cubicBezTo>
                  <a:pt x="1722" y="520"/>
                  <a:pt x="1681" y="549"/>
                  <a:pt x="1641" y="592"/>
                </a:cubicBezTo>
                <a:cubicBezTo>
                  <a:pt x="1629" y="625"/>
                  <a:pt x="1613" y="663"/>
                  <a:pt x="1588" y="688"/>
                </a:cubicBezTo>
                <a:cubicBezTo>
                  <a:pt x="1585" y="708"/>
                  <a:pt x="1586" y="729"/>
                  <a:pt x="1580" y="749"/>
                </a:cubicBezTo>
                <a:cubicBezTo>
                  <a:pt x="1570" y="784"/>
                  <a:pt x="1526" y="806"/>
                  <a:pt x="1501" y="827"/>
                </a:cubicBezTo>
                <a:cubicBezTo>
                  <a:pt x="1476" y="847"/>
                  <a:pt x="1455" y="875"/>
                  <a:pt x="1431" y="897"/>
                </a:cubicBezTo>
                <a:cubicBezTo>
                  <a:pt x="1418" y="938"/>
                  <a:pt x="1393" y="953"/>
                  <a:pt x="1353" y="967"/>
                </a:cubicBezTo>
                <a:cubicBezTo>
                  <a:pt x="1326" y="994"/>
                  <a:pt x="1336" y="991"/>
                  <a:pt x="1283" y="993"/>
                </a:cubicBezTo>
                <a:cubicBezTo>
                  <a:pt x="1158" y="998"/>
                  <a:pt x="1033" y="999"/>
                  <a:pt x="908" y="1002"/>
                </a:cubicBezTo>
                <a:cubicBezTo>
                  <a:pt x="883" y="1026"/>
                  <a:pt x="845" y="1044"/>
                  <a:pt x="812" y="1054"/>
                </a:cubicBezTo>
                <a:cubicBezTo>
                  <a:pt x="786" y="1072"/>
                  <a:pt x="759" y="1081"/>
                  <a:pt x="733" y="1098"/>
                </a:cubicBezTo>
                <a:cubicBezTo>
                  <a:pt x="526" y="1091"/>
                  <a:pt x="491" y="1095"/>
                  <a:pt x="332" y="1046"/>
                </a:cubicBezTo>
                <a:cubicBezTo>
                  <a:pt x="290" y="1004"/>
                  <a:pt x="243" y="967"/>
                  <a:pt x="201" y="923"/>
                </a:cubicBezTo>
                <a:cubicBezTo>
                  <a:pt x="193" y="802"/>
                  <a:pt x="196" y="766"/>
                  <a:pt x="113" y="688"/>
                </a:cubicBezTo>
                <a:cubicBezTo>
                  <a:pt x="103" y="645"/>
                  <a:pt x="94" y="588"/>
                  <a:pt x="61" y="557"/>
                </a:cubicBezTo>
                <a:cubicBezTo>
                  <a:pt x="58" y="548"/>
                  <a:pt x="57" y="539"/>
                  <a:pt x="52" y="531"/>
                </a:cubicBezTo>
                <a:cubicBezTo>
                  <a:pt x="48" y="524"/>
                  <a:pt x="39" y="520"/>
                  <a:pt x="35" y="513"/>
                </a:cubicBezTo>
                <a:cubicBezTo>
                  <a:pt x="16" y="474"/>
                  <a:pt x="7" y="424"/>
                  <a:pt x="0" y="382"/>
                </a:cubicBezTo>
                <a:cubicBezTo>
                  <a:pt x="10" y="286"/>
                  <a:pt x="0" y="323"/>
                  <a:pt x="17" y="26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296" name="Text Box 32"/>
          <p:cNvSpPr txBox="1">
            <a:spLocks noChangeArrowheads="1"/>
          </p:cNvSpPr>
          <p:nvPr/>
        </p:nvSpPr>
        <p:spPr bwMode="auto">
          <a:xfrm>
            <a:off x="4727576" y="4248637"/>
            <a:ext cx="172878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Hits break-point event</a:t>
            </a:r>
            <a:endParaRPr lang="en-US" altLang="zh-CN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61708" y="3430588"/>
            <a:ext cx="1810656" cy="720725"/>
            <a:chOff x="5661708" y="3430588"/>
            <a:chExt cx="1810656" cy="720725"/>
          </a:xfrm>
        </p:grpSpPr>
        <p:sp>
          <p:nvSpPr>
            <p:cNvPr id="18440" name="Line 35"/>
            <p:cNvSpPr>
              <a:spLocks noChangeShapeType="1"/>
            </p:cNvSpPr>
            <p:nvPr/>
          </p:nvSpPr>
          <p:spPr bwMode="auto">
            <a:xfrm flipH="1">
              <a:off x="5661708" y="3430588"/>
              <a:ext cx="0" cy="720725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Text Box 37"/>
            <p:cNvSpPr txBox="1">
              <a:spLocks noChangeArrowheads="1"/>
            </p:cNvSpPr>
            <p:nvPr/>
          </p:nvSpPr>
          <p:spPr bwMode="auto">
            <a:xfrm>
              <a:off x="5745164" y="3468689"/>
              <a:ext cx="172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广播事件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6383338" y="4422775"/>
            <a:ext cx="1873250" cy="808038"/>
            <a:chOff x="3061" y="2559"/>
            <a:chExt cx="1180" cy="509"/>
          </a:xfrm>
        </p:grpSpPr>
        <p:sp>
          <p:nvSpPr>
            <p:cNvPr id="18443" name="Line 33"/>
            <p:cNvSpPr>
              <a:spLocks noChangeShapeType="1"/>
            </p:cNvSpPr>
            <p:nvPr/>
          </p:nvSpPr>
          <p:spPr bwMode="auto">
            <a:xfrm>
              <a:off x="3061" y="2670"/>
              <a:ext cx="817" cy="398"/>
            </a:xfrm>
            <a:prstGeom prst="line">
              <a:avLst/>
            </a:prstGeom>
            <a:noFill/>
            <a:ln w="698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Text Box 38"/>
            <p:cNvSpPr txBox="1">
              <a:spLocks noChangeArrowheads="1"/>
            </p:cNvSpPr>
            <p:nvPr/>
          </p:nvSpPr>
          <p:spPr bwMode="auto">
            <a:xfrm>
              <a:off x="3561" y="2559"/>
              <a:ext cx="6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3214689" y="4546599"/>
            <a:ext cx="1512887" cy="822879"/>
            <a:chOff x="1065" y="2637"/>
            <a:chExt cx="953" cy="476"/>
          </a:xfrm>
        </p:grpSpPr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>
              <a:off x="1429" y="2637"/>
              <a:ext cx="589" cy="476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Text Box 41"/>
            <p:cNvSpPr txBox="1">
              <a:spLocks noChangeArrowheads="1"/>
            </p:cNvSpPr>
            <p:nvPr/>
          </p:nvSpPr>
          <p:spPr bwMode="auto">
            <a:xfrm>
              <a:off x="1065" y="2659"/>
              <a:ext cx="5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19964" y="2852738"/>
            <a:ext cx="2879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debugger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9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571655" y="892177"/>
            <a:ext cx="5417981" cy="193283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这些过程可以</a:t>
            </a:r>
            <a:r>
              <a:rPr lang="zh-CN" altLang="zh-CN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AutoNum type="alphaLcParenR"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将编辑器滚动到源码的适当的行或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AutoNum type="alphaLcParenR"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显示监视变量的值。 </a:t>
            </a:r>
            <a:r>
              <a:rPr lang="zh-CN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606583" y="3416301"/>
            <a:ext cx="4552794" cy="24222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6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调试器仅仅广播了一个事件，但是不知道其它的组件将要做什么。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348" name="Oval 4"/>
          <p:cNvSpPr>
            <a:spLocks noChangeArrowheads="1"/>
          </p:cNvSpPr>
          <p:nvPr/>
        </p:nvSpPr>
        <p:spPr bwMode="auto">
          <a:xfrm>
            <a:off x="7150101" y="1109664"/>
            <a:ext cx="1363663" cy="650875"/>
          </a:xfrm>
          <a:prstGeom prst="ellipse">
            <a:avLst/>
          </a:prstGeom>
          <a:solidFill>
            <a:srgbClr val="CCFFCC"/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>
                <a:solidFill>
                  <a:srgbClr val="1008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Debugger</a:t>
            </a:r>
            <a:endParaRPr lang="en-US" altLang="zh-CN" sz="2000">
              <a:solidFill>
                <a:srgbClr val="1008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1349" name="Oval 5"/>
          <p:cNvSpPr>
            <a:spLocks noChangeArrowheads="1"/>
          </p:cNvSpPr>
          <p:nvPr/>
        </p:nvSpPr>
        <p:spPr bwMode="auto">
          <a:xfrm>
            <a:off x="6330950" y="2351088"/>
            <a:ext cx="1295400" cy="709612"/>
          </a:xfrm>
          <a:prstGeom prst="ellipse">
            <a:avLst/>
          </a:prstGeom>
          <a:solidFill>
            <a:srgbClr val="FF99CC">
              <a:alpha val="42999"/>
            </a:srgbClr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zh-CN" b="1">
                <a:solidFill>
                  <a:srgbClr val="1008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Editor</a:t>
            </a:r>
            <a:endParaRPr lang="zh-CN" altLang="en-US" b="1">
              <a:solidFill>
                <a:srgbClr val="1008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1350" name="Oval 6"/>
          <p:cNvSpPr>
            <a:spLocks noChangeArrowheads="1"/>
          </p:cNvSpPr>
          <p:nvPr/>
        </p:nvSpPr>
        <p:spPr bwMode="auto">
          <a:xfrm>
            <a:off x="7967664" y="2292350"/>
            <a:ext cx="2319337" cy="769938"/>
          </a:xfrm>
          <a:prstGeom prst="ellipse">
            <a:avLst/>
          </a:prstGeom>
          <a:solidFill>
            <a:srgbClr val="FF99CC">
              <a:alpha val="39000"/>
            </a:srgbClr>
          </a:solidFill>
          <a:ln w="38100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zh-CN" sz="2000" b="1">
                <a:solidFill>
                  <a:srgbClr val="1008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Variable monitors</a:t>
            </a:r>
            <a:endParaRPr lang="zh-CN" altLang="en-US" sz="2000" b="1">
              <a:solidFill>
                <a:srgbClr val="1008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8308975" y="1701801"/>
            <a:ext cx="750888" cy="531813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H="1">
            <a:off x="6945314" y="1641476"/>
            <a:ext cx="339725" cy="650875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5519738" y="3355976"/>
            <a:ext cx="2887662" cy="3332163"/>
          </a:xfrm>
          <a:prstGeom prst="rect">
            <a:avLst/>
          </a:prstGeom>
          <a:solidFill>
            <a:srgbClr val="CCFFFF"/>
          </a:solidFill>
          <a:ln w="31750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Source file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Bbbbbbbbbbbbbb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Cccccccccccccc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800000"/>
                </a:solidFill>
              </a:rPr>
              <a:t>Dddddddddddddd</a:t>
            </a:r>
            <a:endParaRPr lang="en-US" altLang="zh-CN" sz="2000" b="1">
              <a:solidFill>
                <a:srgbClr val="8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/>
              <a:t>Eeeeeeeeeeeee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Fffffffffffffffffffffffffffffffff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Gggggggggggggggggg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hhhhhhhhhhhhhhhhhhh</a:t>
            </a:r>
            <a:endParaRPr lang="en-US" altLang="zh-CN" b="1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 flipH="1">
            <a:off x="6945313" y="3060701"/>
            <a:ext cx="0" cy="295275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58" name="Rectangle 14"/>
          <p:cNvSpPr>
            <a:spLocks noChangeArrowheads="1"/>
          </p:cNvSpPr>
          <p:nvPr/>
        </p:nvSpPr>
        <p:spPr bwMode="auto">
          <a:xfrm>
            <a:off x="5591176" y="4652963"/>
            <a:ext cx="2595563" cy="360362"/>
          </a:xfrm>
          <a:prstGeom prst="rect">
            <a:avLst/>
          </a:prstGeom>
          <a:solidFill>
            <a:srgbClr val="FF99CC">
              <a:alpha val="6196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8542339" y="3429000"/>
            <a:ext cx="1946275" cy="1570038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emp=“</a:t>
            </a:r>
            <a:r>
              <a:rPr lang="zh-CN" altLang="en-US" sz="2400" b="1"/>
              <a:t>张虹</a:t>
            </a:r>
            <a:r>
              <a:rPr lang="en-US" altLang="zh-CN" sz="2400" b="1"/>
              <a:t>”</a:t>
            </a:r>
            <a:endParaRPr lang="en-US" altLang="zh-CN" sz="2400" b="1"/>
          </a:p>
          <a:p>
            <a:pPr>
              <a:spcBef>
                <a:spcPct val="50000"/>
              </a:spcBef>
            </a:pPr>
            <a:r>
              <a:rPr lang="en-US" altLang="zh-CN" sz="2400" b="1"/>
              <a:t>salary=2348</a:t>
            </a:r>
            <a:endParaRPr lang="en-US" altLang="zh-CN" sz="2400" b="1"/>
          </a:p>
          <a:p>
            <a:pPr>
              <a:spcBef>
                <a:spcPct val="50000"/>
              </a:spcBef>
            </a:pPr>
            <a:endParaRPr lang="en-US" altLang="zh-CN" sz="2400" b="1"/>
          </a:p>
        </p:txBody>
      </p:sp>
      <p:sp>
        <p:nvSpPr>
          <p:cNvPr id="19468" name="Line 19"/>
          <p:cNvSpPr>
            <a:spLocks noChangeShapeType="1"/>
          </p:cNvSpPr>
          <p:nvPr/>
        </p:nvSpPr>
        <p:spPr bwMode="auto">
          <a:xfrm flipH="1">
            <a:off x="9347200" y="3062289"/>
            <a:ext cx="0" cy="295275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847850" y="115888"/>
            <a:ext cx="8362950" cy="5635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930096" y="5679031"/>
            <a:ext cx="1655762" cy="792162"/>
          </a:xfrm>
          <a:prstGeom prst="bevel">
            <a:avLst>
              <a:gd name="adj" fmla="val 125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" action="ppaction://hlinksldjump"/>
              </a:rPr>
              <a:t>Back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1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1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41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4" grpId="0" bldLvl="0" animBg="1"/>
      <p:bldP spid="4413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2" name="AutoShape 6"/>
          <p:cNvSpPr>
            <a:spLocks noChangeArrowheads="1"/>
          </p:cNvSpPr>
          <p:nvPr/>
        </p:nvSpPr>
        <p:spPr bwMode="auto">
          <a:xfrm>
            <a:off x="2135189" y="2492375"/>
            <a:ext cx="7921625" cy="1944688"/>
          </a:xfrm>
          <a:prstGeom prst="bevel">
            <a:avLst>
              <a:gd name="adj" fmla="val 12500"/>
            </a:avLst>
          </a:prstGeom>
          <a:solidFill>
            <a:srgbClr val="FFCC00">
              <a:alpha val="10196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Strategy of Events Handling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事件处理策略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460375"/>
            <a:ext cx="7991475" cy="736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Lecture 4. Event-based Software Architecture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1222171" y="2704033"/>
            <a:ext cx="8281987" cy="217487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基于事件系统的概念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事件处理策略</a:t>
            </a: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使用观察者模式的设计的例子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 </a:t>
            </a: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222170" y="1781301"/>
            <a:ext cx="564085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 of the lecture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/>
          </p:cNvSpPr>
          <p:nvPr>
            <p:ph idx="1"/>
          </p:nvPr>
        </p:nvSpPr>
        <p:spPr>
          <a:xfrm>
            <a:off x="688064" y="1163640"/>
            <a:ext cx="10900372" cy="4820702"/>
          </a:xfrm>
        </p:spPr>
        <p:txBody>
          <a:bodyPr/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既然在事件系统中，当一个事件被广播了，系统将自动调用那些已经注册了的组件，</a:t>
            </a:r>
            <a:r>
              <a:rPr lang="zh-CN" alt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那么就有了以下的问题。</a:t>
            </a:r>
            <a:endParaRPr lang="en-US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defRPr/>
            </a:pPr>
            <a:endParaRPr lang="zh-CN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问题：怎样将事件发送到已经注册了的组件中呢</a:t>
            </a:r>
            <a:r>
              <a:rPr lang="zh-CN" alt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lang="zh-CN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这个问题要分两种情况考虑: </a:t>
            </a:r>
            <a:endParaRPr lang="zh-CN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策略</a:t>
            </a:r>
            <a:r>
              <a:rPr lang="en-US" altLang="zh-CN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：有独立事件调度模块的系统</a:t>
            </a:r>
            <a:r>
              <a:rPr lang="zh-CN" altLang="en-US" sz="2800" b="1" noProof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Systems with a separate dispatcher module</a:t>
            </a:r>
            <a:endParaRPr lang="zh-CN" altLang="zh-CN" sz="28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97155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策略</a:t>
            </a:r>
            <a:r>
              <a:rPr lang="en-US" altLang="zh-CN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：无中心事件调度模块的系统</a:t>
            </a:r>
            <a:r>
              <a:rPr lang="zh-CN" altLang="en-US" sz="2800" b="1" noProof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Systems without central dispatcher module</a:t>
            </a:r>
            <a:endParaRPr lang="zh-CN" altLang="en-US" sz="28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506" name="Rectangle 7"/>
          <p:cNvSpPr>
            <a:spLocks noChangeArrowheads="1"/>
          </p:cNvSpPr>
          <p:nvPr/>
        </p:nvSpPr>
        <p:spPr bwMode="auto">
          <a:xfrm>
            <a:off x="3432176" y="26035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724277" y="1484313"/>
            <a:ext cx="10583501" cy="36127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模块的责任</a:t>
            </a:r>
            <a:endParaRPr lang="zh-CN" altLang="en-US" sz="29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the dispatcher module does?</a:t>
            </a:r>
            <a:endParaRPr lang="zh-CN" altLang="en-US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dispatcher module is responsible for </a:t>
            </a:r>
            <a:endParaRPr lang="zh-CN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接收事件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receiving all incoming events and </a:t>
            </a:r>
            <a:endParaRPr lang="zh-CN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分发事件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dispatching them to other modules in the system. </a:t>
            </a:r>
            <a:endParaRPr lang="zh-CN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Rectangle 7"/>
          <p:cNvSpPr>
            <a:spLocks noChangeArrowheads="1"/>
          </p:cNvSpPr>
          <p:nvPr/>
        </p:nvSpPr>
        <p:spPr bwMode="auto">
          <a:xfrm>
            <a:off x="3432176" y="26035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ChangeArrowheads="1"/>
          </p:cNvSpPr>
          <p:nvPr/>
        </p:nvSpPr>
        <p:spPr bwMode="auto">
          <a:xfrm>
            <a:off x="648495" y="919923"/>
            <a:ext cx="10052701" cy="863600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762000" indent="-7620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zh-CN" b="1">
                <a:solidFill>
                  <a:schemeClr val="tx2"/>
                </a:solidFill>
              </a:rPr>
              <a:t>Strategy 1. Systems with Separate Dispatcher </a:t>
            </a:r>
            <a:br>
              <a:rPr lang="zh-CN" altLang="zh-CN" b="1">
                <a:solidFill>
                  <a:schemeClr val="tx2"/>
                </a:solidFill>
              </a:rPr>
            </a:br>
            <a:r>
              <a:rPr lang="zh-CN" altLang="zh-CN" b="1">
                <a:solidFill>
                  <a:schemeClr val="tx2"/>
                </a:solidFill>
              </a:rPr>
              <a:t>            Module </a:t>
            </a:r>
            <a:r>
              <a:rPr lang="zh-CN" altLang="en-US" b="1">
                <a:solidFill>
                  <a:schemeClr val="tx2"/>
                </a:solidFill>
              </a:rPr>
              <a:t>(</a:t>
            </a:r>
            <a:r>
              <a:rPr lang="zh-CN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有独立事件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>
                <a:solidFill>
                  <a:schemeClr val="tx2"/>
                </a:solidFill>
              </a:rPr>
              <a:t>)</a:t>
            </a:r>
            <a:endParaRPr lang="zh-CN" altLang="en-US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3000376" y="21590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  <p:sp>
        <p:nvSpPr>
          <p:cNvPr id="23555" name="Freeform 13"/>
          <p:cNvSpPr>
            <a:spLocks noChangeArrowheads="1"/>
          </p:cNvSpPr>
          <p:nvPr/>
        </p:nvSpPr>
        <p:spPr bwMode="auto">
          <a:xfrm>
            <a:off x="1774826" y="2060576"/>
            <a:ext cx="8424863" cy="4537075"/>
          </a:xfrm>
          <a:custGeom>
            <a:avLst/>
            <a:gdLst>
              <a:gd name="T0" fmla="*/ 15 w 5102"/>
              <a:gd name="T1" fmla="*/ 1285 h 2570"/>
              <a:gd name="T2" fmla="*/ 15 w 5102"/>
              <a:gd name="T3" fmla="*/ 1194 h 2570"/>
              <a:gd name="T4" fmla="*/ 106 w 5102"/>
              <a:gd name="T5" fmla="*/ 922 h 2570"/>
              <a:gd name="T6" fmla="*/ 378 w 5102"/>
              <a:gd name="T7" fmla="*/ 786 h 2570"/>
              <a:gd name="T8" fmla="*/ 514 w 5102"/>
              <a:gd name="T9" fmla="*/ 514 h 2570"/>
              <a:gd name="T10" fmla="*/ 786 w 5102"/>
              <a:gd name="T11" fmla="*/ 287 h 2570"/>
              <a:gd name="T12" fmla="*/ 1058 w 5102"/>
              <a:gd name="T13" fmla="*/ 105 h 2570"/>
              <a:gd name="T14" fmla="*/ 1149 w 5102"/>
              <a:gd name="T15" fmla="*/ 196 h 2570"/>
              <a:gd name="T16" fmla="*/ 1648 w 5102"/>
              <a:gd name="T17" fmla="*/ 105 h 2570"/>
              <a:gd name="T18" fmla="*/ 2056 w 5102"/>
              <a:gd name="T19" fmla="*/ 15 h 2570"/>
              <a:gd name="T20" fmla="*/ 2646 w 5102"/>
              <a:gd name="T21" fmla="*/ 15 h 2570"/>
              <a:gd name="T22" fmla="*/ 3462 w 5102"/>
              <a:gd name="T23" fmla="*/ 105 h 2570"/>
              <a:gd name="T24" fmla="*/ 4506 w 5102"/>
              <a:gd name="T25" fmla="*/ 377 h 2570"/>
              <a:gd name="T26" fmla="*/ 4823 w 5102"/>
              <a:gd name="T27" fmla="*/ 1013 h 2570"/>
              <a:gd name="T28" fmla="*/ 4778 w 5102"/>
              <a:gd name="T29" fmla="*/ 1330 h 2570"/>
              <a:gd name="T30" fmla="*/ 5095 w 5102"/>
              <a:gd name="T31" fmla="*/ 1693 h 2570"/>
              <a:gd name="T32" fmla="*/ 4733 w 5102"/>
              <a:gd name="T33" fmla="*/ 2147 h 2570"/>
              <a:gd name="T34" fmla="*/ 3916 w 5102"/>
              <a:gd name="T35" fmla="*/ 2509 h 2570"/>
              <a:gd name="T36" fmla="*/ 3145 w 5102"/>
              <a:gd name="T37" fmla="*/ 2419 h 2570"/>
              <a:gd name="T38" fmla="*/ 2011 w 5102"/>
              <a:gd name="T39" fmla="*/ 2464 h 2570"/>
              <a:gd name="T40" fmla="*/ 968 w 5102"/>
              <a:gd name="T41" fmla="*/ 2419 h 2570"/>
              <a:gd name="T42" fmla="*/ 514 w 5102"/>
              <a:gd name="T43" fmla="*/ 2555 h 2570"/>
              <a:gd name="T44" fmla="*/ 287 w 5102"/>
              <a:gd name="T45" fmla="*/ 2328 h 2570"/>
              <a:gd name="T46" fmla="*/ 151 w 5102"/>
              <a:gd name="T47" fmla="*/ 2010 h 2570"/>
              <a:gd name="T48" fmla="*/ 61 w 5102"/>
              <a:gd name="T49" fmla="*/ 1693 h 2570"/>
              <a:gd name="T50" fmla="*/ 15 w 5102"/>
              <a:gd name="T51" fmla="*/ 1285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02" h="2570">
                <a:moveTo>
                  <a:pt x="15" y="1285"/>
                </a:moveTo>
                <a:cubicBezTo>
                  <a:pt x="7" y="1202"/>
                  <a:pt x="0" y="1254"/>
                  <a:pt x="15" y="1194"/>
                </a:cubicBezTo>
                <a:cubicBezTo>
                  <a:pt x="30" y="1134"/>
                  <a:pt x="46" y="990"/>
                  <a:pt x="106" y="922"/>
                </a:cubicBezTo>
                <a:cubicBezTo>
                  <a:pt x="166" y="854"/>
                  <a:pt x="310" y="854"/>
                  <a:pt x="378" y="786"/>
                </a:cubicBezTo>
                <a:cubicBezTo>
                  <a:pt x="446" y="718"/>
                  <a:pt x="446" y="597"/>
                  <a:pt x="514" y="514"/>
                </a:cubicBezTo>
                <a:cubicBezTo>
                  <a:pt x="582" y="431"/>
                  <a:pt x="695" y="355"/>
                  <a:pt x="786" y="287"/>
                </a:cubicBezTo>
                <a:cubicBezTo>
                  <a:pt x="877" y="219"/>
                  <a:pt x="998" y="120"/>
                  <a:pt x="1058" y="105"/>
                </a:cubicBezTo>
                <a:cubicBezTo>
                  <a:pt x="1118" y="90"/>
                  <a:pt x="1051" y="196"/>
                  <a:pt x="1149" y="196"/>
                </a:cubicBezTo>
                <a:cubicBezTo>
                  <a:pt x="1247" y="196"/>
                  <a:pt x="1497" y="135"/>
                  <a:pt x="1648" y="105"/>
                </a:cubicBezTo>
                <a:cubicBezTo>
                  <a:pt x="1799" y="75"/>
                  <a:pt x="1890" y="30"/>
                  <a:pt x="2056" y="15"/>
                </a:cubicBezTo>
                <a:cubicBezTo>
                  <a:pt x="2222" y="0"/>
                  <a:pt x="2412" y="0"/>
                  <a:pt x="2646" y="15"/>
                </a:cubicBezTo>
                <a:cubicBezTo>
                  <a:pt x="2880" y="30"/>
                  <a:pt x="3152" y="45"/>
                  <a:pt x="3462" y="105"/>
                </a:cubicBezTo>
                <a:cubicBezTo>
                  <a:pt x="3772" y="165"/>
                  <a:pt x="4279" y="226"/>
                  <a:pt x="4506" y="377"/>
                </a:cubicBezTo>
                <a:cubicBezTo>
                  <a:pt x="4733" y="528"/>
                  <a:pt x="4778" y="854"/>
                  <a:pt x="4823" y="1013"/>
                </a:cubicBezTo>
                <a:cubicBezTo>
                  <a:pt x="4868" y="1172"/>
                  <a:pt x="4733" y="1217"/>
                  <a:pt x="4778" y="1330"/>
                </a:cubicBezTo>
                <a:cubicBezTo>
                  <a:pt x="4823" y="1443"/>
                  <a:pt x="5102" y="1557"/>
                  <a:pt x="5095" y="1693"/>
                </a:cubicBezTo>
                <a:cubicBezTo>
                  <a:pt x="5088" y="1829"/>
                  <a:pt x="4930" y="2011"/>
                  <a:pt x="4733" y="2147"/>
                </a:cubicBezTo>
                <a:cubicBezTo>
                  <a:pt x="4536" y="2283"/>
                  <a:pt x="4181" y="2464"/>
                  <a:pt x="3916" y="2509"/>
                </a:cubicBezTo>
                <a:cubicBezTo>
                  <a:pt x="3651" y="2554"/>
                  <a:pt x="3462" y="2426"/>
                  <a:pt x="3145" y="2419"/>
                </a:cubicBezTo>
                <a:cubicBezTo>
                  <a:pt x="2828" y="2412"/>
                  <a:pt x="2374" y="2464"/>
                  <a:pt x="2011" y="2464"/>
                </a:cubicBezTo>
                <a:cubicBezTo>
                  <a:pt x="1648" y="2464"/>
                  <a:pt x="1218" y="2404"/>
                  <a:pt x="968" y="2419"/>
                </a:cubicBezTo>
                <a:cubicBezTo>
                  <a:pt x="718" y="2434"/>
                  <a:pt x="627" y="2570"/>
                  <a:pt x="514" y="2555"/>
                </a:cubicBezTo>
                <a:cubicBezTo>
                  <a:pt x="401" y="2540"/>
                  <a:pt x="347" y="2419"/>
                  <a:pt x="287" y="2328"/>
                </a:cubicBezTo>
                <a:cubicBezTo>
                  <a:pt x="227" y="2237"/>
                  <a:pt x="189" y="2116"/>
                  <a:pt x="151" y="2010"/>
                </a:cubicBezTo>
                <a:cubicBezTo>
                  <a:pt x="113" y="1904"/>
                  <a:pt x="84" y="1814"/>
                  <a:pt x="61" y="1693"/>
                </a:cubicBezTo>
                <a:cubicBezTo>
                  <a:pt x="38" y="1572"/>
                  <a:pt x="23" y="1368"/>
                  <a:pt x="15" y="1285"/>
                </a:cubicBezTo>
                <a:close/>
              </a:path>
            </a:pathLst>
          </a:cu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Oval 7"/>
          <p:cNvSpPr>
            <a:spLocks noChangeArrowheads="1"/>
          </p:cNvSpPr>
          <p:nvPr/>
        </p:nvSpPr>
        <p:spPr bwMode="auto">
          <a:xfrm>
            <a:off x="2628901" y="4845050"/>
            <a:ext cx="1008063" cy="647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Oval 8"/>
          <p:cNvSpPr>
            <a:spLocks noChangeArrowheads="1"/>
          </p:cNvSpPr>
          <p:nvPr/>
        </p:nvSpPr>
        <p:spPr bwMode="auto">
          <a:xfrm>
            <a:off x="3132138" y="3549650"/>
            <a:ext cx="1223962" cy="4333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Oval 9"/>
          <p:cNvSpPr>
            <a:spLocks noChangeArrowheads="1"/>
          </p:cNvSpPr>
          <p:nvPr/>
        </p:nvSpPr>
        <p:spPr bwMode="auto">
          <a:xfrm>
            <a:off x="5580063" y="2828926"/>
            <a:ext cx="1008062" cy="358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0"/>
          <p:cNvSpPr>
            <a:spLocks noChangeArrowheads="1"/>
          </p:cNvSpPr>
          <p:nvPr/>
        </p:nvSpPr>
        <p:spPr bwMode="auto">
          <a:xfrm>
            <a:off x="5437189" y="5205413"/>
            <a:ext cx="1368425" cy="647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6948488" y="4700589"/>
            <a:ext cx="1295400" cy="720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7524750" y="3189288"/>
            <a:ext cx="1943100" cy="1008062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Dispatcher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调度模块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62" name="Line 14"/>
          <p:cNvSpPr>
            <a:spLocks noChangeShapeType="1"/>
          </p:cNvSpPr>
          <p:nvPr/>
        </p:nvSpPr>
        <p:spPr bwMode="auto">
          <a:xfrm flipV="1">
            <a:off x="3421064" y="4268788"/>
            <a:ext cx="1584325" cy="6477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5"/>
          <p:cNvSpPr>
            <a:spLocks noChangeShapeType="1"/>
          </p:cNvSpPr>
          <p:nvPr/>
        </p:nvSpPr>
        <p:spPr bwMode="auto">
          <a:xfrm>
            <a:off x="4213225" y="3981450"/>
            <a:ext cx="719138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6"/>
          <p:cNvSpPr>
            <a:spLocks noChangeShapeType="1"/>
          </p:cNvSpPr>
          <p:nvPr/>
        </p:nvSpPr>
        <p:spPr bwMode="auto">
          <a:xfrm>
            <a:off x="4356101" y="3765550"/>
            <a:ext cx="576263" cy="71438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6011864" y="3189289"/>
            <a:ext cx="1587" cy="503237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 flipH="1" flipV="1">
            <a:off x="5795963" y="4700589"/>
            <a:ext cx="0" cy="504825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20"/>
          <p:cNvSpPr>
            <a:spLocks noChangeShapeType="1"/>
          </p:cNvSpPr>
          <p:nvPr/>
        </p:nvSpPr>
        <p:spPr bwMode="auto">
          <a:xfrm flipH="1" flipV="1">
            <a:off x="6013450" y="4845051"/>
            <a:ext cx="71438" cy="360363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 flipH="1" flipV="1">
            <a:off x="6661151" y="4700589"/>
            <a:ext cx="288925" cy="142875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H="1" flipV="1">
            <a:off x="6661151" y="4484689"/>
            <a:ext cx="574675" cy="288925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Freeform 23"/>
          <p:cNvSpPr>
            <a:spLocks noChangeArrowheads="1"/>
          </p:cNvSpPr>
          <p:nvPr/>
        </p:nvSpPr>
        <p:spPr bwMode="auto">
          <a:xfrm>
            <a:off x="4899025" y="3581400"/>
            <a:ext cx="1816100" cy="1265238"/>
          </a:xfrm>
          <a:custGeom>
            <a:avLst/>
            <a:gdLst>
              <a:gd name="T0" fmla="*/ 10 w 1144"/>
              <a:gd name="T1" fmla="*/ 213 h 797"/>
              <a:gd name="T2" fmla="*/ 263 w 1144"/>
              <a:gd name="T3" fmla="*/ 562 h 797"/>
              <a:gd name="T4" fmla="*/ 534 w 1144"/>
              <a:gd name="T5" fmla="*/ 632 h 797"/>
              <a:gd name="T6" fmla="*/ 656 w 1144"/>
              <a:gd name="T7" fmla="*/ 789 h 797"/>
              <a:gd name="T8" fmla="*/ 735 w 1144"/>
              <a:gd name="T9" fmla="*/ 797 h 797"/>
              <a:gd name="T10" fmla="*/ 918 w 1144"/>
              <a:gd name="T11" fmla="*/ 789 h 797"/>
              <a:gd name="T12" fmla="*/ 988 w 1144"/>
              <a:gd name="T13" fmla="*/ 745 h 797"/>
              <a:gd name="T14" fmla="*/ 1110 w 1144"/>
              <a:gd name="T15" fmla="*/ 675 h 797"/>
              <a:gd name="T16" fmla="*/ 1119 w 1144"/>
              <a:gd name="T17" fmla="*/ 335 h 797"/>
              <a:gd name="T18" fmla="*/ 1040 w 1144"/>
              <a:gd name="T19" fmla="*/ 256 h 797"/>
              <a:gd name="T20" fmla="*/ 1014 w 1144"/>
              <a:gd name="T21" fmla="*/ 230 h 797"/>
              <a:gd name="T22" fmla="*/ 927 w 1144"/>
              <a:gd name="T23" fmla="*/ 213 h 797"/>
              <a:gd name="T24" fmla="*/ 918 w 1144"/>
              <a:gd name="T25" fmla="*/ 117 h 797"/>
              <a:gd name="T26" fmla="*/ 874 w 1144"/>
              <a:gd name="T27" fmla="*/ 90 h 797"/>
              <a:gd name="T28" fmla="*/ 682 w 1144"/>
              <a:gd name="T29" fmla="*/ 82 h 797"/>
              <a:gd name="T30" fmla="*/ 612 w 1144"/>
              <a:gd name="T31" fmla="*/ 29 h 797"/>
              <a:gd name="T32" fmla="*/ 420 w 1144"/>
              <a:gd name="T33" fmla="*/ 38 h 797"/>
              <a:gd name="T34" fmla="*/ 394 w 1144"/>
              <a:gd name="T35" fmla="*/ 12 h 797"/>
              <a:gd name="T36" fmla="*/ 281 w 1144"/>
              <a:gd name="T37" fmla="*/ 47 h 797"/>
              <a:gd name="T38" fmla="*/ 106 w 1144"/>
              <a:gd name="T39" fmla="*/ 56 h 797"/>
              <a:gd name="T40" fmla="*/ 45 w 1144"/>
              <a:gd name="T41" fmla="*/ 108 h 797"/>
              <a:gd name="T42" fmla="*/ 10 w 1144"/>
              <a:gd name="T43" fmla="*/ 213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4" h="797">
                <a:moveTo>
                  <a:pt x="10" y="213"/>
                </a:moveTo>
                <a:cubicBezTo>
                  <a:pt x="69" y="328"/>
                  <a:pt x="128" y="515"/>
                  <a:pt x="263" y="562"/>
                </a:cubicBezTo>
                <a:cubicBezTo>
                  <a:pt x="331" y="626"/>
                  <a:pt x="451" y="627"/>
                  <a:pt x="534" y="632"/>
                </a:cubicBezTo>
                <a:cubicBezTo>
                  <a:pt x="556" y="696"/>
                  <a:pt x="572" y="775"/>
                  <a:pt x="656" y="789"/>
                </a:cubicBezTo>
                <a:cubicBezTo>
                  <a:pt x="682" y="793"/>
                  <a:pt x="709" y="794"/>
                  <a:pt x="735" y="797"/>
                </a:cubicBezTo>
                <a:cubicBezTo>
                  <a:pt x="796" y="794"/>
                  <a:pt x="857" y="794"/>
                  <a:pt x="918" y="789"/>
                </a:cubicBezTo>
                <a:cubicBezTo>
                  <a:pt x="948" y="787"/>
                  <a:pt x="962" y="758"/>
                  <a:pt x="988" y="745"/>
                </a:cubicBezTo>
                <a:cubicBezTo>
                  <a:pt x="1031" y="723"/>
                  <a:pt x="1075" y="710"/>
                  <a:pt x="1110" y="675"/>
                </a:cubicBezTo>
                <a:cubicBezTo>
                  <a:pt x="1144" y="544"/>
                  <a:pt x="1139" y="559"/>
                  <a:pt x="1119" y="335"/>
                </a:cubicBezTo>
                <a:cubicBezTo>
                  <a:pt x="1117" y="318"/>
                  <a:pt x="1054" y="268"/>
                  <a:pt x="1040" y="256"/>
                </a:cubicBezTo>
                <a:cubicBezTo>
                  <a:pt x="1031" y="248"/>
                  <a:pt x="1025" y="234"/>
                  <a:pt x="1014" y="230"/>
                </a:cubicBezTo>
                <a:cubicBezTo>
                  <a:pt x="986" y="219"/>
                  <a:pt x="956" y="219"/>
                  <a:pt x="927" y="213"/>
                </a:cubicBezTo>
                <a:cubicBezTo>
                  <a:pt x="924" y="181"/>
                  <a:pt x="925" y="148"/>
                  <a:pt x="918" y="117"/>
                </a:cubicBezTo>
                <a:cubicBezTo>
                  <a:pt x="915" y="103"/>
                  <a:pt x="885" y="91"/>
                  <a:pt x="874" y="90"/>
                </a:cubicBezTo>
                <a:cubicBezTo>
                  <a:pt x="810" y="85"/>
                  <a:pt x="746" y="85"/>
                  <a:pt x="682" y="82"/>
                </a:cubicBezTo>
                <a:cubicBezTo>
                  <a:pt x="653" y="62"/>
                  <a:pt x="646" y="40"/>
                  <a:pt x="612" y="29"/>
                </a:cubicBezTo>
                <a:cubicBezTo>
                  <a:pt x="525" y="42"/>
                  <a:pt x="520" y="47"/>
                  <a:pt x="420" y="38"/>
                </a:cubicBezTo>
                <a:cubicBezTo>
                  <a:pt x="411" y="29"/>
                  <a:pt x="406" y="14"/>
                  <a:pt x="394" y="12"/>
                </a:cubicBezTo>
                <a:cubicBezTo>
                  <a:pt x="333" y="0"/>
                  <a:pt x="329" y="43"/>
                  <a:pt x="281" y="47"/>
                </a:cubicBezTo>
                <a:cubicBezTo>
                  <a:pt x="223" y="52"/>
                  <a:pt x="164" y="53"/>
                  <a:pt x="106" y="56"/>
                </a:cubicBezTo>
                <a:cubicBezTo>
                  <a:pt x="87" y="86"/>
                  <a:pt x="78" y="96"/>
                  <a:pt x="45" y="108"/>
                </a:cubicBezTo>
                <a:cubicBezTo>
                  <a:pt x="0" y="153"/>
                  <a:pt x="20" y="122"/>
                  <a:pt x="10" y="21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 flipH="1">
            <a:off x="6672264" y="3862389"/>
            <a:ext cx="935037" cy="358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 flipH="1" flipV="1">
            <a:off x="6516688" y="3116264"/>
            <a:ext cx="1079500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315" name="Line 27"/>
          <p:cNvSpPr>
            <a:spLocks noChangeShapeType="1"/>
          </p:cNvSpPr>
          <p:nvPr/>
        </p:nvSpPr>
        <p:spPr bwMode="auto">
          <a:xfrm flipH="1">
            <a:off x="7956551" y="4197350"/>
            <a:ext cx="576263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6588125" y="4125914"/>
            <a:ext cx="2497138" cy="1679575"/>
            <a:chOff x="3190" y="2599"/>
            <a:chExt cx="1573" cy="1058"/>
          </a:xfrm>
        </p:grpSpPr>
        <p:sp>
          <p:nvSpPr>
            <p:cNvPr id="23575" name="Freeform 28"/>
            <p:cNvSpPr>
              <a:spLocks noChangeArrowheads="1"/>
            </p:cNvSpPr>
            <p:nvPr/>
          </p:nvSpPr>
          <p:spPr bwMode="auto">
            <a:xfrm>
              <a:off x="3417" y="2599"/>
              <a:ext cx="1346" cy="1058"/>
            </a:xfrm>
            <a:custGeom>
              <a:avLst/>
              <a:gdLst>
                <a:gd name="T0" fmla="*/ 1316 w 1346"/>
                <a:gd name="T1" fmla="*/ 0 h 1058"/>
                <a:gd name="T2" fmla="*/ 1316 w 1346"/>
                <a:gd name="T3" fmla="*/ 362 h 1058"/>
                <a:gd name="T4" fmla="*/ 1225 w 1346"/>
                <a:gd name="T5" fmla="*/ 680 h 1058"/>
                <a:gd name="T6" fmla="*/ 590 w 1346"/>
                <a:gd name="T7" fmla="*/ 997 h 1058"/>
                <a:gd name="T8" fmla="*/ 0 w 1346"/>
                <a:gd name="T9" fmla="*/ 1043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1058">
                  <a:moveTo>
                    <a:pt x="1316" y="0"/>
                  </a:moveTo>
                  <a:cubicBezTo>
                    <a:pt x="1323" y="124"/>
                    <a:pt x="1331" y="249"/>
                    <a:pt x="1316" y="362"/>
                  </a:cubicBezTo>
                  <a:cubicBezTo>
                    <a:pt x="1301" y="475"/>
                    <a:pt x="1346" y="574"/>
                    <a:pt x="1225" y="680"/>
                  </a:cubicBezTo>
                  <a:cubicBezTo>
                    <a:pt x="1104" y="786"/>
                    <a:pt x="794" y="936"/>
                    <a:pt x="590" y="997"/>
                  </a:cubicBezTo>
                  <a:cubicBezTo>
                    <a:pt x="386" y="1058"/>
                    <a:pt x="106" y="1035"/>
                    <a:pt x="0" y="104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9"/>
            <p:cNvSpPr>
              <a:spLocks noChangeShapeType="1"/>
            </p:cNvSpPr>
            <p:nvPr/>
          </p:nvSpPr>
          <p:spPr bwMode="auto">
            <a:xfrm flipH="1">
              <a:off x="3190" y="3642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/>
          <p:nvPr/>
        </p:nvGrpSpPr>
        <p:grpSpPr bwMode="auto">
          <a:xfrm>
            <a:off x="3492500" y="4052889"/>
            <a:ext cx="5761038" cy="2160587"/>
            <a:chOff x="1240" y="2553"/>
            <a:chExt cx="3629" cy="1361"/>
          </a:xfrm>
        </p:grpSpPr>
        <p:sp>
          <p:nvSpPr>
            <p:cNvPr id="23578" name="Freeform 30"/>
            <p:cNvSpPr>
              <a:spLocks noChangeArrowheads="1"/>
            </p:cNvSpPr>
            <p:nvPr/>
          </p:nvSpPr>
          <p:spPr bwMode="auto">
            <a:xfrm>
              <a:off x="1467" y="2553"/>
              <a:ext cx="3402" cy="1361"/>
            </a:xfrm>
            <a:custGeom>
              <a:avLst/>
              <a:gdLst>
                <a:gd name="T0" fmla="*/ 3311 w 3402"/>
                <a:gd name="T1" fmla="*/ 0 h 1361"/>
                <a:gd name="T2" fmla="*/ 3402 w 3402"/>
                <a:gd name="T3" fmla="*/ 318 h 1361"/>
                <a:gd name="T4" fmla="*/ 3311 w 3402"/>
                <a:gd name="T5" fmla="*/ 726 h 1361"/>
                <a:gd name="T6" fmla="*/ 3039 w 3402"/>
                <a:gd name="T7" fmla="*/ 1043 h 1361"/>
                <a:gd name="T8" fmla="*/ 2313 w 3402"/>
                <a:gd name="T9" fmla="*/ 1225 h 1361"/>
                <a:gd name="T10" fmla="*/ 1043 w 3402"/>
                <a:gd name="T11" fmla="*/ 1316 h 1361"/>
                <a:gd name="T12" fmla="*/ 0 w 3402"/>
                <a:gd name="T13" fmla="*/ 95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2" h="1361">
                  <a:moveTo>
                    <a:pt x="3311" y="0"/>
                  </a:moveTo>
                  <a:cubicBezTo>
                    <a:pt x="3356" y="98"/>
                    <a:pt x="3402" y="197"/>
                    <a:pt x="3402" y="318"/>
                  </a:cubicBezTo>
                  <a:cubicBezTo>
                    <a:pt x="3402" y="439"/>
                    <a:pt x="3371" y="605"/>
                    <a:pt x="3311" y="726"/>
                  </a:cubicBezTo>
                  <a:cubicBezTo>
                    <a:pt x="3251" y="847"/>
                    <a:pt x="3205" y="960"/>
                    <a:pt x="3039" y="1043"/>
                  </a:cubicBezTo>
                  <a:cubicBezTo>
                    <a:pt x="2873" y="1126"/>
                    <a:pt x="2646" y="1180"/>
                    <a:pt x="2313" y="1225"/>
                  </a:cubicBezTo>
                  <a:cubicBezTo>
                    <a:pt x="1980" y="1270"/>
                    <a:pt x="1428" y="1361"/>
                    <a:pt x="1043" y="1316"/>
                  </a:cubicBezTo>
                  <a:cubicBezTo>
                    <a:pt x="658" y="1271"/>
                    <a:pt x="182" y="1014"/>
                    <a:pt x="0" y="9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31"/>
            <p:cNvSpPr>
              <a:spLocks noChangeShapeType="1"/>
            </p:cNvSpPr>
            <p:nvPr/>
          </p:nvSpPr>
          <p:spPr bwMode="auto">
            <a:xfrm flipH="1" flipV="1">
              <a:off x="1240" y="3415"/>
              <a:ext cx="227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4068763" y="2589214"/>
            <a:ext cx="4176712" cy="960437"/>
            <a:chOff x="1603" y="1631"/>
            <a:chExt cx="2631" cy="605"/>
          </a:xfrm>
        </p:grpSpPr>
        <p:sp>
          <p:nvSpPr>
            <p:cNvPr id="23581" name="Freeform 32"/>
            <p:cNvSpPr>
              <a:spLocks noChangeArrowheads="1"/>
            </p:cNvSpPr>
            <p:nvPr/>
          </p:nvSpPr>
          <p:spPr bwMode="auto">
            <a:xfrm>
              <a:off x="1739" y="1631"/>
              <a:ext cx="2495" cy="514"/>
            </a:xfrm>
            <a:custGeom>
              <a:avLst/>
              <a:gdLst>
                <a:gd name="T0" fmla="*/ 2495 w 2495"/>
                <a:gd name="T1" fmla="*/ 378 h 514"/>
                <a:gd name="T2" fmla="*/ 2177 w 2495"/>
                <a:gd name="T3" fmla="*/ 196 h 514"/>
                <a:gd name="T4" fmla="*/ 1588 w 2495"/>
                <a:gd name="T5" fmla="*/ 60 h 514"/>
                <a:gd name="T6" fmla="*/ 907 w 2495"/>
                <a:gd name="T7" fmla="*/ 15 h 514"/>
                <a:gd name="T8" fmla="*/ 499 w 2495"/>
                <a:gd name="T9" fmla="*/ 151 h 514"/>
                <a:gd name="T10" fmla="*/ 0 w 2495"/>
                <a:gd name="T1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514">
                  <a:moveTo>
                    <a:pt x="2495" y="378"/>
                  </a:moveTo>
                  <a:cubicBezTo>
                    <a:pt x="2411" y="313"/>
                    <a:pt x="2328" y="249"/>
                    <a:pt x="2177" y="196"/>
                  </a:cubicBezTo>
                  <a:cubicBezTo>
                    <a:pt x="2026" y="143"/>
                    <a:pt x="1800" y="90"/>
                    <a:pt x="1588" y="60"/>
                  </a:cubicBezTo>
                  <a:cubicBezTo>
                    <a:pt x="1376" y="30"/>
                    <a:pt x="1088" y="0"/>
                    <a:pt x="907" y="15"/>
                  </a:cubicBezTo>
                  <a:cubicBezTo>
                    <a:pt x="726" y="30"/>
                    <a:pt x="650" y="68"/>
                    <a:pt x="499" y="151"/>
                  </a:cubicBezTo>
                  <a:cubicBezTo>
                    <a:pt x="348" y="234"/>
                    <a:pt x="83" y="454"/>
                    <a:pt x="0" y="51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H="1">
              <a:off x="1603" y="2100"/>
              <a:ext cx="181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5364162" y="3756605"/>
            <a:ext cx="11652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space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4" name="Text Box 36"/>
          <p:cNvSpPr txBox="1">
            <a:spLocks noChangeArrowheads="1"/>
          </p:cNvSpPr>
          <p:nvPr/>
        </p:nvSpPr>
        <p:spPr bwMode="auto">
          <a:xfrm>
            <a:off x="2711451" y="4076700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事件广播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6624639" y="3357564"/>
            <a:ext cx="6953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6240464" y="2276476"/>
            <a:ext cx="13684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2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2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00" grpId="0" animBg="1"/>
      <p:bldP spid="524313" grpId="0" animBg="1"/>
      <p:bldP spid="524314" grpId="0" animBg="1"/>
      <p:bldP spid="524315" grpId="0" animBg="1"/>
      <p:bldP spid="26660" grpId="0"/>
      <p:bldP spid="266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552261" y="1198564"/>
            <a:ext cx="10945640" cy="4339650"/>
          </a:xfrm>
          <a:prstGeom prst="rect">
            <a:avLst/>
          </a:prstGeom>
          <a:noFill/>
          <a:ln w="25400">
            <a:solidFill>
              <a:srgbClr val="CC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而调度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模块以两种方式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分发事件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ways to dispatch events 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广播事件给系统的全部模块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dispatcher may broadcast events to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modules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system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仅发送事件给那些已经注册了该事件的模块。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dispatcher sends an event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to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modules that registered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that event: Publish/Subscribe strategy  (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订阅策略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216276" y="246063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7"/>
          <p:cNvSpPr>
            <a:spLocks noChangeArrowheads="1"/>
          </p:cNvSpPr>
          <p:nvPr/>
        </p:nvSpPr>
        <p:spPr bwMode="auto">
          <a:xfrm>
            <a:off x="2424114" y="2995613"/>
            <a:ext cx="7127875" cy="2881312"/>
          </a:xfrm>
          <a:prstGeom prst="rect">
            <a:avLst/>
          </a:prstGeom>
          <a:solidFill>
            <a:srgbClr val="CCFFCC">
              <a:alpha val="18823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4840288" y="3282950"/>
            <a:ext cx="2373312" cy="6477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782888" y="4799013"/>
            <a:ext cx="2030412" cy="6477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Module 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4900613" y="4799013"/>
            <a:ext cx="2038350" cy="6477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Module 2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40" name="Rectangle 12"/>
          <p:cNvSpPr>
            <a:spLocks noChangeArrowheads="1"/>
          </p:cNvSpPr>
          <p:nvPr/>
        </p:nvSpPr>
        <p:spPr bwMode="auto">
          <a:xfrm>
            <a:off x="7054850" y="4799013"/>
            <a:ext cx="2065338" cy="6477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Module 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 flipH="1">
            <a:off x="4127500" y="3933825"/>
            <a:ext cx="1346200" cy="86518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42" name="Line 14"/>
          <p:cNvSpPr>
            <a:spLocks noChangeShapeType="1"/>
          </p:cNvSpPr>
          <p:nvPr/>
        </p:nvSpPr>
        <p:spPr bwMode="auto">
          <a:xfrm flipH="1">
            <a:off x="6027738" y="3933826"/>
            <a:ext cx="0" cy="8985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543" name="Line 15"/>
          <p:cNvSpPr>
            <a:spLocks noChangeShapeType="1"/>
          </p:cNvSpPr>
          <p:nvPr/>
        </p:nvSpPr>
        <p:spPr bwMode="auto">
          <a:xfrm>
            <a:off x="6659563" y="3933826"/>
            <a:ext cx="1187450" cy="7921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Rectangle 19"/>
          <p:cNvSpPr>
            <a:spLocks noChangeArrowheads="1"/>
          </p:cNvSpPr>
          <p:nvPr/>
        </p:nvSpPr>
        <p:spPr bwMode="auto">
          <a:xfrm>
            <a:off x="706169" y="1268413"/>
            <a:ext cx="1052012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：调度模块向全部模块广播事件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1" dirty="0"/>
              <a:t>The dispatcher may broadcast events to</a:t>
            </a:r>
            <a:r>
              <a:rPr lang="en-US" altLang="zh-CN" b="1" dirty="0"/>
              <a:t> </a:t>
            </a:r>
            <a:r>
              <a:rPr lang="zh-CN" altLang="zh-CN" b="1" dirty="0"/>
              <a:t>all modules in the system</a:t>
            </a:r>
            <a:endParaRPr lang="zh-CN" altLang="en-US" b="1" dirty="0"/>
          </a:p>
        </p:txBody>
      </p:sp>
      <p:sp>
        <p:nvSpPr>
          <p:cNvPr id="25610" name="Rectangle 23"/>
          <p:cNvSpPr>
            <a:spLocks noChangeArrowheads="1"/>
          </p:cNvSpPr>
          <p:nvPr/>
        </p:nvSpPr>
        <p:spPr bwMode="auto">
          <a:xfrm>
            <a:off x="3143251" y="404813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  <p:sp>
        <p:nvSpPr>
          <p:cNvPr id="25611" name="矩形 11"/>
          <p:cNvSpPr>
            <a:spLocks noChangeArrowheads="1"/>
          </p:cNvSpPr>
          <p:nvPr/>
        </p:nvSpPr>
        <p:spPr bwMode="auto">
          <a:xfrm>
            <a:off x="7464425" y="33575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调度模块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1" grpId="0" animBg="1"/>
      <p:bldP spid="534542" grpId="0" animBg="1"/>
      <p:bldP spid="5345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ChangeArrowheads="1"/>
          </p:cNvSpPr>
          <p:nvPr/>
        </p:nvSpPr>
        <p:spPr bwMode="auto">
          <a:xfrm>
            <a:off x="1847851" y="1735138"/>
            <a:ext cx="8640763" cy="39608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4727576" y="3198814"/>
            <a:ext cx="2447925" cy="617537"/>
          </a:xfrm>
          <a:prstGeom prst="rect">
            <a:avLst/>
          </a:prstGeom>
          <a:solidFill>
            <a:srgbClr val="92D05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2063751" y="4791075"/>
            <a:ext cx="1984375" cy="617538"/>
          </a:xfrm>
          <a:prstGeom prst="rect">
            <a:avLst/>
          </a:prstGeom>
          <a:solidFill>
            <a:srgbClr val="92D05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subscriber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 flipH="1">
            <a:off x="3935414" y="3816351"/>
            <a:ext cx="1716087" cy="9747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64" name="Line 12"/>
          <p:cNvSpPr>
            <a:spLocks noChangeShapeType="1"/>
          </p:cNvSpPr>
          <p:nvPr/>
        </p:nvSpPr>
        <p:spPr bwMode="auto">
          <a:xfrm flipH="1">
            <a:off x="5951538" y="3816351"/>
            <a:ext cx="0" cy="9699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6454776" y="3816351"/>
            <a:ext cx="1522413" cy="9699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4151314" y="4791075"/>
            <a:ext cx="1944687" cy="617538"/>
          </a:xfrm>
          <a:prstGeom prst="rect">
            <a:avLst/>
          </a:prstGeom>
          <a:solidFill>
            <a:srgbClr val="92D05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subscriber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6238875" y="4791075"/>
            <a:ext cx="1873250" cy="617538"/>
          </a:xfrm>
          <a:prstGeom prst="rect">
            <a:avLst/>
          </a:prstGeom>
          <a:solidFill>
            <a:srgbClr val="92D05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subscriber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3" name="Line 17"/>
          <p:cNvSpPr>
            <a:spLocks noChangeShapeType="1"/>
          </p:cNvSpPr>
          <p:nvPr/>
        </p:nvSpPr>
        <p:spPr bwMode="auto">
          <a:xfrm flipV="1">
            <a:off x="3790951" y="3854450"/>
            <a:ext cx="1439863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 flipH="1" flipV="1">
            <a:off x="6167439" y="3854451"/>
            <a:ext cx="1512887" cy="936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9"/>
          <p:cNvSpPr>
            <a:spLocks noChangeShapeType="1"/>
          </p:cNvSpPr>
          <p:nvPr/>
        </p:nvSpPr>
        <p:spPr bwMode="auto">
          <a:xfrm flipV="1">
            <a:off x="5807075" y="385445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72" name="Rectangle 20"/>
          <p:cNvSpPr>
            <a:spLocks noChangeArrowheads="1"/>
          </p:cNvSpPr>
          <p:nvPr/>
        </p:nvSpPr>
        <p:spPr bwMode="auto">
          <a:xfrm>
            <a:off x="8326438" y="4791075"/>
            <a:ext cx="1873250" cy="61753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5573" name="Rectangle 21"/>
          <p:cNvSpPr>
            <a:spLocks noChangeArrowheads="1"/>
          </p:cNvSpPr>
          <p:nvPr/>
        </p:nvSpPr>
        <p:spPr bwMode="auto">
          <a:xfrm>
            <a:off x="4727576" y="1951039"/>
            <a:ext cx="2447925" cy="617537"/>
          </a:xfrm>
          <a:prstGeom prst="rect">
            <a:avLst/>
          </a:prstGeom>
          <a:solidFill>
            <a:srgbClr val="92D05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publisher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5951538" y="2600326"/>
            <a:ext cx="0" cy="5746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75" name="Rectangle 23"/>
          <p:cNvSpPr>
            <a:spLocks noChangeArrowheads="1"/>
          </p:cNvSpPr>
          <p:nvPr/>
        </p:nvSpPr>
        <p:spPr bwMode="auto">
          <a:xfrm>
            <a:off x="1703389" y="5959475"/>
            <a:ext cx="45354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2. Publish/Subscribe strategy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26640" name="Group 25"/>
          <p:cNvGrpSpPr/>
          <p:nvPr/>
        </p:nvGrpSpPr>
        <p:grpSpPr bwMode="auto">
          <a:xfrm>
            <a:off x="6240464" y="5734050"/>
            <a:ext cx="4249737" cy="1007416"/>
            <a:chOff x="520" y="3199"/>
            <a:chExt cx="2269" cy="979"/>
          </a:xfrm>
        </p:grpSpPr>
        <p:sp>
          <p:nvSpPr>
            <p:cNvPr id="26641" name="Line 26"/>
            <p:cNvSpPr>
              <a:spLocks noChangeShapeType="1"/>
            </p:cNvSpPr>
            <p:nvPr/>
          </p:nvSpPr>
          <p:spPr bwMode="auto">
            <a:xfrm>
              <a:off x="521" y="3294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>
              <a:off x="521" y="3612"/>
              <a:ext cx="953" cy="0"/>
            </a:xfrm>
            <a:prstGeom prst="line">
              <a:avLst/>
            </a:prstGeom>
            <a:noFill/>
            <a:ln w="539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520" y="3880"/>
              <a:ext cx="954" cy="0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Text Box 29"/>
            <p:cNvSpPr txBox="1">
              <a:spLocks noChangeArrowheads="1"/>
            </p:cNvSpPr>
            <p:nvPr/>
          </p:nvSpPr>
          <p:spPr bwMode="auto">
            <a:xfrm>
              <a:off x="1655" y="3789"/>
              <a:ext cx="104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Send event</a:t>
              </a:r>
              <a:endParaRPr lang="en-US" altLang="zh-CN" sz="2000" b="1"/>
            </a:p>
          </p:txBody>
        </p:sp>
        <p:sp>
          <p:nvSpPr>
            <p:cNvPr id="26645" name="Text Box 30"/>
            <p:cNvSpPr txBox="1">
              <a:spLocks noChangeArrowheads="1"/>
            </p:cNvSpPr>
            <p:nvPr/>
          </p:nvSpPr>
          <p:spPr bwMode="auto">
            <a:xfrm>
              <a:off x="1655" y="3515"/>
              <a:ext cx="81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Subscribe </a:t>
              </a:r>
              <a:endParaRPr lang="en-US" altLang="zh-CN" sz="2000" b="1"/>
            </a:p>
          </p:txBody>
        </p:sp>
        <p:sp>
          <p:nvSpPr>
            <p:cNvPr id="26646" name="Text Box 31"/>
            <p:cNvSpPr txBox="1">
              <a:spLocks noChangeArrowheads="1"/>
            </p:cNvSpPr>
            <p:nvPr/>
          </p:nvSpPr>
          <p:spPr bwMode="auto">
            <a:xfrm>
              <a:off x="1655" y="3199"/>
              <a:ext cx="1134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Publish event</a:t>
              </a:r>
              <a:endParaRPr lang="en-US" altLang="zh-CN" sz="2000" b="1"/>
            </a:p>
          </p:txBody>
        </p:sp>
      </p:grpSp>
      <p:sp>
        <p:nvSpPr>
          <p:cNvPr id="535585" name="Line 33"/>
          <p:cNvSpPr>
            <a:spLocks noChangeShapeType="1"/>
          </p:cNvSpPr>
          <p:nvPr/>
        </p:nvSpPr>
        <p:spPr bwMode="auto">
          <a:xfrm flipH="1">
            <a:off x="8832850" y="4398964"/>
            <a:ext cx="0" cy="2889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586" name="Text Box 34"/>
          <p:cNvSpPr txBox="1">
            <a:spLocks noChangeArrowheads="1"/>
          </p:cNvSpPr>
          <p:nvPr/>
        </p:nvSpPr>
        <p:spPr bwMode="auto">
          <a:xfrm>
            <a:off x="8183564" y="3390901"/>
            <a:ext cx="223202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 did not register and so I did not get event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6649" name="Rectangle 35"/>
          <p:cNvSpPr>
            <a:spLocks noChangeArrowheads="1"/>
          </p:cNvSpPr>
          <p:nvPr/>
        </p:nvSpPr>
        <p:spPr bwMode="auto">
          <a:xfrm>
            <a:off x="1019176" y="236632"/>
            <a:ext cx="5832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2.  Strategy of Events Handling</a:t>
            </a:r>
            <a:endParaRPr lang="zh-CN" altLang="en-US" sz="2800" b="1"/>
          </a:p>
        </p:txBody>
      </p:sp>
      <p:grpSp>
        <p:nvGrpSpPr>
          <p:cNvPr id="3" name="Group 41"/>
          <p:cNvGrpSpPr/>
          <p:nvPr/>
        </p:nvGrpSpPr>
        <p:grpSpPr bwMode="auto">
          <a:xfrm>
            <a:off x="8904288" y="4832351"/>
            <a:ext cx="576262" cy="574675"/>
            <a:chOff x="4649" y="2908"/>
            <a:chExt cx="363" cy="362"/>
          </a:xfrm>
        </p:grpSpPr>
        <p:sp>
          <p:nvSpPr>
            <p:cNvPr id="26651" name="Oval 36"/>
            <p:cNvSpPr>
              <a:spLocks noChangeArrowheads="1"/>
            </p:cNvSpPr>
            <p:nvPr/>
          </p:nvSpPr>
          <p:spPr bwMode="auto">
            <a:xfrm>
              <a:off x="4649" y="2908"/>
              <a:ext cx="363" cy="362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Freeform 37"/>
            <p:cNvSpPr>
              <a:spLocks noChangeArrowheads="1"/>
            </p:cNvSpPr>
            <p:nvPr/>
          </p:nvSpPr>
          <p:spPr bwMode="auto">
            <a:xfrm flipV="1">
              <a:off x="4739" y="3090"/>
              <a:ext cx="182" cy="90"/>
            </a:xfrm>
            <a:custGeom>
              <a:avLst/>
              <a:gdLst>
                <a:gd name="T0" fmla="*/ 0 w 318"/>
                <a:gd name="T1" fmla="*/ 46 h 136"/>
                <a:gd name="T2" fmla="*/ 46 w 318"/>
                <a:gd name="T3" fmla="*/ 91 h 136"/>
                <a:gd name="T4" fmla="*/ 136 w 318"/>
                <a:gd name="T5" fmla="*/ 136 h 136"/>
                <a:gd name="T6" fmla="*/ 227 w 318"/>
                <a:gd name="T7" fmla="*/ 91 h 136"/>
                <a:gd name="T8" fmla="*/ 318 w 318"/>
                <a:gd name="T9" fmla="*/ 0 h 136"/>
                <a:gd name="T10" fmla="*/ 227 w 318"/>
                <a:gd name="T11" fmla="*/ 91 h 136"/>
                <a:gd name="T12" fmla="*/ 136 w 31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136">
                  <a:moveTo>
                    <a:pt x="0" y="46"/>
                  </a:moveTo>
                  <a:cubicBezTo>
                    <a:pt x="11" y="61"/>
                    <a:pt x="23" y="76"/>
                    <a:pt x="46" y="91"/>
                  </a:cubicBezTo>
                  <a:cubicBezTo>
                    <a:pt x="69" y="106"/>
                    <a:pt x="106" y="136"/>
                    <a:pt x="136" y="136"/>
                  </a:cubicBezTo>
                  <a:cubicBezTo>
                    <a:pt x="166" y="136"/>
                    <a:pt x="197" y="114"/>
                    <a:pt x="227" y="91"/>
                  </a:cubicBezTo>
                  <a:cubicBezTo>
                    <a:pt x="257" y="68"/>
                    <a:pt x="318" y="0"/>
                    <a:pt x="318" y="0"/>
                  </a:cubicBezTo>
                  <a:cubicBezTo>
                    <a:pt x="318" y="0"/>
                    <a:pt x="257" y="68"/>
                    <a:pt x="227" y="91"/>
                  </a:cubicBezTo>
                  <a:cubicBezTo>
                    <a:pt x="197" y="114"/>
                    <a:pt x="151" y="129"/>
                    <a:pt x="136" y="1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Oval 38"/>
            <p:cNvSpPr>
              <a:spLocks noChangeArrowheads="1"/>
            </p:cNvSpPr>
            <p:nvPr/>
          </p:nvSpPr>
          <p:spPr bwMode="auto">
            <a:xfrm>
              <a:off x="4739" y="2998"/>
              <a:ext cx="68" cy="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Oval 39"/>
            <p:cNvSpPr>
              <a:spLocks noChangeArrowheads="1"/>
            </p:cNvSpPr>
            <p:nvPr/>
          </p:nvSpPr>
          <p:spPr bwMode="auto">
            <a:xfrm>
              <a:off x="4875" y="2998"/>
              <a:ext cx="68" cy="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55" name="Rectangle 40"/>
          <p:cNvSpPr>
            <a:spLocks noChangeArrowheads="1"/>
          </p:cNvSpPr>
          <p:nvPr/>
        </p:nvSpPr>
        <p:spPr bwMode="auto">
          <a:xfrm>
            <a:off x="878186" y="854169"/>
            <a:ext cx="9321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：调度模块只向那些注册了该事件的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模块发送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3" grpId="0" animBg="1"/>
      <p:bldP spid="535564" grpId="0" animBg="1"/>
      <p:bldP spid="535565" grpId="0" animBg="1"/>
      <p:bldP spid="535574" grpId="0" animBg="1"/>
      <p:bldP spid="535585" grpId="0" animBg="1"/>
      <p:bldP spid="53558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"/>
          <p:cNvSpPr>
            <a:spLocks noChangeArrowheads="1"/>
          </p:cNvSpPr>
          <p:nvPr/>
        </p:nvSpPr>
        <p:spPr bwMode="auto">
          <a:xfrm>
            <a:off x="621772" y="1049836"/>
            <a:ext cx="10813252" cy="954107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 2.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无独立事件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模块的系统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Systems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without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central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dispatcher module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Rectangle 12"/>
          <p:cNvSpPr>
            <a:spLocks noChangeArrowheads="1"/>
          </p:cNvSpPr>
          <p:nvPr/>
        </p:nvSpPr>
        <p:spPr bwMode="auto">
          <a:xfrm>
            <a:off x="3287714" y="21590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  <p:grpSp>
        <p:nvGrpSpPr>
          <p:cNvPr id="27651" name="Group 51"/>
          <p:cNvGrpSpPr/>
          <p:nvPr/>
        </p:nvGrpSpPr>
        <p:grpSpPr bwMode="auto">
          <a:xfrm>
            <a:off x="3071814" y="2133601"/>
            <a:ext cx="6192837" cy="3648075"/>
            <a:chOff x="657" y="1480"/>
            <a:chExt cx="3901" cy="2570"/>
          </a:xfrm>
        </p:grpSpPr>
        <p:sp>
          <p:nvSpPr>
            <p:cNvPr id="27652" name="Freeform 16"/>
            <p:cNvSpPr>
              <a:spLocks noChangeArrowheads="1"/>
            </p:cNvSpPr>
            <p:nvPr/>
          </p:nvSpPr>
          <p:spPr bwMode="auto">
            <a:xfrm>
              <a:off x="657" y="1480"/>
              <a:ext cx="3901" cy="2570"/>
            </a:xfrm>
            <a:custGeom>
              <a:avLst/>
              <a:gdLst>
                <a:gd name="T0" fmla="*/ 15 w 5102"/>
                <a:gd name="T1" fmla="*/ 1285 h 2570"/>
                <a:gd name="T2" fmla="*/ 15 w 5102"/>
                <a:gd name="T3" fmla="*/ 1194 h 2570"/>
                <a:gd name="T4" fmla="*/ 106 w 5102"/>
                <a:gd name="T5" fmla="*/ 922 h 2570"/>
                <a:gd name="T6" fmla="*/ 378 w 5102"/>
                <a:gd name="T7" fmla="*/ 786 h 2570"/>
                <a:gd name="T8" fmla="*/ 514 w 5102"/>
                <a:gd name="T9" fmla="*/ 514 h 2570"/>
                <a:gd name="T10" fmla="*/ 786 w 5102"/>
                <a:gd name="T11" fmla="*/ 287 h 2570"/>
                <a:gd name="T12" fmla="*/ 1058 w 5102"/>
                <a:gd name="T13" fmla="*/ 105 h 2570"/>
                <a:gd name="T14" fmla="*/ 1149 w 5102"/>
                <a:gd name="T15" fmla="*/ 196 h 2570"/>
                <a:gd name="T16" fmla="*/ 1648 w 5102"/>
                <a:gd name="T17" fmla="*/ 105 h 2570"/>
                <a:gd name="T18" fmla="*/ 2056 w 5102"/>
                <a:gd name="T19" fmla="*/ 15 h 2570"/>
                <a:gd name="T20" fmla="*/ 2646 w 5102"/>
                <a:gd name="T21" fmla="*/ 15 h 2570"/>
                <a:gd name="T22" fmla="*/ 3462 w 5102"/>
                <a:gd name="T23" fmla="*/ 105 h 2570"/>
                <a:gd name="T24" fmla="*/ 4506 w 5102"/>
                <a:gd name="T25" fmla="*/ 377 h 2570"/>
                <a:gd name="T26" fmla="*/ 4823 w 5102"/>
                <a:gd name="T27" fmla="*/ 1013 h 2570"/>
                <a:gd name="T28" fmla="*/ 4778 w 5102"/>
                <a:gd name="T29" fmla="*/ 1330 h 2570"/>
                <a:gd name="T30" fmla="*/ 5095 w 5102"/>
                <a:gd name="T31" fmla="*/ 1693 h 2570"/>
                <a:gd name="T32" fmla="*/ 4733 w 5102"/>
                <a:gd name="T33" fmla="*/ 2147 h 2570"/>
                <a:gd name="T34" fmla="*/ 3916 w 5102"/>
                <a:gd name="T35" fmla="*/ 2509 h 2570"/>
                <a:gd name="T36" fmla="*/ 3145 w 5102"/>
                <a:gd name="T37" fmla="*/ 2419 h 2570"/>
                <a:gd name="T38" fmla="*/ 2011 w 5102"/>
                <a:gd name="T39" fmla="*/ 2464 h 2570"/>
                <a:gd name="T40" fmla="*/ 968 w 5102"/>
                <a:gd name="T41" fmla="*/ 2419 h 2570"/>
                <a:gd name="T42" fmla="*/ 514 w 5102"/>
                <a:gd name="T43" fmla="*/ 2555 h 2570"/>
                <a:gd name="T44" fmla="*/ 287 w 5102"/>
                <a:gd name="T45" fmla="*/ 2328 h 2570"/>
                <a:gd name="T46" fmla="*/ 151 w 5102"/>
                <a:gd name="T47" fmla="*/ 2010 h 2570"/>
                <a:gd name="T48" fmla="*/ 61 w 5102"/>
                <a:gd name="T49" fmla="*/ 1693 h 2570"/>
                <a:gd name="T50" fmla="*/ 15 w 5102"/>
                <a:gd name="T51" fmla="*/ 1285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02" h="2570">
                  <a:moveTo>
                    <a:pt x="15" y="1285"/>
                  </a:moveTo>
                  <a:cubicBezTo>
                    <a:pt x="7" y="1202"/>
                    <a:pt x="0" y="1254"/>
                    <a:pt x="15" y="1194"/>
                  </a:cubicBezTo>
                  <a:cubicBezTo>
                    <a:pt x="30" y="1134"/>
                    <a:pt x="46" y="990"/>
                    <a:pt x="106" y="922"/>
                  </a:cubicBezTo>
                  <a:cubicBezTo>
                    <a:pt x="166" y="854"/>
                    <a:pt x="310" y="854"/>
                    <a:pt x="378" y="786"/>
                  </a:cubicBezTo>
                  <a:cubicBezTo>
                    <a:pt x="446" y="718"/>
                    <a:pt x="446" y="597"/>
                    <a:pt x="514" y="514"/>
                  </a:cubicBezTo>
                  <a:cubicBezTo>
                    <a:pt x="582" y="431"/>
                    <a:pt x="695" y="355"/>
                    <a:pt x="786" y="287"/>
                  </a:cubicBezTo>
                  <a:cubicBezTo>
                    <a:pt x="877" y="219"/>
                    <a:pt x="998" y="120"/>
                    <a:pt x="1058" y="105"/>
                  </a:cubicBezTo>
                  <a:cubicBezTo>
                    <a:pt x="1118" y="90"/>
                    <a:pt x="1051" y="196"/>
                    <a:pt x="1149" y="196"/>
                  </a:cubicBezTo>
                  <a:cubicBezTo>
                    <a:pt x="1247" y="196"/>
                    <a:pt x="1497" y="135"/>
                    <a:pt x="1648" y="105"/>
                  </a:cubicBezTo>
                  <a:cubicBezTo>
                    <a:pt x="1799" y="75"/>
                    <a:pt x="1890" y="30"/>
                    <a:pt x="2056" y="15"/>
                  </a:cubicBezTo>
                  <a:cubicBezTo>
                    <a:pt x="2222" y="0"/>
                    <a:pt x="2412" y="0"/>
                    <a:pt x="2646" y="15"/>
                  </a:cubicBezTo>
                  <a:cubicBezTo>
                    <a:pt x="2880" y="30"/>
                    <a:pt x="3152" y="45"/>
                    <a:pt x="3462" y="105"/>
                  </a:cubicBezTo>
                  <a:cubicBezTo>
                    <a:pt x="3772" y="165"/>
                    <a:pt x="4279" y="226"/>
                    <a:pt x="4506" y="377"/>
                  </a:cubicBezTo>
                  <a:cubicBezTo>
                    <a:pt x="4733" y="528"/>
                    <a:pt x="4778" y="854"/>
                    <a:pt x="4823" y="1013"/>
                  </a:cubicBezTo>
                  <a:cubicBezTo>
                    <a:pt x="4868" y="1172"/>
                    <a:pt x="4733" y="1217"/>
                    <a:pt x="4778" y="1330"/>
                  </a:cubicBezTo>
                  <a:cubicBezTo>
                    <a:pt x="4823" y="1443"/>
                    <a:pt x="5102" y="1557"/>
                    <a:pt x="5095" y="1693"/>
                  </a:cubicBezTo>
                  <a:cubicBezTo>
                    <a:pt x="5088" y="1829"/>
                    <a:pt x="4930" y="2011"/>
                    <a:pt x="4733" y="2147"/>
                  </a:cubicBezTo>
                  <a:cubicBezTo>
                    <a:pt x="4536" y="2283"/>
                    <a:pt x="4181" y="2464"/>
                    <a:pt x="3916" y="2509"/>
                  </a:cubicBezTo>
                  <a:cubicBezTo>
                    <a:pt x="3651" y="2554"/>
                    <a:pt x="3462" y="2426"/>
                    <a:pt x="3145" y="2419"/>
                  </a:cubicBezTo>
                  <a:cubicBezTo>
                    <a:pt x="2828" y="2412"/>
                    <a:pt x="2374" y="2464"/>
                    <a:pt x="2011" y="2464"/>
                  </a:cubicBezTo>
                  <a:cubicBezTo>
                    <a:pt x="1648" y="2464"/>
                    <a:pt x="1218" y="2404"/>
                    <a:pt x="968" y="2419"/>
                  </a:cubicBezTo>
                  <a:cubicBezTo>
                    <a:pt x="718" y="2434"/>
                    <a:pt x="627" y="2570"/>
                    <a:pt x="514" y="2555"/>
                  </a:cubicBezTo>
                  <a:cubicBezTo>
                    <a:pt x="401" y="2540"/>
                    <a:pt x="347" y="2419"/>
                    <a:pt x="287" y="2328"/>
                  </a:cubicBezTo>
                  <a:cubicBezTo>
                    <a:pt x="227" y="2237"/>
                    <a:pt x="189" y="2116"/>
                    <a:pt x="151" y="2010"/>
                  </a:cubicBezTo>
                  <a:cubicBezTo>
                    <a:pt x="113" y="1904"/>
                    <a:pt x="84" y="1814"/>
                    <a:pt x="61" y="1693"/>
                  </a:cubicBezTo>
                  <a:cubicBezTo>
                    <a:pt x="38" y="1572"/>
                    <a:pt x="23" y="1368"/>
                    <a:pt x="15" y="1285"/>
                  </a:cubicBezTo>
                  <a:close/>
                </a:path>
              </a:pathLst>
            </a:cu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Oval 17"/>
            <p:cNvSpPr>
              <a:spLocks noChangeArrowheads="1"/>
            </p:cNvSpPr>
            <p:nvPr/>
          </p:nvSpPr>
          <p:spPr bwMode="auto">
            <a:xfrm>
              <a:off x="1111" y="2976"/>
              <a:ext cx="635" cy="4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" name="Oval 18"/>
            <p:cNvSpPr>
              <a:spLocks noChangeArrowheads="1"/>
            </p:cNvSpPr>
            <p:nvPr/>
          </p:nvSpPr>
          <p:spPr bwMode="auto">
            <a:xfrm>
              <a:off x="1013" y="2160"/>
              <a:ext cx="771" cy="3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Oval 19"/>
            <p:cNvSpPr>
              <a:spLocks noChangeArrowheads="1"/>
            </p:cNvSpPr>
            <p:nvPr/>
          </p:nvSpPr>
          <p:spPr bwMode="auto">
            <a:xfrm>
              <a:off x="2555" y="1706"/>
              <a:ext cx="635" cy="3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Oval 20"/>
            <p:cNvSpPr>
              <a:spLocks noChangeArrowheads="1"/>
            </p:cNvSpPr>
            <p:nvPr/>
          </p:nvSpPr>
          <p:spPr bwMode="auto">
            <a:xfrm>
              <a:off x="2465" y="3279"/>
              <a:ext cx="862" cy="4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Oval 21"/>
            <p:cNvSpPr>
              <a:spLocks noChangeArrowheads="1"/>
            </p:cNvSpPr>
            <p:nvPr/>
          </p:nvSpPr>
          <p:spPr bwMode="auto">
            <a:xfrm>
              <a:off x="3417" y="2961"/>
              <a:ext cx="816" cy="4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 flipV="1">
              <a:off x="1474" y="2689"/>
              <a:ext cx="719" cy="287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24"/>
            <p:cNvSpPr>
              <a:spLocks noChangeShapeType="1"/>
            </p:cNvSpPr>
            <p:nvPr/>
          </p:nvSpPr>
          <p:spPr bwMode="auto">
            <a:xfrm>
              <a:off x="1655" y="2478"/>
              <a:ext cx="499" cy="9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25"/>
            <p:cNvSpPr>
              <a:spLocks noChangeShapeType="1"/>
            </p:cNvSpPr>
            <p:nvPr/>
          </p:nvSpPr>
          <p:spPr bwMode="auto">
            <a:xfrm>
              <a:off x="1784" y="2372"/>
              <a:ext cx="363" cy="45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26"/>
            <p:cNvSpPr>
              <a:spLocks noChangeShapeType="1"/>
            </p:cNvSpPr>
            <p:nvPr/>
          </p:nvSpPr>
          <p:spPr bwMode="auto">
            <a:xfrm>
              <a:off x="2827" y="2009"/>
              <a:ext cx="1" cy="317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27"/>
            <p:cNvSpPr>
              <a:spLocks noChangeShapeType="1"/>
            </p:cNvSpPr>
            <p:nvPr/>
          </p:nvSpPr>
          <p:spPr bwMode="auto">
            <a:xfrm flipH="1" flipV="1">
              <a:off x="2691" y="2961"/>
              <a:ext cx="0" cy="318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28"/>
            <p:cNvSpPr>
              <a:spLocks noChangeShapeType="1"/>
            </p:cNvSpPr>
            <p:nvPr/>
          </p:nvSpPr>
          <p:spPr bwMode="auto">
            <a:xfrm flipH="1" flipV="1">
              <a:off x="2828" y="3052"/>
              <a:ext cx="45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29"/>
            <p:cNvSpPr>
              <a:spLocks noChangeShapeType="1"/>
            </p:cNvSpPr>
            <p:nvPr/>
          </p:nvSpPr>
          <p:spPr bwMode="auto">
            <a:xfrm flipH="1" flipV="1">
              <a:off x="3236" y="2961"/>
              <a:ext cx="182" cy="9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30"/>
            <p:cNvSpPr>
              <a:spLocks noChangeShapeType="1"/>
            </p:cNvSpPr>
            <p:nvPr/>
          </p:nvSpPr>
          <p:spPr bwMode="auto">
            <a:xfrm>
              <a:off x="2971" y="2024"/>
              <a:ext cx="0" cy="31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Freeform 31"/>
            <p:cNvSpPr>
              <a:spLocks noChangeArrowheads="1"/>
            </p:cNvSpPr>
            <p:nvPr/>
          </p:nvSpPr>
          <p:spPr bwMode="auto">
            <a:xfrm>
              <a:off x="2126" y="2256"/>
              <a:ext cx="1144" cy="797"/>
            </a:xfrm>
            <a:custGeom>
              <a:avLst/>
              <a:gdLst>
                <a:gd name="T0" fmla="*/ 10 w 1144"/>
                <a:gd name="T1" fmla="*/ 213 h 797"/>
                <a:gd name="T2" fmla="*/ 263 w 1144"/>
                <a:gd name="T3" fmla="*/ 562 h 797"/>
                <a:gd name="T4" fmla="*/ 534 w 1144"/>
                <a:gd name="T5" fmla="*/ 632 h 797"/>
                <a:gd name="T6" fmla="*/ 656 w 1144"/>
                <a:gd name="T7" fmla="*/ 789 h 797"/>
                <a:gd name="T8" fmla="*/ 735 w 1144"/>
                <a:gd name="T9" fmla="*/ 797 h 797"/>
                <a:gd name="T10" fmla="*/ 918 w 1144"/>
                <a:gd name="T11" fmla="*/ 789 h 797"/>
                <a:gd name="T12" fmla="*/ 988 w 1144"/>
                <a:gd name="T13" fmla="*/ 745 h 797"/>
                <a:gd name="T14" fmla="*/ 1110 w 1144"/>
                <a:gd name="T15" fmla="*/ 675 h 797"/>
                <a:gd name="T16" fmla="*/ 1119 w 1144"/>
                <a:gd name="T17" fmla="*/ 335 h 797"/>
                <a:gd name="T18" fmla="*/ 1040 w 1144"/>
                <a:gd name="T19" fmla="*/ 256 h 797"/>
                <a:gd name="T20" fmla="*/ 1014 w 1144"/>
                <a:gd name="T21" fmla="*/ 230 h 797"/>
                <a:gd name="T22" fmla="*/ 927 w 1144"/>
                <a:gd name="T23" fmla="*/ 213 h 797"/>
                <a:gd name="T24" fmla="*/ 918 w 1144"/>
                <a:gd name="T25" fmla="*/ 117 h 797"/>
                <a:gd name="T26" fmla="*/ 874 w 1144"/>
                <a:gd name="T27" fmla="*/ 90 h 797"/>
                <a:gd name="T28" fmla="*/ 682 w 1144"/>
                <a:gd name="T29" fmla="*/ 82 h 797"/>
                <a:gd name="T30" fmla="*/ 612 w 1144"/>
                <a:gd name="T31" fmla="*/ 29 h 797"/>
                <a:gd name="T32" fmla="*/ 420 w 1144"/>
                <a:gd name="T33" fmla="*/ 38 h 797"/>
                <a:gd name="T34" fmla="*/ 394 w 1144"/>
                <a:gd name="T35" fmla="*/ 12 h 797"/>
                <a:gd name="T36" fmla="*/ 281 w 1144"/>
                <a:gd name="T37" fmla="*/ 47 h 797"/>
                <a:gd name="T38" fmla="*/ 106 w 1144"/>
                <a:gd name="T39" fmla="*/ 56 h 797"/>
                <a:gd name="T40" fmla="*/ 45 w 1144"/>
                <a:gd name="T41" fmla="*/ 108 h 797"/>
                <a:gd name="T42" fmla="*/ 10 w 1144"/>
                <a:gd name="T43" fmla="*/ 21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4" h="797">
                  <a:moveTo>
                    <a:pt x="10" y="213"/>
                  </a:moveTo>
                  <a:cubicBezTo>
                    <a:pt x="69" y="328"/>
                    <a:pt x="128" y="515"/>
                    <a:pt x="263" y="562"/>
                  </a:cubicBezTo>
                  <a:cubicBezTo>
                    <a:pt x="331" y="626"/>
                    <a:pt x="451" y="627"/>
                    <a:pt x="534" y="632"/>
                  </a:cubicBezTo>
                  <a:cubicBezTo>
                    <a:pt x="556" y="696"/>
                    <a:pt x="572" y="775"/>
                    <a:pt x="656" y="789"/>
                  </a:cubicBezTo>
                  <a:cubicBezTo>
                    <a:pt x="682" y="793"/>
                    <a:pt x="709" y="794"/>
                    <a:pt x="735" y="797"/>
                  </a:cubicBezTo>
                  <a:cubicBezTo>
                    <a:pt x="796" y="794"/>
                    <a:pt x="857" y="794"/>
                    <a:pt x="918" y="789"/>
                  </a:cubicBezTo>
                  <a:cubicBezTo>
                    <a:pt x="948" y="787"/>
                    <a:pt x="962" y="758"/>
                    <a:pt x="988" y="745"/>
                  </a:cubicBezTo>
                  <a:cubicBezTo>
                    <a:pt x="1031" y="723"/>
                    <a:pt x="1075" y="710"/>
                    <a:pt x="1110" y="675"/>
                  </a:cubicBezTo>
                  <a:cubicBezTo>
                    <a:pt x="1144" y="544"/>
                    <a:pt x="1139" y="559"/>
                    <a:pt x="1119" y="335"/>
                  </a:cubicBezTo>
                  <a:cubicBezTo>
                    <a:pt x="1117" y="318"/>
                    <a:pt x="1054" y="268"/>
                    <a:pt x="1040" y="256"/>
                  </a:cubicBezTo>
                  <a:cubicBezTo>
                    <a:pt x="1031" y="248"/>
                    <a:pt x="1025" y="234"/>
                    <a:pt x="1014" y="230"/>
                  </a:cubicBezTo>
                  <a:cubicBezTo>
                    <a:pt x="986" y="219"/>
                    <a:pt x="956" y="219"/>
                    <a:pt x="927" y="213"/>
                  </a:cubicBezTo>
                  <a:cubicBezTo>
                    <a:pt x="924" y="181"/>
                    <a:pt x="925" y="148"/>
                    <a:pt x="918" y="117"/>
                  </a:cubicBezTo>
                  <a:cubicBezTo>
                    <a:pt x="915" y="103"/>
                    <a:pt x="885" y="91"/>
                    <a:pt x="874" y="90"/>
                  </a:cubicBezTo>
                  <a:cubicBezTo>
                    <a:pt x="810" y="85"/>
                    <a:pt x="746" y="85"/>
                    <a:pt x="682" y="82"/>
                  </a:cubicBezTo>
                  <a:cubicBezTo>
                    <a:pt x="653" y="62"/>
                    <a:pt x="646" y="40"/>
                    <a:pt x="612" y="29"/>
                  </a:cubicBezTo>
                  <a:cubicBezTo>
                    <a:pt x="525" y="42"/>
                    <a:pt x="520" y="47"/>
                    <a:pt x="420" y="38"/>
                  </a:cubicBezTo>
                  <a:cubicBezTo>
                    <a:pt x="411" y="29"/>
                    <a:pt x="406" y="14"/>
                    <a:pt x="394" y="12"/>
                  </a:cubicBezTo>
                  <a:cubicBezTo>
                    <a:pt x="333" y="0"/>
                    <a:pt x="329" y="43"/>
                    <a:pt x="281" y="47"/>
                  </a:cubicBezTo>
                  <a:cubicBezTo>
                    <a:pt x="223" y="52"/>
                    <a:pt x="164" y="53"/>
                    <a:pt x="106" y="56"/>
                  </a:cubicBezTo>
                  <a:cubicBezTo>
                    <a:pt x="87" y="86"/>
                    <a:pt x="78" y="96"/>
                    <a:pt x="45" y="108"/>
                  </a:cubicBezTo>
                  <a:cubicBezTo>
                    <a:pt x="0" y="153"/>
                    <a:pt x="20" y="122"/>
                    <a:pt x="10" y="213"/>
                  </a:cubicBezTo>
                  <a:close/>
                </a:path>
              </a:pathLst>
            </a:cu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Text Box 41"/>
            <p:cNvSpPr txBox="1">
              <a:spLocks noChangeArrowheads="1"/>
            </p:cNvSpPr>
            <p:nvPr/>
          </p:nvSpPr>
          <p:spPr bwMode="auto">
            <a:xfrm>
              <a:off x="2419" y="2417"/>
              <a:ext cx="63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b="1"/>
                <a:t>Event Space</a:t>
              </a:r>
              <a:endParaRPr lang="en-US" altLang="zh-CN" sz="2200" b="1"/>
            </a:p>
          </p:txBody>
        </p:sp>
        <p:sp>
          <p:nvSpPr>
            <p:cNvPr id="27668" name="Text Box 42"/>
            <p:cNvSpPr txBox="1">
              <a:spLocks noChangeArrowheads="1"/>
            </p:cNvSpPr>
            <p:nvPr/>
          </p:nvSpPr>
          <p:spPr bwMode="auto">
            <a:xfrm>
              <a:off x="3016" y="2069"/>
              <a:ext cx="59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listen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7669" name="Text Box 44"/>
            <p:cNvSpPr txBox="1">
              <a:spLocks noChangeArrowheads="1"/>
            </p:cNvSpPr>
            <p:nvPr/>
          </p:nvSpPr>
          <p:spPr bwMode="auto">
            <a:xfrm>
              <a:off x="1519" y="2523"/>
              <a:ext cx="59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listen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7670" name="Line 45"/>
            <p:cNvSpPr>
              <a:spLocks noChangeShapeType="1"/>
            </p:cNvSpPr>
            <p:nvPr/>
          </p:nvSpPr>
          <p:spPr bwMode="auto">
            <a:xfrm flipV="1">
              <a:off x="1746" y="2795"/>
              <a:ext cx="544" cy="31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Text Box 46"/>
            <p:cNvSpPr txBox="1">
              <a:spLocks noChangeArrowheads="1"/>
            </p:cNvSpPr>
            <p:nvPr/>
          </p:nvSpPr>
          <p:spPr bwMode="auto">
            <a:xfrm>
              <a:off x="1791" y="2999"/>
              <a:ext cx="59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listen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7672" name="Text Box 47"/>
            <p:cNvSpPr txBox="1">
              <a:spLocks noChangeArrowheads="1"/>
            </p:cNvSpPr>
            <p:nvPr/>
          </p:nvSpPr>
          <p:spPr bwMode="auto">
            <a:xfrm>
              <a:off x="2835" y="3067"/>
              <a:ext cx="59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listen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7673" name="Line 49"/>
            <p:cNvSpPr>
              <a:spLocks noChangeShapeType="1"/>
            </p:cNvSpPr>
            <p:nvPr/>
          </p:nvSpPr>
          <p:spPr bwMode="auto">
            <a:xfrm flipH="1" flipV="1">
              <a:off x="3243" y="2795"/>
              <a:ext cx="363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3424" y="2614"/>
              <a:ext cx="59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listen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17838" y="6002338"/>
            <a:ext cx="646271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Observable/Observer modle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ChangeArrowheads="1"/>
          </p:cNvSpPr>
          <p:nvPr/>
        </p:nvSpPr>
        <p:spPr bwMode="auto">
          <a:xfrm>
            <a:off x="889471" y="1296184"/>
            <a:ext cx="10404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modle is usually called observable/Observer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889471" y="2103176"/>
            <a:ext cx="103244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每个模块都允许其它模块对其所发送的事件感兴趣</a:t>
            </a:r>
            <a:endParaRPr lang="zh-CN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Each module allows other modules to declare </a:t>
            </a:r>
            <a:r>
              <a:rPr lang="zh-CN" altLang="zh-CN" sz="28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</a:t>
            </a:r>
            <a:r>
              <a:rPr lang="zh-CN" altLang="zh-CN" sz="2800" b="1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events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it is sending.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286" name="Rectangle 6"/>
          <p:cNvSpPr>
            <a:spLocks noChangeArrowheads="1"/>
          </p:cNvSpPr>
          <p:nvPr/>
        </p:nvSpPr>
        <p:spPr bwMode="auto">
          <a:xfrm>
            <a:off x="889471" y="4149726"/>
            <a:ext cx="106359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只将事件发送给注册者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Whenever a module sends an event it sends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exactly those</a:t>
            </a:r>
            <a:r>
              <a:rPr lang="zh-CN" altLang="zh-CN" sz="28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modules that </a:t>
            </a:r>
            <a:r>
              <a:rPr lang="zh-CN" altLang="zh-CN" sz="28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registered </a:t>
            </a:r>
            <a:r>
              <a:rPr lang="zh-CN" altLang="zh-CN" sz="28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that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3216276" y="21590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/>
      <p:bldP spid="6092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2063750" y="1195388"/>
            <a:ext cx="7823828" cy="28813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4943475" y="1579564"/>
            <a:ext cx="2520950" cy="61753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2855914" y="3171825"/>
            <a:ext cx="1984375" cy="6175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flipH="1">
            <a:off x="4295775" y="2197101"/>
            <a:ext cx="1716088" cy="9747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 flipH="1">
            <a:off x="6311900" y="2197101"/>
            <a:ext cx="0" cy="9699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4943475" y="3171825"/>
            <a:ext cx="1944688" cy="6175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7031038" y="3171825"/>
            <a:ext cx="1873250" cy="6175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V="1">
            <a:off x="4152901" y="2235200"/>
            <a:ext cx="1439863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 flipV="1">
            <a:off x="6169025" y="223520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6599" name="Rectangle 23"/>
          <p:cNvSpPr>
            <a:spLocks noChangeArrowheads="1"/>
          </p:cNvSpPr>
          <p:nvPr/>
        </p:nvSpPr>
        <p:spPr bwMode="auto">
          <a:xfrm>
            <a:off x="3071814" y="4149726"/>
            <a:ext cx="586898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Observable/Observer modle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被观察者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7" name="Group 24"/>
          <p:cNvGrpSpPr/>
          <p:nvPr/>
        </p:nvGrpSpPr>
        <p:grpSpPr bwMode="auto">
          <a:xfrm>
            <a:off x="2063750" y="5203825"/>
            <a:ext cx="7634288" cy="457200"/>
            <a:chOff x="204" y="3868"/>
            <a:chExt cx="4809" cy="288"/>
          </a:xfrm>
        </p:grpSpPr>
        <p:sp>
          <p:nvSpPr>
            <p:cNvPr id="29708" name="Line 25"/>
            <p:cNvSpPr>
              <a:spLocks noChangeShapeType="1"/>
            </p:cNvSpPr>
            <p:nvPr/>
          </p:nvSpPr>
          <p:spPr bwMode="auto">
            <a:xfrm>
              <a:off x="1337" y="4019"/>
              <a:ext cx="500" cy="1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Text Box 26"/>
            <p:cNvSpPr txBox="1">
              <a:spLocks noChangeArrowheads="1"/>
            </p:cNvSpPr>
            <p:nvPr/>
          </p:nvSpPr>
          <p:spPr bwMode="auto">
            <a:xfrm>
              <a:off x="1882" y="3879"/>
              <a:ext cx="1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Register event </a:t>
              </a:r>
              <a:endParaRPr lang="en-US" altLang="zh-CN" sz="2000" b="1"/>
            </a:p>
          </p:txBody>
        </p:sp>
        <p:sp>
          <p:nvSpPr>
            <p:cNvPr id="29710" name="Line 27"/>
            <p:cNvSpPr>
              <a:spLocks noChangeShapeType="1"/>
            </p:cNvSpPr>
            <p:nvPr/>
          </p:nvSpPr>
          <p:spPr bwMode="auto">
            <a:xfrm flipV="1">
              <a:off x="3470" y="4015"/>
              <a:ext cx="499" cy="5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Text Box 28"/>
            <p:cNvSpPr txBox="1">
              <a:spLocks noChangeArrowheads="1"/>
            </p:cNvSpPr>
            <p:nvPr/>
          </p:nvSpPr>
          <p:spPr bwMode="auto">
            <a:xfrm>
              <a:off x="3969" y="3879"/>
              <a:ext cx="10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Send event</a:t>
              </a:r>
              <a:endParaRPr lang="en-US" altLang="zh-CN" sz="2000" b="1"/>
            </a:p>
          </p:txBody>
        </p:sp>
        <p:sp>
          <p:nvSpPr>
            <p:cNvPr id="29712" name="Text Box 29"/>
            <p:cNvSpPr txBox="1">
              <a:spLocks noChangeArrowheads="1"/>
            </p:cNvSpPr>
            <p:nvPr/>
          </p:nvSpPr>
          <p:spPr bwMode="auto">
            <a:xfrm>
              <a:off x="204" y="3868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800000"/>
                  </a:solidFill>
                </a:rPr>
                <a:t>Legend</a:t>
              </a:r>
              <a:r>
                <a:rPr lang="en-US" altLang="zh-CN" sz="2400" b="1">
                  <a:solidFill>
                    <a:srgbClr val="000099"/>
                  </a:solidFill>
                </a:rPr>
                <a:t>:</a:t>
              </a:r>
              <a:endParaRPr lang="en-US" altLang="zh-CN" sz="2400" b="1">
                <a:solidFill>
                  <a:srgbClr val="000099"/>
                </a:solidFill>
              </a:endParaRPr>
            </a:p>
          </p:txBody>
        </p:sp>
      </p:grpSp>
      <p:sp>
        <p:nvSpPr>
          <p:cNvPr id="29713" name="Rectangle 30"/>
          <p:cNvSpPr>
            <a:spLocks noChangeArrowheads="1"/>
          </p:cNvSpPr>
          <p:nvPr/>
        </p:nvSpPr>
        <p:spPr bwMode="auto">
          <a:xfrm>
            <a:off x="3216276" y="215900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2.  Strategy of Events Handling</a:t>
            </a:r>
            <a:endParaRPr lang="zh-CN" altLang="en-US" b="1"/>
          </a:p>
        </p:txBody>
      </p:sp>
      <p:grpSp>
        <p:nvGrpSpPr>
          <p:cNvPr id="3" name="Group 41"/>
          <p:cNvGrpSpPr/>
          <p:nvPr/>
        </p:nvGrpSpPr>
        <p:grpSpPr bwMode="auto">
          <a:xfrm>
            <a:off x="7680326" y="2419351"/>
            <a:ext cx="576263" cy="574675"/>
            <a:chOff x="4649" y="2908"/>
            <a:chExt cx="363" cy="362"/>
          </a:xfrm>
        </p:grpSpPr>
        <p:sp>
          <p:nvSpPr>
            <p:cNvPr id="29716" name="Oval 36"/>
            <p:cNvSpPr>
              <a:spLocks noChangeArrowheads="1"/>
            </p:cNvSpPr>
            <p:nvPr/>
          </p:nvSpPr>
          <p:spPr bwMode="auto">
            <a:xfrm>
              <a:off x="4649" y="2908"/>
              <a:ext cx="363" cy="362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Freeform 37"/>
            <p:cNvSpPr>
              <a:spLocks noChangeArrowheads="1"/>
            </p:cNvSpPr>
            <p:nvPr/>
          </p:nvSpPr>
          <p:spPr bwMode="auto">
            <a:xfrm flipV="1">
              <a:off x="4739" y="3090"/>
              <a:ext cx="182" cy="90"/>
            </a:xfrm>
            <a:custGeom>
              <a:avLst/>
              <a:gdLst>
                <a:gd name="T0" fmla="*/ 0 w 318"/>
                <a:gd name="T1" fmla="*/ 46 h 136"/>
                <a:gd name="T2" fmla="*/ 46 w 318"/>
                <a:gd name="T3" fmla="*/ 91 h 136"/>
                <a:gd name="T4" fmla="*/ 136 w 318"/>
                <a:gd name="T5" fmla="*/ 136 h 136"/>
                <a:gd name="T6" fmla="*/ 227 w 318"/>
                <a:gd name="T7" fmla="*/ 91 h 136"/>
                <a:gd name="T8" fmla="*/ 318 w 318"/>
                <a:gd name="T9" fmla="*/ 0 h 136"/>
                <a:gd name="T10" fmla="*/ 227 w 318"/>
                <a:gd name="T11" fmla="*/ 91 h 136"/>
                <a:gd name="T12" fmla="*/ 136 w 31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136">
                  <a:moveTo>
                    <a:pt x="0" y="46"/>
                  </a:moveTo>
                  <a:cubicBezTo>
                    <a:pt x="11" y="61"/>
                    <a:pt x="23" y="76"/>
                    <a:pt x="46" y="91"/>
                  </a:cubicBezTo>
                  <a:cubicBezTo>
                    <a:pt x="69" y="106"/>
                    <a:pt x="106" y="136"/>
                    <a:pt x="136" y="136"/>
                  </a:cubicBezTo>
                  <a:cubicBezTo>
                    <a:pt x="166" y="136"/>
                    <a:pt x="197" y="114"/>
                    <a:pt x="227" y="91"/>
                  </a:cubicBezTo>
                  <a:cubicBezTo>
                    <a:pt x="257" y="68"/>
                    <a:pt x="318" y="0"/>
                    <a:pt x="318" y="0"/>
                  </a:cubicBezTo>
                  <a:cubicBezTo>
                    <a:pt x="318" y="0"/>
                    <a:pt x="257" y="68"/>
                    <a:pt x="227" y="91"/>
                  </a:cubicBezTo>
                  <a:cubicBezTo>
                    <a:pt x="197" y="114"/>
                    <a:pt x="151" y="129"/>
                    <a:pt x="136" y="1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Oval 38"/>
            <p:cNvSpPr>
              <a:spLocks noChangeArrowheads="1"/>
            </p:cNvSpPr>
            <p:nvPr/>
          </p:nvSpPr>
          <p:spPr bwMode="auto">
            <a:xfrm>
              <a:off x="4739" y="2998"/>
              <a:ext cx="68" cy="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Oval 39"/>
            <p:cNvSpPr>
              <a:spLocks noChangeArrowheads="1"/>
            </p:cNvSpPr>
            <p:nvPr/>
          </p:nvSpPr>
          <p:spPr bwMode="auto">
            <a:xfrm>
              <a:off x="4875" y="2998"/>
              <a:ext cx="68" cy="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30096" y="5679031"/>
            <a:ext cx="1655762" cy="792162"/>
          </a:xfrm>
          <a:prstGeom prst="bevel">
            <a:avLst>
              <a:gd name="adj" fmla="val 125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" action="ppaction://hlinksldjump"/>
              </a:rPr>
              <a:t>Back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4" grpId="0" animBg="1"/>
      <p:bldP spid="536585" grpId="0" animBg="1"/>
      <p:bldP spid="32778" grpId="0" animBg="1"/>
      <p:bldP spid="327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5"/>
          <p:cNvSpPr>
            <a:spLocks noChangeArrowheads="1"/>
          </p:cNvSpPr>
          <p:nvPr/>
        </p:nvSpPr>
        <p:spPr bwMode="auto">
          <a:xfrm>
            <a:off x="2135189" y="2060576"/>
            <a:ext cx="7920037" cy="2881313"/>
          </a:xfrm>
          <a:prstGeom prst="bevel">
            <a:avLst>
              <a:gd name="adj" fmla="val 4125"/>
            </a:avLst>
          </a:prstGeom>
          <a:solidFill>
            <a:srgbClr val="FFCC00">
              <a:alpha val="18823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Design Examples Using the 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Observer Pattern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使用观察者模式进行设计的例子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2053144" y="5373688"/>
            <a:ext cx="7824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观察者模式可以用于简单的事件系统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8" name="AutoShape 4"/>
          <p:cNvSpPr>
            <a:spLocks noChangeArrowheads="1"/>
          </p:cNvSpPr>
          <p:nvPr/>
        </p:nvSpPr>
        <p:spPr bwMode="auto">
          <a:xfrm>
            <a:off x="2424114" y="2492375"/>
            <a:ext cx="7488237" cy="1873250"/>
          </a:xfrm>
          <a:prstGeom prst="bevel">
            <a:avLst>
              <a:gd name="adj" fmla="val 12500"/>
            </a:avLst>
          </a:prstGeom>
          <a:solidFill>
            <a:srgbClr val="92D050">
              <a:alpha val="2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Concept of Event-based System</a:t>
            </a:r>
            <a:endParaRPr lang="en-US" altLang="zh-CN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基于事件系统的概念</a:t>
            </a:r>
            <a:endParaRPr lang="en-US" altLang="zh-CN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908051"/>
            <a:ext cx="7210425" cy="633413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Observerble/Observer example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1055077" y="1412875"/>
            <a:ext cx="10631156" cy="47467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设计一个机场信息显示系统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机场信息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的责任：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将要飞离机场与到达机场的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航班信息并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将这些信息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给旅客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包括所有到港飞机和离港飞机的准时、延误等信息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初步设计三个类，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InforCenter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收集所有的航班信息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VoiceInfo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广播所有的航班信息给所有的旅客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WordInfo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以文字的形式将所有的航班信息显示在屏幕上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3388" y="241300"/>
            <a:ext cx="874871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4. Design Examples Using the Observer Pattern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7"/>
          <p:cNvSpPr>
            <a:spLocks noChangeArrowheads="1"/>
          </p:cNvSpPr>
          <p:nvPr/>
        </p:nvSpPr>
        <p:spPr bwMode="auto">
          <a:xfrm>
            <a:off x="2779396" y="3708401"/>
            <a:ext cx="360363" cy="525463"/>
          </a:xfrm>
          <a:prstGeom prst="upArrow">
            <a:avLst>
              <a:gd name="adj1" fmla="val 0"/>
              <a:gd name="adj2" fmla="val 6712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1186005" y="1628801"/>
            <a:ext cx="3562656" cy="2080543"/>
            <a:chOff x="204" y="570"/>
            <a:chExt cx="1814" cy="993"/>
          </a:xfrm>
          <a:solidFill>
            <a:schemeClr val="bg1"/>
          </a:solidFill>
        </p:grpSpPr>
        <p:sp>
          <p:nvSpPr>
            <p:cNvPr id="52262" name="Rectangle 5"/>
            <p:cNvSpPr>
              <a:spLocks noChangeArrowheads="1"/>
            </p:cNvSpPr>
            <p:nvPr/>
          </p:nvSpPr>
          <p:spPr bwMode="auto">
            <a:xfrm>
              <a:off x="204" y="570"/>
              <a:ext cx="1814" cy="4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600" b="1" dirty="0"/>
                <a:t>&lt;&lt;interface&gt;&gt;</a:t>
              </a:r>
              <a:endParaRPr lang="en-US" altLang="zh-CN" sz="2600" b="1" dirty="0"/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600" b="1" dirty="0"/>
                <a:t>Observable</a:t>
              </a:r>
              <a:endParaRPr lang="en-US" altLang="zh-CN" sz="2600" b="1" dirty="0"/>
            </a:p>
          </p:txBody>
        </p:sp>
        <p:sp>
          <p:nvSpPr>
            <p:cNvPr id="52263" name="Rectangle 8"/>
            <p:cNvSpPr>
              <a:spLocks noChangeArrowheads="1"/>
            </p:cNvSpPr>
            <p:nvPr/>
          </p:nvSpPr>
          <p:spPr bwMode="auto">
            <a:xfrm>
              <a:off x="204" y="995"/>
              <a:ext cx="1814" cy="5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dirty="0"/>
                <a:t>+</a:t>
              </a:r>
              <a:r>
                <a:rPr lang="en-US" altLang="zh-CN" sz="2000" b="1" dirty="0" err="1"/>
                <a:t>notifyObservers</a:t>
              </a:r>
              <a:r>
                <a:rPr lang="en-US" altLang="zh-CN" sz="2000" b="1" dirty="0"/>
                <a:t>()</a:t>
              </a:r>
              <a:endParaRPr lang="en-US" altLang="zh-CN" sz="2000" b="1" dirty="0"/>
            </a:p>
            <a:p>
              <a:pPr eaLnBrk="1" hangingPunct="1">
                <a:defRPr/>
              </a:pPr>
              <a:r>
                <a:rPr lang="en-US" altLang="zh-CN" sz="2000" b="1" dirty="0"/>
                <a:t>+register(</a:t>
              </a:r>
              <a:r>
                <a:rPr lang="en-US" altLang="zh-CN" sz="2000" b="1" dirty="0" err="1"/>
                <a:t>obs</a:t>
              </a:r>
              <a:r>
                <a:rPr lang="en-US" altLang="zh-CN" sz="2000" b="1" dirty="0"/>
                <a:t>: Observer)</a:t>
              </a:r>
              <a:endParaRPr lang="en-US" altLang="zh-CN" sz="2000" b="1" dirty="0"/>
            </a:p>
            <a:p>
              <a:pPr eaLnBrk="1" hangingPunct="1">
                <a:defRPr/>
              </a:pPr>
              <a:r>
                <a:rPr lang="en-US" altLang="zh-CN" sz="2000" b="1" dirty="0"/>
                <a:t>+</a:t>
              </a:r>
              <a:r>
                <a:rPr lang="en-US" altLang="zh-CN" sz="2000" b="1" dirty="0" err="1"/>
                <a:t>unRegister</a:t>
              </a:r>
              <a:r>
                <a:rPr lang="en-US" altLang="zh-CN" sz="2000" b="1" dirty="0"/>
                <a:t>(</a:t>
              </a:r>
              <a:r>
                <a:rPr lang="en-US" altLang="zh-CN" sz="2000" b="1" dirty="0" err="1"/>
                <a:t>obs:Observer</a:t>
              </a:r>
              <a:r>
                <a:rPr lang="en-US" altLang="zh-CN" sz="2000" b="1" dirty="0"/>
                <a:t>)</a:t>
              </a:r>
              <a:endParaRPr lang="en-US" altLang="zh-CN" sz="2000" b="1" dirty="0"/>
            </a:p>
          </p:txBody>
        </p:sp>
      </p:grp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1186005" y="4234801"/>
            <a:ext cx="3562655" cy="48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InfoCenter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1" name="Rectangle 9"/>
          <p:cNvSpPr>
            <a:spLocks noChangeArrowheads="1"/>
          </p:cNvSpPr>
          <p:nvPr/>
        </p:nvSpPr>
        <p:spPr bwMode="auto">
          <a:xfrm>
            <a:off x="1186005" y="4724302"/>
            <a:ext cx="3562655" cy="1232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/>
              <a:t>+</a:t>
            </a:r>
            <a:r>
              <a:rPr lang="en-US" altLang="zh-CN" sz="2000" b="1" dirty="0" err="1"/>
              <a:t>notifyObservers</a:t>
            </a:r>
            <a:r>
              <a:rPr lang="en-US" altLang="zh-CN" sz="2000" b="1" dirty="0"/>
              <a:t>()</a:t>
            </a:r>
            <a:endParaRPr lang="en-US" altLang="zh-CN" sz="2000" b="1" dirty="0"/>
          </a:p>
          <a:p>
            <a:pPr eaLnBrk="1" hangingPunct="1">
              <a:defRPr/>
            </a:pPr>
            <a:r>
              <a:rPr lang="en-US" altLang="zh-CN" sz="2000" b="1" dirty="0"/>
              <a:t>+register(</a:t>
            </a:r>
            <a:r>
              <a:rPr lang="en-US" altLang="zh-CN" sz="2000" b="1" dirty="0" err="1"/>
              <a:t>obs</a:t>
            </a:r>
            <a:r>
              <a:rPr lang="en-US" altLang="zh-CN" sz="2000" b="1" dirty="0"/>
              <a:t>: Observer)</a:t>
            </a:r>
            <a:endParaRPr lang="en-US" altLang="zh-CN" sz="2000" b="1" dirty="0"/>
          </a:p>
          <a:p>
            <a:pPr eaLnBrk="1" hangingPunct="1">
              <a:defRPr/>
            </a:pPr>
            <a:r>
              <a:rPr lang="en-US" altLang="zh-CN" sz="2000" b="1" dirty="0"/>
              <a:t>+</a:t>
            </a:r>
            <a:r>
              <a:rPr lang="en-US" altLang="zh-CN" sz="2000" b="1" dirty="0" err="1"/>
              <a:t>unRegister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obs:Observer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pPr eaLnBrk="1" hangingPunct="1">
              <a:defRPr/>
            </a:pPr>
            <a:r>
              <a:rPr lang="en-US" altLang="zh-CN" sz="2000" b="1" dirty="0" smtClean="0"/>
              <a:t>+</a:t>
            </a:r>
            <a:r>
              <a:rPr lang="en-US" altLang="zh-CN" sz="2000" b="1" dirty="0" err="1" smtClean="0"/>
              <a:t>getFlightInfo</a:t>
            </a:r>
            <a:r>
              <a:rPr lang="en-US" altLang="zh-CN" sz="2000" b="1" dirty="0" smtClean="0"/>
              <a:t>()</a:t>
            </a:r>
            <a:endParaRPr lang="en-US" altLang="zh-CN" sz="2000" b="1" dirty="0"/>
          </a:p>
        </p:txBody>
      </p:sp>
      <p:sp>
        <p:nvSpPr>
          <p:cNvPr id="32772" name="AutoShape 13"/>
          <p:cNvSpPr>
            <a:spLocks noChangeArrowheads="1"/>
          </p:cNvSpPr>
          <p:nvPr/>
        </p:nvSpPr>
        <p:spPr bwMode="auto">
          <a:xfrm>
            <a:off x="8137525" y="3171826"/>
            <a:ext cx="355600" cy="485775"/>
          </a:xfrm>
          <a:prstGeom prst="upArrow">
            <a:avLst>
              <a:gd name="adj1" fmla="val 0"/>
              <a:gd name="adj2" fmla="val 6288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15"/>
          <p:cNvSpPr>
            <a:spLocks noChangeShapeType="1"/>
          </p:cNvSpPr>
          <p:nvPr/>
        </p:nvSpPr>
        <p:spPr bwMode="auto">
          <a:xfrm>
            <a:off x="6980238" y="3648076"/>
            <a:ext cx="266541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6980238" y="3657601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7"/>
          <p:cNvSpPr>
            <a:spLocks noChangeShapeType="1"/>
          </p:cNvSpPr>
          <p:nvPr/>
        </p:nvSpPr>
        <p:spPr bwMode="auto">
          <a:xfrm>
            <a:off x="9645650" y="3657601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7"/>
          <p:cNvGrpSpPr/>
          <p:nvPr/>
        </p:nvGrpSpPr>
        <p:grpSpPr bwMode="auto">
          <a:xfrm>
            <a:off x="6117083" y="1844949"/>
            <a:ext cx="5181642" cy="1323975"/>
            <a:chOff x="2961" y="391"/>
            <a:chExt cx="2641" cy="834"/>
          </a:xfrm>
          <a:solidFill>
            <a:schemeClr val="bg1"/>
          </a:solidFill>
        </p:grpSpPr>
        <p:sp>
          <p:nvSpPr>
            <p:cNvPr id="52258" name="Rectangle 11"/>
            <p:cNvSpPr>
              <a:spLocks noChangeArrowheads="1"/>
            </p:cNvSpPr>
            <p:nvPr/>
          </p:nvSpPr>
          <p:spPr bwMode="auto">
            <a:xfrm>
              <a:off x="2961" y="391"/>
              <a:ext cx="2641" cy="52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400" b="1" dirty="0"/>
                <a:t>&lt;&lt;interface&gt;&gt;</a:t>
              </a:r>
              <a:endParaRPr lang="en-US" altLang="zh-CN" sz="2400" b="1" dirty="0"/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400" b="1" dirty="0"/>
                <a:t>Observer</a:t>
              </a:r>
              <a:endParaRPr lang="en-US" altLang="zh-CN" sz="2400" b="1" dirty="0"/>
            </a:p>
          </p:txBody>
        </p:sp>
        <p:sp>
          <p:nvSpPr>
            <p:cNvPr id="637970" name="Rectangle 18"/>
            <p:cNvSpPr>
              <a:spLocks noChangeArrowheads="1"/>
            </p:cNvSpPr>
            <p:nvPr/>
          </p:nvSpPr>
          <p:spPr bwMode="auto">
            <a:xfrm>
              <a:off x="2962" y="920"/>
              <a:ext cx="2640" cy="3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 Observable subject, Object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5972374" y="3866501"/>
            <a:ext cx="2165151" cy="901700"/>
            <a:chOff x="2290" y="1662"/>
            <a:chExt cx="998" cy="568"/>
          </a:xfrm>
          <a:solidFill>
            <a:schemeClr val="bg1"/>
          </a:solidFill>
        </p:grpSpPr>
        <p:sp>
          <p:nvSpPr>
            <p:cNvPr id="637964" name="Rectangle 12"/>
            <p:cNvSpPr>
              <a:spLocks noChangeArrowheads="1"/>
            </p:cNvSpPr>
            <p:nvPr/>
          </p:nvSpPr>
          <p:spPr bwMode="auto">
            <a:xfrm>
              <a:off x="2291" y="1662"/>
              <a:ext cx="997" cy="2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Arial" panose="020B0604020202020204" pitchFamily="34" charset="0"/>
                </a:rPr>
                <a:t>VoiceInfo</a:t>
              </a:r>
              <a:endParaRPr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637971" name="Rectangle 19"/>
            <p:cNvSpPr>
              <a:spLocks noChangeArrowheads="1"/>
            </p:cNvSpPr>
            <p:nvPr/>
          </p:nvSpPr>
          <p:spPr bwMode="auto">
            <a:xfrm>
              <a:off x="2290" y="1925"/>
              <a:ext cx="998" cy="3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+update(s,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8" name="Line 21"/>
          <p:cNvSpPr>
            <a:spLocks noChangeShapeType="1"/>
          </p:cNvSpPr>
          <p:nvPr/>
        </p:nvSpPr>
        <p:spPr bwMode="auto">
          <a:xfrm>
            <a:off x="4748213" y="2547938"/>
            <a:ext cx="143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7974" name="Text Box 22"/>
          <p:cNvSpPr txBox="1">
            <a:spLocks noChangeArrowheads="1"/>
          </p:cNvSpPr>
          <p:nvPr/>
        </p:nvSpPr>
        <p:spPr bwMode="auto">
          <a:xfrm>
            <a:off x="4892676" y="2133601"/>
            <a:ext cx="12239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notifies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80" name="Text Box 23"/>
          <p:cNvSpPr txBox="1">
            <a:spLocks noChangeArrowheads="1"/>
          </p:cNvSpPr>
          <p:nvPr/>
        </p:nvSpPr>
        <p:spPr bwMode="auto">
          <a:xfrm>
            <a:off x="4748214" y="2582864"/>
            <a:ext cx="1368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         1..*</a:t>
            </a:r>
            <a:endParaRPr lang="en-US" altLang="zh-CN" sz="2000" b="1"/>
          </a:p>
        </p:txBody>
      </p:sp>
      <p:sp>
        <p:nvSpPr>
          <p:cNvPr id="32781" name="Line 24"/>
          <p:cNvSpPr>
            <a:spLocks noChangeShapeType="1"/>
          </p:cNvSpPr>
          <p:nvPr/>
        </p:nvSpPr>
        <p:spPr bwMode="auto">
          <a:xfrm>
            <a:off x="6477000" y="4768851"/>
            <a:ext cx="0" cy="415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9645650" y="4768850"/>
            <a:ext cx="0" cy="895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26"/>
          <p:cNvSpPr>
            <a:spLocks noChangeShapeType="1"/>
          </p:cNvSpPr>
          <p:nvPr/>
        </p:nvSpPr>
        <p:spPr bwMode="auto">
          <a:xfrm flipH="1">
            <a:off x="4748214" y="5184775"/>
            <a:ext cx="1728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27"/>
          <p:cNvSpPr>
            <a:spLocks noChangeShapeType="1"/>
          </p:cNvSpPr>
          <p:nvPr/>
        </p:nvSpPr>
        <p:spPr bwMode="auto">
          <a:xfrm flipH="1">
            <a:off x="4748214" y="5614988"/>
            <a:ext cx="4897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7980" name="Text Box 28"/>
          <p:cNvSpPr txBox="1">
            <a:spLocks noChangeArrowheads="1"/>
          </p:cNvSpPr>
          <p:nvPr/>
        </p:nvSpPr>
        <p:spPr bwMode="auto">
          <a:xfrm>
            <a:off x="4964114" y="4872038"/>
            <a:ext cx="1368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       1..*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1" name="Text Box 29"/>
          <p:cNvSpPr txBox="1">
            <a:spLocks noChangeArrowheads="1"/>
          </p:cNvSpPr>
          <p:nvPr/>
        </p:nvSpPr>
        <p:spPr bwMode="auto">
          <a:xfrm>
            <a:off x="4821239" y="5657851"/>
            <a:ext cx="41751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                                                   1..*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40"/>
          <p:cNvGrpSpPr/>
          <p:nvPr/>
        </p:nvGrpSpPr>
        <p:grpSpPr bwMode="auto">
          <a:xfrm>
            <a:off x="8342757" y="3861071"/>
            <a:ext cx="2316497" cy="901700"/>
            <a:chOff x="4625" y="1661"/>
            <a:chExt cx="931" cy="568"/>
          </a:xfrm>
          <a:solidFill>
            <a:schemeClr val="bg1"/>
          </a:solidFill>
        </p:grpSpPr>
        <p:sp>
          <p:nvSpPr>
            <p:cNvPr id="637983" name="Rectangle 31"/>
            <p:cNvSpPr>
              <a:spLocks noChangeArrowheads="1"/>
            </p:cNvSpPr>
            <p:nvPr/>
          </p:nvSpPr>
          <p:spPr bwMode="auto">
            <a:xfrm>
              <a:off x="4626" y="1661"/>
              <a:ext cx="930" cy="2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Arial" panose="020B0604020202020204" pitchFamily="34" charset="0"/>
                </a:rPr>
                <a:t>WordInfo</a:t>
              </a:r>
              <a:endParaRPr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637984" name="Rectangle 32"/>
            <p:cNvSpPr>
              <a:spLocks noChangeArrowheads="1"/>
            </p:cNvSpPr>
            <p:nvPr/>
          </p:nvSpPr>
          <p:spPr bwMode="auto">
            <a:xfrm>
              <a:off x="4625" y="1924"/>
              <a:ext cx="931" cy="30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+update(s,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774826" y="169863"/>
            <a:ext cx="87487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4. Design Examples Using the Observer Pattern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2789" name="矩形 84"/>
          <p:cNvSpPr>
            <a:spLocks noChangeArrowheads="1"/>
          </p:cNvSpPr>
          <p:nvPr/>
        </p:nvSpPr>
        <p:spPr bwMode="auto">
          <a:xfrm>
            <a:off x="2424114" y="6108700"/>
            <a:ext cx="748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利用观察者模式设计的机场信息发布系统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90" name="矩形 84"/>
          <p:cNvSpPr>
            <a:spLocks noChangeArrowheads="1"/>
          </p:cNvSpPr>
          <p:nvPr/>
        </p:nvSpPr>
        <p:spPr bwMode="auto">
          <a:xfrm>
            <a:off x="788987" y="803375"/>
            <a:ext cx="10699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可理解该系统为一个事件系统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航班准时，延迟是事件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，设计如下：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004835" y="2174877"/>
            <a:ext cx="10671350" cy="21660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观察者模式可以被用来设计与实现比较简单的事件系统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观察者模式可以被认为是</a:t>
            </a: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Observable/Observer 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模型（无事件空间；事件空间由</a:t>
            </a: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产生）</a:t>
            </a:r>
            <a:endParaRPr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774826" y="530225"/>
            <a:ext cx="87487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4. Design Examples Using the Observer Pattern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7"/>
          <p:cNvSpPr>
            <a:spLocks noChangeArrowheads="1"/>
          </p:cNvSpPr>
          <p:nvPr/>
        </p:nvSpPr>
        <p:spPr bwMode="auto">
          <a:xfrm>
            <a:off x="3286125" y="3360739"/>
            <a:ext cx="369888" cy="566737"/>
          </a:xfrm>
          <a:prstGeom prst="upArrow">
            <a:avLst>
              <a:gd name="adj1" fmla="val 0"/>
              <a:gd name="adj2" fmla="val 67026"/>
            </a:avLst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" name="Group 46"/>
          <p:cNvGrpSpPr/>
          <p:nvPr/>
        </p:nvGrpSpPr>
        <p:grpSpPr bwMode="auto">
          <a:xfrm>
            <a:off x="2062858" y="1720180"/>
            <a:ext cx="2881015" cy="1629568"/>
            <a:chOff x="295" y="1227"/>
            <a:chExt cx="1814" cy="993"/>
          </a:xfrm>
          <a:solidFill>
            <a:schemeClr val="bg1"/>
          </a:solidFill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295" y="1227"/>
              <a:ext cx="1814" cy="4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 dirty="0"/>
                <a:t>&lt;&lt;interface&gt;&gt;</a:t>
              </a:r>
              <a:endParaRPr lang="en-US" altLang="zh-CN" sz="2000" b="1" dirty="0"/>
            </a:p>
            <a:p>
              <a:pPr algn="ctr" eaLnBrk="1" hangingPunct="1">
                <a:defRPr/>
              </a:pPr>
              <a:r>
                <a:rPr lang="en-US" altLang="zh-CN" b="1" dirty="0"/>
                <a:t>Observable</a:t>
              </a:r>
              <a:endParaRPr lang="en-US" altLang="zh-CN" b="1" dirty="0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95" y="1652"/>
              <a:ext cx="1814" cy="5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700" b="1"/>
                <a:t>register(obs: Observer)</a:t>
              </a:r>
              <a:endParaRPr lang="en-US" altLang="zh-CN" sz="1700" b="1"/>
            </a:p>
            <a:p>
              <a:pPr eaLnBrk="1" hangingPunct="1">
                <a:defRPr/>
              </a:pPr>
              <a:r>
                <a:rPr lang="en-US" altLang="zh-CN" sz="1700" b="1"/>
                <a:t>unRegister(obs:Observer)</a:t>
              </a:r>
              <a:endParaRPr lang="en-US" altLang="zh-CN" sz="1700" b="1"/>
            </a:p>
            <a:p>
              <a:pPr eaLnBrk="1" hangingPunct="1">
                <a:defRPr/>
              </a:pPr>
              <a:r>
                <a:rPr lang="en-US" altLang="zh-CN" sz="1700" b="1"/>
                <a:t>notifyObservers()</a:t>
              </a:r>
              <a:endParaRPr lang="en-US" altLang="zh-CN" sz="1700" b="1"/>
            </a:p>
          </p:txBody>
        </p:sp>
      </p:grp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062163" y="3833814"/>
            <a:ext cx="295275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InfoCenter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2062163" y="5013326"/>
            <a:ext cx="2952750" cy="1223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700" b="1"/>
              <a:t>getState()</a:t>
            </a:r>
            <a:endParaRPr lang="en-US" altLang="zh-CN" sz="1700" b="1"/>
          </a:p>
          <a:p>
            <a:r>
              <a:rPr lang="en-US" altLang="zh-CN" sz="1700" b="1"/>
              <a:t>notifyObservers()</a:t>
            </a:r>
            <a:endParaRPr lang="en-US" altLang="zh-CN" sz="1700" b="1"/>
          </a:p>
          <a:p>
            <a:r>
              <a:rPr lang="en-US" altLang="zh-CN" sz="1700" b="1"/>
              <a:t>register(obs: Observer)</a:t>
            </a:r>
            <a:endParaRPr lang="en-US" altLang="zh-CN" sz="1700" b="1"/>
          </a:p>
          <a:p>
            <a:r>
              <a:rPr lang="en-US" altLang="zh-CN" sz="1700" b="1"/>
              <a:t>unRegister(obs:Observer)</a:t>
            </a:r>
            <a:endParaRPr lang="en-US" altLang="zh-CN" sz="1700" b="1"/>
          </a:p>
        </p:txBody>
      </p:sp>
      <p:sp>
        <p:nvSpPr>
          <p:cNvPr id="34821" name="AutoShape 12"/>
          <p:cNvSpPr>
            <a:spLocks noChangeArrowheads="1"/>
          </p:cNvSpPr>
          <p:nvPr/>
        </p:nvSpPr>
        <p:spPr bwMode="auto">
          <a:xfrm>
            <a:off x="7823201" y="2611438"/>
            <a:ext cx="252413" cy="252412"/>
          </a:xfrm>
          <a:prstGeom prst="upArrow">
            <a:avLst>
              <a:gd name="adj1" fmla="val 0"/>
              <a:gd name="adj2" fmla="val 62894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822" name="Line 14"/>
          <p:cNvSpPr>
            <a:spLocks noChangeShapeType="1"/>
          </p:cNvSpPr>
          <p:nvPr/>
        </p:nvSpPr>
        <p:spPr bwMode="auto">
          <a:xfrm>
            <a:off x="6662738" y="2852738"/>
            <a:ext cx="2519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5"/>
          <p:cNvSpPr>
            <a:spLocks noChangeShapeType="1"/>
          </p:cNvSpPr>
          <p:nvPr/>
        </p:nvSpPr>
        <p:spPr bwMode="auto">
          <a:xfrm>
            <a:off x="6650038" y="2862263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5540375" y="1665288"/>
            <a:ext cx="4826000" cy="576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/>
              <a:t>&lt;&lt;interface&gt;&gt;</a:t>
            </a:r>
            <a:endParaRPr lang="en-US" altLang="zh-CN" sz="2000" b="1"/>
          </a:p>
          <a:p>
            <a:pPr algn="ctr">
              <a:lnSpc>
                <a:spcPct val="85000"/>
              </a:lnSpc>
            </a:pPr>
            <a:r>
              <a:rPr lang="en-US" altLang="zh-CN" b="1"/>
              <a:t>Observer</a:t>
            </a:r>
            <a:endParaRPr lang="en-US" altLang="zh-CN" b="1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5543550" y="2251075"/>
            <a:ext cx="4821238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+update(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Observable subject, Object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arg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518150" y="3090863"/>
            <a:ext cx="2376488" cy="40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VoiceInfo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518150" y="3902075"/>
            <a:ext cx="2376488" cy="438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update( c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arg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" name="组合 50"/>
          <p:cNvGrpSpPr/>
          <p:nvPr/>
        </p:nvGrpSpPr>
        <p:grpSpPr bwMode="auto">
          <a:xfrm>
            <a:off x="3194050" y="4197351"/>
            <a:ext cx="3163888" cy="1031875"/>
            <a:chOff x="1670719" y="4365104"/>
            <a:chExt cx="3658965" cy="670049"/>
          </a:xfrm>
        </p:grpSpPr>
        <p:sp>
          <p:nvSpPr>
            <p:cNvPr id="34829" name="Line 23"/>
            <p:cNvSpPr>
              <a:spLocks noChangeShapeType="1"/>
            </p:cNvSpPr>
            <p:nvPr/>
          </p:nvSpPr>
          <p:spPr bwMode="auto">
            <a:xfrm>
              <a:off x="5329684" y="4365104"/>
              <a:ext cx="0" cy="670049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25"/>
            <p:cNvSpPr>
              <a:spLocks noChangeShapeType="1"/>
            </p:cNvSpPr>
            <p:nvPr/>
          </p:nvSpPr>
          <p:spPr bwMode="auto">
            <a:xfrm flipH="1">
              <a:off x="1670719" y="5035153"/>
              <a:ext cx="3658964" cy="0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989514" y="48117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2" name="Line 36"/>
          <p:cNvSpPr>
            <a:spLocks noChangeShapeType="1"/>
          </p:cNvSpPr>
          <p:nvPr/>
        </p:nvSpPr>
        <p:spPr bwMode="auto">
          <a:xfrm>
            <a:off x="9183688" y="2859088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42"/>
          <p:cNvSpPr>
            <a:spLocks noChangeShapeType="1"/>
          </p:cNvSpPr>
          <p:nvPr/>
        </p:nvSpPr>
        <p:spPr bwMode="auto">
          <a:xfrm>
            <a:off x="3502025" y="1114425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AutoShape 43"/>
          <p:cNvSpPr>
            <a:spLocks noChangeArrowheads="1"/>
          </p:cNvSpPr>
          <p:nvPr/>
        </p:nvSpPr>
        <p:spPr bwMode="auto">
          <a:xfrm>
            <a:off x="5591176" y="115888"/>
            <a:ext cx="4773613" cy="144145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Observable c = </a:t>
            </a:r>
            <a:r>
              <a:rPr lang="en-US" altLang="zh-CN" sz="1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InfoCenter</a:t>
            </a:r>
            <a:r>
              <a:rPr lang="en-US" altLang="zh-CN" sz="19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Observer v = new </a:t>
            </a:r>
            <a:r>
              <a:rPr lang="en-US" altLang="zh-CN" sz="1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VoiceInfo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Observer w = new </a:t>
            </a:r>
            <a:r>
              <a:rPr lang="en-US" altLang="zh-CN" sz="1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WordInfo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9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c.register</a:t>
            </a:r>
            <a:r>
              <a:rPr lang="en-US" altLang="zh-CN" sz="1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(v);</a:t>
            </a:r>
            <a:endParaRPr lang="en-US" altLang="zh-CN" sz="19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c.register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(w);</a:t>
            </a:r>
            <a:endParaRPr lang="en-US" altLang="zh-CN" sz="1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5" name="Line 44"/>
          <p:cNvSpPr>
            <a:spLocks noChangeShapeType="1"/>
          </p:cNvSpPr>
          <p:nvPr/>
        </p:nvSpPr>
        <p:spPr bwMode="auto">
          <a:xfrm flipV="1">
            <a:off x="4006850" y="808039"/>
            <a:ext cx="15367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6" name="Rectangle 41"/>
          <p:cNvSpPr>
            <a:spLocks noChangeArrowheads="1"/>
          </p:cNvSpPr>
          <p:nvPr/>
        </p:nvSpPr>
        <p:spPr bwMode="auto">
          <a:xfrm>
            <a:off x="2638426" y="681039"/>
            <a:ext cx="1655763" cy="433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/>
              <a:t>Client</a:t>
            </a:r>
            <a:endParaRPr lang="en-US" altLang="zh-CN" b="1"/>
          </a:p>
        </p:txBody>
      </p:sp>
      <p:grpSp>
        <p:nvGrpSpPr>
          <p:cNvPr id="4" name="组合 63"/>
          <p:cNvGrpSpPr/>
          <p:nvPr/>
        </p:nvGrpSpPr>
        <p:grpSpPr bwMode="auto">
          <a:xfrm>
            <a:off x="1771650" y="869951"/>
            <a:ext cx="935038" cy="4911725"/>
            <a:chOff x="179562" y="895995"/>
            <a:chExt cx="935309" cy="4019822"/>
          </a:xfrm>
        </p:grpSpPr>
        <p:cxnSp>
          <p:nvCxnSpPr>
            <p:cNvPr id="34838" name="直接连接符 64"/>
            <p:cNvCxnSpPr>
              <a:cxnSpLocks noChangeShapeType="1"/>
              <a:stCxn id="34836" idx="1"/>
            </p:cNvCxnSpPr>
            <p:nvPr/>
          </p:nvCxnSpPr>
          <p:spPr bwMode="auto">
            <a:xfrm flipH="1">
              <a:off x="179562" y="897061"/>
              <a:ext cx="935309" cy="717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直接连接符 65"/>
            <p:cNvCxnSpPr>
              <a:cxnSpLocks noChangeShapeType="1"/>
              <a:stCxn id="34836" idx="1"/>
            </p:cNvCxnSpPr>
            <p:nvPr/>
          </p:nvCxnSpPr>
          <p:spPr bwMode="auto">
            <a:xfrm>
              <a:off x="179562" y="895995"/>
              <a:ext cx="0" cy="4019822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直接箭头连接符 66"/>
            <p:cNvCxnSpPr>
              <a:cxnSpLocks noChangeShapeType="1"/>
              <a:stCxn id="34836" idx="1"/>
            </p:cNvCxnSpPr>
            <p:nvPr/>
          </p:nvCxnSpPr>
          <p:spPr bwMode="auto">
            <a:xfrm>
              <a:off x="179562" y="4915817"/>
              <a:ext cx="360015" cy="0"/>
            </a:xfrm>
            <a:prstGeom prst="straightConnector1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组合 67"/>
          <p:cNvGrpSpPr/>
          <p:nvPr/>
        </p:nvGrpSpPr>
        <p:grpSpPr bwMode="auto">
          <a:xfrm>
            <a:off x="4006850" y="4292601"/>
            <a:ext cx="3168650" cy="1223963"/>
            <a:chOff x="2483296" y="4196753"/>
            <a:chExt cx="3168650" cy="1116001"/>
          </a:xfrm>
        </p:grpSpPr>
        <p:cxnSp>
          <p:nvCxnSpPr>
            <p:cNvPr id="34842" name="直接连接符 68"/>
            <p:cNvCxnSpPr>
              <a:cxnSpLocks noChangeShapeType="1"/>
              <a:stCxn id="34836" idx="1"/>
            </p:cNvCxnSpPr>
            <p:nvPr/>
          </p:nvCxnSpPr>
          <p:spPr bwMode="auto">
            <a:xfrm>
              <a:off x="2483296" y="5292700"/>
              <a:ext cx="3168650" cy="0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直接箭头连接符 69"/>
            <p:cNvCxnSpPr>
              <a:cxnSpLocks noChangeShapeType="1"/>
              <a:stCxn id="34836" idx="1"/>
            </p:cNvCxnSpPr>
            <p:nvPr/>
          </p:nvCxnSpPr>
          <p:spPr bwMode="auto">
            <a:xfrm flipV="1">
              <a:off x="5651946" y="4196753"/>
              <a:ext cx="0" cy="1116001"/>
            </a:xfrm>
            <a:prstGeom prst="straightConnector1">
              <a:avLst/>
            </a:prstGeom>
            <a:noFill/>
            <a:ln w="31750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2063750" y="4292601"/>
            <a:ext cx="295275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 (</a:t>
            </a:r>
            <a:r>
              <a:rPr lang="zh-CN" altLang="en-US" sz="2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观察者对象</a:t>
            </a:r>
            <a:r>
              <a:rPr lang="en-US" altLang="zh-CN" sz="2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 (</a:t>
            </a:r>
            <a:r>
              <a:rPr lang="zh-CN" alt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观察者对象</a:t>
            </a:r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5518150" y="3498850"/>
            <a:ext cx="2376488" cy="40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), arg(</a:t>
            </a:r>
            <a:r>
              <a:rPr lang="zh-CN" altLang="en-US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7989889" y="3090863"/>
            <a:ext cx="2376487" cy="40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WordInfo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7989889" y="3902075"/>
            <a:ext cx="2376487" cy="438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update( c,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arg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7989889" y="3498850"/>
            <a:ext cx="2376487" cy="40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), arg(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59375" y="5589588"/>
            <a:ext cx="17287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传入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c, 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arg</a:t>
            </a:r>
            <a:endParaRPr lang="en-US" altLang="zh-CN" sz="2000" b="1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76"/>
          <p:cNvGrpSpPr/>
          <p:nvPr/>
        </p:nvGrpSpPr>
        <p:grpSpPr bwMode="auto">
          <a:xfrm>
            <a:off x="4006851" y="4364038"/>
            <a:ext cx="4968875" cy="1225550"/>
            <a:chOff x="2483296" y="4196753"/>
            <a:chExt cx="3168650" cy="1116001"/>
          </a:xfrm>
        </p:grpSpPr>
        <p:cxnSp>
          <p:nvCxnSpPr>
            <p:cNvPr id="34851" name="直接连接符 77"/>
            <p:cNvCxnSpPr>
              <a:cxnSpLocks noChangeShapeType="1"/>
              <a:stCxn id="34836" idx="1"/>
            </p:cNvCxnSpPr>
            <p:nvPr/>
          </p:nvCxnSpPr>
          <p:spPr bwMode="auto">
            <a:xfrm>
              <a:off x="2483296" y="5292700"/>
              <a:ext cx="3168650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2" name="直接箭头连接符 78"/>
            <p:cNvCxnSpPr>
              <a:cxnSpLocks noChangeShapeType="1"/>
              <a:stCxn id="34836" idx="1"/>
            </p:cNvCxnSpPr>
            <p:nvPr/>
          </p:nvCxnSpPr>
          <p:spPr bwMode="auto">
            <a:xfrm flipV="1">
              <a:off x="5651946" y="4196753"/>
              <a:ext cx="0" cy="1116001"/>
            </a:xfrm>
            <a:prstGeom prst="straightConnector1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79"/>
          <p:cNvGrpSpPr/>
          <p:nvPr/>
        </p:nvGrpSpPr>
        <p:grpSpPr bwMode="auto">
          <a:xfrm>
            <a:off x="3194051" y="4292601"/>
            <a:ext cx="5565775" cy="1033463"/>
            <a:chOff x="1670719" y="4365104"/>
            <a:chExt cx="3658965" cy="670049"/>
          </a:xfrm>
        </p:grpSpPr>
        <p:sp>
          <p:nvSpPr>
            <p:cNvPr id="34854" name="Line 23"/>
            <p:cNvSpPr>
              <a:spLocks noChangeShapeType="1"/>
            </p:cNvSpPr>
            <p:nvPr/>
          </p:nvSpPr>
          <p:spPr bwMode="auto">
            <a:xfrm>
              <a:off x="5329684" y="4365104"/>
              <a:ext cx="0" cy="67004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25"/>
            <p:cNvSpPr>
              <a:spLocks noChangeShapeType="1"/>
            </p:cNvSpPr>
            <p:nvPr/>
          </p:nvSpPr>
          <p:spPr bwMode="auto">
            <a:xfrm flipH="1">
              <a:off x="1670719" y="5035153"/>
              <a:ext cx="36589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" name="Text Box 27"/>
          <p:cNvSpPr txBox="1">
            <a:spLocks noChangeArrowheads="1"/>
          </p:cNvSpPr>
          <p:nvPr/>
        </p:nvSpPr>
        <p:spPr bwMode="auto">
          <a:xfrm>
            <a:off x="7391401" y="4868863"/>
            <a:ext cx="1368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026526" y="4564063"/>
            <a:ext cx="16414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传入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c,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arg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58" name="矩形 84"/>
          <p:cNvSpPr>
            <a:spLocks noChangeArrowheads="1"/>
          </p:cNvSpPr>
          <p:nvPr/>
        </p:nvSpPr>
        <p:spPr bwMode="auto">
          <a:xfrm>
            <a:off x="2333625" y="6269038"/>
            <a:ext cx="808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利用观察者模式设计的机场信息发布系统的典型交互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6" grpId="0"/>
      <p:bldP spid="83" grpId="0"/>
      <p:bldP spid="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864157" y="1125539"/>
            <a:ext cx="10832123" cy="192547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highlights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Two interfaces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en-US" altLang="zh-CN" sz="2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2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claimed some proper methods.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288" y="188913"/>
            <a:ext cx="820896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4. Design Examples Using the Observer Pattern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717" y="5129277"/>
            <a:ext cx="11130590" cy="10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VoiceInfo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WordInfo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need to implement the method: </a:t>
            </a:r>
            <a:endParaRPr lang="en-US" altLang="zh-CN" sz="2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update(Observable subject, Object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8130" y="3051018"/>
            <a:ext cx="107856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InfoCenter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you need to implement all the methods: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notifyObservers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register(</a:t>
            </a:r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Observer)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unRegister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obs:Observer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930096" y="5679031"/>
            <a:ext cx="1655762" cy="792162"/>
          </a:xfrm>
          <a:prstGeom prst="bevel">
            <a:avLst>
              <a:gd name="adj" fmla="val 125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" action="ppaction://hlinksldjump"/>
              </a:rPr>
              <a:t>Back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1851" y="1198563"/>
            <a:ext cx="10818890" cy="413392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显式调用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Explicit Invocation: </a:t>
            </a:r>
            <a:endParaRPr lang="zh-CN" altLang="en-US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传统上，在组件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和函数集合的系统（如面向对象系统）中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组件通常通过显式调用这些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来相互交互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Traditionally, in a system in which the component provides a collection of routines and functions, such as an object-oriented system, components typically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 with each other by 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explicitly invoking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those routines.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968721" y="981076"/>
            <a:ext cx="1028473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显式调用的特点：调用者必须知道被调用者的类名、构造方法（包括参数）与要调用的方法（包括参数）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invocation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the invoking object must know the name of the class being invoked and the method (including parameters) in the class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4224338" y="4206876"/>
            <a:ext cx="1871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op1(p1, p2)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756" name="Text Box 12"/>
          <p:cNvSpPr txBox="1">
            <a:spLocks noChangeArrowheads="1"/>
          </p:cNvSpPr>
          <p:nvPr/>
        </p:nvSpPr>
        <p:spPr bwMode="auto">
          <a:xfrm>
            <a:off x="4872038" y="5573713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op2(p)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757" name="Text Box 13"/>
          <p:cNvSpPr txBox="1">
            <a:spLocks noChangeArrowheads="1"/>
          </p:cNvSpPr>
          <p:nvPr/>
        </p:nvSpPr>
        <p:spPr bwMode="auto">
          <a:xfrm>
            <a:off x="7462838" y="4838701"/>
            <a:ext cx="2449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op3(p1, p2, p3)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847850" y="274639"/>
            <a:ext cx="836295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6150" name="直接箭头连接符 14"/>
          <p:cNvCxnSpPr>
            <a:cxnSpLocks noChangeShapeType="1"/>
          </p:cNvCxnSpPr>
          <p:nvPr/>
        </p:nvCxnSpPr>
        <p:spPr bwMode="auto">
          <a:xfrm flipV="1">
            <a:off x="3939056" y="4403726"/>
            <a:ext cx="2952000" cy="720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箭头连接符 19"/>
          <p:cNvCxnSpPr>
            <a:cxnSpLocks noChangeShapeType="1"/>
          </p:cNvCxnSpPr>
          <p:nvPr/>
        </p:nvCxnSpPr>
        <p:spPr bwMode="auto">
          <a:xfrm>
            <a:off x="3935414" y="5313364"/>
            <a:ext cx="3095625" cy="50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直接箭头连接符 22"/>
          <p:cNvCxnSpPr>
            <a:cxnSpLocks noChangeShapeType="1"/>
          </p:cNvCxnSpPr>
          <p:nvPr/>
        </p:nvCxnSpPr>
        <p:spPr bwMode="auto">
          <a:xfrm flipH="1">
            <a:off x="7031039" y="4581526"/>
            <a:ext cx="504825" cy="1241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流程图: 可选过程 1"/>
          <p:cNvSpPr>
            <a:spLocks noChangeArrowheads="1"/>
          </p:cNvSpPr>
          <p:nvPr/>
        </p:nvSpPr>
        <p:spPr bwMode="auto">
          <a:xfrm>
            <a:off x="2563414" y="4868864"/>
            <a:ext cx="1366838" cy="649287"/>
          </a:xfrm>
          <a:prstGeom prst="flowChartAlternateProcess">
            <a:avLst/>
          </a:prstGeom>
          <a:solidFill>
            <a:srgbClr val="FFC000">
              <a:alpha val="28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流程图: 可选过程 2"/>
          <p:cNvSpPr>
            <a:spLocks noChangeArrowheads="1"/>
          </p:cNvSpPr>
          <p:nvPr/>
        </p:nvSpPr>
        <p:spPr bwMode="auto">
          <a:xfrm>
            <a:off x="6713539" y="5857875"/>
            <a:ext cx="1368425" cy="647700"/>
          </a:xfrm>
          <a:prstGeom prst="flowChartAlternateProcess">
            <a:avLst/>
          </a:prstGeom>
          <a:solidFill>
            <a:srgbClr val="FFC000">
              <a:alpha val="28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流程图: 可选过程 3"/>
          <p:cNvSpPr>
            <a:spLocks noChangeArrowheads="1"/>
          </p:cNvSpPr>
          <p:nvPr/>
        </p:nvSpPr>
        <p:spPr bwMode="auto">
          <a:xfrm>
            <a:off x="6929439" y="3919539"/>
            <a:ext cx="1366837" cy="649287"/>
          </a:xfrm>
          <a:prstGeom prst="flowChartAlternateProcess">
            <a:avLst/>
          </a:prstGeom>
          <a:solidFill>
            <a:srgbClr val="FFC000">
              <a:alpha val="28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/>
      <p:bldP spid="671756" grpId="0"/>
      <p:bldP spid="6717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51438" y="2924177"/>
            <a:ext cx="10565393" cy="2906256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在基于事件的系统中，事件将调用某些过程，这些过程将自动运行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事件系统使用隐式调用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an event based system, an event will invoke some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procedures and the procedures will run automatically.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system uses implicit invocation.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71" name="矩形 1"/>
          <p:cNvSpPr>
            <a:spLocks noChangeArrowheads="1"/>
          </p:cNvSpPr>
          <p:nvPr/>
        </p:nvSpPr>
        <p:spPr bwMode="auto">
          <a:xfrm>
            <a:off x="851372" y="1529707"/>
            <a:ext cx="820896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事件系统使用隐式调用</a:t>
            </a:r>
            <a:endParaRPr lang="zh-CN" altLang="en-US" sz="3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system uses implicit invocation: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4277" y="2111540"/>
            <a:ext cx="10846052" cy="175429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基于事件的系统是这样一种系统，在这种系统中，过程不会被直接调用（即，间接地或隐式地调用）。An event based system is such a system in which procedures are not invoked directly (that means, indirectly,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implicitly).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60080" y="3922700"/>
            <a:ext cx="10438646" cy="249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a procedure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（什么是过程）</a:t>
            </a:r>
            <a:r>
              <a:rPr lang="zh-CN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procedure is a module in program design language, with or without parameters. 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executed by procedural calls. The result will be 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Tx/>
              <a:buChar char="–"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assigned to the calling parameter, or to 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Tx/>
              <a:buChar char="–"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 a gloabal variable within this subroutine.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932460" y="1108706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基于事件系统的定义：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 of an event-based system: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769545" y="1125538"/>
            <a:ext cx="10782677" cy="47859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事件广播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与处理</a:t>
            </a:r>
            <a:r>
              <a:rPr lang="zh-CN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broadcast and processing mechanism: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广播机制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component can </a:t>
            </a:r>
            <a:r>
              <a:rPr lang="zh-CN" altLang="zh-CN" sz="2800" b="1" i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</a:t>
            </a:r>
            <a:r>
              <a:rPr lang="zh-CN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or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events.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注册机制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components in the system can </a:t>
            </a:r>
            <a:r>
              <a:rPr lang="zh-CN" altLang="zh-CN" sz="2800" b="1" i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 interest in an event 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Once an event is broadcasted, the 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will  </a:t>
            </a:r>
            <a:r>
              <a:rPr lang="zh-CN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automaticaly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invoke all of the procedures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have registered for the event. (implicitly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zh-CN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事件发布者可能不负责调用</a:t>
            </a:r>
            <a:endParaRPr lang="zh-CN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7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7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 noChangeArrowheads="1"/>
          </p:cNvSpPr>
          <p:nvPr>
            <p:ph idx="1"/>
          </p:nvPr>
        </p:nvSpPr>
        <p:spPr>
          <a:xfrm>
            <a:off x="622997" y="5718625"/>
            <a:ext cx="11284299" cy="5314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基于事件的系统：事件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广播，事件注册，自动调用已注册对象的方法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Oval 5"/>
          <p:cNvSpPr>
            <a:spLocks noChangeArrowheads="1"/>
          </p:cNvSpPr>
          <p:nvPr/>
        </p:nvSpPr>
        <p:spPr bwMode="auto">
          <a:xfrm>
            <a:off x="1928813" y="2492376"/>
            <a:ext cx="792162" cy="5048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3" name="Oval 6"/>
          <p:cNvSpPr>
            <a:spLocks noChangeArrowheads="1"/>
          </p:cNvSpPr>
          <p:nvPr/>
        </p:nvSpPr>
        <p:spPr bwMode="auto">
          <a:xfrm>
            <a:off x="8337551" y="4508501"/>
            <a:ext cx="936625" cy="504825"/>
          </a:xfrm>
          <a:prstGeom prst="ellipse">
            <a:avLst/>
          </a:prstGeom>
          <a:solidFill>
            <a:srgbClr val="00B050">
              <a:alpha val="45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Freeform 12"/>
          <p:cNvSpPr>
            <a:spLocks noChangeArrowheads="1"/>
          </p:cNvSpPr>
          <p:nvPr/>
        </p:nvSpPr>
        <p:spPr bwMode="auto">
          <a:xfrm>
            <a:off x="3911097" y="2324100"/>
            <a:ext cx="2896103" cy="1824038"/>
          </a:xfrm>
          <a:custGeom>
            <a:avLst/>
            <a:gdLst>
              <a:gd name="T0" fmla="*/ 1 w 1712"/>
              <a:gd name="T1" fmla="*/ 393 h 1149"/>
              <a:gd name="T2" fmla="*/ 28 w 1712"/>
              <a:gd name="T3" fmla="*/ 402 h 1149"/>
              <a:gd name="T4" fmla="*/ 119 w 1712"/>
              <a:gd name="T5" fmla="*/ 320 h 1149"/>
              <a:gd name="T6" fmla="*/ 129 w 1712"/>
              <a:gd name="T7" fmla="*/ 293 h 1149"/>
              <a:gd name="T8" fmla="*/ 138 w 1712"/>
              <a:gd name="T9" fmla="*/ 201 h 1149"/>
              <a:gd name="T10" fmla="*/ 211 w 1712"/>
              <a:gd name="T11" fmla="*/ 137 h 1149"/>
              <a:gd name="T12" fmla="*/ 257 w 1712"/>
              <a:gd name="T13" fmla="*/ 101 h 1149"/>
              <a:gd name="T14" fmla="*/ 275 w 1712"/>
              <a:gd name="T15" fmla="*/ 82 h 1149"/>
              <a:gd name="T16" fmla="*/ 357 w 1712"/>
              <a:gd name="T17" fmla="*/ 46 h 1149"/>
              <a:gd name="T18" fmla="*/ 385 w 1712"/>
              <a:gd name="T19" fmla="*/ 37 h 1149"/>
              <a:gd name="T20" fmla="*/ 412 w 1712"/>
              <a:gd name="T21" fmla="*/ 28 h 1149"/>
              <a:gd name="T22" fmla="*/ 833 w 1712"/>
              <a:gd name="T23" fmla="*/ 37 h 1149"/>
              <a:gd name="T24" fmla="*/ 915 w 1712"/>
              <a:gd name="T25" fmla="*/ 0 h 1149"/>
              <a:gd name="T26" fmla="*/ 1143 w 1712"/>
              <a:gd name="T27" fmla="*/ 28 h 1149"/>
              <a:gd name="T28" fmla="*/ 1217 w 1712"/>
              <a:gd name="T29" fmla="*/ 64 h 1149"/>
              <a:gd name="T30" fmla="*/ 1244 w 1712"/>
              <a:gd name="T31" fmla="*/ 73 h 1149"/>
              <a:gd name="T32" fmla="*/ 1381 w 1712"/>
              <a:gd name="T33" fmla="*/ 156 h 1149"/>
              <a:gd name="T34" fmla="*/ 1445 w 1712"/>
              <a:gd name="T35" fmla="*/ 201 h 1149"/>
              <a:gd name="T36" fmla="*/ 1537 w 1712"/>
              <a:gd name="T37" fmla="*/ 320 h 1149"/>
              <a:gd name="T38" fmla="*/ 1701 w 1712"/>
              <a:gd name="T39" fmla="*/ 512 h 1149"/>
              <a:gd name="T40" fmla="*/ 1710 w 1712"/>
              <a:gd name="T41" fmla="*/ 540 h 1149"/>
              <a:gd name="T42" fmla="*/ 1701 w 1712"/>
              <a:gd name="T43" fmla="*/ 713 h 1149"/>
              <a:gd name="T44" fmla="*/ 1601 w 1712"/>
              <a:gd name="T45" fmla="*/ 832 h 1149"/>
              <a:gd name="T46" fmla="*/ 1564 w 1712"/>
              <a:gd name="T47" fmla="*/ 942 h 1149"/>
              <a:gd name="T48" fmla="*/ 1518 w 1712"/>
              <a:gd name="T49" fmla="*/ 997 h 1149"/>
              <a:gd name="T50" fmla="*/ 1089 w 1712"/>
              <a:gd name="T51" fmla="*/ 997 h 1149"/>
              <a:gd name="T52" fmla="*/ 1015 w 1712"/>
              <a:gd name="T53" fmla="*/ 1033 h 1149"/>
              <a:gd name="T54" fmla="*/ 915 w 1712"/>
              <a:gd name="T55" fmla="*/ 1125 h 1149"/>
              <a:gd name="T56" fmla="*/ 851 w 1712"/>
              <a:gd name="T57" fmla="*/ 1143 h 1149"/>
              <a:gd name="T58" fmla="*/ 695 w 1712"/>
              <a:gd name="T59" fmla="*/ 1097 h 1149"/>
              <a:gd name="T60" fmla="*/ 595 w 1712"/>
              <a:gd name="T61" fmla="*/ 951 h 1149"/>
              <a:gd name="T62" fmla="*/ 531 w 1712"/>
              <a:gd name="T63" fmla="*/ 933 h 1149"/>
              <a:gd name="T64" fmla="*/ 220 w 1712"/>
              <a:gd name="T65" fmla="*/ 924 h 1149"/>
              <a:gd name="T66" fmla="*/ 165 w 1712"/>
              <a:gd name="T67" fmla="*/ 750 h 1149"/>
              <a:gd name="T68" fmla="*/ 37 w 1712"/>
              <a:gd name="T69" fmla="*/ 658 h 1149"/>
              <a:gd name="T70" fmla="*/ 65 w 1712"/>
              <a:gd name="T71" fmla="*/ 585 h 1149"/>
              <a:gd name="T72" fmla="*/ 83 w 1712"/>
              <a:gd name="T73" fmla="*/ 530 h 1149"/>
              <a:gd name="T74" fmla="*/ 55 w 1712"/>
              <a:gd name="T75" fmla="*/ 476 h 1149"/>
              <a:gd name="T76" fmla="*/ 10 w 1712"/>
              <a:gd name="T77" fmla="*/ 430 h 1149"/>
              <a:gd name="T78" fmla="*/ 1 w 1712"/>
              <a:gd name="T79" fmla="*/ 393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12" h="1149">
                <a:moveTo>
                  <a:pt x="1" y="393"/>
                </a:moveTo>
                <a:cubicBezTo>
                  <a:pt x="10" y="396"/>
                  <a:pt x="19" y="406"/>
                  <a:pt x="28" y="402"/>
                </a:cubicBezTo>
                <a:cubicBezTo>
                  <a:pt x="55" y="389"/>
                  <a:pt x="91" y="338"/>
                  <a:pt x="119" y="320"/>
                </a:cubicBezTo>
                <a:cubicBezTo>
                  <a:pt x="122" y="311"/>
                  <a:pt x="127" y="302"/>
                  <a:pt x="129" y="293"/>
                </a:cubicBezTo>
                <a:cubicBezTo>
                  <a:pt x="134" y="263"/>
                  <a:pt x="131" y="231"/>
                  <a:pt x="138" y="201"/>
                </a:cubicBezTo>
                <a:cubicBezTo>
                  <a:pt x="145" y="169"/>
                  <a:pt x="211" y="137"/>
                  <a:pt x="211" y="137"/>
                </a:cubicBezTo>
                <a:cubicBezTo>
                  <a:pt x="248" y="81"/>
                  <a:pt x="206" y="132"/>
                  <a:pt x="257" y="101"/>
                </a:cubicBezTo>
                <a:cubicBezTo>
                  <a:pt x="264" y="96"/>
                  <a:pt x="268" y="88"/>
                  <a:pt x="275" y="82"/>
                </a:cubicBezTo>
                <a:cubicBezTo>
                  <a:pt x="304" y="58"/>
                  <a:pt x="316" y="59"/>
                  <a:pt x="357" y="46"/>
                </a:cubicBezTo>
                <a:cubicBezTo>
                  <a:pt x="366" y="43"/>
                  <a:pt x="376" y="40"/>
                  <a:pt x="385" y="37"/>
                </a:cubicBezTo>
                <a:cubicBezTo>
                  <a:pt x="394" y="34"/>
                  <a:pt x="412" y="28"/>
                  <a:pt x="412" y="28"/>
                </a:cubicBezTo>
                <a:cubicBezTo>
                  <a:pt x="585" y="37"/>
                  <a:pt x="653" y="45"/>
                  <a:pt x="833" y="37"/>
                </a:cubicBezTo>
                <a:cubicBezTo>
                  <a:pt x="872" y="24"/>
                  <a:pt x="872" y="10"/>
                  <a:pt x="915" y="0"/>
                </a:cubicBezTo>
                <a:cubicBezTo>
                  <a:pt x="996" y="5"/>
                  <a:pt x="1066" y="7"/>
                  <a:pt x="1143" y="28"/>
                </a:cubicBezTo>
                <a:cubicBezTo>
                  <a:pt x="1176" y="59"/>
                  <a:pt x="1154" y="43"/>
                  <a:pt x="1217" y="64"/>
                </a:cubicBezTo>
                <a:cubicBezTo>
                  <a:pt x="1226" y="67"/>
                  <a:pt x="1244" y="73"/>
                  <a:pt x="1244" y="73"/>
                </a:cubicBezTo>
                <a:cubicBezTo>
                  <a:pt x="1280" y="111"/>
                  <a:pt x="1338" y="125"/>
                  <a:pt x="1381" y="156"/>
                </a:cubicBezTo>
                <a:cubicBezTo>
                  <a:pt x="1461" y="213"/>
                  <a:pt x="1354" y="155"/>
                  <a:pt x="1445" y="201"/>
                </a:cubicBezTo>
                <a:cubicBezTo>
                  <a:pt x="1480" y="238"/>
                  <a:pt x="1504" y="282"/>
                  <a:pt x="1537" y="320"/>
                </a:cubicBezTo>
                <a:cubicBezTo>
                  <a:pt x="1593" y="383"/>
                  <a:pt x="1654" y="442"/>
                  <a:pt x="1701" y="512"/>
                </a:cubicBezTo>
                <a:cubicBezTo>
                  <a:pt x="1704" y="521"/>
                  <a:pt x="1710" y="530"/>
                  <a:pt x="1710" y="540"/>
                </a:cubicBezTo>
                <a:cubicBezTo>
                  <a:pt x="1710" y="598"/>
                  <a:pt x="1712" y="656"/>
                  <a:pt x="1701" y="713"/>
                </a:cubicBezTo>
                <a:cubicBezTo>
                  <a:pt x="1689" y="772"/>
                  <a:pt x="1624" y="781"/>
                  <a:pt x="1601" y="832"/>
                </a:cubicBezTo>
                <a:cubicBezTo>
                  <a:pt x="1586" y="866"/>
                  <a:pt x="1576" y="906"/>
                  <a:pt x="1564" y="942"/>
                </a:cubicBezTo>
                <a:cubicBezTo>
                  <a:pt x="1557" y="965"/>
                  <a:pt x="1531" y="977"/>
                  <a:pt x="1518" y="997"/>
                </a:cubicBezTo>
                <a:cubicBezTo>
                  <a:pt x="1407" y="993"/>
                  <a:pt x="1204" y="978"/>
                  <a:pt x="1089" y="997"/>
                </a:cubicBezTo>
                <a:cubicBezTo>
                  <a:pt x="1062" y="1001"/>
                  <a:pt x="1015" y="1033"/>
                  <a:pt x="1015" y="1033"/>
                </a:cubicBezTo>
                <a:cubicBezTo>
                  <a:pt x="990" y="1058"/>
                  <a:pt x="950" y="1107"/>
                  <a:pt x="915" y="1125"/>
                </a:cubicBezTo>
                <a:cubicBezTo>
                  <a:pt x="895" y="1135"/>
                  <a:pt x="872" y="1136"/>
                  <a:pt x="851" y="1143"/>
                </a:cubicBezTo>
                <a:cubicBezTo>
                  <a:pt x="760" y="1136"/>
                  <a:pt x="747" y="1149"/>
                  <a:pt x="695" y="1097"/>
                </a:cubicBezTo>
                <a:cubicBezTo>
                  <a:pt x="682" y="1059"/>
                  <a:pt x="629" y="978"/>
                  <a:pt x="595" y="951"/>
                </a:cubicBezTo>
                <a:cubicBezTo>
                  <a:pt x="590" y="947"/>
                  <a:pt x="532" y="933"/>
                  <a:pt x="531" y="933"/>
                </a:cubicBezTo>
                <a:cubicBezTo>
                  <a:pt x="427" y="928"/>
                  <a:pt x="324" y="927"/>
                  <a:pt x="220" y="924"/>
                </a:cubicBezTo>
                <a:cubicBezTo>
                  <a:pt x="195" y="846"/>
                  <a:pt x="249" y="791"/>
                  <a:pt x="165" y="750"/>
                </a:cubicBezTo>
                <a:cubicBezTo>
                  <a:pt x="132" y="698"/>
                  <a:pt x="79" y="703"/>
                  <a:pt x="37" y="658"/>
                </a:cubicBezTo>
                <a:cubicBezTo>
                  <a:pt x="59" y="550"/>
                  <a:pt x="30" y="664"/>
                  <a:pt x="65" y="585"/>
                </a:cubicBezTo>
                <a:cubicBezTo>
                  <a:pt x="73" y="567"/>
                  <a:pt x="83" y="530"/>
                  <a:pt x="83" y="530"/>
                </a:cubicBezTo>
                <a:cubicBezTo>
                  <a:pt x="71" y="483"/>
                  <a:pt x="83" y="504"/>
                  <a:pt x="55" y="476"/>
                </a:cubicBezTo>
                <a:cubicBezTo>
                  <a:pt x="40" y="461"/>
                  <a:pt x="10" y="430"/>
                  <a:pt x="10" y="430"/>
                </a:cubicBezTo>
                <a:cubicBezTo>
                  <a:pt x="0" y="399"/>
                  <a:pt x="1" y="412"/>
                  <a:pt x="1" y="393"/>
                </a:cubicBezTo>
                <a:close/>
              </a:path>
            </a:pathLst>
          </a:cu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2"/>
          <p:cNvGrpSpPr/>
          <p:nvPr/>
        </p:nvGrpSpPr>
        <p:grpSpPr bwMode="auto">
          <a:xfrm>
            <a:off x="2720975" y="1916113"/>
            <a:ext cx="1657350" cy="863600"/>
            <a:chOff x="884" y="1117"/>
            <a:chExt cx="1044" cy="544"/>
          </a:xfrm>
        </p:grpSpPr>
        <p:sp>
          <p:nvSpPr>
            <p:cNvPr id="10246" name="Line 13"/>
            <p:cNvSpPr>
              <a:spLocks noChangeShapeType="1"/>
            </p:cNvSpPr>
            <p:nvPr/>
          </p:nvSpPr>
          <p:spPr bwMode="auto">
            <a:xfrm>
              <a:off x="884" y="1661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Text Box 14"/>
            <p:cNvSpPr txBox="1">
              <a:spLocks noChangeArrowheads="1"/>
            </p:cNvSpPr>
            <p:nvPr/>
          </p:nvSpPr>
          <p:spPr bwMode="auto">
            <a:xfrm>
              <a:off x="930" y="1117"/>
              <a:ext cx="99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/>
                <a:t>Bradcast events</a:t>
              </a:r>
              <a:endParaRPr lang="en-US" altLang="zh-CN" sz="2400" b="1"/>
            </a:p>
          </p:txBody>
        </p:sp>
      </p:grpSp>
      <p:sp>
        <p:nvSpPr>
          <p:cNvPr id="664593" name="Text Box 17"/>
          <p:cNvSpPr txBox="1">
            <a:spLocks noChangeArrowheads="1"/>
          </p:cNvSpPr>
          <p:nvPr/>
        </p:nvSpPr>
        <p:spPr bwMode="auto">
          <a:xfrm>
            <a:off x="4449764" y="2635251"/>
            <a:ext cx="207803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Event space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Oval 18"/>
          <p:cNvSpPr>
            <a:spLocks noChangeArrowheads="1"/>
          </p:cNvSpPr>
          <p:nvPr/>
        </p:nvSpPr>
        <p:spPr bwMode="auto">
          <a:xfrm>
            <a:off x="8266113" y="2276476"/>
            <a:ext cx="792162" cy="504825"/>
          </a:xfrm>
          <a:prstGeom prst="ellipse">
            <a:avLst/>
          </a:prstGeom>
          <a:solidFill>
            <a:srgbClr val="00B050">
              <a:alpha val="58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34"/>
          <p:cNvGrpSpPr/>
          <p:nvPr/>
        </p:nvGrpSpPr>
        <p:grpSpPr bwMode="auto">
          <a:xfrm>
            <a:off x="2505076" y="3500440"/>
            <a:ext cx="2232025" cy="1268413"/>
            <a:chOff x="930" y="2115"/>
            <a:chExt cx="1270" cy="799"/>
          </a:xfrm>
        </p:grpSpPr>
        <p:sp>
          <p:nvSpPr>
            <p:cNvPr id="10251" name="Line 15"/>
            <p:cNvSpPr>
              <a:spLocks noChangeShapeType="1"/>
            </p:cNvSpPr>
            <p:nvPr/>
          </p:nvSpPr>
          <p:spPr bwMode="auto">
            <a:xfrm flipV="1">
              <a:off x="930" y="2115"/>
              <a:ext cx="127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21"/>
            <p:cNvSpPr txBox="1">
              <a:spLocks noChangeArrowheads="1"/>
            </p:cNvSpPr>
            <p:nvPr/>
          </p:nvSpPr>
          <p:spPr bwMode="auto">
            <a:xfrm>
              <a:off x="1111" y="2391"/>
              <a:ext cx="99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Broadcast events</a:t>
              </a:r>
              <a:endParaRPr lang="en-US" altLang="zh-CN" sz="2400" b="1"/>
            </a:p>
          </p:txBody>
        </p:sp>
      </p:grpSp>
      <p:grpSp>
        <p:nvGrpSpPr>
          <p:cNvPr id="4" name="Group 36"/>
          <p:cNvGrpSpPr/>
          <p:nvPr/>
        </p:nvGrpSpPr>
        <p:grpSpPr bwMode="auto">
          <a:xfrm>
            <a:off x="6456363" y="2170114"/>
            <a:ext cx="1809750" cy="1120775"/>
            <a:chOff x="3107" y="1277"/>
            <a:chExt cx="1140" cy="706"/>
          </a:xfrm>
        </p:grpSpPr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 flipH="1">
              <a:off x="3107" y="1530"/>
              <a:ext cx="1140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22"/>
            <p:cNvSpPr txBox="1">
              <a:spLocks noChangeArrowheads="1"/>
            </p:cNvSpPr>
            <p:nvPr/>
          </p:nvSpPr>
          <p:spPr bwMode="auto">
            <a:xfrm>
              <a:off x="3198" y="1277"/>
              <a:ext cx="103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b="1">
                  <a:solidFill>
                    <a:srgbClr val="0000CC"/>
                  </a:solidFill>
                </a:rPr>
                <a:t>Register for </a:t>
              </a:r>
              <a:endParaRPr lang="en-US" altLang="zh-CN" sz="2000" b="1">
                <a:solidFill>
                  <a:srgbClr val="0000CC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000" b="1">
                  <a:solidFill>
                    <a:srgbClr val="0000CC"/>
                  </a:solidFill>
                </a:rPr>
                <a:t>Honda</a:t>
              </a:r>
              <a:endParaRPr lang="en-US" altLang="zh-CN" sz="20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5746750" y="3571876"/>
            <a:ext cx="2590800" cy="1362075"/>
            <a:chOff x="2790" y="2160"/>
            <a:chExt cx="1632" cy="858"/>
          </a:xfrm>
        </p:grpSpPr>
        <p:sp>
          <p:nvSpPr>
            <p:cNvPr id="10257" name="Line 20"/>
            <p:cNvSpPr>
              <a:spLocks noChangeShapeType="1"/>
            </p:cNvSpPr>
            <p:nvPr/>
          </p:nvSpPr>
          <p:spPr bwMode="auto">
            <a:xfrm flipH="1" flipV="1">
              <a:off x="3198" y="2160"/>
              <a:ext cx="1224" cy="77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Text Box 23"/>
            <p:cNvSpPr txBox="1">
              <a:spLocks noChangeArrowheads="1"/>
            </p:cNvSpPr>
            <p:nvPr/>
          </p:nvSpPr>
          <p:spPr bwMode="auto">
            <a:xfrm>
              <a:off x="2790" y="2568"/>
              <a:ext cx="122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rgbClr val="0000CC"/>
                  </a:solidFill>
                </a:rPr>
                <a:t>Register for Honda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sp>
        <p:nvSpPr>
          <p:cNvPr id="664600" name="Line 24"/>
          <p:cNvSpPr>
            <a:spLocks noChangeShapeType="1"/>
          </p:cNvSpPr>
          <p:nvPr/>
        </p:nvSpPr>
        <p:spPr bwMode="auto">
          <a:xfrm flipV="1">
            <a:off x="6743700" y="2635250"/>
            <a:ext cx="151288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7665846" y="3130422"/>
            <a:ext cx="334803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 b="1" dirty="0"/>
              <a:t>The method in the object will automatically run once the registered event is triggered</a:t>
            </a:r>
            <a:endParaRPr lang="en-US" altLang="zh-CN" sz="2000" b="1" dirty="0"/>
          </a:p>
        </p:txBody>
      </p:sp>
      <p:sp>
        <p:nvSpPr>
          <p:cNvPr id="664602" name="Line 26"/>
          <p:cNvSpPr>
            <a:spLocks noChangeShapeType="1"/>
          </p:cNvSpPr>
          <p:nvPr/>
        </p:nvSpPr>
        <p:spPr bwMode="auto">
          <a:xfrm>
            <a:off x="6743700" y="3500439"/>
            <a:ext cx="1657350" cy="11509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Rectangle 28"/>
          <p:cNvSpPr>
            <a:spLocks noChangeArrowheads="1"/>
          </p:cNvSpPr>
          <p:nvPr/>
        </p:nvSpPr>
        <p:spPr bwMode="auto">
          <a:xfrm>
            <a:off x="8913814" y="2276475"/>
            <a:ext cx="936625" cy="287338"/>
          </a:xfrm>
          <a:prstGeom prst="rect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9129713" y="4651375"/>
            <a:ext cx="863600" cy="287338"/>
          </a:xfrm>
          <a:prstGeom prst="rect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4607" name="Text Box 31"/>
          <p:cNvSpPr txBox="1">
            <a:spLocks noChangeArrowheads="1"/>
          </p:cNvSpPr>
          <p:nvPr/>
        </p:nvSpPr>
        <p:spPr bwMode="auto">
          <a:xfrm>
            <a:off x="4565650" y="3274716"/>
            <a:ext cx="201811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eve= “Honda”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56197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Concept of Event-based System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266" name="Oval 4"/>
          <p:cNvSpPr>
            <a:spLocks noChangeArrowheads="1"/>
          </p:cNvSpPr>
          <p:nvPr/>
        </p:nvSpPr>
        <p:spPr bwMode="auto">
          <a:xfrm>
            <a:off x="1928813" y="3787776"/>
            <a:ext cx="792162" cy="5048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67" name="文本框 5"/>
          <p:cNvSpPr txBox="1">
            <a:spLocks noChangeArrowheads="1"/>
          </p:cNvSpPr>
          <p:nvPr/>
        </p:nvSpPr>
        <p:spPr bwMode="auto">
          <a:xfrm>
            <a:off x="950913" y="1220829"/>
            <a:ext cx="5767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汽车进口公司的预定与购买系统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6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00" grpId="0" animBg="1"/>
      <p:bldP spid="664602" grpId="0" animBg="1"/>
    </p:bldLst>
  </p:timing>
</p:sld>
</file>

<file path=ppt/tags/tag1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7460</Words>
  <Application>WPS 演示</Application>
  <PresentationFormat>宽屏</PresentationFormat>
  <Paragraphs>566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Arial Unicode MS</vt:lpstr>
      <vt:lpstr>Arial Narrow</vt:lpstr>
      <vt:lpstr>Office 主题</vt:lpstr>
      <vt:lpstr>PowerPoint 演示文稿</vt:lpstr>
      <vt:lpstr>Lecture 4. Event-based Software Architecture</vt:lpstr>
      <vt:lpstr>PowerPoint 演示文稿</vt:lpstr>
      <vt:lpstr>1. Concept of Event-based System</vt:lpstr>
      <vt:lpstr>PowerPoint 演示文稿</vt:lpstr>
      <vt:lpstr>1. Concept of Event-based System</vt:lpstr>
      <vt:lpstr>1. Concept of Event-based System</vt:lpstr>
      <vt:lpstr>1. Concept of Event-based System</vt:lpstr>
      <vt:lpstr>1. Concept of Event-based System</vt:lpstr>
      <vt:lpstr>PowerPoint 演示文稿</vt:lpstr>
      <vt:lpstr>PowerPoint 演示文稿</vt:lpstr>
      <vt:lpstr>PowerPoint 演示文稿</vt:lpstr>
      <vt:lpstr>1. Concept of Event-based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Observerble/Observer example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52</cp:revision>
  <dcterms:created xsi:type="dcterms:W3CDTF">2022-10-29T23:30:00Z</dcterms:created>
  <dcterms:modified xsi:type="dcterms:W3CDTF">2023-12-08T22:36:24Z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5E8C77BB8538438B97AFC2AB09B40C42_12</vt:lpwstr>
  </property>
  <property fmtid="{D5CDD505-2E9C-101B-9397-08002B2CF9AE}" pid="3" name="KSOProductBuildVer">
    <vt:lpwstr>2052-12.1.0.15990</vt:lpwstr>
  </property>
</Properties>
</file>