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95954C4-5D33-4DAC-85EA-FD12D2A7463B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8848D7-A320-4622-8059-7B4CE47EF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EBF626-DB06-413C-A5FB-BDA6A06A569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2813" y="4343400"/>
            <a:ext cx="5032375" cy="41163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Client could be a high performance computing machine, while the server could be a lightweight notebook computer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Definition is changing; used in different contexts by different people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Focusing on Software definition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So many applications that use a network </a:t>
            </a:r>
            <a:r>
              <a:rPr lang="en-US" altLang="zh-CN" smtClean="0">
                <a:latin typeface="Times New Roman" pitchFamily="18" charset="0"/>
              </a:rPr>
              <a:t>–</a:t>
            </a:r>
            <a:r>
              <a:rPr lang="en-US" altLang="zh-CN" smtClean="0"/>
              <a:t> Many different architectures but all considered client/server</a:t>
            </a:r>
          </a:p>
        </p:txBody>
      </p:sp>
    </p:spTree>
    <p:extLst>
      <p:ext uri="{BB962C8B-B14F-4D97-AF65-F5344CB8AC3E}">
        <p14:creationId xmlns:p14="http://schemas.microsoft.com/office/powerpoint/2010/main" val="72309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EE1AB6-5086-4238-8701-CA4B58692BB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2813" y="4343400"/>
            <a:ext cx="5032375" cy="41163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How did this come about?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Many users trying to access a single resource made it very slow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187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F5D6F7-8609-43D4-A951-1C3D521F55F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2813" y="4343400"/>
            <a:ext cx="5032375" cy="41163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Hard to support hundreds of individual user installations/upgrades etc. with slow bandwidth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5223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05C506-57E3-449A-91BF-6E52A97A23D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2813" y="4343400"/>
            <a:ext cx="5032375" cy="41163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~286/486 speed processors (pre-pentium)</a:t>
            </a:r>
          </a:p>
        </p:txBody>
      </p:sp>
    </p:spTree>
    <p:extLst>
      <p:ext uri="{BB962C8B-B14F-4D97-AF65-F5344CB8AC3E}">
        <p14:creationId xmlns:p14="http://schemas.microsoft.com/office/powerpoint/2010/main" val="201726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20A7D3-D9C6-486E-9D75-7BED9ECAA1E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2813" y="4343400"/>
            <a:ext cx="5032375" cy="41163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196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37209C-A704-4F97-932C-405AB9634B2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2813" y="4343400"/>
            <a:ext cx="5032375" cy="41163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TP = Transaction Processing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Define Load Balancing, Failover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Closer reflection of how the business viewed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1471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0CA40-5F31-49C7-AFEA-B306149790BC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22E5-9F69-4B4C-AA4F-25EA0C66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8ED53-DC93-4C99-9F11-E1181F024F37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3465A-6E00-479C-A94D-06E27B6DF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5BDD1-6755-43AE-A111-967713ECF5B4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ED861-DB79-43B1-A9E6-20EF2DDC6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2004-EDD4-44F5-9D63-D47B8E8A0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2120-A889-4A39-9C7F-296D68F60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E1543-C833-4302-A5DF-F3FF9C559CDB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75C0-2367-45B5-A4F3-0087D351D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A53BB-87E5-46E2-AC71-9E27FE6D8526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38EF2-D943-4571-9D72-C6EB0E2CD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A4BB-738C-4492-8CD1-1A0FC0A04185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0FC4-C2F7-4861-8031-CBE058EFEA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5557-1363-4C0A-8DFD-B7E025D57976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C98F9-E9F7-47BC-93DC-3EFB7B70A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39C56-381D-43AB-B1D1-128477DDD646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3F1D-BB64-4CDC-B065-16EA894C2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4634-C7AE-4BA6-8A0B-1E73F8AB9FCF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61534-68AB-46A3-8AB7-420EC2AFE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E554D-A17F-497B-A9CA-7F609CBAB8FF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D8FBE-2745-47CE-8D08-19536BBA43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B5782-9783-4844-BF16-9EB7BA2B108A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D563A-B34F-445E-955F-7B95C7478B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C5EEEB-FB07-4940-A87F-0BFECC9D65B7}" type="datetimeFigureOut">
              <a:rPr lang="zh-CN" altLang="en-US"/>
              <a:pPr>
                <a:defRPr/>
              </a:pPr>
              <a:t>2023-10-28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0F6B7D-1735-4F0C-AB6A-A92F528D7E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7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slide" Target="slide28.xml"/><Relationship Id="rId4" Type="http://schemas.openxmlformats.org/officeDocument/2006/relationships/slide" Target="slide24.xml"/><Relationship Id="rId9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hk/imgres?imgurl=http://www.brainfood.ca/assistant/computing/hardware/images/ibmMainframe.gif&amp;imgrefurl=http://www.brainfood.ca/assistant/computing/hardware/generations.htm&amp;usg=__CoTKfX2le31ku-Nw-nc4lZrLfCI=&amp;h=267&amp;w=272&amp;sz=28&amp;hl=zh-CN&amp;start=41&amp;zoom=1&amp;itbs=1&amp;tbnid=DFAibJfyOqSCaM:&amp;tbnh=111&amp;tbnw=113&amp;prev=/search?q=main+frame+computer&amp;start=40&amp;hl=zh-CN&amp;newwindow=1&amp;safe=strict&amp;sa=N&amp;gbv=2&amp;ndsp=20&amp;biw=1003&amp;bih=600&amp;tbm=isch&amp;ei=rELRTf6PMYrCvgOe4-SvC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imgres?imgurl=http://www.brainfood.ca/assistant/computing/hardware/images/ibmMainframe.gif&amp;imgrefurl=http://www.brainfood.ca/assistant/computing/hardware/generations.htm&amp;usg=__CoTKfX2le31ku-Nw-nc4lZrLfCI=&amp;h=267&amp;w=272&amp;sz=28&amp;hl=zh-CN&amp;start=41&amp;zoom=1&amp;itbs=1&amp;tbnid=DFAibJfyOqSCaM:&amp;tbnh=111&amp;tbnw=113&amp;prev=/search?q=main+frame+computer&amp;start=40&amp;hl=zh-CN&amp;newwindow=1&amp;safe=strict&amp;sa=N&amp;gbv=2&amp;ndsp=20&amp;biw=1003&amp;bih=600&amp;tbm=isch&amp;ei=rELRTf6PMYrCvgOe4-SvC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hk/imgres?imgurl=http://www.brainfood.ca/assistant/computing/hardware/images/ibmMainframe.gif&amp;imgrefurl=http://www.brainfood.ca/assistant/computing/hardware/generations.htm&amp;usg=__CoTKfX2le31ku-Nw-nc4lZrLfCI=&amp;h=267&amp;w=272&amp;sz=28&amp;hl=zh-CN&amp;start=41&amp;zoom=1&amp;itbs=1&amp;tbnid=DFAibJfyOqSCaM:&amp;tbnh=111&amp;tbnw=113&amp;prev=/search?q=main+frame+computer&amp;start=40&amp;hl=zh-CN&amp;newwindow=1&amp;safe=strict&amp;sa=N&amp;gbv=2&amp;ndsp=20&amp;biw=1003&amp;bih=600&amp;tbm=isch&amp;ei=rELRTf6PMYrCvgOe4-SvC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8229600" cy="647700"/>
          </a:xfrm>
        </p:spPr>
        <p:txBody>
          <a:bodyPr/>
          <a:lstStyle/>
          <a:p>
            <a:r>
              <a:rPr lang="en-US" altLang="zh-CN" sz="3800" b="1" smtClean="0">
                <a:latin typeface="微软雅黑" pitchFamily="34" charset="-122"/>
                <a:ea typeface="微软雅黑" pitchFamily="34" charset="-122"/>
              </a:rPr>
              <a:t>Software Architectures</a:t>
            </a:r>
          </a:p>
        </p:txBody>
      </p:sp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286125" y="4005263"/>
            <a:ext cx="5618163" cy="1568450"/>
          </a:xfrm>
          <a:prstGeom prst="rect">
            <a:avLst/>
          </a:prstGeom>
          <a:solidFill>
            <a:srgbClr val="CCFFCC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Calibri" pitchFamily="34" charset="0"/>
              </a:rPr>
              <a:t>Professor: </a:t>
            </a:r>
          </a:p>
          <a:p>
            <a:pPr algn="ctr"/>
            <a:r>
              <a:rPr lang="en-US" altLang="zh-CN" sz="3200" b="1" dirty="0" err="1">
                <a:latin typeface="Calibri" pitchFamily="34" charset="0"/>
              </a:rPr>
              <a:t>Yushan</a:t>
            </a:r>
            <a:r>
              <a:rPr lang="en-US" altLang="zh-CN" sz="3200" b="1" dirty="0">
                <a:latin typeface="Calibri" pitchFamily="34" charset="0"/>
              </a:rPr>
              <a:t> (Michael) Sun</a:t>
            </a:r>
          </a:p>
          <a:p>
            <a:pPr algn="ctr"/>
            <a:r>
              <a:rPr lang="en-US" altLang="zh-CN" sz="3200" b="1">
                <a:latin typeface="Calibri" pitchFamily="34" charset="0"/>
              </a:rPr>
              <a:t>Fall </a:t>
            </a:r>
            <a:r>
              <a:rPr lang="en-US" altLang="zh-CN" sz="3200" b="1" smtClean="0">
                <a:latin typeface="Calibri" pitchFamily="34" charset="0"/>
              </a:rPr>
              <a:t>2023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388" y="1700213"/>
            <a:ext cx="8348662" cy="1081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7: Client/Server Software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2349500"/>
            <a:ext cx="9448800" cy="2147888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zh-CN" sz="3000" b="1" smtClean="0">
                <a:latin typeface="微软雅黑" pitchFamily="34" charset="-122"/>
                <a:ea typeface="微软雅黑" pitchFamily="34" charset="-122"/>
              </a:rPr>
              <a:t>PC从文件服务器请求文件</a:t>
            </a:r>
            <a:r>
              <a:rPr lang="zh-CN" altLang="en-US" sz="3000" b="1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3000" b="1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zh-CN" sz="3000" b="1" smtClean="0">
                <a:latin typeface="微软雅黑" pitchFamily="34" charset="-122"/>
                <a:ea typeface="微软雅黑" pitchFamily="34" charset="-122"/>
              </a:rPr>
              <a:t>业务逻辑全部在客户端，共享资源在服务器上</a:t>
            </a:r>
            <a:r>
              <a:rPr lang="zh-CN" altLang="en-US" sz="3000" b="1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3000" b="1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zh-CN" sz="3000" b="1" smtClean="0">
                <a:latin typeface="微软雅黑" pitchFamily="34" charset="-122"/>
                <a:ea typeface="微软雅黑" pitchFamily="34" charset="-122"/>
              </a:rPr>
              <a:t>在数据量较低</a:t>
            </a:r>
            <a:r>
              <a:rPr lang="zh-CN" altLang="en-US" sz="3000" b="1" smtClean="0">
                <a:latin typeface="微软雅黑" pitchFamily="34" charset="-122"/>
                <a:ea typeface="微软雅黑" pitchFamily="34" charset="-122"/>
              </a:rPr>
              <a:t>的时候，工作情况尚可。</a:t>
            </a:r>
            <a:endParaRPr lang="en-US" altLang="zh-CN" sz="30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95525" y="252413"/>
            <a:ext cx="722471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sp>
        <p:nvSpPr>
          <p:cNvPr id="27651" name="矩形 1"/>
          <p:cNvSpPr>
            <a:spLocks noChangeArrowheads="1"/>
          </p:cNvSpPr>
          <p:nvPr/>
        </p:nvSpPr>
        <p:spPr bwMode="auto">
          <a:xfrm>
            <a:off x="895350" y="1665288"/>
            <a:ext cx="79200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文件共享架构 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(File Sharing Architecture)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27"/>
          <p:cNvSpPr>
            <a:spLocks noChangeShapeType="1"/>
          </p:cNvSpPr>
          <p:nvPr/>
        </p:nvSpPr>
        <p:spPr bwMode="auto">
          <a:xfrm>
            <a:off x="4198938" y="2482850"/>
            <a:ext cx="406400" cy="50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74" name="Group 6"/>
          <p:cNvGrpSpPr>
            <a:grpSpLocks/>
          </p:cNvGrpSpPr>
          <p:nvPr/>
        </p:nvGrpSpPr>
        <p:grpSpPr bwMode="auto">
          <a:xfrm>
            <a:off x="3155950" y="1844675"/>
            <a:ext cx="1141413" cy="773113"/>
            <a:chOff x="2341" y="2220"/>
            <a:chExt cx="1079" cy="780"/>
          </a:xfrm>
        </p:grpSpPr>
        <p:sp>
          <p:nvSpPr>
            <p:cNvPr id="28719" name="AutoShape 7"/>
            <p:cNvSpPr>
              <a:spLocks noChangeArrowheads="1"/>
            </p:cNvSpPr>
            <p:nvPr/>
          </p:nvSpPr>
          <p:spPr bwMode="auto">
            <a:xfrm>
              <a:off x="2612" y="2532"/>
              <a:ext cx="774" cy="23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20" name="AutoShape 8"/>
            <p:cNvSpPr>
              <a:spLocks noChangeArrowheads="1"/>
            </p:cNvSpPr>
            <p:nvPr/>
          </p:nvSpPr>
          <p:spPr bwMode="auto">
            <a:xfrm>
              <a:off x="2612" y="2220"/>
              <a:ext cx="808" cy="39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21" name="AutoShape 9"/>
            <p:cNvSpPr>
              <a:spLocks noChangeArrowheads="1"/>
            </p:cNvSpPr>
            <p:nvPr/>
          </p:nvSpPr>
          <p:spPr bwMode="auto">
            <a:xfrm>
              <a:off x="2664" y="2376"/>
              <a:ext cx="543" cy="1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22" name="AutoShape 10"/>
            <p:cNvSpPr>
              <a:spLocks noChangeArrowheads="1"/>
            </p:cNvSpPr>
            <p:nvPr/>
          </p:nvSpPr>
          <p:spPr bwMode="auto">
            <a:xfrm>
              <a:off x="2341" y="2766"/>
              <a:ext cx="951" cy="234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23" name="AutoShape 11"/>
            <p:cNvSpPr>
              <a:spLocks noChangeArrowheads="1"/>
            </p:cNvSpPr>
            <p:nvPr/>
          </p:nvSpPr>
          <p:spPr bwMode="auto">
            <a:xfrm>
              <a:off x="2476" y="2795"/>
              <a:ext cx="680" cy="99"/>
            </a:xfrm>
            <a:prstGeom prst="parallelogram">
              <a:avLst>
                <a:gd name="adj" fmla="val 1717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5" name="Group 12"/>
          <p:cNvGrpSpPr>
            <a:grpSpLocks/>
          </p:cNvGrpSpPr>
          <p:nvPr/>
        </p:nvGrpSpPr>
        <p:grpSpPr bwMode="auto">
          <a:xfrm>
            <a:off x="2063750" y="3375025"/>
            <a:ext cx="1139825" cy="774700"/>
            <a:chOff x="2340" y="2376"/>
            <a:chExt cx="1431" cy="1560"/>
          </a:xfrm>
        </p:grpSpPr>
        <p:sp>
          <p:nvSpPr>
            <p:cNvPr id="28714" name="AutoShape 13"/>
            <p:cNvSpPr>
              <a:spLocks noChangeArrowheads="1"/>
            </p:cNvSpPr>
            <p:nvPr/>
          </p:nvSpPr>
          <p:spPr bwMode="auto">
            <a:xfrm>
              <a:off x="2700" y="3000"/>
              <a:ext cx="1026" cy="46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5" name="AutoShape 14"/>
            <p:cNvSpPr>
              <a:spLocks noChangeArrowheads="1"/>
            </p:cNvSpPr>
            <p:nvPr/>
          </p:nvSpPr>
          <p:spPr bwMode="auto">
            <a:xfrm>
              <a:off x="2700" y="2376"/>
              <a:ext cx="1071" cy="7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6" name="AutoShape 15"/>
            <p:cNvSpPr>
              <a:spLocks noChangeArrowheads="1"/>
            </p:cNvSpPr>
            <p:nvPr/>
          </p:nvSpPr>
          <p:spPr bwMode="auto">
            <a:xfrm>
              <a:off x="2769" y="2688"/>
              <a:ext cx="720" cy="3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7" name="AutoShape 16"/>
            <p:cNvSpPr>
              <a:spLocks noChangeArrowheads="1"/>
            </p:cNvSpPr>
            <p:nvPr/>
          </p:nvSpPr>
          <p:spPr bwMode="auto">
            <a:xfrm>
              <a:off x="2340" y="3468"/>
              <a:ext cx="1260" cy="468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8" name="AutoShape 17"/>
            <p:cNvSpPr>
              <a:spLocks noChangeArrowheads="1"/>
            </p:cNvSpPr>
            <p:nvPr/>
          </p:nvSpPr>
          <p:spPr bwMode="auto">
            <a:xfrm>
              <a:off x="2520" y="3526"/>
              <a:ext cx="901" cy="198"/>
            </a:xfrm>
            <a:prstGeom prst="parallelogram">
              <a:avLst>
                <a:gd name="adj" fmla="val 1137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6" name="Group 18"/>
          <p:cNvGrpSpPr>
            <a:grpSpLocks/>
          </p:cNvGrpSpPr>
          <p:nvPr/>
        </p:nvGrpSpPr>
        <p:grpSpPr bwMode="auto">
          <a:xfrm>
            <a:off x="3273425" y="4225925"/>
            <a:ext cx="1141413" cy="773113"/>
            <a:chOff x="2340" y="2376"/>
            <a:chExt cx="1431" cy="1560"/>
          </a:xfrm>
        </p:grpSpPr>
        <p:sp>
          <p:nvSpPr>
            <p:cNvPr id="28709" name="AutoShape 19"/>
            <p:cNvSpPr>
              <a:spLocks noChangeArrowheads="1"/>
            </p:cNvSpPr>
            <p:nvPr/>
          </p:nvSpPr>
          <p:spPr bwMode="auto">
            <a:xfrm>
              <a:off x="2700" y="3000"/>
              <a:ext cx="1026" cy="46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0" name="AutoShape 20"/>
            <p:cNvSpPr>
              <a:spLocks noChangeArrowheads="1"/>
            </p:cNvSpPr>
            <p:nvPr/>
          </p:nvSpPr>
          <p:spPr bwMode="auto">
            <a:xfrm>
              <a:off x="2700" y="2376"/>
              <a:ext cx="1071" cy="7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1" name="AutoShape 21"/>
            <p:cNvSpPr>
              <a:spLocks noChangeArrowheads="1"/>
            </p:cNvSpPr>
            <p:nvPr/>
          </p:nvSpPr>
          <p:spPr bwMode="auto">
            <a:xfrm>
              <a:off x="2769" y="2688"/>
              <a:ext cx="720" cy="3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2" name="AutoShape 22"/>
            <p:cNvSpPr>
              <a:spLocks noChangeArrowheads="1"/>
            </p:cNvSpPr>
            <p:nvPr/>
          </p:nvSpPr>
          <p:spPr bwMode="auto">
            <a:xfrm>
              <a:off x="2340" y="3468"/>
              <a:ext cx="1260" cy="468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13" name="AutoShape 23"/>
            <p:cNvSpPr>
              <a:spLocks noChangeArrowheads="1"/>
            </p:cNvSpPr>
            <p:nvPr/>
          </p:nvSpPr>
          <p:spPr bwMode="auto">
            <a:xfrm>
              <a:off x="2520" y="3526"/>
              <a:ext cx="901" cy="198"/>
            </a:xfrm>
            <a:prstGeom prst="parallelogram">
              <a:avLst>
                <a:gd name="adj" fmla="val 1137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8677" name="AutoShape 24"/>
          <p:cNvSpPr>
            <a:spLocks noChangeArrowheads="1"/>
          </p:cNvSpPr>
          <p:nvPr/>
        </p:nvSpPr>
        <p:spPr bwMode="auto">
          <a:xfrm>
            <a:off x="7837488" y="2116138"/>
            <a:ext cx="1711325" cy="1703387"/>
          </a:xfrm>
          <a:prstGeom prst="cube">
            <a:avLst>
              <a:gd name="adj" fmla="val 1428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8678" name="Text Box 25"/>
          <p:cNvSpPr txBox="1">
            <a:spLocks noChangeArrowheads="1"/>
          </p:cNvSpPr>
          <p:nvPr/>
        </p:nvSpPr>
        <p:spPr bwMode="auto">
          <a:xfrm>
            <a:off x="8027988" y="2579688"/>
            <a:ext cx="1141412" cy="1084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>
                <a:latin typeface="Calibri" pitchFamily="34" charset="0"/>
              </a:rPr>
              <a:t>File</a:t>
            </a:r>
          </a:p>
          <a:p>
            <a:pPr algn="just"/>
            <a:r>
              <a:rPr lang="en-US" altLang="zh-CN" sz="2400" b="1">
                <a:latin typeface="Calibri" pitchFamily="34" charset="0"/>
              </a:rPr>
              <a:t>server</a:t>
            </a:r>
          </a:p>
        </p:txBody>
      </p:sp>
      <p:sp>
        <p:nvSpPr>
          <p:cNvPr id="28679" name="Oval 26"/>
          <p:cNvSpPr>
            <a:spLocks noChangeArrowheads="1"/>
          </p:cNvSpPr>
          <p:nvPr/>
        </p:nvSpPr>
        <p:spPr bwMode="auto">
          <a:xfrm>
            <a:off x="4414838" y="2679700"/>
            <a:ext cx="3041650" cy="1084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8680" name="Line 28"/>
          <p:cNvSpPr>
            <a:spLocks noChangeShapeType="1"/>
          </p:cNvSpPr>
          <p:nvPr/>
        </p:nvSpPr>
        <p:spPr bwMode="auto">
          <a:xfrm flipV="1">
            <a:off x="3067050" y="3275013"/>
            <a:ext cx="1347788" cy="411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29"/>
          <p:cNvSpPr>
            <a:spLocks noChangeShapeType="1"/>
          </p:cNvSpPr>
          <p:nvPr/>
        </p:nvSpPr>
        <p:spPr bwMode="auto">
          <a:xfrm flipV="1">
            <a:off x="3851275" y="3482975"/>
            <a:ext cx="754063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30"/>
          <p:cNvSpPr>
            <a:spLocks noChangeShapeType="1"/>
          </p:cNvSpPr>
          <p:nvPr/>
        </p:nvSpPr>
        <p:spPr bwMode="auto">
          <a:xfrm>
            <a:off x="7456488" y="3198813"/>
            <a:ext cx="381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31"/>
          <p:cNvSpPr txBox="1">
            <a:spLocks noChangeArrowheads="1"/>
          </p:cNvSpPr>
          <p:nvPr/>
        </p:nvSpPr>
        <p:spPr bwMode="auto">
          <a:xfrm>
            <a:off x="2335213" y="5195888"/>
            <a:ext cx="2447925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Calibri" pitchFamily="34" charset="0"/>
              </a:rPr>
              <a:t>Application clients</a:t>
            </a:r>
          </a:p>
        </p:txBody>
      </p:sp>
      <p:sp>
        <p:nvSpPr>
          <p:cNvPr id="28684" name="Text Box 32"/>
          <p:cNvSpPr txBox="1">
            <a:spLocks noChangeArrowheads="1"/>
          </p:cNvSpPr>
          <p:nvPr/>
        </p:nvSpPr>
        <p:spPr bwMode="auto">
          <a:xfrm>
            <a:off x="4800600" y="3789363"/>
            <a:ext cx="1709738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latin typeface="Calibri" pitchFamily="34" charset="0"/>
              </a:rPr>
              <a:t>File calls</a:t>
            </a:r>
          </a:p>
        </p:txBody>
      </p:sp>
      <p:sp>
        <p:nvSpPr>
          <p:cNvPr id="28685" name="Line 33"/>
          <p:cNvSpPr>
            <a:spLocks noChangeShapeType="1"/>
          </p:cNvSpPr>
          <p:nvPr/>
        </p:nvSpPr>
        <p:spPr bwMode="auto">
          <a:xfrm flipV="1">
            <a:off x="9297988" y="2425700"/>
            <a:ext cx="252412" cy="153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34"/>
          <p:cNvSpPr>
            <a:spLocks noChangeShapeType="1"/>
          </p:cNvSpPr>
          <p:nvPr/>
        </p:nvSpPr>
        <p:spPr bwMode="auto">
          <a:xfrm flipV="1">
            <a:off x="9297988" y="2579688"/>
            <a:ext cx="250825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35"/>
          <p:cNvSpPr>
            <a:spLocks noChangeShapeType="1"/>
          </p:cNvSpPr>
          <p:nvPr/>
        </p:nvSpPr>
        <p:spPr bwMode="auto">
          <a:xfrm flipV="1">
            <a:off x="9297988" y="3198813"/>
            <a:ext cx="250825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36"/>
          <p:cNvSpPr>
            <a:spLocks noChangeShapeType="1"/>
          </p:cNvSpPr>
          <p:nvPr/>
        </p:nvSpPr>
        <p:spPr bwMode="auto">
          <a:xfrm flipV="1">
            <a:off x="9296400" y="3354388"/>
            <a:ext cx="252413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9" name="AutoShape 37"/>
          <p:cNvSpPr>
            <a:spLocks noChangeArrowheads="1"/>
          </p:cNvSpPr>
          <p:nvPr/>
        </p:nvSpPr>
        <p:spPr bwMode="auto">
          <a:xfrm>
            <a:off x="7999413" y="4159250"/>
            <a:ext cx="1330325" cy="928688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6950" name="Line 38"/>
          <p:cNvSpPr>
            <a:spLocks noChangeShapeType="1"/>
          </p:cNvSpPr>
          <p:nvPr/>
        </p:nvSpPr>
        <p:spPr bwMode="auto">
          <a:xfrm>
            <a:off x="8399463" y="3819525"/>
            <a:ext cx="3175" cy="493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39"/>
          <p:cNvSpPr txBox="1">
            <a:spLocks noChangeArrowheads="1"/>
          </p:cNvSpPr>
          <p:nvPr/>
        </p:nvSpPr>
        <p:spPr bwMode="auto">
          <a:xfrm>
            <a:off x="8189913" y="4468813"/>
            <a:ext cx="950912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>
                <a:latin typeface="Calibri" pitchFamily="34" charset="0"/>
              </a:rPr>
              <a:t>files</a:t>
            </a:r>
          </a:p>
        </p:txBody>
      </p:sp>
      <p:sp>
        <p:nvSpPr>
          <p:cNvPr id="28692" name="Text Box 41"/>
          <p:cNvSpPr txBox="1">
            <a:spLocks noChangeArrowheads="1"/>
          </p:cNvSpPr>
          <p:nvPr/>
        </p:nvSpPr>
        <p:spPr bwMode="auto">
          <a:xfrm>
            <a:off x="5478463" y="2127250"/>
            <a:ext cx="949325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b="1">
                <a:latin typeface="Calibri" pitchFamily="34" charset="0"/>
              </a:rPr>
              <a:t>LAN</a:t>
            </a:r>
          </a:p>
        </p:txBody>
      </p:sp>
      <p:sp>
        <p:nvSpPr>
          <p:cNvPr id="28693" name="Rectangle 4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503613" y="5949950"/>
            <a:ext cx="54514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de-DE" sz="2800" b="1">
                <a:latin typeface="微软雅黑" pitchFamily="34" charset="-122"/>
                <a:ea typeface="微软雅黑" pitchFamily="34" charset="-122"/>
              </a:rPr>
              <a:t>文件共享架构</a:t>
            </a: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2393950" y="1052513"/>
            <a:ext cx="2160588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Business logics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all on client</a:t>
            </a:r>
          </a:p>
        </p:txBody>
      </p:sp>
      <p:sp>
        <p:nvSpPr>
          <p:cNvPr id="166958" name="Line 46"/>
          <p:cNvSpPr>
            <a:spLocks noChangeShapeType="1"/>
          </p:cNvSpPr>
          <p:nvPr/>
        </p:nvSpPr>
        <p:spPr bwMode="auto">
          <a:xfrm>
            <a:off x="4656138" y="3644900"/>
            <a:ext cx="431800" cy="1444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3575050" y="3470275"/>
            <a:ext cx="647700" cy="1746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319963" y="3500438"/>
            <a:ext cx="517525" cy="127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693150" y="3822700"/>
            <a:ext cx="0" cy="49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510338" y="2116138"/>
            <a:ext cx="809625" cy="620712"/>
            <a:chOff x="4986338" y="2116138"/>
            <a:chExt cx="809625" cy="621248"/>
          </a:xfrm>
        </p:grpSpPr>
        <p:sp>
          <p:nvSpPr>
            <p:cNvPr id="28707" name="Line 46"/>
            <p:cNvSpPr>
              <a:spLocks noChangeShapeType="1"/>
            </p:cNvSpPr>
            <p:nvPr/>
          </p:nvSpPr>
          <p:spPr bwMode="auto">
            <a:xfrm flipH="1" flipV="1">
              <a:off x="4986338" y="2584986"/>
              <a:ext cx="665162" cy="1524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折角形 2"/>
            <p:cNvSpPr/>
            <p:nvPr/>
          </p:nvSpPr>
          <p:spPr>
            <a:xfrm>
              <a:off x="4986338" y="2116138"/>
              <a:ext cx="809625" cy="36702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C00000"/>
                  </a:solidFill>
                </a:rPr>
                <a:t>file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902700" y="3797300"/>
            <a:ext cx="938213" cy="503238"/>
            <a:chOff x="7378700" y="3797300"/>
            <a:chExt cx="937716" cy="503238"/>
          </a:xfrm>
        </p:grpSpPr>
        <p:sp>
          <p:nvSpPr>
            <p:cNvPr id="28705" name="Line 40"/>
            <p:cNvSpPr>
              <a:spLocks noChangeShapeType="1"/>
            </p:cNvSpPr>
            <p:nvPr/>
          </p:nvSpPr>
          <p:spPr bwMode="auto">
            <a:xfrm flipV="1">
              <a:off x="7378700" y="3797300"/>
              <a:ext cx="1588" cy="5032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折角形 49"/>
            <p:cNvSpPr/>
            <p:nvPr/>
          </p:nvSpPr>
          <p:spPr>
            <a:xfrm>
              <a:off x="7507220" y="3854450"/>
              <a:ext cx="809196" cy="366713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C00000"/>
                  </a:solidFill>
                </a:rPr>
                <a:t>file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341688" y="2846388"/>
            <a:ext cx="809625" cy="582612"/>
            <a:chOff x="1818159" y="2846582"/>
            <a:chExt cx="809625" cy="582418"/>
          </a:xfrm>
        </p:grpSpPr>
        <p:sp>
          <p:nvSpPr>
            <p:cNvPr id="28703" name="Line 46"/>
            <p:cNvSpPr>
              <a:spLocks noChangeShapeType="1"/>
            </p:cNvSpPr>
            <p:nvPr/>
          </p:nvSpPr>
          <p:spPr bwMode="auto">
            <a:xfrm flipH="1">
              <a:off x="1907704" y="3255962"/>
              <a:ext cx="695325" cy="173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折角形 50"/>
            <p:cNvSpPr/>
            <p:nvPr/>
          </p:nvSpPr>
          <p:spPr>
            <a:xfrm>
              <a:off x="1818159" y="2846582"/>
              <a:ext cx="809625" cy="36659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C00000"/>
                  </a:solidFill>
                </a:rPr>
                <a:t>file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6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50" grpId="0" animBg="1"/>
      <p:bldP spid="166958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54"/>
          <p:cNvSpPr txBox="1">
            <a:spLocks noChangeArrowheads="1"/>
          </p:cNvSpPr>
          <p:nvPr/>
        </p:nvSpPr>
        <p:spPr bwMode="auto">
          <a:xfrm>
            <a:off x="517525" y="1052513"/>
            <a:ext cx="110553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应用场景：工资单的存取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张秘书使用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应用程序获取一个文件，然后写入新行，然后将其发送回文件服务器</a:t>
            </a:r>
          </a:p>
        </p:txBody>
      </p:sp>
      <p:sp>
        <p:nvSpPr>
          <p:cNvPr id="29698" name="Line 55"/>
          <p:cNvSpPr>
            <a:spLocks noChangeShapeType="1"/>
          </p:cNvSpPr>
          <p:nvPr/>
        </p:nvSpPr>
        <p:spPr bwMode="auto">
          <a:xfrm>
            <a:off x="3935413" y="2393950"/>
            <a:ext cx="21590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graphicFrame>
        <p:nvGraphicFramePr>
          <p:cNvPr id="6" name="表格占位符 3"/>
          <p:cNvGraphicFramePr>
            <a:graphicFrameLocks noGrp="1"/>
          </p:cNvGraphicFramePr>
          <p:nvPr>
            <p:ph type="tbl" idx="1"/>
          </p:nvPr>
        </p:nvGraphicFramePr>
        <p:xfrm>
          <a:off x="2157413" y="3040063"/>
          <a:ext cx="7266915" cy="25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1871050"/>
                <a:gridCol w="1738265"/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Salary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Note</a:t>
                      </a: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 Lee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8,920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 </a:t>
                      </a:r>
                      <a:r>
                        <a:rPr kumimoji="1" lang="en-US" altLang="zh-CN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Juell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9,338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Tom </a:t>
                      </a:r>
                      <a:r>
                        <a:rPr kumimoji="1" lang="en-US" altLang="zh-CN" sz="2600" b="1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Nygard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7,298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Magel Clinton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7,358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7"/>
          <p:cNvSpPr txBox="1">
            <a:spLocks noChangeArrowheads="1"/>
          </p:cNvSpPr>
          <p:nvPr/>
        </p:nvSpPr>
        <p:spPr bwMode="auto">
          <a:xfrm>
            <a:off x="839788" y="1258888"/>
            <a:ext cx="106410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李秘书使用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应用程序获取一个文件，然后写入新行，然后将其发送回文件服务器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54872"/>
              </p:ext>
            </p:extLst>
          </p:nvPr>
        </p:nvGraphicFramePr>
        <p:xfrm>
          <a:off x="1235075" y="2838450"/>
          <a:ext cx="8127999" cy="307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Salary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Note</a:t>
                      </a: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 Lee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8,920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 </a:t>
                      </a:r>
                      <a:r>
                        <a:rPr kumimoji="1" lang="en-US" altLang="zh-CN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Juell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9,338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Tom </a:t>
                      </a:r>
                      <a:r>
                        <a:rPr kumimoji="1" lang="en-US" altLang="zh-CN" sz="2600" b="1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Nygard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7,298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Magel</a:t>
                      </a:r>
                      <a:r>
                        <a:rPr kumimoji="1" lang="en-US" altLang="zh-CN" sz="26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Clinton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7,358</a:t>
                      </a:r>
                    </a:p>
                  </a:txBody>
                  <a:tcPr marL="91436" marR="91436" marT="45710" marB="4571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0" marB="4571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Lily Smith</a:t>
                      </a:r>
                      <a:endParaRPr lang="zh-CN" altLang="en-US" sz="2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6,530</a:t>
                      </a:r>
                      <a:endParaRPr lang="zh-CN" altLang="en-US" sz="2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0575"/>
            <a:ext cx="10539413" cy="29733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2层客户端/服务器：数据库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服务器取代了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文件服务器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“客户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/服务器”一词通常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表示台式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PC通过网络连接到SQL数据库服务器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服务器的数据库系统（通常是RDBMS）可以回答用户的查询（SQL）</a:t>
            </a:r>
            <a:endParaRPr lang="zh-CN" altLang="en-US" b="1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sp>
        <p:nvSpPr>
          <p:cNvPr id="31747" name="矩形 1"/>
          <p:cNvSpPr>
            <a:spLocks noChangeArrowheads="1"/>
          </p:cNvSpPr>
          <p:nvPr/>
        </p:nvSpPr>
        <p:spPr bwMode="auto">
          <a:xfrm>
            <a:off x="957263" y="1327150"/>
            <a:ext cx="495141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两层客户端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</a:t>
            </a:r>
            <a:endParaRPr lang="en-US" altLang="zh-CN" sz="30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2"/>
          <p:cNvSpPr>
            <a:spLocks noChangeArrowheads="1"/>
          </p:cNvSpPr>
          <p:nvPr/>
        </p:nvSpPr>
        <p:spPr bwMode="auto">
          <a:xfrm>
            <a:off x="8099425" y="2555875"/>
            <a:ext cx="1519238" cy="2201863"/>
          </a:xfrm>
          <a:prstGeom prst="cube">
            <a:avLst>
              <a:gd name="adj" fmla="val 184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b="1">
              <a:latin typeface="Calibri" pitchFamily="34" charset="0"/>
            </a:endParaRPr>
          </a:p>
          <a:p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Gadugi"/>
                <a:ea typeface="Gadugi"/>
                <a:cs typeface="Gadugi"/>
              </a:rPr>
              <a:t>Database</a:t>
            </a:r>
          </a:p>
          <a:p>
            <a:r>
              <a:rPr lang="en-US" altLang="zh-CN" b="1">
                <a:latin typeface="Gadugi"/>
                <a:ea typeface="Gadugi"/>
                <a:cs typeface="Gadugi"/>
              </a:rPr>
              <a:t>Server</a:t>
            </a:r>
          </a:p>
          <a:p>
            <a:r>
              <a:rPr lang="en-US" altLang="zh-CN" b="1">
                <a:latin typeface="Gadugi"/>
                <a:ea typeface="Gadugi"/>
                <a:cs typeface="Gadugi"/>
              </a:rPr>
              <a:t>(DBMS)</a:t>
            </a:r>
          </a:p>
        </p:txBody>
      </p:sp>
      <p:sp>
        <p:nvSpPr>
          <p:cNvPr id="32770" name="Line 17"/>
          <p:cNvSpPr>
            <a:spLocks noChangeShapeType="1"/>
          </p:cNvSpPr>
          <p:nvPr/>
        </p:nvSpPr>
        <p:spPr bwMode="auto">
          <a:xfrm flipV="1">
            <a:off x="9331325" y="2870200"/>
            <a:ext cx="287338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1" name="Line 18"/>
          <p:cNvSpPr>
            <a:spLocks noChangeShapeType="1"/>
          </p:cNvSpPr>
          <p:nvPr/>
        </p:nvSpPr>
        <p:spPr bwMode="auto">
          <a:xfrm flipV="1">
            <a:off x="9329738" y="3027363"/>
            <a:ext cx="2873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2" name="Line 19"/>
          <p:cNvSpPr>
            <a:spLocks noChangeShapeType="1"/>
          </p:cNvSpPr>
          <p:nvPr/>
        </p:nvSpPr>
        <p:spPr bwMode="auto">
          <a:xfrm flipV="1">
            <a:off x="9329738" y="3656013"/>
            <a:ext cx="287337" cy="15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20"/>
          <p:cNvSpPr>
            <a:spLocks noChangeShapeType="1"/>
          </p:cNvSpPr>
          <p:nvPr/>
        </p:nvSpPr>
        <p:spPr bwMode="auto">
          <a:xfrm flipV="1">
            <a:off x="9328150" y="3814763"/>
            <a:ext cx="288925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1517650" y="3341688"/>
            <a:ext cx="1044575" cy="944562"/>
            <a:chOff x="2340" y="2376"/>
            <a:chExt cx="1431" cy="1560"/>
          </a:xfrm>
        </p:grpSpPr>
        <p:sp>
          <p:nvSpPr>
            <p:cNvPr id="32811" name="AutoShape 7"/>
            <p:cNvSpPr>
              <a:spLocks noChangeArrowheads="1"/>
            </p:cNvSpPr>
            <p:nvPr/>
          </p:nvSpPr>
          <p:spPr bwMode="auto">
            <a:xfrm>
              <a:off x="2700" y="3000"/>
              <a:ext cx="1026" cy="46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812" name="AutoShape 8"/>
            <p:cNvSpPr>
              <a:spLocks noChangeArrowheads="1"/>
            </p:cNvSpPr>
            <p:nvPr/>
          </p:nvSpPr>
          <p:spPr bwMode="auto">
            <a:xfrm>
              <a:off x="2700" y="2376"/>
              <a:ext cx="1071" cy="7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813" name="AutoShape 9"/>
            <p:cNvSpPr>
              <a:spLocks noChangeArrowheads="1"/>
            </p:cNvSpPr>
            <p:nvPr/>
          </p:nvSpPr>
          <p:spPr bwMode="auto">
            <a:xfrm>
              <a:off x="2769" y="2688"/>
              <a:ext cx="720" cy="3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814" name="AutoShape 10"/>
            <p:cNvSpPr>
              <a:spLocks noChangeArrowheads="1"/>
            </p:cNvSpPr>
            <p:nvPr/>
          </p:nvSpPr>
          <p:spPr bwMode="auto">
            <a:xfrm>
              <a:off x="2340" y="3468"/>
              <a:ext cx="1260" cy="468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815" name="AutoShape 11"/>
            <p:cNvSpPr>
              <a:spLocks noChangeArrowheads="1"/>
            </p:cNvSpPr>
            <p:nvPr/>
          </p:nvSpPr>
          <p:spPr bwMode="auto">
            <a:xfrm>
              <a:off x="2520" y="3526"/>
              <a:ext cx="901" cy="198"/>
            </a:xfrm>
            <a:prstGeom prst="parallelogram">
              <a:avLst>
                <a:gd name="adj" fmla="val 1137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32775" name="Line 14"/>
          <p:cNvSpPr>
            <a:spLocks noChangeShapeType="1"/>
          </p:cNvSpPr>
          <p:nvPr/>
        </p:nvSpPr>
        <p:spPr bwMode="auto">
          <a:xfrm>
            <a:off x="6330950" y="3717925"/>
            <a:ext cx="1763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1076325" y="1584325"/>
            <a:ext cx="3025775" cy="1314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GUI &amp; Applications,</a:t>
            </a:r>
          </a:p>
          <a:p>
            <a:pPr algn="just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Part of business logics</a:t>
            </a:r>
          </a:p>
          <a:p>
            <a:pPr algn="just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Program for accessing</a:t>
            </a:r>
          </a:p>
          <a:p>
            <a:pPr algn="just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DB</a:t>
            </a:r>
          </a:p>
        </p:txBody>
      </p:sp>
      <p:sp>
        <p:nvSpPr>
          <p:cNvPr id="32777" name="Text Box 16"/>
          <p:cNvSpPr txBox="1">
            <a:spLocks noChangeArrowheads="1"/>
          </p:cNvSpPr>
          <p:nvPr/>
        </p:nvSpPr>
        <p:spPr bwMode="auto">
          <a:xfrm>
            <a:off x="4872038" y="1668463"/>
            <a:ext cx="1782762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SQL calls</a:t>
            </a:r>
          </a:p>
        </p:txBody>
      </p:sp>
      <p:sp>
        <p:nvSpPr>
          <p:cNvPr id="32778" name="Freeform 21"/>
          <p:cNvSpPr>
            <a:spLocks noChangeArrowheads="1"/>
          </p:cNvSpPr>
          <p:nvPr/>
        </p:nvSpPr>
        <p:spPr bwMode="auto">
          <a:xfrm>
            <a:off x="4511675" y="2774950"/>
            <a:ext cx="1862138" cy="2151063"/>
          </a:xfrm>
          <a:custGeom>
            <a:avLst/>
            <a:gdLst>
              <a:gd name="T0" fmla="*/ 154963 w 1442"/>
              <a:gd name="T1" fmla="*/ 727773 h 2134"/>
              <a:gd name="T2" fmla="*/ 116222 w 1442"/>
              <a:gd name="T3" fmla="*/ 531214 h 2134"/>
              <a:gd name="T4" fmla="*/ 213074 w 1442"/>
              <a:gd name="T5" fmla="*/ 470734 h 2134"/>
              <a:gd name="T6" fmla="*/ 271185 w 1442"/>
              <a:gd name="T7" fmla="*/ 289295 h 2134"/>
              <a:gd name="T8" fmla="*/ 581111 w 1442"/>
              <a:gd name="T9" fmla="*/ 92736 h 2134"/>
              <a:gd name="T10" fmla="*/ 949148 w 1442"/>
              <a:gd name="T11" fmla="*/ 2016 h 2134"/>
              <a:gd name="T12" fmla="*/ 1452778 w 1442"/>
              <a:gd name="T13" fmla="*/ 153215 h 2134"/>
              <a:gd name="T14" fmla="*/ 1510889 w 1442"/>
              <a:gd name="T15" fmla="*/ 364894 h 2134"/>
              <a:gd name="T16" fmla="*/ 1762703 w 1442"/>
              <a:gd name="T17" fmla="*/ 652173 h 2134"/>
              <a:gd name="T18" fmla="*/ 1762703 w 1442"/>
              <a:gd name="T19" fmla="*/ 1075532 h 2134"/>
              <a:gd name="T20" fmla="*/ 1665852 w 1442"/>
              <a:gd name="T21" fmla="*/ 1120891 h 2134"/>
              <a:gd name="T22" fmla="*/ 1723963 w 1442"/>
              <a:gd name="T23" fmla="*/ 1136011 h 2134"/>
              <a:gd name="T24" fmla="*/ 1704592 w 1442"/>
              <a:gd name="T25" fmla="*/ 1498890 h 2134"/>
              <a:gd name="T26" fmla="*/ 1840185 w 1442"/>
              <a:gd name="T27" fmla="*/ 1846648 h 2134"/>
              <a:gd name="T28" fmla="*/ 1646481 w 1442"/>
              <a:gd name="T29" fmla="*/ 1997847 h 2134"/>
              <a:gd name="T30" fmla="*/ 1452778 w 1442"/>
              <a:gd name="T31" fmla="*/ 2028087 h 2134"/>
              <a:gd name="T32" fmla="*/ 1026629 w 1442"/>
              <a:gd name="T33" fmla="*/ 2133927 h 2134"/>
              <a:gd name="T34" fmla="*/ 891037 w 1442"/>
              <a:gd name="T35" fmla="*/ 2028087 h 2134"/>
              <a:gd name="T36" fmla="*/ 852296 w 1442"/>
              <a:gd name="T37" fmla="*/ 2028087 h 2134"/>
              <a:gd name="T38" fmla="*/ 736074 w 1442"/>
              <a:gd name="T39" fmla="*/ 2088567 h 2134"/>
              <a:gd name="T40" fmla="*/ 387407 w 1442"/>
              <a:gd name="T41" fmla="*/ 2028087 h 2134"/>
              <a:gd name="T42" fmla="*/ 174333 w 1442"/>
              <a:gd name="T43" fmla="*/ 1997847 h 2134"/>
              <a:gd name="T44" fmla="*/ 271185 w 1442"/>
              <a:gd name="T45" fmla="*/ 1831528 h 2134"/>
              <a:gd name="T46" fmla="*/ 213074 w 1442"/>
              <a:gd name="T47" fmla="*/ 1619849 h 2134"/>
              <a:gd name="T48" fmla="*/ 77481 w 1442"/>
              <a:gd name="T49" fmla="*/ 1483770 h 2134"/>
              <a:gd name="T50" fmla="*/ 154963 w 1442"/>
              <a:gd name="T51" fmla="*/ 1377930 h 2134"/>
              <a:gd name="T52" fmla="*/ 0 w 1442"/>
              <a:gd name="T53" fmla="*/ 1241851 h 2134"/>
              <a:gd name="T54" fmla="*/ 77481 w 1442"/>
              <a:gd name="T55" fmla="*/ 1075532 h 2134"/>
              <a:gd name="T56" fmla="*/ 193704 w 1442"/>
              <a:gd name="T57" fmla="*/ 954572 h 2134"/>
              <a:gd name="T58" fmla="*/ 251815 w 1442"/>
              <a:gd name="T59" fmla="*/ 848732 h 2134"/>
              <a:gd name="T60" fmla="*/ 213074 w 1442"/>
              <a:gd name="T61" fmla="*/ 788253 h 2134"/>
              <a:gd name="T62" fmla="*/ 213074 w 1442"/>
              <a:gd name="T63" fmla="*/ 712653 h 21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42"/>
              <a:gd name="T97" fmla="*/ 0 h 2134"/>
              <a:gd name="T98" fmla="*/ 1442 w 1442"/>
              <a:gd name="T99" fmla="*/ 2134 h 213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42" h="2134">
                <a:moveTo>
                  <a:pt x="165" y="707"/>
                </a:moveTo>
                <a:cubicBezTo>
                  <a:pt x="150" y="712"/>
                  <a:pt x="136" y="722"/>
                  <a:pt x="120" y="722"/>
                </a:cubicBezTo>
                <a:cubicBezTo>
                  <a:pt x="59" y="722"/>
                  <a:pt x="45" y="662"/>
                  <a:pt x="30" y="617"/>
                </a:cubicBezTo>
                <a:cubicBezTo>
                  <a:pt x="44" y="562"/>
                  <a:pt x="33" y="548"/>
                  <a:pt x="90" y="527"/>
                </a:cubicBezTo>
                <a:cubicBezTo>
                  <a:pt x="114" y="518"/>
                  <a:pt x="165" y="512"/>
                  <a:pt x="165" y="512"/>
                </a:cubicBezTo>
                <a:cubicBezTo>
                  <a:pt x="326" y="622"/>
                  <a:pt x="188" y="539"/>
                  <a:pt x="165" y="467"/>
                </a:cubicBezTo>
                <a:cubicBezTo>
                  <a:pt x="160" y="450"/>
                  <a:pt x="185" y="437"/>
                  <a:pt x="195" y="422"/>
                </a:cubicBezTo>
                <a:cubicBezTo>
                  <a:pt x="200" y="377"/>
                  <a:pt x="195" y="330"/>
                  <a:pt x="210" y="287"/>
                </a:cubicBezTo>
                <a:cubicBezTo>
                  <a:pt x="227" y="240"/>
                  <a:pt x="312" y="240"/>
                  <a:pt x="345" y="257"/>
                </a:cubicBezTo>
                <a:cubicBezTo>
                  <a:pt x="375" y="167"/>
                  <a:pt x="370" y="145"/>
                  <a:pt x="450" y="92"/>
                </a:cubicBezTo>
                <a:cubicBezTo>
                  <a:pt x="605" y="107"/>
                  <a:pt x="550" y="107"/>
                  <a:pt x="615" y="107"/>
                </a:cubicBezTo>
                <a:cubicBezTo>
                  <a:pt x="650" y="54"/>
                  <a:pt x="674" y="22"/>
                  <a:pt x="735" y="2"/>
                </a:cubicBezTo>
                <a:cubicBezTo>
                  <a:pt x="814" y="12"/>
                  <a:pt x="930" y="0"/>
                  <a:pt x="930" y="107"/>
                </a:cubicBezTo>
                <a:cubicBezTo>
                  <a:pt x="994" y="128"/>
                  <a:pt x="1061" y="131"/>
                  <a:pt x="1125" y="152"/>
                </a:cubicBezTo>
                <a:cubicBezTo>
                  <a:pt x="1170" y="197"/>
                  <a:pt x="1195" y="227"/>
                  <a:pt x="1215" y="287"/>
                </a:cubicBezTo>
                <a:cubicBezTo>
                  <a:pt x="1179" y="341"/>
                  <a:pt x="1193" y="316"/>
                  <a:pt x="1170" y="362"/>
                </a:cubicBezTo>
                <a:cubicBezTo>
                  <a:pt x="1193" y="431"/>
                  <a:pt x="1216" y="453"/>
                  <a:pt x="1275" y="497"/>
                </a:cubicBezTo>
                <a:cubicBezTo>
                  <a:pt x="1304" y="554"/>
                  <a:pt x="1345" y="588"/>
                  <a:pt x="1365" y="647"/>
                </a:cubicBezTo>
                <a:cubicBezTo>
                  <a:pt x="1355" y="708"/>
                  <a:pt x="1335" y="766"/>
                  <a:pt x="1335" y="827"/>
                </a:cubicBezTo>
                <a:cubicBezTo>
                  <a:pt x="1392" y="912"/>
                  <a:pt x="1392" y="949"/>
                  <a:pt x="1365" y="1067"/>
                </a:cubicBezTo>
                <a:cubicBezTo>
                  <a:pt x="1361" y="1085"/>
                  <a:pt x="1350" y="1103"/>
                  <a:pt x="1335" y="1112"/>
                </a:cubicBezTo>
                <a:cubicBezTo>
                  <a:pt x="1322" y="1120"/>
                  <a:pt x="1305" y="1112"/>
                  <a:pt x="1290" y="1112"/>
                </a:cubicBezTo>
                <a:cubicBezTo>
                  <a:pt x="1300" y="1085"/>
                  <a:pt x="1293" y="1022"/>
                  <a:pt x="1320" y="1031"/>
                </a:cubicBezTo>
                <a:cubicBezTo>
                  <a:pt x="1351" y="1041"/>
                  <a:pt x="1331" y="1095"/>
                  <a:pt x="1335" y="1127"/>
                </a:cubicBezTo>
                <a:cubicBezTo>
                  <a:pt x="1341" y="1167"/>
                  <a:pt x="1345" y="1207"/>
                  <a:pt x="1350" y="1247"/>
                </a:cubicBezTo>
                <a:cubicBezTo>
                  <a:pt x="1324" y="1325"/>
                  <a:pt x="1320" y="1403"/>
                  <a:pt x="1320" y="1487"/>
                </a:cubicBezTo>
                <a:cubicBezTo>
                  <a:pt x="1376" y="1524"/>
                  <a:pt x="1400" y="1568"/>
                  <a:pt x="1440" y="1622"/>
                </a:cubicBezTo>
                <a:cubicBezTo>
                  <a:pt x="1435" y="1692"/>
                  <a:pt x="1442" y="1764"/>
                  <a:pt x="1425" y="1832"/>
                </a:cubicBezTo>
                <a:cubicBezTo>
                  <a:pt x="1416" y="1867"/>
                  <a:pt x="1385" y="1892"/>
                  <a:pt x="1365" y="1922"/>
                </a:cubicBezTo>
                <a:cubicBezTo>
                  <a:pt x="1345" y="1952"/>
                  <a:pt x="1275" y="1982"/>
                  <a:pt x="1275" y="1982"/>
                </a:cubicBezTo>
                <a:cubicBezTo>
                  <a:pt x="1215" y="1977"/>
                  <a:pt x="1095" y="1967"/>
                  <a:pt x="1095" y="1967"/>
                </a:cubicBezTo>
                <a:cubicBezTo>
                  <a:pt x="1105" y="1982"/>
                  <a:pt x="1123" y="1994"/>
                  <a:pt x="1125" y="2012"/>
                </a:cubicBezTo>
                <a:cubicBezTo>
                  <a:pt x="1136" y="2103"/>
                  <a:pt x="1070" y="2110"/>
                  <a:pt x="1005" y="2132"/>
                </a:cubicBezTo>
                <a:cubicBezTo>
                  <a:pt x="935" y="2127"/>
                  <a:pt x="863" y="2134"/>
                  <a:pt x="795" y="2117"/>
                </a:cubicBezTo>
                <a:cubicBezTo>
                  <a:pt x="778" y="2113"/>
                  <a:pt x="778" y="2085"/>
                  <a:pt x="765" y="2072"/>
                </a:cubicBezTo>
                <a:cubicBezTo>
                  <a:pt x="742" y="2049"/>
                  <a:pt x="713" y="2035"/>
                  <a:pt x="690" y="2012"/>
                </a:cubicBezTo>
                <a:cubicBezTo>
                  <a:pt x="660" y="1997"/>
                  <a:pt x="634" y="1967"/>
                  <a:pt x="600" y="1967"/>
                </a:cubicBezTo>
                <a:cubicBezTo>
                  <a:pt x="575" y="1967"/>
                  <a:pt x="649" y="1990"/>
                  <a:pt x="660" y="2012"/>
                </a:cubicBezTo>
                <a:cubicBezTo>
                  <a:pt x="667" y="2026"/>
                  <a:pt x="658" y="2048"/>
                  <a:pt x="645" y="2057"/>
                </a:cubicBezTo>
                <a:cubicBezTo>
                  <a:pt x="624" y="2071"/>
                  <a:pt x="595" y="2067"/>
                  <a:pt x="570" y="2072"/>
                </a:cubicBezTo>
                <a:cubicBezTo>
                  <a:pt x="485" y="2067"/>
                  <a:pt x="398" y="2075"/>
                  <a:pt x="315" y="2057"/>
                </a:cubicBezTo>
                <a:cubicBezTo>
                  <a:pt x="300" y="2054"/>
                  <a:pt x="294" y="2027"/>
                  <a:pt x="300" y="2012"/>
                </a:cubicBezTo>
                <a:cubicBezTo>
                  <a:pt x="307" y="1995"/>
                  <a:pt x="345" y="1982"/>
                  <a:pt x="345" y="1982"/>
                </a:cubicBezTo>
                <a:cubicBezTo>
                  <a:pt x="272" y="2006"/>
                  <a:pt x="231" y="2027"/>
                  <a:pt x="135" y="1982"/>
                </a:cubicBezTo>
                <a:cubicBezTo>
                  <a:pt x="102" y="1967"/>
                  <a:pt x="75" y="1892"/>
                  <a:pt x="75" y="1892"/>
                </a:cubicBezTo>
                <a:cubicBezTo>
                  <a:pt x="104" y="1806"/>
                  <a:pt x="124" y="1817"/>
                  <a:pt x="210" y="1817"/>
                </a:cubicBezTo>
                <a:cubicBezTo>
                  <a:pt x="87" y="1799"/>
                  <a:pt x="55" y="1817"/>
                  <a:pt x="15" y="1697"/>
                </a:cubicBezTo>
                <a:cubicBezTo>
                  <a:pt x="39" y="1681"/>
                  <a:pt x="121" y="1607"/>
                  <a:pt x="165" y="1607"/>
                </a:cubicBezTo>
                <a:cubicBezTo>
                  <a:pt x="150" y="1592"/>
                  <a:pt x="133" y="1579"/>
                  <a:pt x="120" y="1562"/>
                </a:cubicBezTo>
                <a:cubicBezTo>
                  <a:pt x="98" y="1534"/>
                  <a:pt x="60" y="1472"/>
                  <a:pt x="60" y="1472"/>
                </a:cubicBezTo>
                <a:cubicBezTo>
                  <a:pt x="65" y="1447"/>
                  <a:pt x="62" y="1419"/>
                  <a:pt x="75" y="1397"/>
                </a:cubicBezTo>
                <a:cubicBezTo>
                  <a:pt x="84" y="1381"/>
                  <a:pt x="120" y="1367"/>
                  <a:pt x="120" y="1367"/>
                </a:cubicBezTo>
                <a:cubicBezTo>
                  <a:pt x="95" y="1359"/>
                  <a:pt x="45" y="1346"/>
                  <a:pt x="30" y="1322"/>
                </a:cubicBezTo>
                <a:cubicBezTo>
                  <a:pt x="13" y="1295"/>
                  <a:pt x="0" y="1232"/>
                  <a:pt x="0" y="1232"/>
                </a:cubicBezTo>
                <a:cubicBezTo>
                  <a:pt x="12" y="1195"/>
                  <a:pt x="26" y="1142"/>
                  <a:pt x="75" y="1142"/>
                </a:cubicBezTo>
                <a:cubicBezTo>
                  <a:pt x="70" y="1117"/>
                  <a:pt x="66" y="1092"/>
                  <a:pt x="60" y="1067"/>
                </a:cubicBezTo>
                <a:cubicBezTo>
                  <a:pt x="56" y="1052"/>
                  <a:pt x="40" y="1037"/>
                  <a:pt x="45" y="1022"/>
                </a:cubicBezTo>
                <a:cubicBezTo>
                  <a:pt x="54" y="994"/>
                  <a:pt x="120" y="947"/>
                  <a:pt x="150" y="947"/>
                </a:cubicBezTo>
                <a:cubicBezTo>
                  <a:pt x="175" y="942"/>
                  <a:pt x="211" y="953"/>
                  <a:pt x="225" y="932"/>
                </a:cubicBezTo>
                <a:cubicBezTo>
                  <a:pt x="251" y="893"/>
                  <a:pt x="216" y="863"/>
                  <a:pt x="195" y="842"/>
                </a:cubicBezTo>
                <a:cubicBezTo>
                  <a:pt x="175" y="837"/>
                  <a:pt x="144" y="845"/>
                  <a:pt x="135" y="827"/>
                </a:cubicBezTo>
                <a:cubicBezTo>
                  <a:pt x="127" y="811"/>
                  <a:pt x="156" y="798"/>
                  <a:pt x="165" y="782"/>
                </a:cubicBezTo>
                <a:cubicBezTo>
                  <a:pt x="176" y="763"/>
                  <a:pt x="195" y="744"/>
                  <a:pt x="195" y="722"/>
                </a:cubicBezTo>
                <a:cubicBezTo>
                  <a:pt x="195" y="711"/>
                  <a:pt x="175" y="712"/>
                  <a:pt x="165" y="707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AutoShape 22"/>
          <p:cNvSpPr>
            <a:spLocks noChangeArrowheads="1"/>
          </p:cNvSpPr>
          <p:nvPr/>
        </p:nvSpPr>
        <p:spPr bwMode="auto">
          <a:xfrm>
            <a:off x="10579100" y="4129088"/>
            <a:ext cx="696913" cy="628650"/>
          </a:xfrm>
          <a:prstGeom prst="can">
            <a:avLst>
              <a:gd name="adj" fmla="val 25000"/>
            </a:avLst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2780" name="Group 38"/>
          <p:cNvGrpSpPr>
            <a:grpSpLocks/>
          </p:cNvGrpSpPr>
          <p:nvPr/>
        </p:nvGrpSpPr>
        <p:grpSpPr bwMode="auto">
          <a:xfrm>
            <a:off x="9664700" y="3587750"/>
            <a:ext cx="1262063" cy="625475"/>
            <a:chOff x="4078" y="2658"/>
            <a:chExt cx="659" cy="162"/>
          </a:xfrm>
        </p:grpSpPr>
        <p:sp>
          <p:nvSpPr>
            <p:cNvPr id="32809" name="Line 23"/>
            <p:cNvSpPr>
              <a:spLocks noChangeShapeType="1"/>
            </p:cNvSpPr>
            <p:nvPr/>
          </p:nvSpPr>
          <p:spPr bwMode="auto">
            <a:xfrm>
              <a:off x="4078" y="2658"/>
              <a:ext cx="6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24"/>
            <p:cNvSpPr>
              <a:spLocks noChangeShapeType="1"/>
            </p:cNvSpPr>
            <p:nvPr/>
          </p:nvSpPr>
          <p:spPr bwMode="auto">
            <a:xfrm>
              <a:off x="4736" y="2658"/>
              <a:ext cx="1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1" name="Line 25"/>
          <p:cNvSpPr>
            <a:spLocks noChangeShapeType="1"/>
          </p:cNvSpPr>
          <p:nvPr/>
        </p:nvSpPr>
        <p:spPr bwMode="auto">
          <a:xfrm flipV="1">
            <a:off x="2627313" y="3743325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782" name="Group 41"/>
          <p:cNvGrpSpPr>
            <a:grpSpLocks/>
          </p:cNvGrpSpPr>
          <p:nvPr/>
        </p:nvGrpSpPr>
        <p:grpSpPr bwMode="auto">
          <a:xfrm>
            <a:off x="1331913" y="4498975"/>
            <a:ext cx="1568450" cy="787400"/>
            <a:chOff x="431" y="3153"/>
            <a:chExt cx="988" cy="496"/>
          </a:xfrm>
        </p:grpSpPr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541" y="3351"/>
              <a:ext cx="768" cy="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b="1">
                  <a:latin typeface="Calibri" pitchFamily="34" charset="0"/>
                </a:rPr>
                <a:t>tier 1</a:t>
              </a:r>
            </a:p>
          </p:txBody>
        </p:sp>
        <p:sp>
          <p:nvSpPr>
            <p:cNvPr id="32806" name="Line 28"/>
            <p:cNvSpPr>
              <a:spLocks noChangeShapeType="1"/>
            </p:cNvSpPr>
            <p:nvPr/>
          </p:nvSpPr>
          <p:spPr bwMode="auto">
            <a:xfrm>
              <a:off x="541" y="3351"/>
              <a:ext cx="7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29"/>
            <p:cNvSpPr>
              <a:spLocks noChangeShapeType="1"/>
            </p:cNvSpPr>
            <p:nvPr/>
          </p:nvSpPr>
          <p:spPr bwMode="auto">
            <a:xfrm flipH="1" flipV="1">
              <a:off x="431" y="3153"/>
              <a:ext cx="11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30"/>
            <p:cNvSpPr>
              <a:spLocks noChangeShapeType="1"/>
            </p:cNvSpPr>
            <p:nvPr/>
          </p:nvSpPr>
          <p:spPr bwMode="auto">
            <a:xfrm flipV="1">
              <a:off x="1309" y="3153"/>
              <a:ext cx="11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3" name="Group 42"/>
          <p:cNvGrpSpPr>
            <a:grpSpLocks/>
          </p:cNvGrpSpPr>
          <p:nvPr/>
        </p:nvGrpSpPr>
        <p:grpSpPr bwMode="auto">
          <a:xfrm>
            <a:off x="8750300" y="4724400"/>
            <a:ext cx="1566863" cy="787400"/>
            <a:chOff x="3749" y="3252"/>
            <a:chExt cx="987" cy="496"/>
          </a:xfrm>
        </p:grpSpPr>
        <p:sp>
          <p:nvSpPr>
            <p:cNvPr id="32800" name="Text Box 27"/>
            <p:cNvSpPr txBox="1">
              <a:spLocks noChangeArrowheads="1"/>
            </p:cNvSpPr>
            <p:nvPr/>
          </p:nvSpPr>
          <p:spPr bwMode="auto">
            <a:xfrm>
              <a:off x="3859" y="3451"/>
              <a:ext cx="768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b="1">
                  <a:latin typeface="Calibri" pitchFamily="34" charset="0"/>
                </a:rPr>
                <a:t>tier 2</a:t>
              </a:r>
            </a:p>
          </p:txBody>
        </p:sp>
        <p:grpSp>
          <p:nvGrpSpPr>
            <p:cNvPr id="32801" name="Group 39"/>
            <p:cNvGrpSpPr>
              <a:grpSpLocks/>
            </p:cNvGrpSpPr>
            <p:nvPr/>
          </p:nvGrpSpPr>
          <p:grpSpPr bwMode="auto">
            <a:xfrm>
              <a:off x="3749" y="3252"/>
              <a:ext cx="987" cy="199"/>
              <a:chOff x="3749" y="3252"/>
              <a:chExt cx="987" cy="199"/>
            </a:xfrm>
          </p:grpSpPr>
          <p:sp>
            <p:nvSpPr>
              <p:cNvPr id="32802" name="Line 31"/>
              <p:cNvSpPr>
                <a:spLocks noChangeShapeType="1"/>
              </p:cNvSpPr>
              <p:nvPr/>
            </p:nvSpPr>
            <p:spPr bwMode="auto">
              <a:xfrm>
                <a:off x="3859" y="3450"/>
                <a:ext cx="76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32"/>
              <p:cNvSpPr>
                <a:spLocks noChangeShapeType="1"/>
              </p:cNvSpPr>
              <p:nvPr/>
            </p:nvSpPr>
            <p:spPr bwMode="auto">
              <a:xfrm flipH="1" flipV="1">
                <a:off x="3749" y="3252"/>
                <a:ext cx="11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Line 33"/>
              <p:cNvSpPr>
                <a:spLocks noChangeShapeType="1"/>
              </p:cNvSpPr>
              <p:nvPr/>
            </p:nvSpPr>
            <p:spPr bwMode="auto">
              <a:xfrm flipV="1">
                <a:off x="4627" y="3252"/>
                <a:ext cx="109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784" name="Text Box 34"/>
          <p:cNvSpPr txBox="1">
            <a:spLocks noChangeArrowheads="1"/>
          </p:cNvSpPr>
          <p:nvPr/>
        </p:nvSpPr>
        <p:spPr bwMode="auto">
          <a:xfrm>
            <a:off x="7586663" y="1360488"/>
            <a:ext cx="3135312" cy="944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DBMS, Legacy &amp; other </a:t>
            </a:r>
          </a:p>
          <a:p>
            <a:pPr algn="just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Resource Managers,</a:t>
            </a:r>
          </a:p>
          <a:p>
            <a:pPr algn="just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Part of business logics</a:t>
            </a:r>
          </a:p>
        </p:txBody>
      </p:sp>
      <p:sp>
        <p:nvSpPr>
          <p:cNvPr id="32785" name="Text Box 35"/>
          <p:cNvSpPr txBox="1">
            <a:spLocks noChangeArrowheads="1"/>
          </p:cNvSpPr>
          <p:nvPr/>
        </p:nvSpPr>
        <p:spPr bwMode="auto">
          <a:xfrm>
            <a:off x="4999038" y="3484563"/>
            <a:ext cx="968375" cy="787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>
                <a:latin typeface="Calibri" pitchFamily="34" charset="0"/>
              </a:rPr>
              <a:t>SQL </a:t>
            </a:r>
          </a:p>
          <a:p>
            <a:pPr algn="just"/>
            <a:r>
              <a:rPr lang="en-US" altLang="zh-CN" sz="2400" b="1">
                <a:latin typeface="Calibri" pitchFamily="34" charset="0"/>
              </a:rPr>
              <a:t>Calls</a:t>
            </a:r>
          </a:p>
        </p:txBody>
      </p:sp>
      <p:sp>
        <p:nvSpPr>
          <p:cNvPr id="32786" name="Rectangle 36"/>
          <p:cNvSpPr>
            <a:spLocks noChangeArrowheads="1"/>
          </p:cNvSpPr>
          <p:nvPr/>
        </p:nvSpPr>
        <p:spPr bwMode="auto">
          <a:xfrm>
            <a:off x="2166938" y="5949950"/>
            <a:ext cx="6738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2-Tier Client/Server: Databases replaced File Server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9979025" y="3357563"/>
            <a:ext cx="54133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315200" y="3357563"/>
            <a:ext cx="54133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040063" y="3357563"/>
            <a:ext cx="542925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968625" y="4003675"/>
            <a:ext cx="693738" cy="488950"/>
            <a:chOff x="1979712" y="4002882"/>
            <a:chExt cx="694333" cy="48966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979712" y="4002882"/>
              <a:ext cx="694333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99" name="矩形 6"/>
            <p:cNvSpPr>
              <a:spLocks noChangeArrowheads="1"/>
            </p:cNvSpPr>
            <p:nvPr/>
          </p:nvSpPr>
          <p:spPr bwMode="auto">
            <a:xfrm>
              <a:off x="2003712" y="4122222"/>
              <a:ext cx="550624" cy="370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SQL</a:t>
              </a:r>
              <a:endParaRPr lang="zh-CN" altLang="en-US" b="1">
                <a:latin typeface="Calibri" pitchFamily="34" charset="0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7340600" y="4033838"/>
            <a:ext cx="693738" cy="488950"/>
            <a:chOff x="1979712" y="4002882"/>
            <a:chExt cx="694333" cy="488462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1979712" y="4002882"/>
              <a:ext cx="694333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97" name="矩形 52"/>
            <p:cNvSpPr>
              <a:spLocks noChangeArrowheads="1"/>
            </p:cNvSpPr>
            <p:nvPr/>
          </p:nvSpPr>
          <p:spPr bwMode="auto">
            <a:xfrm>
              <a:off x="2003712" y="4122222"/>
              <a:ext cx="550624" cy="369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SQL</a:t>
              </a:r>
              <a:endParaRPr lang="zh-CN" altLang="en-US" b="1">
                <a:latin typeface="Calibri" pitchFamily="34" charset="0"/>
              </a:endParaRP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9745663" y="4156075"/>
            <a:ext cx="693737" cy="488950"/>
            <a:chOff x="1979712" y="4002882"/>
            <a:chExt cx="694333" cy="489664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1979712" y="4002882"/>
              <a:ext cx="694333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95" name="矩形 55"/>
            <p:cNvSpPr>
              <a:spLocks noChangeArrowheads="1"/>
            </p:cNvSpPr>
            <p:nvPr/>
          </p:nvSpPr>
          <p:spPr bwMode="auto">
            <a:xfrm>
              <a:off x="2003712" y="4122222"/>
              <a:ext cx="550623" cy="370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SQL</a:t>
              </a:r>
              <a:endParaRPr lang="zh-CN" altLang="en-US" b="1">
                <a:latin typeface="Calibri" pitchFamily="34" charset="0"/>
              </a:endParaRPr>
            </a:p>
          </p:txBody>
        </p:sp>
      </p:grp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1414463" y="5305425"/>
            <a:ext cx="161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客户端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8499475" y="5435600"/>
            <a:ext cx="161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服务器端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782638" y="1484313"/>
            <a:ext cx="9745662" cy="4027487"/>
          </a:xfrm>
          <a:extLst/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2层客户端/服务器的内容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第1层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：GUI+业务逻辑+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访问数据库的逻辑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第2层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：数据库+共享资源+业务逻辑(少量的程序)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两层结构很简单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zh-CN" altLang="de-DE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小型部门决策支持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zh-CN" altLang="de-DE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用于支持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简单的Web发布应用程序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sz="half" idx="2"/>
          </p:nvPr>
        </p:nvSpPr>
        <p:spPr>
          <a:xfrm>
            <a:off x="647700" y="981075"/>
            <a:ext cx="10963275" cy="4260850"/>
          </a:xfrm>
        </p:spPr>
        <p:txBody>
          <a:bodyPr>
            <a:normAutofit/>
          </a:bodyPr>
          <a:lstStyle/>
          <a:p>
            <a:r>
              <a:rPr lang="zh-CN" altLang="en-US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应用程序存储在哪里？</a:t>
            </a:r>
            <a:endParaRPr lang="zh-CN" altLang="zh-CN" b="1" noProof="1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应用程序或业务逻辑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可以存储在</a:t>
            </a:r>
            <a:r>
              <a:rPr lang="en-US" altLang="zh-CN" b="1" noProof="1" smtClean="0">
                <a:latin typeface="微软雅黑" pitchFamily="34" charset="-122"/>
                <a:ea typeface="微软雅黑" pitchFamily="34" charset="-122"/>
              </a:rPr>
              <a:t>Client,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或</a:t>
            </a:r>
            <a:endParaRPr lang="zh-CN" altLang="zh-CN" b="1" noProof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以存储过程的形式驻留在数据库服务器上(存储过程</a:t>
            </a:r>
            <a:r>
              <a:rPr lang="en-US" altLang="zh-CN" b="1" noProof="1" smtClean="0">
                <a:latin typeface="微软雅黑" pitchFamily="34" charset="-122"/>
                <a:ea typeface="微软雅黑" pitchFamily="34" charset="-122"/>
                <a:sym typeface="+mn-ea"/>
              </a:rPr>
              <a:t>stored </a:t>
            </a:r>
            <a:r>
              <a:rPr lang="en-US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procedures</a:t>
            </a:r>
            <a:r>
              <a:rPr lang="en-US" altLang="zh-CN" b="1" noProof="1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越</a:t>
            </a: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复杂的应用程序 = 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越</a:t>
            </a: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肥胖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更昂贵的</a:t>
            </a:r>
            <a:r>
              <a:rPr lang="en-US" altLang="zh-CN" b="1" noProof="1" smtClean="0">
                <a:latin typeface="微软雅黑" pitchFamily="34" charset="-122"/>
                <a:ea typeface="微软雅黑" pitchFamily="34" charset="-122"/>
              </a:rPr>
              <a:t>PC</a:t>
            </a:r>
          </a:p>
          <a:p>
            <a:pPr>
              <a:buFont typeface="Arial" charset="0"/>
              <a:buNone/>
            </a:pPr>
            <a:endParaRPr lang="en-US" altLang="zh-CN" b="1" noProof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年前后，由</a:t>
            </a:r>
            <a:r>
              <a:rPr lang="en-US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开发的数据库应用程序具有</a:t>
            </a:r>
            <a:r>
              <a:rPr lang="zh-CN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层的客户端</a:t>
            </a:r>
            <a:r>
              <a:rPr lang="zh-CN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</a:t>
            </a:r>
            <a:r>
              <a:rPr lang="zh-CN" altLang="zh-CN" b="1" noProof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b="1" noProof="1" smtClean="0">
                <a:latin typeface="微软雅黑" pitchFamily="34" charset="-122"/>
                <a:ea typeface="微软雅黑" pitchFamily="34" charset="-122"/>
              </a:rPr>
              <a:t>front end + database)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>
            <a:spLocks noGrp="1"/>
          </p:cNvSpPr>
          <p:nvPr>
            <p:ph sz="half" idx="1"/>
          </p:nvPr>
        </p:nvSpPr>
        <p:spPr>
          <a:xfrm>
            <a:off x="723900" y="2060575"/>
            <a:ext cx="10734675" cy="21304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30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两层客户端</a:t>
            </a:r>
            <a:r>
              <a:rPr lang="en-US" altLang="zh-CN" sz="30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0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服务器架构的优点</a:t>
            </a:r>
            <a:r>
              <a:rPr lang="en-US" altLang="zh-CN" sz="30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:  </a:t>
            </a:r>
          </a:p>
          <a:p>
            <a:pPr>
              <a:lnSpc>
                <a:spcPct val="130000"/>
              </a:lnSpc>
            </a:pPr>
            <a:r>
              <a:rPr lang="zh-CN" altLang="zh-CN" sz="3000" b="1" smtClean="0">
                <a:latin typeface="微软雅黑" pitchFamily="34" charset="-122"/>
                <a:ea typeface="微软雅黑" pitchFamily="34" charset="-122"/>
              </a:rPr>
              <a:t>与文件共享系统相比，因为两层客户端</a:t>
            </a:r>
            <a:r>
              <a:rPr lang="en-US" altLang="zh-CN" sz="30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000" b="1" smtClean="0">
                <a:latin typeface="微软雅黑" pitchFamily="34" charset="-122"/>
                <a:ea typeface="微软雅黑" pitchFamily="34" charset="-122"/>
              </a:rPr>
              <a:t>服务器发送请求与回答而不是文件，从而降低了网络使用。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占位符 3"/>
          <p:cNvSpPr>
            <a:spLocks noGrp="1"/>
          </p:cNvSpPr>
          <p:nvPr>
            <p:ph type="body" sz="half" idx="2"/>
          </p:nvPr>
        </p:nvSpPr>
        <p:spPr>
          <a:xfrm>
            <a:off x="333375" y="892175"/>
            <a:ext cx="11525250" cy="5765800"/>
          </a:xfrm>
        </p:spPr>
        <p:txBody>
          <a:bodyPr rtlCol="0">
            <a:noAutofit/>
          </a:bodyPr>
          <a:lstStyle/>
          <a:p>
            <a:pPr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两层客户端</a:t>
            </a:r>
            <a:r>
              <a:rPr lang="en-US" altLang="zh-CN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服务器架构的缺点：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71500" indent="-3429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</a:t>
            </a:r>
            <a:r>
              <a:rPr lang="zh-CN" altLang="en-US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它是单一服务器且以局域网为中心的，所以难以扩展至大型企业广域网或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Intranet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71500" indent="-3429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2400" b="1" noProof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zh-CN" altLang="zh-CN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限于供应商</a:t>
            </a:r>
            <a:r>
              <a:rPr lang="zh-CN" altLang="en-US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程序的升级维护必须由供应商重新开发扩展</a:t>
            </a:r>
            <a:r>
              <a:rPr lang="zh-CN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3429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2400" b="1" noProof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开发商</a:t>
            </a:r>
            <a:r>
              <a:rPr lang="zh-CN" altLang="zh-CN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锁定：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因为你的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代码直接与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服务器绑定。依赖于一个特定的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开发商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的技术使得你会很困难或者很高的费用使用别的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开发商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的产品，即，更换其它产品困难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3429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：当配置到远程的环境时候，两层的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结构管理起来比较困难。尤其是对于胖客户端的情况，就更难管理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3429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程序维护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胖客户端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导致程序维护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困难。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必须在客户端安装特定的客户端应用程序，而且当越来越多的企业的业务逻辑写在客户端应用程序中的时候，程序维护变得越来越困难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3429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需要每个客户端都要安装新的客户端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413" y="665163"/>
            <a:ext cx="2520950" cy="792162"/>
          </a:xfrm>
        </p:spPr>
        <p:txBody>
          <a:bodyPr/>
          <a:lstStyle/>
          <a:p>
            <a:pPr algn="l"/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Contents: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0413" y="1773238"/>
            <a:ext cx="10647362" cy="4602162"/>
          </a:xfrm>
        </p:spPr>
        <p:txBody>
          <a:bodyPr rtlCol="0">
            <a:normAutofit/>
          </a:bodyPr>
          <a:lstStyle/>
          <a:p>
            <a:pPr marL="609600" indent="-609600" algn="l" fontAlgn="auto"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1.  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sldjump"/>
              </a:rPr>
              <a:t>客户端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sldjump"/>
              </a:rPr>
              <a:t>-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sldjump"/>
              </a:rPr>
              <a:t>服务器架构的概念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 algn="l" fontAlgn="auto">
              <a:spcAft>
                <a:spcPts val="600"/>
              </a:spcAft>
              <a:buFontTx/>
              <a:buAutoNum type="arabicPeriod" startAt="2"/>
              <a:defRPr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客户端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-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服务器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架构的演化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-2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层和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3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层客户端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-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服务器架构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 algn="l" fontAlgn="auto">
              <a:spcAft>
                <a:spcPts val="600"/>
              </a:spcAft>
              <a:buFontTx/>
              <a:buAutoNum type="arabicPeriod" startAt="2"/>
              <a:defRPr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sldjump"/>
              </a:rPr>
              <a:t>2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sldjump"/>
              </a:rPr>
              <a:t>层与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sldjump"/>
              </a:rPr>
              <a:t>3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sldjump"/>
              </a:rPr>
              <a:t>层客户端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sldjump"/>
              </a:rPr>
              <a:t>-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sldjump"/>
              </a:rPr>
              <a:t>服务器架构的比较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 algn="l" fontAlgn="auto">
              <a:spcAft>
                <a:spcPts val="600"/>
              </a:spcAft>
              <a:buFontTx/>
              <a:buAutoNum type="arabicPeriod" startAt="2"/>
              <a:defRPr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3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层层次架构与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3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层客户端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-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服务器架构的比较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 algn="l" fontAlgn="auto">
              <a:spcAft>
                <a:spcPts val="600"/>
              </a:spcAft>
              <a:buFontTx/>
              <a:buAutoNum type="arabicPeriod" startAt="2"/>
              <a:defRPr/>
            </a:pPr>
            <a:r>
              <a:rPr lang="en-US" altLang="zh-CN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6" action="ppaction://hlinksldjump"/>
              </a:rPr>
              <a:t>Java EE </a:t>
            </a:r>
            <a:r>
              <a:rPr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6" action="ppaction://hlinksldjump"/>
              </a:rPr>
              <a:t>架构简介</a:t>
            </a:r>
            <a:endParaRPr lang="zh-CN" altLang="en-US" sz="3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hlinkClick r:id="rId7" action="ppaction://hlinksldjump"/>
            </a:endParaRPr>
          </a:p>
          <a:p>
            <a:pPr marL="609600" indent="-609600" algn="l" fontAlgn="auto">
              <a:spcAft>
                <a:spcPts val="600"/>
              </a:spcAft>
              <a:buFontTx/>
              <a:buAutoNum type="arabicPeriod" startAt="2"/>
              <a:defRPr/>
            </a:pPr>
            <a:r>
              <a:rPr lang="en-US" altLang="zh-CN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8" action="ppaction://hlinksldjump"/>
              </a:rPr>
              <a:t>SSM</a:t>
            </a:r>
            <a:r>
              <a:rPr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8" action="ppaction://hlinksldjump"/>
              </a:rPr>
              <a:t>架构简介</a:t>
            </a:r>
            <a:endParaRPr lang="zh-CN" altLang="en-US" sz="3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hlinkClick r:id="rId7" action="ppaction://hlinksldjump"/>
            </a:endParaRPr>
          </a:p>
          <a:p>
            <a:pPr marL="609600" indent="-609600" algn="l" fontAlgn="auto">
              <a:spcAft>
                <a:spcPts val="600"/>
              </a:spcAft>
              <a:buFontTx/>
              <a:buAutoNum type="arabicPeriod" startAt="2"/>
              <a:defRPr/>
            </a:pPr>
            <a:r>
              <a:rPr lang="zh-CN" altLang="en-US" sz="3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9" action="ppaction://hlinksldjump"/>
              </a:rPr>
              <a:t>前后端分离架构简介</a:t>
            </a:r>
            <a:endParaRPr lang="de-DE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57200" y="1209675"/>
            <a:ext cx="11325225" cy="4832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为了克服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层客户端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服务器架构的缺点，以下引进了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层客户端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服务器架构。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3-Tier Client/Server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Tier 1: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GUI,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Tier 2: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Business Logic,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Tier 3: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在两层的客户端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服务器架构的客户端（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）与数据库服务器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(database server)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之间增加了一个中间层，叫做应用服务器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 server)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2"/>
          <p:cNvGrpSpPr>
            <a:grpSpLocks/>
          </p:cNvGrpSpPr>
          <p:nvPr/>
        </p:nvGrpSpPr>
        <p:grpSpPr bwMode="auto">
          <a:xfrm>
            <a:off x="817563" y="2841625"/>
            <a:ext cx="1038225" cy="1030288"/>
            <a:chOff x="2340" y="2376"/>
            <a:chExt cx="1431" cy="1560"/>
          </a:xfrm>
        </p:grpSpPr>
        <p:sp>
          <p:nvSpPr>
            <p:cNvPr id="41014" name="AutoShape 3"/>
            <p:cNvSpPr>
              <a:spLocks noChangeArrowheads="1"/>
            </p:cNvSpPr>
            <p:nvPr/>
          </p:nvSpPr>
          <p:spPr bwMode="auto">
            <a:xfrm>
              <a:off x="2700" y="3000"/>
              <a:ext cx="1026" cy="46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1015" name="AutoShape 4"/>
            <p:cNvSpPr>
              <a:spLocks noChangeArrowheads="1"/>
            </p:cNvSpPr>
            <p:nvPr/>
          </p:nvSpPr>
          <p:spPr bwMode="auto">
            <a:xfrm>
              <a:off x="2700" y="2376"/>
              <a:ext cx="1071" cy="7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1016" name="AutoShape 5"/>
            <p:cNvSpPr>
              <a:spLocks noChangeArrowheads="1"/>
            </p:cNvSpPr>
            <p:nvPr/>
          </p:nvSpPr>
          <p:spPr bwMode="auto">
            <a:xfrm>
              <a:off x="2769" y="2688"/>
              <a:ext cx="720" cy="3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1017" name="AutoShape 6"/>
            <p:cNvSpPr>
              <a:spLocks noChangeArrowheads="1"/>
            </p:cNvSpPr>
            <p:nvPr/>
          </p:nvSpPr>
          <p:spPr bwMode="auto">
            <a:xfrm>
              <a:off x="2340" y="3468"/>
              <a:ext cx="1260" cy="468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1018" name="AutoShape 7"/>
            <p:cNvSpPr>
              <a:spLocks noChangeArrowheads="1"/>
            </p:cNvSpPr>
            <p:nvPr/>
          </p:nvSpPr>
          <p:spPr bwMode="auto">
            <a:xfrm>
              <a:off x="2520" y="3526"/>
              <a:ext cx="901" cy="198"/>
            </a:xfrm>
            <a:prstGeom prst="parallelogram">
              <a:avLst>
                <a:gd name="adj" fmla="val 1137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40962" name="AutoShape 8"/>
          <p:cNvSpPr>
            <a:spLocks noChangeArrowheads="1"/>
          </p:cNvSpPr>
          <p:nvPr/>
        </p:nvSpPr>
        <p:spPr bwMode="auto">
          <a:xfrm>
            <a:off x="9156700" y="1982788"/>
            <a:ext cx="1546225" cy="2405062"/>
          </a:xfrm>
          <a:prstGeom prst="cube">
            <a:avLst>
              <a:gd name="adj" fmla="val 184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>
              <a:latin typeface="Calibri" pitchFamily="34" charset="0"/>
            </a:endParaRPr>
          </a:p>
          <a:p>
            <a:endParaRPr lang="zh-CN" altLang="en-US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Database</a:t>
            </a:r>
          </a:p>
          <a:p>
            <a:r>
              <a:rPr lang="en-US" altLang="zh-CN" b="1">
                <a:latin typeface="Calibri" pitchFamily="34" charset="0"/>
              </a:rPr>
              <a:t>Server</a:t>
            </a:r>
          </a:p>
          <a:p>
            <a:r>
              <a:rPr lang="en-US" altLang="zh-CN" b="1">
                <a:latin typeface="Calibri" pitchFamily="34" charset="0"/>
              </a:rPr>
              <a:t>(DBMS)</a:t>
            </a:r>
          </a:p>
        </p:txBody>
      </p:sp>
      <p:sp>
        <p:nvSpPr>
          <p:cNvPr id="40963" name="Line 9"/>
          <p:cNvSpPr>
            <a:spLocks noChangeShapeType="1"/>
          </p:cNvSpPr>
          <p:nvPr/>
        </p:nvSpPr>
        <p:spPr bwMode="auto">
          <a:xfrm>
            <a:off x="8378825" y="3184525"/>
            <a:ext cx="692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4" name="Text Box 10"/>
          <p:cNvSpPr txBox="1">
            <a:spLocks noChangeArrowheads="1"/>
          </p:cNvSpPr>
          <p:nvPr/>
        </p:nvSpPr>
        <p:spPr bwMode="auto">
          <a:xfrm>
            <a:off x="860425" y="1196975"/>
            <a:ext cx="1393825" cy="1482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200" b="1">
                <a:latin typeface="Calibri" pitchFamily="34" charset="0"/>
              </a:rPr>
              <a:t>GUI</a:t>
            </a:r>
          </a:p>
          <a:p>
            <a:pPr algn="ctr"/>
            <a:r>
              <a:rPr lang="en-US" altLang="zh-CN" sz="2200" b="1">
                <a:latin typeface="Calibri" pitchFamily="34" charset="0"/>
              </a:rPr>
              <a:t>Browser</a:t>
            </a:r>
          </a:p>
          <a:p>
            <a:pPr algn="ctr"/>
            <a:r>
              <a:rPr lang="en-US" altLang="zh-CN" sz="2200" b="1">
                <a:latin typeface="Calibri" pitchFamily="34" charset="0"/>
              </a:rPr>
              <a:t>Client program</a:t>
            </a:r>
          </a:p>
        </p:txBody>
      </p:sp>
      <p:sp>
        <p:nvSpPr>
          <p:cNvPr id="40965" name="Line 11"/>
          <p:cNvSpPr>
            <a:spLocks noChangeShapeType="1"/>
          </p:cNvSpPr>
          <p:nvPr/>
        </p:nvSpPr>
        <p:spPr bwMode="auto">
          <a:xfrm flipV="1">
            <a:off x="10339388" y="2325688"/>
            <a:ext cx="230187" cy="173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12"/>
          <p:cNvSpPr>
            <a:spLocks noChangeShapeType="1"/>
          </p:cNvSpPr>
          <p:nvPr/>
        </p:nvSpPr>
        <p:spPr bwMode="auto">
          <a:xfrm flipV="1">
            <a:off x="10339388" y="2498725"/>
            <a:ext cx="22860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13"/>
          <p:cNvSpPr>
            <a:spLocks noChangeShapeType="1"/>
          </p:cNvSpPr>
          <p:nvPr/>
        </p:nvSpPr>
        <p:spPr bwMode="auto">
          <a:xfrm flipV="1">
            <a:off x="10356850" y="3184525"/>
            <a:ext cx="228600" cy="173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14"/>
          <p:cNvSpPr>
            <a:spLocks noChangeShapeType="1"/>
          </p:cNvSpPr>
          <p:nvPr/>
        </p:nvSpPr>
        <p:spPr bwMode="auto">
          <a:xfrm flipV="1">
            <a:off x="10355263" y="3357563"/>
            <a:ext cx="22860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9" name="Freeform 15"/>
          <p:cNvSpPr>
            <a:spLocks noChangeArrowheads="1"/>
          </p:cNvSpPr>
          <p:nvPr/>
        </p:nvSpPr>
        <p:spPr bwMode="auto">
          <a:xfrm>
            <a:off x="2776538" y="2220913"/>
            <a:ext cx="1039812" cy="1822450"/>
          </a:xfrm>
          <a:custGeom>
            <a:avLst/>
            <a:gdLst>
              <a:gd name="T0" fmla="*/ 86531 w 1442"/>
              <a:gd name="T1" fmla="*/ 616593 h 2134"/>
              <a:gd name="T2" fmla="*/ 64898 w 1442"/>
              <a:gd name="T3" fmla="*/ 450061 h 2134"/>
              <a:gd name="T4" fmla="*/ 118980 w 1442"/>
              <a:gd name="T5" fmla="*/ 398821 h 2134"/>
              <a:gd name="T6" fmla="*/ 151429 w 1442"/>
              <a:gd name="T7" fmla="*/ 245100 h 2134"/>
              <a:gd name="T8" fmla="*/ 324491 w 1442"/>
              <a:gd name="T9" fmla="*/ 78569 h 2134"/>
              <a:gd name="T10" fmla="*/ 530001 w 1442"/>
              <a:gd name="T11" fmla="*/ 1708 h 2134"/>
              <a:gd name="T12" fmla="*/ 811226 w 1442"/>
              <a:gd name="T13" fmla="*/ 129809 h 2134"/>
              <a:gd name="T14" fmla="*/ 843676 w 1442"/>
              <a:gd name="T15" fmla="*/ 309150 h 2134"/>
              <a:gd name="T16" fmla="*/ 984288 w 1442"/>
              <a:gd name="T17" fmla="*/ 552542 h 2134"/>
              <a:gd name="T18" fmla="*/ 984288 w 1442"/>
              <a:gd name="T19" fmla="*/ 911225 h 2134"/>
              <a:gd name="T20" fmla="*/ 930206 w 1442"/>
              <a:gd name="T21" fmla="*/ 949655 h 2134"/>
              <a:gd name="T22" fmla="*/ 962655 w 1442"/>
              <a:gd name="T23" fmla="*/ 962465 h 2134"/>
              <a:gd name="T24" fmla="*/ 951839 w 1442"/>
              <a:gd name="T25" fmla="*/ 1269908 h 2134"/>
              <a:gd name="T26" fmla="*/ 1027553 w 1442"/>
              <a:gd name="T27" fmla="*/ 1564540 h 2134"/>
              <a:gd name="T28" fmla="*/ 919390 w 1442"/>
              <a:gd name="T29" fmla="*/ 1692641 h 2134"/>
              <a:gd name="T30" fmla="*/ 811226 w 1442"/>
              <a:gd name="T31" fmla="*/ 1718261 h 2134"/>
              <a:gd name="T32" fmla="*/ 573267 w 1442"/>
              <a:gd name="T33" fmla="*/ 1807932 h 2134"/>
              <a:gd name="T34" fmla="*/ 497552 w 1442"/>
              <a:gd name="T35" fmla="*/ 1718261 h 2134"/>
              <a:gd name="T36" fmla="*/ 475920 w 1442"/>
              <a:gd name="T37" fmla="*/ 1718261 h 2134"/>
              <a:gd name="T38" fmla="*/ 411021 w 1442"/>
              <a:gd name="T39" fmla="*/ 1769502 h 2134"/>
              <a:gd name="T40" fmla="*/ 216327 w 1442"/>
              <a:gd name="T41" fmla="*/ 1718261 h 2134"/>
              <a:gd name="T42" fmla="*/ 97347 w 1442"/>
              <a:gd name="T43" fmla="*/ 1692641 h 2134"/>
              <a:gd name="T44" fmla="*/ 151429 w 1442"/>
              <a:gd name="T45" fmla="*/ 1551730 h 2134"/>
              <a:gd name="T46" fmla="*/ 118980 w 1442"/>
              <a:gd name="T47" fmla="*/ 1372388 h 2134"/>
              <a:gd name="T48" fmla="*/ 43265 w 1442"/>
              <a:gd name="T49" fmla="*/ 1257097 h 2134"/>
              <a:gd name="T50" fmla="*/ 86531 w 1442"/>
              <a:gd name="T51" fmla="*/ 1167427 h 2134"/>
              <a:gd name="T52" fmla="*/ 0 w 1442"/>
              <a:gd name="T53" fmla="*/ 1052136 h 2134"/>
              <a:gd name="T54" fmla="*/ 43265 w 1442"/>
              <a:gd name="T55" fmla="*/ 911225 h 2134"/>
              <a:gd name="T56" fmla="*/ 108164 w 1442"/>
              <a:gd name="T57" fmla="*/ 808744 h 2134"/>
              <a:gd name="T58" fmla="*/ 140613 w 1442"/>
              <a:gd name="T59" fmla="*/ 719073 h 2134"/>
              <a:gd name="T60" fmla="*/ 118980 w 1442"/>
              <a:gd name="T61" fmla="*/ 667833 h 2134"/>
              <a:gd name="T62" fmla="*/ 118980 w 1442"/>
              <a:gd name="T63" fmla="*/ 603783 h 21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42"/>
              <a:gd name="T97" fmla="*/ 0 h 2134"/>
              <a:gd name="T98" fmla="*/ 1442 w 1442"/>
              <a:gd name="T99" fmla="*/ 2134 h 213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42" h="2134">
                <a:moveTo>
                  <a:pt x="165" y="707"/>
                </a:moveTo>
                <a:cubicBezTo>
                  <a:pt x="150" y="712"/>
                  <a:pt x="136" y="722"/>
                  <a:pt x="120" y="722"/>
                </a:cubicBezTo>
                <a:cubicBezTo>
                  <a:pt x="59" y="722"/>
                  <a:pt x="45" y="662"/>
                  <a:pt x="30" y="617"/>
                </a:cubicBezTo>
                <a:cubicBezTo>
                  <a:pt x="44" y="562"/>
                  <a:pt x="33" y="548"/>
                  <a:pt x="90" y="527"/>
                </a:cubicBezTo>
                <a:cubicBezTo>
                  <a:pt x="114" y="518"/>
                  <a:pt x="165" y="512"/>
                  <a:pt x="165" y="512"/>
                </a:cubicBezTo>
                <a:cubicBezTo>
                  <a:pt x="326" y="622"/>
                  <a:pt x="188" y="539"/>
                  <a:pt x="165" y="467"/>
                </a:cubicBezTo>
                <a:cubicBezTo>
                  <a:pt x="160" y="450"/>
                  <a:pt x="185" y="437"/>
                  <a:pt x="195" y="422"/>
                </a:cubicBezTo>
                <a:cubicBezTo>
                  <a:pt x="200" y="377"/>
                  <a:pt x="195" y="330"/>
                  <a:pt x="210" y="287"/>
                </a:cubicBezTo>
                <a:cubicBezTo>
                  <a:pt x="227" y="240"/>
                  <a:pt x="312" y="240"/>
                  <a:pt x="345" y="257"/>
                </a:cubicBezTo>
                <a:cubicBezTo>
                  <a:pt x="375" y="167"/>
                  <a:pt x="370" y="145"/>
                  <a:pt x="450" y="92"/>
                </a:cubicBezTo>
                <a:cubicBezTo>
                  <a:pt x="605" y="107"/>
                  <a:pt x="550" y="107"/>
                  <a:pt x="615" y="107"/>
                </a:cubicBezTo>
                <a:cubicBezTo>
                  <a:pt x="650" y="54"/>
                  <a:pt x="674" y="22"/>
                  <a:pt x="735" y="2"/>
                </a:cubicBezTo>
                <a:cubicBezTo>
                  <a:pt x="814" y="12"/>
                  <a:pt x="930" y="0"/>
                  <a:pt x="930" y="107"/>
                </a:cubicBezTo>
                <a:cubicBezTo>
                  <a:pt x="994" y="128"/>
                  <a:pt x="1061" y="131"/>
                  <a:pt x="1125" y="152"/>
                </a:cubicBezTo>
                <a:cubicBezTo>
                  <a:pt x="1170" y="197"/>
                  <a:pt x="1195" y="227"/>
                  <a:pt x="1215" y="287"/>
                </a:cubicBezTo>
                <a:cubicBezTo>
                  <a:pt x="1179" y="341"/>
                  <a:pt x="1193" y="316"/>
                  <a:pt x="1170" y="362"/>
                </a:cubicBezTo>
                <a:cubicBezTo>
                  <a:pt x="1193" y="431"/>
                  <a:pt x="1216" y="453"/>
                  <a:pt x="1275" y="497"/>
                </a:cubicBezTo>
                <a:cubicBezTo>
                  <a:pt x="1304" y="554"/>
                  <a:pt x="1345" y="588"/>
                  <a:pt x="1365" y="647"/>
                </a:cubicBezTo>
                <a:cubicBezTo>
                  <a:pt x="1355" y="708"/>
                  <a:pt x="1335" y="766"/>
                  <a:pt x="1335" y="827"/>
                </a:cubicBezTo>
                <a:cubicBezTo>
                  <a:pt x="1392" y="912"/>
                  <a:pt x="1392" y="949"/>
                  <a:pt x="1365" y="1067"/>
                </a:cubicBezTo>
                <a:cubicBezTo>
                  <a:pt x="1361" y="1085"/>
                  <a:pt x="1350" y="1103"/>
                  <a:pt x="1335" y="1112"/>
                </a:cubicBezTo>
                <a:cubicBezTo>
                  <a:pt x="1322" y="1120"/>
                  <a:pt x="1305" y="1112"/>
                  <a:pt x="1290" y="1112"/>
                </a:cubicBezTo>
                <a:cubicBezTo>
                  <a:pt x="1300" y="1085"/>
                  <a:pt x="1293" y="1022"/>
                  <a:pt x="1320" y="1031"/>
                </a:cubicBezTo>
                <a:cubicBezTo>
                  <a:pt x="1351" y="1041"/>
                  <a:pt x="1331" y="1095"/>
                  <a:pt x="1335" y="1127"/>
                </a:cubicBezTo>
                <a:cubicBezTo>
                  <a:pt x="1341" y="1167"/>
                  <a:pt x="1345" y="1207"/>
                  <a:pt x="1350" y="1247"/>
                </a:cubicBezTo>
                <a:cubicBezTo>
                  <a:pt x="1324" y="1325"/>
                  <a:pt x="1320" y="1403"/>
                  <a:pt x="1320" y="1487"/>
                </a:cubicBezTo>
                <a:cubicBezTo>
                  <a:pt x="1376" y="1524"/>
                  <a:pt x="1400" y="1568"/>
                  <a:pt x="1440" y="1622"/>
                </a:cubicBezTo>
                <a:cubicBezTo>
                  <a:pt x="1435" y="1692"/>
                  <a:pt x="1442" y="1764"/>
                  <a:pt x="1425" y="1832"/>
                </a:cubicBezTo>
                <a:cubicBezTo>
                  <a:pt x="1416" y="1867"/>
                  <a:pt x="1385" y="1892"/>
                  <a:pt x="1365" y="1922"/>
                </a:cubicBezTo>
                <a:cubicBezTo>
                  <a:pt x="1345" y="1952"/>
                  <a:pt x="1275" y="1982"/>
                  <a:pt x="1275" y="1982"/>
                </a:cubicBezTo>
                <a:cubicBezTo>
                  <a:pt x="1215" y="1977"/>
                  <a:pt x="1095" y="1967"/>
                  <a:pt x="1095" y="1967"/>
                </a:cubicBezTo>
                <a:cubicBezTo>
                  <a:pt x="1105" y="1982"/>
                  <a:pt x="1123" y="1994"/>
                  <a:pt x="1125" y="2012"/>
                </a:cubicBezTo>
                <a:cubicBezTo>
                  <a:pt x="1136" y="2103"/>
                  <a:pt x="1070" y="2110"/>
                  <a:pt x="1005" y="2132"/>
                </a:cubicBezTo>
                <a:cubicBezTo>
                  <a:pt x="935" y="2127"/>
                  <a:pt x="863" y="2134"/>
                  <a:pt x="795" y="2117"/>
                </a:cubicBezTo>
                <a:cubicBezTo>
                  <a:pt x="778" y="2113"/>
                  <a:pt x="778" y="2085"/>
                  <a:pt x="765" y="2072"/>
                </a:cubicBezTo>
                <a:cubicBezTo>
                  <a:pt x="742" y="2049"/>
                  <a:pt x="713" y="2035"/>
                  <a:pt x="690" y="2012"/>
                </a:cubicBezTo>
                <a:cubicBezTo>
                  <a:pt x="660" y="1997"/>
                  <a:pt x="634" y="1967"/>
                  <a:pt x="600" y="1967"/>
                </a:cubicBezTo>
                <a:cubicBezTo>
                  <a:pt x="575" y="1967"/>
                  <a:pt x="649" y="1990"/>
                  <a:pt x="660" y="2012"/>
                </a:cubicBezTo>
                <a:cubicBezTo>
                  <a:pt x="667" y="2026"/>
                  <a:pt x="658" y="2048"/>
                  <a:pt x="645" y="2057"/>
                </a:cubicBezTo>
                <a:cubicBezTo>
                  <a:pt x="624" y="2071"/>
                  <a:pt x="595" y="2067"/>
                  <a:pt x="570" y="2072"/>
                </a:cubicBezTo>
                <a:cubicBezTo>
                  <a:pt x="485" y="2067"/>
                  <a:pt x="398" y="2075"/>
                  <a:pt x="315" y="2057"/>
                </a:cubicBezTo>
                <a:cubicBezTo>
                  <a:pt x="300" y="2054"/>
                  <a:pt x="294" y="2027"/>
                  <a:pt x="300" y="2012"/>
                </a:cubicBezTo>
                <a:cubicBezTo>
                  <a:pt x="307" y="1995"/>
                  <a:pt x="345" y="1982"/>
                  <a:pt x="345" y="1982"/>
                </a:cubicBezTo>
                <a:cubicBezTo>
                  <a:pt x="272" y="2006"/>
                  <a:pt x="231" y="2027"/>
                  <a:pt x="135" y="1982"/>
                </a:cubicBezTo>
                <a:cubicBezTo>
                  <a:pt x="102" y="1967"/>
                  <a:pt x="75" y="1892"/>
                  <a:pt x="75" y="1892"/>
                </a:cubicBezTo>
                <a:cubicBezTo>
                  <a:pt x="104" y="1806"/>
                  <a:pt x="124" y="1817"/>
                  <a:pt x="210" y="1817"/>
                </a:cubicBezTo>
                <a:cubicBezTo>
                  <a:pt x="87" y="1799"/>
                  <a:pt x="55" y="1817"/>
                  <a:pt x="15" y="1697"/>
                </a:cubicBezTo>
                <a:cubicBezTo>
                  <a:pt x="39" y="1681"/>
                  <a:pt x="121" y="1607"/>
                  <a:pt x="165" y="1607"/>
                </a:cubicBezTo>
                <a:cubicBezTo>
                  <a:pt x="150" y="1592"/>
                  <a:pt x="133" y="1579"/>
                  <a:pt x="120" y="1562"/>
                </a:cubicBezTo>
                <a:cubicBezTo>
                  <a:pt x="98" y="1534"/>
                  <a:pt x="60" y="1472"/>
                  <a:pt x="60" y="1472"/>
                </a:cubicBezTo>
                <a:cubicBezTo>
                  <a:pt x="65" y="1447"/>
                  <a:pt x="62" y="1419"/>
                  <a:pt x="75" y="1397"/>
                </a:cubicBezTo>
                <a:cubicBezTo>
                  <a:pt x="84" y="1381"/>
                  <a:pt x="120" y="1367"/>
                  <a:pt x="120" y="1367"/>
                </a:cubicBezTo>
                <a:cubicBezTo>
                  <a:pt x="95" y="1359"/>
                  <a:pt x="45" y="1346"/>
                  <a:pt x="30" y="1322"/>
                </a:cubicBezTo>
                <a:cubicBezTo>
                  <a:pt x="13" y="1295"/>
                  <a:pt x="0" y="1232"/>
                  <a:pt x="0" y="1232"/>
                </a:cubicBezTo>
                <a:cubicBezTo>
                  <a:pt x="12" y="1195"/>
                  <a:pt x="26" y="1142"/>
                  <a:pt x="75" y="1142"/>
                </a:cubicBezTo>
                <a:cubicBezTo>
                  <a:pt x="70" y="1117"/>
                  <a:pt x="66" y="1092"/>
                  <a:pt x="60" y="1067"/>
                </a:cubicBezTo>
                <a:cubicBezTo>
                  <a:pt x="56" y="1052"/>
                  <a:pt x="40" y="1037"/>
                  <a:pt x="45" y="1022"/>
                </a:cubicBezTo>
                <a:cubicBezTo>
                  <a:pt x="54" y="994"/>
                  <a:pt x="120" y="947"/>
                  <a:pt x="150" y="947"/>
                </a:cubicBezTo>
                <a:cubicBezTo>
                  <a:pt x="175" y="942"/>
                  <a:pt x="211" y="953"/>
                  <a:pt x="225" y="932"/>
                </a:cubicBezTo>
                <a:cubicBezTo>
                  <a:pt x="251" y="893"/>
                  <a:pt x="216" y="863"/>
                  <a:pt x="195" y="842"/>
                </a:cubicBezTo>
                <a:cubicBezTo>
                  <a:pt x="175" y="837"/>
                  <a:pt x="144" y="845"/>
                  <a:pt x="135" y="827"/>
                </a:cubicBezTo>
                <a:cubicBezTo>
                  <a:pt x="127" y="811"/>
                  <a:pt x="156" y="798"/>
                  <a:pt x="165" y="782"/>
                </a:cubicBezTo>
                <a:cubicBezTo>
                  <a:pt x="176" y="763"/>
                  <a:pt x="195" y="744"/>
                  <a:pt x="195" y="722"/>
                </a:cubicBezTo>
                <a:cubicBezTo>
                  <a:pt x="195" y="711"/>
                  <a:pt x="175" y="712"/>
                  <a:pt x="165" y="707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0" name="AutoShape 16"/>
          <p:cNvSpPr>
            <a:spLocks noChangeArrowheads="1"/>
          </p:cNvSpPr>
          <p:nvPr/>
        </p:nvSpPr>
        <p:spPr bwMode="auto">
          <a:xfrm>
            <a:off x="10864850" y="3700463"/>
            <a:ext cx="692150" cy="687387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71" name="Line 17"/>
          <p:cNvSpPr>
            <a:spLocks noChangeShapeType="1"/>
          </p:cNvSpPr>
          <p:nvPr/>
        </p:nvSpPr>
        <p:spPr bwMode="auto">
          <a:xfrm>
            <a:off x="10442575" y="3529013"/>
            <a:ext cx="788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8"/>
          <p:cNvSpPr>
            <a:spLocks noChangeShapeType="1"/>
          </p:cNvSpPr>
          <p:nvPr/>
        </p:nvSpPr>
        <p:spPr bwMode="auto">
          <a:xfrm>
            <a:off x="11223625" y="3529013"/>
            <a:ext cx="0" cy="280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73" name="Group 20"/>
          <p:cNvGrpSpPr>
            <a:grpSpLocks/>
          </p:cNvGrpSpPr>
          <p:nvPr/>
        </p:nvGrpSpPr>
        <p:grpSpPr bwMode="auto">
          <a:xfrm>
            <a:off x="1079500" y="4387850"/>
            <a:ext cx="893763" cy="627063"/>
            <a:chOff x="206" y="2764"/>
            <a:chExt cx="563" cy="395"/>
          </a:xfrm>
        </p:grpSpPr>
        <p:sp>
          <p:nvSpPr>
            <p:cNvPr id="41009" name="Text Box 21"/>
            <p:cNvSpPr txBox="1">
              <a:spLocks noChangeArrowheads="1"/>
            </p:cNvSpPr>
            <p:nvPr/>
          </p:nvSpPr>
          <p:spPr bwMode="auto">
            <a:xfrm>
              <a:off x="224" y="2970"/>
              <a:ext cx="545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algn="ctr"/>
              <a:r>
                <a:rPr lang="en-US" altLang="zh-CN" sz="2400" b="1">
                  <a:latin typeface="Calibri" pitchFamily="34" charset="0"/>
                </a:rPr>
                <a:t>tier</a:t>
              </a:r>
              <a:r>
                <a:rPr lang="en-US" altLang="zh-CN" b="1">
                  <a:latin typeface="Calibri" pitchFamily="34" charset="0"/>
                </a:rPr>
                <a:t> 1</a:t>
              </a:r>
            </a:p>
          </p:txBody>
        </p:sp>
        <p:grpSp>
          <p:nvGrpSpPr>
            <p:cNvPr id="41010" name="Group 22"/>
            <p:cNvGrpSpPr>
              <a:grpSpLocks/>
            </p:cNvGrpSpPr>
            <p:nvPr/>
          </p:nvGrpSpPr>
          <p:grpSpPr bwMode="auto">
            <a:xfrm>
              <a:off x="206" y="2764"/>
              <a:ext cx="545" cy="216"/>
              <a:chOff x="206" y="2764"/>
              <a:chExt cx="545" cy="216"/>
            </a:xfrm>
          </p:grpSpPr>
          <p:sp>
            <p:nvSpPr>
              <p:cNvPr id="41011" name="Line 23"/>
              <p:cNvSpPr>
                <a:spLocks noChangeShapeType="1"/>
              </p:cNvSpPr>
              <p:nvPr/>
            </p:nvSpPr>
            <p:spPr bwMode="auto">
              <a:xfrm>
                <a:off x="315" y="2970"/>
                <a:ext cx="32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2" name="Line 24"/>
              <p:cNvSpPr>
                <a:spLocks noChangeShapeType="1"/>
              </p:cNvSpPr>
              <p:nvPr/>
            </p:nvSpPr>
            <p:spPr bwMode="auto">
              <a:xfrm flipH="1" flipV="1">
                <a:off x="206" y="2764"/>
                <a:ext cx="109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3" name="Line 25"/>
              <p:cNvSpPr>
                <a:spLocks noChangeShapeType="1"/>
              </p:cNvSpPr>
              <p:nvPr/>
            </p:nvSpPr>
            <p:spPr bwMode="auto">
              <a:xfrm flipV="1">
                <a:off x="642" y="2764"/>
                <a:ext cx="109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974" name="Group 26"/>
          <p:cNvGrpSpPr>
            <a:grpSpLocks/>
          </p:cNvGrpSpPr>
          <p:nvPr/>
        </p:nvGrpSpPr>
        <p:grpSpPr bwMode="auto">
          <a:xfrm>
            <a:off x="9921875" y="4413250"/>
            <a:ext cx="1385888" cy="815975"/>
            <a:chOff x="4464" y="2871"/>
            <a:chExt cx="982" cy="514"/>
          </a:xfrm>
        </p:grpSpPr>
        <p:sp>
          <p:nvSpPr>
            <p:cNvPr id="41005" name="Text Box 27"/>
            <p:cNvSpPr txBox="1">
              <a:spLocks noChangeArrowheads="1"/>
            </p:cNvSpPr>
            <p:nvPr/>
          </p:nvSpPr>
          <p:spPr bwMode="auto">
            <a:xfrm>
              <a:off x="4574" y="3060"/>
              <a:ext cx="763" cy="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Calibri" pitchFamily="34" charset="0"/>
                </a:rPr>
                <a:t>tier</a:t>
              </a:r>
              <a:r>
                <a:rPr lang="en-US" altLang="zh-CN" b="1">
                  <a:latin typeface="Calibri" pitchFamily="34" charset="0"/>
                </a:rPr>
                <a:t> 3</a:t>
              </a:r>
            </a:p>
          </p:txBody>
        </p:sp>
        <p:sp>
          <p:nvSpPr>
            <p:cNvPr id="41006" name="Line 28"/>
            <p:cNvSpPr>
              <a:spLocks noChangeShapeType="1"/>
            </p:cNvSpPr>
            <p:nvPr/>
          </p:nvSpPr>
          <p:spPr bwMode="auto">
            <a:xfrm>
              <a:off x="4574" y="3078"/>
              <a:ext cx="7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29"/>
            <p:cNvSpPr>
              <a:spLocks noChangeShapeType="1"/>
            </p:cNvSpPr>
            <p:nvPr/>
          </p:nvSpPr>
          <p:spPr bwMode="auto">
            <a:xfrm flipH="1" flipV="1">
              <a:off x="4464" y="2871"/>
              <a:ext cx="11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Line 30"/>
            <p:cNvSpPr>
              <a:spLocks noChangeShapeType="1"/>
            </p:cNvSpPr>
            <p:nvPr/>
          </p:nvSpPr>
          <p:spPr bwMode="auto">
            <a:xfrm flipV="1">
              <a:off x="5337" y="2871"/>
              <a:ext cx="109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5" name="Text Box 31"/>
          <p:cNvSpPr txBox="1">
            <a:spLocks noChangeArrowheads="1"/>
          </p:cNvSpPr>
          <p:nvPr/>
        </p:nvSpPr>
        <p:spPr bwMode="auto">
          <a:xfrm>
            <a:off x="8874125" y="1052513"/>
            <a:ext cx="2363788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latin typeface="Calibri" pitchFamily="34" charset="0"/>
              </a:rPr>
              <a:t>Database, DBMS, Legacy &amp; other Resource Managers</a:t>
            </a:r>
          </a:p>
        </p:txBody>
      </p:sp>
      <p:sp>
        <p:nvSpPr>
          <p:cNvPr id="40976" name="Text Box 32"/>
          <p:cNvSpPr txBox="1">
            <a:spLocks noChangeArrowheads="1"/>
          </p:cNvSpPr>
          <p:nvPr/>
        </p:nvSpPr>
        <p:spPr bwMode="auto">
          <a:xfrm>
            <a:off x="2949575" y="2670175"/>
            <a:ext cx="69373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b="1">
                <a:latin typeface="Calibri" pitchFamily="34" charset="0"/>
              </a:rPr>
              <a:t>RPC</a:t>
            </a:r>
          </a:p>
          <a:p>
            <a:pPr algn="ctr"/>
            <a:r>
              <a:rPr lang="en-US" altLang="zh-CN" b="1">
                <a:latin typeface="Calibri" pitchFamily="34" charset="0"/>
              </a:rPr>
              <a:t>ORB</a:t>
            </a:r>
          </a:p>
          <a:p>
            <a:pPr algn="ctr"/>
            <a:r>
              <a:rPr lang="en-US" altLang="zh-CN" b="1">
                <a:latin typeface="Calibri" pitchFamily="34" charset="0"/>
              </a:rPr>
              <a:t>MOM</a:t>
            </a:r>
          </a:p>
          <a:p>
            <a:pPr algn="ctr"/>
            <a:r>
              <a:rPr lang="en-US" altLang="zh-CN" b="1">
                <a:latin typeface="Calibri" pitchFamily="34" charset="0"/>
              </a:rPr>
              <a:t>HTTP</a:t>
            </a:r>
          </a:p>
        </p:txBody>
      </p:sp>
      <p:sp>
        <p:nvSpPr>
          <p:cNvPr id="40977" name="AutoShape 33"/>
          <p:cNvSpPr>
            <a:spLocks noChangeArrowheads="1"/>
          </p:cNvSpPr>
          <p:nvPr/>
        </p:nvSpPr>
        <p:spPr bwMode="auto">
          <a:xfrm>
            <a:off x="4498975" y="2325688"/>
            <a:ext cx="1858963" cy="2062162"/>
          </a:xfrm>
          <a:prstGeom prst="cube">
            <a:avLst>
              <a:gd name="adj" fmla="val 184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latin typeface="Calibri" pitchFamily="34" charset="0"/>
              </a:rPr>
              <a:t>Application</a:t>
            </a:r>
          </a:p>
          <a:p>
            <a:r>
              <a:rPr lang="en-US" altLang="zh-CN" b="1">
                <a:latin typeface="Calibri" pitchFamily="34" charset="0"/>
              </a:rPr>
              <a:t>Server</a:t>
            </a:r>
          </a:p>
        </p:txBody>
      </p:sp>
      <p:sp>
        <p:nvSpPr>
          <p:cNvPr id="40978" name="Line 34"/>
          <p:cNvSpPr>
            <a:spLocks noChangeShapeType="1"/>
          </p:cNvSpPr>
          <p:nvPr/>
        </p:nvSpPr>
        <p:spPr bwMode="auto">
          <a:xfrm>
            <a:off x="3822700" y="3184525"/>
            <a:ext cx="684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Freeform 35"/>
          <p:cNvSpPr>
            <a:spLocks noChangeArrowheads="1"/>
          </p:cNvSpPr>
          <p:nvPr/>
        </p:nvSpPr>
        <p:spPr bwMode="auto">
          <a:xfrm>
            <a:off x="7202488" y="2209800"/>
            <a:ext cx="1203325" cy="1833563"/>
          </a:xfrm>
          <a:custGeom>
            <a:avLst/>
            <a:gdLst>
              <a:gd name="T0" fmla="*/ 100138 w 1442"/>
              <a:gd name="T1" fmla="*/ 620353 h 2134"/>
              <a:gd name="T2" fmla="*/ 75104 w 1442"/>
              <a:gd name="T3" fmla="*/ 452806 h 2134"/>
              <a:gd name="T4" fmla="*/ 137690 w 1442"/>
              <a:gd name="T5" fmla="*/ 401253 h 2134"/>
              <a:gd name="T6" fmla="*/ 175241 w 1442"/>
              <a:gd name="T7" fmla="*/ 246594 h 2134"/>
              <a:gd name="T8" fmla="*/ 375517 w 1442"/>
              <a:gd name="T9" fmla="*/ 79048 h 2134"/>
              <a:gd name="T10" fmla="*/ 613345 w 1442"/>
              <a:gd name="T11" fmla="*/ 1718 h 2134"/>
              <a:gd name="T12" fmla="*/ 938794 w 1442"/>
              <a:gd name="T13" fmla="*/ 130601 h 2134"/>
              <a:gd name="T14" fmla="*/ 976346 w 1442"/>
              <a:gd name="T15" fmla="*/ 311035 h 2134"/>
              <a:gd name="T16" fmla="*/ 1139070 w 1442"/>
              <a:gd name="T17" fmla="*/ 555912 h 2134"/>
              <a:gd name="T18" fmla="*/ 1139070 w 1442"/>
              <a:gd name="T19" fmla="*/ 916782 h 2134"/>
              <a:gd name="T20" fmla="*/ 1076484 w 1442"/>
              <a:gd name="T21" fmla="*/ 955446 h 2134"/>
              <a:gd name="T22" fmla="*/ 1114035 w 1442"/>
              <a:gd name="T23" fmla="*/ 968334 h 2134"/>
              <a:gd name="T24" fmla="*/ 1101518 w 1442"/>
              <a:gd name="T25" fmla="*/ 1277651 h 2134"/>
              <a:gd name="T26" fmla="*/ 1189139 w 1442"/>
              <a:gd name="T27" fmla="*/ 1574080 h 2134"/>
              <a:gd name="T28" fmla="*/ 1063966 w 1442"/>
              <a:gd name="T29" fmla="*/ 1702962 h 2134"/>
              <a:gd name="T30" fmla="*/ 938794 w 1442"/>
              <a:gd name="T31" fmla="*/ 1728739 h 2134"/>
              <a:gd name="T32" fmla="*/ 663414 w 1442"/>
              <a:gd name="T33" fmla="*/ 1818956 h 2134"/>
              <a:gd name="T34" fmla="*/ 575794 w 1442"/>
              <a:gd name="T35" fmla="*/ 1728739 h 2134"/>
              <a:gd name="T36" fmla="*/ 550759 w 1442"/>
              <a:gd name="T37" fmla="*/ 1728739 h 2134"/>
              <a:gd name="T38" fmla="*/ 475656 w 1442"/>
              <a:gd name="T39" fmla="*/ 1780292 h 2134"/>
              <a:gd name="T40" fmla="*/ 250345 w 1442"/>
              <a:gd name="T41" fmla="*/ 1728739 h 2134"/>
              <a:gd name="T42" fmla="*/ 112655 w 1442"/>
              <a:gd name="T43" fmla="*/ 1702962 h 2134"/>
              <a:gd name="T44" fmla="*/ 175241 w 1442"/>
              <a:gd name="T45" fmla="*/ 1561192 h 2134"/>
              <a:gd name="T46" fmla="*/ 137690 w 1442"/>
              <a:gd name="T47" fmla="*/ 1380757 h 2134"/>
              <a:gd name="T48" fmla="*/ 50069 w 1442"/>
              <a:gd name="T49" fmla="*/ 1264763 h 2134"/>
              <a:gd name="T50" fmla="*/ 100138 w 1442"/>
              <a:gd name="T51" fmla="*/ 1174546 h 2134"/>
              <a:gd name="T52" fmla="*/ 0 w 1442"/>
              <a:gd name="T53" fmla="*/ 1058552 h 2134"/>
              <a:gd name="T54" fmla="*/ 50069 w 1442"/>
              <a:gd name="T55" fmla="*/ 916782 h 2134"/>
              <a:gd name="T56" fmla="*/ 125173 w 1442"/>
              <a:gd name="T57" fmla="*/ 813676 h 2134"/>
              <a:gd name="T58" fmla="*/ 162724 w 1442"/>
              <a:gd name="T59" fmla="*/ 723458 h 2134"/>
              <a:gd name="T60" fmla="*/ 137690 w 1442"/>
              <a:gd name="T61" fmla="*/ 671905 h 2134"/>
              <a:gd name="T62" fmla="*/ 137690 w 1442"/>
              <a:gd name="T63" fmla="*/ 607464 h 21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42"/>
              <a:gd name="T97" fmla="*/ 0 h 2134"/>
              <a:gd name="T98" fmla="*/ 1442 w 1442"/>
              <a:gd name="T99" fmla="*/ 2134 h 213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42" h="2134">
                <a:moveTo>
                  <a:pt x="165" y="707"/>
                </a:moveTo>
                <a:cubicBezTo>
                  <a:pt x="150" y="712"/>
                  <a:pt x="136" y="722"/>
                  <a:pt x="120" y="722"/>
                </a:cubicBezTo>
                <a:cubicBezTo>
                  <a:pt x="59" y="722"/>
                  <a:pt x="45" y="662"/>
                  <a:pt x="30" y="617"/>
                </a:cubicBezTo>
                <a:cubicBezTo>
                  <a:pt x="44" y="562"/>
                  <a:pt x="33" y="548"/>
                  <a:pt x="90" y="527"/>
                </a:cubicBezTo>
                <a:cubicBezTo>
                  <a:pt x="114" y="518"/>
                  <a:pt x="165" y="512"/>
                  <a:pt x="165" y="512"/>
                </a:cubicBezTo>
                <a:cubicBezTo>
                  <a:pt x="326" y="622"/>
                  <a:pt x="188" y="539"/>
                  <a:pt x="165" y="467"/>
                </a:cubicBezTo>
                <a:cubicBezTo>
                  <a:pt x="160" y="450"/>
                  <a:pt x="185" y="437"/>
                  <a:pt x="195" y="422"/>
                </a:cubicBezTo>
                <a:cubicBezTo>
                  <a:pt x="200" y="377"/>
                  <a:pt x="195" y="330"/>
                  <a:pt x="210" y="287"/>
                </a:cubicBezTo>
                <a:cubicBezTo>
                  <a:pt x="227" y="240"/>
                  <a:pt x="312" y="240"/>
                  <a:pt x="345" y="257"/>
                </a:cubicBezTo>
                <a:cubicBezTo>
                  <a:pt x="375" y="167"/>
                  <a:pt x="370" y="145"/>
                  <a:pt x="450" y="92"/>
                </a:cubicBezTo>
                <a:cubicBezTo>
                  <a:pt x="605" y="107"/>
                  <a:pt x="550" y="107"/>
                  <a:pt x="615" y="107"/>
                </a:cubicBezTo>
                <a:cubicBezTo>
                  <a:pt x="650" y="54"/>
                  <a:pt x="674" y="22"/>
                  <a:pt x="735" y="2"/>
                </a:cubicBezTo>
                <a:cubicBezTo>
                  <a:pt x="814" y="12"/>
                  <a:pt x="930" y="0"/>
                  <a:pt x="930" y="107"/>
                </a:cubicBezTo>
                <a:cubicBezTo>
                  <a:pt x="994" y="128"/>
                  <a:pt x="1061" y="131"/>
                  <a:pt x="1125" y="152"/>
                </a:cubicBezTo>
                <a:cubicBezTo>
                  <a:pt x="1170" y="197"/>
                  <a:pt x="1195" y="227"/>
                  <a:pt x="1215" y="287"/>
                </a:cubicBezTo>
                <a:cubicBezTo>
                  <a:pt x="1179" y="341"/>
                  <a:pt x="1193" y="316"/>
                  <a:pt x="1170" y="362"/>
                </a:cubicBezTo>
                <a:cubicBezTo>
                  <a:pt x="1193" y="431"/>
                  <a:pt x="1216" y="453"/>
                  <a:pt x="1275" y="497"/>
                </a:cubicBezTo>
                <a:cubicBezTo>
                  <a:pt x="1304" y="554"/>
                  <a:pt x="1345" y="588"/>
                  <a:pt x="1365" y="647"/>
                </a:cubicBezTo>
                <a:cubicBezTo>
                  <a:pt x="1355" y="708"/>
                  <a:pt x="1335" y="766"/>
                  <a:pt x="1335" y="827"/>
                </a:cubicBezTo>
                <a:cubicBezTo>
                  <a:pt x="1392" y="912"/>
                  <a:pt x="1392" y="949"/>
                  <a:pt x="1365" y="1067"/>
                </a:cubicBezTo>
                <a:cubicBezTo>
                  <a:pt x="1361" y="1085"/>
                  <a:pt x="1350" y="1103"/>
                  <a:pt x="1335" y="1112"/>
                </a:cubicBezTo>
                <a:cubicBezTo>
                  <a:pt x="1322" y="1120"/>
                  <a:pt x="1305" y="1112"/>
                  <a:pt x="1290" y="1112"/>
                </a:cubicBezTo>
                <a:cubicBezTo>
                  <a:pt x="1300" y="1085"/>
                  <a:pt x="1293" y="1022"/>
                  <a:pt x="1320" y="1031"/>
                </a:cubicBezTo>
                <a:cubicBezTo>
                  <a:pt x="1351" y="1041"/>
                  <a:pt x="1331" y="1095"/>
                  <a:pt x="1335" y="1127"/>
                </a:cubicBezTo>
                <a:cubicBezTo>
                  <a:pt x="1341" y="1167"/>
                  <a:pt x="1345" y="1207"/>
                  <a:pt x="1350" y="1247"/>
                </a:cubicBezTo>
                <a:cubicBezTo>
                  <a:pt x="1324" y="1325"/>
                  <a:pt x="1320" y="1403"/>
                  <a:pt x="1320" y="1487"/>
                </a:cubicBezTo>
                <a:cubicBezTo>
                  <a:pt x="1376" y="1524"/>
                  <a:pt x="1400" y="1568"/>
                  <a:pt x="1440" y="1622"/>
                </a:cubicBezTo>
                <a:cubicBezTo>
                  <a:pt x="1435" y="1692"/>
                  <a:pt x="1442" y="1764"/>
                  <a:pt x="1425" y="1832"/>
                </a:cubicBezTo>
                <a:cubicBezTo>
                  <a:pt x="1416" y="1867"/>
                  <a:pt x="1385" y="1892"/>
                  <a:pt x="1365" y="1922"/>
                </a:cubicBezTo>
                <a:cubicBezTo>
                  <a:pt x="1345" y="1952"/>
                  <a:pt x="1275" y="1982"/>
                  <a:pt x="1275" y="1982"/>
                </a:cubicBezTo>
                <a:cubicBezTo>
                  <a:pt x="1215" y="1977"/>
                  <a:pt x="1095" y="1967"/>
                  <a:pt x="1095" y="1967"/>
                </a:cubicBezTo>
                <a:cubicBezTo>
                  <a:pt x="1105" y="1982"/>
                  <a:pt x="1123" y="1994"/>
                  <a:pt x="1125" y="2012"/>
                </a:cubicBezTo>
                <a:cubicBezTo>
                  <a:pt x="1136" y="2103"/>
                  <a:pt x="1070" y="2110"/>
                  <a:pt x="1005" y="2132"/>
                </a:cubicBezTo>
                <a:cubicBezTo>
                  <a:pt x="935" y="2127"/>
                  <a:pt x="863" y="2134"/>
                  <a:pt x="795" y="2117"/>
                </a:cubicBezTo>
                <a:cubicBezTo>
                  <a:pt x="778" y="2113"/>
                  <a:pt x="778" y="2085"/>
                  <a:pt x="765" y="2072"/>
                </a:cubicBezTo>
                <a:cubicBezTo>
                  <a:pt x="742" y="2049"/>
                  <a:pt x="713" y="2035"/>
                  <a:pt x="690" y="2012"/>
                </a:cubicBezTo>
                <a:cubicBezTo>
                  <a:pt x="660" y="1997"/>
                  <a:pt x="634" y="1967"/>
                  <a:pt x="600" y="1967"/>
                </a:cubicBezTo>
                <a:cubicBezTo>
                  <a:pt x="575" y="1967"/>
                  <a:pt x="649" y="1990"/>
                  <a:pt x="660" y="2012"/>
                </a:cubicBezTo>
                <a:cubicBezTo>
                  <a:pt x="667" y="2026"/>
                  <a:pt x="658" y="2048"/>
                  <a:pt x="645" y="2057"/>
                </a:cubicBezTo>
                <a:cubicBezTo>
                  <a:pt x="624" y="2071"/>
                  <a:pt x="595" y="2067"/>
                  <a:pt x="570" y="2072"/>
                </a:cubicBezTo>
                <a:cubicBezTo>
                  <a:pt x="485" y="2067"/>
                  <a:pt x="398" y="2075"/>
                  <a:pt x="315" y="2057"/>
                </a:cubicBezTo>
                <a:cubicBezTo>
                  <a:pt x="300" y="2054"/>
                  <a:pt x="294" y="2027"/>
                  <a:pt x="300" y="2012"/>
                </a:cubicBezTo>
                <a:cubicBezTo>
                  <a:pt x="307" y="1995"/>
                  <a:pt x="345" y="1982"/>
                  <a:pt x="345" y="1982"/>
                </a:cubicBezTo>
                <a:cubicBezTo>
                  <a:pt x="272" y="2006"/>
                  <a:pt x="231" y="2027"/>
                  <a:pt x="135" y="1982"/>
                </a:cubicBezTo>
                <a:cubicBezTo>
                  <a:pt x="102" y="1967"/>
                  <a:pt x="75" y="1892"/>
                  <a:pt x="75" y="1892"/>
                </a:cubicBezTo>
                <a:cubicBezTo>
                  <a:pt x="104" y="1806"/>
                  <a:pt x="124" y="1817"/>
                  <a:pt x="210" y="1817"/>
                </a:cubicBezTo>
                <a:cubicBezTo>
                  <a:pt x="87" y="1799"/>
                  <a:pt x="55" y="1817"/>
                  <a:pt x="15" y="1697"/>
                </a:cubicBezTo>
                <a:cubicBezTo>
                  <a:pt x="39" y="1681"/>
                  <a:pt x="121" y="1607"/>
                  <a:pt x="165" y="1607"/>
                </a:cubicBezTo>
                <a:cubicBezTo>
                  <a:pt x="150" y="1592"/>
                  <a:pt x="133" y="1579"/>
                  <a:pt x="120" y="1562"/>
                </a:cubicBezTo>
                <a:cubicBezTo>
                  <a:pt x="98" y="1534"/>
                  <a:pt x="60" y="1472"/>
                  <a:pt x="60" y="1472"/>
                </a:cubicBezTo>
                <a:cubicBezTo>
                  <a:pt x="65" y="1447"/>
                  <a:pt x="62" y="1419"/>
                  <a:pt x="75" y="1397"/>
                </a:cubicBezTo>
                <a:cubicBezTo>
                  <a:pt x="84" y="1381"/>
                  <a:pt x="120" y="1367"/>
                  <a:pt x="120" y="1367"/>
                </a:cubicBezTo>
                <a:cubicBezTo>
                  <a:pt x="95" y="1359"/>
                  <a:pt x="45" y="1346"/>
                  <a:pt x="30" y="1322"/>
                </a:cubicBezTo>
                <a:cubicBezTo>
                  <a:pt x="13" y="1295"/>
                  <a:pt x="0" y="1232"/>
                  <a:pt x="0" y="1232"/>
                </a:cubicBezTo>
                <a:cubicBezTo>
                  <a:pt x="12" y="1195"/>
                  <a:pt x="26" y="1142"/>
                  <a:pt x="75" y="1142"/>
                </a:cubicBezTo>
                <a:cubicBezTo>
                  <a:pt x="70" y="1117"/>
                  <a:pt x="66" y="1092"/>
                  <a:pt x="60" y="1067"/>
                </a:cubicBezTo>
                <a:cubicBezTo>
                  <a:pt x="56" y="1052"/>
                  <a:pt x="40" y="1037"/>
                  <a:pt x="45" y="1022"/>
                </a:cubicBezTo>
                <a:cubicBezTo>
                  <a:pt x="54" y="994"/>
                  <a:pt x="120" y="947"/>
                  <a:pt x="150" y="947"/>
                </a:cubicBezTo>
                <a:cubicBezTo>
                  <a:pt x="175" y="942"/>
                  <a:pt x="211" y="953"/>
                  <a:pt x="225" y="932"/>
                </a:cubicBezTo>
                <a:cubicBezTo>
                  <a:pt x="251" y="893"/>
                  <a:pt x="216" y="863"/>
                  <a:pt x="195" y="842"/>
                </a:cubicBezTo>
                <a:cubicBezTo>
                  <a:pt x="175" y="837"/>
                  <a:pt x="144" y="845"/>
                  <a:pt x="135" y="827"/>
                </a:cubicBezTo>
                <a:cubicBezTo>
                  <a:pt x="127" y="811"/>
                  <a:pt x="156" y="798"/>
                  <a:pt x="165" y="782"/>
                </a:cubicBezTo>
                <a:cubicBezTo>
                  <a:pt x="176" y="763"/>
                  <a:pt x="195" y="744"/>
                  <a:pt x="195" y="722"/>
                </a:cubicBezTo>
                <a:cubicBezTo>
                  <a:pt x="195" y="711"/>
                  <a:pt x="175" y="712"/>
                  <a:pt x="165" y="707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Text Box 36"/>
          <p:cNvSpPr txBox="1">
            <a:spLocks noChangeArrowheads="1"/>
          </p:cNvSpPr>
          <p:nvPr/>
        </p:nvSpPr>
        <p:spPr bwMode="auto">
          <a:xfrm>
            <a:off x="7375525" y="2657475"/>
            <a:ext cx="8128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b="1">
                <a:latin typeface="Calibri" pitchFamily="34" charset="0"/>
              </a:rPr>
              <a:t>SQL</a:t>
            </a:r>
          </a:p>
          <a:p>
            <a:pPr algn="ctr"/>
            <a:r>
              <a:rPr lang="en-US" altLang="zh-CN" b="1">
                <a:latin typeface="Calibri" pitchFamily="34" charset="0"/>
              </a:rPr>
              <a:t>Data</a:t>
            </a:r>
          </a:p>
          <a:p>
            <a:pPr algn="ctr"/>
            <a:r>
              <a:rPr lang="en-US" altLang="zh-CN" b="1">
                <a:latin typeface="Calibri" pitchFamily="34" charset="0"/>
              </a:rPr>
              <a:t>Access</a:t>
            </a:r>
          </a:p>
        </p:txBody>
      </p:sp>
      <p:sp>
        <p:nvSpPr>
          <p:cNvPr id="40981" name="Line 37"/>
          <p:cNvSpPr>
            <a:spLocks noChangeShapeType="1"/>
          </p:cNvSpPr>
          <p:nvPr/>
        </p:nvSpPr>
        <p:spPr bwMode="auto">
          <a:xfrm>
            <a:off x="6138863" y="3184525"/>
            <a:ext cx="10795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Text Box 38"/>
          <p:cNvSpPr txBox="1">
            <a:spLocks noChangeArrowheads="1"/>
          </p:cNvSpPr>
          <p:nvPr/>
        </p:nvSpPr>
        <p:spPr bwMode="auto">
          <a:xfrm>
            <a:off x="4821238" y="1196975"/>
            <a:ext cx="1549400" cy="1030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just">
              <a:lnSpc>
                <a:spcPct val="90000"/>
              </a:lnSpc>
            </a:pPr>
            <a:r>
              <a:rPr lang="en-US" altLang="zh-CN" b="1">
                <a:latin typeface="Calibri" pitchFamily="34" charset="0"/>
              </a:rPr>
              <a:t>Application</a:t>
            </a:r>
          </a:p>
          <a:p>
            <a:pPr algn="just">
              <a:lnSpc>
                <a:spcPct val="90000"/>
              </a:lnSpc>
            </a:pPr>
            <a:r>
              <a:rPr lang="en-US" altLang="zh-CN" b="1">
                <a:latin typeface="Calibri" pitchFamily="34" charset="0"/>
              </a:rPr>
              <a:t>Services</a:t>
            </a:r>
          </a:p>
          <a:p>
            <a:pPr algn="just">
              <a:lnSpc>
                <a:spcPct val="90000"/>
              </a:lnSpc>
            </a:pPr>
            <a:r>
              <a:rPr lang="en-US" altLang="zh-CN" b="1">
                <a:latin typeface="Calibri" pitchFamily="34" charset="0"/>
              </a:rPr>
              <a:t>Business logic</a:t>
            </a: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2855913" y="6165850"/>
            <a:ext cx="6192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</a:rPr>
              <a:t>3 tire client/Server Architecture</a:t>
            </a:r>
          </a:p>
        </p:txBody>
      </p:sp>
      <p:sp>
        <p:nvSpPr>
          <p:cNvPr id="40984" name="Text Box 41"/>
          <p:cNvSpPr txBox="1">
            <a:spLocks noChangeArrowheads="1"/>
          </p:cNvSpPr>
          <p:nvPr/>
        </p:nvSpPr>
        <p:spPr bwMode="auto">
          <a:xfrm>
            <a:off x="931863" y="5243513"/>
            <a:ext cx="1296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Run GUI</a:t>
            </a:r>
          </a:p>
        </p:txBody>
      </p:sp>
      <p:sp>
        <p:nvSpPr>
          <p:cNvPr id="40985" name="Text Box 42"/>
          <p:cNvSpPr txBox="1">
            <a:spLocks noChangeArrowheads="1"/>
          </p:cNvSpPr>
          <p:nvPr/>
        </p:nvSpPr>
        <p:spPr bwMode="auto">
          <a:xfrm>
            <a:off x="4908550" y="4686300"/>
            <a:ext cx="865188" cy="515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latin typeface="Calibri" pitchFamily="34" charset="0"/>
              </a:rPr>
              <a:t>tier</a:t>
            </a:r>
            <a:r>
              <a:rPr lang="en-US" altLang="zh-CN" b="1">
                <a:latin typeface="Calibri" pitchFamily="34" charset="0"/>
              </a:rPr>
              <a:t> 2</a:t>
            </a:r>
          </a:p>
        </p:txBody>
      </p:sp>
      <p:sp>
        <p:nvSpPr>
          <p:cNvPr id="40986" name="Line 43"/>
          <p:cNvSpPr>
            <a:spLocks noChangeShapeType="1"/>
          </p:cNvSpPr>
          <p:nvPr/>
        </p:nvSpPr>
        <p:spPr bwMode="auto">
          <a:xfrm>
            <a:off x="5067300" y="4714875"/>
            <a:ext cx="5191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44"/>
          <p:cNvSpPr>
            <a:spLocks noChangeShapeType="1"/>
          </p:cNvSpPr>
          <p:nvPr/>
        </p:nvSpPr>
        <p:spPr bwMode="auto">
          <a:xfrm flipH="1" flipV="1">
            <a:off x="4879975" y="4387850"/>
            <a:ext cx="17303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45"/>
          <p:cNvSpPr>
            <a:spLocks noChangeShapeType="1"/>
          </p:cNvSpPr>
          <p:nvPr/>
        </p:nvSpPr>
        <p:spPr bwMode="auto">
          <a:xfrm flipV="1">
            <a:off x="5600700" y="4387850"/>
            <a:ext cx="17303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Text Box 46"/>
          <p:cNvSpPr txBox="1">
            <a:spLocks noChangeArrowheads="1"/>
          </p:cNvSpPr>
          <p:nvPr/>
        </p:nvSpPr>
        <p:spPr bwMode="auto">
          <a:xfrm>
            <a:off x="4700588" y="5108575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DB access program</a:t>
            </a:r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>
            <a:off x="11164888" y="2493963"/>
            <a:ext cx="1587" cy="574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H="1">
            <a:off x="9928225" y="5229225"/>
            <a:ext cx="1439863" cy="0"/>
          </a:xfrm>
          <a:prstGeom prst="line">
            <a:avLst/>
          </a:prstGeom>
          <a:noFill/>
          <a:ln w="412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 flipH="1">
            <a:off x="7324725" y="5229225"/>
            <a:ext cx="936625" cy="0"/>
          </a:xfrm>
          <a:prstGeom prst="line">
            <a:avLst/>
          </a:prstGeom>
          <a:noFill/>
          <a:ln w="412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56" name="Line 52"/>
          <p:cNvSpPr>
            <a:spLocks noChangeShapeType="1"/>
          </p:cNvSpPr>
          <p:nvPr/>
        </p:nvSpPr>
        <p:spPr bwMode="auto">
          <a:xfrm flipH="1">
            <a:off x="3143250" y="5229225"/>
            <a:ext cx="936625" cy="0"/>
          </a:xfrm>
          <a:prstGeom prst="line">
            <a:avLst/>
          </a:prstGeom>
          <a:noFill/>
          <a:ln w="412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857500" y="1549400"/>
            <a:ext cx="865188" cy="584200"/>
            <a:chOff x="1619250" y="1549321"/>
            <a:chExt cx="865188" cy="584279"/>
          </a:xfrm>
        </p:grpSpPr>
        <p:sp>
          <p:nvSpPr>
            <p:cNvPr id="41003" name="Line 47"/>
            <p:cNvSpPr>
              <a:spLocks noChangeShapeType="1"/>
            </p:cNvSpPr>
            <p:nvPr/>
          </p:nvSpPr>
          <p:spPr bwMode="auto">
            <a:xfrm>
              <a:off x="1619250" y="2133600"/>
              <a:ext cx="8651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4" name="矩形 1"/>
            <p:cNvSpPr>
              <a:spLocks noChangeArrowheads="1"/>
            </p:cNvSpPr>
            <p:nvPr/>
          </p:nvSpPr>
          <p:spPr bwMode="auto">
            <a:xfrm>
              <a:off x="1649641" y="1549321"/>
              <a:ext cx="8034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请求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435850" y="1712913"/>
            <a:ext cx="896938" cy="420687"/>
            <a:chOff x="5245665" y="1712119"/>
            <a:chExt cx="896824" cy="421481"/>
          </a:xfrm>
        </p:grpSpPr>
        <p:sp>
          <p:nvSpPr>
            <p:cNvPr id="41001" name="Line 48"/>
            <p:cNvSpPr>
              <a:spLocks noChangeShapeType="1"/>
            </p:cNvSpPr>
            <p:nvPr/>
          </p:nvSpPr>
          <p:spPr bwMode="auto">
            <a:xfrm>
              <a:off x="5277301" y="2133600"/>
              <a:ext cx="8651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矩形 3"/>
            <p:cNvSpPr>
              <a:spLocks noChangeArrowheads="1"/>
            </p:cNvSpPr>
            <p:nvPr/>
          </p:nvSpPr>
          <p:spPr bwMode="auto">
            <a:xfrm>
              <a:off x="5245665" y="1712119"/>
              <a:ext cx="550081" cy="370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SQL</a:t>
              </a:r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40996" name="矩形 1"/>
          <p:cNvSpPr>
            <a:spLocks noChangeArrowheads="1"/>
          </p:cNvSpPr>
          <p:nvPr/>
        </p:nvSpPr>
        <p:spPr bwMode="auto">
          <a:xfrm>
            <a:off x="1003300" y="5749925"/>
            <a:ext cx="1262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28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7" name="矩形 57"/>
          <p:cNvSpPr>
            <a:spLocks noChangeArrowheads="1"/>
          </p:cNvSpPr>
          <p:nvPr/>
        </p:nvSpPr>
        <p:spPr bwMode="auto">
          <a:xfrm>
            <a:off x="4233863" y="5732463"/>
            <a:ext cx="2124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应用服务器</a:t>
            </a:r>
          </a:p>
        </p:txBody>
      </p:sp>
      <p:sp>
        <p:nvSpPr>
          <p:cNvPr id="40998" name="矩形 58"/>
          <p:cNvSpPr>
            <a:spLocks noChangeArrowheads="1"/>
          </p:cNvSpPr>
          <p:nvPr/>
        </p:nvSpPr>
        <p:spPr bwMode="auto">
          <a:xfrm>
            <a:off x="8882063" y="5670550"/>
            <a:ext cx="2678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860550" y="3186113"/>
            <a:ext cx="116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3" grpId="0" animBg="1"/>
      <p:bldP spid="98354" grpId="0" animBg="1"/>
      <p:bldP spid="98355" grpId="0" animBg="1"/>
      <p:bldP spid="983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47675" y="1196975"/>
            <a:ext cx="11049000" cy="4965700"/>
          </a:xfrm>
        </p:spPr>
        <p:txBody>
          <a:bodyPr lIns="0" rIns="0"/>
          <a:lstStyle/>
          <a:p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层客户端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服务器架构是最流行的架构</a:t>
            </a:r>
            <a:endParaRPr lang="en-US" altLang="zh-CN" b="1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3-tire client/server architecture is the most popular architecture</a:t>
            </a:r>
          </a:p>
          <a:p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所有的多层客户端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JavaEE)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均为由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层客户端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服务器架构扩充而来</a:t>
            </a:r>
            <a:endParaRPr lang="en-US" altLang="zh-CN" b="1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All other multiple client/server architecture are derived from the 3-tire client/server architecture</a:t>
            </a:r>
          </a:p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The application layer in the 3-tire client/server design can be divided into several layers.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棱台 2"/>
          <p:cNvSpPr/>
          <p:nvPr/>
        </p:nvSpPr>
        <p:spPr>
          <a:xfrm>
            <a:off x="998538" y="1917700"/>
            <a:ext cx="4738687" cy="3167063"/>
          </a:xfrm>
          <a:prstGeom prst="bevel">
            <a:avLst>
              <a:gd name="adj" fmla="val 6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010" name="Text Box 18"/>
          <p:cNvSpPr txBox="1">
            <a:spLocks noChangeArrowheads="1"/>
          </p:cNvSpPr>
          <p:nvPr/>
        </p:nvSpPr>
        <p:spPr bwMode="auto">
          <a:xfrm>
            <a:off x="874713" y="6175375"/>
            <a:ext cx="579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A  special 3-tire client/server program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60488" y="2338388"/>
            <a:ext cx="3960812" cy="360362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endParaRPr lang="en-US" altLang="zh-CN" sz="2800" b="1">
              <a:latin typeface="Calibri" pitchFamily="34" charset="0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1360488" y="3040063"/>
            <a:ext cx="3960812" cy="360362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endParaRPr lang="en-US" altLang="zh-CN" sz="2800" b="1">
              <a:latin typeface="Calibri" pitchFamily="34" charset="0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360488" y="3716338"/>
            <a:ext cx="3960812" cy="360362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zh-CN" sz="2800" b="1">
              <a:latin typeface="Calibri" pitchFamily="34" charset="0"/>
            </a:endParaRPr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1792288" y="5302250"/>
            <a:ext cx="3024187" cy="792163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31750">
            <a:solidFill>
              <a:srgbClr val="FF00FF"/>
            </a:solidFill>
            <a:rou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Database Tire</a:t>
            </a:r>
            <a:endParaRPr lang="en-US" altLang="zh-CN" sz="280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015" name="Line 9"/>
          <p:cNvSpPr>
            <a:spLocks noChangeShapeType="1"/>
          </p:cNvSpPr>
          <p:nvPr/>
        </p:nvSpPr>
        <p:spPr bwMode="auto">
          <a:xfrm>
            <a:off x="1074738" y="1844675"/>
            <a:ext cx="46069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1001713" y="5170488"/>
            <a:ext cx="4678362" cy="1587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3305175" y="1484313"/>
            <a:ext cx="0" cy="504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3305175" y="2713038"/>
            <a:ext cx="0" cy="3238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>
            <a:off x="3305175" y="4913313"/>
            <a:ext cx="0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6672263" y="11255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alibri" pitchFamily="34" charset="0"/>
              </a:rPr>
              <a:t>GUI</a:t>
            </a:r>
          </a:p>
        </p:txBody>
      </p:sp>
      <p:sp>
        <p:nvSpPr>
          <p:cNvPr id="43021" name="Text Box 16"/>
          <p:cNvSpPr txBox="1">
            <a:spLocks noChangeArrowheads="1"/>
          </p:cNvSpPr>
          <p:nvPr/>
        </p:nvSpPr>
        <p:spPr bwMode="auto">
          <a:xfrm>
            <a:off x="6600825" y="2300288"/>
            <a:ext cx="15827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Business Logic tire </a:t>
            </a:r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6600825" y="5302250"/>
            <a:ext cx="1223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DB &amp;</a:t>
            </a:r>
          </a:p>
          <a:p>
            <a:r>
              <a:rPr lang="en-US" altLang="zh-CN" sz="2400" b="1">
                <a:latin typeface="Calibri" pitchFamily="34" charset="0"/>
              </a:rPr>
              <a:t>DBMS </a:t>
            </a:r>
          </a:p>
        </p:txBody>
      </p:sp>
      <p:sp>
        <p:nvSpPr>
          <p:cNvPr id="43023" name="Text Box 20"/>
          <p:cNvSpPr txBox="1">
            <a:spLocks noChangeArrowheads="1"/>
          </p:cNvSpPr>
          <p:nvPr/>
        </p:nvSpPr>
        <p:spPr bwMode="auto">
          <a:xfrm>
            <a:off x="8472488" y="2997200"/>
            <a:ext cx="2519362" cy="720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Application</a:t>
            </a:r>
          </a:p>
          <a:p>
            <a:pPr>
              <a:lnSpc>
                <a:spcPct val="85000"/>
              </a:lnSpc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Server</a:t>
            </a:r>
          </a:p>
        </p:txBody>
      </p:sp>
      <p:sp>
        <p:nvSpPr>
          <p:cNvPr id="43024" name="Text Box 21"/>
          <p:cNvSpPr txBox="1">
            <a:spLocks noChangeArrowheads="1"/>
          </p:cNvSpPr>
          <p:nvPr/>
        </p:nvSpPr>
        <p:spPr bwMode="auto">
          <a:xfrm>
            <a:off x="8401050" y="5445125"/>
            <a:ext cx="1871663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DB Server</a:t>
            </a:r>
          </a:p>
        </p:txBody>
      </p:sp>
      <p:sp>
        <p:nvSpPr>
          <p:cNvPr id="43025" name="Text Box 22"/>
          <p:cNvSpPr txBox="1">
            <a:spLocks noChangeArrowheads="1"/>
          </p:cNvSpPr>
          <p:nvPr/>
        </p:nvSpPr>
        <p:spPr bwMode="auto">
          <a:xfrm>
            <a:off x="8543925" y="1052513"/>
            <a:ext cx="1368425" cy="51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  <a:ea typeface="黑体" pitchFamily="49" charset="-122"/>
              </a:rPr>
              <a:t>PC</a:t>
            </a:r>
          </a:p>
        </p:txBody>
      </p:sp>
      <p:sp>
        <p:nvSpPr>
          <p:cNvPr id="43026" name="Rectangle 4"/>
          <p:cNvSpPr>
            <a:spLocks noChangeArrowheads="1"/>
          </p:cNvSpPr>
          <p:nvPr/>
        </p:nvSpPr>
        <p:spPr bwMode="auto">
          <a:xfrm>
            <a:off x="1360488" y="981075"/>
            <a:ext cx="3959225" cy="57626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b="1">
                <a:latin typeface="Calibri" pitchFamily="34" charset="0"/>
              </a:rPr>
              <a:t>Client Tier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360488" y="4376738"/>
            <a:ext cx="3960812" cy="360362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zh-CN" sz="2800" b="1">
              <a:latin typeface="Calibri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303588" y="3392488"/>
            <a:ext cx="0" cy="3238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303588" y="4070350"/>
            <a:ext cx="0" cy="3238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2263" y="3732213"/>
            <a:ext cx="50053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：这是几层架构？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层客户端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层客户端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棱台 25">
            <a:hlinkClick r:id="rId2" action="ppaction://hlinksldjump"/>
          </p:cNvPr>
          <p:cNvSpPr/>
          <p:nvPr/>
        </p:nvSpPr>
        <p:spPr>
          <a:xfrm>
            <a:off x="10272713" y="6022975"/>
            <a:ext cx="1781175" cy="655638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4" grpId="0" animBg="1"/>
      <p:bldP spid="160775" grpId="0" animBg="1"/>
      <p:bldP spid="160780" grpId="0" animBg="1"/>
      <p:bldP spid="2" grpId="0" animBg="1"/>
      <p:bldP spid="4" grpId="0" animBg="1"/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2495550" y="2781300"/>
            <a:ext cx="6911975" cy="1366838"/>
          </a:xfrm>
          <a:prstGeom prst="bevel">
            <a:avLst>
              <a:gd name="adj" fmla="val 12500"/>
            </a:avLst>
          </a:prstGeom>
          <a:solidFill>
            <a:srgbClr val="FFCC00">
              <a:alpha val="1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Comparison of 2- and 3-Tier 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Client-server  Architecture</a:t>
            </a:r>
          </a:p>
        </p:txBody>
      </p:sp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2782888" y="4437063"/>
            <a:ext cx="64817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层与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层客户端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2"/>
          <p:cNvSpPr txBox="1">
            <a:spLocks noChangeArrowheads="1"/>
          </p:cNvSpPr>
          <p:nvPr/>
        </p:nvSpPr>
        <p:spPr bwMode="auto">
          <a:xfrm>
            <a:off x="2651125" y="2347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0" hangingPunct="0"/>
            <a:endParaRPr lang="de-DE" altLang="zh-CN" sz="1600" b="1"/>
          </a:p>
        </p:txBody>
      </p:sp>
      <p:pic>
        <p:nvPicPr>
          <p:cNvPr id="45058" name="Picture 4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474" y="952154"/>
            <a:ext cx="8610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4825" y="188913"/>
            <a:ext cx="8569325" cy="554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defRPr/>
            </a:pPr>
            <a:r>
              <a:rPr lang="de-DE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Comparison of 2- and 3-Tier </a:t>
            </a:r>
            <a:r>
              <a:rPr lang="en-US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0527" y="3060080"/>
            <a:ext cx="135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1326" y="6200119"/>
            <a:ext cx="135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3496" y="3060080"/>
            <a:ext cx="286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2198" y="6236331"/>
            <a:ext cx="217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6078" y="6171453"/>
            <a:ext cx="263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92124" y="934817"/>
            <a:ext cx="11134725" cy="55861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de-DE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Client/sever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架构的优点</a:t>
            </a:r>
            <a:r>
              <a:rPr lang="de-DE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de-DE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de-DE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de-DE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Client/server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相比）</a:t>
            </a:r>
            <a:endParaRPr lang="de-DE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de-DE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三层客户端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服务器架构更容易维护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。应用程序逻辑与GUI和数据库分离；一层中的更改不应影响其他层。</a:t>
            </a:r>
            <a:endParaRPr lang="de-DE" altLang="zh-CN" sz="2600" dirty="0">
              <a:latin typeface="+mn-lt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三层客户端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服务器架构可以有瘦客户端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在当代三层客户机-服务器架构中，所有业务逻辑都可以写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在应用服务器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还负责为客户端生成web页；在客户机中，只需要安装例如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windows操作系统与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浏览器。使用浏览器，将网页从服务器下载到客户端（客户端非常瘦）。</a:t>
            </a:r>
            <a:r>
              <a:rPr lang="de-DE" altLang="zh-CN" sz="2600" dirty="0">
                <a:latin typeface="+mn-lt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de-DE" sz="2600" b="1" dirty="0">
                <a:solidFill>
                  <a:srgbClr val="0000CC"/>
                </a:solidFill>
                <a:latin typeface="+mn-lt"/>
                <a:ea typeface="微软雅黑" panose="020B0503020204020204" pitchFamily="34" charset="-122"/>
              </a:rPr>
              <a:t>例外</a:t>
            </a:r>
            <a:r>
              <a:rPr lang="zh-CN" altLang="de-DE" sz="2600" dirty="0">
                <a:latin typeface="+mn-lt"/>
                <a:ea typeface="微软雅黑" panose="020B0503020204020204" pitchFamily="34" charset="-122"/>
              </a:rPr>
              <a:t>：在网络游戏程序中，还是需要下载较大的客户端；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e.g.,</a:t>
            </a:r>
            <a:r>
              <a:rPr lang="zh-CN" altLang="de-DE" sz="2600" dirty="0">
                <a:latin typeface="+mn-lt"/>
                <a:ea typeface="微软雅黑" panose="020B0503020204020204" pitchFamily="34" charset="-122"/>
              </a:rPr>
              <a:t>，魔兽世界8.2版本的客户端大小为60GB左右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74825" y="188913"/>
            <a:ext cx="8569325" cy="554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defRPr/>
            </a:pPr>
            <a:r>
              <a:rPr lang="de-DE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Comparison of 2- and 3-Tier </a:t>
            </a:r>
            <a:r>
              <a:rPr lang="en-US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25538"/>
            <a:ext cx="11058525" cy="3382962"/>
          </a:xfrm>
          <a:extLst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0000"/>
              <a:buFont typeface="Arial" charset="0"/>
              <a:buNone/>
            </a:pPr>
            <a:r>
              <a:rPr lang="de-DE" altLang="zh-CN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三客户端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服务器架构中，</a:t>
            </a:r>
            <a:r>
              <a:rPr lang="zh-CN" alt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各层开发语言可以是互相独立的。   </a:t>
            </a:r>
            <a:endParaRPr lang="en-US" altLang="zh-CN" b="1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0000"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3层Client/server体系结构具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有语言独立性质</a:t>
            </a: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de-DE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de-DE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在这种</a:t>
            </a: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客情况下，</a:t>
            </a:r>
            <a:r>
              <a:rPr lang="zh-CN" altLang="de-DE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de-DE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de-DE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等中间件连接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de-DE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对象与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0000"/>
              <a:buFont typeface="Arial" charset="0"/>
              <a:buNone/>
            </a:pPr>
            <a:endParaRPr lang="de-DE" altLang="zh-CN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0000"/>
              <a:buFont typeface="Arial" charset="0"/>
              <a:buNone/>
            </a:pPr>
            <a:r>
              <a:rPr lang="de-DE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三层客户端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</a:t>
            </a:r>
            <a:r>
              <a:rPr lang="zh-CN" alt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可以连接到多个数据库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0000"/>
            </a:pPr>
            <a:r>
              <a:rPr lang="de-DE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Can pool database connections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4825" y="188913"/>
            <a:ext cx="8569325" cy="554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defRPr/>
            </a:pPr>
            <a:r>
              <a:rPr lang="de-DE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Comparison of 2- and 3-Tier </a:t>
            </a:r>
            <a:r>
              <a:rPr lang="en-US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 </a:t>
            </a:r>
          </a:p>
        </p:txBody>
      </p:sp>
      <p:sp>
        <p:nvSpPr>
          <p:cNvPr id="5" name="棱台 4">
            <a:hlinkClick r:id="rId3" action="ppaction://hlinksldjump"/>
          </p:cNvPr>
          <p:cNvSpPr/>
          <p:nvPr/>
        </p:nvSpPr>
        <p:spPr>
          <a:xfrm>
            <a:off x="9496425" y="5735638"/>
            <a:ext cx="1781175" cy="655637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棱台 3"/>
          <p:cNvSpPr/>
          <p:nvPr/>
        </p:nvSpPr>
        <p:spPr>
          <a:xfrm>
            <a:off x="2014538" y="2332038"/>
            <a:ext cx="8064500" cy="1744662"/>
          </a:xfrm>
          <a:prstGeom prst="bevel">
            <a:avLst>
              <a:gd name="adj" fmla="val 7794"/>
            </a:avLst>
          </a:prstGeom>
          <a:solidFill>
            <a:srgbClr val="F7FDBF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tx1"/>
                </a:solidFill>
              </a:rPr>
              <a:t>Comparison of 3-layered Architecture and 3-tiered Client/server Architecture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2135188" y="4437063"/>
            <a:ext cx="79438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层层次架构与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层客户端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77875"/>
          </a:xfrm>
        </p:spPr>
        <p:txBody>
          <a:bodyPr/>
          <a:lstStyle/>
          <a:p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三层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架构与三层客户端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服务器软件体系结构的区别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>
          <a:xfrm>
            <a:off x="561975" y="1125538"/>
            <a:ext cx="10839450" cy="42560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三层</a:t>
            </a: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zh-CN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包括显示层，应用层与永久数据保持层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）中的层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指的是</a:t>
            </a:r>
            <a:r>
              <a:rPr lang="zh-CN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意义上的</a:t>
            </a:r>
            <a:r>
              <a:rPr lang="zh-CN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这些层，可以部署在同一台计算机上，当然也可以部署在不同的计算机上。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三层客户端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里面所涉及的层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指的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en-US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意义上</a:t>
            </a:r>
            <a:r>
              <a:rPr lang="zh-CN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的层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运行在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被部署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与运行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在应用服务器上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数据层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包含数据库与数据库管理系统软件，被部署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与运行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在数据库服务器上。</a:t>
            </a:r>
            <a:endParaRPr lang="zh-CN" altLang="en-US"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8434" name="AutoShape 4"/>
          <p:cNvSpPr>
            <a:spLocks noChangeArrowheads="1"/>
          </p:cNvSpPr>
          <p:nvPr/>
        </p:nvSpPr>
        <p:spPr bwMode="auto">
          <a:xfrm>
            <a:off x="2373313" y="2133600"/>
            <a:ext cx="7200900" cy="1800225"/>
          </a:xfrm>
          <a:prstGeom prst="bevel">
            <a:avLst>
              <a:gd name="adj" fmla="val 12500"/>
            </a:avLst>
          </a:prstGeom>
          <a:solidFill>
            <a:srgbClr val="FFCC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Concept on Client-server </a:t>
            </a:r>
          </a:p>
          <a:p>
            <a:pPr algn="ctr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Software Architecture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3071813" y="4221163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服务器架构的概念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12"/>
          <p:cNvSpPr>
            <a:spLocks noChangeArrowheads="1"/>
          </p:cNvSpPr>
          <p:nvPr/>
        </p:nvSpPr>
        <p:spPr bwMode="auto">
          <a:xfrm>
            <a:off x="1790700" y="879475"/>
            <a:ext cx="3168650" cy="4175125"/>
          </a:xfrm>
          <a:prstGeom prst="roundRect">
            <a:avLst>
              <a:gd name="adj" fmla="val 16667"/>
            </a:avLst>
          </a:prstGeom>
          <a:solidFill>
            <a:srgbClr val="0000FF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2226" name="AutoShape 9"/>
          <p:cNvSpPr>
            <a:spLocks noChangeArrowheads="1"/>
          </p:cNvSpPr>
          <p:nvPr/>
        </p:nvSpPr>
        <p:spPr bwMode="auto">
          <a:xfrm>
            <a:off x="2101850" y="1166813"/>
            <a:ext cx="2517775" cy="792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2500"/>
              </a:lnSpc>
            </a:pPr>
            <a:r>
              <a:rPr lang="en-US" altLang="zh-CN" sz="2400" b="1">
                <a:latin typeface="Calibri" pitchFamily="34" charset="0"/>
              </a:rPr>
              <a:t>Presentation </a:t>
            </a:r>
          </a:p>
          <a:p>
            <a:pPr algn="ctr">
              <a:lnSpc>
                <a:spcPts val="2500"/>
              </a:lnSpc>
            </a:pPr>
            <a:r>
              <a:rPr lang="en-US" altLang="zh-CN" sz="2400" b="1">
                <a:latin typeface="Calibri" pitchFamily="34" charset="0"/>
              </a:rPr>
              <a:t>Layer</a:t>
            </a:r>
          </a:p>
        </p:txBody>
      </p:sp>
      <p:sp>
        <p:nvSpPr>
          <p:cNvPr id="52227" name="AutoShape 10"/>
          <p:cNvSpPr>
            <a:spLocks noChangeArrowheads="1"/>
          </p:cNvSpPr>
          <p:nvPr/>
        </p:nvSpPr>
        <p:spPr bwMode="auto">
          <a:xfrm>
            <a:off x="2101850" y="2541588"/>
            <a:ext cx="2517775" cy="896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2500"/>
              </a:lnSpc>
            </a:pPr>
            <a:r>
              <a:rPr lang="en-US" altLang="zh-CN" sz="2400" b="1">
                <a:latin typeface="Calibri" pitchFamily="34" charset="0"/>
              </a:rPr>
              <a:t>Application </a:t>
            </a:r>
          </a:p>
          <a:p>
            <a:pPr algn="ctr">
              <a:lnSpc>
                <a:spcPts val="2500"/>
              </a:lnSpc>
            </a:pPr>
            <a:r>
              <a:rPr lang="en-US" altLang="zh-CN" sz="2400" b="1">
                <a:latin typeface="Calibri" pitchFamily="34" charset="0"/>
              </a:rPr>
              <a:t>Layer</a:t>
            </a:r>
          </a:p>
        </p:txBody>
      </p:sp>
      <p:sp>
        <p:nvSpPr>
          <p:cNvPr id="52228" name="AutoShape 11"/>
          <p:cNvSpPr>
            <a:spLocks noChangeArrowheads="1"/>
          </p:cNvSpPr>
          <p:nvPr/>
        </p:nvSpPr>
        <p:spPr bwMode="auto">
          <a:xfrm>
            <a:off x="2101850" y="3992563"/>
            <a:ext cx="2517775" cy="792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2500"/>
              </a:lnSpc>
            </a:pPr>
            <a:r>
              <a:rPr lang="en-US" altLang="zh-CN" sz="2400" b="1">
                <a:latin typeface="Calibri" pitchFamily="34" charset="0"/>
              </a:rPr>
              <a:t>Permanent Data </a:t>
            </a:r>
          </a:p>
          <a:p>
            <a:pPr algn="ctr">
              <a:lnSpc>
                <a:spcPts val="2500"/>
              </a:lnSpc>
            </a:pPr>
            <a:r>
              <a:rPr lang="en-US" altLang="zh-CN" sz="2400" b="1">
                <a:latin typeface="Calibri" pitchFamily="34" charset="0"/>
              </a:rPr>
              <a:t>Storage Layer</a:t>
            </a:r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>
            <a:off x="2860675" y="1968500"/>
            <a:ext cx="287338" cy="576263"/>
          </a:xfrm>
          <a:prstGeom prst="downArrow">
            <a:avLst>
              <a:gd name="adj1" fmla="val 10620"/>
              <a:gd name="adj2" fmla="val 765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2230" name="AutoShape 14"/>
          <p:cNvSpPr>
            <a:spLocks noChangeArrowheads="1"/>
          </p:cNvSpPr>
          <p:nvPr/>
        </p:nvSpPr>
        <p:spPr bwMode="auto">
          <a:xfrm>
            <a:off x="2859088" y="3436938"/>
            <a:ext cx="287337" cy="576262"/>
          </a:xfrm>
          <a:prstGeom prst="downArrow">
            <a:avLst>
              <a:gd name="adj1" fmla="val 10620"/>
              <a:gd name="adj2" fmla="val 765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 flipV="1">
            <a:off x="3830638" y="1952625"/>
            <a:ext cx="0" cy="609600"/>
          </a:xfrm>
          <a:prstGeom prst="line">
            <a:avLst/>
          </a:prstGeom>
          <a:noFill/>
          <a:ln w="44450">
            <a:solidFill>
              <a:srgbClr val="0000CC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 flipH="1" flipV="1">
            <a:off x="3817938" y="3378200"/>
            <a:ext cx="4762" cy="608013"/>
          </a:xfrm>
          <a:prstGeom prst="line">
            <a:avLst/>
          </a:prstGeom>
          <a:noFill/>
          <a:ln w="44450">
            <a:solidFill>
              <a:srgbClr val="0000CC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>
            <a:off x="2511425" y="5272088"/>
            <a:ext cx="1727200" cy="792162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Database</a:t>
            </a:r>
          </a:p>
        </p:txBody>
      </p:sp>
      <p:sp>
        <p:nvSpPr>
          <p:cNvPr id="52234" name="Line 18"/>
          <p:cNvSpPr>
            <a:spLocks noChangeShapeType="1"/>
          </p:cNvSpPr>
          <p:nvPr/>
        </p:nvSpPr>
        <p:spPr bwMode="auto">
          <a:xfrm flipH="1">
            <a:off x="3001963" y="4768850"/>
            <a:ext cx="14287" cy="6000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5" name="Line 19"/>
          <p:cNvSpPr>
            <a:spLocks noChangeShapeType="1"/>
          </p:cNvSpPr>
          <p:nvPr/>
        </p:nvSpPr>
        <p:spPr bwMode="auto">
          <a:xfrm flipV="1">
            <a:off x="3805238" y="4768850"/>
            <a:ext cx="1587" cy="600075"/>
          </a:xfrm>
          <a:prstGeom prst="line">
            <a:avLst/>
          </a:prstGeom>
          <a:noFill/>
          <a:ln w="4445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6" name="Rectangle 20"/>
          <p:cNvSpPr>
            <a:spLocks noChangeArrowheads="1"/>
          </p:cNvSpPr>
          <p:nvPr/>
        </p:nvSpPr>
        <p:spPr bwMode="auto">
          <a:xfrm>
            <a:off x="5246688" y="5930900"/>
            <a:ext cx="44640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三层客户端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服务器架构</a:t>
            </a:r>
          </a:p>
        </p:txBody>
      </p:sp>
      <p:sp>
        <p:nvSpPr>
          <p:cNvPr id="52237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649287"/>
          </a:xfrm>
        </p:spPr>
        <p:txBody>
          <a:bodyPr/>
          <a:lstStyle/>
          <a:p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三层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架构与三层客户端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服务器软件体系结构的区别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棱台 2"/>
          <p:cNvSpPr/>
          <p:nvPr/>
        </p:nvSpPr>
        <p:spPr>
          <a:xfrm>
            <a:off x="5462588" y="1023938"/>
            <a:ext cx="3673475" cy="863600"/>
          </a:xfrm>
          <a:prstGeom prst="bevel">
            <a:avLst>
              <a:gd name="adj" fmla="val 10819"/>
            </a:avLst>
          </a:prstGeom>
          <a:solidFill>
            <a:srgbClr val="FFCC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Client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棱台 17"/>
          <p:cNvSpPr/>
          <p:nvPr/>
        </p:nvSpPr>
        <p:spPr>
          <a:xfrm>
            <a:off x="5462588" y="2563813"/>
            <a:ext cx="3673475" cy="865187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9" name="棱台 18"/>
          <p:cNvSpPr/>
          <p:nvPr/>
        </p:nvSpPr>
        <p:spPr>
          <a:xfrm>
            <a:off x="5462588" y="4090988"/>
            <a:ext cx="3673475" cy="1181100"/>
          </a:xfrm>
          <a:prstGeom prst="bevel">
            <a:avLst>
              <a:gd name="adj" fmla="val 8813"/>
            </a:avLst>
          </a:prstGeom>
          <a:solidFill>
            <a:srgbClr val="FFCC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Database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(DBMS)</a:t>
            </a:r>
          </a:p>
        </p:txBody>
      </p:sp>
      <p:sp>
        <p:nvSpPr>
          <p:cNvPr id="52241" name="AutoShape 13"/>
          <p:cNvSpPr>
            <a:spLocks noChangeArrowheads="1"/>
          </p:cNvSpPr>
          <p:nvPr/>
        </p:nvSpPr>
        <p:spPr bwMode="auto">
          <a:xfrm>
            <a:off x="6616700" y="1887538"/>
            <a:ext cx="269875" cy="647700"/>
          </a:xfrm>
          <a:prstGeom prst="downArrow">
            <a:avLst>
              <a:gd name="adj1" fmla="val 10620"/>
              <a:gd name="adj2" fmla="val 769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2242" name="AutoShape 13"/>
          <p:cNvSpPr>
            <a:spLocks noChangeArrowheads="1"/>
          </p:cNvSpPr>
          <p:nvPr/>
        </p:nvSpPr>
        <p:spPr bwMode="auto">
          <a:xfrm>
            <a:off x="6616700" y="3429000"/>
            <a:ext cx="269875" cy="647700"/>
          </a:xfrm>
          <a:prstGeom prst="downArrow">
            <a:avLst>
              <a:gd name="adj1" fmla="val 10620"/>
              <a:gd name="adj2" fmla="val 769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2243" name="Line 15"/>
          <p:cNvSpPr>
            <a:spLocks noChangeShapeType="1"/>
          </p:cNvSpPr>
          <p:nvPr/>
        </p:nvSpPr>
        <p:spPr bwMode="auto">
          <a:xfrm flipV="1">
            <a:off x="8054975" y="1911350"/>
            <a:ext cx="0" cy="600075"/>
          </a:xfrm>
          <a:prstGeom prst="line">
            <a:avLst/>
          </a:prstGeom>
          <a:noFill/>
          <a:ln w="44450">
            <a:solidFill>
              <a:srgbClr val="C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15"/>
          <p:cNvSpPr>
            <a:spLocks noChangeShapeType="1"/>
          </p:cNvSpPr>
          <p:nvPr/>
        </p:nvSpPr>
        <p:spPr bwMode="auto">
          <a:xfrm flipV="1">
            <a:off x="8054975" y="3419475"/>
            <a:ext cx="0" cy="600075"/>
          </a:xfrm>
          <a:prstGeom prst="line">
            <a:avLst/>
          </a:prstGeom>
          <a:noFill/>
          <a:ln w="44450">
            <a:solidFill>
              <a:srgbClr val="C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矩形 3"/>
          <p:cNvSpPr>
            <a:spLocks noChangeArrowheads="1"/>
          </p:cNvSpPr>
          <p:nvPr/>
        </p:nvSpPr>
        <p:spPr bwMode="auto">
          <a:xfrm>
            <a:off x="9450388" y="2492375"/>
            <a:ext cx="12668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46" name="矩形 24"/>
          <p:cNvSpPr>
            <a:spLocks noChangeArrowheads="1"/>
          </p:cNvSpPr>
          <p:nvPr/>
        </p:nvSpPr>
        <p:spPr bwMode="auto">
          <a:xfrm>
            <a:off x="9450388" y="4221163"/>
            <a:ext cx="12668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47" name="矩形 25"/>
          <p:cNvSpPr>
            <a:spLocks noChangeArrowheads="1"/>
          </p:cNvSpPr>
          <p:nvPr/>
        </p:nvSpPr>
        <p:spPr bwMode="auto">
          <a:xfrm>
            <a:off x="9450388" y="1095375"/>
            <a:ext cx="661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PC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48" name="矩形 1"/>
          <p:cNvSpPr>
            <a:spLocks noChangeArrowheads="1"/>
          </p:cNvSpPr>
          <p:nvPr/>
        </p:nvSpPr>
        <p:spPr bwMode="auto">
          <a:xfrm>
            <a:off x="2078038" y="6165850"/>
            <a:ext cx="2339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三层层次架构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组合 18"/>
          <p:cNvGrpSpPr>
            <a:grpSpLocks/>
          </p:cNvGrpSpPr>
          <p:nvPr/>
        </p:nvGrpSpPr>
        <p:grpSpPr bwMode="auto">
          <a:xfrm>
            <a:off x="2625725" y="2708275"/>
            <a:ext cx="7348538" cy="1692275"/>
            <a:chOff x="4283968" y="2056123"/>
            <a:chExt cx="4694767" cy="1692188"/>
          </a:xfrm>
        </p:grpSpPr>
        <p:pic>
          <p:nvPicPr>
            <p:cNvPr id="53259" name="Picture 2" descr="c:\users\hg\appdata\roaming\360se6\USERDA~1\Temp\BY-A-S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3968" y="2056123"/>
              <a:ext cx="4694767" cy="169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0" name="矩形 3"/>
            <p:cNvSpPr>
              <a:spLocks noChangeArrowheads="1"/>
            </p:cNvSpPr>
            <p:nvPr/>
          </p:nvSpPr>
          <p:spPr bwMode="auto">
            <a:xfrm>
              <a:off x="7452710" y="2272147"/>
              <a:ext cx="1244488" cy="108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altLang="zh-CN" sz="2400" b="1">
                  <a:latin typeface="Calibri" pitchFamily="34" charset="0"/>
                </a:rPr>
                <a:t>Application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400" b="1">
                  <a:latin typeface="Calibri" pitchFamily="34" charset="0"/>
                </a:rPr>
                <a:t>Services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400" b="1">
                  <a:latin typeface="Calibri" pitchFamily="34" charset="0"/>
                </a:rPr>
                <a:t>Business logic</a:t>
              </a:r>
            </a:p>
          </p:txBody>
        </p:sp>
      </p:grpSp>
      <p:grpSp>
        <p:nvGrpSpPr>
          <p:cNvPr id="53250" name="组合 15"/>
          <p:cNvGrpSpPr>
            <a:grpSpLocks/>
          </p:cNvGrpSpPr>
          <p:nvPr/>
        </p:nvGrpSpPr>
        <p:grpSpPr bwMode="auto">
          <a:xfrm>
            <a:off x="2625725" y="4976813"/>
            <a:ext cx="7488238" cy="1692275"/>
            <a:chOff x="4283968" y="4545124"/>
            <a:chExt cx="4694767" cy="1692188"/>
          </a:xfrm>
        </p:grpSpPr>
        <p:pic>
          <p:nvPicPr>
            <p:cNvPr id="53257" name="Picture 2" descr="c:\users\hg\appdata\roaming\360se6\USERDA~1\Temp\BY-A-S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3968" y="4545124"/>
              <a:ext cx="4694767" cy="169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8" name="矩形 3"/>
            <p:cNvSpPr>
              <a:spLocks noChangeArrowheads="1"/>
            </p:cNvSpPr>
            <p:nvPr/>
          </p:nvSpPr>
          <p:spPr bwMode="auto">
            <a:xfrm>
              <a:off x="6788843" y="4820959"/>
              <a:ext cx="218989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Calibri" pitchFamily="34" charset="0"/>
                </a:rPr>
                <a:t>Databse, DBMS, </a:t>
              </a:r>
            </a:p>
            <a:p>
              <a:r>
                <a:rPr lang="en-US" altLang="zh-CN" sz="2400" b="1">
                  <a:latin typeface="Calibri" pitchFamily="34" charset="0"/>
                </a:rPr>
                <a:t>Legacy &amp; other </a:t>
              </a:r>
            </a:p>
            <a:p>
              <a:r>
                <a:rPr lang="en-US" altLang="zh-CN" sz="2400" b="1">
                  <a:latin typeface="Calibri" pitchFamily="34" charset="0"/>
                </a:rPr>
                <a:t>Resource Managers</a:t>
              </a:r>
            </a:p>
          </p:txBody>
        </p:sp>
      </p:grpSp>
      <p:grpSp>
        <p:nvGrpSpPr>
          <p:cNvPr id="53251" name="组合 20"/>
          <p:cNvGrpSpPr>
            <a:grpSpLocks/>
          </p:cNvGrpSpPr>
          <p:nvPr/>
        </p:nvGrpSpPr>
        <p:grpSpPr bwMode="auto">
          <a:xfrm>
            <a:off x="3821113" y="115888"/>
            <a:ext cx="4708525" cy="2187575"/>
            <a:chOff x="2094786" y="260648"/>
            <a:chExt cx="4709462" cy="2186483"/>
          </a:xfrm>
        </p:grpSpPr>
        <p:pic>
          <p:nvPicPr>
            <p:cNvPr id="53255" name="Picture 4" descr="c:\users\hg\appdata\roaming\360se6\USERDA~1\Temp\110621~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4786" y="260648"/>
              <a:ext cx="4709462" cy="2186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6" name="矩形 19"/>
            <p:cNvSpPr>
              <a:spLocks noChangeArrowheads="1"/>
            </p:cNvSpPr>
            <p:nvPr/>
          </p:nvSpPr>
          <p:spPr bwMode="auto">
            <a:xfrm>
              <a:off x="5292080" y="548680"/>
              <a:ext cx="134974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Calibri" pitchFamily="34" charset="0"/>
                </a:rPr>
                <a:t>Browser/</a:t>
              </a:r>
            </a:p>
            <a:p>
              <a:pPr algn="ctr"/>
              <a:r>
                <a:rPr lang="en-US" altLang="zh-CN" b="1">
                  <a:latin typeface="Calibri" pitchFamily="34" charset="0"/>
                </a:rPr>
                <a:t>Beans/</a:t>
              </a:r>
            </a:p>
            <a:p>
              <a:pPr algn="ctr"/>
              <a:r>
                <a:rPr lang="en-US" altLang="zh-CN" b="1">
                  <a:latin typeface="Calibri" pitchFamily="34" charset="0"/>
                </a:rPr>
                <a:t>ActiveX</a:t>
              </a:r>
            </a:p>
          </p:txBody>
        </p:sp>
      </p:grpSp>
      <p:sp>
        <p:nvSpPr>
          <p:cNvPr id="53252" name="AutoShape 13"/>
          <p:cNvSpPr>
            <a:spLocks noChangeArrowheads="1"/>
          </p:cNvSpPr>
          <p:nvPr/>
        </p:nvSpPr>
        <p:spPr bwMode="auto">
          <a:xfrm>
            <a:off x="6226175" y="2133600"/>
            <a:ext cx="269875" cy="647700"/>
          </a:xfrm>
          <a:prstGeom prst="downArrow">
            <a:avLst>
              <a:gd name="adj1" fmla="val 10620"/>
              <a:gd name="adj2" fmla="val 769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3253" name="AutoShape 13"/>
          <p:cNvSpPr>
            <a:spLocks noChangeArrowheads="1"/>
          </p:cNvSpPr>
          <p:nvPr/>
        </p:nvSpPr>
        <p:spPr bwMode="auto">
          <a:xfrm>
            <a:off x="6226175" y="4365625"/>
            <a:ext cx="269875" cy="647700"/>
          </a:xfrm>
          <a:prstGeom prst="downArrow">
            <a:avLst>
              <a:gd name="adj1" fmla="val 10620"/>
              <a:gd name="adj2" fmla="val 769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3254" name="矩形 21"/>
          <p:cNvSpPr>
            <a:spLocks noChangeArrowheads="1"/>
          </p:cNvSpPr>
          <p:nvPr/>
        </p:nvSpPr>
        <p:spPr bwMode="auto">
          <a:xfrm>
            <a:off x="1900238" y="549275"/>
            <a:ext cx="21367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三层客户端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服务器架构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c:\users\hg\appdata\roaming\360se6\USERDA~1\Temp\BY-A-S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2565400"/>
            <a:ext cx="734853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274" name="组合 6"/>
          <p:cNvGrpSpPr>
            <a:grpSpLocks/>
          </p:cNvGrpSpPr>
          <p:nvPr/>
        </p:nvGrpSpPr>
        <p:grpSpPr bwMode="auto">
          <a:xfrm>
            <a:off x="2424113" y="5049838"/>
            <a:ext cx="7488237" cy="1692275"/>
            <a:chOff x="4283968" y="4545124"/>
            <a:chExt cx="4694767" cy="1692188"/>
          </a:xfrm>
        </p:grpSpPr>
        <p:pic>
          <p:nvPicPr>
            <p:cNvPr id="54287" name="Picture 2" descr="c:\users\hg\appdata\roaming\360se6\USERDA~1\Temp\BY-A-S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3968" y="4545124"/>
              <a:ext cx="4694767" cy="169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88" name="矩形 3"/>
            <p:cNvSpPr>
              <a:spLocks noChangeArrowheads="1"/>
            </p:cNvSpPr>
            <p:nvPr/>
          </p:nvSpPr>
          <p:spPr bwMode="auto">
            <a:xfrm>
              <a:off x="6788843" y="4820959"/>
              <a:ext cx="218989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Calibri" pitchFamily="34" charset="0"/>
                </a:rPr>
                <a:t>Database, DBMS, </a:t>
              </a:r>
            </a:p>
            <a:p>
              <a:r>
                <a:rPr lang="en-US" altLang="zh-CN" sz="2400" b="1">
                  <a:latin typeface="Calibri" pitchFamily="34" charset="0"/>
                </a:rPr>
                <a:t>Legacy &amp; other </a:t>
              </a:r>
            </a:p>
            <a:p>
              <a:r>
                <a:rPr lang="en-US" altLang="zh-CN" sz="2400" b="1">
                  <a:latin typeface="Calibri" pitchFamily="34" charset="0"/>
                </a:rPr>
                <a:t>Resource Managers</a:t>
              </a:r>
            </a:p>
          </p:txBody>
        </p:sp>
      </p:grpSp>
      <p:grpSp>
        <p:nvGrpSpPr>
          <p:cNvPr id="54275" name="组合 21"/>
          <p:cNvGrpSpPr>
            <a:grpSpLocks/>
          </p:cNvGrpSpPr>
          <p:nvPr/>
        </p:nvGrpSpPr>
        <p:grpSpPr bwMode="auto">
          <a:xfrm>
            <a:off x="4440238" y="404813"/>
            <a:ext cx="4032250" cy="1728787"/>
            <a:chOff x="2915816" y="404664"/>
            <a:chExt cx="4032448" cy="1728192"/>
          </a:xfrm>
        </p:grpSpPr>
        <p:pic>
          <p:nvPicPr>
            <p:cNvPr id="54285" name="Picture 4" descr="c:\users\hg\appdata\roaming\360se6\USERDA~1\Temp\110621~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15816" y="404664"/>
              <a:ext cx="331236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86" name="矩形 11"/>
            <p:cNvSpPr>
              <a:spLocks noChangeArrowheads="1"/>
            </p:cNvSpPr>
            <p:nvPr/>
          </p:nvSpPr>
          <p:spPr bwMode="auto">
            <a:xfrm>
              <a:off x="5365447" y="531288"/>
              <a:ext cx="158281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Calibri" pitchFamily="34" charset="0"/>
                </a:rPr>
                <a:t>Browser/</a:t>
              </a:r>
            </a:p>
            <a:p>
              <a:pPr algn="ctr"/>
              <a:r>
                <a:rPr lang="en-US" altLang="zh-CN" b="1">
                  <a:latin typeface="Calibri" pitchFamily="34" charset="0"/>
                </a:rPr>
                <a:t>Beans/</a:t>
              </a:r>
            </a:p>
            <a:p>
              <a:pPr algn="ctr"/>
              <a:r>
                <a:rPr lang="en-US" altLang="zh-CN" b="1">
                  <a:latin typeface="Calibri" pitchFamily="34" charset="0"/>
                </a:rPr>
                <a:t>ActiveX</a:t>
              </a:r>
            </a:p>
          </p:txBody>
        </p:sp>
      </p:grpSp>
      <p:sp>
        <p:nvSpPr>
          <p:cNvPr id="54276" name="AutoShape 13"/>
          <p:cNvSpPr>
            <a:spLocks noChangeArrowheads="1"/>
          </p:cNvSpPr>
          <p:nvPr/>
        </p:nvSpPr>
        <p:spPr bwMode="auto">
          <a:xfrm>
            <a:off x="6024563" y="2060575"/>
            <a:ext cx="269875" cy="647700"/>
          </a:xfrm>
          <a:prstGeom prst="downArrow">
            <a:avLst>
              <a:gd name="adj1" fmla="val 10620"/>
              <a:gd name="adj2" fmla="val 769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442075" y="2955925"/>
            <a:ext cx="2952750" cy="4000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</a:rPr>
              <a:t>Presentation Layer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442075" y="3519488"/>
            <a:ext cx="2952750" cy="4000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</a:rPr>
              <a:t>Business logic Layer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442075" y="4051300"/>
            <a:ext cx="2952750" cy="4000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</a:rPr>
              <a:t>DB Access Layer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9264650" y="3155950"/>
            <a:ext cx="0" cy="39528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9264650" y="3659188"/>
            <a:ext cx="0" cy="39528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9264650" y="4329113"/>
            <a:ext cx="0" cy="11160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3" name="AutoShape 13"/>
          <p:cNvSpPr>
            <a:spLocks noChangeArrowheads="1"/>
          </p:cNvSpPr>
          <p:nvPr/>
        </p:nvSpPr>
        <p:spPr bwMode="auto">
          <a:xfrm>
            <a:off x="6024563" y="4437063"/>
            <a:ext cx="269875" cy="647700"/>
          </a:xfrm>
          <a:prstGeom prst="downArrow">
            <a:avLst>
              <a:gd name="adj1" fmla="val 10620"/>
              <a:gd name="adj2" fmla="val 769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sp>
        <p:nvSpPr>
          <p:cNvPr id="54284" name="矩形 22"/>
          <p:cNvSpPr>
            <a:spLocks noChangeArrowheads="1"/>
          </p:cNvSpPr>
          <p:nvPr/>
        </p:nvSpPr>
        <p:spPr bwMode="auto">
          <a:xfrm>
            <a:off x="1992313" y="674688"/>
            <a:ext cx="21367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三层客户端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服务器架构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/>
          <p:cNvSpPr>
            <a:spLocks noGrp="1" noChangeArrowheads="1"/>
          </p:cNvSpPr>
          <p:nvPr>
            <p:ph idx="1"/>
          </p:nvPr>
        </p:nvSpPr>
        <p:spPr>
          <a:xfrm>
            <a:off x="649288" y="1323975"/>
            <a:ext cx="10829925" cy="246697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假如我们要利用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服务器架构设计一个运行于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上的简单的网上运动会管理系统。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则我们可能将软件系统设计为如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图所示的系统。</a:t>
            </a:r>
          </a:p>
        </p:txBody>
      </p:sp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1847850" y="188913"/>
            <a:ext cx="8434388" cy="777875"/>
          </a:xfrm>
        </p:spPr>
        <p:txBody>
          <a:bodyPr/>
          <a:lstStyle/>
          <a:p>
            <a:r>
              <a:rPr lang="en-US" altLang="zh-CN" sz="2700" b="1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700" b="1" smtClean="0">
                <a:latin typeface="微软雅黑" pitchFamily="34" charset="-122"/>
                <a:ea typeface="微软雅黑" pitchFamily="34" charset="-122"/>
              </a:rPr>
              <a:t>三层架构与三层客户端</a:t>
            </a:r>
            <a:r>
              <a:rPr lang="en-US" altLang="zh-CN" sz="27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700" b="1" smtClean="0">
                <a:latin typeface="微软雅黑" pitchFamily="34" charset="-122"/>
                <a:ea typeface="微软雅黑" pitchFamily="34" charset="-122"/>
              </a:rPr>
              <a:t>服务器软件体系结构的区别</a:t>
            </a:r>
            <a:endParaRPr lang="zh-CN" altLang="en-US" sz="27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棱台 2"/>
          <p:cNvSpPr/>
          <p:nvPr/>
        </p:nvSpPr>
        <p:spPr>
          <a:xfrm>
            <a:off x="1846263" y="1917700"/>
            <a:ext cx="4738687" cy="3167063"/>
          </a:xfrm>
          <a:prstGeom prst="bevel">
            <a:avLst>
              <a:gd name="adj" fmla="val 6741"/>
            </a:avLst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322" name="Text Box 18"/>
          <p:cNvSpPr txBox="1">
            <a:spLocks noChangeArrowheads="1"/>
          </p:cNvSpPr>
          <p:nvPr/>
        </p:nvSpPr>
        <p:spPr bwMode="auto">
          <a:xfrm>
            <a:off x="1811338" y="6237288"/>
            <a:ext cx="838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An example design of a 3-tire client/server program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08213" y="2338388"/>
            <a:ext cx="3960812" cy="57467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800" b="1">
                <a:latin typeface="Calibri" pitchFamily="34" charset="0"/>
              </a:rPr>
              <a:t>Presentation Layer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208213" y="3286125"/>
            <a:ext cx="3960812" cy="50323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800" b="1">
                <a:latin typeface="Calibri" pitchFamily="34" charset="0"/>
              </a:rPr>
              <a:t>Business logic Layer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208213" y="4133850"/>
            <a:ext cx="3960812" cy="50323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b="1">
                <a:latin typeface="Calibri" pitchFamily="34" charset="0"/>
              </a:rPr>
              <a:t>DB Access Layer</a:t>
            </a:r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2640013" y="5302250"/>
            <a:ext cx="3024187" cy="792163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31750">
            <a:solidFill>
              <a:srgbClr val="FF00FF"/>
            </a:solidFill>
            <a:rou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Database Tire</a:t>
            </a:r>
            <a:endParaRPr lang="en-US" altLang="zh-CN" sz="280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6327" name="Line 9"/>
          <p:cNvSpPr>
            <a:spLocks noChangeShapeType="1"/>
          </p:cNvSpPr>
          <p:nvPr/>
        </p:nvSpPr>
        <p:spPr bwMode="auto">
          <a:xfrm>
            <a:off x="1922463" y="1844675"/>
            <a:ext cx="46069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10"/>
          <p:cNvSpPr>
            <a:spLocks noChangeShapeType="1"/>
          </p:cNvSpPr>
          <p:nvPr/>
        </p:nvSpPr>
        <p:spPr bwMode="auto">
          <a:xfrm>
            <a:off x="1849438" y="5170488"/>
            <a:ext cx="4678362" cy="1587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4152900" y="1484313"/>
            <a:ext cx="0" cy="504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4152900" y="2884488"/>
            <a:ext cx="0" cy="39528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4152900" y="3775075"/>
            <a:ext cx="0" cy="39528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4152900" y="4913313"/>
            <a:ext cx="0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3" name="Text Box 15"/>
          <p:cNvSpPr txBox="1">
            <a:spLocks noChangeArrowheads="1"/>
          </p:cNvSpPr>
          <p:nvPr/>
        </p:nvSpPr>
        <p:spPr bwMode="auto">
          <a:xfrm>
            <a:off x="6672263" y="981075"/>
            <a:ext cx="11525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GUI</a:t>
            </a:r>
          </a:p>
        </p:txBody>
      </p:sp>
      <p:sp>
        <p:nvSpPr>
          <p:cNvPr id="56334" name="Text Box 16"/>
          <p:cNvSpPr txBox="1">
            <a:spLocks noChangeArrowheads="1"/>
          </p:cNvSpPr>
          <p:nvPr/>
        </p:nvSpPr>
        <p:spPr bwMode="auto">
          <a:xfrm>
            <a:off x="6600825" y="2852738"/>
            <a:ext cx="158273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运动会业务逻辑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6335" name="Text Box 17"/>
          <p:cNvSpPr txBox="1">
            <a:spLocks noChangeArrowheads="1"/>
          </p:cNvSpPr>
          <p:nvPr/>
        </p:nvSpPr>
        <p:spPr bwMode="auto">
          <a:xfrm>
            <a:off x="6527800" y="5302250"/>
            <a:ext cx="16557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DBMS </a:t>
            </a:r>
          </a:p>
        </p:txBody>
      </p:sp>
      <p:sp>
        <p:nvSpPr>
          <p:cNvPr id="56336" name="Text Box 20"/>
          <p:cNvSpPr txBox="1">
            <a:spLocks noChangeArrowheads="1"/>
          </p:cNvSpPr>
          <p:nvPr/>
        </p:nvSpPr>
        <p:spPr bwMode="auto">
          <a:xfrm>
            <a:off x="8472488" y="2997200"/>
            <a:ext cx="1871662" cy="7143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Application</a:t>
            </a:r>
          </a:p>
          <a:p>
            <a:pPr>
              <a:lnSpc>
                <a:spcPct val="85000"/>
              </a:lnSpc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Server</a:t>
            </a:r>
          </a:p>
        </p:txBody>
      </p:sp>
      <p:sp>
        <p:nvSpPr>
          <p:cNvPr id="56337" name="Text Box 21"/>
          <p:cNvSpPr txBox="1">
            <a:spLocks noChangeArrowheads="1"/>
          </p:cNvSpPr>
          <p:nvPr/>
        </p:nvSpPr>
        <p:spPr bwMode="auto">
          <a:xfrm>
            <a:off x="8401050" y="5445125"/>
            <a:ext cx="1871663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DB Server</a:t>
            </a:r>
          </a:p>
        </p:txBody>
      </p:sp>
      <p:sp>
        <p:nvSpPr>
          <p:cNvPr id="56338" name="Text Box 22"/>
          <p:cNvSpPr txBox="1">
            <a:spLocks noChangeArrowheads="1"/>
          </p:cNvSpPr>
          <p:nvPr/>
        </p:nvSpPr>
        <p:spPr bwMode="auto">
          <a:xfrm>
            <a:off x="8543925" y="1052513"/>
            <a:ext cx="1368425" cy="51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  <a:ea typeface="黑体" pitchFamily="49" charset="-122"/>
              </a:rPr>
              <a:t>PC</a:t>
            </a:r>
          </a:p>
        </p:txBody>
      </p:sp>
      <p:sp>
        <p:nvSpPr>
          <p:cNvPr id="56339" name="Rectangle 4"/>
          <p:cNvSpPr>
            <a:spLocks noChangeArrowheads="1"/>
          </p:cNvSpPr>
          <p:nvPr/>
        </p:nvSpPr>
        <p:spPr bwMode="auto">
          <a:xfrm>
            <a:off x="2208213" y="981075"/>
            <a:ext cx="3959225" cy="57626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b="1">
                <a:latin typeface="Calibri" pitchFamily="34" charset="0"/>
              </a:rPr>
              <a:t>Client Tier</a:t>
            </a:r>
          </a:p>
        </p:txBody>
      </p:sp>
      <p:sp>
        <p:nvSpPr>
          <p:cNvPr id="56340" name="标题 1"/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777875"/>
          </a:xfrm>
        </p:spPr>
        <p:txBody>
          <a:bodyPr/>
          <a:lstStyle/>
          <a:p>
            <a:r>
              <a:rPr lang="en-US" altLang="zh-CN" sz="2600" b="1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600" b="1" smtClean="0">
                <a:latin typeface="微软雅黑" pitchFamily="34" charset="-122"/>
                <a:ea typeface="微软雅黑" pitchFamily="34" charset="-122"/>
              </a:rPr>
              <a:t>三层架构与三层客户端</a:t>
            </a:r>
            <a:r>
              <a:rPr lang="en-US" altLang="zh-CN" sz="26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600" b="1" smtClean="0">
                <a:latin typeface="微软雅黑" pitchFamily="34" charset="-122"/>
                <a:ea typeface="微软雅黑" pitchFamily="34" charset="-122"/>
              </a:rPr>
              <a:t>服务器软件体系结构的区别</a:t>
            </a:r>
            <a:endParaRPr lang="zh-CN" altLang="en-US" sz="26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4" grpId="0" animBg="1"/>
      <p:bldP spid="160775" grpId="0" animBg="1"/>
      <p:bldP spid="160780" grpId="0" animBg="1"/>
      <p:bldP spid="16078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547688" y="1243013"/>
            <a:ext cx="11168062" cy="4560887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注意到，在本设计中，对于三层的客户端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服务器架构的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层部分，设计为一个通常意义下的三层的层次架构。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该架构包含显示层，用于生成用户图形界面，具体地说，图形界面生成代码被部署在服务层，但是生成的界面被下载并且显示在客户端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应用层包含所有的业务逻辑核心代码，永久数据保持层包含所有的数据库访问代码，例如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实际上，层次架构里面的所谓的三个层都被部署在应用服务器上。因此，本设计可以被认为是应用了三层的客户端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服务器架构，其中在应用层中，包含了通常意义下的一个三层架构的程序。</a:t>
            </a:r>
          </a:p>
        </p:txBody>
      </p:sp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777875"/>
          </a:xfrm>
        </p:spPr>
        <p:txBody>
          <a:bodyPr/>
          <a:lstStyle/>
          <a:p>
            <a:r>
              <a:rPr lang="en-US" altLang="zh-CN" sz="2600" b="1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600" b="1" smtClean="0">
                <a:latin typeface="微软雅黑" pitchFamily="34" charset="-122"/>
                <a:ea typeface="微软雅黑" pitchFamily="34" charset="-122"/>
              </a:rPr>
              <a:t>三层架构与三层客户端</a:t>
            </a:r>
            <a:r>
              <a:rPr lang="en-US" altLang="zh-CN" sz="26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600" b="1" smtClean="0">
                <a:latin typeface="微软雅黑" pitchFamily="34" charset="-122"/>
                <a:ea typeface="微软雅黑" pitchFamily="34" charset="-122"/>
              </a:rPr>
              <a:t>服务器软件体系结构的区别</a:t>
            </a:r>
            <a:endParaRPr lang="zh-CN" altLang="en-US" sz="26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438150" y="1557338"/>
            <a:ext cx="11163300" cy="42481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不要以为所有的程序都允许在互联网上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在现实的软件开发中，除了运行在互联网上的程序外，还有很多程序不运行在互联网上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软件，就是运行在桌面的软件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提供了强大的计算、仿真、绘图等功能因此，通常意义下的层次架构也具有广泛的用途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智能无人机控制软件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制造业软件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777875"/>
          </a:xfrm>
        </p:spPr>
        <p:txBody>
          <a:bodyPr/>
          <a:lstStyle/>
          <a:p>
            <a:r>
              <a:rPr lang="en-US" altLang="zh-CN" sz="2600" b="1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600" b="1" smtClean="0">
                <a:latin typeface="微软雅黑" pitchFamily="34" charset="-122"/>
                <a:ea typeface="微软雅黑" pitchFamily="34" charset="-122"/>
              </a:rPr>
              <a:t>三层架构与三层客户端</a:t>
            </a:r>
            <a:r>
              <a:rPr lang="en-US" altLang="zh-CN" sz="26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600" b="1" smtClean="0">
                <a:latin typeface="微软雅黑" pitchFamily="34" charset="-122"/>
                <a:ea typeface="微软雅黑" pitchFamily="34" charset="-122"/>
              </a:rPr>
              <a:t>服务器软件体系结构的区别</a:t>
            </a:r>
            <a:endParaRPr lang="zh-CN" altLang="en-US" sz="2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棱台 4">
            <a:hlinkClick r:id="rId2" action="ppaction://hlinksldjump"/>
          </p:cNvPr>
          <p:cNvSpPr/>
          <p:nvPr/>
        </p:nvSpPr>
        <p:spPr>
          <a:xfrm>
            <a:off x="9496425" y="5735638"/>
            <a:ext cx="1781175" cy="655637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59394" name="AutoShape 4"/>
          <p:cNvSpPr>
            <a:spLocks noChangeArrowheads="1"/>
          </p:cNvSpPr>
          <p:nvPr/>
        </p:nvSpPr>
        <p:spPr bwMode="auto">
          <a:xfrm>
            <a:off x="2927350" y="2997200"/>
            <a:ext cx="6794500" cy="1079500"/>
          </a:xfrm>
          <a:prstGeom prst="bevel">
            <a:avLst>
              <a:gd name="adj" fmla="val 12500"/>
            </a:avLst>
          </a:prstGeom>
          <a:solidFill>
            <a:srgbClr val="FFCC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JaveEE Architecture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ChangeAspect="1" noChangeArrowheads="1"/>
          </p:cNvSpPr>
          <p:nvPr/>
        </p:nvSpPr>
        <p:spPr bwMode="auto">
          <a:xfrm>
            <a:off x="2797175" y="590550"/>
            <a:ext cx="52578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1538288" y="2174875"/>
            <a:ext cx="6638925" cy="3414713"/>
          </a:xfrm>
          <a:prstGeom prst="cube">
            <a:avLst>
              <a:gd name="adj" fmla="val 230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9" name="AutoShape 4"/>
          <p:cNvSpPr>
            <a:spLocks noChangeArrowheads="1"/>
          </p:cNvSpPr>
          <p:nvPr/>
        </p:nvSpPr>
        <p:spPr bwMode="auto">
          <a:xfrm>
            <a:off x="2044700" y="3860800"/>
            <a:ext cx="5713413" cy="1543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0" name="AutoShape 5"/>
          <p:cNvSpPr>
            <a:spLocks noChangeArrowheads="1"/>
          </p:cNvSpPr>
          <p:nvPr/>
        </p:nvSpPr>
        <p:spPr bwMode="auto">
          <a:xfrm>
            <a:off x="2044700" y="2319338"/>
            <a:ext cx="5713413" cy="1325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1" name="AutoShape 6"/>
          <p:cNvSpPr>
            <a:spLocks noChangeArrowheads="1"/>
          </p:cNvSpPr>
          <p:nvPr/>
        </p:nvSpPr>
        <p:spPr bwMode="auto">
          <a:xfrm>
            <a:off x="1538288" y="5805488"/>
            <a:ext cx="6638925" cy="822325"/>
          </a:xfrm>
          <a:prstGeom prst="cube">
            <a:avLst>
              <a:gd name="adj" fmla="val 496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2" name="AutoShape 7"/>
          <p:cNvSpPr>
            <a:spLocks noChangeArrowheads="1"/>
          </p:cNvSpPr>
          <p:nvPr/>
        </p:nvSpPr>
        <p:spPr bwMode="auto">
          <a:xfrm>
            <a:off x="1538288" y="735013"/>
            <a:ext cx="7243573" cy="1277937"/>
          </a:xfrm>
          <a:prstGeom prst="cube">
            <a:avLst>
              <a:gd name="adj" fmla="val 496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5789613" y="897668"/>
            <a:ext cx="2817812" cy="10173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000" tIns="18000" rIns="18000" bIns="180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5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网页客户端</a:t>
            </a:r>
            <a:r>
              <a:rPr lang="en-US" altLang="zh-CN" sz="15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从服务器下载到</a:t>
            </a:r>
            <a:r>
              <a:rPr lang="en-US" altLang="zh-CN" sz="15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Client)</a:t>
            </a:r>
            <a:r>
              <a:rPr lang="zh-CN" altLang="en-US" sz="15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15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15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Client running in Web Browser,</a:t>
            </a:r>
          </a:p>
          <a:p>
            <a:pPr>
              <a:lnSpc>
                <a:spcPct val="85000"/>
              </a:lnSpc>
            </a:pPr>
            <a:r>
              <a:rPr lang="en-US" altLang="zh-CN" sz="15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Optional Java</a:t>
            </a:r>
          </a:p>
          <a:p>
            <a:pPr>
              <a:lnSpc>
                <a:spcPct val="85000"/>
              </a:lnSpc>
            </a:pPr>
            <a:r>
              <a:rPr lang="en-US" altLang="zh-CN" sz="15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Beans</a:t>
            </a: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1803400" y="1166813"/>
            <a:ext cx="3876675" cy="784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3878263" y="1238250"/>
            <a:ext cx="1626243" cy="585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10800" rIns="0" bIns="10800"/>
          <a:lstStyle/>
          <a:p>
            <a:r>
              <a:rPr lang="zh-CN" altLang="en-US" sz="1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应用客户端</a:t>
            </a:r>
            <a:r>
              <a:rPr lang="fr-FR" altLang="zh-CN" sz="1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Application Client, Optional </a:t>
            </a:r>
            <a:r>
              <a:rPr lang="fr-FR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Java Beans</a:t>
            </a:r>
          </a:p>
          <a:p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1958975" y="1298575"/>
            <a:ext cx="1847850" cy="623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85000"/>
              </a:lnSpc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应用客户端容器</a:t>
            </a:r>
          </a:p>
          <a:p>
            <a:pPr algn="just">
              <a:lnSpc>
                <a:spcPct val="85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Application Client </a:t>
            </a:r>
          </a:p>
          <a:p>
            <a:pPr algn="just">
              <a:lnSpc>
                <a:spcPct val="85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Container </a:t>
            </a:r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9082010" y="970184"/>
            <a:ext cx="2008187" cy="68262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</a:ln>
        </p:spPr>
        <p:txBody>
          <a:bodyPr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 Computer</a:t>
            </a:r>
          </a:p>
        </p:txBody>
      </p:sp>
      <p:sp>
        <p:nvSpPr>
          <p:cNvPr id="60429" name="Rectangle 14"/>
          <p:cNvSpPr>
            <a:spLocks noChangeArrowheads="1"/>
          </p:cNvSpPr>
          <p:nvPr/>
        </p:nvSpPr>
        <p:spPr bwMode="auto">
          <a:xfrm>
            <a:off x="2366963" y="2701925"/>
            <a:ext cx="4968875" cy="863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4454525" y="2773363"/>
            <a:ext cx="1223963" cy="603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just">
              <a:lnSpc>
                <a:spcPct val="80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Java Bean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Components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(optional)</a:t>
            </a:r>
          </a:p>
        </p:txBody>
      </p:sp>
      <p:sp>
        <p:nvSpPr>
          <p:cNvPr id="60431" name="Text Box 16"/>
          <p:cNvSpPr txBox="1">
            <a:spLocks noChangeArrowheads="1"/>
          </p:cNvSpPr>
          <p:nvPr/>
        </p:nvSpPr>
        <p:spPr bwMode="auto">
          <a:xfrm>
            <a:off x="2798763" y="2913063"/>
            <a:ext cx="10795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pPr algn="just"/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9241427" y="3213100"/>
            <a:ext cx="1417637" cy="7985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</a:ln>
        </p:spPr>
        <p:txBody>
          <a:bodyPr/>
          <a:lstStyle/>
          <a:p>
            <a:pPr algn="just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</a:p>
          <a:p>
            <a:pPr algn="just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60433" name="Rectangle 18"/>
          <p:cNvSpPr>
            <a:spLocks noChangeArrowheads="1"/>
          </p:cNvSpPr>
          <p:nvPr/>
        </p:nvSpPr>
        <p:spPr bwMode="auto">
          <a:xfrm>
            <a:off x="2366963" y="4300538"/>
            <a:ext cx="4968875" cy="960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5607050" y="4924425"/>
            <a:ext cx="1512888" cy="22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Session Beans</a:t>
            </a:r>
          </a:p>
        </p:txBody>
      </p:sp>
      <p:sp>
        <p:nvSpPr>
          <p:cNvPr id="60435" name="Text Box 20"/>
          <p:cNvSpPr txBox="1">
            <a:spLocks noChangeArrowheads="1"/>
          </p:cNvSpPr>
          <p:nvPr/>
        </p:nvSpPr>
        <p:spPr bwMode="auto">
          <a:xfrm>
            <a:off x="2870200" y="4516438"/>
            <a:ext cx="1255713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EJB</a:t>
            </a:r>
          </a:p>
          <a:p>
            <a:pPr algn="just"/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5607050" y="4395788"/>
            <a:ext cx="1512888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Message Driven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Beans</a:t>
            </a:r>
          </a:p>
        </p:txBody>
      </p: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8378825" y="5956300"/>
            <a:ext cx="654050" cy="4953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8378825" y="5884863"/>
            <a:ext cx="1697038" cy="66833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</a:ln>
        </p:spPr>
        <p:txBody>
          <a:bodyPr/>
          <a:lstStyle/>
          <a:p>
            <a:pPr algn="just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Database Server</a:t>
            </a:r>
          </a:p>
        </p:txBody>
      </p:sp>
      <p:sp>
        <p:nvSpPr>
          <p:cNvPr id="60439" name="AutoShape 24"/>
          <p:cNvSpPr>
            <a:spLocks noChangeArrowheads="1"/>
          </p:cNvSpPr>
          <p:nvPr/>
        </p:nvSpPr>
        <p:spPr bwMode="auto">
          <a:xfrm>
            <a:off x="4283075" y="5994400"/>
            <a:ext cx="800100" cy="198438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40" name="AutoShape 25"/>
          <p:cNvSpPr>
            <a:spLocks noChangeArrowheads="1"/>
          </p:cNvSpPr>
          <p:nvPr/>
        </p:nvSpPr>
        <p:spPr bwMode="auto">
          <a:xfrm>
            <a:off x="4283075" y="6157913"/>
            <a:ext cx="800100" cy="19685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41" name="AutoShape 26"/>
          <p:cNvSpPr>
            <a:spLocks noChangeArrowheads="1"/>
          </p:cNvSpPr>
          <p:nvPr/>
        </p:nvSpPr>
        <p:spPr bwMode="auto">
          <a:xfrm>
            <a:off x="4283075" y="6291263"/>
            <a:ext cx="800100" cy="198437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42" name="Text Box 27"/>
          <p:cNvSpPr txBox="1">
            <a:spLocks noChangeArrowheads="1"/>
          </p:cNvSpPr>
          <p:nvPr/>
        </p:nvSpPr>
        <p:spPr bwMode="auto">
          <a:xfrm>
            <a:off x="5197475" y="6030913"/>
            <a:ext cx="2138363" cy="523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Database and</a:t>
            </a:r>
          </a:p>
          <a:p>
            <a:pPr algn="just">
              <a:lnSpc>
                <a:spcPct val="8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Legacy system</a:t>
            </a:r>
          </a:p>
        </p:txBody>
      </p:sp>
      <p:sp>
        <p:nvSpPr>
          <p:cNvPr id="60443" name="Text Box 28"/>
          <p:cNvSpPr txBox="1">
            <a:spLocks noChangeArrowheads="1"/>
          </p:cNvSpPr>
          <p:nvPr/>
        </p:nvSpPr>
        <p:spPr bwMode="auto">
          <a:xfrm>
            <a:off x="2366963" y="5976938"/>
            <a:ext cx="1079500" cy="307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EIS Tire</a:t>
            </a:r>
          </a:p>
        </p:txBody>
      </p:sp>
      <p:sp>
        <p:nvSpPr>
          <p:cNvPr id="60444" name="Line 29"/>
          <p:cNvSpPr>
            <a:spLocks noChangeShapeType="1"/>
          </p:cNvSpPr>
          <p:nvPr/>
        </p:nvSpPr>
        <p:spPr bwMode="auto">
          <a:xfrm>
            <a:off x="4670425" y="4989513"/>
            <a:ext cx="0" cy="82391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30"/>
          <p:cNvSpPr>
            <a:spLocks noChangeShapeType="1"/>
          </p:cNvSpPr>
          <p:nvPr/>
        </p:nvSpPr>
        <p:spPr bwMode="auto">
          <a:xfrm>
            <a:off x="6904038" y="4716463"/>
            <a:ext cx="0" cy="10826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6" name="Text Box 31"/>
          <p:cNvSpPr txBox="1">
            <a:spLocks noChangeArrowheads="1"/>
          </p:cNvSpPr>
          <p:nvPr/>
        </p:nvSpPr>
        <p:spPr bwMode="auto">
          <a:xfrm>
            <a:off x="2620963" y="3986213"/>
            <a:ext cx="1762125" cy="307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Business Tire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47" name="Text Box 32"/>
          <p:cNvSpPr txBox="1">
            <a:spLocks noChangeArrowheads="1"/>
          </p:cNvSpPr>
          <p:nvPr/>
        </p:nvSpPr>
        <p:spPr bwMode="auto">
          <a:xfrm>
            <a:off x="2582863" y="2390775"/>
            <a:ext cx="1223962" cy="307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Web Tire</a:t>
            </a:r>
          </a:p>
        </p:txBody>
      </p:sp>
      <p:sp>
        <p:nvSpPr>
          <p:cNvPr id="60448" name="Text Box 33"/>
          <p:cNvSpPr txBox="1">
            <a:spLocks noChangeArrowheads="1"/>
          </p:cNvSpPr>
          <p:nvPr/>
        </p:nvSpPr>
        <p:spPr bwMode="auto">
          <a:xfrm>
            <a:off x="2044700" y="841375"/>
            <a:ext cx="1546225" cy="307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Client Tire</a:t>
            </a:r>
          </a:p>
        </p:txBody>
      </p:sp>
      <p:sp>
        <p:nvSpPr>
          <p:cNvPr id="60449" name="Text Box 34"/>
          <p:cNvSpPr txBox="1">
            <a:spLocks noChangeArrowheads="1"/>
          </p:cNvSpPr>
          <p:nvPr/>
        </p:nvSpPr>
        <p:spPr bwMode="auto">
          <a:xfrm>
            <a:off x="4095750" y="4437063"/>
            <a:ext cx="1143000" cy="552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Java persistence</a:t>
            </a:r>
          </a:p>
          <a:p>
            <a:pPr>
              <a:lnSpc>
                <a:spcPct val="85000"/>
              </a:lnSpc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Entities</a:t>
            </a:r>
          </a:p>
        </p:txBody>
      </p:sp>
      <p:sp>
        <p:nvSpPr>
          <p:cNvPr id="60450" name="Text Box 35"/>
          <p:cNvSpPr txBox="1">
            <a:spLocks noChangeArrowheads="1"/>
          </p:cNvSpPr>
          <p:nvPr/>
        </p:nvSpPr>
        <p:spPr bwMode="auto">
          <a:xfrm>
            <a:off x="6056313" y="3213100"/>
            <a:ext cx="12065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Servlets</a:t>
            </a:r>
          </a:p>
        </p:txBody>
      </p:sp>
      <p:sp>
        <p:nvSpPr>
          <p:cNvPr id="60451" name="Line 36"/>
          <p:cNvSpPr>
            <a:spLocks noChangeShapeType="1"/>
          </p:cNvSpPr>
          <p:nvPr/>
        </p:nvSpPr>
        <p:spPr bwMode="auto">
          <a:xfrm>
            <a:off x="5883275" y="5116513"/>
            <a:ext cx="0" cy="7127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2" name="Line 37"/>
          <p:cNvSpPr>
            <a:spLocks noChangeShapeType="1"/>
          </p:cNvSpPr>
          <p:nvPr/>
        </p:nvSpPr>
        <p:spPr bwMode="auto">
          <a:xfrm flipH="1">
            <a:off x="5695950" y="2979738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3" name="Line 38"/>
          <p:cNvSpPr>
            <a:spLocks noChangeShapeType="1"/>
          </p:cNvSpPr>
          <p:nvPr/>
        </p:nvSpPr>
        <p:spPr bwMode="auto">
          <a:xfrm flipH="1">
            <a:off x="5695950" y="32766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4" name="Line 39"/>
          <p:cNvSpPr>
            <a:spLocks noChangeShapeType="1"/>
          </p:cNvSpPr>
          <p:nvPr/>
        </p:nvSpPr>
        <p:spPr bwMode="auto">
          <a:xfrm>
            <a:off x="6615113" y="1900238"/>
            <a:ext cx="0" cy="8270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5" name="Line 40"/>
          <p:cNvSpPr>
            <a:spLocks noChangeShapeType="1"/>
          </p:cNvSpPr>
          <p:nvPr/>
        </p:nvSpPr>
        <p:spPr bwMode="auto">
          <a:xfrm>
            <a:off x="4340225" y="1822450"/>
            <a:ext cx="0" cy="20081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6" name="Line 41"/>
          <p:cNvSpPr>
            <a:spLocks noChangeShapeType="1"/>
          </p:cNvSpPr>
          <p:nvPr/>
        </p:nvSpPr>
        <p:spPr bwMode="auto">
          <a:xfrm>
            <a:off x="5030788" y="3352800"/>
            <a:ext cx="0" cy="582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7" name="Line 42"/>
          <p:cNvSpPr>
            <a:spLocks noChangeShapeType="1"/>
          </p:cNvSpPr>
          <p:nvPr/>
        </p:nvSpPr>
        <p:spPr bwMode="auto">
          <a:xfrm>
            <a:off x="3878263" y="1985963"/>
            <a:ext cx="0" cy="2873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8" name="Line 43"/>
          <p:cNvSpPr>
            <a:spLocks noChangeShapeType="1"/>
          </p:cNvSpPr>
          <p:nvPr/>
        </p:nvSpPr>
        <p:spPr bwMode="auto">
          <a:xfrm>
            <a:off x="3867150" y="3441700"/>
            <a:ext cx="11113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9" name="Line 44"/>
          <p:cNvSpPr>
            <a:spLocks noChangeShapeType="1"/>
          </p:cNvSpPr>
          <p:nvPr/>
        </p:nvSpPr>
        <p:spPr bwMode="auto">
          <a:xfrm flipH="1">
            <a:off x="3446463" y="5407025"/>
            <a:ext cx="0" cy="3952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60" name="Line 45"/>
          <p:cNvSpPr>
            <a:spLocks noChangeShapeType="1"/>
          </p:cNvSpPr>
          <p:nvPr/>
        </p:nvSpPr>
        <p:spPr bwMode="auto">
          <a:xfrm>
            <a:off x="6613525" y="3014663"/>
            <a:ext cx="1588" cy="198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61" name="Text Box 46"/>
          <p:cNvSpPr txBox="1">
            <a:spLocks noChangeArrowheads="1"/>
          </p:cNvSpPr>
          <p:nvPr/>
        </p:nvSpPr>
        <p:spPr bwMode="auto">
          <a:xfrm>
            <a:off x="6056313" y="2809875"/>
            <a:ext cx="1206500" cy="252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Web Pages</a:t>
            </a:r>
          </a:p>
        </p:txBody>
      </p:sp>
      <p:sp>
        <p:nvSpPr>
          <p:cNvPr id="60462" name="Line 47"/>
          <p:cNvSpPr>
            <a:spLocks noChangeShapeType="1"/>
          </p:cNvSpPr>
          <p:nvPr/>
        </p:nvSpPr>
        <p:spPr bwMode="auto">
          <a:xfrm>
            <a:off x="6613525" y="3408363"/>
            <a:ext cx="1588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80" name="Rectangle 48"/>
          <p:cNvSpPr>
            <a:spLocks noGrp="1" noChangeArrowheads="1"/>
          </p:cNvSpPr>
          <p:nvPr>
            <p:ph type="title"/>
          </p:nvPr>
        </p:nvSpPr>
        <p:spPr>
          <a:xfrm>
            <a:off x="2927350" y="117475"/>
            <a:ext cx="4335463" cy="431800"/>
          </a:xfrm>
          <a:extLst/>
        </p:spPr>
        <p:txBody>
          <a:bodyPr>
            <a:no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JaveEE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</a:t>
            </a:r>
            <a:endParaRPr lang="ja-JP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64" name="TextBox 1"/>
          <p:cNvSpPr txBox="1">
            <a:spLocks noChangeArrowheads="1"/>
          </p:cNvSpPr>
          <p:nvPr/>
        </p:nvSpPr>
        <p:spPr bwMode="auto">
          <a:xfrm>
            <a:off x="241300" y="1127125"/>
            <a:ext cx="1081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运行在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60465" name="TextBox 51"/>
          <p:cNvSpPr txBox="1">
            <a:spLocks noChangeArrowheads="1"/>
          </p:cNvSpPr>
          <p:nvPr/>
        </p:nvSpPr>
        <p:spPr bwMode="auto">
          <a:xfrm>
            <a:off x="330200" y="3357563"/>
            <a:ext cx="10429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运行在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JavaEE</a:t>
            </a:r>
          </a:p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60466" name="TextBox 52"/>
          <p:cNvSpPr txBox="1">
            <a:spLocks noChangeArrowheads="1"/>
          </p:cNvSpPr>
          <p:nvPr/>
        </p:nvSpPr>
        <p:spPr bwMode="auto">
          <a:xfrm>
            <a:off x="307975" y="5661025"/>
            <a:ext cx="1079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运行在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2" name="棱台 51">
            <a:hlinkClick r:id="rId2" action="ppaction://hlinksldjump"/>
          </p:cNvPr>
          <p:cNvSpPr/>
          <p:nvPr/>
        </p:nvSpPr>
        <p:spPr>
          <a:xfrm>
            <a:off x="10379075" y="5922963"/>
            <a:ext cx="1571625" cy="657225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2" name="AutoShape 4"/>
          <p:cNvSpPr>
            <a:spLocks noChangeArrowheads="1"/>
          </p:cNvSpPr>
          <p:nvPr/>
        </p:nvSpPr>
        <p:spPr bwMode="auto">
          <a:xfrm>
            <a:off x="3787775" y="2997200"/>
            <a:ext cx="4725988" cy="1079500"/>
          </a:xfrm>
          <a:prstGeom prst="bevel">
            <a:avLst>
              <a:gd name="adj" fmla="val 12500"/>
            </a:avLst>
          </a:prstGeom>
          <a:solidFill>
            <a:srgbClr val="FFCC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架构简介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871538"/>
            <a:ext cx="11285537" cy="5686425"/>
          </a:xfrm>
        </p:spPr>
        <p:txBody>
          <a:bodyPr rtlCol="0">
            <a:normAutofit/>
          </a:bodyPr>
          <a:lstStyle/>
          <a:p>
            <a:pPr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定义：客户端</a:t>
            </a:r>
            <a:r>
              <a:rPr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服务器架构是一个多样化的、基于消息的、模块化的基础架构</a:t>
            </a:r>
            <a:r>
              <a:rPr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其目的是改善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Client/Server software architecture is a versatile, message-based and modular infrastructure that is intended to improve </a:t>
            </a:r>
          </a:p>
          <a:p>
            <a:pPr marL="1200150" lvl="1" indent="-4572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可用性</a:t>
            </a:r>
            <a:r>
              <a:rPr lang="en-US" altLang="zh-CN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(Usability)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more efficient to use, easier to learn, more satisfying to use</a:t>
            </a:r>
          </a:p>
          <a:p>
            <a:pPr marL="1200150" lvl="1" indent="-4572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灵活性</a:t>
            </a:r>
            <a:r>
              <a:rPr lang="en-US" altLang="zh-CN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(Flexibility)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designs that can adapt when external changes occur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(如：操作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；运行环境)</a:t>
            </a:r>
          </a:p>
          <a:p>
            <a:pPr marL="1200150" lvl="1" indent="-4572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互操作性</a:t>
            </a:r>
            <a:r>
              <a:rPr lang="en-US" altLang="zh-CN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(Interoperability)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the ability of diverse systems and organizations to work together (inter-operate)), and </a:t>
            </a:r>
          </a:p>
          <a:p>
            <a:pPr marL="1200150" lvl="1" indent="-4572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可伸缩性</a:t>
            </a:r>
            <a:r>
              <a:rPr lang="en-US" altLang="zh-CN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(Scalability)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30,000 customers to 200,000 customers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847850" y="188913"/>
            <a:ext cx="84963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Concept on Client-server Software Architecture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524000" y="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>
              <a:latin typeface="Calibri" pitchFamily="34" charset="0"/>
            </a:endParaRPr>
          </a:p>
          <a:p>
            <a:pPr eaLnBrk="0" hangingPunct="0"/>
            <a:endParaRPr lang="en-US" altLang="zh-CN">
              <a:latin typeface="Calibri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1524000" y="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>
              <a:latin typeface="Calibri" pitchFamily="34" charset="0"/>
            </a:endParaRPr>
          </a:p>
          <a:p>
            <a:pPr eaLnBrk="0" hangingPunct="0"/>
            <a:endParaRPr lang="en-US" altLang="zh-CN">
              <a:latin typeface="Calibri" pitchFamily="34" charset="0"/>
            </a:endParaRP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1524000" y="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>
              <a:latin typeface="Calibri" pitchFamily="34" charset="0"/>
            </a:endParaRPr>
          </a:p>
          <a:p>
            <a:pPr eaLnBrk="0" hangingPunct="0"/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 noChangeArrowheads="1"/>
          </p:cNvSpPr>
          <p:nvPr>
            <p:ph type="title"/>
          </p:nvPr>
        </p:nvSpPr>
        <p:spPr>
          <a:xfrm>
            <a:off x="3784350" y="428153"/>
            <a:ext cx="3032910" cy="774700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 SSM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62466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10820400" cy="3714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SSM，即 SpringMVC、Spring 与 MyBatis 三个框架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它们在三层架构中所处的位置是不同的，即它们在三层架构中的功能各不相同，各司其职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SpringMVC：作为 View 层的实现者，完成用户的请求接收功能。SpringMVC 的 Controller作为整个应用的控制器，完成用户请求的转发及对用户的响应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AutoShape 7"/>
          <p:cNvSpPr>
            <a:spLocks noChangeArrowheads="1"/>
          </p:cNvSpPr>
          <p:nvPr/>
        </p:nvSpPr>
        <p:spPr bwMode="auto">
          <a:xfrm>
            <a:off x="4653481" y="827088"/>
            <a:ext cx="4255569" cy="4471987"/>
          </a:xfrm>
          <a:prstGeom prst="cube">
            <a:avLst>
              <a:gd name="adj" fmla="val 282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400" b="1">
              <a:latin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64068" y="1179555"/>
            <a:ext cx="2170113" cy="354013"/>
          </a:xfrm>
          <a:prstGeom prst="rect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Layer</a:t>
            </a:r>
          </a:p>
        </p:txBody>
      </p:sp>
      <p:sp>
        <p:nvSpPr>
          <p:cNvPr id="5" name="矩形 4"/>
          <p:cNvSpPr/>
          <p:nvPr/>
        </p:nvSpPr>
        <p:spPr>
          <a:xfrm>
            <a:off x="5170418" y="1526574"/>
            <a:ext cx="2171700" cy="415925"/>
          </a:xfrm>
          <a:prstGeom prst="rect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chemeClr val="tx1"/>
                </a:solidFill>
              </a:rPr>
              <a:t>SpringMVC</a:t>
            </a:r>
          </a:p>
        </p:txBody>
      </p:sp>
      <p:sp>
        <p:nvSpPr>
          <p:cNvPr id="6" name="矩形 5"/>
          <p:cNvSpPr/>
          <p:nvPr/>
        </p:nvSpPr>
        <p:spPr>
          <a:xfrm>
            <a:off x="5049768" y="2274287"/>
            <a:ext cx="2352675" cy="431800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Layer</a:t>
            </a:r>
          </a:p>
        </p:txBody>
      </p:sp>
      <p:sp>
        <p:nvSpPr>
          <p:cNvPr id="7" name="矩形 6"/>
          <p:cNvSpPr/>
          <p:nvPr/>
        </p:nvSpPr>
        <p:spPr>
          <a:xfrm>
            <a:off x="5052943" y="2706087"/>
            <a:ext cx="2322513" cy="360362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矩形 7"/>
          <p:cNvSpPr/>
          <p:nvPr/>
        </p:nvSpPr>
        <p:spPr>
          <a:xfrm>
            <a:off x="5052943" y="3060099"/>
            <a:ext cx="2351088" cy="360363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chemeClr val="tx1"/>
                </a:solidFill>
              </a:rPr>
              <a:t>Impls</a:t>
            </a:r>
          </a:p>
        </p:txBody>
      </p:sp>
      <p:sp>
        <p:nvSpPr>
          <p:cNvPr id="9" name="矩形 8"/>
          <p:cNvSpPr/>
          <p:nvPr/>
        </p:nvSpPr>
        <p:spPr>
          <a:xfrm>
            <a:off x="5059293" y="3750662"/>
            <a:ext cx="2227263" cy="431800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 Layer</a:t>
            </a:r>
          </a:p>
        </p:txBody>
      </p:sp>
      <p:sp>
        <p:nvSpPr>
          <p:cNvPr id="10" name="矩形 9"/>
          <p:cNvSpPr/>
          <p:nvPr/>
        </p:nvSpPr>
        <p:spPr>
          <a:xfrm>
            <a:off x="5059293" y="4184049"/>
            <a:ext cx="2225675" cy="360363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1" name="矩形 10"/>
          <p:cNvSpPr/>
          <p:nvPr/>
        </p:nvSpPr>
        <p:spPr>
          <a:xfrm>
            <a:off x="5052943" y="4545999"/>
            <a:ext cx="2225675" cy="463550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chemeClr val="tx1"/>
                </a:solidFill>
              </a:rPr>
              <a:t>MyBatis</a:t>
            </a:r>
          </a:p>
        </p:txBody>
      </p:sp>
      <p:sp>
        <p:nvSpPr>
          <p:cNvPr id="16" name="右箭头 15"/>
          <p:cNvSpPr/>
          <p:nvPr/>
        </p:nvSpPr>
        <p:spPr>
          <a:xfrm rot="5400000">
            <a:off x="6068150" y="2022668"/>
            <a:ext cx="325437" cy="1809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noProof="1"/>
          </a:p>
        </p:txBody>
      </p:sp>
      <p:sp>
        <p:nvSpPr>
          <p:cNvPr id="63499" name="AutoShape 7"/>
          <p:cNvSpPr>
            <a:spLocks noChangeArrowheads="1"/>
          </p:cNvSpPr>
          <p:nvPr/>
        </p:nvSpPr>
        <p:spPr bwMode="auto">
          <a:xfrm>
            <a:off x="4754798" y="86369"/>
            <a:ext cx="3736975" cy="492125"/>
          </a:xfrm>
          <a:prstGeom prst="cube">
            <a:avLst>
              <a:gd name="adj" fmla="val 2113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>
                <a:latin typeface="Calibri" pitchFamily="34" charset="0"/>
              </a:rPr>
              <a:t>Browser</a:t>
            </a:r>
          </a:p>
        </p:txBody>
      </p:sp>
      <p:sp>
        <p:nvSpPr>
          <p:cNvPr id="15" name="右箭头 14"/>
          <p:cNvSpPr/>
          <p:nvPr/>
        </p:nvSpPr>
        <p:spPr>
          <a:xfrm rot="5400000">
            <a:off x="6053069" y="3503011"/>
            <a:ext cx="323850" cy="1809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noProof="1"/>
          </a:p>
        </p:txBody>
      </p:sp>
      <p:sp>
        <p:nvSpPr>
          <p:cNvPr id="63501" name="AutoShape 7"/>
          <p:cNvSpPr>
            <a:spLocks noChangeArrowheads="1"/>
          </p:cNvSpPr>
          <p:nvPr/>
        </p:nvSpPr>
        <p:spPr bwMode="auto">
          <a:xfrm>
            <a:off x="4653482" y="5546725"/>
            <a:ext cx="4258744" cy="701675"/>
          </a:xfrm>
          <a:prstGeom prst="cube">
            <a:avLst>
              <a:gd name="adj" fmla="val 1713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400" b="1">
              <a:latin typeface="Calibri" pitchFamily="34" charset="0"/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6511925" y="5734050"/>
            <a:ext cx="927100" cy="431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</a:p>
        </p:txBody>
      </p:sp>
      <p:sp>
        <p:nvSpPr>
          <p:cNvPr id="21" name="右箭头 20"/>
          <p:cNvSpPr/>
          <p:nvPr/>
        </p:nvSpPr>
        <p:spPr>
          <a:xfrm rot="5400000">
            <a:off x="6619338" y="5358607"/>
            <a:ext cx="323850" cy="17938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noProof="1"/>
          </a:p>
        </p:txBody>
      </p:sp>
      <p:sp>
        <p:nvSpPr>
          <p:cNvPr id="22" name="右箭头 21"/>
          <p:cNvSpPr/>
          <p:nvPr/>
        </p:nvSpPr>
        <p:spPr>
          <a:xfrm rot="5400000">
            <a:off x="6618546" y="656282"/>
            <a:ext cx="325437" cy="17938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noProof="1"/>
          </a:p>
        </p:txBody>
      </p:sp>
      <p:sp>
        <p:nvSpPr>
          <p:cNvPr id="63505" name="文本框 23"/>
          <p:cNvSpPr txBox="1">
            <a:spLocks noChangeArrowheads="1"/>
          </p:cNvSpPr>
          <p:nvPr/>
        </p:nvSpPr>
        <p:spPr bwMode="auto">
          <a:xfrm>
            <a:off x="9467850" y="2274888"/>
            <a:ext cx="2228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应用服务器</a:t>
            </a:r>
          </a:p>
        </p:txBody>
      </p:sp>
      <p:sp>
        <p:nvSpPr>
          <p:cNvPr id="63506" name="文本框 24"/>
          <p:cNvSpPr txBox="1">
            <a:spLocks noChangeArrowheads="1"/>
          </p:cNvSpPr>
          <p:nvPr/>
        </p:nvSpPr>
        <p:spPr bwMode="auto">
          <a:xfrm>
            <a:off x="9429750" y="106363"/>
            <a:ext cx="263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手机</a:t>
            </a:r>
          </a:p>
        </p:txBody>
      </p:sp>
      <p:sp>
        <p:nvSpPr>
          <p:cNvPr id="63507" name="文本框 25"/>
          <p:cNvSpPr txBox="1">
            <a:spLocks noChangeArrowheads="1"/>
          </p:cNvSpPr>
          <p:nvPr/>
        </p:nvSpPr>
        <p:spPr bwMode="auto">
          <a:xfrm>
            <a:off x="9450388" y="5557838"/>
            <a:ext cx="2570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数据库服务器</a:t>
            </a:r>
          </a:p>
        </p:txBody>
      </p:sp>
      <p:sp>
        <p:nvSpPr>
          <p:cNvPr id="63508" name="标题 1"/>
          <p:cNvSpPr>
            <a:spLocks noGrp="1" noChangeArrowheads="1"/>
          </p:cNvSpPr>
          <p:nvPr>
            <p:ph type="title"/>
          </p:nvPr>
        </p:nvSpPr>
        <p:spPr>
          <a:xfrm>
            <a:off x="6281738" y="6248400"/>
            <a:ext cx="1755775" cy="561975"/>
          </a:xfrm>
        </p:spPr>
        <p:txBody>
          <a:bodyPr/>
          <a:lstStyle/>
          <a:p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63509" name="矩形 1"/>
          <p:cNvSpPr>
            <a:spLocks noChangeArrowheads="1"/>
          </p:cNvSpPr>
          <p:nvPr/>
        </p:nvSpPr>
        <p:spPr bwMode="auto">
          <a:xfrm>
            <a:off x="262550" y="1920875"/>
            <a:ext cx="4190388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Spring+SpringMVC+MyBatis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框架集</a:t>
            </a:r>
            <a:r>
              <a:rPr lang="zh-CN" altLang="en-US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endParaRPr lang="en-US" altLang="zh-CN" sz="20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0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sz="20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个开源</a:t>
            </a:r>
            <a:r>
              <a:rPr lang="zh-CN" altLang="en-US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整合而</a:t>
            </a:r>
            <a:r>
              <a:rPr lang="zh-CN" altLang="en-US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endParaRPr lang="en-US" altLang="zh-CN" sz="20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中的部分</a:t>
            </a:r>
            <a:r>
              <a:rPr lang="zh-CN" altLang="en-US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内容，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常作为数据源较简单的</a:t>
            </a: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项目的框架。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2545" y="1203408"/>
            <a:ext cx="123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负责生成图形界面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58135" y="2461042"/>
            <a:ext cx="113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包含业务逻辑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93" y="3953355"/>
            <a:ext cx="123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负责访问数据库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4514" name="内容占位符 2"/>
          <p:cNvSpPr>
            <a:spLocks noGrp="1" noChangeArrowheads="1"/>
          </p:cNvSpPr>
          <p:nvPr>
            <p:ph idx="1"/>
          </p:nvPr>
        </p:nvSpPr>
        <p:spPr>
          <a:xfrm>
            <a:off x="600075" y="1887538"/>
            <a:ext cx="10753725" cy="3778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：作为 Dao 层的实现者，完成对数据库的增、删、改、查功能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：以整个应用大管家的身份出现。整个应用中所有 Bean 的生命周期行为，均由Spring 来管理。即整个应用中所有对象的创建、初始化、销毁，及对象间关联关系的维护，均由 Spring 进行管理。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 noChangeArrowheads="1"/>
          </p:cNvSpPr>
          <p:nvPr>
            <p:ph idx="1"/>
          </p:nvPr>
        </p:nvSpPr>
        <p:spPr>
          <a:xfrm>
            <a:off x="419100" y="620713"/>
            <a:ext cx="11218863" cy="5522912"/>
          </a:xfrm>
        </p:spPr>
        <p:txBody>
          <a:bodyPr/>
          <a:lstStyle/>
          <a:p>
            <a:r>
              <a:rPr lang="zh-CN" altLang="en-US" sz="1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持久层：DAO层（mapper）</a:t>
            </a:r>
            <a:endParaRPr lang="zh-CN" altLang="en-US" sz="18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DAO层：DAO层主要是做数据持久层的工作，负责与数据库进行联络的一些任务都封装在此，DAO层的设计首先是设计DAO的接口，然后在Spring的配置文件中定义此接口的实现类，然后就可在模块中调用此接口来进行数据业务的处理，而不用关心此接口的具体实现类是哪个类，显得结构非常清晰，DAO层的数据源配置，以及有关数据库连接的参数都在Spring的配置文件中进行配置。</a:t>
            </a:r>
          </a:p>
          <a:p>
            <a:r>
              <a:rPr lang="zh-CN" altLang="en-US" sz="1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业务层：Service层</a:t>
            </a:r>
            <a:endParaRPr lang="zh-CN" altLang="en-US" sz="18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Service层：Service层主要负责业务模块的逻辑应用设计。 </a:t>
            </a:r>
          </a:p>
          <a:p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首先设计接口，再设计其实现的类接着再在Spring的配置文件中配置其实现的关联。这样我们就可以在应用中调用Service接口来进行业务处理。Service层的业务实现，具体要调用到已定义的DAO层的接口，封装Service层的业务逻辑有利于通用的业务逻辑的独立性和重复利用性，程序显得非常简洁。</a:t>
            </a:r>
          </a:p>
          <a:p>
            <a:r>
              <a:rPr lang="zh-CN" altLang="en-US" sz="1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表现层：Controller层（Handler层）</a:t>
            </a:r>
          </a:p>
          <a:p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Controller层:Controller层负责具体的业务模块流程的控制， 在此层里面要调用Service层的接口来控制业务流程，控制的配置也同样是在Spring的配置文件里面进行，针对具体的业务流程，会有不同的控制器，我们具体的设计过程中可以将流程进行抽象归纳，设计出可以重复利用的子单元流程模块，这样不仅使程序结构变得清晰，也大大减少了代码量。</a:t>
            </a:r>
          </a:p>
          <a:p>
            <a:r>
              <a:rPr lang="zh-CN" altLang="en-US" sz="18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View层</a:t>
            </a:r>
            <a:endParaRPr lang="zh-CN" altLang="en-US" sz="18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View层 此层与控制层结合比较紧密，需要二者结合起来协同工发。View层主要负责前台jsp页面的表示.</a:t>
            </a:r>
          </a:p>
        </p:txBody>
      </p:sp>
      <p:sp>
        <p:nvSpPr>
          <p:cNvPr id="5" name="棱台 4">
            <a:hlinkClick r:id="rId2" action="ppaction://hlinksldjump"/>
          </p:cNvPr>
          <p:cNvSpPr/>
          <p:nvPr/>
        </p:nvSpPr>
        <p:spPr>
          <a:xfrm>
            <a:off x="9856788" y="5929313"/>
            <a:ext cx="1781175" cy="655637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6562" name="AutoShape 4"/>
          <p:cNvSpPr>
            <a:spLocks noChangeArrowheads="1"/>
          </p:cNvSpPr>
          <p:nvPr/>
        </p:nvSpPr>
        <p:spPr bwMode="auto">
          <a:xfrm>
            <a:off x="3354388" y="2781300"/>
            <a:ext cx="5505450" cy="1079500"/>
          </a:xfrm>
          <a:prstGeom prst="bevel">
            <a:avLst>
              <a:gd name="adj" fmla="val 12500"/>
            </a:avLst>
          </a:prstGeom>
          <a:solidFill>
            <a:srgbClr val="FFCC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800" b="1">
                <a:latin typeface="微软雅黑" pitchFamily="34" charset="-122"/>
                <a:ea typeface="微软雅黑" pitchFamily="34" charset="-122"/>
              </a:rPr>
              <a:t>前后端分离架构简介</a:t>
            </a:r>
          </a:p>
        </p:txBody>
      </p:sp>
      <p:sp>
        <p:nvSpPr>
          <p:cNvPr id="66563" name="文本框 1"/>
          <p:cNvSpPr txBox="1">
            <a:spLocks noChangeArrowheads="1"/>
          </p:cNvSpPr>
          <p:nvPr/>
        </p:nvSpPr>
        <p:spPr bwMode="auto">
          <a:xfrm>
            <a:off x="2393950" y="4468813"/>
            <a:ext cx="6942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一个实际的应用前后端分离架构设计的例子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 noChangeArrowheads="1"/>
          </p:cNvSpPr>
          <p:nvPr>
            <p:ph type="title"/>
          </p:nvPr>
        </p:nvSpPr>
        <p:spPr>
          <a:xfrm>
            <a:off x="2594572" y="410393"/>
            <a:ext cx="5607867" cy="848039"/>
          </a:xfrm>
        </p:spPr>
        <p:txBody>
          <a:bodyPr/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前后端分离架构设计的例子</a:t>
            </a:r>
            <a:endParaRPr lang="zh-CN" altLang="en-US" sz="2800" dirty="0" smtClean="0"/>
          </a:p>
        </p:txBody>
      </p:sp>
      <p:sp>
        <p:nvSpPr>
          <p:cNvPr id="5427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学成在线要设计与开发一款在线培训系统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学生登录学习中心在线学习课程。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教师登录教学管理中心进行课程管理、资源管理、考试管理等教学活动。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该系统为老师和学生交流搭建沟通的平台，包括：问答系统、评论系统、论坛等，学生和老师通过问答系统提问问题、回答问题，通过评论系统对老师授课进行评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学成在线采用当前流行的前后端分离架构开发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0163" y="73025"/>
            <a:ext cx="8923733" cy="442913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用户层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PC/H5/Android/IOS</a:t>
            </a:r>
          </a:p>
        </p:txBody>
      </p:sp>
      <p:sp>
        <p:nvSpPr>
          <p:cNvPr id="5" name="矩形 4"/>
          <p:cNvSpPr/>
          <p:nvPr/>
        </p:nvSpPr>
        <p:spPr>
          <a:xfrm>
            <a:off x="2074289" y="631825"/>
            <a:ext cx="8939608" cy="66992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CDN(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内容分发网络，用户请求离自己最近的服务器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视频，静态资源等</a:t>
            </a:r>
          </a:p>
        </p:txBody>
      </p:sp>
      <p:sp>
        <p:nvSpPr>
          <p:cNvPr id="6" name="矩形 5"/>
          <p:cNvSpPr/>
          <p:nvPr/>
        </p:nvSpPr>
        <p:spPr>
          <a:xfrm>
            <a:off x="2074288" y="1414463"/>
            <a:ext cx="8939609" cy="47783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负载均衡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LVS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</a:p>
        </p:txBody>
      </p:sp>
      <p:sp>
        <p:nvSpPr>
          <p:cNvPr id="7" name="矩形 6"/>
          <p:cNvSpPr/>
          <p:nvPr/>
        </p:nvSpPr>
        <p:spPr>
          <a:xfrm>
            <a:off x="2058414" y="1998663"/>
            <a:ext cx="8955483" cy="75088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前端（门户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学习中心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教学管理中心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系统管理中心</a:t>
            </a:r>
            <a:r>
              <a:rPr lang="zh-CN" altLang="en-US" sz="24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node.js, npm/cnpm, vue.js, axios.js, nuxt.js</a:t>
            </a:r>
          </a:p>
        </p:txBody>
      </p:sp>
      <p:sp>
        <p:nvSpPr>
          <p:cNvPr id="8" name="矩形 7"/>
          <p:cNvSpPr/>
          <p:nvPr/>
        </p:nvSpPr>
        <p:spPr>
          <a:xfrm>
            <a:off x="2042538" y="2849563"/>
            <a:ext cx="8971357" cy="254317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Boot, Spring cloud</a:t>
            </a: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2026662" y="5545138"/>
            <a:ext cx="9973553" cy="117316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10" name="矩形 9"/>
          <p:cNvSpPr/>
          <p:nvPr/>
        </p:nvSpPr>
        <p:spPr>
          <a:xfrm>
            <a:off x="2188589" y="3359419"/>
            <a:ext cx="8589002" cy="396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控制层：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MVC, Spring security+oauth2, </a:t>
            </a:r>
            <a:r>
              <a:rPr lang="en-US" altLang="zh-CN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en-US" altLang="zh-CN" sz="20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1289" y="3856038"/>
            <a:ext cx="8576302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业务层：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事务控制，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task</a:t>
            </a: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定时任务，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 redis, </a:t>
            </a:r>
            <a:endParaRPr lang="en-US" altLang="zh-CN" sz="2000" b="1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Spring 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rabbittemplate</a:t>
            </a:r>
          </a:p>
        </p:txBody>
      </p:sp>
      <p:sp>
        <p:nvSpPr>
          <p:cNvPr id="12" name="矩形 11"/>
          <p:cNvSpPr/>
          <p:nvPr/>
        </p:nvSpPr>
        <p:spPr>
          <a:xfrm>
            <a:off x="2213988" y="4559300"/>
            <a:ext cx="8563603" cy="7143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持久层：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Mybatis, Spring data Jap, com.alibaba.druid (</a:t>
            </a:r>
            <a:r>
              <a:rPr lang="en-US" altLang="zh-CN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spring-boot-starter</a:t>
            </a:r>
            <a:r>
              <a:rPr lang="zh-CN" altLang="en-US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mongodb</a:t>
            </a:r>
          </a:p>
        </p:txBody>
      </p:sp>
      <p:sp>
        <p:nvSpPr>
          <p:cNvPr id="13" name="矩形 12"/>
          <p:cNvSpPr/>
          <p:nvPr/>
        </p:nvSpPr>
        <p:spPr>
          <a:xfrm>
            <a:off x="2187002" y="6119813"/>
            <a:ext cx="1335087" cy="43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14" name="矩形 13"/>
          <p:cNvSpPr/>
          <p:nvPr/>
        </p:nvSpPr>
        <p:spPr>
          <a:xfrm>
            <a:off x="3666552" y="6102350"/>
            <a:ext cx="1712912" cy="503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</p:txBody>
      </p:sp>
      <p:sp>
        <p:nvSpPr>
          <p:cNvPr id="15" name="矩形 14"/>
          <p:cNvSpPr/>
          <p:nvPr/>
        </p:nvSpPr>
        <p:spPr>
          <a:xfrm>
            <a:off x="6528814" y="6157913"/>
            <a:ext cx="1169988" cy="41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16" name="矩形 15"/>
          <p:cNvSpPr/>
          <p:nvPr/>
        </p:nvSpPr>
        <p:spPr>
          <a:xfrm>
            <a:off x="5565202" y="6157913"/>
            <a:ext cx="793750" cy="43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</a:p>
        </p:txBody>
      </p:sp>
      <p:sp>
        <p:nvSpPr>
          <p:cNvPr id="17" name="矩形 16"/>
          <p:cNvSpPr/>
          <p:nvPr/>
        </p:nvSpPr>
        <p:spPr>
          <a:xfrm>
            <a:off x="7778177" y="6102350"/>
            <a:ext cx="2114550" cy="501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 search</a:t>
            </a:r>
          </a:p>
        </p:txBody>
      </p:sp>
      <p:sp>
        <p:nvSpPr>
          <p:cNvPr id="18" name="矩形 17"/>
          <p:cNvSpPr/>
          <p:nvPr/>
        </p:nvSpPr>
        <p:spPr>
          <a:xfrm>
            <a:off x="10233818" y="6053931"/>
            <a:ext cx="1532885" cy="4794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DFS</a:t>
            </a:r>
            <a:endParaRPr lang="en-US" altLang="zh-CN" sz="20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42384" y="592325"/>
            <a:ext cx="968400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959111" y="5462588"/>
            <a:ext cx="9792000" cy="2381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178939" y="6769100"/>
            <a:ext cx="8810625" cy="238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287676" y="88891"/>
            <a:ext cx="1623315" cy="5334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</a:ln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68628" name="Text Box 13"/>
          <p:cNvSpPr txBox="1">
            <a:spLocks noChangeArrowheads="1"/>
          </p:cNvSpPr>
          <p:nvPr/>
        </p:nvSpPr>
        <p:spPr bwMode="auto">
          <a:xfrm>
            <a:off x="493161" y="2422524"/>
            <a:ext cx="1471860" cy="71109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应用服务器集群</a:t>
            </a:r>
          </a:p>
        </p:txBody>
      </p:sp>
      <p:sp>
        <p:nvSpPr>
          <p:cNvPr id="68629" name="Text Box 13"/>
          <p:cNvSpPr txBox="1">
            <a:spLocks noChangeArrowheads="1"/>
          </p:cNvSpPr>
          <p:nvPr/>
        </p:nvSpPr>
        <p:spPr bwMode="auto">
          <a:xfrm>
            <a:off x="493160" y="5861319"/>
            <a:ext cx="1417832" cy="6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数据库服务器集群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文本框 2"/>
          <p:cNvSpPr txBox="1">
            <a:spLocks noChangeArrowheads="1"/>
          </p:cNvSpPr>
          <p:nvPr/>
        </p:nvSpPr>
        <p:spPr bwMode="auto">
          <a:xfrm>
            <a:off x="1809750" y="288925"/>
            <a:ext cx="8607425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各层功能介绍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9600" y="1006475"/>
            <a:ext cx="11125200" cy="2984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用户层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用户层描述了本系统所支持的用户类型包括：pc用户、app用户、h5用户。</a:t>
            </a:r>
          </a:p>
          <a:p>
            <a:pPr marL="4572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pc用户通过浏览器访问系统、</a:t>
            </a:r>
          </a:p>
          <a:p>
            <a:pPr marL="4572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app用户通过android、ios</a:t>
            </a: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手机访问</a:t>
            </a:r>
            <a:r>
              <a: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系统，</a:t>
            </a:r>
          </a:p>
          <a:p>
            <a:pPr marL="4572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H5用户通过h5页面访问系统</a:t>
            </a:r>
            <a:r>
              <a:rPr lang="en-US" altLang="zh-CN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b="1" noProof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在移动设备</a:t>
            </a:r>
            <a:r>
              <a:rPr lang="en-US" altLang="zh-CN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69635" name="文本框 19"/>
          <p:cNvSpPr txBox="1">
            <a:spLocks noChangeArrowheads="1"/>
          </p:cNvSpPr>
          <p:nvPr/>
        </p:nvSpPr>
        <p:spPr bwMode="auto">
          <a:xfrm>
            <a:off x="609600" y="4270375"/>
            <a:ext cx="11125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CDN</a:t>
            </a:r>
          </a:p>
          <a:p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Content Delivery Network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，即内容分发网络，本系统所有静态资源，如html页面，js文件，css文件，image图片，pdf和ppt及doc教学文档、video视频等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全部通过CDN加速来提高访问速度。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504825"/>
            <a:ext cx="11191875" cy="45624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系统的CDN层、UI层、服务层及数据层均设置了负载均衡服务，上图仅在UI层前边标注了负载均衡；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每层的负载均衡会根据系统的需求来确定负载均衡器的类型，系统支持4层负载均衡+7层负载均衡结合的方式；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4层负载均衡是指在网络传输层进行流程转发，根据IP和端口进行转发；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7层负载均衡完成HTTP协议负载均衡及反向代理的功能，根据url进行请求转发。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74750"/>
            <a:ext cx="11068050" cy="40163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UI层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UI层描述了系统向pc用户、app用户、h5用户提供的产品界面。根据系统功能模块特点确定了UI层包括如下产品界面类型： 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面向pc用户的门户系统、学习中心系统、教学管理系统、系统管理中心。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面向h5用户的门户系统、学习中心系统。 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面向app用户的门户系统、学习中心系统未在上图标注，在app项目中有详细说明。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187450"/>
            <a:ext cx="10379075" cy="3262313"/>
          </a:xfrm>
          <a:solidFill>
            <a:srgbClr val="CCFFFF">
              <a:alpha val="23000"/>
            </a:srgbClr>
          </a:solidFill>
          <a:ln w="19050">
            <a:solidFill>
              <a:srgbClr val="993300"/>
            </a:solidFill>
          </a:ln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(Client):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服务请求者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，指的是软件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(Server):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服务提供者，指的是是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交互方式：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客户端与服务器互相交互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硬件无关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：此架构与硬件无关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平台无关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：此架构与平台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( Windows, Unix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）无关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Picture 8" descr="ANd9GcRgGQJ-9q7JOEusQC3XXDQMTP2bhARoffKOtvZJEYoLvZgXH8tBG2Jhy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4649788"/>
            <a:ext cx="172878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7" name="Group 9"/>
          <p:cNvGrpSpPr>
            <a:grpSpLocks/>
          </p:cNvGrpSpPr>
          <p:nvPr/>
        </p:nvGrpSpPr>
        <p:grpSpPr bwMode="auto">
          <a:xfrm>
            <a:off x="2482850" y="4938713"/>
            <a:ext cx="1373188" cy="854075"/>
            <a:chOff x="2340" y="2376"/>
            <a:chExt cx="1431" cy="1560"/>
          </a:xfrm>
        </p:grpSpPr>
        <p:sp>
          <p:nvSpPr>
            <p:cNvPr id="21512" name="AutoShape 10"/>
            <p:cNvSpPr>
              <a:spLocks noChangeArrowheads="1"/>
            </p:cNvSpPr>
            <p:nvPr/>
          </p:nvSpPr>
          <p:spPr bwMode="auto">
            <a:xfrm>
              <a:off x="2700" y="3000"/>
              <a:ext cx="1026" cy="46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13" name="AutoShape 11"/>
            <p:cNvSpPr>
              <a:spLocks noChangeArrowheads="1"/>
            </p:cNvSpPr>
            <p:nvPr/>
          </p:nvSpPr>
          <p:spPr bwMode="auto">
            <a:xfrm>
              <a:off x="2700" y="2376"/>
              <a:ext cx="1071" cy="7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14" name="AutoShape 12"/>
            <p:cNvSpPr>
              <a:spLocks noChangeArrowheads="1"/>
            </p:cNvSpPr>
            <p:nvPr/>
          </p:nvSpPr>
          <p:spPr bwMode="auto">
            <a:xfrm>
              <a:off x="2769" y="2688"/>
              <a:ext cx="720" cy="3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15" name="AutoShape 13"/>
            <p:cNvSpPr>
              <a:spLocks noChangeArrowheads="1"/>
            </p:cNvSpPr>
            <p:nvPr/>
          </p:nvSpPr>
          <p:spPr bwMode="auto">
            <a:xfrm>
              <a:off x="2340" y="3468"/>
              <a:ext cx="1260" cy="468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16" name="AutoShape 14"/>
            <p:cNvSpPr>
              <a:spLocks noChangeArrowheads="1"/>
            </p:cNvSpPr>
            <p:nvPr/>
          </p:nvSpPr>
          <p:spPr bwMode="auto">
            <a:xfrm>
              <a:off x="2520" y="3526"/>
              <a:ext cx="901" cy="198"/>
            </a:xfrm>
            <a:prstGeom prst="parallelogram">
              <a:avLst>
                <a:gd name="adj" fmla="val 1137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1508" name="Freeform 15"/>
          <p:cNvSpPr>
            <a:spLocks noChangeArrowheads="1"/>
          </p:cNvSpPr>
          <p:nvPr/>
        </p:nvSpPr>
        <p:spPr bwMode="auto">
          <a:xfrm>
            <a:off x="3856038" y="4949825"/>
            <a:ext cx="3384550" cy="492125"/>
          </a:xfrm>
          <a:custGeom>
            <a:avLst/>
            <a:gdLst>
              <a:gd name="T0" fmla="*/ 0 w 2132"/>
              <a:gd name="T1" fmla="*/ 492125 h 310"/>
              <a:gd name="T2" fmla="*/ 431800 w 2132"/>
              <a:gd name="T3" fmla="*/ 420688 h 310"/>
              <a:gd name="T4" fmla="*/ 863600 w 2132"/>
              <a:gd name="T5" fmla="*/ 60325 h 310"/>
              <a:gd name="T6" fmla="*/ 1584325 w 2132"/>
              <a:gd name="T7" fmla="*/ 60325 h 310"/>
              <a:gd name="T8" fmla="*/ 2016125 w 2132"/>
              <a:gd name="T9" fmla="*/ 349250 h 310"/>
              <a:gd name="T10" fmla="*/ 2376487 w 2132"/>
              <a:gd name="T11" fmla="*/ 349250 h 310"/>
              <a:gd name="T12" fmla="*/ 2735262 w 2132"/>
              <a:gd name="T13" fmla="*/ 204788 h 310"/>
              <a:gd name="T14" fmla="*/ 3095624 w 2132"/>
              <a:gd name="T15" fmla="*/ 276225 h 310"/>
              <a:gd name="T16" fmla="*/ 3384550 w 2132"/>
              <a:gd name="T17" fmla="*/ 204788 h 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32"/>
              <a:gd name="T28" fmla="*/ 0 h 310"/>
              <a:gd name="T29" fmla="*/ 2132 w 2132"/>
              <a:gd name="T30" fmla="*/ 310 h 3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32" h="310">
                <a:moveTo>
                  <a:pt x="0" y="310"/>
                </a:moveTo>
                <a:cubicBezTo>
                  <a:pt x="90" y="310"/>
                  <a:pt x="181" y="310"/>
                  <a:pt x="272" y="265"/>
                </a:cubicBezTo>
                <a:cubicBezTo>
                  <a:pt x="363" y="220"/>
                  <a:pt x="423" y="76"/>
                  <a:pt x="544" y="38"/>
                </a:cubicBezTo>
                <a:cubicBezTo>
                  <a:pt x="665" y="0"/>
                  <a:pt x="877" y="8"/>
                  <a:pt x="998" y="38"/>
                </a:cubicBezTo>
                <a:cubicBezTo>
                  <a:pt x="1119" y="68"/>
                  <a:pt x="1187" y="190"/>
                  <a:pt x="1270" y="220"/>
                </a:cubicBezTo>
                <a:cubicBezTo>
                  <a:pt x="1353" y="250"/>
                  <a:pt x="1422" y="235"/>
                  <a:pt x="1497" y="220"/>
                </a:cubicBezTo>
                <a:cubicBezTo>
                  <a:pt x="1572" y="205"/>
                  <a:pt x="1648" y="137"/>
                  <a:pt x="1723" y="129"/>
                </a:cubicBezTo>
                <a:cubicBezTo>
                  <a:pt x="1798" y="121"/>
                  <a:pt x="1882" y="174"/>
                  <a:pt x="1950" y="174"/>
                </a:cubicBezTo>
                <a:cubicBezTo>
                  <a:pt x="2018" y="174"/>
                  <a:pt x="2102" y="136"/>
                  <a:pt x="2132" y="129"/>
                </a:cubicBez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47850" y="260350"/>
            <a:ext cx="8496300" cy="585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Concept on Client-server Software Architecture</a:t>
            </a:r>
          </a:p>
        </p:txBody>
      </p:sp>
      <p:sp>
        <p:nvSpPr>
          <p:cNvPr id="21510" name="文本框 1"/>
          <p:cNvSpPr txBox="1">
            <a:spLocks noChangeArrowheads="1"/>
          </p:cNvSpPr>
          <p:nvPr/>
        </p:nvSpPr>
        <p:spPr bwMode="auto">
          <a:xfrm>
            <a:off x="2322513" y="5897563"/>
            <a:ext cx="179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21511" name="文本框 12"/>
          <p:cNvSpPr txBox="1">
            <a:spLocks noChangeArrowheads="1"/>
          </p:cNvSpPr>
          <p:nvPr/>
        </p:nvSpPr>
        <p:spPr bwMode="auto">
          <a:xfrm>
            <a:off x="7080250" y="6049963"/>
            <a:ext cx="1795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内容占位符 2"/>
          <p:cNvSpPr>
            <a:spLocks noGrp="1" noChangeArrowheads="1"/>
          </p:cNvSpPr>
          <p:nvPr>
            <p:ph idx="1"/>
          </p:nvPr>
        </p:nvSpPr>
        <p:spPr>
          <a:xfrm>
            <a:off x="666750" y="1292225"/>
            <a:ext cx="10877550" cy="35274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微服务层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微服务层将系统服务分类三类：前端服务、后端服务及系统服务。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前端服务：主要为学习用户提供学习服务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后端服务：主要为管理用户提供教学管理服务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系统服务：公共服务，为系统的所有微服务提供公共服务功能。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服务网关：提供服务路由、负载均衡、认证授权等服务。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内容占位符 2"/>
          <p:cNvSpPr>
            <a:spLocks noGrp="1" noChangeArrowheads="1"/>
          </p:cNvSpPr>
          <p:nvPr>
            <p:ph idx="1"/>
          </p:nvPr>
        </p:nvSpPr>
        <p:spPr>
          <a:xfrm>
            <a:off x="447675" y="595313"/>
            <a:ext cx="11161713" cy="55578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数据层描述了系统的数据存储的内容类型，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持久化的业务数据使用MySQL和MongoDB保存，其中MongoDB中主要保存系统日志信息。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消息队列：存储系统服务间通信的消息，本身提供消息存取服务，与微服务层的系统服务连接。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索引库：存储课程信息的索引信息，本身提供索引维护及搜索的服务，与微服务层的系统服务连接。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缓存：作为系统的缓存服务，存储课程信息、分类信息、用户信息等，与微服务层的所有服务连接。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文件存储：提供系统静态资源文件的分布式存储服务，文件存储服务器作为CDN服务器的数据来源，CDN上的静态资源将最终在文件存储服务器上保存多份。 流媒体服务：作为流媒体服务器，存储所有的流媒体文件。</a:t>
            </a:r>
          </a:p>
        </p:txBody>
      </p:sp>
      <p:sp>
        <p:nvSpPr>
          <p:cNvPr id="5" name="棱台 4">
            <a:hlinkClick r:id="rId2" action="ppaction://hlinksldjump"/>
          </p:cNvPr>
          <p:cNvSpPr/>
          <p:nvPr/>
        </p:nvSpPr>
        <p:spPr>
          <a:xfrm>
            <a:off x="9828213" y="5994400"/>
            <a:ext cx="1781175" cy="655638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981075"/>
            <a:ext cx="8774113" cy="2209800"/>
          </a:xfrm>
        </p:spPr>
        <p:txBody>
          <a:bodyPr lIns="0" rIns="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服务器架构的动机：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在多个用户之间共享资源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客户端软件与最终用户交互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服务器软件与共享资源交互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7" descr="ANd9GcRgGQJ-9q7JOEusQC3XXDQMTP2bhARoffKOtvZJEYoLvZgXH8tBG2Jhy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4550" y="3295650"/>
            <a:ext cx="14414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1" name="Group 8"/>
          <p:cNvGrpSpPr>
            <a:grpSpLocks/>
          </p:cNvGrpSpPr>
          <p:nvPr/>
        </p:nvGrpSpPr>
        <p:grpSpPr bwMode="auto">
          <a:xfrm>
            <a:off x="3621088" y="3530600"/>
            <a:ext cx="1152525" cy="987425"/>
            <a:chOff x="2340" y="2376"/>
            <a:chExt cx="1431" cy="1560"/>
          </a:xfrm>
        </p:grpSpPr>
        <p:sp>
          <p:nvSpPr>
            <p:cNvPr id="22553" name="AutoShape 9"/>
            <p:cNvSpPr>
              <a:spLocks noChangeArrowheads="1"/>
            </p:cNvSpPr>
            <p:nvPr/>
          </p:nvSpPr>
          <p:spPr bwMode="auto">
            <a:xfrm>
              <a:off x="2700" y="3000"/>
              <a:ext cx="1026" cy="46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4" name="AutoShape 10"/>
            <p:cNvSpPr>
              <a:spLocks noChangeArrowheads="1"/>
            </p:cNvSpPr>
            <p:nvPr/>
          </p:nvSpPr>
          <p:spPr bwMode="auto">
            <a:xfrm>
              <a:off x="2700" y="2376"/>
              <a:ext cx="1071" cy="7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5" name="AutoShape 11"/>
            <p:cNvSpPr>
              <a:spLocks noChangeArrowheads="1"/>
            </p:cNvSpPr>
            <p:nvPr/>
          </p:nvSpPr>
          <p:spPr bwMode="auto">
            <a:xfrm>
              <a:off x="2769" y="2688"/>
              <a:ext cx="720" cy="3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6" name="AutoShape 12"/>
            <p:cNvSpPr>
              <a:spLocks noChangeArrowheads="1"/>
            </p:cNvSpPr>
            <p:nvPr/>
          </p:nvSpPr>
          <p:spPr bwMode="auto">
            <a:xfrm>
              <a:off x="2340" y="3468"/>
              <a:ext cx="1260" cy="468"/>
            </a:xfrm>
            <a:prstGeom prst="cube">
              <a:avLst>
                <a:gd name="adj" fmla="val 7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7" name="AutoShape 13"/>
            <p:cNvSpPr>
              <a:spLocks noChangeArrowheads="1"/>
            </p:cNvSpPr>
            <p:nvPr/>
          </p:nvSpPr>
          <p:spPr bwMode="auto">
            <a:xfrm>
              <a:off x="2520" y="3526"/>
              <a:ext cx="901" cy="198"/>
            </a:xfrm>
            <a:prstGeom prst="parallelogram">
              <a:avLst>
                <a:gd name="adj" fmla="val 1137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2532" name="Oval 16"/>
          <p:cNvSpPr>
            <a:spLocks noChangeArrowheads="1"/>
          </p:cNvSpPr>
          <p:nvPr/>
        </p:nvSpPr>
        <p:spPr bwMode="auto">
          <a:xfrm>
            <a:off x="2036763" y="3294063"/>
            <a:ext cx="431800" cy="431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2533" name="Line 17"/>
          <p:cNvSpPr>
            <a:spLocks noChangeShapeType="1"/>
          </p:cNvSpPr>
          <p:nvPr/>
        </p:nvSpPr>
        <p:spPr bwMode="auto">
          <a:xfrm flipH="1">
            <a:off x="1820863" y="37258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18"/>
          <p:cNvSpPr>
            <a:spLocks noChangeShapeType="1"/>
          </p:cNvSpPr>
          <p:nvPr/>
        </p:nvSpPr>
        <p:spPr bwMode="auto">
          <a:xfrm>
            <a:off x="2252663" y="37258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21"/>
          <p:cNvSpPr>
            <a:spLocks noChangeShapeType="1"/>
          </p:cNvSpPr>
          <p:nvPr/>
        </p:nvSpPr>
        <p:spPr bwMode="auto">
          <a:xfrm>
            <a:off x="2255838" y="3725863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22"/>
          <p:cNvSpPr>
            <a:spLocks noChangeShapeType="1"/>
          </p:cNvSpPr>
          <p:nvPr/>
        </p:nvSpPr>
        <p:spPr bwMode="auto">
          <a:xfrm flipH="1">
            <a:off x="2036763" y="4114800"/>
            <a:ext cx="2063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23"/>
          <p:cNvSpPr>
            <a:spLocks noChangeShapeType="1"/>
          </p:cNvSpPr>
          <p:nvPr/>
        </p:nvSpPr>
        <p:spPr bwMode="auto">
          <a:xfrm>
            <a:off x="2252663" y="4114800"/>
            <a:ext cx="2794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613025" y="3941763"/>
            <a:ext cx="1296988" cy="0"/>
          </a:xfrm>
          <a:prstGeom prst="line">
            <a:avLst/>
          </a:prstGeom>
          <a:noFill/>
          <a:ln w="412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4845050" y="3941763"/>
            <a:ext cx="1223963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AutoShape 27"/>
          <p:cNvSpPr>
            <a:spLocks noChangeArrowheads="1"/>
          </p:cNvSpPr>
          <p:nvPr/>
        </p:nvSpPr>
        <p:spPr bwMode="auto">
          <a:xfrm>
            <a:off x="8158163" y="3509963"/>
            <a:ext cx="682625" cy="43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libri" pitchFamily="34" charset="0"/>
              </a:rPr>
              <a:t>DB</a:t>
            </a: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7150100" y="3941763"/>
            <a:ext cx="1008063" cy="0"/>
          </a:xfrm>
          <a:prstGeom prst="line">
            <a:avLst/>
          </a:prstGeom>
          <a:noFill/>
          <a:ln w="412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Text Box 29"/>
          <p:cNvSpPr txBox="1">
            <a:spLocks noChangeArrowheads="1"/>
          </p:cNvSpPr>
          <p:nvPr/>
        </p:nvSpPr>
        <p:spPr bwMode="auto">
          <a:xfrm>
            <a:off x="1820863" y="4695825"/>
            <a:ext cx="8636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latin typeface="Calibri" pitchFamily="34" charset="0"/>
              </a:rPr>
              <a:t>End user</a:t>
            </a:r>
          </a:p>
        </p:txBody>
      </p:sp>
      <p:sp>
        <p:nvSpPr>
          <p:cNvPr id="22543" name="Text Box 30"/>
          <p:cNvSpPr txBox="1">
            <a:spLocks noChangeArrowheads="1"/>
          </p:cNvSpPr>
          <p:nvPr/>
        </p:nvSpPr>
        <p:spPr bwMode="auto">
          <a:xfrm>
            <a:off x="3549650" y="4695825"/>
            <a:ext cx="14398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latin typeface="Calibri" pitchFamily="34" charset="0"/>
              </a:rPr>
              <a:t>Client software</a:t>
            </a:r>
          </a:p>
        </p:txBody>
      </p:sp>
      <p:sp>
        <p:nvSpPr>
          <p:cNvPr id="22544" name="Text Box 31"/>
          <p:cNvSpPr txBox="1">
            <a:spLocks noChangeArrowheads="1"/>
          </p:cNvSpPr>
          <p:nvPr/>
        </p:nvSpPr>
        <p:spPr bwMode="auto">
          <a:xfrm>
            <a:off x="6070600" y="4695825"/>
            <a:ext cx="143986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latin typeface="Calibri" pitchFamily="34" charset="0"/>
              </a:rPr>
              <a:t>Server software</a:t>
            </a:r>
          </a:p>
        </p:txBody>
      </p:sp>
      <p:sp>
        <p:nvSpPr>
          <p:cNvPr id="22545" name="Text Box 32"/>
          <p:cNvSpPr txBox="1">
            <a:spLocks noChangeArrowheads="1"/>
          </p:cNvSpPr>
          <p:nvPr/>
        </p:nvSpPr>
        <p:spPr bwMode="auto">
          <a:xfrm>
            <a:off x="8374063" y="4664075"/>
            <a:ext cx="18002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latin typeface="Calibri" pitchFamily="34" charset="0"/>
              </a:rPr>
              <a:t>Shared resources</a:t>
            </a:r>
          </a:p>
        </p:txBody>
      </p:sp>
      <p:sp>
        <p:nvSpPr>
          <p:cNvPr id="22546" name="AutoShape 27"/>
          <p:cNvSpPr>
            <a:spLocks noChangeArrowheads="1"/>
          </p:cNvSpPr>
          <p:nvPr/>
        </p:nvSpPr>
        <p:spPr bwMode="auto">
          <a:xfrm>
            <a:off x="8915400" y="3509963"/>
            <a:ext cx="682625" cy="43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libri" pitchFamily="34" charset="0"/>
              </a:rPr>
              <a:t>DB</a:t>
            </a:r>
          </a:p>
        </p:txBody>
      </p:sp>
      <p:sp>
        <p:nvSpPr>
          <p:cNvPr id="22547" name="AutoShape 27"/>
          <p:cNvSpPr>
            <a:spLocks noChangeArrowheads="1"/>
          </p:cNvSpPr>
          <p:nvPr/>
        </p:nvSpPr>
        <p:spPr bwMode="auto">
          <a:xfrm>
            <a:off x="9669463" y="3509963"/>
            <a:ext cx="682625" cy="43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libri" pitchFamily="34" charset="0"/>
              </a:rPr>
              <a:t>DB</a:t>
            </a:r>
          </a:p>
        </p:txBody>
      </p:sp>
      <p:sp>
        <p:nvSpPr>
          <p:cNvPr id="22548" name="AutoShape 27"/>
          <p:cNvSpPr>
            <a:spLocks noChangeArrowheads="1"/>
          </p:cNvSpPr>
          <p:nvPr/>
        </p:nvSpPr>
        <p:spPr bwMode="auto">
          <a:xfrm>
            <a:off x="8158163" y="4013200"/>
            <a:ext cx="682625" cy="43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libri" pitchFamily="34" charset="0"/>
              </a:rPr>
              <a:t>DB</a:t>
            </a:r>
          </a:p>
        </p:txBody>
      </p:sp>
      <p:sp>
        <p:nvSpPr>
          <p:cNvPr id="22549" name="AutoShape 27"/>
          <p:cNvSpPr>
            <a:spLocks noChangeArrowheads="1"/>
          </p:cNvSpPr>
          <p:nvPr/>
        </p:nvSpPr>
        <p:spPr bwMode="auto">
          <a:xfrm>
            <a:off x="8915400" y="4013200"/>
            <a:ext cx="682625" cy="43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libri" pitchFamily="34" charset="0"/>
              </a:rPr>
              <a:t>DB</a:t>
            </a:r>
          </a:p>
        </p:txBody>
      </p:sp>
      <p:sp>
        <p:nvSpPr>
          <p:cNvPr id="22550" name="AutoShape 27"/>
          <p:cNvSpPr>
            <a:spLocks noChangeArrowheads="1"/>
          </p:cNvSpPr>
          <p:nvPr/>
        </p:nvSpPr>
        <p:spPr bwMode="auto">
          <a:xfrm>
            <a:off x="9669463" y="4013200"/>
            <a:ext cx="682625" cy="43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libri" pitchFamily="34" charset="0"/>
              </a:rPr>
              <a:t>DB</a:t>
            </a:r>
          </a:p>
        </p:txBody>
      </p:sp>
      <p:sp>
        <p:nvSpPr>
          <p:cNvPr id="22551" name="Rectangle 4"/>
          <p:cNvSpPr>
            <a:spLocks noChangeArrowheads="1"/>
          </p:cNvSpPr>
          <p:nvPr/>
        </p:nvSpPr>
        <p:spPr bwMode="auto">
          <a:xfrm>
            <a:off x="1847850" y="188913"/>
            <a:ext cx="8496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3200" b="1">
                <a:solidFill>
                  <a:srgbClr val="0000CC"/>
                </a:solidFill>
                <a:latin typeface="Arial Narrow" pitchFamily="34" charset="0"/>
              </a:rPr>
              <a:t>Concept on Client-server Software Architecture</a:t>
            </a:r>
          </a:p>
        </p:txBody>
      </p:sp>
      <p:sp>
        <p:nvSpPr>
          <p:cNvPr id="2" name="棱台 1">
            <a:hlinkClick r:id="rId5" action="ppaction://hlinksldjump"/>
          </p:cNvPr>
          <p:cNvSpPr/>
          <p:nvPr/>
        </p:nvSpPr>
        <p:spPr>
          <a:xfrm>
            <a:off x="9496425" y="5735638"/>
            <a:ext cx="1781175" cy="655637"/>
          </a:xfrm>
          <a:prstGeom prst="bevel">
            <a:avLst/>
          </a:prstGeom>
          <a:solidFill>
            <a:srgbClr val="92D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9" grpId="0" animBg="1"/>
      <p:bldP spid="164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2208213" y="2416175"/>
            <a:ext cx="7993062" cy="1349375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Evolution of Client-server Architecture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 tire and 3 tire Client-server Architecture</a:t>
            </a: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3287713" y="4005263"/>
            <a:ext cx="5832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服务器架构的演化</a:t>
            </a:r>
            <a:endParaRPr lang="en-US" altLang="zh-CN" sz="30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层与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层客户端</a:t>
            </a:r>
            <a:r>
              <a:rPr lang="en-US" altLang="zh-CN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服务器架构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846263"/>
            <a:ext cx="10058400" cy="18049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一层</a:t>
            </a:r>
            <a:r>
              <a:rPr lang="en-US" altLang="zh-CN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客户端/服务器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从20世纪60年代到70年代，使用大型计算机。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大型机计算机应用程序可视为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一层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客户端/服务器应用程序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774700" y="1244600"/>
            <a:ext cx="874553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一层客户端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服务器架构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(mainframe, -1970’s): </a:t>
            </a:r>
          </a:p>
        </p:txBody>
      </p:sp>
      <p:grpSp>
        <p:nvGrpSpPr>
          <p:cNvPr id="25604" name="组合 1"/>
          <p:cNvGrpSpPr>
            <a:grpSpLocks/>
          </p:cNvGrpSpPr>
          <p:nvPr/>
        </p:nvGrpSpPr>
        <p:grpSpPr bwMode="auto">
          <a:xfrm>
            <a:off x="3541713" y="4135438"/>
            <a:ext cx="3633787" cy="1825625"/>
            <a:chOff x="3542273" y="4134741"/>
            <a:chExt cx="3633823" cy="1826494"/>
          </a:xfrm>
        </p:grpSpPr>
        <p:pic>
          <p:nvPicPr>
            <p:cNvPr id="25605" name="Picture 7" descr="ANd9GcRgGQJ-9q7JOEusQC3XXDQMTP2bhARoffKOtvZJEYoLvZgXH8tBG2Jhy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4646" y="4136328"/>
              <a:ext cx="1441450" cy="136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6" name="Oval 16"/>
            <p:cNvSpPr>
              <a:spLocks noChangeArrowheads="1"/>
            </p:cNvSpPr>
            <p:nvPr/>
          </p:nvSpPr>
          <p:spPr bwMode="auto">
            <a:xfrm>
              <a:off x="3922795" y="4134741"/>
              <a:ext cx="431800" cy="431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5607" name="Line 17"/>
            <p:cNvSpPr>
              <a:spLocks noChangeShapeType="1"/>
            </p:cNvSpPr>
            <p:nvPr/>
          </p:nvSpPr>
          <p:spPr bwMode="auto">
            <a:xfrm flipH="1">
              <a:off x="3706895" y="4566541"/>
              <a:ext cx="4318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Line 18"/>
            <p:cNvSpPr>
              <a:spLocks noChangeShapeType="1"/>
            </p:cNvSpPr>
            <p:nvPr/>
          </p:nvSpPr>
          <p:spPr bwMode="auto">
            <a:xfrm>
              <a:off x="4138695" y="4566541"/>
              <a:ext cx="4318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21"/>
            <p:cNvSpPr>
              <a:spLocks noChangeShapeType="1"/>
            </p:cNvSpPr>
            <p:nvPr/>
          </p:nvSpPr>
          <p:spPr bwMode="auto">
            <a:xfrm>
              <a:off x="4141651" y="4566738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22"/>
            <p:cNvSpPr>
              <a:spLocks noChangeShapeType="1"/>
            </p:cNvSpPr>
            <p:nvPr/>
          </p:nvSpPr>
          <p:spPr bwMode="auto">
            <a:xfrm flipH="1">
              <a:off x="3922795" y="4954725"/>
              <a:ext cx="206024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23"/>
            <p:cNvSpPr>
              <a:spLocks noChangeShapeType="1"/>
            </p:cNvSpPr>
            <p:nvPr/>
          </p:nvSpPr>
          <p:spPr bwMode="auto">
            <a:xfrm>
              <a:off x="4138695" y="4954724"/>
              <a:ext cx="280067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26"/>
            <p:cNvSpPr>
              <a:spLocks noChangeShapeType="1"/>
            </p:cNvSpPr>
            <p:nvPr/>
          </p:nvSpPr>
          <p:spPr bwMode="auto">
            <a:xfrm>
              <a:off x="4655147" y="4782441"/>
              <a:ext cx="1223963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Text Box 29"/>
            <p:cNvSpPr txBox="1">
              <a:spLocks noChangeArrowheads="1"/>
            </p:cNvSpPr>
            <p:nvPr/>
          </p:nvSpPr>
          <p:spPr bwMode="auto">
            <a:xfrm>
              <a:off x="3542273" y="5495313"/>
              <a:ext cx="1291838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latin typeface="Calibri" pitchFamily="34" charset="0"/>
                </a:rPr>
                <a:t>End user</a:t>
              </a:r>
            </a:p>
          </p:txBody>
        </p:sp>
        <p:sp>
          <p:nvSpPr>
            <p:cNvPr id="25614" name="Text Box 31"/>
            <p:cNvSpPr txBox="1">
              <a:spLocks noChangeArrowheads="1"/>
            </p:cNvSpPr>
            <p:nvPr/>
          </p:nvSpPr>
          <p:spPr bwMode="auto">
            <a:xfrm>
              <a:off x="5880697" y="5536503"/>
              <a:ext cx="110498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latin typeface="Calibri" pitchFamily="34" charset="0"/>
                </a:rPr>
                <a:t>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582613" y="1787525"/>
            <a:ext cx="11156950" cy="3495675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en-US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客户端与服务器的出现</a:t>
            </a:r>
            <a:endParaRPr 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随着时间的推移，计算机价格越来越低，公司将基于大型机的应用程序分为</a:t>
            </a:r>
          </a:p>
          <a:p>
            <a:pPr marL="1257300" lvl="1" indent="-457200">
              <a:lnSpc>
                <a:spcPct val="120000"/>
              </a:lnSpc>
              <a:spcBef>
                <a:spcPct val="0"/>
              </a:spcBef>
            </a:pPr>
            <a:r>
              <a:rPr lang="zh-CN" altLang="zh-CN" sz="3200" b="1" noProof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客户</a:t>
            </a:r>
            <a:r>
              <a:rPr lang="zh-CN" altLang="en-US" sz="3200" b="1" noProof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端</a:t>
            </a:r>
            <a:r>
              <a:rPr lang="zh-CN" altLang="zh-CN" sz="3200" b="1" noProof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和</a:t>
            </a:r>
          </a:p>
          <a:p>
            <a:pPr marL="1257300" lvl="1" indent="-457200">
              <a:lnSpc>
                <a:spcPct val="120000"/>
              </a:lnSpc>
              <a:spcBef>
                <a:spcPct val="0"/>
              </a:spcBef>
            </a:pPr>
            <a:r>
              <a:rPr lang="zh-CN" altLang="zh-CN" sz="3200" b="1" noProof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服务器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b="1" noProof="1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5525" y="179388"/>
            <a:ext cx="72247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Client-server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3661</Words>
  <Application>Microsoft Office PowerPoint</Application>
  <PresentationFormat>宽屏</PresentationFormat>
  <Paragraphs>496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黑体</vt:lpstr>
      <vt:lpstr>宋体</vt:lpstr>
      <vt:lpstr>微软雅黑</vt:lpstr>
      <vt:lpstr>Arial</vt:lpstr>
      <vt:lpstr>Arial Narrow</vt:lpstr>
      <vt:lpstr>Calibri</vt:lpstr>
      <vt:lpstr>Calibri Light</vt:lpstr>
      <vt:lpstr>Gadugi</vt:lpstr>
      <vt:lpstr>Times New Roman</vt:lpstr>
      <vt:lpstr>Wingdings</vt:lpstr>
      <vt:lpstr>Office 主题</vt:lpstr>
      <vt:lpstr>Software Architectures</vt:lpstr>
      <vt:lpstr>Contents: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三层层次架构与三层客户端-服务器软件体系结构的区别</vt:lpstr>
      <vt:lpstr>4. 三层层次架构与三层客户端-服务器软件体系结构的区别</vt:lpstr>
      <vt:lpstr>PowerPoint 演示文稿</vt:lpstr>
      <vt:lpstr>PowerPoint 演示文稿</vt:lpstr>
      <vt:lpstr>4. 三层架构与三层客户端-服务器软件体系结构的区别</vt:lpstr>
      <vt:lpstr>4. 三层架构与三层客户端-服务器软件体系结构的区别</vt:lpstr>
      <vt:lpstr>4. 三层架构与三层客户端-服务器软件体系结构的区别</vt:lpstr>
      <vt:lpstr>4. 三层架构与三层客户端-服务器软件体系结构的区别</vt:lpstr>
      <vt:lpstr>PowerPoint 演示文稿</vt:lpstr>
      <vt:lpstr>5. JaveEE Architecture</vt:lpstr>
      <vt:lpstr>PowerPoint 演示文稿</vt:lpstr>
      <vt:lpstr>6. SSM架构</vt:lpstr>
      <vt:lpstr>SSM架构</vt:lpstr>
      <vt:lpstr>PowerPoint 演示文稿</vt:lpstr>
      <vt:lpstr>PowerPoint 演示文稿</vt:lpstr>
      <vt:lpstr>PowerPoint 演示文稿</vt:lpstr>
      <vt:lpstr>前后端分离架构设计的例子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Architectures</dc:title>
  <dc:creator>Administrator</dc:creator>
  <cp:lastModifiedBy>Administrator</cp:lastModifiedBy>
  <cp:revision>64</cp:revision>
  <dcterms:created xsi:type="dcterms:W3CDTF">2022-10-30T00:58:46Z</dcterms:created>
  <dcterms:modified xsi:type="dcterms:W3CDTF">2023-10-28T07:27:58Z</dcterms:modified>
</cp:coreProperties>
</file>