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30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306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12192000" cy="6858000"/>
  <p:notesSz cx="6858000" cy="9144000"/>
  <p:custDataLst>
    <p:tags r:id="rId5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gs" Target="tags/tag1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BADD-3406-49A7-A01C-594D1E4B3B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2DED-63A7-46CD-8179-720437763C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BADD-3406-49A7-A01C-594D1E4B3B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2DED-63A7-46CD-8179-720437763C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BADD-3406-49A7-A01C-594D1E4B3B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2DED-63A7-46CD-8179-720437763C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BADD-3406-49A7-A01C-594D1E4B3B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2DED-63A7-46CD-8179-720437763C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BADD-3406-49A7-A01C-594D1E4B3B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2DED-63A7-46CD-8179-720437763C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BADD-3406-49A7-A01C-594D1E4B3B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2DED-63A7-46CD-8179-720437763C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BADD-3406-49A7-A01C-594D1E4B3B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2DED-63A7-46CD-8179-720437763C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BADD-3406-49A7-A01C-594D1E4B3B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2DED-63A7-46CD-8179-720437763C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BADD-3406-49A7-A01C-594D1E4B3B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2DED-63A7-46CD-8179-720437763C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BADD-3406-49A7-A01C-594D1E4B3B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2DED-63A7-46CD-8179-720437763C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BADD-3406-49A7-A01C-594D1E4B3B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2DED-63A7-46CD-8179-720437763C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6BADD-3406-49A7-A01C-594D1E4B3B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E2DED-63A7-46CD-8179-720437763C2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" Target="slide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slide" Target="slide47.xml"/><Relationship Id="rId5" Type="http://schemas.openxmlformats.org/officeDocument/2006/relationships/slide" Target="slide32.xml"/><Relationship Id="rId4" Type="http://schemas.openxmlformats.org/officeDocument/2006/relationships/slide" Target="slide24.xml"/><Relationship Id="rId3" Type="http://schemas.openxmlformats.org/officeDocument/2006/relationships/slide" Target="slide12.xml"/><Relationship Id="rId2" Type="http://schemas.openxmlformats.org/officeDocument/2006/relationships/slide" Target="slide8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hyperlink" Target="http://www.google.com.hk/imgres?imgurl=http://www.brainfood.ca/assistant/computing/hardware/images/ibmMainframe.gif&amp;imgrefurl=http://www.brainfood.ca/assistant/computing/hardware/generations.htm&amp;usg=__CoTKfX2le31ku-Nw-nc4lZrLfCI=&amp;h=267&amp;w=272&amp;sz=28&amp;hl=zh-CN&amp;start=41&amp;zoom=1&amp;itbs=1&amp;tbnid=DFAibJfyOqSCaM:&amp;tbnh=111&amp;tbnw=113&amp;prev=/search?q=main+frame+computer&amp;start=40&amp;hl=zh-CN&amp;newwindow=1&amp;safe=strict&amp;sa=N&amp;gbv=2&amp;ndsp=20&amp;biw=1003&amp;bih=600&amp;tbm=isch&amp;ei=rELRTf6PMYrCvgOe4-SvCg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0013" y="1773238"/>
            <a:ext cx="6716712" cy="1143000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Lecture 8. P2P architecture</a:t>
            </a:r>
            <a:endParaRPr lang="zh-CN" altLang="en-US" sz="3600" dirty="0"/>
          </a:p>
        </p:txBody>
      </p:sp>
      <p:sp>
        <p:nvSpPr>
          <p:cNvPr id="2050" name="Text Box 4"/>
          <p:cNvSpPr>
            <a:spLocks noGrp="1" noChangeArrowheads="1"/>
          </p:cNvSpPr>
          <p:nvPr>
            <p:ph idx="1"/>
          </p:nvPr>
        </p:nvSpPr>
        <p:spPr>
          <a:xfrm>
            <a:off x="2855914" y="3644901"/>
            <a:ext cx="6059487" cy="1595309"/>
          </a:xfrm>
          <a:solidFill>
            <a:schemeClr val="bg1"/>
          </a:solidFill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Professor: </a:t>
            </a:r>
            <a:endParaRPr lang="en-US" altLang="zh-CN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sz="3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Yushan</a:t>
            </a: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(Michael) Sun</a:t>
            </a:r>
            <a:endParaRPr lang="en-US" altLang="zh-CN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sz="3000" b="1">
                <a:latin typeface="微软雅黑" panose="020B0503020204020204" pitchFamily="34" charset="-122"/>
                <a:ea typeface="微软雅黑" panose="020B0503020204020204" pitchFamily="34" charset="-122"/>
              </a:rPr>
              <a:t>Fall </a:t>
            </a:r>
            <a:r>
              <a:rPr lang="en-US" altLang="zh-CN" sz="3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19288" y="549275"/>
            <a:ext cx="8229600" cy="6477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800" b="1" ker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Architectures</a:t>
            </a:r>
            <a:endParaRPr lang="en-US" altLang="zh-CN" sz="3800" b="1" ker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27222" y="981076"/>
            <a:ext cx="11088129" cy="514812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 A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怎样查找其它有用的节点？</a:t>
            </a:r>
            <a:endParaRPr lang="en-US" altLang="zh-CN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interaction between clients by referencing a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Directory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0600" lvl="1" indent="-533400">
              <a:lnSpc>
                <a:spcPct val="120000"/>
              </a:lnSpc>
              <a:spcBef>
                <a:spcPts val="600"/>
              </a:spcBef>
              <a:buFontTx/>
              <a:buAutoNum type="alphaLcParenR"/>
            </a:pP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发送请求给检索服务器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Send request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Client A issues </a:t>
            </a:r>
            <a:r>
              <a:rPr lang="en-US" altLang="zh-CN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request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to the Directory server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0600" lvl="1" indent="-5334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AutoNum type="alphaLcParenR"/>
            </a:pP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检索服务器查找对等节点，给出节点列表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Find peers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The Directory server then uses the lists it keeps to find the peers that contains the content that Client A interests in and tells Client A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0600" lvl="1" indent="-5334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AutoNum type="alphaLcParenR"/>
            </a:pP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开始互动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Interactions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 A can then directly interact with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that client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in this case Client D which services his request.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919289" y="187325"/>
            <a:ext cx="8435975" cy="5778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en-US" altLang="zh-CN" sz="25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Unstructured P2P Architecture with Directory Server</a:t>
            </a:r>
            <a:endParaRPr lang="en-US" altLang="zh-CN" sz="25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mputr1"/>
          <p:cNvSpPr>
            <a:spLocks noEditPoints="1" noChangeArrowheads="1"/>
          </p:cNvSpPr>
          <p:nvPr/>
        </p:nvSpPr>
        <p:spPr bwMode="auto">
          <a:xfrm>
            <a:off x="9242426" y="2417763"/>
            <a:ext cx="360363" cy="360362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6" name="computr1"/>
          <p:cNvSpPr>
            <a:spLocks noEditPoints="1" noChangeArrowheads="1"/>
          </p:cNvSpPr>
          <p:nvPr/>
        </p:nvSpPr>
        <p:spPr bwMode="auto">
          <a:xfrm>
            <a:off x="1668072" y="2879726"/>
            <a:ext cx="360363" cy="360363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7" name="computr1"/>
          <p:cNvSpPr>
            <a:spLocks noEditPoints="1" noChangeArrowheads="1"/>
          </p:cNvSpPr>
          <p:nvPr/>
        </p:nvSpPr>
        <p:spPr bwMode="auto">
          <a:xfrm>
            <a:off x="3268663" y="4719638"/>
            <a:ext cx="360362" cy="360362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8" name="Line 19"/>
          <p:cNvSpPr>
            <a:spLocks noChangeShapeType="1"/>
          </p:cNvSpPr>
          <p:nvPr/>
        </p:nvSpPr>
        <p:spPr bwMode="auto">
          <a:xfrm flipV="1">
            <a:off x="2066534" y="1701800"/>
            <a:ext cx="1312523" cy="12826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9" name="Line 20"/>
          <p:cNvSpPr>
            <a:spLocks noChangeShapeType="1"/>
          </p:cNvSpPr>
          <p:nvPr/>
        </p:nvSpPr>
        <p:spPr bwMode="auto">
          <a:xfrm>
            <a:off x="2060186" y="3090861"/>
            <a:ext cx="1495083" cy="571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0" name="Line 21"/>
          <p:cNvSpPr>
            <a:spLocks noChangeShapeType="1"/>
          </p:cNvSpPr>
          <p:nvPr/>
        </p:nvSpPr>
        <p:spPr bwMode="auto">
          <a:xfrm>
            <a:off x="2028436" y="3205163"/>
            <a:ext cx="1313254" cy="15176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1" name="Line 24"/>
          <p:cNvSpPr>
            <a:spLocks noChangeShapeType="1"/>
          </p:cNvSpPr>
          <p:nvPr/>
        </p:nvSpPr>
        <p:spPr bwMode="auto">
          <a:xfrm>
            <a:off x="3757613" y="1460501"/>
            <a:ext cx="160020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2" name="Line 25"/>
          <p:cNvSpPr>
            <a:spLocks noChangeShapeType="1"/>
          </p:cNvSpPr>
          <p:nvPr/>
        </p:nvSpPr>
        <p:spPr bwMode="auto">
          <a:xfrm flipV="1">
            <a:off x="5713413" y="1512889"/>
            <a:ext cx="1300162" cy="473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3" name="Line 30"/>
          <p:cNvSpPr>
            <a:spLocks noChangeShapeType="1"/>
          </p:cNvSpPr>
          <p:nvPr/>
        </p:nvSpPr>
        <p:spPr bwMode="auto">
          <a:xfrm>
            <a:off x="7348538" y="1479551"/>
            <a:ext cx="1916112" cy="15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4" name="Line 31"/>
          <p:cNvSpPr>
            <a:spLocks noChangeShapeType="1"/>
          </p:cNvSpPr>
          <p:nvPr/>
        </p:nvSpPr>
        <p:spPr bwMode="auto">
          <a:xfrm flipV="1">
            <a:off x="6838950" y="2684463"/>
            <a:ext cx="2408238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5" name="Line 43"/>
          <p:cNvSpPr>
            <a:spLocks noChangeShapeType="1"/>
          </p:cNvSpPr>
          <p:nvPr/>
        </p:nvSpPr>
        <p:spPr bwMode="auto">
          <a:xfrm flipH="1" flipV="1">
            <a:off x="3594101" y="4794251"/>
            <a:ext cx="1541463" cy="117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6" name="Line 47"/>
          <p:cNvSpPr>
            <a:spLocks noChangeShapeType="1"/>
          </p:cNvSpPr>
          <p:nvPr/>
        </p:nvSpPr>
        <p:spPr bwMode="auto">
          <a:xfrm>
            <a:off x="5537201" y="2165351"/>
            <a:ext cx="796925" cy="117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7" name="computr1"/>
          <p:cNvSpPr>
            <a:spLocks noEditPoints="1" noChangeArrowheads="1"/>
          </p:cNvSpPr>
          <p:nvPr/>
        </p:nvSpPr>
        <p:spPr bwMode="auto">
          <a:xfrm>
            <a:off x="5230813" y="4789488"/>
            <a:ext cx="360362" cy="360362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8" name="computr1"/>
          <p:cNvSpPr>
            <a:spLocks noEditPoints="1" noChangeArrowheads="1"/>
          </p:cNvSpPr>
          <p:nvPr/>
        </p:nvSpPr>
        <p:spPr bwMode="auto">
          <a:xfrm>
            <a:off x="9264651" y="1450976"/>
            <a:ext cx="360363" cy="358775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9" name="computr1"/>
          <p:cNvSpPr>
            <a:spLocks noEditPoints="1" noChangeArrowheads="1"/>
          </p:cNvSpPr>
          <p:nvPr/>
        </p:nvSpPr>
        <p:spPr bwMode="auto">
          <a:xfrm>
            <a:off x="7013576" y="1311276"/>
            <a:ext cx="360363" cy="360363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0" name="computr1"/>
          <p:cNvSpPr>
            <a:spLocks noEditPoints="1" noChangeArrowheads="1"/>
          </p:cNvSpPr>
          <p:nvPr/>
        </p:nvSpPr>
        <p:spPr bwMode="auto">
          <a:xfrm>
            <a:off x="3413126" y="1341438"/>
            <a:ext cx="360363" cy="360362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128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6" y="3290888"/>
            <a:ext cx="989013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2" name="computr1"/>
          <p:cNvSpPr>
            <a:spLocks noEditPoints="1" noChangeArrowheads="1"/>
          </p:cNvSpPr>
          <p:nvPr/>
        </p:nvSpPr>
        <p:spPr bwMode="auto">
          <a:xfrm>
            <a:off x="3421063" y="3019426"/>
            <a:ext cx="360362" cy="360363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3" name="computr1"/>
          <p:cNvSpPr>
            <a:spLocks noEditPoints="1" noChangeArrowheads="1"/>
          </p:cNvSpPr>
          <p:nvPr/>
        </p:nvSpPr>
        <p:spPr bwMode="auto">
          <a:xfrm>
            <a:off x="5357813" y="1774826"/>
            <a:ext cx="360362" cy="358775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5789613" y="1897064"/>
            <a:ext cx="2654305" cy="1023937"/>
            <a:chOff x="6718" y="2988"/>
            <a:chExt cx="4179" cy="1612"/>
          </a:xfrm>
        </p:grpSpPr>
        <p:cxnSp>
          <p:nvCxnSpPr>
            <p:cNvPr id="52" name="直接箭头连接符 51"/>
            <p:cNvCxnSpPr/>
            <p:nvPr/>
          </p:nvCxnSpPr>
          <p:spPr>
            <a:xfrm>
              <a:off x="6718" y="3465"/>
              <a:ext cx="857" cy="1135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7270" y="2988"/>
              <a:ext cx="3627" cy="13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1) </a:t>
              </a:r>
              <a:r>
                <a:rPr lang="zh-CN" altLang="en-US" sz="2400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请求电影：</a:t>
              </a:r>
              <a:endParaRPr lang="zh-CN" alt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2400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“the moon”</a:t>
              </a:r>
              <a:endParaRPr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3" name="组合 249869"/>
          <p:cNvGrpSpPr/>
          <p:nvPr/>
        </p:nvGrpSpPr>
        <p:grpSpPr bwMode="auto">
          <a:xfrm>
            <a:off x="6789738" y="3435350"/>
            <a:ext cx="2468562" cy="2293938"/>
            <a:chOff x="4419699" y="2930194"/>
            <a:chExt cx="2191738" cy="1767504"/>
          </a:xfrm>
        </p:grpSpPr>
        <p:sp>
          <p:nvSpPr>
            <p:cNvPr id="249857" name="折角形 249856"/>
            <p:cNvSpPr/>
            <p:nvPr/>
          </p:nvSpPr>
          <p:spPr>
            <a:xfrm>
              <a:off x="4777706" y="2930194"/>
              <a:ext cx="1833731" cy="1767504"/>
            </a:xfrm>
            <a:prstGeom prst="foldedCorner">
              <a:avLst/>
            </a:prstGeom>
            <a:solidFill>
              <a:schemeClr val="accent4">
                <a:alpha val="37000"/>
              </a:schemeClr>
            </a:solidFill>
            <a:ln>
              <a:solidFill>
                <a:srgbClr val="FFFF00">
                  <a:alpha val="2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按距离、版本排序的</a:t>
              </a:r>
              <a:r>
                <a:rPr lang="zh-CN" altLang="en-US" sz="24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列表</a:t>
              </a:r>
              <a:endParaRPr lang="en-US" altLang="zh-CN" sz="24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en-US" altLang="zh-CN" sz="2400" b="1" dirty="0" err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P3</a:t>
              </a:r>
              <a:r>
                <a:rPr lang="en-US" altLang="zh-CN" sz="24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…</a:t>
              </a:r>
              <a:endPara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en-US" altLang="zh-CN" sz="2400" b="1" dirty="0" err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P5</a:t>
              </a:r>
              <a:r>
                <a:rPr lang="en-US" altLang="zh-CN" sz="24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…</a:t>
              </a:r>
              <a:endPara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en-US" altLang="zh-CN" sz="2400" b="1" dirty="0" err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P7</a:t>
              </a:r>
              <a:r>
                <a:rPr lang="en-US" altLang="zh-CN" sz="24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…</a:t>
              </a:r>
              <a:endPara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cxnSp>
          <p:nvCxnSpPr>
            <p:cNvPr id="249861" name="直接连接符 249860"/>
            <p:cNvCxnSpPr/>
            <p:nvPr/>
          </p:nvCxnSpPr>
          <p:spPr>
            <a:xfrm>
              <a:off x="4419699" y="3320391"/>
              <a:ext cx="576476" cy="0"/>
            </a:xfrm>
            <a:prstGeom prst="line">
              <a:avLst/>
            </a:prstGeom>
            <a:ln w="31750">
              <a:solidFill>
                <a:srgbClr val="C00000">
                  <a:alpha val="2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直接箭头连接符 70"/>
          <p:cNvCxnSpPr/>
          <p:nvPr/>
        </p:nvCxnSpPr>
        <p:spPr bwMode="auto">
          <a:xfrm flipH="1" flipV="1">
            <a:off x="5357814" y="2303463"/>
            <a:ext cx="711200" cy="93662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 bwMode="auto">
          <a:xfrm>
            <a:off x="4097340" y="2511425"/>
            <a:ext cx="5395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组合 249871"/>
          <p:cNvGrpSpPr/>
          <p:nvPr/>
        </p:nvGrpSpPr>
        <p:grpSpPr bwMode="auto">
          <a:xfrm>
            <a:off x="2141145" y="1928813"/>
            <a:ext cx="3143643" cy="1065212"/>
            <a:chOff x="539512" y="1496014"/>
            <a:chExt cx="2375932" cy="1064623"/>
          </a:xfrm>
        </p:grpSpPr>
        <p:cxnSp>
          <p:nvCxnSpPr>
            <p:cNvPr id="249867" name="直接箭头连接符 249866"/>
            <p:cNvCxnSpPr/>
            <p:nvPr/>
          </p:nvCxnSpPr>
          <p:spPr>
            <a:xfrm flipH="1">
              <a:off x="539512" y="1521400"/>
              <a:ext cx="2375932" cy="1039237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>
              <a:off x="1103319" y="1496014"/>
              <a:ext cx="1758127" cy="460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3) </a:t>
              </a:r>
              <a:r>
                <a:rPr lang="zh-CN" altLang="en-US" sz="2400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复制文件</a:t>
              </a:r>
              <a:endParaRPr lang="zh-CN" alt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9873" name="矩形 249872"/>
          <p:cNvSpPr/>
          <p:nvPr/>
        </p:nvSpPr>
        <p:spPr>
          <a:xfrm>
            <a:off x="5159375" y="1262064"/>
            <a:ext cx="698500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P1</a:t>
            </a:r>
            <a:endParaRPr lang="en-US" altLang="zh-CN" sz="28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791200" y="4233863"/>
            <a:ext cx="1214438" cy="615950"/>
          </a:xfrm>
          <a:prstGeom prst="rect">
            <a:avLst/>
          </a:prstGeom>
        </p:spPr>
        <p:txBody>
          <a:bodyPr lIns="36000" tIns="0" rIns="36000" bIns="0">
            <a:sp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Directory</a:t>
            </a:r>
            <a:endParaRPr lang="en-US" altLang="zh-CN" sz="20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defRPr/>
            </a:pP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Server</a:t>
            </a:r>
            <a:endParaRPr lang="zh-CN" altLang="en-US" sz="2000" dirty="0"/>
          </a:p>
        </p:txBody>
      </p:sp>
      <p:sp>
        <p:nvSpPr>
          <p:cNvPr id="61" name="矩形 60"/>
          <p:cNvSpPr/>
          <p:nvPr/>
        </p:nvSpPr>
        <p:spPr>
          <a:xfrm>
            <a:off x="3287714" y="838200"/>
            <a:ext cx="701675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P2</a:t>
            </a:r>
            <a:endParaRPr lang="en-US" altLang="zh-CN" sz="28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64809" y="2927350"/>
            <a:ext cx="671512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P3</a:t>
            </a:r>
            <a:endParaRPr lang="en-US" altLang="zh-CN" sz="28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100388" y="5149850"/>
            <a:ext cx="715962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P5</a:t>
            </a:r>
            <a:endParaRPr lang="en-US" altLang="zh-CN" sz="28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114925" y="5153025"/>
            <a:ext cx="704850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P6</a:t>
            </a:r>
            <a:endParaRPr lang="en-US" altLang="zh-CN" sz="28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9191625" y="2854325"/>
            <a:ext cx="660400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P9</a:t>
            </a:r>
            <a:endParaRPr lang="en-US" altLang="zh-CN" sz="28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9077325" y="982664"/>
            <a:ext cx="736600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P8</a:t>
            </a:r>
            <a:endParaRPr lang="en-US" altLang="zh-CN" sz="28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959600" y="785814"/>
            <a:ext cx="704850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P7</a:t>
            </a:r>
            <a:endParaRPr lang="en-US" altLang="zh-CN" sz="28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1847851" y="115888"/>
            <a:ext cx="8435975" cy="5778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en-US" altLang="zh-CN" sz="25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Unstructured P2P Architecture with Directory Server</a:t>
            </a:r>
            <a:endParaRPr lang="en-US" altLang="zh-CN" sz="25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307" name="文本框 5"/>
          <p:cNvSpPr txBox="1">
            <a:spLocks noChangeArrowheads="1"/>
          </p:cNvSpPr>
          <p:nvPr/>
        </p:nvSpPr>
        <p:spPr bwMode="auto">
          <a:xfrm>
            <a:off x="1803401" y="6021389"/>
            <a:ext cx="67722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带有检索服务器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架构查找资源的例子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90888" y="3430589"/>
            <a:ext cx="633412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P4</a:t>
            </a:r>
            <a:endParaRPr lang="en-US" altLang="zh-CN" sz="28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" name="棱台 1">
            <a:hlinkClick r:id="rId2" action="ppaction://hlinksldjump"/>
          </p:cNvPr>
          <p:cNvSpPr/>
          <p:nvPr/>
        </p:nvSpPr>
        <p:spPr>
          <a:xfrm>
            <a:off x="9852025" y="5858166"/>
            <a:ext cx="1865745" cy="685510"/>
          </a:xfrm>
          <a:prstGeom prst="bevel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549811" y="2447320"/>
          <a:ext cx="855129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1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AutoShape 5"/>
          <p:cNvSpPr>
            <a:spLocks noChangeArrowheads="1"/>
          </p:cNvSpPr>
          <p:nvPr/>
        </p:nvSpPr>
        <p:spPr bwMode="auto">
          <a:xfrm>
            <a:off x="2892425" y="2205038"/>
            <a:ext cx="6299200" cy="1439862"/>
          </a:xfrm>
          <a:prstGeom prst="bevel">
            <a:avLst>
              <a:gd name="adj" fmla="val 5782"/>
            </a:avLst>
          </a:prstGeom>
          <a:solidFill>
            <a:srgbClr val="00CCFF">
              <a:alpha val="10196"/>
            </a:srgbClr>
          </a:solidFill>
          <a:ln w="9525">
            <a:solidFill>
              <a:srgbClr val="FF0000">
                <a:alpha val="43921"/>
              </a:srgbClr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en-US" sz="2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Pure P2P Architecture</a:t>
            </a:r>
            <a:r>
              <a:rPr lang="en-US" altLang="zh-CN" sz="2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endParaRPr lang="en-US" altLang="zh-CN" sz="28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2nd Generation P2P</a:t>
            </a:r>
            <a:endParaRPr lang="en-US" altLang="zh-CN" sz="28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2782888" y="3811589"/>
            <a:ext cx="67691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第二代非结构化</a:t>
            </a:r>
            <a:r>
              <a:rPr lang="en-US" altLang="zh-CN" sz="3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3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en-US" altLang="zh-CN" sz="3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</a:t>
            </a:r>
            <a:r>
              <a:rPr lang="en-US" altLang="zh-CN" sz="3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3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30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computr1"/>
          <p:cNvSpPr>
            <a:spLocks noEditPoints="1" noChangeArrowheads="1"/>
          </p:cNvSpPr>
          <p:nvPr/>
        </p:nvSpPr>
        <p:spPr bwMode="auto">
          <a:xfrm>
            <a:off x="2316164" y="2960688"/>
            <a:ext cx="466725" cy="468312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4" name="computr1"/>
          <p:cNvSpPr>
            <a:spLocks noEditPoints="1" noChangeArrowheads="1"/>
          </p:cNvSpPr>
          <p:nvPr/>
        </p:nvSpPr>
        <p:spPr bwMode="auto">
          <a:xfrm>
            <a:off x="4943476" y="1120776"/>
            <a:ext cx="468313" cy="468313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5" name="computr1"/>
          <p:cNvSpPr>
            <a:spLocks noEditPoints="1" noChangeArrowheads="1"/>
          </p:cNvSpPr>
          <p:nvPr/>
        </p:nvSpPr>
        <p:spPr bwMode="auto">
          <a:xfrm>
            <a:off x="4979988" y="2744788"/>
            <a:ext cx="468312" cy="468312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6" name="computr1"/>
          <p:cNvSpPr>
            <a:spLocks noEditPoints="1" noChangeArrowheads="1"/>
          </p:cNvSpPr>
          <p:nvPr/>
        </p:nvSpPr>
        <p:spPr bwMode="auto">
          <a:xfrm>
            <a:off x="8396288" y="2097088"/>
            <a:ext cx="468312" cy="468312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7" name="computr1"/>
          <p:cNvSpPr>
            <a:spLocks noEditPoints="1" noChangeArrowheads="1"/>
          </p:cNvSpPr>
          <p:nvPr/>
        </p:nvSpPr>
        <p:spPr bwMode="auto">
          <a:xfrm>
            <a:off x="8396288" y="1160463"/>
            <a:ext cx="468312" cy="468312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8" name="computr1"/>
          <p:cNvSpPr>
            <a:spLocks noEditPoints="1" noChangeArrowheads="1"/>
          </p:cNvSpPr>
          <p:nvPr/>
        </p:nvSpPr>
        <p:spPr bwMode="auto">
          <a:xfrm>
            <a:off x="6451601" y="5297488"/>
            <a:ext cx="468313" cy="468312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9" name="computr1"/>
          <p:cNvSpPr>
            <a:spLocks noEditPoints="1" noChangeArrowheads="1"/>
          </p:cNvSpPr>
          <p:nvPr/>
        </p:nvSpPr>
        <p:spPr bwMode="auto">
          <a:xfrm>
            <a:off x="4846638" y="4564063"/>
            <a:ext cx="468312" cy="468312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0" name="computr1"/>
          <p:cNvSpPr>
            <a:spLocks noEditPoints="1" noChangeArrowheads="1"/>
          </p:cNvSpPr>
          <p:nvPr/>
        </p:nvSpPr>
        <p:spPr bwMode="auto">
          <a:xfrm>
            <a:off x="8396288" y="3933826"/>
            <a:ext cx="468312" cy="466725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1" name="computr1"/>
          <p:cNvSpPr>
            <a:spLocks noEditPoints="1" noChangeArrowheads="1"/>
          </p:cNvSpPr>
          <p:nvPr/>
        </p:nvSpPr>
        <p:spPr bwMode="auto">
          <a:xfrm>
            <a:off x="8396288" y="3033714"/>
            <a:ext cx="468312" cy="466725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2" name="computr1"/>
          <p:cNvSpPr>
            <a:spLocks noEditPoints="1" noChangeArrowheads="1"/>
          </p:cNvSpPr>
          <p:nvPr/>
        </p:nvSpPr>
        <p:spPr bwMode="auto">
          <a:xfrm>
            <a:off x="6451601" y="1481138"/>
            <a:ext cx="468313" cy="468312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3" name="computr1"/>
          <p:cNvSpPr>
            <a:spLocks noEditPoints="1" noChangeArrowheads="1"/>
          </p:cNvSpPr>
          <p:nvPr/>
        </p:nvSpPr>
        <p:spPr bwMode="auto">
          <a:xfrm>
            <a:off x="6451601" y="2416176"/>
            <a:ext cx="468313" cy="468313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4" name="computr1"/>
          <p:cNvSpPr>
            <a:spLocks noEditPoints="1" noChangeArrowheads="1"/>
          </p:cNvSpPr>
          <p:nvPr/>
        </p:nvSpPr>
        <p:spPr bwMode="auto">
          <a:xfrm>
            <a:off x="6451601" y="3352801"/>
            <a:ext cx="468313" cy="468313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5" name="computr1"/>
          <p:cNvSpPr>
            <a:spLocks noEditPoints="1" noChangeArrowheads="1"/>
          </p:cNvSpPr>
          <p:nvPr/>
        </p:nvSpPr>
        <p:spPr bwMode="auto">
          <a:xfrm>
            <a:off x="6451601" y="4289426"/>
            <a:ext cx="468313" cy="468313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6" name="computr1"/>
          <p:cNvSpPr>
            <a:spLocks noEditPoints="1" noChangeArrowheads="1"/>
          </p:cNvSpPr>
          <p:nvPr/>
        </p:nvSpPr>
        <p:spPr bwMode="auto">
          <a:xfrm>
            <a:off x="3467101" y="1520826"/>
            <a:ext cx="468313" cy="468313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7" name="computr1"/>
          <p:cNvSpPr>
            <a:spLocks noEditPoints="1" noChangeArrowheads="1"/>
          </p:cNvSpPr>
          <p:nvPr/>
        </p:nvSpPr>
        <p:spPr bwMode="auto">
          <a:xfrm>
            <a:off x="3513138" y="2928938"/>
            <a:ext cx="468312" cy="468312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8" name="computr1"/>
          <p:cNvSpPr>
            <a:spLocks noEditPoints="1" noChangeArrowheads="1"/>
          </p:cNvSpPr>
          <p:nvPr/>
        </p:nvSpPr>
        <p:spPr bwMode="auto">
          <a:xfrm>
            <a:off x="2998788" y="4286251"/>
            <a:ext cx="468312" cy="468313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9" name="Line 19"/>
          <p:cNvSpPr>
            <a:spLocks noChangeShapeType="1"/>
          </p:cNvSpPr>
          <p:nvPr/>
        </p:nvSpPr>
        <p:spPr bwMode="auto">
          <a:xfrm flipV="1">
            <a:off x="2782889" y="2055814"/>
            <a:ext cx="720725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0" name="Line 20"/>
          <p:cNvSpPr>
            <a:spLocks noChangeShapeType="1"/>
          </p:cNvSpPr>
          <p:nvPr/>
        </p:nvSpPr>
        <p:spPr bwMode="auto">
          <a:xfrm>
            <a:off x="2782889" y="3136900"/>
            <a:ext cx="788987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1" name="Line 21"/>
          <p:cNvSpPr>
            <a:spLocks noChangeShapeType="1"/>
          </p:cNvSpPr>
          <p:nvPr/>
        </p:nvSpPr>
        <p:spPr bwMode="auto">
          <a:xfrm>
            <a:off x="2638425" y="3429001"/>
            <a:ext cx="433388" cy="860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2" name="Line 22"/>
          <p:cNvSpPr>
            <a:spLocks noChangeShapeType="1"/>
          </p:cNvSpPr>
          <p:nvPr/>
        </p:nvSpPr>
        <p:spPr bwMode="auto">
          <a:xfrm flipV="1">
            <a:off x="3935414" y="1412876"/>
            <a:ext cx="1044575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3" name="Line 23"/>
          <p:cNvSpPr>
            <a:spLocks noChangeShapeType="1"/>
          </p:cNvSpPr>
          <p:nvPr/>
        </p:nvSpPr>
        <p:spPr bwMode="auto">
          <a:xfrm flipV="1">
            <a:off x="3935414" y="3063875"/>
            <a:ext cx="1044575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4" name="Line 24"/>
          <p:cNvSpPr>
            <a:spLocks noChangeShapeType="1"/>
          </p:cNvSpPr>
          <p:nvPr/>
        </p:nvSpPr>
        <p:spPr bwMode="auto">
          <a:xfrm>
            <a:off x="4006851" y="3352800"/>
            <a:ext cx="8604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5" name="Line 25"/>
          <p:cNvSpPr>
            <a:spLocks noChangeShapeType="1"/>
          </p:cNvSpPr>
          <p:nvPr/>
        </p:nvSpPr>
        <p:spPr bwMode="auto">
          <a:xfrm>
            <a:off x="5411788" y="1354138"/>
            <a:ext cx="1039812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6" name="Line 26"/>
          <p:cNvSpPr>
            <a:spLocks noChangeShapeType="1"/>
          </p:cNvSpPr>
          <p:nvPr/>
        </p:nvSpPr>
        <p:spPr bwMode="auto">
          <a:xfrm flipV="1">
            <a:off x="5448300" y="2705100"/>
            <a:ext cx="10033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7" name="Line 27"/>
          <p:cNvSpPr>
            <a:spLocks noChangeShapeType="1"/>
          </p:cNvSpPr>
          <p:nvPr/>
        </p:nvSpPr>
        <p:spPr bwMode="auto">
          <a:xfrm flipV="1">
            <a:off x="5314950" y="3632201"/>
            <a:ext cx="1136650" cy="23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8" name="Line 28"/>
          <p:cNvSpPr>
            <a:spLocks noChangeShapeType="1"/>
          </p:cNvSpPr>
          <p:nvPr/>
        </p:nvSpPr>
        <p:spPr bwMode="auto">
          <a:xfrm flipV="1">
            <a:off x="5314950" y="4505325"/>
            <a:ext cx="1208088" cy="249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9" name="Line 30"/>
          <p:cNvSpPr>
            <a:spLocks noChangeShapeType="1"/>
          </p:cNvSpPr>
          <p:nvPr/>
        </p:nvSpPr>
        <p:spPr bwMode="auto">
          <a:xfrm flipV="1">
            <a:off x="6919913" y="1412876"/>
            <a:ext cx="1479550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0" name="Line 31"/>
          <p:cNvSpPr>
            <a:spLocks noChangeShapeType="1"/>
          </p:cNvSpPr>
          <p:nvPr/>
        </p:nvSpPr>
        <p:spPr bwMode="auto">
          <a:xfrm flipV="1">
            <a:off x="6919913" y="2416176"/>
            <a:ext cx="1547812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1" name="Line 32"/>
          <p:cNvSpPr>
            <a:spLocks noChangeShapeType="1"/>
          </p:cNvSpPr>
          <p:nvPr/>
        </p:nvSpPr>
        <p:spPr bwMode="auto">
          <a:xfrm flipV="1">
            <a:off x="6919914" y="3352800"/>
            <a:ext cx="1476375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2" name="Line 33"/>
          <p:cNvSpPr>
            <a:spLocks noChangeShapeType="1"/>
          </p:cNvSpPr>
          <p:nvPr/>
        </p:nvSpPr>
        <p:spPr bwMode="auto">
          <a:xfrm flipV="1">
            <a:off x="6919913" y="4216401"/>
            <a:ext cx="154781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3" name="Line 34"/>
          <p:cNvSpPr>
            <a:spLocks noChangeShapeType="1"/>
          </p:cNvSpPr>
          <p:nvPr/>
        </p:nvSpPr>
        <p:spPr bwMode="auto">
          <a:xfrm>
            <a:off x="5314950" y="5008564"/>
            <a:ext cx="113665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72" name="Rectangle 40"/>
          <p:cNvSpPr>
            <a:spLocks noChangeArrowheads="1"/>
          </p:cNvSpPr>
          <p:nvPr/>
        </p:nvSpPr>
        <p:spPr bwMode="auto">
          <a:xfrm>
            <a:off x="2381250" y="274639"/>
            <a:ext cx="6883400" cy="4905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Unstructured pure P2P Architecture</a:t>
            </a:r>
            <a:endParaRPr lang="en-US" altLang="zh-CN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45" name="Text Box 41"/>
          <p:cNvSpPr txBox="1">
            <a:spLocks noChangeArrowheads="1"/>
          </p:cNvSpPr>
          <p:nvPr/>
        </p:nvSpPr>
        <p:spPr bwMode="auto">
          <a:xfrm>
            <a:off x="3430588" y="5949950"/>
            <a:ext cx="54737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Pure P2P architecture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46" name="Line 42"/>
          <p:cNvSpPr>
            <a:spLocks noChangeShapeType="1"/>
          </p:cNvSpPr>
          <p:nvPr/>
        </p:nvSpPr>
        <p:spPr bwMode="auto">
          <a:xfrm>
            <a:off x="3719514" y="2060576"/>
            <a:ext cx="71437" cy="823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7" name="Line 43"/>
          <p:cNvSpPr>
            <a:spLocks noChangeShapeType="1"/>
          </p:cNvSpPr>
          <p:nvPr/>
        </p:nvSpPr>
        <p:spPr bwMode="auto">
          <a:xfrm flipH="1">
            <a:off x="3359150" y="3429000"/>
            <a:ext cx="34290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8" name="Line 44"/>
          <p:cNvSpPr>
            <a:spLocks noChangeShapeType="1"/>
          </p:cNvSpPr>
          <p:nvPr/>
        </p:nvSpPr>
        <p:spPr bwMode="auto">
          <a:xfrm>
            <a:off x="4006850" y="1839914"/>
            <a:ext cx="973138" cy="104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9" name="Line 45"/>
          <p:cNvSpPr>
            <a:spLocks noChangeShapeType="1"/>
          </p:cNvSpPr>
          <p:nvPr/>
        </p:nvSpPr>
        <p:spPr bwMode="auto">
          <a:xfrm>
            <a:off x="3467100" y="4629150"/>
            <a:ext cx="1404938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0" name="Line 46"/>
          <p:cNvSpPr>
            <a:spLocks noChangeShapeType="1"/>
          </p:cNvSpPr>
          <p:nvPr/>
        </p:nvSpPr>
        <p:spPr bwMode="auto">
          <a:xfrm>
            <a:off x="3790951" y="3397251"/>
            <a:ext cx="1152525" cy="132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1" name="Line 47"/>
          <p:cNvSpPr>
            <a:spLocks noChangeShapeType="1"/>
          </p:cNvSpPr>
          <p:nvPr/>
        </p:nvSpPr>
        <p:spPr bwMode="auto">
          <a:xfrm flipH="1">
            <a:off x="5176839" y="1592264"/>
            <a:ext cx="3175" cy="1112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2" name="Line 48"/>
          <p:cNvSpPr>
            <a:spLocks noChangeShapeType="1"/>
          </p:cNvSpPr>
          <p:nvPr/>
        </p:nvSpPr>
        <p:spPr bwMode="auto">
          <a:xfrm>
            <a:off x="5314950" y="1589089"/>
            <a:ext cx="1212850" cy="1042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3" name="Line 49"/>
          <p:cNvSpPr>
            <a:spLocks noChangeShapeType="1"/>
          </p:cNvSpPr>
          <p:nvPr/>
        </p:nvSpPr>
        <p:spPr bwMode="auto">
          <a:xfrm flipV="1">
            <a:off x="6919914" y="4400550"/>
            <a:ext cx="1481137" cy="1112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4" name="Line 50"/>
          <p:cNvSpPr>
            <a:spLocks noChangeShapeType="1"/>
          </p:cNvSpPr>
          <p:nvPr/>
        </p:nvSpPr>
        <p:spPr bwMode="auto">
          <a:xfrm>
            <a:off x="6919914" y="2744789"/>
            <a:ext cx="1481137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5" name="Line 51"/>
          <p:cNvSpPr>
            <a:spLocks noChangeShapeType="1"/>
          </p:cNvSpPr>
          <p:nvPr/>
        </p:nvSpPr>
        <p:spPr bwMode="auto">
          <a:xfrm>
            <a:off x="6919914" y="3676651"/>
            <a:ext cx="1552575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6" name="Line 52"/>
          <p:cNvSpPr>
            <a:spLocks noChangeShapeType="1"/>
          </p:cNvSpPr>
          <p:nvPr/>
        </p:nvSpPr>
        <p:spPr bwMode="auto">
          <a:xfrm>
            <a:off x="6919914" y="1839914"/>
            <a:ext cx="1481137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7" name="computr1"/>
          <p:cNvSpPr>
            <a:spLocks noEditPoints="1" noChangeArrowheads="1"/>
          </p:cNvSpPr>
          <p:nvPr/>
        </p:nvSpPr>
        <p:spPr bwMode="auto">
          <a:xfrm>
            <a:off x="4846638" y="3632201"/>
            <a:ext cx="468312" cy="468313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58" name="TextBox 46"/>
          <p:cNvSpPr txBox="1">
            <a:spLocks noChangeArrowheads="1"/>
          </p:cNvSpPr>
          <p:nvPr/>
        </p:nvSpPr>
        <p:spPr bwMode="auto">
          <a:xfrm>
            <a:off x="8688389" y="5013325"/>
            <a:ext cx="1728787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没有检索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37308" y="981075"/>
            <a:ext cx="11037455" cy="4736234"/>
          </a:xfrm>
        </p:spPr>
        <p:txBody>
          <a:bodyPr/>
          <a:lstStyle/>
          <a:p>
            <a:pPr marL="711200" indent="-71120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纯</a:t>
            </a:r>
            <a:r>
              <a:rPr lang="en-US" altLang="zh-CN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架构的性质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(characteristics of pure P2P Architecture)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1200" indent="-711200">
              <a:lnSpc>
                <a:spcPct val="120000"/>
              </a:lnSpc>
              <a:spcBef>
                <a:spcPct val="0"/>
              </a:spcBef>
              <a:buNone/>
              <a:defRPr/>
            </a:pPr>
            <a:endParaRPr lang="en-US" altLang="zh-CN" sz="27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1200" indent="-711200">
              <a:lnSpc>
                <a:spcPct val="110000"/>
              </a:lnSpc>
              <a:spcBef>
                <a:spcPts val="600"/>
              </a:spcBef>
              <a:buFontTx/>
              <a:buAutoNum type="alphaLcParenR"/>
              <a:defRPr/>
            </a:pP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节点既是客户端又是服务器</a:t>
            </a:r>
            <a:r>
              <a:rPr lang="en-US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Peers can act as clients and servers and have the same capability as its neighbors.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1200" indent="-711200">
              <a:lnSpc>
                <a:spcPct val="110000"/>
              </a:lnSpc>
              <a:spcBef>
                <a:spcPts val="600"/>
              </a:spcBef>
              <a:buFontTx/>
              <a:buAutoNum type="alphaLcParenR"/>
              <a:defRPr/>
            </a:pP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没有中心服务器</a:t>
            </a:r>
            <a:r>
              <a:rPr lang="en-US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has no central servers. It has every node as a Peer and has no central router.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1200" indent="-711200">
              <a:lnSpc>
                <a:spcPct val="110000"/>
              </a:lnSpc>
              <a:spcBef>
                <a:spcPts val="600"/>
              </a:spcBef>
              <a:buFontTx/>
              <a:buAutoNum type="alphaLcParenR"/>
              <a:defRPr/>
            </a:pP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两种路由结构</a:t>
            </a:r>
            <a:r>
              <a:rPr lang="en-US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There are two routing structures, 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22400" lvl="2" indent="-50800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AutoNum type="arabicPeriod"/>
              <a:defRPr/>
            </a:pP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分布式目录</a:t>
            </a:r>
            <a:r>
              <a:rPr lang="en-US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</a:t>
            </a: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One is a 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distributed catalogue</a:t>
            </a: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422400" lvl="2" indent="-50800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AutoNum type="arabicPeriod"/>
              <a:defRPr/>
            </a:pP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直接发送消息</a:t>
            </a:r>
            <a:r>
              <a:rPr lang="en-US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</a:t>
            </a: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The other </a:t>
            </a:r>
            <a:r>
              <a:rPr lang="en-US" altLang="zh-CN" sz="2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direct messaging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 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2741613" y="274639"/>
            <a:ext cx="6883400" cy="4905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Unstructured pure P2P Architecture</a:t>
            </a:r>
            <a:endParaRPr lang="en-US" altLang="zh-CN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484" y="1053307"/>
            <a:ext cx="5648325" cy="574675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2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Gnutella: </a:t>
            </a:r>
            <a:r>
              <a:rPr lang="zh-CN" altLang="en-US" sz="2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</a:t>
            </a:r>
            <a:r>
              <a:rPr lang="en-US" altLang="zh-CN" sz="2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2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架构的例子</a:t>
            </a:r>
            <a:endParaRPr lang="en-US" altLang="zh-CN" sz="2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571923" y="1725990"/>
            <a:ext cx="11286836" cy="4462462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Gnutella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简史</a:t>
            </a:r>
            <a:endParaRPr lang="en-US" altLang="zh-CN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Gnutella是一种纯P2P模型，是一种文件共享应用程序和协议：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终端机通过连接到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Gnutella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上已有的终端机来加入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Gnutella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Justin Frankel于2000/03年出版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Gnutella现在已经成为一种协议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Gnutella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 Pure P2P Model, is a </a:t>
            </a:r>
            <a:r>
              <a:rPr lang="en-US" altLang="zh-CN" sz="1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 sharing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application and protocol: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end hosts join Gnutella by connecting to existing end hosts already on the Gnutella. 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 </a:t>
            </a:r>
            <a:r>
              <a:rPr lang="en-US" altLang="zh-CN" sz="1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Justin Frankel, published in 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2000/03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Gnutella has become a Protocol now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0"/>
          <p:cNvSpPr>
            <a:spLocks noChangeArrowheads="1"/>
          </p:cNvSpPr>
          <p:nvPr/>
        </p:nvSpPr>
        <p:spPr bwMode="auto">
          <a:xfrm>
            <a:off x="1774825" y="274639"/>
            <a:ext cx="6883400" cy="4905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Unstructured pure P2P Architecture</a:t>
            </a:r>
            <a:endParaRPr lang="en-US" altLang="zh-CN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378696" y="1319215"/>
            <a:ext cx="11490035" cy="4565537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Gnutella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资源查找方式</a:t>
            </a:r>
            <a:endParaRPr lang="en-US" altLang="zh-CN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facilitate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file sharing, messages are sent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between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 hosts.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请求被广播到覆盖网络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应用层网络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                                   Queries for files are broadcasted on the overlay network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), and 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回应被传回请求发送者主机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Replies are routed back to the host that originally generated the query through the overlay network. 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2381250" y="274639"/>
            <a:ext cx="6883400" cy="4905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Unstructured pure P2P Architecture</a:t>
            </a:r>
            <a:endParaRPr lang="en-US" altLang="zh-CN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mputr1"/>
          <p:cNvSpPr>
            <a:spLocks noEditPoints="1" noChangeArrowheads="1"/>
          </p:cNvSpPr>
          <p:nvPr/>
        </p:nvSpPr>
        <p:spPr bwMode="auto">
          <a:xfrm>
            <a:off x="1630363" y="2816226"/>
            <a:ext cx="576262" cy="576263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0" name="computr1"/>
          <p:cNvSpPr>
            <a:spLocks noEditPoints="1" noChangeArrowheads="1"/>
          </p:cNvSpPr>
          <p:nvPr/>
        </p:nvSpPr>
        <p:spPr bwMode="auto">
          <a:xfrm>
            <a:off x="7896226" y="1398589"/>
            <a:ext cx="574675" cy="574675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1" name="computr1"/>
          <p:cNvSpPr>
            <a:spLocks noEditPoints="1" noChangeArrowheads="1"/>
          </p:cNvSpPr>
          <p:nvPr/>
        </p:nvSpPr>
        <p:spPr bwMode="auto">
          <a:xfrm>
            <a:off x="6116639" y="5502276"/>
            <a:ext cx="574675" cy="576263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2" name="computr1"/>
          <p:cNvSpPr>
            <a:spLocks noEditPoints="1" noChangeArrowheads="1"/>
          </p:cNvSpPr>
          <p:nvPr/>
        </p:nvSpPr>
        <p:spPr bwMode="auto">
          <a:xfrm>
            <a:off x="7896226" y="4494213"/>
            <a:ext cx="574675" cy="576262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3" name="computr1"/>
          <p:cNvSpPr>
            <a:spLocks noEditPoints="1" noChangeArrowheads="1"/>
          </p:cNvSpPr>
          <p:nvPr/>
        </p:nvSpPr>
        <p:spPr bwMode="auto">
          <a:xfrm>
            <a:off x="7896226" y="3082926"/>
            <a:ext cx="574675" cy="576263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4" name="computr1"/>
          <p:cNvSpPr>
            <a:spLocks noEditPoints="1" noChangeArrowheads="1"/>
          </p:cNvSpPr>
          <p:nvPr/>
        </p:nvSpPr>
        <p:spPr bwMode="auto">
          <a:xfrm>
            <a:off x="6116639" y="1398588"/>
            <a:ext cx="574675" cy="576262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5" name="computr1"/>
          <p:cNvSpPr>
            <a:spLocks noEditPoints="1" noChangeArrowheads="1"/>
          </p:cNvSpPr>
          <p:nvPr/>
        </p:nvSpPr>
        <p:spPr bwMode="auto">
          <a:xfrm>
            <a:off x="6116639" y="3268663"/>
            <a:ext cx="574675" cy="576262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6" name="computr1"/>
          <p:cNvSpPr>
            <a:spLocks noEditPoints="1" noChangeArrowheads="1"/>
          </p:cNvSpPr>
          <p:nvPr/>
        </p:nvSpPr>
        <p:spPr bwMode="auto">
          <a:xfrm>
            <a:off x="6116639" y="4422776"/>
            <a:ext cx="574675" cy="576263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7" name="computr1"/>
          <p:cNvSpPr>
            <a:spLocks noEditPoints="1" noChangeArrowheads="1"/>
          </p:cNvSpPr>
          <p:nvPr/>
        </p:nvSpPr>
        <p:spPr bwMode="auto">
          <a:xfrm>
            <a:off x="3532189" y="1984376"/>
            <a:ext cx="574675" cy="576263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8" name="computr1"/>
          <p:cNvSpPr>
            <a:spLocks noEditPoints="1" noChangeArrowheads="1"/>
          </p:cNvSpPr>
          <p:nvPr/>
        </p:nvSpPr>
        <p:spPr bwMode="auto">
          <a:xfrm>
            <a:off x="3551239" y="4248151"/>
            <a:ext cx="574675" cy="576263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9" name="Line 39"/>
          <p:cNvSpPr>
            <a:spLocks noChangeShapeType="1"/>
          </p:cNvSpPr>
          <p:nvPr/>
        </p:nvSpPr>
        <p:spPr bwMode="auto">
          <a:xfrm flipV="1">
            <a:off x="2203450" y="2293939"/>
            <a:ext cx="1328738" cy="522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0" name="Line 41"/>
          <p:cNvSpPr>
            <a:spLocks noChangeShapeType="1"/>
          </p:cNvSpPr>
          <p:nvPr/>
        </p:nvSpPr>
        <p:spPr bwMode="auto">
          <a:xfrm>
            <a:off x="2274888" y="3392488"/>
            <a:ext cx="1276350" cy="957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1" name="Line 42"/>
          <p:cNvSpPr>
            <a:spLocks noChangeShapeType="1"/>
          </p:cNvSpPr>
          <p:nvPr/>
        </p:nvSpPr>
        <p:spPr bwMode="auto">
          <a:xfrm flipV="1">
            <a:off x="4075114" y="1757364"/>
            <a:ext cx="20415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2" name="Line 44"/>
          <p:cNvSpPr>
            <a:spLocks noChangeShapeType="1"/>
          </p:cNvSpPr>
          <p:nvPr/>
        </p:nvSpPr>
        <p:spPr bwMode="auto">
          <a:xfrm flipV="1">
            <a:off x="4146550" y="3665539"/>
            <a:ext cx="1970088" cy="757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3" name="Line 48"/>
          <p:cNvSpPr>
            <a:spLocks noChangeShapeType="1"/>
          </p:cNvSpPr>
          <p:nvPr/>
        </p:nvSpPr>
        <p:spPr bwMode="auto">
          <a:xfrm>
            <a:off x="4146551" y="4633913"/>
            <a:ext cx="2041525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4" name="Line 50"/>
          <p:cNvSpPr>
            <a:spLocks noChangeShapeType="1"/>
          </p:cNvSpPr>
          <p:nvPr/>
        </p:nvSpPr>
        <p:spPr bwMode="auto">
          <a:xfrm flipV="1">
            <a:off x="6672263" y="1630363"/>
            <a:ext cx="1238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5" name="Line 52"/>
          <p:cNvSpPr>
            <a:spLocks noChangeShapeType="1"/>
          </p:cNvSpPr>
          <p:nvPr/>
        </p:nvSpPr>
        <p:spPr bwMode="auto">
          <a:xfrm flipV="1">
            <a:off x="6686551" y="3125788"/>
            <a:ext cx="12239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6" name="Line 53"/>
          <p:cNvSpPr>
            <a:spLocks noChangeShapeType="1"/>
          </p:cNvSpPr>
          <p:nvPr/>
        </p:nvSpPr>
        <p:spPr bwMode="auto">
          <a:xfrm>
            <a:off x="6672263" y="4672014"/>
            <a:ext cx="1223962" cy="109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7" name="Line 54"/>
          <p:cNvSpPr>
            <a:spLocks noChangeShapeType="1"/>
          </p:cNvSpPr>
          <p:nvPr/>
        </p:nvSpPr>
        <p:spPr bwMode="auto">
          <a:xfrm>
            <a:off x="4075114" y="4860926"/>
            <a:ext cx="2041525" cy="1001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9" name="Text Box 61"/>
          <p:cNvSpPr txBox="1">
            <a:spLocks noChangeArrowheads="1"/>
          </p:cNvSpPr>
          <p:nvPr/>
        </p:nvSpPr>
        <p:spPr bwMode="auto">
          <a:xfrm>
            <a:off x="3430588" y="6237288"/>
            <a:ext cx="5402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Gnutella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网络资源查找原理</a:t>
            </a:r>
            <a:endParaRPr lang="en-US" altLang="zh-CN" sz="2400" b="1"/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2381250" y="274639"/>
            <a:ext cx="6883400" cy="4905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Unstructured pure P2P Architecture</a:t>
            </a:r>
            <a:endParaRPr lang="en-US" altLang="zh-CN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051845" y="1953756"/>
            <a:ext cx="1022351" cy="668794"/>
            <a:chOff x="2051845" y="1953756"/>
            <a:chExt cx="1022351" cy="668794"/>
          </a:xfrm>
        </p:grpSpPr>
        <p:sp>
          <p:nvSpPr>
            <p:cNvPr id="17432" name="TextBox 1"/>
            <p:cNvSpPr txBox="1">
              <a:spLocks noChangeArrowheads="1"/>
            </p:cNvSpPr>
            <p:nvPr/>
          </p:nvSpPr>
          <p:spPr bwMode="auto">
            <a:xfrm>
              <a:off x="2051845" y="1953756"/>
              <a:ext cx="102235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Ping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33" name="Line 59"/>
            <p:cNvSpPr>
              <a:spLocks noChangeShapeType="1"/>
            </p:cNvSpPr>
            <p:nvPr/>
          </p:nvSpPr>
          <p:spPr bwMode="auto">
            <a:xfrm flipV="1">
              <a:off x="2206625" y="2338275"/>
              <a:ext cx="792163" cy="284275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10"/>
          <p:cNvGrpSpPr/>
          <p:nvPr/>
        </p:nvGrpSpPr>
        <p:grpSpPr bwMode="auto">
          <a:xfrm>
            <a:off x="2341564" y="2549526"/>
            <a:ext cx="1304925" cy="557213"/>
            <a:chOff x="1466850" y="2492375"/>
            <a:chExt cx="1304925" cy="557213"/>
          </a:xfrm>
        </p:grpSpPr>
        <p:sp>
          <p:nvSpPr>
            <p:cNvPr id="17435" name="Line 59"/>
            <p:cNvSpPr>
              <a:spLocks noChangeShapeType="1"/>
            </p:cNvSpPr>
            <p:nvPr/>
          </p:nvSpPr>
          <p:spPr bwMode="auto">
            <a:xfrm flipH="1">
              <a:off x="1466850" y="2492375"/>
              <a:ext cx="873125" cy="360363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6" name="TextBox 44"/>
            <p:cNvSpPr txBox="1">
              <a:spLocks noChangeArrowheads="1"/>
            </p:cNvSpPr>
            <p:nvPr/>
          </p:nvSpPr>
          <p:spPr bwMode="auto">
            <a:xfrm>
              <a:off x="1749425" y="2649538"/>
              <a:ext cx="10223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Pong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051845" y="3775076"/>
            <a:ext cx="1022350" cy="566738"/>
            <a:chOff x="2051845" y="3775076"/>
            <a:chExt cx="1022350" cy="566738"/>
          </a:xfrm>
        </p:grpSpPr>
        <p:sp>
          <p:nvSpPr>
            <p:cNvPr id="17438" name="Line 59"/>
            <p:cNvSpPr>
              <a:spLocks noChangeShapeType="1"/>
            </p:cNvSpPr>
            <p:nvPr/>
          </p:nvSpPr>
          <p:spPr bwMode="auto">
            <a:xfrm>
              <a:off x="2428875" y="3775076"/>
              <a:ext cx="560387" cy="357188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TextBox 45"/>
            <p:cNvSpPr txBox="1">
              <a:spLocks noChangeArrowheads="1"/>
            </p:cNvSpPr>
            <p:nvPr/>
          </p:nvSpPr>
          <p:spPr bwMode="auto">
            <a:xfrm>
              <a:off x="2051845" y="3941704"/>
              <a:ext cx="10223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Ping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12"/>
          <p:cNvGrpSpPr/>
          <p:nvPr/>
        </p:nvGrpSpPr>
        <p:grpSpPr bwMode="auto">
          <a:xfrm>
            <a:off x="2493964" y="3414714"/>
            <a:ext cx="1584325" cy="466725"/>
            <a:chOff x="1619250" y="3357563"/>
            <a:chExt cx="1584325" cy="466725"/>
          </a:xfrm>
        </p:grpSpPr>
        <p:sp>
          <p:nvSpPr>
            <p:cNvPr id="17441" name="Line 59"/>
            <p:cNvSpPr>
              <a:spLocks noChangeShapeType="1"/>
            </p:cNvSpPr>
            <p:nvPr/>
          </p:nvSpPr>
          <p:spPr bwMode="auto">
            <a:xfrm flipH="1" flipV="1">
              <a:off x="1619250" y="3357563"/>
              <a:ext cx="720725" cy="466725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TextBox 47"/>
            <p:cNvSpPr txBox="1">
              <a:spLocks noChangeArrowheads="1"/>
            </p:cNvSpPr>
            <p:nvPr/>
          </p:nvSpPr>
          <p:spPr bwMode="auto">
            <a:xfrm>
              <a:off x="2181225" y="3357563"/>
              <a:ext cx="10223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Pong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443" name="TextBox 48"/>
          <p:cNvSpPr txBox="1">
            <a:spLocks noChangeArrowheads="1"/>
          </p:cNvSpPr>
          <p:nvPr/>
        </p:nvSpPr>
        <p:spPr bwMode="auto">
          <a:xfrm>
            <a:off x="3416300" y="1430338"/>
            <a:ext cx="1022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TTL=2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44" name="computr1"/>
          <p:cNvSpPr>
            <a:spLocks noEditPoints="1" noChangeArrowheads="1"/>
          </p:cNvSpPr>
          <p:nvPr/>
        </p:nvSpPr>
        <p:spPr bwMode="auto">
          <a:xfrm>
            <a:off x="7894639" y="2262188"/>
            <a:ext cx="574675" cy="576262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45" name="Line 50"/>
          <p:cNvSpPr>
            <a:spLocks noChangeShapeType="1"/>
          </p:cNvSpPr>
          <p:nvPr/>
        </p:nvSpPr>
        <p:spPr bwMode="auto">
          <a:xfrm>
            <a:off x="6672263" y="1895475"/>
            <a:ext cx="12954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6" name="computr1"/>
          <p:cNvSpPr>
            <a:spLocks noEditPoints="1" noChangeArrowheads="1"/>
          </p:cNvSpPr>
          <p:nvPr/>
        </p:nvSpPr>
        <p:spPr bwMode="auto">
          <a:xfrm>
            <a:off x="7894639" y="3773488"/>
            <a:ext cx="574675" cy="576262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47" name="Line 52"/>
          <p:cNvSpPr>
            <a:spLocks noChangeShapeType="1"/>
          </p:cNvSpPr>
          <p:nvPr/>
        </p:nvSpPr>
        <p:spPr bwMode="auto">
          <a:xfrm>
            <a:off x="6691313" y="3665539"/>
            <a:ext cx="1276350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8" name="TextBox 53"/>
          <p:cNvSpPr txBox="1">
            <a:spLocks noChangeArrowheads="1"/>
          </p:cNvSpPr>
          <p:nvPr/>
        </p:nvSpPr>
        <p:spPr bwMode="auto">
          <a:xfrm>
            <a:off x="5864225" y="965200"/>
            <a:ext cx="1022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TTL=3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49" name="TextBox 54"/>
          <p:cNvSpPr txBox="1">
            <a:spLocks noChangeArrowheads="1"/>
          </p:cNvSpPr>
          <p:nvPr/>
        </p:nvSpPr>
        <p:spPr bwMode="auto">
          <a:xfrm>
            <a:off x="7737475" y="822325"/>
            <a:ext cx="1022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TTL=4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56" name="TextBox 48"/>
          <p:cNvSpPr txBox="1">
            <a:spLocks noChangeArrowheads="1"/>
          </p:cNvSpPr>
          <p:nvPr/>
        </p:nvSpPr>
        <p:spPr bwMode="auto">
          <a:xfrm>
            <a:off x="8629651" y="1349376"/>
            <a:ext cx="18589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TTL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time to live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，即搜索层数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4587853" y="1325320"/>
            <a:ext cx="1022351" cy="668794"/>
            <a:chOff x="2051845" y="1953756"/>
            <a:chExt cx="1022351" cy="668794"/>
          </a:xfrm>
        </p:grpSpPr>
        <p:sp>
          <p:nvSpPr>
            <p:cNvPr id="53" name="TextBox 1"/>
            <p:cNvSpPr txBox="1">
              <a:spLocks noChangeArrowheads="1"/>
            </p:cNvSpPr>
            <p:nvPr/>
          </p:nvSpPr>
          <p:spPr bwMode="auto">
            <a:xfrm>
              <a:off x="2051845" y="1953756"/>
              <a:ext cx="102235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Ping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Line 59"/>
            <p:cNvSpPr>
              <a:spLocks noChangeShapeType="1"/>
            </p:cNvSpPr>
            <p:nvPr/>
          </p:nvSpPr>
          <p:spPr bwMode="auto">
            <a:xfrm flipV="1">
              <a:off x="2206625" y="2338275"/>
              <a:ext cx="792163" cy="284275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" name="组合 10"/>
          <p:cNvGrpSpPr/>
          <p:nvPr/>
        </p:nvGrpSpPr>
        <p:grpSpPr bwMode="auto">
          <a:xfrm>
            <a:off x="4846748" y="2013564"/>
            <a:ext cx="1304925" cy="557213"/>
            <a:chOff x="1466850" y="2492375"/>
            <a:chExt cx="1304925" cy="557213"/>
          </a:xfrm>
        </p:grpSpPr>
        <p:sp>
          <p:nvSpPr>
            <p:cNvPr id="56" name="Line 59"/>
            <p:cNvSpPr>
              <a:spLocks noChangeShapeType="1"/>
            </p:cNvSpPr>
            <p:nvPr/>
          </p:nvSpPr>
          <p:spPr bwMode="auto">
            <a:xfrm flipH="1">
              <a:off x="1466850" y="2492375"/>
              <a:ext cx="873125" cy="360363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TextBox 44"/>
            <p:cNvSpPr txBox="1">
              <a:spLocks noChangeArrowheads="1"/>
            </p:cNvSpPr>
            <p:nvPr/>
          </p:nvSpPr>
          <p:spPr bwMode="auto">
            <a:xfrm>
              <a:off x="1749425" y="2649538"/>
              <a:ext cx="10223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Pong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462853" y="3255146"/>
            <a:ext cx="1022351" cy="668794"/>
            <a:chOff x="2051845" y="1953756"/>
            <a:chExt cx="1022351" cy="668794"/>
          </a:xfrm>
        </p:grpSpPr>
        <p:sp>
          <p:nvSpPr>
            <p:cNvPr id="59" name="TextBox 1"/>
            <p:cNvSpPr txBox="1">
              <a:spLocks noChangeArrowheads="1"/>
            </p:cNvSpPr>
            <p:nvPr/>
          </p:nvSpPr>
          <p:spPr bwMode="auto">
            <a:xfrm>
              <a:off x="2051845" y="1953756"/>
              <a:ext cx="102235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Ping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 flipV="1">
              <a:off x="2206625" y="2338275"/>
              <a:ext cx="792163" cy="284275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229693" y="5151618"/>
            <a:ext cx="1022350" cy="731839"/>
            <a:chOff x="9835035" y="4824413"/>
            <a:chExt cx="1022350" cy="731839"/>
          </a:xfrm>
        </p:grpSpPr>
        <p:sp>
          <p:nvSpPr>
            <p:cNvPr id="62" name="Line 59"/>
            <p:cNvSpPr>
              <a:spLocks noChangeShapeType="1"/>
            </p:cNvSpPr>
            <p:nvPr/>
          </p:nvSpPr>
          <p:spPr bwMode="auto">
            <a:xfrm flipH="1" flipV="1">
              <a:off x="9914562" y="4824413"/>
              <a:ext cx="870034" cy="457523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TextBox 44"/>
            <p:cNvSpPr txBox="1">
              <a:spLocks noChangeArrowheads="1"/>
            </p:cNvSpPr>
            <p:nvPr/>
          </p:nvSpPr>
          <p:spPr bwMode="auto">
            <a:xfrm>
              <a:off x="9835035" y="5156202"/>
              <a:ext cx="10223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Pong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15253" y="4712361"/>
            <a:ext cx="1022351" cy="634207"/>
            <a:chOff x="4615253" y="4712361"/>
            <a:chExt cx="1022351" cy="634207"/>
          </a:xfrm>
        </p:grpSpPr>
        <p:sp>
          <p:nvSpPr>
            <p:cNvPr id="65" name="TextBox 1"/>
            <p:cNvSpPr txBox="1">
              <a:spLocks noChangeArrowheads="1"/>
            </p:cNvSpPr>
            <p:nvPr/>
          </p:nvSpPr>
          <p:spPr bwMode="auto">
            <a:xfrm>
              <a:off x="4615253" y="4712361"/>
              <a:ext cx="102235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Ping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Line 59"/>
            <p:cNvSpPr>
              <a:spLocks noChangeShapeType="1"/>
            </p:cNvSpPr>
            <p:nvPr/>
          </p:nvSpPr>
          <p:spPr bwMode="auto">
            <a:xfrm>
              <a:off x="4742633" y="5058606"/>
              <a:ext cx="667163" cy="287962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" name="组合 10"/>
          <p:cNvGrpSpPr/>
          <p:nvPr/>
        </p:nvGrpSpPr>
        <p:grpSpPr bwMode="auto">
          <a:xfrm>
            <a:off x="4987164" y="4136892"/>
            <a:ext cx="1304925" cy="557213"/>
            <a:chOff x="1466850" y="2492375"/>
            <a:chExt cx="1304925" cy="557213"/>
          </a:xfrm>
        </p:grpSpPr>
        <p:sp>
          <p:nvSpPr>
            <p:cNvPr id="71" name="Line 59"/>
            <p:cNvSpPr>
              <a:spLocks noChangeShapeType="1"/>
            </p:cNvSpPr>
            <p:nvPr/>
          </p:nvSpPr>
          <p:spPr bwMode="auto">
            <a:xfrm flipH="1">
              <a:off x="1466850" y="2492375"/>
              <a:ext cx="873125" cy="360363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Box 44"/>
            <p:cNvSpPr txBox="1">
              <a:spLocks noChangeArrowheads="1"/>
            </p:cNvSpPr>
            <p:nvPr/>
          </p:nvSpPr>
          <p:spPr bwMode="auto">
            <a:xfrm>
              <a:off x="1749425" y="2649538"/>
              <a:ext cx="10223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Pong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idx="1"/>
          </p:nvPr>
        </p:nvSpPr>
        <p:spPr>
          <a:xfrm>
            <a:off x="563419" y="935212"/>
            <a:ext cx="10991272" cy="5455314"/>
          </a:xfrm>
        </p:spPr>
        <p:txBody>
          <a:bodyPr>
            <a:noAutofit/>
          </a:bodyPr>
          <a:lstStyle/>
          <a:p>
            <a:pPr marL="609600" indent="-60960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查询步骤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(Query steps):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lnSpc>
                <a:spcPct val="120000"/>
              </a:lnSpc>
              <a:spcBef>
                <a:spcPts val="600"/>
              </a:spcBef>
              <a:buFontTx/>
              <a:buAutoNum type="arabicPeriod"/>
            </a:pP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连接网络：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首先连接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lnSpc>
                <a:spcPct val="120000"/>
              </a:lnSpc>
              <a:spcBef>
                <a:spcPts val="600"/>
              </a:spcBef>
              <a:buFontTx/>
              <a:buAutoNum type="arabicPeriod"/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查找新节点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Ping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其它的节点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）以发现网络上的新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lnSpc>
                <a:spcPct val="120000"/>
              </a:lnSpc>
              <a:spcBef>
                <a:spcPts val="600"/>
              </a:spcBef>
              <a:buFontTx/>
              <a:buAutoNum type="arabicPeriod"/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新节点回答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每个被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的节点都发送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Pong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回复，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并提供有关网络节点的信息，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 address,</a:t>
            </a: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port number (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端口号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), and 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number of files shared.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2668588" y="188914"/>
            <a:ext cx="6883400" cy="4905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Unstructured pure P2P Architecture</a:t>
            </a:r>
            <a:endParaRPr lang="en-US" altLang="zh-CN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2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2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2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2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32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32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mputr1"/>
          <p:cNvSpPr>
            <a:spLocks noEditPoints="1" noChangeArrowheads="1"/>
          </p:cNvSpPr>
          <p:nvPr/>
        </p:nvSpPr>
        <p:spPr bwMode="auto">
          <a:xfrm>
            <a:off x="1630363" y="2816226"/>
            <a:ext cx="576262" cy="576263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0" name="computr1"/>
          <p:cNvSpPr>
            <a:spLocks noEditPoints="1" noChangeArrowheads="1"/>
          </p:cNvSpPr>
          <p:nvPr/>
        </p:nvSpPr>
        <p:spPr bwMode="auto">
          <a:xfrm>
            <a:off x="7896226" y="1398589"/>
            <a:ext cx="574675" cy="574675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1" name="computr1"/>
          <p:cNvSpPr>
            <a:spLocks noEditPoints="1" noChangeArrowheads="1"/>
          </p:cNvSpPr>
          <p:nvPr/>
        </p:nvSpPr>
        <p:spPr bwMode="auto">
          <a:xfrm>
            <a:off x="6116639" y="5502276"/>
            <a:ext cx="574675" cy="576263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2" name="computr1"/>
          <p:cNvSpPr>
            <a:spLocks noEditPoints="1" noChangeArrowheads="1"/>
          </p:cNvSpPr>
          <p:nvPr/>
        </p:nvSpPr>
        <p:spPr bwMode="auto">
          <a:xfrm>
            <a:off x="7896226" y="4494213"/>
            <a:ext cx="574675" cy="576262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3" name="computr1"/>
          <p:cNvSpPr>
            <a:spLocks noEditPoints="1" noChangeArrowheads="1"/>
          </p:cNvSpPr>
          <p:nvPr/>
        </p:nvSpPr>
        <p:spPr bwMode="auto">
          <a:xfrm>
            <a:off x="7896226" y="3082926"/>
            <a:ext cx="574675" cy="576263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4" name="computr1"/>
          <p:cNvSpPr>
            <a:spLocks noEditPoints="1" noChangeArrowheads="1"/>
          </p:cNvSpPr>
          <p:nvPr/>
        </p:nvSpPr>
        <p:spPr bwMode="auto">
          <a:xfrm>
            <a:off x="6116639" y="1398588"/>
            <a:ext cx="574675" cy="576262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5" name="computr1"/>
          <p:cNvSpPr>
            <a:spLocks noEditPoints="1" noChangeArrowheads="1"/>
          </p:cNvSpPr>
          <p:nvPr/>
        </p:nvSpPr>
        <p:spPr bwMode="auto">
          <a:xfrm>
            <a:off x="6116639" y="3268663"/>
            <a:ext cx="574675" cy="576262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6" name="computr1"/>
          <p:cNvSpPr>
            <a:spLocks noEditPoints="1" noChangeArrowheads="1"/>
          </p:cNvSpPr>
          <p:nvPr/>
        </p:nvSpPr>
        <p:spPr bwMode="auto">
          <a:xfrm>
            <a:off x="6116639" y="4422776"/>
            <a:ext cx="574675" cy="576263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7" name="computr1"/>
          <p:cNvSpPr>
            <a:spLocks noEditPoints="1" noChangeArrowheads="1"/>
          </p:cNvSpPr>
          <p:nvPr/>
        </p:nvSpPr>
        <p:spPr bwMode="auto">
          <a:xfrm>
            <a:off x="3532189" y="1984376"/>
            <a:ext cx="574675" cy="576263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8" name="computr1"/>
          <p:cNvSpPr>
            <a:spLocks noEditPoints="1" noChangeArrowheads="1"/>
          </p:cNvSpPr>
          <p:nvPr/>
        </p:nvSpPr>
        <p:spPr bwMode="auto">
          <a:xfrm>
            <a:off x="3551239" y="4248151"/>
            <a:ext cx="574675" cy="576263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9" name="Line 39"/>
          <p:cNvSpPr>
            <a:spLocks noChangeShapeType="1"/>
          </p:cNvSpPr>
          <p:nvPr/>
        </p:nvSpPr>
        <p:spPr bwMode="auto">
          <a:xfrm flipV="1">
            <a:off x="2203450" y="2293939"/>
            <a:ext cx="1328738" cy="522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0" name="Line 41"/>
          <p:cNvSpPr>
            <a:spLocks noChangeShapeType="1"/>
          </p:cNvSpPr>
          <p:nvPr/>
        </p:nvSpPr>
        <p:spPr bwMode="auto">
          <a:xfrm>
            <a:off x="2274888" y="3392488"/>
            <a:ext cx="1276350" cy="957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1" name="Line 42"/>
          <p:cNvSpPr>
            <a:spLocks noChangeShapeType="1"/>
          </p:cNvSpPr>
          <p:nvPr/>
        </p:nvSpPr>
        <p:spPr bwMode="auto">
          <a:xfrm flipV="1">
            <a:off x="4075114" y="1757364"/>
            <a:ext cx="20415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2" name="Line 44"/>
          <p:cNvSpPr>
            <a:spLocks noChangeShapeType="1"/>
          </p:cNvSpPr>
          <p:nvPr/>
        </p:nvSpPr>
        <p:spPr bwMode="auto">
          <a:xfrm flipV="1">
            <a:off x="4146550" y="3665539"/>
            <a:ext cx="1970088" cy="757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3" name="Line 48"/>
          <p:cNvSpPr>
            <a:spLocks noChangeShapeType="1"/>
          </p:cNvSpPr>
          <p:nvPr/>
        </p:nvSpPr>
        <p:spPr bwMode="auto">
          <a:xfrm>
            <a:off x="4146551" y="4633913"/>
            <a:ext cx="2041525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4" name="Line 50"/>
          <p:cNvSpPr>
            <a:spLocks noChangeShapeType="1"/>
          </p:cNvSpPr>
          <p:nvPr/>
        </p:nvSpPr>
        <p:spPr bwMode="auto">
          <a:xfrm flipV="1">
            <a:off x="6672263" y="1630363"/>
            <a:ext cx="1238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5" name="Line 52"/>
          <p:cNvSpPr>
            <a:spLocks noChangeShapeType="1"/>
          </p:cNvSpPr>
          <p:nvPr/>
        </p:nvSpPr>
        <p:spPr bwMode="auto">
          <a:xfrm flipV="1">
            <a:off x="6686551" y="3125788"/>
            <a:ext cx="12239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6" name="Line 53"/>
          <p:cNvSpPr>
            <a:spLocks noChangeShapeType="1"/>
          </p:cNvSpPr>
          <p:nvPr/>
        </p:nvSpPr>
        <p:spPr bwMode="auto">
          <a:xfrm>
            <a:off x="6672263" y="4672014"/>
            <a:ext cx="1223962" cy="109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7" name="Line 54"/>
          <p:cNvSpPr>
            <a:spLocks noChangeShapeType="1"/>
          </p:cNvSpPr>
          <p:nvPr/>
        </p:nvSpPr>
        <p:spPr bwMode="auto">
          <a:xfrm>
            <a:off x="4075114" y="4860926"/>
            <a:ext cx="2041525" cy="1001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1" name="Text Box 55"/>
          <p:cNvSpPr txBox="1">
            <a:spLocks noChangeArrowheads="1"/>
          </p:cNvSpPr>
          <p:nvPr/>
        </p:nvSpPr>
        <p:spPr bwMode="auto">
          <a:xfrm>
            <a:off x="6959600" y="5574030"/>
            <a:ext cx="1417320" cy="521970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Found</a:t>
            </a:r>
            <a:endParaRPr lang="en-US" altLang="zh-CN" sz="2800" b="1"/>
          </a:p>
        </p:txBody>
      </p:sp>
      <p:sp>
        <p:nvSpPr>
          <p:cNvPr id="17429" name="Text Box 61"/>
          <p:cNvSpPr txBox="1">
            <a:spLocks noChangeArrowheads="1"/>
          </p:cNvSpPr>
          <p:nvPr/>
        </p:nvSpPr>
        <p:spPr bwMode="auto">
          <a:xfrm>
            <a:off x="3430588" y="6237288"/>
            <a:ext cx="5402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Gnutella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网络资源查找原理</a:t>
            </a:r>
            <a:endParaRPr lang="en-US" altLang="zh-CN" sz="2400" b="1"/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2381250" y="274639"/>
            <a:ext cx="6883400" cy="4905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Unstructured pure P2P Architecture</a:t>
            </a:r>
            <a:endParaRPr lang="en-US" altLang="zh-CN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32" name="TextBox 1"/>
          <p:cNvSpPr txBox="1">
            <a:spLocks noChangeArrowheads="1"/>
          </p:cNvSpPr>
          <p:nvPr/>
        </p:nvSpPr>
        <p:spPr bwMode="auto">
          <a:xfrm>
            <a:off x="2000251" y="1923034"/>
            <a:ext cx="10223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33" name="Line 59"/>
          <p:cNvSpPr>
            <a:spLocks noChangeShapeType="1"/>
          </p:cNvSpPr>
          <p:nvPr/>
        </p:nvSpPr>
        <p:spPr bwMode="auto">
          <a:xfrm flipV="1">
            <a:off x="2206625" y="2338275"/>
            <a:ext cx="792163" cy="284275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组合 11"/>
          <p:cNvGrpSpPr/>
          <p:nvPr/>
        </p:nvGrpSpPr>
        <p:grpSpPr bwMode="auto">
          <a:xfrm>
            <a:off x="2070100" y="3775076"/>
            <a:ext cx="1022350" cy="700148"/>
            <a:chOff x="1195388" y="3717925"/>
            <a:chExt cx="1022350" cy="700148"/>
          </a:xfrm>
        </p:grpSpPr>
        <p:sp>
          <p:nvSpPr>
            <p:cNvPr id="17438" name="Line 59"/>
            <p:cNvSpPr>
              <a:spLocks noChangeShapeType="1"/>
            </p:cNvSpPr>
            <p:nvPr/>
          </p:nvSpPr>
          <p:spPr bwMode="auto">
            <a:xfrm>
              <a:off x="1554163" y="3717925"/>
              <a:ext cx="560387" cy="357188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TextBox 45"/>
            <p:cNvSpPr txBox="1">
              <a:spLocks noChangeArrowheads="1"/>
            </p:cNvSpPr>
            <p:nvPr/>
          </p:nvSpPr>
          <p:spPr bwMode="auto">
            <a:xfrm>
              <a:off x="1195388" y="4017963"/>
              <a:ext cx="10223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query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443" name="TextBox 48"/>
          <p:cNvSpPr txBox="1">
            <a:spLocks noChangeArrowheads="1"/>
          </p:cNvSpPr>
          <p:nvPr/>
        </p:nvSpPr>
        <p:spPr bwMode="auto">
          <a:xfrm>
            <a:off x="3416300" y="1430338"/>
            <a:ext cx="1022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TTL=2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44" name="computr1"/>
          <p:cNvSpPr>
            <a:spLocks noEditPoints="1" noChangeArrowheads="1"/>
          </p:cNvSpPr>
          <p:nvPr/>
        </p:nvSpPr>
        <p:spPr bwMode="auto">
          <a:xfrm>
            <a:off x="7894639" y="2262188"/>
            <a:ext cx="574675" cy="576262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45" name="Line 50"/>
          <p:cNvSpPr>
            <a:spLocks noChangeShapeType="1"/>
          </p:cNvSpPr>
          <p:nvPr/>
        </p:nvSpPr>
        <p:spPr bwMode="auto">
          <a:xfrm>
            <a:off x="6672263" y="1895475"/>
            <a:ext cx="12954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6" name="computr1"/>
          <p:cNvSpPr>
            <a:spLocks noEditPoints="1" noChangeArrowheads="1"/>
          </p:cNvSpPr>
          <p:nvPr/>
        </p:nvSpPr>
        <p:spPr bwMode="auto">
          <a:xfrm>
            <a:off x="7894639" y="3773488"/>
            <a:ext cx="574675" cy="576262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47" name="Line 52"/>
          <p:cNvSpPr>
            <a:spLocks noChangeShapeType="1"/>
          </p:cNvSpPr>
          <p:nvPr/>
        </p:nvSpPr>
        <p:spPr bwMode="auto">
          <a:xfrm>
            <a:off x="6691313" y="3665539"/>
            <a:ext cx="1276350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8" name="TextBox 53"/>
          <p:cNvSpPr txBox="1">
            <a:spLocks noChangeArrowheads="1"/>
          </p:cNvSpPr>
          <p:nvPr/>
        </p:nvSpPr>
        <p:spPr bwMode="auto">
          <a:xfrm>
            <a:off x="5864225" y="965200"/>
            <a:ext cx="1022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TTL=3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49" name="TextBox 54"/>
          <p:cNvSpPr txBox="1">
            <a:spLocks noChangeArrowheads="1"/>
          </p:cNvSpPr>
          <p:nvPr/>
        </p:nvSpPr>
        <p:spPr bwMode="auto">
          <a:xfrm>
            <a:off x="7737475" y="822325"/>
            <a:ext cx="1022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TTL=4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13"/>
          <p:cNvGrpSpPr/>
          <p:nvPr/>
        </p:nvGrpSpPr>
        <p:grpSpPr bwMode="auto">
          <a:xfrm>
            <a:off x="1917701" y="3414714"/>
            <a:ext cx="4105275" cy="2447925"/>
            <a:chOff x="1042989" y="3356992"/>
            <a:chExt cx="4105075" cy="2448497"/>
          </a:xfrm>
        </p:grpSpPr>
        <p:cxnSp>
          <p:nvCxnSpPr>
            <p:cNvPr id="3" name="直接连接符 2"/>
            <p:cNvCxnSpPr/>
            <p:nvPr/>
          </p:nvCxnSpPr>
          <p:spPr>
            <a:xfrm flipH="1" flipV="1">
              <a:off x="1042989" y="5805489"/>
              <a:ext cx="4105075" cy="0"/>
            </a:xfrm>
            <a:prstGeom prst="line">
              <a:avLst/>
            </a:prstGeom>
            <a:ln w="254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H="1" flipV="1">
              <a:off x="1042989" y="3356992"/>
              <a:ext cx="0" cy="2448497"/>
            </a:xfrm>
            <a:prstGeom prst="straightConnector1">
              <a:avLst/>
            </a:prstGeom>
            <a:ln w="254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1258878" y="5364061"/>
              <a:ext cx="1541388" cy="36997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upload files </a:t>
              </a:r>
              <a:endParaRPr lang="zh-CN" altLang="en-US" dirty="0"/>
            </a:p>
          </p:txBody>
        </p:sp>
      </p:grpSp>
      <p:sp>
        <p:nvSpPr>
          <p:cNvPr id="69" name="Line 59"/>
          <p:cNvSpPr>
            <a:spLocks noChangeShapeType="1"/>
          </p:cNvSpPr>
          <p:nvPr/>
        </p:nvSpPr>
        <p:spPr bwMode="auto">
          <a:xfrm flipH="1" flipV="1">
            <a:off x="4911727" y="4984751"/>
            <a:ext cx="792162" cy="358775"/>
          </a:xfrm>
          <a:prstGeom prst="line">
            <a:avLst/>
          </a:prstGeom>
          <a:noFill/>
          <a:ln w="44450">
            <a:solidFill>
              <a:srgbClr val="0000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Line 59"/>
          <p:cNvSpPr>
            <a:spLocks noChangeShapeType="1"/>
          </p:cNvSpPr>
          <p:nvPr/>
        </p:nvSpPr>
        <p:spPr bwMode="auto">
          <a:xfrm flipH="1" flipV="1">
            <a:off x="2690420" y="3479007"/>
            <a:ext cx="792163" cy="501650"/>
          </a:xfrm>
          <a:prstGeom prst="line">
            <a:avLst/>
          </a:prstGeom>
          <a:noFill/>
          <a:ln w="44450">
            <a:solidFill>
              <a:srgbClr val="0000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6" name="TextBox 48"/>
          <p:cNvSpPr txBox="1">
            <a:spLocks noChangeArrowheads="1"/>
          </p:cNvSpPr>
          <p:nvPr/>
        </p:nvSpPr>
        <p:spPr bwMode="auto">
          <a:xfrm>
            <a:off x="8629651" y="1349376"/>
            <a:ext cx="18589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TTL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time to live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，即搜索层数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11"/>
          <p:cNvGrpSpPr/>
          <p:nvPr/>
        </p:nvGrpSpPr>
        <p:grpSpPr bwMode="auto">
          <a:xfrm>
            <a:off x="4102670" y="5170647"/>
            <a:ext cx="1022350" cy="700148"/>
            <a:chOff x="1195388" y="3717925"/>
            <a:chExt cx="1022350" cy="700148"/>
          </a:xfrm>
        </p:grpSpPr>
        <p:sp>
          <p:nvSpPr>
            <p:cNvPr id="51" name="Line 59"/>
            <p:cNvSpPr>
              <a:spLocks noChangeShapeType="1"/>
            </p:cNvSpPr>
            <p:nvPr/>
          </p:nvSpPr>
          <p:spPr bwMode="auto">
            <a:xfrm>
              <a:off x="1554163" y="3717925"/>
              <a:ext cx="560387" cy="357188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TextBox 45"/>
            <p:cNvSpPr txBox="1">
              <a:spLocks noChangeArrowheads="1"/>
            </p:cNvSpPr>
            <p:nvPr/>
          </p:nvSpPr>
          <p:spPr bwMode="auto">
            <a:xfrm>
              <a:off x="1195388" y="4017963"/>
              <a:ext cx="10223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query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1" grpId="0" bldLvl="0" animBg="1"/>
      <p:bldP spid="69" grpId="0" animBg="1"/>
      <p:bldP spid="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4930" y="1557338"/>
            <a:ext cx="9619220" cy="3426554"/>
          </a:xfrm>
        </p:spPr>
        <p:txBody>
          <a:bodyPr>
            <a:normAutofit/>
          </a:bodyPr>
          <a:lstStyle/>
          <a:p>
            <a:pPr marL="533400" indent="-533400" algn="l">
              <a:spcAft>
                <a:spcPts val="600"/>
              </a:spcAft>
              <a:buFontTx/>
              <a:buAutoNum type="arabicPeriod"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sldjump"/>
              </a:rPr>
              <a:t>P2P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sldjump"/>
              </a:rPr>
              <a:t>架构定义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3400" indent="-533400" algn="l">
              <a:spcAft>
                <a:spcPts val="600"/>
              </a:spcAft>
              <a:buFontTx/>
              <a:buAutoNum type="arabicPeriod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带有检索服务器的非结构化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P2P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架构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-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第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1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代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P2P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架构</a:t>
            </a:r>
            <a:endParaRPr lang="en-US" altLang="zh-CN" sz="28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3400" indent="-533400" algn="l">
              <a:spcAft>
                <a:spcPts val="600"/>
              </a:spcAft>
              <a:buFontTx/>
              <a:buAutoNum type="arabicPeriod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非结构化纯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P2P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架构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-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第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2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代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P2P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架构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3400" indent="-533400" algn="l">
              <a:spcAft>
                <a:spcPts val="600"/>
              </a:spcAft>
              <a:buFontTx/>
              <a:buAutoNum type="arabicPeriod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非结构化层次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P2P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架构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-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第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3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代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P2P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架构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3400" indent="-533400" algn="l">
              <a:spcAft>
                <a:spcPts val="600"/>
              </a:spcAft>
              <a:buFontTx/>
              <a:buAutoNum type="arabicPeriod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结构化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P2P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架构简介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*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3400" indent="-533400" algn="l">
              <a:spcAft>
                <a:spcPts val="600"/>
              </a:spcAft>
              <a:buFontTx/>
              <a:buAutoNum type="arabicPeriod"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JXTA-P2P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协议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724930" y="880504"/>
            <a:ext cx="2879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Contents: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idx="1"/>
          </p:nvPr>
        </p:nvSpPr>
        <p:spPr>
          <a:xfrm>
            <a:off x="618105" y="1344766"/>
            <a:ext cx="11111345" cy="4639574"/>
          </a:xfrm>
        </p:spPr>
        <p:txBody>
          <a:bodyPr>
            <a:normAutofit/>
          </a:bodyPr>
          <a:lstStyle/>
          <a:p>
            <a:pPr marL="533400" indent="-5334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AutoNum type="arabicPeriod" startAt="4"/>
            </a:pP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发送查询消息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使用查询消息搜索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网络上其他节点共享的文件。它包含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查询字符串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和请求的最小链接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3400" indent="-5334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AutoNum type="arabicPeriod" startAt="4"/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获得回答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回复消息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与给定查询匹配的文件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每个文件的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大小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and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响应节点的链接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3400" indent="-5334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AutoNum type="arabicPeriod" startAt="4"/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上载文件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送消息用于将文件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到防火墙后面的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客户节点，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客户节点无法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自己下载文件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2597150" y="274639"/>
            <a:ext cx="6883400" cy="4905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Unstructured pure P2P Architecture</a:t>
            </a:r>
            <a:endParaRPr lang="en-US" altLang="zh-CN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computr1"/>
          <p:cNvSpPr>
            <a:spLocks noEditPoints="1" noChangeArrowheads="1"/>
          </p:cNvSpPr>
          <p:nvPr/>
        </p:nvSpPr>
        <p:spPr bwMode="auto">
          <a:xfrm>
            <a:off x="4532314" y="3378200"/>
            <a:ext cx="288925" cy="287338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9900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199"/>
          <p:cNvGrpSpPr/>
          <p:nvPr/>
        </p:nvGrpSpPr>
        <p:grpSpPr bwMode="auto">
          <a:xfrm>
            <a:off x="2516188" y="1433513"/>
            <a:ext cx="4176712" cy="3960812"/>
            <a:chOff x="2195736" y="1243392"/>
            <a:chExt cx="4176432" cy="3960408"/>
          </a:xfrm>
        </p:grpSpPr>
        <p:cxnSp>
          <p:nvCxnSpPr>
            <p:cNvPr id="87" name="直接箭头连接符 86"/>
            <p:cNvCxnSpPr>
              <a:endCxn id="20486" idx="8"/>
            </p:cNvCxnSpPr>
            <p:nvPr/>
          </p:nvCxnSpPr>
          <p:spPr>
            <a:xfrm flipH="1">
              <a:off x="2456069" y="3267248"/>
              <a:ext cx="1755657" cy="46032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84" name="computr1"/>
            <p:cNvSpPr>
              <a:spLocks noEditPoints="1" noChangeArrowheads="1"/>
            </p:cNvSpPr>
            <p:nvPr/>
          </p:nvSpPr>
          <p:spPr bwMode="auto">
            <a:xfrm>
              <a:off x="2483800" y="2107488"/>
              <a:ext cx="288000" cy="288000"/>
            </a:xfrm>
            <a:custGeom>
              <a:avLst/>
              <a:gdLst>
                <a:gd name="T0" fmla="*/ 16994 w 21600"/>
                <a:gd name="T1" fmla="*/ 15388 h 21600"/>
                <a:gd name="T2" fmla="*/ 16994 w 21600"/>
                <a:gd name="T3" fmla="*/ 13553 h 21600"/>
                <a:gd name="T4" fmla="*/ 19535 w 21600"/>
                <a:gd name="T5" fmla="*/ 13553 h 21600"/>
                <a:gd name="T6" fmla="*/ 19535 w 21600"/>
                <a:gd name="T7" fmla="*/ 10729 h 21600"/>
                <a:gd name="T8" fmla="*/ 19535 w 21600"/>
                <a:gd name="T9" fmla="*/ 6776 h 21600"/>
                <a:gd name="T10" fmla="*/ 19535 w 21600"/>
                <a:gd name="T11" fmla="*/ 0 h 21600"/>
                <a:gd name="T12" fmla="*/ 10800 w 21600"/>
                <a:gd name="T13" fmla="*/ 0 h 21600"/>
                <a:gd name="T14" fmla="*/ 2065 w 21600"/>
                <a:gd name="T15" fmla="*/ 0 h 21600"/>
                <a:gd name="T16" fmla="*/ 2065 w 21600"/>
                <a:gd name="T17" fmla="*/ 6776 h 21600"/>
                <a:gd name="T18" fmla="*/ 2065 w 21600"/>
                <a:gd name="T19" fmla="*/ 10729 h 21600"/>
                <a:gd name="T20" fmla="*/ 2065 w 21600"/>
                <a:gd name="T21" fmla="*/ 13553 h 21600"/>
                <a:gd name="T22" fmla="*/ 4606 w 21600"/>
                <a:gd name="T23" fmla="*/ 13553 h 21600"/>
                <a:gd name="T24" fmla="*/ 4606 w 21600"/>
                <a:gd name="T25" fmla="*/ 15388 h 21600"/>
                <a:gd name="T26" fmla="*/ 0 w 21600"/>
                <a:gd name="T27" fmla="*/ 15388 h 21600"/>
                <a:gd name="T28" fmla="*/ 0 w 21600"/>
                <a:gd name="T29" fmla="*/ 21600 h 21600"/>
                <a:gd name="T30" fmla="*/ 10800 w 21600"/>
                <a:gd name="T31" fmla="*/ 21600 h 21600"/>
                <a:gd name="T32" fmla="*/ 21600 w 21600"/>
                <a:gd name="T33" fmla="*/ 21600 h 21600"/>
                <a:gd name="T34" fmla="*/ 21600 w 21600"/>
                <a:gd name="T35" fmla="*/ 15388 h 21600"/>
                <a:gd name="T36" fmla="*/ 16994 w 21600"/>
                <a:gd name="T37" fmla="*/ 15388 h 21600"/>
                <a:gd name="T38" fmla="*/ 4606 w 21600"/>
                <a:gd name="T39" fmla="*/ 15388 h 21600"/>
                <a:gd name="T40" fmla="*/ 4606 w 21600"/>
                <a:gd name="T41" fmla="*/ 13553 h 21600"/>
                <a:gd name="T42" fmla="*/ 16994 w 21600"/>
                <a:gd name="T43" fmla="*/ 13553 h 21600"/>
                <a:gd name="T44" fmla="*/ 16994 w 21600"/>
                <a:gd name="T45" fmla="*/ 15388 h 21600"/>
                <a:gd name="T46" fmla="*/ 4606 w 21600"/>
                <a:gd name="T47" fmla="*/ 15388 h 21600"/>
                <a:gd name="T48" fmla="*/ 4606 w 21600"/>
                <a:gd name="T49" fmla="*/ 11294 h 21600"/>
                <a:gd name="T50" fmla="*/ 4606 w 21600"/>
                <a:gd name="T51" fmla="*/ 2259 h 21600"/>
                <a:gd name="T52" fmla="*/ 16994 w 21600"/>
                <a:gd name="T53" fmla="*/ 2259 h 21600"/>
                <a:gd name="T54" fmla="*/ 16994 w 21600"/>
                <a:gd name="T55" fmla="*/ 11294 h 21600"/>
                <a:gd name="T56" fmla="*/ 4606 w 21600"/>
                <a:gd name="T57" fmla="*/ 11294 h 21600"/>
                <a:gd name="T58" fmla="*/ 13976 w 21600"/>
                <a:gd name="T59" fmla="*/ 17082 h 21600"/>
                <a:gd name="T60" fmla="*/ 13976 w 21600"/>
                <a:gd name="T61" fmla="*/ 16376 h 21600"/>
                <a:gd name="T62" fmla="*/ 20171 w 21600"/>
                <a:gd name="T63" fmla="*/ 16376 h 21600"/>
                <a:gd name="T64" fmla="*/ 20171 w 21600"/>
                <a:gd name="T65" fmla="*/ 17082 h 21600"/>
                <a:gd name="T66" fmla="*/ 13976 w 21600"/>
                <a:gd name="T67" fmla="*/ 170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600" h="2160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9966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5" name="computr1"/>
            <p:cNvSpPr>
              <a:spLocks noEditPoints="1" noChangeArrowheads="1"/>
            </p:cNvSpPr>
            <p:nvPr/>
          </p:nvSpPr>
          <p:spPr bwMode="auto">
            <a:xfrm>
              <a:off x="3203848" y="4915800"/>
              <a:ext cx="288000" cy="288000"/>
            </a:xfrm>
            <a:custGeom>
              <a:avLst/>
              <a:gdLst>
                <a:gd name="T0" fmla="*/ 16994 w 21600"/>
                <a:gd name="T1" fmla="*/ 15388 h 21600"/>
                <a:gd name="T2" fmla="*/ 16994 w 21600"/>
                <a:gd name="T3" fmla="*/ 13553 h 21600"/>
                <a:gd name="T4" fmla="*/ 19535 w 21600"/>
                <a:gd name="T5" fmla="*/ 13553 h 21600"/>
                <a:gd name="T6" fmla="*/ 19535 w 21600"/>
                <a:gd name="T7" fmla="*/ 10729 h 21600"/>
                <a:gd name="T8" fmla="*/ 19535 w 21600"/>
                <a:gd name="T9" fmla="*/ 6776 h 21600"/>
                <a:gd name="T10" fmla="*/ 19535 w 21600"/>
                <a:gd name="T11" fmla="*/ 0 h 21600"/>
                <a:gd name="T12" fmla="*/ 10800 w 21600"/>
                <a:gd name="T13" fmla="*/ 0 h 21600"/>
                <a:gd name="T14" fmla="*/ 2065 w 21600"/>
                <a:gd name="T15" fmla="*/ 0 h 21600"/>
                <a:gd name="T16" fmla="*/ 2065 w 21600"/>
                <a:gd name="T17" fmla="*/ 6776 h 21600"/>
                <a:gd name="T18" fmla="*/ 2065 w 21600"/>
                <a:gd name="T19" fmla="*/ 10729 h 21600"/>
                <a:gd name="T20" fmla="*/ 2065 w 21600"/>
                <a:gd name="T21" fmla="*/ 13553 h 21600"/>
                <a:gd name="T22" fmla="*/ 4606 w 21600"/>
                <a:gd name="T23" fmla="*/ 13553 h 21600"/>
                <a:gd name="T24" fmla="*/ 4606 w 21600"/>
                <a:gd name="T25" fmla="*/ 15388 h 21600"/>
                <a:gd name="T26" fmla="*/ 0 w 21600"/>
                <a:gd name="T27" fmla="*/ 15388 h 21600"/>
                <a:gd name="T28" fmla="*/ 0 w 21600"/>
                <a:gd name="T29" fmla="*/ 21600 h 21600"/>
                <a:gd name="T30" fmla="*/ 10800 w 21600"/>
                <a:gd name="T31" fmla="*/ 21600 h 21600"/>
                <a:gd name="T32" fmla="*/ 21600 w 21600"/>
                <a:gd name="T33" fmla="*/ 21600 h 21600"/>
                <a:gd name="T34" fmla="*/ 21600 w 21600"/>
                <a:gd name="T35" fmla="*/ 15388 h 21600"/>
                <a:gd name="T36" fmla="*/ 16994 w 21600"/>
                <a:gd name="T37" fmla="*/ 15388 h 21600"/>
                <a:gd name="T38" fmla="*/ 4606 w 21600"/>
                <a:gd name="T39" fmla="*/ 15388 h 21600"/>
                <a:gd name="T40" fmla="*/ 4606 w 21600"/>
                <a:gd name="T41" fmla="*/ 13553 h 21600"/>
                <a:gd name="T42" fmla="*/ 16994 w 21600"/>
                <a:gd name="T43" fmla="*/ 13553 h 21600"/>
                <a:gd name="T44" fmla="*/ 16994 w 21600"/>
                <a:gd name="T45" fmla="*/ 15388 h 21600"/>
                <a:gd name="T46" fmla="*/ 4606 w 21600"/>
                <a:gd name="T47" fmla="*/ 15388 h 21600"/>
                <a:gd name="T48" fmla="*/ 4606 w 21600"/>
                <a:gd name="T49" fmla="*/ 11294 h 21600"/>
                <a:gd name="T50" fmla="*/ 4606 w 21600"/>
                <a:gd name="T51" fmla="*/ 2259 h 21600"/>
                <a:gd name="T52" fmla="*/ 16994 w 21600"/>
                <a:gd name="T53" fmla="*/ 2259 h 21600"/>
                <a:gd name="T54" fmla="*/ 16994 w 21600"/>
                <a:gd name="T55" fmla="*/ 11294 h 21600"/>
                <a:gd name="T56" fmla="*/ 4606 w 21600"/>
                <a:gd name="T57" fmla="*/ 11294 h 21600"/>
                <a:gd name="T58" fmla="*/ 13976 w 21600"/>
                <a:gd name="T59" fmla="*/ 17082 h 21600"/>
                <a:gd name="T60" fmla="*/ 13976 w 21600"/>
                <a:gd name="T61" fmla="*/ 16376 h 21600"/>
                <a:gd name="T62" fmla="*/ 20171 w 21600"/>
                <a:gd name="T63" fmla="*/ 16376 h 21600"/>
                <a:gd name="T64" fmla="*/ 20171 w 21600"/>
                <a:gd name="T65" fmla="*/ 17082 h 21600"/>
                <a:gd name="T66" fmla="*/ 13976 w 21600"/>
                <a:gd name="T67" fmla="*/ 170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600" h="2160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9966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6" name="computr1"/>
            <p:cNvSpPr>
              <a:spLocks noEditPoints="1" noChangeArrowheads="1"/>
            </p:cNvSpPr>
            <p:nvPr/>
          </p:nvSpPr>
          <p:spPr bwMode="auto">
            <a:xfrm>
              <a:off x="2195736" y="3547648"/>
              <a:ext cx="288000" cy="288000"/>
            </a:xfrm>
            <a:custGeom>
              <a:avLst/>
              <a:gdLst>
                <a:gd name="T0" fmla="*/ 16994 w 21600"/>
                <a:gd name="T1" fmla="*/ 15388 h 21600"/>
                <a:gd name="T2" fmla="*/ 16994 w 21600"/>
                <a:gd name="T3" fmla="*/ 13553 h 21600"/>
                <a:gd name="T4" fmla="*/ 19535 w 21600"/>
                <a:gd name="T5" fmla="*/ 13553 h 21600"/>
                <a:gd name="T6" fmla="*/ 19535 w 21600"/>
                <a:gd name="T7" fmla="*/ 10729 h 21600"/>
                <a:gd name="T8" fmla="*/ 19535 w 21600"/>
                <a:gd name="T9" fmla="*/ 6776 h 21600"/>
                <a:gd name="T10" fmla="*/ 19535 w 21600"/>
                <a:gd name="T11" fmla="*/ 0 h 21600"/>
                <a:gd name="T12" fmla="*/ 10800 w 21600"/>
                <a:gd name="T13" fmla="*/ 0 h 21600"/>
                <a:gd name="T14" fmla="*/ 2065 w 21600"/>
                <a:gd name="T15" fmla="*/ 0 h 21600"/>
                <a:gd name="T16" fmla="*/ 2065 w 21600"/>
                <a:gd name="T17" fmla="*/ 6776 h 21600"/>
                <a:gd name="T18" fmla="*/ 2065 w 21600"/>
                <a:gd name="T19" fmla="*/ 10729 h 21600"/>
                <a:gd name="T20" fmla="*/ 2065 w 21600"/>
                <a:gd name="T21" fmla="*/ 13553 h 21600"/>
                <a:gd name="T22" fmla="*/ 4606 w 21600"/>
                <a:gd name="T23" fmla="*/ 13553 h 21600"/>
                <a:gd name="T24" fmla="*/ 4606 w 21600"/>
                <a:gd name="T25" fmla="*/ 15388 h 21600"/>
                <a:gd name="T26" fmla="*/ 0 w 21600"/>
                <a:gd name="T27" fmla="*/ 15388 h 21600"/>
                <a:gd name="T28" fmla="*/ 0 w 21600"/>
                <a:gd name="T29" fmla="*/ 21600 h 21600"/>
                <a:gd name="T30" fmla="*/ 10800 w 21600"/>
                <a:gd name="T31" fmla="*/ 21600 h 21600"/>
                <a:gd name="T32" fmla="*/ 21600 w 21600"/>
                <a:gd name="T33" fmla="*/ 21600 h 21600"/>
                <a:gd name="T34" fmla="*/ 21600 w 21600"/>
                <a:gd name="T35" fmla="*/ 15388 h 21600"/>
                <a:gd name="T36" fmla="*/ 16994 w 21600"/>
                <a:gd name="T37" fmla="*/ 15388 h 21600"/>
                <a:gd name="T38" fmla="*/ 4606 w 21600"/>
                <a:gd name="T39" fmla="*/ 15388 h 21600"/>
                <a:gd name="T40" fmla="*/ 4606 w 21600"/>
                <a:gd name="T41" fmla="*/ 13553 h 21600"/>
                <a:gd name="T42" fmla="*/ 16994 w 21600"/>
                <a:gd name="T43" fmla="*/ 13553 h 21600"/>
                <a:gd name="T44" fmla="*/ 16994 w 21600"/>
                <a:gd name="T45" fmla="*/ 15388 h 21600"/>
                <a:gd name="T46" fmla="*/ 4606 w 21600"/>
                <a:gd name="T47" fmla="*/ 15388 h 21600"/>
                <a:gd name="T48" fmla="*/ 4606 w 21600"/>
                <a:gd name="T49" fmla="*/ 11294 h 21600"/>
                <a:gd name="T50" fmla="*/ 4606 w 21600"/>
                <a:gd name="T51" fmla="*/ 2259 h 21600"/>
                <a:gd name="T52" fmla="*/ 16994 w 21600"/>
                <a:gd name="T53" fmla="*/ 2259 h 21600"/>
                <a:gd name="T54" fmla="*/ 16994 w 21600"/>
                <a:gd name="T55" fmla="*/ 11294 h 21600"/>
                <a:gd name="T56" fmla="*/ 4606 w 21600"/>
                <a:gd name="T57" fmla="*/ 11294 h 21600"/>
                <a:gd name="T58" fmla="*/ 13976 w 21600"/>
                <a:gd name="T59" fmla="*/ 17082 h 21600"/>
                <a:gd name="T60" fmla="*/ 13976 w 21600"/>
                <a:gd name="T61" fmla="*/ 16376 h 21600"/>
                <a:gd name="T62" fmla="*/ 20171 w 21600"/>
                <a:gd name="T63" fmla="*/ 16376 h 21600"/>
                <a:gd name="T64" fmla="*/ 20171 w 21600"/>
                <a:gd name="T65" fmla="*/ 17082 h 21600"/>
                <a:gd name="T66" fmla="*/ 13976 w 21600"/>
                <a:gd name="T67" fmla="*/ 170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600" h="2160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9966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7" name="computr1"/>
            <p:cNvSpPr>
              <a:spLocks noEditPoints="1" noChangeArrowheads="1"/>
            </p:cNvSpPr>
            <p:nvPr/>
          </p:nvSpPr>
          <p:spPr bwMode="auto">
            <a:xfrm>
              <a:off x="5220104" y="4869192"/>
              <a:ext cx="288000" cy="288000"/>
            </a:xfrm>
            <a:custGeom>
              <a:avLst/>
              <a:gdLst>
                <a:gd name="T0" fmla="*/ 16994 w 21600"/>
                <a:gd name="T1" fmla="*/ 15388 h 21600"/>
                <a:gd name="T2" fmla="*/ 16994 w 21600"/>
                <a:gd name="T3" fmla="*/ 13553 h 21600"/>
                <a:gd name="T4" fmla="*/ 19535 w 21600"/>
                <a:gd name="T5" fmla="*/ 13553 h 21600"/>
                <a:gd name="T6" fmla="*/ 19535 w 21600"/>
                <a:gd name="T7" fmla="*/ 10729 h 21600"/>
                <a:gd name="T8" fmla="*/ 19535 w 21600"/>
                <a:gd name="T9" fmla="*/ 6776 h 21600"/>
                <a:gd name="T10" fmla="*/ 19535 w 21600"/>
                <a:gd name="T11" fmla="*/ 0 h 21600"/>
                <a:gd name="T12" fmla="*/ 10800 w 21600"/>
                <a:gd name="T13" fmla="*/ 0 h 21600"/>
                <a:gd name="T14" fmla="*/ 2065 w 21600"/>
                <a:gd name="T15" fmla="*/ 0 h 21600"/>
                <a:gd name="T16" fmla="*/ 2065 w 21600"/>
                <a:gd name="T17" fmla="*/ 6776 h 21600"/>
                <a:gd name="T18" fmla="*/ 2065 w 21600"/>
                <a:gd name="T19" fmla="*/ 10729 h 21600"/>
                <a:gd name="T20" fmla="*/ 2065 w 21600"/>
                <a:gd name="T21" fmla="*/ 13553 h 21600"/>
                <a:gd name="T22" fmla="*/ 4606 w 21600"/>
                <a:gd name="T23" fmla="*/ 13553 h 21600"/>
                <a:gd name="T24" fmla="*/ 4606 w 21600"/>
                <a:gd name="T25" fmla="*/ 15388 h 21600"/>
                <a:gd name="T26" fmla="*/ 0 w 21600"/>
                <a:gd name="T27" fmla="*/ 15388 h 21600"/>
                <a:gd name="T28" fmla="*/ 0 w 21600"/>
                <a:gd name="T29" fmla="*/ 21600 h 21600"/>
                <a:gd name="T30" fmla="*/ 10800 w 21600"/>
                <a:gd name="T31" fmla="*/ 21600 h 21600"/>
                <a:gd name="T32" fmla="*/ 21600 w 21600"/>
                <a:gd name="T33" fmla="*/ 21600 h 21600"/>
                <a:gd name="T34" fmla="*/ 21600 w 21600"/>
                <a:gd name="T35" fmla="*/ 15388 h 21600"/>
                <a:gd name="T36" fmla="*/ 16994 w 21600"/>
                <a:gd name="T37" fmla="*/ 15388 h 21600"/>
                <a:gd name="T38" fmla="*/ 4606 w 21600"/>
                <a:gd name="T39" fmla="*/ 15388 h 21600"/>
                <a:gd name="T40" fmla="*/ 4606 w 21600"/>
                <a:gd name="T41" fmla="*/ 13553 h 21600"/>
                <a:gd name="T42" fmla="*/ 16994 w 21600"/>
                <a:gd name="T43" fmla="*/ 13553 h 21600"/>
                <a:gd name="T44" fmla="*/ 16994 w 21600"/>
                <a:gd name="T45" fmla="*/ 15388 h 21600"/>
                <a:gd name="T46" fmla="*/ 4606 w 21600"/>
                <a:gd name="T47" fmla="*/ 15388 h 21600"/>
                <a:gd name="T48" fmla="*/ 4606 w 21600"/>
                <a:gd name="T49" fmla="*/ 11294 h 21600"/>
                <a:gd name="T50" fmla="*/ 4606 w 21600"/>
                <a:gd name="T51" fmla="*/ 2259 h 21600"/>
                <a:gd name="T52" fmla="*/ 16994 w 21600"/>
                <a:gd name="T53" fmla="*/ 2259 h 21600"/>
                <a:gd name="T54" fmla="*/ 16994 w 21600"/>
                <a:gd name="T55" fmla="*/ 11294 h 21600"/>
                <a:gd name="T56" fmla="*/ 4606 w 21600"/>
                <a:gd name="T57" fmla="*/ 11294 h 21600"/>
                <a:gd name="T58" fmla="*/ 13976 w 21600"/>
                <a:gd name="T59" fmla="*/ 17082 h 21600"/>
                <a:gd name="T60" fmla="*/ 13976 w 21600"/>
                <a:gd name="T61" fmla="*/ 16376 h 21600"/>
                <a:gd name="T62" fmla="*/ 20171 w 21600"/>
                <a:gd name="T63" fmla="*/ 16376 h 21600"/>
                <a:gd name="T64" fmla="*/ 20171 w 21600"/>
                <a:gd name="T65" fmla="*/ 17082 h 21600"/>
                <a:gd name="T66" fmla="*/ 13976 w 21600"/>
                <a:gd name="T67" fmla="*/ 170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600" h="2160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9966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8" name="computr1"/>
            <p:cNvSpPr>
              <a:spLocks noEditPoints="1" noChangeArrowheads="1"/>
            </p:cNvSpPr>
            <p:nvPr/>
          </p:nvSpPr>
          <p:spPr bwMode="auto">
            <a:xfrm>
              <a:off x="6084168" y="3619656"/>
              <a:ext cx="288000" cy="288000"/>
            </a:xfrm>
            <a:custGeom>
              <a:avLst/>
              <a:gdLst>
                <a:gd name="T0" fmla="*/ 16994 w 21600"/>
                <a:gd name="T1" fmla="*/ 15388 h 21600"/>
                <a:gd name="T2" fmla="*/ 16994 w 21600"/>
                <a:gd name="T3" fmla="*/ 13553 h 21600"/>
                <a:gd name="T4" fmla="*/ 19535 w 21600"/>
                <a:gd name="T5" fmla="*/ 13553 h 21600"/>
                <a:gd name="T6" fmla="*/ 19535 w 21600"/>
                <a:gd name="T7" fmla="*/ 10729 h 21600"/>
                <a:gd name="T8" fmla="*/ 19535 w 21600"/>
                <a:gd name="T9" fmla="*/ 6776 h 21600"/>
                <a:gd name="T10" fmla="*/ 19535 w 21600"/>
                <a:gd name="T11" fmla="*/ 0 h 21600"/>
                <a:gd name="T12" fmla="*/ 10800 w 21600"/>
                <a:gd name="T13" fmla="*/ 0 h 21600"/>
                <a:gd name="T14" fmla="*/ 2065 w 21600"/>
                <a:gd name="T15" fmla="*/ 0 h 21600"/>
                <a:gd name="T16" fmla="*/ 2065 w 21600"/>
                <a:gd name="T17" fmla="*/ 6776 h 21600"/>
                <a:gd name="T18" fmla="*/ 2065 w 21600"/>
                <a:gd name="T19" fmla="*/ 10729 h 21600"/>
                <a:gd name="T20" fmla="*/ 2065 w 21600"/>
                <a:gd name="T21" fmla="*/ 13553 h 21600"/>
                <a:gd name="T22" fmla="*/ 4606 w 21600"/>
                <a:gd name="T23" fmla="*/ 13553 h 21600"/>
                <a:gd name="T24" fmla="*/ 4606 w 21600"/>
                <a:gd name="T25" fmla="*/ 15388 h 21600"/>
                <a:gd name="T26" fmla="*/ 0 w 21600"/>
                <a:gd name="T27" fmla="*/ 15388 h 21600"/>
                <a:gd name="T28" fmla="*/ 0 w 21600"/>
                <a:gd name="T29" fmla="*/ 21600 h 21600"/>
                <a:gd name="T30" fmla="*/ 10800 w 21600"/>
                <a:gd name="T31" fmla="*/ 21600 h 21600"/>
                <a:gd name="T32" fmla="*/ 21600 w 21600"/>
                <a:gd name="T33" fmla="*/ 21600 h 21600"/>
                <a:gd name="T34" fmla="*/ 21600 w 21600"/>
                <a:gd name="T35" fmla="*/ 15388 h 21600"/>
                <a:gd name="T36" fmla="*/ 16994 w 21600"/>
                <a:gd name="T37" fmla="*/ 15388 h 21600"/>
                <a:gd name="T38" fmla="*/ 4606 w 21600"/>
                <a:gd name="T39" fmla="*/ 15388 h 21600"/>
                <a:gd name="T40" fmla="*/ 4606 w 21600"/>
                <a:gd name="T41" fmla="*/ 13553 h 21600"/>
                <a:gd name="T42" fmla="*/ 16994 w 21600"/>
                <a:gd name="T43" fmla="*/ 13553 h 21600"/>
                <a:gd name="T44" fmla="*/ 16994 w 21600"/>
                <a:gd name="T45" fmla="*/ 15388 h 21600"/>
                <a:gd name="T46" fmla="*/ 4606 w 21600"/>
                <a:gd name="T47" fmla="*/ 15388 h 21600"/>
                <a:gd name="T48" fmla="*/ 4606 w 21600"/>
                <a:gd name="T49" fmla="*/ 11294 h 21600"/>
                <a:gd name="T50" fmla="*/ 4606 w 21600"/>
                <a:gd name="T51" fmla="*/ 2259 h 21600"/>
                <a:gd name="T52" fmla="*/ 16994 w 21600"/>
                <a:gd name="T53" fmla="*/ 2259 h 21600"/>
                <a:gd name="T54" fmla="*/ 16994 w 21600"/>
                <a:gd name="T55" fmla="*/ 11294 h 21600"/>
                <a:gd name="T56" fmla="*/ 4606 w 21600"/>
                <a:gd name="T57" fmla="*/ 11294 h 21600"/>
                <a:gd name="T58" fmla="*/ 13976 w 21600"/>
                <a:gd name="T59" fmla="*/ 17082 h 21600"/>
                <a:gd name="T60" fmla="*/ 13976 w 21600"/>
                <a:gd name="T61" fmla="*/ 16376 h 21600"/>
                <a:gd name="T62" fmla="*/ 20171 w 21600"/>
                <a:gd name="T63" fmla="*/ 16376 h 21600"/>
                <a:gd name="T64" fmla="*/ 20171 w 21600"/>
                <a:gd name="T65" fmla="*/ 17082 h 21600"/>
                <a:gd name="T66" fmla="*/ 13976 w 21600"/>
                <a:gd name="T67" fmla="*/ 170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600" h="2160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9966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9" name="computr1"/>
            <p:cNvSpPr>
              <a:spLocks noEditPoints="1" noChangeArrowheads="1"/>
            </p:cNvSpPr>
            <p:nvPr/>
          </p:nvSpPr>
          <p:spPr bwMode="auto">
            <a:xfrm>
              <a:off x="5868144" y="2179496"/>
              <a:ext cx="288000" cy="288000"/>
            </a:xfrm>
            <a:custGeom>
              <a:avLst/>
              <a:gdLst>
                <a:gd name="T0" fmla="*/ 16994 w 21600"/>
                <a:gd name="T1" fmla="*/ 15388 h 21600"/>
                <a:gd name="T2" fmla="*/ 16994 w 21600"/>
                <a:gd name="T3" fmla="*/ 13553 h 21600"/>
                <a:gd name="T4" fmla="*/ 19535 w 21600"/>
                <a:gd name="T5" fmla="*/ 13553 h 21600"/>
                <a:gd name="T6" fmla="*/ 19535 w 21600"/>
                <a:gd name="T7" fmla="*/ 10729 h 21600"/>
                <a:gd name="T8" fmla="*/ 19535 w 21600"/>
                <a:gd name="T9" fmla="*/ 6776 h 21600"/>
                <a:gd name="T10" fmla="*/ 19535 w 21600"/>
                <a:gd name="T11" fmla="*/ 0 h 21600"/>
                <a:gd name="T12" fmla="*/ 10800 w 21600"/>
                <a:gd name="T13" fmla="*/ 0 h 21600"/>
                <a:gd name="T14" fmla="*/ 2065 w 21600"/>
                <a:gd name="T15" fmla="*/ 0 h 21600"/>
                <a:gd name="T16" fmla="*/ 2065 w 21600"/>
                <a:gd name="T17" fmla="*/ 6776 h 21600"/>
                <a:gd name="T18" fmla="*/ 2065 w 21600"/>
                <a:gd name="T19" fmla="*/ 10729 h 21600"/>
                <a:gd name="T20" fmla="*/ 2065 w 21600"/>
                <a:gd name="T21" fmla="*/ 13553 h 21600"/>
                <a:gd name="T22" fmla="*/ 4606 w 21600"/>
                <a:gd name="T23" fmla="*/ 13553 h 21600"/>
                <a:gd name="T24" fmla="*/ 4606 w 21600"/>
                <a:gd name="T25" fmla="*/ 15388 h 21600"/>
                <a:gd name="T26" fmla="*/ 0 w 21600"/>
                <a:gd name="T27" fmla="*/ 15388 h 21600"/>
                <a:gd name="T28" fmla="*/ 0 w 21600"/>
                <a:gd name="T29" fmla="*/ 21600 h 21600"/>
                <a:gd name="T30" fmla="*/ 10800 w 21600"/>
                <a:gd name="T31" fmla="*/ 21600 h 21600"/>
                <a:gd name="T32" fmla="*/ 21600 w 21600"/>
                <a:gd name="T33" fmla="*/ 21600 h 21600"/>
                <a:gd name="T34" fmla="*/ 21600 w 21600"/>
                <a:gd name="T35" fmla="*/ 15388 h 21600"/>
                <a:gd name="T36" fmla="*/ 16994 w 21600"/>
                <a:gd name="T37" fmla="*/ 15388 h 21600"/>
                <a:gd name="T38" fmla="*/ 4606 w 21600"/>
                <a:gd name="T39" fmla="*/ 15388 h 21600"/>
                <a:gd name="T40" fmla="*/ 4606 w 21600"/>
                <a:gd name="T41" fmla="*/ 13553 h 21600"/>
                <a:gd name="T42" fmla="*/ 16994 w 21600"/>
                <a:gd name="T43" fmla="*/ 13553 h 21600"/>
                <a:gd name="T44" fmla="*/ 16994 w 21600"/>
                <a:gd name="T45" fmla="*/ 15388 h 21600"/>
                <a:gd name="T46" fmla="*/ 4606 w 21600"/>
                <a:gd name="T47" fmla="*/ 15388 h 21600"/>
                <a:gd name="T48" fmla="*/ 4606 w 21600"/>
                <a:gd name="T49" fmla="*/ 11294 h 21600"/>
                <a:gd name="T50" fmla="*/ 4606 w 21600"/>
                <a:gd name="T51" fmla="*/ 2259 h 21600"/>
                <a:gd name="T52" fmla="*/ 16994 w 21600"/>
                <a:gd name="T53" fmla="*/ 2259 h 21600"/>
                <a:gd name="T54" fmla="*/ 16994 w 21600"/>
                <a:gd name="T55" fmla="*/ 11294 h 21600"/>
                <a:gd name="T56" fmla="*/ 4606 w 21600"/>
                <a:gd name="T57" fmla="*/ 11294 h 21600"/>
                <a:gd name="T58" fmla="*/ 13976 w 21600"/>
                <a:gd name="T59" fmla="*/ 17082 h 21600"/>
                <a:gd name="T60" fmla="*/ 13976 w 21600"/>
                <a:gd name="T61" fmla="*/ 16376 h 21600"/>
                <a:gd name="T62" fmla="*/ 20171 w 21600"/>
                <a:gd name="T63" fmla="*/ 16376 h 21600"/>
                <a:gd name="T64" fmla="*/ 20171 w 21600"/>
                <a:gd name="T65" fmla="*/ 17082 h 21600"/>
                <a:gd name="T66" fmla="*/ 13976 w 21600"/>
                <a:gd name="T67" fmla="*/ 170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600" h="2160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9966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0" name="computr1"/>
            <p:cNvSpPr>
              <a:spLocks noEditPoints="1" noChangeArrowheads="1"/>
            </p:cNvSpPr>
            <p:nvPr/>
          </p:nvSpPr>
          <p:spPr bwMode="auto">
            <a:xfrm>
              <a:off x="4211960" y="1243392"/>
              <a:ext cx="288000" cy="288000"/>
            </a:xfrm>
            <a:custGeom>
              <a:avLst/>
              <a:gdLst>
                <a:gd name="T0" fmla="*/ 16994 w 21600"/>
                <a:gd name="T1" fmla="*/ 15388 h 21600"/>
                <a:gd name="T2" fmla="*/ 16994 w 21600"/>
                <a:gd name="T3" fmla="*/ 13553 h 21600"/>
                <a:gd name="T4" fmla="*/ 19535 w 21600"/>
                <a:gd name="T5" fmla="*/ 13553 h 21600"/>
                <a:gd name="T6" fmla="*/ 19535 w 21600"/>
                <a:gd name="T7" fmla="*/ 10729 h 21600"/>
                <a:gd name="T8" fmla="*/ 19535 w 21600"/>
                <a:gd name="T9" fmla="*/ 6776 h 21600"/>
                <a:gd name="T10" fmla="*/ 19535 w 21600"/>
                <a:gd name="T11" fmla="*/ 0 h 21600"/>
                <a:gd name="T12" fmla="*/ 10800 w 21600"/>
                <a:gd name="T13" fmla="*/ 0 h 21600"/>
                <a:gd name="T14" fmla="*/ 2065 w 21600"/>
                <a:gd name="T15" fmla="*/ 0 h 21600"/>
                <a:gd name="T16" fmla="*/ 2065 w 21600"/>
                <a:gd name="T17" fmla="*/ 6776 h 21600"/>
                <a:gd name="T18" fmla="*/ 2065 w 21600"/>
                <a:gd name="T19" fmla="*/ 10729 h 21600"/>
                <a:gd name="T20" fmla="*/ 2065 w 21600"/>
                <a:gd name="T21" fmla="*/ 13553 h 21600"/>
                <a:gd name="T22" fmla="*/ 4606 w 21600"/>
                <a:gd name="T23" fmla="*/ 13553 h 21600"/>
                <a:gd name="T24" fmla="*/ 4606 w 21600"/>
                <a:gd name="T25" fmla="*/ 15388 h 21600"/>
                <a:gd name="T26" fmla="*/ 0 w 21600"/>
                <a:gd name="T27" fmla="*/ 15388 h 21600"/>
                <a:gd name="T28" fmla="*/ 0 w 21600"/>
                <a:gd name="T29" fmla="*/ 21600 h 21600"/>
                <a:gd name="T30" fmla="*/ 10800 w 21600"/>
                <a:gd name="T31" fmla="*/ 21600 h 21600"/>
                <a:gd name="T32" fmla="*/ 21600 w 21600"/>
                <a:gd name="T33" fmla="*/ 21600 h 21600"/>
                <a:gd name="T34" fmla="*/ 21600 w 21600"/>
                <a:gd name="T35" fmla="*/ 15388 h 21600"/>
                <a:gd name="T36" fmla="*/ 16994 w 21600"/>
                <a:gd name="T37" fmla="*/ 15388 h 21600"/>
                <a:gd name="T38" fmla="*/ 4606 w 21600"/>
                <a:gd name="T39" fmla="*/ 15388 h 21600"/>
                <a:gd name="T40" fmla="*/ 4606 w 21600"/>
                <a:gd name="T41" fmla="*/ 13553 h 21600"/>
                <a:gd name="T42" fmla="*/ 16994 w 21600"/>
                <a:gd name="T43" fmla="*/ 13553 h 21600"/>
                <a:gd name="T44" fmla="*/ 16994 w 21600"/>
                <a:gd name="T45" fmla="*/ 15388 h 21600"/>
                <a:gd name="T46" fmla="*/ 4606 w 21600"/>
                <a:gd name="T47" fmla="*/ 15388 h 21600"/>
                <a:gd name="T48" fmla="*/ 4606 w 21600"/>
                <a:gd name="T49" fmla="*/ 11294 h 21600"/>
                <a:gd name="T50" fmla="*/ 4606 w 21600"/>
                <a:gd name="T51" fmla="*/ 2259 h 21600"/>
                <a:gd name="T52" fmla="*/ 16994 w 21600"/>
                <a:gd name="T53" fmla="*/ 2259 h 21600"/>
                <a:gd name="T54" fmla="*/ 16994 w 21600"/>
                <a:gd name="T55" fmla="*/ 11294 h 21600"/>
                <a:gd name="T56" fmla="*/ 4606 w 21600"/>
                <a:gd name="T57" fmla="*/ 11294 h 21600"/>
                <a:gd name="T58" fmla="*/ 13976 w 21600"/>
                <a:gd name="T59" fmla="*/ 17082 h 21600"/>
                <a:gd name="T60" fmla="*/ 13976 w 21600"/>
                <a:gd name="T61" fmla="*/ 16376 h 21600"/>
                <a:gd name="T62" fmla="*/ 20171 w 21600"/>
                <a:gd name="T63" fmla="*/ 16376 h 21600"/>
                <a:gd name="T64" fmla="*/ 20171 w 21600"/>
                <a:gd name="T65" fmla="*/ 17082 h 21600"/>
                <a:gd name="T66" fmla="*/ 13976 w 21600"/>
                <a:gd name="T67" fmla="*/ 170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600" h="2160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9966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88" name="直接箭头连接符 87"/>
            <p:cNvCxnSpPr>
              <a:endCxn id="20485" idx="0"/>
            </p:cNvCxnSpPr>
            <p:nvPr/>
          </p:nvCxnSpPr>
          <p:spPr>
            <a:xfrm flipH="1">
              <a:off x="3464063" y="3419632"/>
              <a:ext cx="900053" cy="149686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endCxn id="20485" idx="0"/>
            </p:cNvCxnSpPr>
            <p:nvPr/>
          </p:nvCxnSpPr>
          <p:spPr>
            <a:xfrm>
              <a:off x="4364116" y="3419632"/>
              <a:ext cx="917513" cy="1376223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20481" idx="7"/>
              <a:endCxn id="20488" idx="10"/>
            </p:cNvCxnSpPr>
            <p:nvPr/>
          </p:nvCxnSpPr>
          <p:spPr>
            <a:xfrm>
              <a:off x="4572064" y="3392648"/>
              <a:ext cx="1539772" cy="31746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20481" idx="7"/>
              <a:endCxn id="20488" idx="10"/>
            </p:cNvCxnSpPr>
            <p:nvPr/>
          </p:nvCxnSpPr>
          <p:spPr>
            <a:xfrm flipV="1">
              <a:off x="4464121" y="2398974"/>
              <a:ext cx="1423893" cy="755573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20481" idx="1"/>
              <a:endCxn id="20490" idx="5"/>
            </p:cNvCxnSpPr>
            <p:nvPr/>
          </p:nvCxnSpPr>
          <p:spPr>
            <a:xfrm flipH="1" flipV="1">
              <a:off x="4356178" y="1530700"/>
              <a:ext cx="71433" cy="165718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20481" idx="10"/>
              <a:endCxn id="20484" idx="6"/>
            </p:cNvCxnSpPr>
            <p:nvPr/>
          </p:nvCxnSpPr>
          <p:spPr>
            <a:xfrm flipH="1" flipV="1">
              <a:off x="2771959" y="2395799"/>
              <a:ext cx="1539772" cy="88256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119"/>
          <p:cNvGrpSpPr/>
          <p:nvPr/>
        </p:nvGrpSpPr>
        <p:grpSpPr bwMode="auto">
          <a:xfrm rot="-1236187">
            <a:off x="5859463" y="3241675"/>
            <a:ext cx="1308100" cy="1416050"/>
            <a:chOff x="6792656" y="836712"/>
            <a:chExt cx="1307736" cy="1416836"/>
          </a:xfrm>
        </p:grpSpPr>
        <p:sp>
          <p:nvSpPr>
            <p:cNvPr id="45" name="computr1"/>
            <p:cNvSpPr>
              <a:spLocks noEditPoints="1" noChangeArrowheads="1"/>
            </p:cNvSpPr>
            <p:nvPr/>
          </p:nvSpPr>
          <p:spPr bwMode="auto">
            <a:xfrm>
              <a:off x="7360825" y="806113"/>
              <a:ext cx="179337" cy="179488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9966FF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 dirty="0"/>
            </a:p>
          </p:txBody>
        </p:sp>
        <p:sp>
          <p:nvSpPr>
            <p:cNvPr id="46" name="computr1"/>
            <p:cNvSpPr>
              <a:spLocks noEditPoints="1" noChangeArrowheads="1"/>
            </p:cNvSpPr>
            <p:nvPr/>
          </p:nvSpPr>
          <p:spPr bwMode="auto">
            <a:xfrm>
              <a:off x="7921067" y="1123865"/>
              <a:ext cx="179338" cy="18107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9966FF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47" name="computr1"/>
            <p:cNvSpPr>
              <a:spLocks noEditPoints="1" noChangeArrowheads="1"/>
            </p:cNvSpPr>
            <p:nvPr/>
          </p:nvSpPr>
          <p:spPr bwMode="auto">
            <a:xfrm>
              <a:off x="6803503" y="1165240"/>
              <a:ext cx="180925" cy="18107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9966FF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48" name="computr1"/>
            <p:cNvSpPr>
              <a:spLocks noEditPoints="1" noChangeArrowheads="1"/>
            </p:cNvSpPr>
            <p:nvPr/>
          </p:nvSpPr>
          <p:spPr bwMode="auto">
            <a:xfrm>
              <a:off x="6791962" y="1824038"/>
              <a:ext cx="179337" cy="179488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9966FF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49" name="computr1"/>
            <p:cNvSpPr>
              <a:spLocks noEditPoints="1" noChangeArrowheads="1"/>
            </p:cNvSpPr>
            <p:nvPr/>
          </p:nvSpPr>
          <p:spPr bwMode="auto">
            <a:xfrm>
              <a:off x="7917584" y="1860658"/>
              <a:ext cx="179337" cy="179488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9966FF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50" name="computr1"/>
            <p:cNvSpPr>
              <a:spLocks noEditPoints="1" noChangeArrowheads="1"/>
            </p:cNvSpPr>
            <p:nvPr/>
          </p:nvSpPr>
          <p:spPr bwMode="auto">
            <a:xfrm>
              <a:off x="7376648" y="2059598"/>
              <a:ext cx="180925" cy="179487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9966FF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/>
            </a:p>
          </p:txBody>
        </p:sp>
        <p:cxnSp>
          <p:nvCxnSpPr>
            <p:cNvPr id="105" name="直接箭头连接符 104"/>
            <p:cNvCxnSpPr>
              <a:stCxn id="20481" idx="10"/>
              <a:endCxn id="20484" idx="6"/>
            </p:cNvCxnSpPr>
            <p:nvPr/>
          </p:nvCxnSpPr>
          <p:spPr>
            <a:xfrm flipH="1" flipV="1">
              <a:off x="7464998" y="1004837"/>
              <a:ext cx="0" cy="422509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20481" idx="10"/>
              <a:endCxn id="46" idx="12"/>
            </p:cNvCxnSpPr>
            <p:nvPr/>
          </p:nvCxnSpPr>
          <p:spPr>
            <a:xfrm flipV="1">
              <a:off x="7549928" y="1283929"/>
              <a:ext cx="371372" cy="147719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20481" idx="10"/>
              <a:endCxn id="49" idx="2"/>
            </p:cNvCxnSpPr>
            <p:nvPr/>
          </p:nvCxnSpPr>
          <p:spPr>
            <a:xfrm>
              <a:off x="7612422" y="1569935"/>
              <a:ext cx="315825" cy="289085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>
              <a:stCxn id="20481" idx="10"/>
              <a:endCxn id="49" idx="2"/>
            </p:cNvCxnSpPr>
            <p:nvPr/>
          </p:nvCxnSpPr>
          <p:spPr>
            <a:xfrm>
              <a:off x="7465490" y="1621205"/>
              <a:ext cx="0" cy="47810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>
              <a:stCxn id="20481" idx="10"/>
              <a:endCxn id="47" idx="13"/>
            </p:cNvCxnSpPr>
            <p:nvPr/>
          </p:nvCxnSpPr>
          <p:spPr>
            <a:xfrm flipH="1" flipV="1">
              <a:off x="6984892" y="1308093"/>
              <a:ext cx="468182" cy="236669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20481" idx="10"/>
              <a:endCxn id="47" idx="13"/>
            </p:cNvCxnSpPr>
            <p:nvPr/>
          </p:nvCxnSpPr>
          <p:spPr>
            <a:xfrm flipH="1">
              <a:off x="6986405" y="1663730"/>
              <a:ext cx="399939" cy="22713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120"/>
          <p:cNvGrpSpPr/>
          <p:nvPr/>
        </p:nvGrpSpPr>
        <p:grpSpPr bwMode="auto">
          <a:xfrm>
            <a:off x="2987676" y="4530725"/>
            <a:ext cx="1306513" cy="1416050"/>
            <a:chOff x="6792656" y="836712"/>
            <a:chExt cx="1307736" cy="1416836"/>
          </a:xfrm>
        </p:grpSpPr>
        <p:sp>
          <p:nvSpPr>
            <p:cNvPr id="122" name="computr1"/>
            <p:cNvSpPr>
              <a:spLocks noEditPoints="1" noChangeArrowheads="1"/>
            </p:cNvSpPr>
            <p:nvPr/>
          </p:nvSpPr>
          <p:spPr bwMode="auto">
            <a:xfrm>
              <a:off x="7363102" y="836712"/>
              <a:ext cx="179555" cy="179488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9966FF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 dirty="0"/>
            </a:p>
          </p:txBody>
        </p:sp>
        <p:sp>
          <p:nvSpPr>
            <p:cNvPr id="123" name="computr1"/>
            <p:cNvSpPr>
              <a:spLocks noEditPoints="1" noChangeArrowheads="1"/>
            </p:cNvSpPr>
            <p:nvPr/>
          </p:nvSpPr>
          <p:spPr bwMode="auto">
            <a:xfrm>
              <a:off x="7920836" y="1132151"/>
              <a:ext cx="179556" cy="18107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9966FF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124" name="computr1"/>
            <p:cNvSpPr>
              <a:spLocks noEditPoints="1" noChangeArrowheads="1"/>
            </p:cNvSpPr>
            <p:nvPr/>
          </p:nvSpPr>
          <p:spPr bwMode="auto">
            <a:xfrm>
              <a:off x="6803779" y="1165507"/>
              <a:ext cx="181144" cy="18107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9966FF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125" name="computr1"/>
            <p:cNvSpPr>
              <a:spLocks noEditPoints="1" noChangeArrowheads="1"/>
            </p:cNvSpPr>
            <p:nvPr/>
          </p:nvSpPr>
          <p:spPr bwMode="auto">
            <a:xfrm>
              <a:off x="6792656" y="1831039"/>
              <a:ext cx="179556" cy="179488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9966FF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126" name="computr1"/>
            <p:cNvSpPr>
              <a:spLocks noEditPoints="1" noChangeArrowheads="1"/>
            </p:cNvSpPr>
            <p:nvPr/>
          </p:nvSpPr>
          <p:spPr bwMode="auto">
            <a:xfrm>
              <a:off x="7917658" y="1870749"/>
              <a:ext cx="179556" cy="179487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9966FF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127" name="computr1"/>
            <p:cNvSpPr>
              <a:spLocks noEditPoints="1" noChangeArrowheads="1"/>
            </p:cNvSpPr>
            <p:nvPr/>
          </p:nvSpPr>
          <p:spPr bwMode="auto">
            <a:xfrm>
              <a:off x="7380581" y="2074061"/>
              <a:ext cx="179556" cy="179487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9966FF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/>
            </a:p>
          </p:txBody>
        </p:sp>
        <p:cxnSp>
          <p:nvCxnSpPr>
            <p:cNvPr id="128" name="直接箭头连接符 127"/>
            <p:cNvCxnSpPr>
              <a:stCxn id="20481" idx="10"/>
              <a:endCxn id="47" idx="13"/>
            </p:cNvCxnSpPr>
            <p:nvPr/>
          </p:nvCxnSpPr>
          <p:spPr>
            <a:xfrm flipH="1" flipV="1">
              <a:off x="7464798" y="1006669"/>
              <a:ext cx="0" cy="422509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/>
            <p:cNvCxnSpPr>
              <a:stCxn id="20481" idx="10"/>
              <a:endCxn id="123" idx="12"/>
            </p:cNvCxnSpPr>
            <p:nvPr/>
          </p:nvCxnSpPr>
          <p:spPr>
            <a:xfrm flipV="1">
              <a:off x="7550603" y="1286224"/>
              <a:ext cx="370233" cy="147719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20481" idx="10"/>
              <a:endCxn id="126" idx="2"/>
            </p:cNvCxnSpPr>
            <p:nvPr/>
          </p:nvCxnSpPr>
          <p:spPr>
            <a:xfrm>
              <a:off x="7617340" y="1581663"/>
              <a:ext cx="317797" cy="289085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>
              <a:stCxn id="20481" idx="10"/>
              <a:endCxn id="126" idx="2"/>
            </p:cNvCxnSpPr>
            <p:nvPr/>
          </p:nvCxnSpPr>
          <p:spPr>
            <a:xfrm>
              <a:off x="7464798" y="1629315"/>
              <a:ext cx="0" cy="47810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stCxn id="20481" idx="10"/>
              <a:endCxn id="124" idx="13"/>
            </p:cNvCxnSpPr>
            <p:nvPr/>
          </p:nvCxnSpPr>
          <p:spPr>
            <a:xfrm flipH="1" flipV="1">
              <a:off x="6984924" y="1319580"/>
              <a:ext cx="467162" cy="236669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>
              <a:stCxn id="20481" idx="10"/>
              <a:endCxn id="124" idx="13"/>
            </p:cNvCxnSpPr>
            <p:nvPr/>
          </p:nvCxnSpPr>
          <p:spPr>
            <a:xfrm flipH="1">
              <a:off x="6986512" y="1664259"/>
              <a:ext cx="398836" cy="22713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133"/>
          <p:cNvGrpSpPr/>
          <p:nvPr/>
        </p:nvGrpSpPr>
        <p:grpSpPr bwMode="auto">
          <a:xfrm rot="-536619">
            <a:off x="3987801" y="806450"/>
            <a:ext cx="1306513" cy="1417638"/>
            <a:chOff x="6792656" y="836712"/>
            <a:chExt cx="1307736" cy="1416836"/>
          </a:xfrm>
        </p:grpSpPr>
        <p:sp>
          <p:nvSpPr>
            <p:cNvPr id="135" name="computr1"/>
            <p:cNvSpPr>
              <a:spLocks noEditPoints="1" noChangeArrowheads="1"/>
            </p:cNvSpPr>
            <p:nvPr/>
          </p:nvSpPr>
          <p:spPr bwMode="auto">
            <a:xfrm>
              <a:off x="7362628" y="836445"/>
              <a:ext cx="179556" cy="179287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9966FF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 dirty="0"/>
            </a:p>
          </p:txBody>
        </p:sp>
        <p:sp>
          <p:nvSpPr>
            <p:cNvPr id="136" name="computr1"/>
            <p:cNvSpPr>
              <a:spLocks noEditPoints="1" noChangeArrowheads="1"/>
            </p:cNvSpPr>
            <p:nvPr/>
          </p:nvSpPr>
          <p:spPr bwMode="auto">
            <a:xfrm>
              <a:off x="7920709" y="1132939"/>
              <a:ext cx="179556" cy="179287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9966FF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137" name="computr1"/>
            <p:cNvSpPr>
              <a:spLocks noEditPoints="1" noChangeArrowheads="1"/>
            </p:cNvSpPr>
            <p:nvPr/>
          </p:nvSpPr>
          <p:spPr bwMode="auto">
            <a:xfrm>
              <a:off x="6769768" y="1127283"/>
              <a:ext cx="181144" cy="180873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9966FF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138" name="computr1"/>
            <p:cNvSpPr>
              <a:spLocks noEditPoints="1" noChangeArrowheads="1"/>
            </p:cNvSpPr>
            <p:nvPr/>
          </p:nvSpPr>
          <p:spPr bwMode="auto">
            <a:xfrm>
              <a:off x="6792480" y="1830990"/>
              <a:ext cx="179555" cy="17928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9966FF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139" name="computr1"/>
            <p:cNvSpPr>
              <a:spLocks noEditPoints="1" noChangeArrowheads="1"/>
            </p:cNvSpPr>
            <p:nvPr/>
          </p:nvSpPr>
          <p:spPr bwMode="auto">
            <a:xfrm>
              <a:off x="7887855" y="1831261"/>
              <a:ext cx="179556" cy="179287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9966FF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140" name="computr1"/>
            <p:cNvSpPr>
              <a:spLocks noEditPoints="1" noChangeArrowheads="1"/>
            </p:cNvSpPr>
            <p:nvPr/>
          </p:nvSpPr>
          <p:spPr bwMode="auto">
            <a:xfrm>
              <a:off x="7351008" y="2032792"/>
              <a:ext cx="179556" cy="179287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9966FF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/>
            </a:p>
          </p:txBody>
        </p:sp>
        <p:cxnSp>
          <p:nvCxnSpPr>
            <p:cNvPr id="141" name="直接箭头连接符 140"/>
            <p:cNvCxnSpPr>
              <a:stCxn id="20481" idx="10"/>
              <a:endCxn id="124" idx="13"/>
            </p:cNvCxnSpPr>
            <p:nvPr/>
          </p:nvCxnSpPr>
          <p:spPr>
            <a:xfrm flipH="1" flipV="1">
              <a:off x="7448127" y="991465"/>
              <a:ext cx="0" cy="423623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>
              <a:stCxn id="20481" idx="10"/>
              <a:endCxn id="136" idx="12"/>
            </p:cNvCxnSpPr>
            <p:nvPr/>
          </p:nvCxnSpPr>
          <p:spPr>
            <a:xfrm flipV="1">
              <a:off x="7516964" y="1248106"/>
              <a:ext cx="370234" cy="14755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>
              <a:stCxn id="20481" idx="10"/>
              <a:endCxn id="139" idx="2"/>
            </p:cNvCxnSpPr>
            <p:nvPr/>
          </p:nvCxnSpPr>
          <p:spPr>
            <a:xfrm>
              <a:off x="7616990" y="1581799"/>
              <a:ext cx="317797" cy="28876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>
              <a:stCxn id="20481" idx="10"/>
              <a:endCxn id="139" idx="2"/>
            </p:cNvCxnSpPr>
            <p:nvPr/>
          </p:nvCxnSpPr>
          <p:spPr>
            <a:xfrm>
              <a:off x="7453124" y="1615770"/>
              <a:ext cx="0" cy="47915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/>
            <p:cNvCxnSpPr>
              <a:stCxn id="20481" idx="10"/>
              <a:endCxn id="137" idx="13"/>
            </p:cNvCxnSpPr>
            <p:nvPr/>
          </p:nvCxnSpPr>
          <p:spPr>
            <a:xfrm flipH="1" flipV="1">
              <a:off x="6984438" y="1320351"/>
              <a:ext cx="467162" cy="2364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/>
            <p:cNvCxnSpPr>
              <a:stCxn id="20481" idx="10"/>
              <a:endCxn id="137" idx="13"/>
            </p:cNvCxnSpPr>
            <p:nvPr/>
          </p:nvCxnSpPr>
          <p:spPr>
            <a:xfrm flipH="1">
              <a:off x="6950563" y="1629221"/>
              <a:ext cx="398835" cy="22688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146"/>
          <p:cNvGrpSpPr/>
          <p:nvPr/>
        </p:nvGrpSpPr>
        <p:grpSpPr bwMode="auto">
          <a:xfrm rot="-1184612">
            <a:off x="5611813" y="1803400"/>
            <a:ext cx="1308100" cy="1416050"/>
            <a:chOff x="6792656" y="836712"/>
            <a:chExt cx="1307736" cy="1416836"/>
          </a:xfrm>
        </p:grpSpPr>
        <p:sp>
          <p:nvSpPr>
            <p:cNvPr id="148" name="computr1"/>
            <p:cNvSpPr>
              <a:spLocks noEditPoints="1" noChangeArrowheads="1"/>
            </p:cNvSpPr>
            <p:nvPr/>
          </p:nvSpPr>
          <p:spPr bwMode="auto">
            <a:xfrm>
              <a:off x="7362277" y="821958"/>
              <a:ext cx="179337" cy="179487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9966FF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 dirty="0"/>
            </a:p>
          </p:txBody>
        </p:sp>
        <p:sp>
          <p:nvSpPr>
            <p:cNvPr id="149" name="computr1"/>
            <p:cNvSpPr>
              <a:spLocks noEditPoints="1" noChangeArrowheads="1"/>
            </p:cNvSpPr>
            <p:nvPr/>
          </p:nvSpPr>
          <p:spPr bwMode="auto">
            <a:xfrm>
              <a:off x="7920413" y="1122062"/>
              <a:ext cx="179338" cy="18107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9966FF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150" name="computr1"/>
            <p:cNvSpPr>
              <a:spLocks noEditPoints="1" noChangeArrowheads="1"/>
            </p:cNvSpPr>
            <p:nvPr/>
          </p:nvSpPr>
          <p:spPr bwMode="auto">
            <a:xfrm>
              <a:off x="6793520" y="1137767"/>
              <a:ext cx="180925" cy="18107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9966FF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151" name="computr1"/>
            <p:cNvSpPr>
              <a:spLocks noEditPoints="1" noChangeArrowheads="1"/>
            </p:cNvSpPr>
            <p:nvPr/>
          </p:nvSpPr>
          <p:spPr bwMode="auto">
            <a:xfrm>
              <a:off x="6792112" y="1828838"/>
              <a:ext cx="179337" cy="179487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9966FF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152" name="computr1"/>
            <p:cNvSpPr>
              <a:spLocks noEditPoints="1" noChangeArrowheads="1"/>
            </p:cNvSpPr>
            <p:nvPr/>
          </p:nvSpPr>
          <p:spPr bwMode="auto">
            <a:xfrm>
              <a:off x="7917162" y="1870133"/>
              <a:ext cx="179337" cy="179488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9966FF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153" name="computr1"/>
            <p:cNvSpPr>
              <a:spLocks noEditPoints="1" noChangeArrowheads="1"/>
            </p:cNvSpPr>
            <p:nvPr/>
          </p:nvSpPr>
          <p:spPr bwMode="auto">
            <a:xfrm>
              <a:off x="7375553" y="2064013"/>
              <a:ext cx="180925" cy="179488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9966FF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/>
            </a:p>
          </p:txBody>
        </p:sp>
        <p:cxnSp>
          <p:nvCxnSpPr>
            <p:cNvPr id="154" name="直接箭头连接符 153"/>
            <p:cNvCxnSpPr>
              <a:stCxn id="20481" idx="10"/>
              <a:endCxn id="137" idx="13"/>
            </p:cNvCxnSpPr>
            <p:nvPr/>
          </p:nvCxnSpPr>
          <p:spPr>
            <a:xfrm flipH="1" flipV="1">
              <a:off x="7462208" y="998617"/>
              <a:ext cx="0" cy="422509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/>
            <p:cNvCxnSpPr>
              <a:stCxn id="20481" idx="10"/>
              <a:endCxn id="149" idx="12"/>
            </p:cNvCxnSpPr>
            <p:nvPr/>
          </p:nvCxnSpPr>
          <p:spPr>
            <a:xfrm flipV="1">
              <a:off x="7549960" y="1285704"/>
              <a:ext cx="371372" cy="14772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/>
            <p:cNvCxnSpPr>
              <a:stCxn id="20481" idx="10"/>
              <a:endCxn id="152" idx="2"/>
            </p:cNvCxnSpPr>
            <p:nvPr/>
          </p:nvCxnSpPr>
          <p:spPr>
            <a:xfrm>
              <a:off x="7617568" y="1581192"/>
              <a:ext cx="315824" cy="289085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/>
            <p:cNvCxnSpPr>
              <a:stCxn id="20481" idx="10"/>
              <a:endCxn id="152" idx="2"/>
            </p:cNvCxnSpPr>
            <p:nvPr/>
          </p:nvCxnSpPr>
          <p:spPr>
            <a:xfrm>
              <a:off x="7461249" y="1617666"/>
              <a:ext cx="0" cy="47810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>
              <a:stCxn id="20481" idx="10"/>
              <a:endCxn id="150" idx="13"/>
            </p:cNvCxnSpPr>
            <p:nvPr/>
          </p:nvCxnSpPr>
          <p:spPr>
            <a:xfrm flipH="1" flipV="1">
              <a:off x="6984440" y="1298490"/>
              <a:ext cx="468182" cy="236669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>
              <a:stCxn id="20481" idx="10"/>
              <a:endCxn id="150" idx="13"/>
            </p:cNvCxnSpPr>
            <p:nvPr/>
          </p:nvCxnSpPr>
          <p:spPr>
            <a:xfrm flipH="1">
              <a:off x="6985662" y="1655957"/>
              <a:ext cx="399939" cy="22713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159"/>
          <p:cNvGrpSpPr/>
          <p:nvPr/>
        </p:nvGrpSpPr>
        <p:grpSpPr bwMode="auto">
          <a:xfrm rot="-982527">
            <a:off x="2251075" y="1747838"/>
            <a:ext cx="1308100" cy="1416050"/>
            <a:chOff x="6792656" y="836712"/>
            <a:chExt cx="1307736" cy="1416836"/>
          </a:xfrm>
        </p:grpSpPr>
        <p:sp>
          <p:nvSpPr>
            <p:cNvPr id="161" name="computr1"/>
            <p:cNvSpPr>
              <a:spLocks noEditPoints="1" noChangeArrowheads="1"/>
            </p:cNvSpPr>
            <p:nvPr/>
          </p:nvSpPr>
          <p:spPr bwMode="auto">
            <a:xfrm>
              <a:off x="7361715" y="821917"/>
              <a:ext cx="179338" cy="179487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9966FF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 dirty="0"/>
            </a:p>
          </p:txBody>
        </p:sp>
        <p:sp>
          <p:nvSpPr>
            <p:cNvPr id="162" name="computr1"/>
            <p:cNvSpPr>
              <a:spLocks noEditPoints="1" noChangeArrowheads="1"/>
            </p:cNvSpPr>
            <p:nvPr/>
          </p:nvSpPr>
          <p:spPr bwMode="auto">
            <a:xfrm>
              <a:off x="7920797" y="1125439"/>
              <a:ext cx="179338" cy="18107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9966FF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163" name="computr1"/>
            <p:cNvSpPr>
              <a:spLocks noEditPoints="1" noChangeArrowheads="1"/>
            </p:cNvSpPr>
            <p:nvPr/>
          </p:nvSpPr>
          <p:spPr bwMode="auto">
            <a:xfrm>
              <a:off x="6801953" y="1155877"/>
              <a:ext cx="180925" cy="18107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9966FF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164" name="computr1"/>
            <p:cNvSpPr>
              <a:spLocks noEditPoints="1" noChangeArrowheads="1"/>
            </p:cNvSpPr>
            <p:nvPr/>
          </p:nvSpPr>
          <p:spPr bwMode="auto">
            <a:xfrm>
              <a:off x="6790907" y="1819544"/>
              <a:ext cx="179338" cy="179487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9966FF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165" name="computr1"/>
            <p:cNvSpPr>
              <a:spLocks noEditPoints="1" noChangeArrowheads="1"/>
            </p:cNvSpPr>
            <p:nvPr/>
          </p:nvSpPr>
          <p:spPr bwMode="auto">
            <a:xfrm>
              <a:off x="7915918" y="1863996"/>
              <a:ext cx="179338" cy="179488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9966FF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166" name="computr1"/>
            <p:cNvSpPr>
              <a:spLocks noEditPoints="1" noChangeArrowheads="1"/>
            </p:cNvSpPr>
            <p:nvPr/>
          </p:nvSpPr>
          <p:spPr bwMode="auto">
            <a:xfrm>
              <a:off x="7376853" y="2055012"/>
              <a:ext cx="180925" cy="179487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9966FF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/>
            </a:p>
          </p:txBody>
        </p:sp>
        <p:cxnSp>
          <p:nvCxnSpPr>
            <p:cNvPr id="167" name="直接箭头连接符 166"/>
            <p:cNvCxnSpPr>
              <a:stCxn id="20481" idx="10"/>
              <a:endCxn id="150" idx="13"/>
            </p:cNvCxnSpPr>
            <p:nvPr/>
          </p:nvCxnSpPr>
          <p:spPr>
            <a:xfrm flipH="1" flipV="1">
              <a:off x="7465342" y="1004990"/>
              <a:ext cx="0" cy="422509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/>
            <p:cNvCxnSpPr>
              <a:stCxn id="20481" idx="10"/>
              <a:endCxn id="162" idx="12"/>
            </p:cNvCxnSpPr>
            <p:nvPr/>
          </p:nvCxnSpPr>
          <p:spPr>
            <a:xfrm flipV="1">
              <a:off x="7545734" y="1272787"/>
              <a:ext cx="371372" cy="14772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/>
            <p:cNvCxnSpPr>
              <a:stCxn id="20481" idx="10"/>
              <a:endCxn id="165" idx="2"/>
            </p:cNvCxnSpPr>
            <p:nvPr/>
          </p:nvCxnSpPr>
          <p:spPr>
            <a:xfrm>
              <a:off x="7591592" y="1537703"/>
              <a:ext cx="315825" cy="289085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/>
            <p:cNvCxnSpPr>
              <a:stCxn id="20481" idx="10"/>
              <a:endCxn id="165" idx="2"/>
            </p:cNvCxnSpPr>
            <p:nvPr/>
          </p:nvCxnSpPr>
          <p:spPr>
            <a:xfrm>
              <a:off x="7465905" y="1628813"/>
              <a:ext cx="0" cy="478103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/>
            <p:cNvCxnSpPr>
              <a:stCxn id="20481" idx="10"/>
              <a:endCxn id="163" idx="13"/>
            </p:cNvCxnSpPr>
            <p:nvPr/>
          </p:nvCxnSpPr>
          <p:spPr>
            <a:xfrm flipH="1" flipV="1">
              <a:off x="6981510" y="1303422"/>
              <a:ext cx="468182" cy="23666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/>
            <p:cNvCxnSpPr>
              <a:stCxn id="20481" idx="10"/>
              <a:endCxn id="163" idx="13"/>
            </p:cNvCxnSpPr>
            <p:nvPr/>
          </p:nvCxnSpPr>
          <p:spPr>
            <a:xfrm flipH="1">
              <a:off x="6986476" y="1663830"/>
              <a:ext cx="399939" cy="227139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172"/>
          <p:cNvGrpSpPr/>
          <p:nvPr/>
        </p:nvGrpSpPr>
        <p:grpSpPr bwMode="auto">
          <a:xfrm>
            <a:off x="5003800" y="4521200"/>
            <a:ext cx="1308100" cy="1416050"/>
            <a:chOff x="6792656" y="836712"/>
            <a:chExt cx="1307736" cy="1416836"/>
          </a:xfrm>
        </p:grpSpPr>
        <p:sp>
          <p:nvSpPr>
            <p:cNvPr id="174" name="computr1"/>
            <p:cNvSpPr>
              <a:spLocks noEditPoints="1" noChangeArrowheads="1"/>
            </p:cNvSpPr>
            <p:nvPr/>
          </p:nvSpPr>
          <p:spPr bwMode="auto">
            <a:xfrm>
              <a:off x="7362410" y="836712"/>
              <a:ext cx="179337" cy="179488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9966FF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 dirty="0"/>
            </a:p>
          </p:txBody>
        </p:sp>
        <p:sp>
          <p:nvSpPr>
            <p:cNvPr id="175" name="computr1"/>
            <p:cNvSpPr>
              <a:spLocks noEditPoints="1" noChangeArrowheads="1"/>
            </p:cNvSpPr>
            <p:nvPr/>
          </p:nvSpPr>
          <p:spPr bwMode="auto">
            <a:xfrm>
              <a:off x="7921055" y="1132151"/>
              <a:ext cx="179337" cy="18107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9966FF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176" name="computr1"/>
            <p:cNvSpPr>
              <a:spLocks noEditPoints="1" noChangeArrowheads="1"/>
            </p:cNvSpPr>
            <p:nvPr/>
          </p:nvSpPr>
          <p:spPr bwMode="auto">
            <a:xfrm>
              <a:off x="6803766" y="1165507"/>
              <a:ext cx="180925" cy="18107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9966FF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177" name="computr1"/>
            <p:cNvSpPr>
              <a:spLocks noEditPoints="1" noChangeArrowheads="1"/>
            </p:cNvSpPr>
            <p:nvPr/>
          </p:nvSpPr>
          <p:spPr bwMode="auto">
            <a:xfrm>
              <a:off x="6792656" y="1831039"/>
              <a:ext cx="179338" cy="179488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9966FF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178" name="computr1"/>
            <p:cNvSpPr>
              <a:spLocks noEditPoints="1" noChangeArrowheads="1"/>
            </p:cNvSpPr>
            <p:nvPr/>
          </p:nvSpPr>
          <p:spPr bwMode="auto">
            <a:xfrm>
              <a:off x="7917881" y="1870749"/>
              <a:ext cx="179337" cy="179487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9966FF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179" name="computr1"/>
            <p:cNvSpPr>
              <a:spLocks noEditPoints="1" noChangeArrowheads="1"/>
            </p:cNvSpPr>
            <p:nvPr/>
          </p:nvSpPr>
          <p:spPr bwMode="auto">
            <a:xfrm>
              <a:off x="7379868" y="2074061"/>
              <a:ext cx="180925" cy="179487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9966FF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/>
            </a:p>
          </p:txBody>
        </p:sp>
        <p:cxnSp>
          <p:nvCxnSpPr>
            <p:cNvPr id="180" name="直接箭头连接符 179"/>
            <p:cNvCxnSpPr>
              <a:stCxn id="20481" idx="10"/>
              <a:endCxn id="163" idx="13"/>
            </p:cNvCxnSpPr>
            <p:nvPr/>
          </p:nvCxnSpPr>
          <p:spPr>
            <a:xfrm flipH="1" flipV="1">
              <a:off x="7465569" y="1006669"/>
              <a:ext cx="0" cy="422509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/>
            <p:cNvCxnSpPr>
              <a:stCxn id="20481" idx="10"/>
              <a:endCxn id="175" idx="12"/>
            </p:cNvCxnSpPr>
            <p:nvPr/>
          </p:nvCxnSpPr>
          <p:spPr>
            <a:xfrm flipV="1">
              <a:off x="7549683" y="1286224"/>
              <a:ext cx="371372" cy="147719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>
              <a:stCxn id="20481" idx="10"/>
              <a:endCxn id="178" idx="2"/>
            </p:cNvCxnSpPr>
            <p:nvPr/>
          </p:nvCxnSpPr>
          <p:spPr>
            <a:xfrm>
              <a:off x="7617926" y="1581663"/>
              <a:ext cx="315825" cy="289085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/>
            <p:cNvCxnSpPr>
              <a:stCxn id="20481" idx="10"/>
              <a:endCxn id="178" idx="2"/>
            </p:cNvCxnSpPr>
            <p:nvPr/>
          </p:nvCxnSpPr>
          <p:spPr>
            <a:xfrm>
              <a:off x="7465569" y="1629315"/>
              <a:ext cx="0" cy="47810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箭头连接符 183"/>
            <p:cNvCxnSpPr>
              <a:stCxn id="20481" idx="10"/>
              <a:endCxn id="176" idx="13"/>
            </p:cNvCxnSpPr>
            <p:nvPr/>
          </p:nvCxnSpPr>
          <p:spPr>
            <a:xfrm flipH="1" flipV="1">
              <a:off x="6984691" y="1319580"/>
              <a:ext cx="468182" cy="236669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/>
            <p:cNvCxnSpPr>
              <a:stCxn id="20481" idx="10"/>
              <a:endCxn id="176" idx="13"/>
            </p:cNvCxnSpPr>
            <p:nvPr/>
          </p:nvCxnSpPr>
          <p:spPr>
            <a:xfrm flipH="1">
              <a:off x="6986277" y="1664259"/>
              <a:ext cx="399939" cy="22713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185"/>
          <p:cNvGrpSpPr/>
          <p:nvPr/>
        </p:nvGrpSpPr>
        <p:grpSpPr bwMode="auto">
          <a:xfrm rot="337944">
            <a:off x="1968500" y="3171825"/>
            <a:ext cx="1308100" cy="1417638"/>
            <a:chOff x="6792656" y="836712"/>
            <a:chExt cx="1307736" cy="1416836"/>
          </a:xfrm>
        </p:grpSpPr>
        <p:sp>
          <p:nvSpPr>
            <p:cNvPr id="187" name="computr1"/>
            <p:cNvSpPr>
              <a:spLocks noEditPoints="1" noChangeArrowheads="1"/>
            </p:cNvSpPr>
            <p:nvPr/>
          </p:nvSpPr>
          <p:spPr bwMode="auto">
            <a:xfrm>
              <a:off x="7361965" y="836395"/>
              <a:ext cx="179337" cy="179287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9966FF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 dirty="0"/>
            </a:p>
          </p:txBody>
        </p:sp>
        <p:sp>
          <p:nvSpPr>
            <p:cNvPr id="188" name="computr1"/>
            <p:cNvSpPr>
              <a:spLocks noEditPoints="1" noChangeArrowheads="1"/>
            </p:cNvSpPr>
            <p:nvPr/>
          </p:nvSpPr>
          <p:spPr bwMode="auto">
            <a:xfrm>
              <a:off x="7882418" y="1100753"/>
              <a:ext cx="179337" cy="179287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9966FF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189" name="computr1"/>
            <p:cNvSpPr>
              <a:spLocks noEditPoints="1" noChangeArrowheads="1"/>
            </p:cNvSpPr>
            <p:nvPr/>
          </p:nvSpPr>
          <p:spPr bwMode="auto">
            <a:xfrm>
              <a:off x="6765968" y="1131038"/>
              <a:ext cx="180925" cy="180873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9966FF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190" name="computr1"/>
            <p:cNvSpPr>
              <a:spLocks noEditPoints="1" noChangeArrowheads="1"/>
            </p:cNvSpPr>
            <p:nvPr/>
          </p:nvSpPr>
          <p:spPr bwMode="auto">
            <a:xfrm>
              <a:off x="6791942" y="1831638"/>
              <a:ext cx="179338" cy="17928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9966FF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191" name="computr1"/>
            <p:cNvSpPr>
              <a:spLocks noEditPoints="1" noChangeArrowheads="1"/>
            </p:cNvSpPr>
            <p:nvPr/>
          </p:nvSpPr>
          <p:spPr bwMode="auto">
            <a:xfrm>
              <a:off x="7880305" y="1839122"/>
              <a:ext cx="179338" cy="17928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9966FF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192" name="computr1"/>
            <p:cNvSpPr>
              <a:spLocks noEditPoints="1" noChangeArrowheads="1"/>
            </p:cNvSpPr>
            <p:nvPr/>
          </p:nvSpPr>
          <p:spPr bwMode="auto">
            <a:xfrm>
              <a:off x="7340731" y="2043700"/>
              <a:ext cx="180925" cy="179287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9966FF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/>
            </a:p>
          </p:txBody>
        </p:sp>
        <p:cxnSp>
          <p:nvCxnSpPr>
            <p:cNvPr id="193" name="直接箭头连接符 192"/>
            <p:cNvCxnSpPr>
              <a:stCxn id="20481" idx="10"/>
              <a:endCxn id="176" idx="13"/>
            </p:cNvCxnSpPr>
            <p:nvPr/>
          </p:nvCxnSpPr>
          <p:spPr>
            <a:xfrm flipH="1" flipV="1">
              <a:off x="7465289" y="1006232"/>
              <a:ext cx="0" cy="42362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箭头连接符 193"/>
            <p:cNvCxnSpPr>
              <a:stCxn id="20481" idx="10"/>
              <a:endCxn id="188" idx="12"/>
            </p:cNvCxnSpPr>
            <p:nvPr/>
          </p:nvCxnSpPr>
          <p:spPr>
            <a:xfrm flipV="1">
              <a:off x="7506373" y="1260612"/>
              <a:ext cx="371372" cy="147553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箭头连接符 194"/>
            <p:cNvCxnSpPr>
              <a:stCxn id="20481" idx="10"/>
              <a:endCxn id="191" idx="2"/>
            </p:cNvCxnSpPr>
            <p:nvPr/>
          </p:nvCxnSpPr>
          <p:spPr>
            <a:xfrm>
              <a:off x="7578581" y="1551519"/>
              <a:ext cx="315824" cy="28876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箭头连接符 195"/>
            <p:cNvCxnSpPr>
              <a:stCxn id="20481" idx="10"/>
              <a:endCxn id="191" idx="2"/>
            </p:cNvCxnSpPr>
            <p:nvPr/>
          </p:nvCxnSpPr>
          <p:spPr>
            <a:xfrm>
              <a:off x="7465587" y="1628114"/>
              <a:ext cx="0" cy="47915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箭头连接符 196"/>
            <p:cNvCxnSpPr>
              <a:stCxn id="20481" idx="10"/>
              <a:endCxn id="189" idx="13"/>
            </p:cNvCxnSpPr>
            <p:nvPr/>
          </p:nvCxnSpPr>
          <p:spPr>
            <a:xfrm flipH="1" flipV="1">
              <a:off x="6984229" y="1320290"/>
              <a:ext cx="468183" cy="236403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箭头连接符 197"/>
            <p:cNvCxnSpPr>
              <a:stCxn id="20481" idx="10"/>
              <a:endCxn id="189" idx="13"/>
            </p:cNvCxnSpPr>
            <p:nvPr/>
          </p:nvCxnSpPr>
          <p:spPr>
            <a:xfrm flipH="1">
              <a:off x="6985671" y="1664668"/>
              <a:ext cx="399939" cy="22688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231"/>
          <p:cNvGrpSpPr/>
          <p:nvPr/>
        </p:nvGrpSpPr>
        <p:grpSpPr bwMode="auto">
          <a:xfrm>
            <a:off x="4295776" y="620713"/>
            <a:ext cx="504825" cy="500062"/>
            <a:chOff x="7524328" y="620688"/>
            <a:chExt cx="504056" cy="499870"/>
          </a:xfrm>
        </p:grpSpPr>
        <p:sp>
          <p:nvSpPr>
            <p:cNvPr id="203" name="椭圆 202"/>
            <p:cNvSpPr/>
            <p:nvPr/>
          </p:nvSpPr>
          <p:spPr>
            <a:xfrm>
              <a:off x="7524328" y="753987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7920598" y="765095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5" name="椭圆 204"/>
            <p:cNvSpPr/>
            <p:nvPr/>
          </p:nvSpPr>
          <p:spPr>
            <a:xfrm>
              <a:off x="7598827" y="1007889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6" name="椭圆 205"/>
            <p:cNvSpPr/>
            <p:nvPr/>
          </p:nvSpPr>
          <p:spPr>
            <a:xfrm>
              <a:off x="7812813" y="1012649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213" name="直接连接符 212"/>
            <p:cNvCxnSpPr>
              <a:stCxn id="20481" idx="10"/>
              <a:endCxn id="189" idx="13"/>
            </p:cNvCxnSpPr>
            <p:nvPr/>
          </p:nvCxnSpPr>
          <p:spPr>
            <a:xfrm>
              <a:off x="7785867" y="909502"/>
              <a:ext cx="26946" cy="107909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>
              <a:stCxn id="20481" idx="10"/>
              <a:endCxn id="189" idx="13"/>
            </p:cNvCxnSpPr>
            <p:nvPr/>
          </p:nvCxnSpPr>
          <p:spPr>
            <a:xfrm flipH="1">
              <a:off x="7731974" y="819049"/>
              <a:ext cx="206061" cy="90453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stCxn id="203" idx="4"/>
              <a:endCxn id="189" idx="13"/>
            </p:cNvCxnSpPr>
            <p:nvPr/>
          </p:nvCxnSpPr>
          <p:spPr>
            <a:xfrm>
              <a:off x="7578221" y="861895"/>
              <a:ext cx="207646" cy="47607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>
              <a:stCxn id="203" idx="4"/>
              <a:endCxn id="189" idx="13"/>
            </p:cNvCxnSpPr>
            <p:nvPr/>
          </p:nvCxnSpPr>
          <p:spPr>
            <a:xfrm flipH="1">
              <a:off x="7640039" y="909502"/>
              <a:ext cx="99860" cy="114256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椭圆 228"/>
            <p:cNvSpPr/>
            <p:nvPr/>
          </p:nvSpPr>
          <p:spPr>
            <a:xfrm>
              <a:off x="7739899" y="620688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231" name="直接连接符 230"/>
            <p:cNvCxnSpPr>
              <a:stCxn id="229" idx="4"/>
              <a:endCxn id="189" idx="13"/>
            </p:cNvCxnSpPr>
            <p:nvPr/>
          </p:nvCxnSpPr>
          <p:spPr>
            <a:xfrm flipH="1">
              <a:off x="7785867" y="728597"/>
              <a:ext cx="7925" cy="15710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232"/>
          <p:cNvGrpSpPr/>
          <p:nvPr/>
        </p:nvGrpSpPr>
        <p:grpSpPr bwMode="auto">
          <a:xfrm>
            <a:off x="4892676" y="798513"/>
            <a:ext cx="504825" cy="500062"/>
            <a:chOff x="7524328" y="620688"/>
            <a:chExt cx="504056" cy="499870"/>
          </a:xfrm>
        </p:grpSpPr>
        <p:sp>
          <p:nvSpPr>
            <p:cNvPr id="234" name="椭圆 233"/>
            <p:cNvSpPr/>
            <p:nvPr/>
          </p:nvSpPr>
          <p:spPr>
            <a:xfrm>
              <a:off x="7524328" y="753987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5" name="椭圆 234"/>
            <p:cNvSpPr/>
            <p:nvPr/>
          </p:nvSpPr>
          <p:spPr>
            <a:xfrm>
              <a:off x="7920598" y="765095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6" name="椭圆 235"/>
            <p:cNvSpPr/>
            <p:nvPr/>
          </p:nvSpPr>
          <p:spPr>
            <a:xfrm>
              <a:off x="7598827" y="1007889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7" name="椭圆 236"/>
            <p:cNvSpPr/>
            <p:nvPr/>
          </p:nvSpPr>
          <p:spPr>
            <a:xfrm>
              <a:off x="7812813" y="1012649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238" name="直接连接符 237"/>
            <p:cNvCxnSpPr>
              <a:stCxn id="229" idx="4"/>
              <a:endCxn id="189" idx="13"/>
            </p:cNvCxnSpPr>
            <p:nvPr/>
          </p:nvCxnSpPr>
          <p:spPr>
            <a:xfrm>
              <a:off x="7785867" y="909502"/>
              <a:ext cx="26946" cy="107909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>
              <a:stCxn id="229" idx="4"/>
              <a:endCxn id="189" idx="13"/>
            </p:cNvCxnSpPr>
            <p:nvPr/>
          </p:nvCxnSpPr>
          <p:spPr>
            <a:xfrm flipH="1">
              <a:off x="7731974" y="819049"/>
              <a:ext cx="206061" cy="90453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>
              <a:stCxn id="234" idx="4"/>
              <a:endCxn id="189" idx="13"/>
            </p:cNvCxnSpPr>
            <p:nvPr/>
          </p:nvCxnSpPr>
          <p:spPr>
            <a:xfrm>
              <a:off x="7578221" y="861895"/>
              <a:ext cx="207646" cy="47607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>
              <a:stCxn id="234" idx="4"/>
              <a:endCxn id="189" idx="13"/>
            </p:cNvCxnSpPr>
            <p:nvPr/>
          </p:nvCxnSpPr>
          <p:spPr>
            <a:xfrm flipH="1">
              <a:off x="7640039" y="909502"/>
              <a:ext cx="99860" cy="114256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>
              <a:off x="7739899" y="620688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243" name="直接连接符 242"/>
            <p:cNvCxnSpPr>
              <a:stCxn id="242" idx="4"/>
              <a:endCxn id="189" idx="13"/>
            </p:cNvCxnSpPr>
            <p:nvPr/>
          </p:nvCxnSpPr>
          <p:spPr>
            <a:xfrm flipH="1">
              <a:off x="7785867" y="728597"/>
              <a:ext cx="7925" cy="15710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243"/>
          <p:cNvGrpSpPr/>
          <p:nvPr/>
        </p:nvGrpSpPr>
        <p:grpSpPr bwMode="auto">
          <a:xfrm>
            <a:off x="3813175" y="1001713"/>
            <a:ext cx="503238" cy="500062"/>
            <a:chOff x="7524328" y="620688"/>
            <a:chExt cx="504056" cy="499870"/>
          </a:xfrm>
        </p:grpSpPr>
        <p:sp>
          <p:nvSpPr>
            <p:cNvPr id="245" name="椭圆 244"/>
            <p:cNvSpPr/>
            <p:nvPr/>
          </p:nvSpPr>
          <p:spPr>
            <a:xfrm>
              <a:off x="7524328" y="753987"/>
              <a:ext cx="108125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7920259" y="765095"/>
              <a:ext cx="108125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7" name="椭圆 246"/>
            <p:cNvSpPr/>
            <p:nvPr/>
          </p:nvSpPr>
          <p:spPr>
            <a:xfrm>
              <a:off x="7599062" y="1007889"/>
              <a:ext cx="108125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8" name="椭圆 247"/>
            <p:cNvSpPr/>
            <p:nvPr/>
          </p:nvSpPr>
          <p:spPr>
            <a:xfrm>
              <a:off x="7812133" y="1012649"/>
              <a:ext cx="108125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249" name="直接连接符 248"/>
            <p:cNvCxnSpPr>
              <a:stCxn id="242" idx="4"/>
              <a:endCxn id="189" idx="13"/>
            </p:cNvCxnSpPr>
            <p:nvPr/>
          </p:nvCxnSpPr>
          <p:spPr>
            <a:xfrm>
              <a:off x="7785101" y="909502"/>
              <a:ext cx="27032" cy="107909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>
              <a:stCxn id="242" idx="4"/>
              <a:endCxn id="189" idx="13"/>
            </p:cNvCxnSpPr>
            <p:nvPr/>
          </p:nvCxnSpPr>
          <p:spPr>
            <a:xfrm flipH="1">
              <a:off x="7732629" y="819049"/>
              <a:ext cx="205120" cy="90453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>
              <a:stCxn id="245" idx="4"/>
              <a:endCxn id="189" idx="13"/>
            </p:cNvCxnSpPr>
            <p:nvPr/>
          </p:nvCxnSpPr>
          <p:spPr>
            <a:xfrm>
              <a:off x="7578391" y="861895"/>
              <a:ext cx="206710" cy="47607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>
              <a:stCxn id="245" idx="4"/>
              <a:endCxn id="189" idx="13"/>
            </p:cNvCxnSpPr>
            <p:nvPr/>
          </p:nvCxnSpPr>
          <p:spPr>
            <a:xfrm flipH="1">
              <a:off x="7640404" y="909502"/>
              <a:ext cx="100175" cy="114256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椭圆 252"/>
            <p:cNvSpPr/>
            <p:nvPr/>
          </p:nvSpPr>
          <p:spPr>
            <a:xfrm>
              <a:off x="7740579" y="620688"/>
              <a:ext cx="108125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254" name="直接连接符 253"/>
            <p:cNvCxnSpPr>
              <a:stCxn id="253" idx="4"/>
              <a:endCxn id="189" idx="13"/>
            </p:cNvCxnSpPr>
            <p:nvPr/>
          </p:nvCxnSpPr>
          <p:spPr>
            <a:xfrm flipH="1">
              <a:off x="7785101" y="728597"/>
              <a:ext cx="9540" cy="15710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54"/>
          <p:cNvGrpSpPr/>
          <p:nvPr/>
        </p:nvGrpSpPr>
        <p:grpSpPr bwMode="auto">
          <a:xfrm>
            <a:off x="3910014" y="1674813"/>
            <a:ext cx="504825" cy="500062"/>
            <a:chOff x="7524328" y="620688"/>
            <a:chExt cx="504056" cy="499870"/>
          </a:xfrm>
        </p:grpSpPr>
        <p:sp>
          <p:nvSpPr>
            <p:cNvPr id="256" name="椭圆 255"/>
            <p:cNvSpPr/>
            <p:nvPr/>
          </p:nvSpPr>
          <p:spPr>
            <a:xfrm>
              <a:off x="7524328" y="753987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7" name="椭圆 256"/>
            <p:cNvSpPr/>
            <p:nvPr/>
          </p:nvSpPr>
          <p:spPr>
            <a:xfrm>
              <a:off x="7920598" y="765095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8" name="椭圆 257"/>
            <p:cNvSpPr/>
            <p:nvPr/>
          </p:nvSpPr>
          <p:spPr>
            <a:xfrm>
              <a:off x="7598826" y="1007889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9" name="椭圆 258"/>
            <p:cNvSpPr/>
            <p:nvPr/>
          </p:nvSpPr>
          <p:spPr>
            <a:xfrm>
              <a:off x="7812813" y="1012649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260" name="直接连接符 259"/>
            <p:cNvCxnSpPr>
              <a:stCxn id="253" idx="4"/>
              <a:endCxn id="189" idx="13"/>
            </p:cNvCxnSpPr>
            <p:nvPr/>
          </p:nvCxnSpPr>
          <p:spPr>
            <a:xfrm>
              <a:off x="7785866" y="909502"/>
              <a:ext cx="26947" cy="107909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>
              <a:stCxn id="253" idx="4"/>
              <a:endCxn id="189" idx="13"/>
            </p:cNvCxnSpPr>
            <p:nvPr/>
          </p:nvCxnSpPr>
          <p:spPr>
            <a:xfrm flipH="1">
              <a:off x="7731973" y="819049"/>
              <a:ext cx="206061" cy="90453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>
              <a:stCxn id="256" idx="4"/>
              <a:endCxn id="189" idx="13"/>
            </p:cNvCxnSpPr>
            <p:nvPr/>
          </p:nvCxnSpPr>
          <p:spPr>
            <a:xfrm>
              <a:off x="7578221" y="861895"/>
              <a:ext cx="207645" cy="47607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>
              <a:stCxn id="256" idx="4"/>
              <a:endCxn id="189" idx="13"/>
            </p:cNvCxnSpPr>
            <p:nvPr/>
          </p:nvCxnSpPr>
          <p:spPr>
            <a:xfrm flipH="1">
              <a:off x="7640038" y="909502"/>
              <a:ext cx="99861" cy="114256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椭圆 263"/>
            <p:cNvSpPr/>
            <p:nvPr/>
          </p:nvSpPr>
          <p:spPr>
            <a:xfrm>
              <a:off x="7739899" y="620688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265" name="直接连接符 264"/>
            <p:cNvCxnSpPr>
              <a:stCxn id="264" idx="4"/>
              <a:endCxn id="189" idx="13"/>
            </p:cNvCxnSpPr>
            <p:nvPr/>
          </p:nvCxnSpPr>
          <p:spPr>
            <a:xfrm flipH="1">
              <a:off x="7785866" y="728597"/>
              <a:ext cx="7926" cy="15710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265"/>
          <p:cNvGrpSpPr/>
          <p:nvPr/>
        </p:nvGrpSpPr>
        <p:grpSpPr bwMode="auto">
          <a:xfrm>
            <a:off x="4506914" y="1819276"/>
            <a:ext cx="504825" cy="500063"/>
            <a:chOff x="7524328" y="620688"/>
            <a:chExt cx="504056" cy="499870"/>
          </a:xfrm>
        </p:grpSpPr>
        <p:sp>
          <p:nvSpPr>
            <p:cNvPr id="267" name="椭圆 266"/>
            <p:cNvSpPr/>
            <p:nvPr/>
          </p:nvSpPr>
          <p:spPr>
            <a:xfrm>
              <a:off x="7524328" y="753987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8" name="椭圆 267"/>
            <p:cNvSpPr/>
            <p:nvPr/>
          </p:nvSpPr>
          <p:spPr>
            <a:xfrm>
              <a:off x="7920598" y="765095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9" name="椭圆 268"/>
            <p:cNvSpPr/>
            <p:nvPr/>
          </p:nvSpPr>
          <p:spPr>
            <a:xfrm>
              <a:off x="7598826" y="1007889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0" name="椭圆 269"/>
            <p:cNvSpPr/>
            <p:nvPr/>
          </p:nvSpPr>
          <p:spPr>
            <a:xfrm>
              <a:off x="7812813" y="1012650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271" name="直接连接符 270"/>
            <p:cNvCxnSpPr>
              <a:stCxn id="264" idx="4"/>
              <a:endCxn id="189" idx="13"/>
            </p:cNvCxnSpPr>
            <p:nvPr/>
          </p:nvCxnSpPr>
          <p:spPr>
            <a:xfrm>
              <a:off x="7785866" y="909501"/>
              <a:ext cx="26947" cy="107908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>
              <a:stCxn id="264" idx="4"/>
              <a:endCxn id="189" idx="13"/>
            </p:cNvCxnSpPr>
            <p:nvPr/>
          </p:nvCxnSpPr>
          <p:spPr>
            <a:xfrm flipH="1">
              <a:off x="7731973" y="819049"/>
              <a:ext cx="206061" cy="9045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>
              <a:stCxn id="267" idx="4"/>
              <a:endCxn id="189" idx="13"/>
            </p:cNvCxnSpPr>
            <p:nvPr/>
          </p:nvCxnSpPr>
          <p:spPr>
            <a:xfrm>
              <a:off x="7578221" y="861895"/>
              <a:ext cx="207645" cy="47607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>
              <a:stCxn id="267" idx="4"/>
              <a:endCxn id="189" idx="13"/>
            </p:cNvCxnSpPr>
            <p:nvPr/>
          </p:nvCxnSpPr>
          <p:spPr>
            <a:xfrm flipH="1">
              <a:off x="7640038" y="909501"/>
              <a:ext cx="99861" cy="114256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椭圆 274"/>
            <p:cNvSpPr/>
            <p:nvPr/>
          </p:nvSpPr>
          <p:spPr>
            <a:xfrm>
              <a:off x="7739899" y="620688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276" name="直接连接符 275"/>
            <p:cNvCxnSpPr>
              <a:stCxn id="275" idx="4"/>
              <a:endCxn id="189" idx="13"/>
            </p:cNvCxnSpPr>
            <p:nvPr/>
          </p:nvCxnSpPr>
          <p:spPr>
            <a:xfrm flipH="1">
              <a:off x="7785866" y="728596"/>
              <a:ext cx="7926" cy="15710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276"/>
          <p:cNvGrpSpPr/>
          <p:nvPr/>
        </p:nvGrpSpPr>
        <p:grpSpPr bwMode="auto">
          <a:xfrm>
            <a:off x="5011739" y="1531938"/>
            <a:ext cx="503237" cy="500062"/>
            <a:chOff x="7524328" y="620688"/>
            <a:chExt cx="504056" cy="499870"/>
          </a:xfrm>
        </p:grpSpPr>
        <p:sp>
          <p:nvSpPr>
            <p:cNvPr id="278" name="椭圆 277"/>
            <p:cNvSpPr/>
            <p:nvPr/>
          </p:nvSpPr>
          <p:spPr>
            <a:xfrm>
              <a:off x="7524328" y="753987"/>
              <a:ext cx="10812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7920258" y="765095"/>
              <a:ext cx="10812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0" name="椭圆 279"/>
            <p:cNvSpPr/>
            <p:nvPr/>
          </p:nvSpPr>
          <p:spPr>
            <a:xfrm>
              <a:off x="7599061" y="1007889"/>
              <a:ext cx="10812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1" name="椭圆 280"/>
            <p:cNvSpPr/>
            <p:nvPr/>
          </p:nvSpPr>
          <p:spPr>
            <a:xfrm>
              <a:off x="7812133" y="1012649"/>
              <a:ext cx="10812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282" name="直接连接符 281"/>
            <p:cNvCxnSpPr>
              <a:stCxn id="275" idx="4"/>
              <a:endCxn id="189" idx="13"/>
            </p:cNvCxnSpPr>
            <p:nvPr/>
          </p:nvCxnSpPr>
          <p:spPr>
            <a:xfrm>
              <a:off x="7785102" y="909502"/>
              <a:ext cx="27031" cy="107909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>
              <a:stCxn id="275" idx="4"/>
              <a:endCxn id="189" idx="13"/>
            </p:cNvCxnSpPr>
            <p:nvPr/>
          </p:nvCxnSpPr>
          <p:spPr>
            <a:xfrm flipH="1">
              <a:off x="7732628" y="819049"/>
              <a:ext cx="205121" cy="90453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>
              <a:stCxn id="278" idx="4"/>
              <a:endCxn id="189" idx="13"/>
            </p:cNvCxnSpPr>
            <p:nvPr/>
          </p:nvCxnSpPr>
          <p:spPr>
            <a:xfrm>
              <a:off x="7578391" y="861895"/>
              <a:ext cx="206711" cy="47607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/>
            <p:cNvCxnSpPr>
              <a:stCxn id="278" idx="4"/>
              <a:endCxn id="189" idx="13"/>
            </p:cNvCxnSpPr>
            <p:nvPr/>
          </p:nvCxnSpPr>
          <p:spPr>
            <a:xfrm flipH="1">
              <a:off x="7640404" y="909502"/>
              <a:ext cx="100176" cy="114256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椭圆 285"/>
            <p:cNvSpPr/>
            <p:nvPr/>
          </p:nvSpPr>
          <p:spPr>
            <a:xfrm>
              <a:off x="7740579" y="620688"/>
              <a:ext cx="10812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287" name="直接连接符 286"/>
            <p:cNvCxnSpPr>
              <a:stCxn id="286" idx="4"/>
              <a:endCxn id="189" idx="13"/>
            </p:cNvCxnSpPr>
            <p:nvPr/>
          </p:nvCxnSpPr>
          <p:spPr>
            <a:xfrm flipH="1">
              <a:off x="7785102" y="728597"/>
              <a:ext cx="9541" cy="15710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287"/>
          <p:cNvGrpSpPr/>
          <p:nvPr/>
        </p:nvGrpSpPr>
        <p:grpSpPr bwMode="auto">
          <a:xfrm>
            <a:off x="5816600" y="1654176"/>
            <a:ext cx="503238" cy="500063"/>
            <a:chOff x="7524328" y="620688"/>
            <a:chExt cx="504056" cy="499870"/>
          </a:xfrm>
        </p:grpSpPr>
        <p:sp>
          <p:nvSpPr>
            <p:cNvPr id="289" name="椭圆 288"/>
            <p:cNvSpPr/>
            <p:nvPr/>
          </p:nvSpPr>
          <p:spPr>
            <a:xfrm>
              <a:off x="7524328" y="753987"/>
              <a:ext cx="108125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0" name="椭圆 289"/>
            <p:cNvSpPr/>
            <p:nvPr/>
          </p:nvSpPr>
          <p:spPr>
            <a:xfrm>
              <a:off x="7920259" y="765095"/>
              <a:ext cx="108125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1" name="椭圆 290"/>
            <p:cNvSpPr/>
            <p:nvPr/>
          </p:nvSpPr>
          <p:spPr>
            <a:xfrm>
              <a:off x="7599062" y="1007889"/>
              <a:ext cx="108125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2" name="椭圆 291"/>
            <p:cNvSpPr/>
            <p:nvPr/>
          </p:nvSpPr>
          <p:spPr>
            <a:xfrm>
              <a:off x="7812133" y="1012650"/>
              <a:ext cx="108125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293" name="直接连接符 292"/>
            <p:cNvCxnSpPr>
              <a:stCxn id="286" idx="4"/>
              <a:endCxn id="189" idx="13"/>
            </p:cNvCxnSpPr>
            <p:nvPr/>
          </p:nvCxnSpPr>
          <p:spPr>
            <a:xfrm>
              <a:off x="7785101" y="909501"/>
              <a:ext cx="27032" cy="107908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stCxn id="286" idx="4"/>
              <a:endCxn id="189" idx="13"/>
            </p:cNvCxnSpPr>
            <p:nvPr/>
          </p:nvCxnSpPr>
          <p:spPr>
            <a:xfrm flipH="1">
              <a:off x="7732629" y="819049"/>
              <a:ext cx="205120" cy="9045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289" idx="4"/>
              <a:endCxn id="189" idx="13"/>
            </p:cNvCxnSpPr>
            <p:nvPr/>
          </p:nvCxnSpPr>
          <p:spPr>
            <a:xfrm>
              <a:off x="7578391" y="861895"/>
              <a:ext cx="206710" cy="47607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stCxn id="289" idx="4"/>
              <a:endCxn id="189" idx="13"/>
            </p:cNvCxnSpPr>
            <p:nvPr/>
          </p:nvCxnSpPr>
          <p:spPr>
            <a:xfrm flipH="1">
              <a:off x="7640404" y="909501"/>
              <a:ext cx="100175" cy="114256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椭圆 296"/>
            <p:cNvSpPr/>
            <p:nvPr/>
          </p:nvSpPr>
          <p:spPr>
            <a:xfrm>
              <a:off x="7740579" y="620688"/>
              <a:ext cx="108125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298" name="直接连接符 297"/>
            <p:cNvCxnSpPr>
              <a:stCxn id="297" idx="4"/>
              <a:endCxn id="189" idx="13"/>
            </p:cNvCxnSpPr>
            <p:nvPr/>
          </p:nvCxnSpPr>
          <p:spPr>
            <a:xfrm flipH="1">
              <a:off x="7785101" y="728596"/>
              <a:ext cx="9540" cy="15710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298"/>
          <p:cNvGrpSpPr/>
          <p:nvPr/>
        </p:nvGrpSpPr>
        <p:grpSpPr bwMode="auto">
          <a:xfrm>
            <a:off x="6477001" y="1760538"/>
            <a:ext cx="504825" cy="500062"/>
            <a:chOff x="7524328" y="620688"/>
            <a:chExt cx="504056" cy="499870"/>
          </a:xfrm>
        </p:grpSpPr>
        <p:sp>
          <p:nvSpPr>
            <p:cNvPr id="300" name="椭圆 299"/>
            <p:cNvSpPr/>
            <p:nvPr/>
          </p:nvSpPr>
          <p:spPr>
            <a:xfrm>
              <a:off x="7524328" y="753987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1" name="椭圆 300"/>
            <p:cNvSpPr/>
            <p:nvPr/>
          </p:nvSpPr>
          <p:spPr>
            <a:xfrm>
              <a:off x="7920598" y="765095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2" name="椭圆 301"/>
            <p:cNvSpPr/>
            <p:nvPr/>
          </p:nvSpPr>
          <p:spPr>
            <a:xfrm>
              <a:off x="7598827" y="1007889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3" name="椭圆 302"/>
            <p:cNvSpPr/>
            <p:nvPr/>
          </p:nvSpPr>
          <p:spPr>
            <a:xfrm>
              <a:off x="7812813" y="1012649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304" name="直接连接符 303"/>
            <p:cNvCxnSpPr>
              <a:stCxn id="297" idx="4"/>
              <a:endCxn id="189" idx="13"/>
            </p:cNvCxnSpPr>
            <p:nvPr/>
          </p:nvCxnSpPr>
          <p:spPr>
            <a:xfrm>
              <a:off x="7785867" y="909502"/>
              <a:ext cx="26946" cy="107909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>
              <a:stCxn id="297" idx="4"/>
              <a:endCxn id="189" idx="13"/>
            </p:cNvCxnSpPr>
            <p:nvPr/>
          </p:nvCxnSpPr>
          <p:spPr>
            <a:xfrm flipH="1">
              <a:off x="7731974" y="819049"/>
              <a:ext cx="206061" cy="90453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>
              <a:stCxn id="300" idx="4"/>
              <a:endCxn id="189" idx="13"/>
            </p:cNvCxnSpPr>
            <p:nvPr/>
          </p:nvCxnSpPr>
          <p:spPr>
            <a:xfrm>
              <a:off x="7578221" y="861895"/>
              <a:ext cx="207646" cy="47607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>
              <a:stCxn id="300" idx="4"/>
              <a:endCxn id="189" idx="13"/>
            </p:cNvCxnSpPr>
            <p:nvPr/>
          </p:nvCxnSpPr>
          <p:spPr>
            <a:xfrm flipH="1">
              <a:off x="7640039" y="909502"/>
              <a:ext cx="99860" cy="114256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椭圆 307"/>
            <p:cNvSpPr/>
            <p:nvPr/>
          </p:nvSpPr>
          <p:spPr>
            <a:xfrm>
              <a:off x="7739899" y="620688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309" name="直接连接符 308"/>
            <p:cNvCxnSpPr>
              <a:stCxn id="308" idx="4"/>
              <a:endCxn id="189" idx="13"/>
            </p:cNvCxnSpPr>
            <p:nvPr/>
          </p:nvCxnSpPr>
          <p:spPr>
            <a:xfrm flipH="1">
              <a:off x="7785867" y="728597"/>
              <a:ext cx="7925" cy="15710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309"/>
          <p:cNvGrpSpPr/>
          <p:nvPr/>
        </p:nvGrpSpPr>
        <p:grpSpPr bwMode="auto">
          <a:xfrm>
            <a:off x="6692901" y="2408238"/>
            <a:ext cx="504825" cy="500062"/>
            <a:chOff x="7524328" y="620688"/>
            <a:chExt cx="504056" cy="499870"/>
          </a:xfrm>
        </p:grpSpPr>
        <p:sp>
          <p:nvSpPr>
            <p:cNvPr id="311" name="椭圆 310"/>
            <p:cNvSpPr/>
            <p:nvPr/>
          </p:nvSpPr>
          <p:spPr>
            <a:xfrm>
              <a:off x="7524328" y="753987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2" name="椭圆 311"/>
            <p:cNvSpPr/>
            <p:nvPr/>
          </p:nvSpPr>
          <p:spPr>
            <a:xfrm>
              <a:off x="7920598" y="765095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3" name="椭圆 312"/>
            <p:cNvSpPr/>
            <p:nvPr/>
          </p:nvSpPr>
          <p:spPr>
            <a:xfrm>
              <a:off x="7598827" y="1007889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4" name="椭圆 313"/>
            <p:cNvSpPr/>
            <p:nvPr/>
          </p:nvSpPr>
          <p:spPr>
            <a:xfrm>
              <a:off x="7812813" y="1012649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315" name="直接连接符 314"/>
            <p:cNvCxnSpPr>
              <a:stCxn id="308" idx="4"/>
              <a:endCxn id="189" idx="13"/>
            </p:cNvCxnSpPr>
            <p:nvPr/>
          </p:nvCxnSpPr>
          <p:spPr>
            <a:xfrm>
              <a:off x="7785867" y="909502"/>
              <a:ext cx="26946" cy="107909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>
              <a:stCxn id="308" idx="4"/>
              <a:endCxn id="189" idx="13"/>
            </p:cNvCxnSpPr>
            <p:nvPr/>
          </p:nvCxnSpPr>
          <p:spPr>
            <a:xfrm flipH="1">
              <a:off x="7731974" y="819049"/>
              <a:ext cx="206061" cy="90453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>
              <a:stCxn id="311" idx="4"/>
              <a:endCxn id="189" idx="13"/>
            </p:cNvCxnSpPr>
            <p:nvPr/>
          </p:nvCxnSpPr>
          <p:spPr>
            <a:xfrm>
              <a:off x="7578221" y="861895"/>
              <a:ext cx="207646" cy="47607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>
              <a:stCxn id="311" idx="4"/>
              <a:endCxn id="189" idx="13"/>
            </p:cNvCxnSpPr>
            <p:nvPr/>
          </p:nvCxnSpPr>
          <p:spPr>
            <a:xfrm flipH="1">
              <a:off x="7640039" y="909502"/>
              <a:ext cx="99860" cy="114256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椭圆 318"/>
            <p:cNvSpPr/>
            <p:nvPr/>
          </p:nvSpPr>
          <p:spPr>
            <a:xfrm>
              <a:off x="7739899" y="620688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320" name="直接连接符 319"/>
            <p:cNvCxnSpPr>
              <a:stCxn id="319" idx="4"/>
              <a:endCxn id="189" idx="13"/>
            </p:cNvCxnSpPr>
            <p:nvPr/>
          </p:nvCxnSpPr>
          <p:spPr>
            <a:xfrm flipH="1">
              <a:off x="7785867" y="728597"/>
              <a:ext cx="7925" cy="15710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320"/>
          <p:cNvGrpSpPr/>
          <p:nvPr/>
        </p:nvGrpSpPr>
        <p:grpSpPr bwMode="auto">
          <a:xfrm>
            <a:off x="6261101" y="2806701"/>
            <a:ext cx="504825" cy="500063"/>
            <a:chOff x="7524328" y="620688"/>
            <a:chExt cx="504056" cy="499870"/>
          </a:xfrm>
        </p:grpSpPr>
        <p:sp>
          <p:nvSpPr>
            <p:cNvPr id="322" name="椭圆 321"/>
            <p:cNvSpPr/>
            <p:nvPr/>
          </p:nvSpPr>
          <p:spPr>
            <a:xfrm>
              <a:off x="7524328" y="753987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3" name="椭圆 322"/>
            <p:cNvSpPr/>
            <p:nvPr/>
          </p:nvSpPr>
          <p:spPr>
            <a:xfrm>
              <a:off x="7920598" y="765095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4" name="椭圆 323"/>
            <p:cNvSpPr/>
            <p:nvPr/>
          </p:nvSpPr>
          <p:spPr>
            <a:xfrm>
              <a:off x="7598827" y="1007889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5" name="椭圆 324"/>
            <p:cNvSpPr/>
            <p:nvPr/>
          </p:nvSpPr>
          <p:spPr>
            <a:xfrm>
              <a:off x="7812813" y="1012650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326" name="直接连接符 325"/>
            <p:cNvCxnSpPr>
              <a:stCxn id="319" idx="4"/>
              <a:endCxn id="189" idx="13"/>
            </p:cNvCxnSpPr>
            <p:nvPr/>
          </p:nvCxnSpPr>
          <p:spPr>
            <a:xfrm>
              <a:off x="7785867" y="909501"/>
              <a:ext cx="26946" cy="107908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>
              <a:stCxn id="319" idx="4"/>
              <a:endCxn id="189" idx="13"/>
            </p:cNvCxnSpPr>
            <p:nvPr/>
          </p:nvCxnSpPr>
          <p:spPr>
            <a:xfrm flipH="1">
              <a:off x="7731974" y="819049"/>
              <a:ext cx="206061" cy="9045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>
              <a:stCxn id="322" idx="4"/>
              <a:endCxn id="189" idx="13"/>
            </p:cNvCxnSpPr>
            <p:nvPr/>
          </p:nvCxnSpPr>
          <p:spPr>
            <a:xfrm>
              <a:off x="7578221" y="861895"/>
              <a:ext cx="207646" cy="47607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>
              <a:stCxn id="322" idx="4"/>
              <a:endCxn id="189" idx="13"/>
            </p:cNvCxnSpPr>
            <p:nvPr/>
          </p:nvCxnSpPr>
          <p:spPr>
            <a:xfrm flipH="1">
              <a:off x="7640039" y="909501"/>
              <a:ext cx="99860" cy="114256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椭圆 329"/>
            <p:cNvSpPr/>
            <p:nvPr/>
          </p:nvSpPr>
          <p:spPr>
            <a:xfrm>
              <a:off x="7739899" y="620688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331" name="直接连接符 330"/>
            <p:cNvCxnSpPr>
              <a:stCxn id="330" idx="4"/>
              <a:endCxn id="189" idx="13"/>
            </p:cNvCxnSpPr>
            <p:nvPr/>
          </p:nvCxnSpPr>
          <p:spPr>
            <a:xfrm flipH="1">
              <a:off x="7785867" y="728596"/>
              <a:ext cx="7925" cy="15710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331"/>
          <p:cNvGrpSpPr/>
          <p:nvPr/>
        </p:nvGrpSpPr>
        <p:grpSpPr bwMode="auto">
          <a:xfrm>
            <a:off x="5613400" y="2781301"/>
            <a:ext cx="503238" cy="500063"/>
            <a:chOff x="7524328" y="620688"/>
            <a:chExt cx="504056" cy="499870"/>
          </a:xfrm>
        </p:grpSpPr>
        <p:sp>
          <p:nvSpPr>
            <p:cNvPr id="333" name="椭圆 332"/>
            <p:cNvSpPr/>
            <p:nvPr/>
          </p:nvSpPr>
          <p:spPr>
            <a:xfrm>
              <a:off x="7524328" y="753987"/>
              <a:ext cx="108125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4" name="椭圆 333"/>
            <p:cNvSpPr/>
            <p:nvPr/>
          </p:nvSpPr>
          <p:spPr>
            <a:xfrm>
              <a:off x="7920259" y="765095"/>
              <a:ext cx="108125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5" name="椭圆 334"/>
            <p:cNvSpPr/>
            <p:nvPr/>
          </p:nvSpPr>
          <p:spPr>
            <a:xfrm>
              <a:off x="7599062" y="1007889"/>
              <a:ext cx="108125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6" name="椭圆 335"/>
            <p:cNvSpPr/>
            <p:nvPr/>
          </p:nvSpPr>
          <p:spPr>
            <a:xfrm>
              <a:off x="7812133" y="1012650"/>
              <a:ext cx="108125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337" name="直接连接符 336"/>
            <p:cNvCxnSpPr>
              <a:stCxn id="330" idx="4"/>
              <a:endCxn id="189" idx="13"/>
            </p:cNvCxnSpPr>
            <p:nvPr/>
          </p:nvCxnSpPr>
          <p:spPr>
            <a:xfrm>
              <a:off x="7785101" y="909501"/>
              <a:ext cx="27032" cy="107908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/>
            <p:cNvCxnSpPr>
              <a:stCxn id="330" idx="4"/>
              <a:endCxn id="189" idx="13"/>
            </p:cNvCxnSpPr>
            <p:nvPr/>
          </p:nvCxnSpPr>
          <p:spPr>
            <a:xfrm flipH="1">
              <a:off x="7732629" y="819049"/>
              <a:ext cx="205120" cy="9045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/>
            <p:cNvCxnSpPr>
              <a:stCxn id="333" idx="4"/>
              <a:endCxn id="189" idx="13"/>
            </p:cNvCxnSpPr>
            <p:nvPr/>
          </p:nvCxnSpPr>
          <p:spPr>
            <a:xfrm>
              <a:off x="7578391" y="861895"/>
              <a:ext cx="206710" cy="47607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/>
            <p:cNvCxnSpPr>
              <a:stCxn id="333" idx="4"/>
              <a:endCxn id="189" idx="13"/>
            </p:cNvCxnSpPr>
            <p:nvPr/>
          </p:nvCxnSpPr>
          <p:spPr>
            <a:xfrm flipH="1">
              <a:off x="7640404" y="909501"/>
              <a:ext cx="100175" cy="114256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椭圆 340"/>
            <p:cNvSpPr/>
            <p:nvPr/>
          </p:nvSpPr>
          <p:spPr>
            <a:xfrm>
              <a:off x="7740579" y="620688"/>
              <a:ext cx="108125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342" name="直接连接符 341"/>
            <p:cNvCxnSpPr>
              <a:stCxn id="341" idx="4"/>
              <a:endCxn id="189" idx="13"/>
            </p:cNvCxnSpPr>
            <p:nvPr/>
          </p:nvCxnSpPr>
          <p:spPr>
            <a:xfrm flipH="1">
              <a:off x="7785101" y="728596"/>
              <a:ext cx="9540" cy="15710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342"/>
          <p:cNvGrpSpPr/>
          <p:nvPr/>
        </p:nvGrpSpPr>
        <p:grpSpPr bwMode="auto">
          <a:xfrm>
            <a:off x="5400676" y="2146301"/>
            <a:ext cx="504825" cy="498475"/>
            <a:chOff x="7524328" y="620688"/>
            <a:chExt cx="504056" cy="499870"/>
          </a:xfrm>
        </p:grpSpPr>
        <p:sp>
          <p:nvSpPr>
            <p:cNvPr id="344" name="椭圆 343"/>
            <p:cNvSpPr/>
            <p:nvPr/>
          </p:nvSpPr>
          <p:spPr>
            <a:xfrm>
              <a:off x="7524328" y="754411"/>
              <a:ext cx="107786" cy="108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5" name="椭圆 344"/>
            <p:cNvSpPr/>
            <p:nvPr/>
          </p:nvSpPr>
          <p:spPr>
            <a:xfrm>
              <a:off x="7920598" y="763963"/>
              <a:ext cx="107786" cy="108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6" name="椭圆 345"/>
            <p:cNvSpPr/>
            <p:nvPr/>
          </p:nvSpPr>
          <p:spPr>
            <a:xfrm>
              <a:off x="7598827" y="1007531"/>
              <a:ext cx="107786" cy="108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7" name="椭圆 346"/>
            <p:cNvSpPr/>
            <p:nvPr/>
          </p:nvSpPr>
          <p:spPr>
            <a:xfrm>
              <a:off x="7812813" y="1012306"/>
              <a:ext cx="107786" cy="108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348" name="直接连接符 347"/>
            <p:cNvCxnSpPr>
              <a:stCxn id="341" idx="4"/>
              <a:endCxn id="189" idx="13"/>
            </p:cNvCxnSpPr>
            <p:nvPr/>
          </p:nvCxnSpPr>
          <p:spPr>
            <a:xfrm>
              <a:off x="7785867" y="908830"/>
              <a:ext cx="26946" cy="10825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348"/>
            <p:cNvCxnSpPr>
              <a:stCxn id="341" idx="4"/>
              <a:endCxn id="189" idx="13"/>
            </p:cNvCxnSpPr>
            <p:nvPr/>
          </p:nvCxnSpPr>
          <p:spPr>
            <a:xfrm flipH="1">
              <a:off x="7731974" y="819681"/>
              <a:ext cx="206061" cy="89149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连接符 349"/>
            <p:cNvCxnSpPr>
              <a:stCxn id="344" idx="4"/>
              <a:endCxn id="189" idx="13"/>
            </p:cNvCxnSpPr>
            <p:nvPr/>
          </p:nvCxnSpPr>
          <p:spPr>
            <a:xfrm>
              <a:off x="7578221" y="862663"/>
              <a:ext cx="207646" cy="46167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接连接符 350"/>
            <p:cNvCxnSpPr>
              <a:stCxn id="344" idx="4"/>
              <a:endCxn id="189" idx="13"/>
            </p:cNvCxnSpPr>
            <p:nvPr/>
          </p:nvCxnSpPr>
          <p:spPr>
            <a:xfrm flipH="1">
              <a:off x="7640039" y="908830"/>
              <a:ext cx="99860" cy="114620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椭圆 351"/>
            <p:cNvSpPr/>
            <p:nvPr/>
          </p:nvSpPr>
          <p:spPr>
            <a:xfrm>
              <a:off x="7739899" y="620688"/>
              <a:ext cx="107786" cy="108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353" name="直接连接符 352"/>
            <p:cNvCxnSpPr>
              <a:stCxn id="352" idx="4"/>
              <a:endCxn id="189" idx="13"/>
            </p:cNvCxnSpPr>
            <p:nvPr/>
          </p:nvCxnSpPr>
          <p:spPr>
            <a:xfrm flipH="1">
              <a:off x="7785867" y="728940"/>
              <a:ext cx="7925" cy="156010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353"/>
          <p:cNvGrpSpPr/>
          <p:nvPr/>
        </p:nvGrpSpPr>
        <p:grpSpPr bwMode="auto">
          <a:xfrm>
            <a:off x="6689725" y="3167064"/>
            <a:ext cx="503238" cy="498475"/>
            <a:chOff x="7524328" y="620688"/>
            <a:chExt cx="504056" cy="499870"/>
          </a:xfrm>
        </p:grpSpPr>
        <p:sp>
          <p:nvSpPr>
            <p:cNvPr id="355" name="椭圆 354"/>
            <p:cNvSpPr/>
            <p:nvPr/>
          </p:nvSpPr>
          <p:spPr>
            <a:xfrm>
              <a:off x="7524328" y="754411"/>
              <a:ext cx="108125" cy="108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56" name="椭圆 355"/>
            <p:cNvSpPr/>
            <p:nvPr/>
          </p:nvSpPr>
          <p:spPr>
            <a:xfrm>
              <a:off x="7920259" y="763963"/>
              <a:ext cx="108125" cy="108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57" name="椭圆 356"/>
            <p:cNvSpPr/>
            <p:nvPr/>
          </p:nvSpPr>
          <p:spPr>
            <a:xfrm>
              <a:off x="7599062" y="1007530"/>
              <a:ext cx="108125" cy="108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58" name="椭圆 357"/>
            <p:cNvSpPr/>
            <p:nvPr/>
          </p:nvSpPr>
          <p:spPr>
            <a:xfrm>
              <a:off x="7812133" y="1012306"/>
              <a:ext cx="108125" cy="108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359" name="直接连接符 358"/>
            <p:cNvCxnSpPr>
              <a:stCxn id="352" idx="4"/>
              <a:endCxn id="189" idx="13"/>
            </p:cNvCxnSpPr>
            <p:nvPr/>
          </p:nvCxnSpPr>
          <p:spPr>
            <a:xfrm>
              <a:off x="7785101" y="908829"/>
              <a:ext cx="27032" cy="10825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/>
            <p:cNvCxnSpPr>
              <a:stCxn id="352" idx="4"/>
              <a:endCxn id="189" idx="13"/>
            </p:cNvCxnSpPr>
            <p:nvPr/>
          </p:nvCxnSpPr>
          <p:spPr>
            <a:xfrm flipH="1">
              <a:off x="7732629" y="819680"/>
              <a:ext cx="205120" cy="89149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/>
            <p:cNvCxnSpPr>
              <a:stCxn id="355" idx="4"/>
              <a:endCxn id="189" idx="13"/>
            </p:cNvCxnSpPr>
            <p:nvPr/>
          </p:nvCxnSpPr>
          <p:spPr>
            <a:xfrm>
              <a:off x="7578391" y="862663"/>
              <a:ext cx="206710" cy="46166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/>
            <p:cNvCxnSpPr>
              <a:stCxn id="355" idx="4"/>
              <a:endCxn id="189" idx="13"/>
            </p:cNvCxnSpPr>
            <p:nvPr/>
          </p:nvCxnSpPr>
          <p:spPr>
            <a:xfrm flipH="1">
              <a:off x="7640404" y="908829"/>
              <a:ext cx="100175" cy="114620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3" name="椭圆 362"/>
            <p:cNvSpPr/>
            <p:nvPr/>
          </p:nvSpPr>
          <p:spPr>
            <a:xfrm>
              <a:off x="7740579" y="620688"/>
              <a:ext cx="108125" cy="108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364" name="直接连接符 363"/>
            <p:cNvCxnSpPr>
              <a:stCxn id="363" idx="4"/>
              <a:endCxn id="189" idx="13"/>
            </p:cNvCxnSpPr>
            <p:nvPr/>
          </p:nvCxnSpPr>
          <p:spPr>
            <a:xfrm flipH="1">
              <a:off x="7785101" y="728940"/>
              <a:ext cx="9540" cy="156010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364"/>
          <p:cNvGrpSpPr/>
          <p:nvPr/>
        </p:nvGrpSpPr>
        <p:grpSpPr bwMode="auto">
          <a:xfrm>
            <a:off x="6959601" y="3860801"/>
            <a:ext cx="504825" cy="500063"/>
            <a:chOff x="7524328" y="620688"/>
            <a:chExt cx="504056" cy="499870"/>
          </a:xfrm>
        </p:grpSpPr>
        <p:sp>
          <p:nvSpPr>
            <p:cNvPr id="366" name="椭圆 365"/>
            <p:cNvSpPr/>
            <p:nvPr/>
          </p:nvSpPr>
          <p:spPr>
            <a:xfrm>
              <a:off x="7524328" y="753987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67" name="椭圆 366"/>
            <p:cNvSpPr/>
            <p:nvPr/>
          </p:nvSpPr>
          <p:spPr>
            <a:xfrm>
              <a:off x="7920598" y="765095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68" name="椭圆 367"/>
            <p:cNvSpPr/>
            <p:nvPr/>
          </p:nvSpPr>
          <p:spPr>
            <a:xfrm>
              <a:off x="7598827" y="1007889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69" name="椭圆 368"/>
            <p:cNvSpPr/>
            <p:nvPr/>
          </p:nvSpPr>
          <p:spPr>
            <a:xfrm>
              <a:off x="7812813" y="1012650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370" name="直接连接符 369"/>
            <p:cNvCxnSpPr>
              <a:stCxn id="363" idx="4"/>
              <a:endCxn id="189" idx="13"/>
            </p:cNvCxnSpPr>
            <p:nvPr/>
          </p:nvCxnSpPr>
          <p:spPr>
            <a:xfrm>
              <a:off x="7785867" y="909501"/>
              <a:ext cx="26946" cy="107908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>
              <a:stCxn id="363" idx="4"/>
              <a:endCxn id="189" idx="13"/>
            </p:cNvCxnSpPr>
            <p:nvPr/>
          </p:nvCxnSpPr>
          <p:spPr>
            <a:xfrm flipH="1">
              <a:off x="7731974" y="819049"/>
              <a:ext cx="206061" cy="9045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/>
            <p:cNvCxnSpPr>
              <a:stCxn id="366" idx="4"/>
              <a:endCxn id="189" idx="13"/>
            </p:cNvCxnSpPr>
            <p:nvPr/>
          </p:nvCxnSpPr>
          <p:spPr>
            <a:xfrm>
              <a:off x="7578221" y="861895"/>
              <a:ext cx="207646" cy="47607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/>
            <p:cNvCxnSpPr>
              <a:stCxn id="366" idx="4"/>
              <a:endCxn id="189" idx="13"/>
            </p:cNvCxnSpPr>
            <p:nvPr/>
          </p:nvCxnSpPr>
          <p:spPr>
            <a:xfrm flipH="1">
              <a:off x="7640039" y="909501"/>
              <a:ext cx="99860" cy="114256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椭圆 373"/>
            <p:cNvSpPr/>
            <p:nvPr/>
          </p:nvSpPr>
          <p:spPr>
            <a:xfrm>
              <a:off x="7739899" y="620688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375" name="直接连接符 374"/>
            <p:cNvCxnSpPr>
              <a:stCxn id="374" idx="4"/>
              <a:endCxn id="189" idx="13"/>
            </p:cNvCxnSpPr>
            <p:nvPr/>
          </p:nvCxnSpPr>
          <p:spPr>
            <a:xfrm flipH="1">
              <a:off x="7785867" y="728596"/>
              <a:ext cx="7925" cy="15710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375"/>
          <p:cNvGrpSpPr/>
          <p:nvPr/>
        </p:nvGrpSpPr>
        <p:grpSpPr bwMode="auto">
          <a:xfrm>
            <a:off x="6502401" y="4233863"/>
            <a:ext cx="504825" cy="500062"/>
            <a:chOff x="7524328" y="620688"/>
            <a:chExt cx="504056" cy="499870"/>
          </a:xfrm>
        </p:grpSpPr>
        <p:sp>
          <p:nvSpPr>
            <p:cNvPr id="377" name="椭圆 376"/>
            <p:cNvSpPr/>
            <p:nvPr/>
          </p:nvSpPr>
          <p:spPr>
            <a:xfrm>
              <a:off x="7524328" y="753987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78" name="椭圆 377"/>
            <p:cNvSpPr/>
            <p:nvPr/>
          </p:nvSpPr>
          <p:spPr>
            <a:xfrm>
              <a:off x="7920598" y="765095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79" name="椭圆 378"/>
            <p:cNvSpPr/>
            <p:nvPr/>
          </p:nvSpPr>
          <p:spPr>
            <a:xfrm>
              <a:off x="7598827" y="1007889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80" name="椭圆 379"/>
            <p:cNvSpPr/>
            <p:nvPr/>
          </p:nvSpPr>
          <p:spPr>
            <a:xfrm>
              <a:off x="7812813" y="1012649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381" name="直接连接符 380"/>
            <p:cNvCxnSpPr>
              <a:stCxn id="374" idx="4"/>
              <a:endCxn id="189" idx="13"/>
            </p:cNvCxnSpPr>
            <p:nvPr/>
          </p:nvCxnSpPr>
          <p:spPr>
            <a:xfrm>
              <a:off x="7785867" y="909502"/>
              <a:ext cx="26946" cy="107909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>
              <a:stCxn id="374" idx="4"/>
              <a:endCxn id="189" idx="13"/>
            </p:cNvCxnSpPr>
            <p:nvPr/>
          </p:nvCxnSpPr>
          <p:spPr>
            <a:xfrm flipH="1">
              <a:off x="7731974" y="819049"/>
              <a:ext cx="206061" cy="90453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>
              <a:stCxn id="377" idx="4"/>
              <a:endCxn id="189" idx="13"/>
            </p:cNvCxnSpPr>
            <p:nvPr/>
          </p:nvCxnSpPr>
          <p:spPr>
            <a:xfrm>
              <a:off x="7578221" y="861895"/>
              <a:ext cx="207646" cy="47607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/>
            <p:cNvCxnSpPr>
              <a:stCxn id="377" idx="4"/>
              <a:endCxn id="189" idx="13"/>
            </p:cNvCxnSpPr>
            <p:nvPr/>
          </p:nvCxnSpPr>
          <p:spPr>
            <a:xfrm flipH="1">
              <a:off x="7640039" y="909502"/>
              <a:ext cx="99860" cy="114256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椭圆 384"/>
            <p:cNvSpPr/>
            <p:nvPr/>
          </p:nvSpPr>
          <p:spPr>
            <a:xfrm>
              <a:off x="7739899" y="620688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386" name="直接连接符 385"/>
            <p:cNvCxnSpPr>
              <a:stCxn id="385" idx="4"/>
              <a:endCxn id="189" idx="13"/>
            </p:cNvCxnSpPr>
            <p:nvPr/>
          </p:nvCxnSpPr>
          <p:spPr>
            <a:xfrm flipH="1">
              <a:off x="7785867" y="728597"/>
              <a:ext cx="7925" cy="15710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386"/>
          <p:cNvGrpSpPr/>
          <p:nvPr/>
        </p:nvGrpSpPr>
        <p:grpSpPr bwMode="auto">
          <a:xfrm>
            <a:off x="5867400" y="4221163"/>
            <a:ext cx="503238" cy="500062"/>
            <a:chOff x="7524328" y="620688"/>
            <a:chExt cx="504056" cy="499870"/>
          </a:xfrm>
        </p:grpSpPr>
        <p:sp>
          <p:nvSpPr>
            <p:cNvPr id="388" name="椭圆 387"/>
            <p:cNvSpPr/>
            <p:nvPr/>
          </p:nvSpPr>
          <p:spPr>
            <a:xfrm>
              <a:off x="7524328" y="753987"/>
              <a:ext cx="108125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89" name="椭圆 388"/>
            <p:cNvSpPr/>
            <p:nvPr/>
          </p:nvSpPr>
          <p:spPr>
            <a:xfrm>
              <a:off x="7920259" y="765095"/>
              <a:ext cx="108125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90" name="椭圆 389"/>
            <p:cNvSpPr/>
            <p:nvPr/>
          </p:nvSpPr>
          <p:spPr>
            <a:xfrm>
              <a:off x="7599062" y="1007889"/>
              <a:ext cx="108125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91" name="椭圆 390"/>
            <p:cNvSpPr/>
            <p:nvPr/>
          </p:nvSpPr>
          <p:spPr>
            <a:xfrm>
              <a:off x="7812133" y="1012649"/>
              <a:ext cx="108125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392" name="直接连接符 391"/>
            <p:cNvCxnSpPr>
              <a:stCxn id="385" idx="4"/>
              <a:endCxn id="189" idx="13"/>
            </p:cNvCxnSpPr>
            <p:nvPr/>
          </p:nvCxnSpPr>
          <p:spPr>
            <a:xfrm>
              <a:off x="7785101" y="909502"/>
              <a:ext cx="27032" cy="107909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/>
            <p:cNvCxnSpPr>
              <a:stCxn id="385" idx="4"/>
              <a:endCxn id="189" idx="13"/>
            </p:cNvCxnSpPr>
            <p:nvPr/>
          </p:nvCxnSpPr>
          <p:spPr>
            <a:xfrm flipH="1">
              <a:off x="7732629" y="819049"/>
              <a:ext cx="205120" cy="90453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>
              <a:stCxn id="388" idx="4"/>
              <a:endCxn id="189" idx="13"/>
            </p:cNvCxnSpPr>
            <p:nvPr/>
          </p:nvCxnSpPr>
          <p:spPr>
            <a:xfrm>
              <a:off x="7578391" y="861895"/>
              <a:ext cx="206710" cy="47607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>
              <a:stCxn id="388" idx="4"/>
              <a:endCxn id="189" idx="13"/>
            </p:cNvCxnSpPr>
            <p:nvPr/>
          </p:nvCxnSpPr>
          <p:spPr>
            <a:xfrm flipH="1">
              <a:off x="7640404" y="909502"/>
              <a:ext cx="100175" cy="114256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6" name="椭圆 395"/>
            <p:cNvSpPr/>
            <p:nvPr/>
          </p:nvSpPr>
          <p:spPr>
            <a:xfrm>
              <a:off x="7740579" y="620688"/>
              <a:ext cx="108125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397" name="直接连接符 396"/>
            <p:cNvCxnSpPr>
              <a:stCxn id="396" idx="4"/>
              <a:endCxn id="189" idx="13"/>
            </p:cNvCxnSpPr>
            <p:nvPr/>
          </p:nvCxnSpPr>
          <p:spPr>
            <a:xfrm flipH="1">
              <a:off x="7785101" y="728597"/>
              <a:ext cx="9540" cy="15710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397"/>
          <p:cNvGrpSpPr/>
          <p:nvPr/>
        </p:nvGrpSpPr>
        <p:grpSpPr bwMode="auto">
          <a:xfrm>
            <a:off x="5659439" y="3586163"/>
            <a:ext cx="504825" cy="500062"/>
            <a:chOff x="7524328" y="620688"/>
            <a:chExt cx="504056" cy="499870"/>
          </a:xfrm>
        </p:grpSpPr>
        <p:sp>
          <p:nvSpPr>
            <p:cNvPr id="399" name="椭圆 398"/>
            <p:cNvSpPr/>
            <p:nvPr/>
          </p:nvSpPr>
          <p:spPr>
            <a:xfrm>
              <a:off x="7524328" y="753987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00" name="椭圆 399"/>
            <p:cNvSpPr/>
            <p:nvPr/>
          </p:nvSpPr>
          <p:spPr>
            <a:xfrm>
              <a:off x="7920598" y="765095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01" name="椭圆 400"/>
            <p:cNvSpPr/>
            <p:nvPr/>
          </p:nvSpPr>
          <p:spPr>
            <a:xfrm>
              <a:off x="7598826" y="1007889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02" name="椭圆 401"/>
            <p:cNvSpPr/>
            <p:nvPr/>
          </p:nvSpPr>
          <p:spPr>
            <a:xfrm>
              <a:off x="7812813" y="1012649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403" name="直接连接符 402"/>
            <p:cNvCxnSpPr>
              <a:stCxn id="396" idx="4"/>
              <a:endCxn id="189" idx="13"/>
            </p:cNvCxnSpPr>
            <p:nvPr/>
          </p:nvCxnSpPr>
          <p:spPr>
            <a:xfrm>
              <a:off x="7785866" y="909502"/>
              <a:ext cx="26947" cy="107909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/>
            <p:cNvCxnSpPr>
              <a:stCxn id="396" idx="4"/>
              <a:endCxn id="189" idx="13"/>
            </p:cNvCxnSpPr>
            <p:nvPr/>
          </p:nvCxnSpPr>
          <p:spPr>
            <a:xfrm flipH="1">
              <a:off x="7731973" y="819049"/>
              <a:ext cx="206061" cy="90453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/>
            <p:cNvCxnSpPr>
              <a:stCxn id="399" idx="4"/>
              <a:endCxn id="189" idx="13"/>
            </p:cNvCxnSpPr>
            <p:nvPr/>
          </p:nvCxnSpPr>
          <p:spPr>
            <a:xfrm>
              <a:off x="7578221" y="861895"/>
              <a:ext cx="207645" cy="47607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/>
            <p:cNvCxnSpPr>
              <a:stCxn id="399" idx="4"/>
              <a:endCxn id="189" idx="13"/>
            </p:cNvCxnSpPr>
            <p:nvPr/>
          </p:nvCxnSpPr>
          <p:spPr>
            <a:xfrm flipH="1">
              <a:off x="7640038" y="909502"/>
              <a:ext cx="99861" cy="114256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椭圆 406"/>
            <p:cNvSpPr/>
            <p:nvPr/>
          </p:nvSpPr>
          <p:spPr>
            <a:xfrm>
              <a:off x="7739899" y="620688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408" name="直接连接符 407"/>
            <p:cNvCxnSpPr>
              <a:stCxn id="407" idx="4"/>
              <a:endCxn id="189" idx="13"/>
            </p:cNvCxnSpPr>
            <p:nvPr/>
          </p:nvCxnSpPr>
          <p:spPr>
            <a:xfrm flipH="1">
              <a:off x="7785866" y="728597"/>
              <a:ext cx="7926" cy="15710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408"/>
          <p:cNvGrpSpPr/>
          <p:nvPr/>
        </p:nvGrpSpPr>
        <p:grpSpPr bwMode="auto">
          <a:xfrm rot="206592">
            <a:off x="6065839" y="3103564"/>
            <a:ext cx="504825" cy="498475"/>
            <a:chOff x="7524328" y="620688"/>
            <a:chExt cx="504056" cy="499870"/>
          </a:xfrm>
        </p:grpSpPr>
        <p:sp>
          <p:nvSpPr>
            <p:cNvPr id="410" name="椭圆 409"/>
            <p:cNvSpPr/>
            <p:nvPr/>
          </p:nvSpPr>
          <p:spPr>
            <a:xfrm>
              <a:off x="7483689" y="727262"/>
              <a:ext cx="107786" cy="108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1" name="椭圆 410"/>
            <p:cNvSpPr/>
            <p:nvPr/>
          </p:nvSpPr>
          <p:spPr>
            <a:xfrm>
              <a:off x="7879660" y="736825"/>
              <a:ext cx="107786" cy="108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2" name="椭圆 411"/>
            <p:cNvSpPr/>
            <p:nvPr/>
          </p:nvSpPr>
          <p:spPr>
            <a:xfrm>
              <a:off x="7563410" y="971237"/>
              <a:ext cx="107786" cy="108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3" name="椭圆 412"/>
            <p:cNvSpPr/>
            <p:nvPr/>
          </p:nvSpPr>
          <p:spPr>
            <a:xfrm>
              <a:off x="7770432" y="981055"/>
              <a:ext cx="107786" cy="108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414" name="直接连接符 413"/>
            <p:cNvCxnSpPr>
              <a:stCxn id="407" idx="4"/>
              <a:endCxn id="189" idx="13"/>
            </p:cNvCxnSpPr>
            <p:nvPr/>
          </p:nvCxnSpPr>
          <p:spPr>
            <a:xfrm>
              <a:off x="7745140" y="878172"/>
              <a:ext cx="26947" cy="10825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>
              <a:stCxn id="407" idx="4"/>
              <a:endCxn id="189" idx="13"/>
            </p:cNvCxnSpPr>
            <p:nvPr/>
          </p:nvCxnSpPr>
          <p:spPr>
            <a:xfrm flipH="1">
              <a:off x="7731677" y="819332"/>
              <a:ext cx="206061" cy="89149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连接符 415"/>
            <p:cNvCxnSpPr>
              <a:stCxn id="410" idx="4"/>
              <a:endCxn id="189" idx="13"/>
            </p:cNvCxnSpPr>
            <p:nvPr/>
          </p:nvCxnSpPr>
          <p:spPr>
            <a:xfrm>
              <a:off x="7536159" y="837440"/>
              <a:ext cx="207645" cy="46167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连接符 416"/>
            <p:cNvCxnSpPr>
              <a:stCxn id="410" idx="4"/>
              <a:endCxn id="189" idx="13"/>
            </p:cNvCxnSpPr>
            <p:nvPr/>
          </p:nvCxnSpPr>
          <p:spPr>
            <a:xfrm flipH="1">
              <a:off x="7599415" y="879996"/>
              <a:ext cx="99861" cy="114620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椭圆 417"/>
            <p:cNvSpPr/>
            <p:nvPr/>
          </p:nvSpPr>
          <p:spPr>
            <a:xfrm>
              <a:off x="7700558" y="583382"/>
              <a:ext cx="107786" cy="108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419" name="直接连接符 418"/>
            <p:cNvCxnSpPr>
              <a:stCxn id="418" idx="4"/>
              <a:endCxn id="189" idx="13"/>
            </p:cNvCxnSpPr>
            <p:nvPr/>
          </p:nvCxnSpPr>
          <p:spPr>
            <a:xfrm flipH="1">
              <a:off x="7748485" y="698373"/>
              <a:ext cx="7926" cy="156010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419"/>
          <p:cNvGrpSpPr/>
          <p:nvPr/>
        </p:nvGrpSpPr>
        <p:grpSpPr bwMode="auto">
          <a:xfrm rot="1526530">
            <a:off x="5973764" y="4652963"/>
            <a:ext cx="503237" cy="500062"/>
            <a:chOff x="7524328" y="620688"/>
            <a:chExt cx="504056" cy="499870"/>
          </a:xfrm>
        </p:grpSpPr>
        <p:sp>
          <p:nvSpPr>
            <p:cNvPr id="421" name="椭圆 420"/>
            <p:cNvSpPr/>
            <p:nvPr/>
          </p:nvSpPr>
          <p:spPr>
            <a:xfrm>
              <a:off x="7524029" y="753521"/>
              <a:ext cx="10812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2" name="椭圆 421"/>
            <p:cNvSpPr/>
            <p:nvPr/>
          </p:nvSpPr>
          <p:spPr>
            <a:xfrm>
              <a:off x="7918618" y="761239"/>
              <a:ext cx="10812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3" name="椭圆 422"/>
            <p:cNvSpPr/>
            <p:nvPr/>
          </p:nvSpPr>
          <p:spPr>
            <a:xfrm>
              <a:off x="7595923" y="1004072"/>
              <a:ext cx="10812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4" name="椭圆 423"/>
            <p:cNvSpPr/>
            <p:nvPr/>
          </p:nvSpPr>
          <p:spPr>
            <a:xfrm>
              <a:off x="7808461" y="1010359"/>
              <a:ext cx="10812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425" name="直接连接符 424"/>
            <p:cNvCxnSpPr>
              <a:stCxn id="418" idx="4"/>
              <a:endCxn id="189" idx="13"/>
            </p:cNvCxnSpPr>
            <p:nvPr/>
          </p:nvCxnSpPr>
          <p:spPr>
            <a:xfrm>
              <a:off x="7781334" y="907177"/>
              <a:ext cx="27031" cy="107909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/>
            <p:cNvCxnSpPr>
              <a:stCxn id="418" idx="4"/>
              <a:endCxn id="189" idx="13"/>
            </p:cNvCxnSpPr>
            <p:nvPr/>
          </p:nvCxnSpPr>
          <p:spPr>
            <a:xfrm flipH="1">
              <a:off x="7732248" y="818732"/>
              <a:ext cx="205121" cy="90453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/>
            <p:cNvCxnSpPr>
              <a:stCxn id="421" idx="4"/>
              <a:endCxn id="189" idx="13"/>
            </p:cNvCxnSpPr>
            <p:nvPr/>
          </p:nvCxnSpPr>
          <p:spPr>
            <a:xfrm>
              <a:off x="7576364" y="860191"/>
              <a:ext cx="206711" cy="47607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连接符 427"/>
            <p:cNvCxnSpPr>
              <a:stCxn id="421" idx="4"/>
              <a:endCxn id="189" idx="13"/>
            </p:cNvCxnSpPr>
            <p:nvPr/>
          </p:nvCxnSpPr>
          <p:spPr>
            <a:xfrm flipH="1">
              <a:off x="7637293" y="907579"/>
              <a:ext cx="100176" cy="114256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椭圆 428"/>
            <p:cNvSpPr/>
            <p:nvPr/>
          </p:nvSpPr>
          <p:spPr>
            <a:xfrm>
              <a:off x="7737306" y="613600"/>
              <a:ext cx="10812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430" name="直接连接符 429"/>
            <p:cNvCxnSpPr>
              <a:stCxn id="429" idx="4"/>
              <a:endCxn id="189" idx="13"/>
            </p:cNvCxnSpPr>
            <p:nvPr/>
          </p:nvCxnSpPr>
          <p:spPr>
            <a:xfrm flipH="1">
              <a:off x="7748200" y="715310"/>
              <a:ext cx="9541" cy="15710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430"/>
          <p:cNvGrpSpPr/>
          <p:nvPr/>
        </p:nvGrpSpPr>
        <p:grpSpPr bwMode="auto">
          <a:xfrm>
            <a:off x="6011864" y="5338763"/>
            <a:ext cx="503237" cy="500062"/>
            <a:chOff x="7524328" y="620688"/>
            <a:chExt cx="504056" cy="499870"/>
          </a:xfrm>
        </p:grpSpPr>
        <p:sp>
          <p:nvSpPr>
            <p:cNvPr id="432" name="椭圆 431"/>
            <p:cNvSpPr/>
            <p:nvPr/>
          </p:nvSpPr>
          <p:spPr>
            <a:xfrm>
              <a:off x="7524328" y="753987"/>
              <a:ext cx="10812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33" name="椭圆 432"/>
            <p:cNvSpPr/>
            <p:nvPr/>
          </p:nvSpPr>
          <p:spPr>
            <a:xfrm>
              <a:off x="7920258" y="765095"/>
              <a:ext cx="10812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34" name="椭圆 433"/>
            <p:cNvSpPr/>
            <p:nvPr/>
          </p:nvSpPr>
          <p:spPr>
            <a:xfrm>
              <a:off x="7599061" y="1007889"/>
              <a:ext cx="10812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35" name="椭圆 434"/>
            <p:cNvSpPr/>
            <p:nvPr/>
          </p:nvSpPr>
          <p:spPr>
            <a:xfrm>
              <a:off x="7812133" y="1012649"/>
              <a:ext cx="10812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436" name="直接连接符 435"/>
            <p:cNvCxnSpPr>
              <a:stCxn id="429" idx="4"/>
              <a:endCxn id="189" idx="13"/>
            </p:cNvCxnSpPr>
            <p:nvPr/>
          </p:nvCxnSpPr>
          <p:spPr>
            <a:xfrm>
              <a:off x="7785102" y="909502"/>
              <a:ext cx="27031" cy="107909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/>
            <p:cNvCxnSpPr>
              <a:stCxn id="429" idx="4"/>
              <a:endCxn id="189" idx="13"/>
            </p:cNvCxnSpPr>
            <p:nvPr/>
          </p:nvCxnSpPr>
          <p:spPr>
            <a:xfrm flipH="1">
              <a:off x="7732628" y="819049"/>
              <a:ext cx="205121" cy="90453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接连接符 437"/>
            <p:cNvCxnSpPr>
              <a:stCxn id="432" idx="4"/>
              <a:endCxn id="189" idx="13"/>
            </p:cNvCxnSpPr>
            <p:nvPr/>
          </p:nvCxnSpPr>
          <p:spPr>
            <a:xfrm>
              <a:off x="7578391" y="861895"/>
              <a:ext cx="206711" cy="47607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/>
            <p:cNvCxnSpPr>
              <a:stCxn id="432" idx="4"/>
              <a:endCxn id="189" idx="13"/>
            </p:cNvCxnSpPr>
            <p:nvPr/>
          </p:nvCxnSpPr>
          <p:spPr>
            <a:xfrm flipH="1">
              <a:off x="7640404" y="909502"/>
              <a:ext cx="100176" cy="114256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" name="椭圆 439"/>
            <p:cNvSpPr/>
            <p:nvPr/>
          </p:nvSpPr>
          <p:spPr>
            <a:xfrm>
              <a:off x="7740579" y="620688"/>
              <a:ext cx="10812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441" name="直接连接符 440"/>
            <p:cNvCxnSpPr>
              <a:stCxn id="440" idx="4"/>
              <a:endCxn id="189" idx="13"/>
            </p:cNvCxnSpPr>
            <p:nvPr/>
          </p:nvCxnSpPr>
          <p:spPr>
            <a:xfrm flipH="1">
              <a:off x="7785102" y="728597"/>
              <a:ext cx="9541" cy="15710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441"/>
          <p:cNvGrpSpPr/>
          <p:nvPr/>
        </p:nvGrpSpPr>
        <p:grpSpPr bwMode="auto">
          <a:xfrm>
            <a:off x="5448300" y="5564188"/>
            <a:ext cx="503238" cy="500062"/>
            <a:chOff x="7524328" y="620688"/>
            <a:chExt cx="504056" cy="499870"/>
          </a:xfrm>
        </p:grpSpPr>
        <p:sp>
          <p:nvSpPr>
            <p:cNvPr id="443" name="椭圆 442"/>
            <p:cNvSpPr/>
            <p:nvPr/>
          </p:nvSpPr>
          <p:spPr>
            <a:xfrm>
              <a:off x="7524328" y="753987"/>
              <a:ext cx="108125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44" name="椭圆 443"/>
            <p:cNvSpPr/>
            <p:nvPr/>
          </p:nvSpPr>
          <p:spPr>
            <a:xfrm>
              <a:off x="7920259" y="765095"/>
              <a:ext cx="108125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45" name="椭圆 444"/>
            <p:cNvSpPr/>
            <p:nvPr/>
          </p:nvSpPr>
          <p:spPr>
            <a:xfrm>
              <a:off x="7599062" y="1007889"/>
              <a:ext cx="108125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46" name="椭圆 445"/>
            <p:cNvSpPr/>
            <p:nvPr/>
          </p:nvSpPr>
          <p:spPr>
            <a:xfrm>
              <a:off x="7812133" y="1012649"/>
              <a:ext cx="108125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447" name="直接连接符 446"/>
            <p:cNvCxnSpPr>
              <a:stCxn id="440" idx="4"/>
              <a:endCxn id="189" idx="13"/>
            </p:cNvCxnSpPr>
            <p:nvPr/>
          </p:nvCxnSpPr>
          <p:spPr>
            <a:xfrm>
              <a:off x="7785101" y="909502"/>
              <a:ext cx="27032" cy="107909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接连接符 447"/>
            <p:cNvCxnSpPr>
              <a:stCxn id="440" idx="4"/>
              <a:endCxn id="189" idx="13"/>
            </p:cNvCxnSpPr>
            <p:nvPr/>
          </p:nvCxnSpPr>
          <p:spPr>
            <a:xfrm flipH="1">
              <a:off x="7732629" y="819049"/>
              <a:ext cx="205120" cy="90453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接连接符 448"/>
            <p:cNvCxnSpPr>
              <a:stCxn id="443" idx="4"/>
              <a:endCxn id="189" idx="13"/>
            </p:cNvCxnSpPr>
            <p:nvPr/>
          </p:nvCxnSpPr>
          <p:spPr>
            <a:xfrm>
              <a:off x="7578391" y="861895"/>
              <a:ext cx="206710" cy="47607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直接连接符 449"/>
            <p:cNvCxnSpPr>
              <a:stCxn id="443" idx="4"/>
              <a:endCxn id="189" idx="13"/>
            </p:cNvCxnSpPr>
            <p:nvPr/>
          </p:nvCxnSpPr>
          <p:spPr>
            <a:xfrm flipH="1">
              <a:off x="7640404" y="909502"/>
              <a:ext cx="100175" cy="114256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" name="椭圆 450"/>
            <p:cNvSpPr/>
            <p:nvPr/>
          </p:nvSpPr>
          <p:spPr>
            <a:xfrm>
              <a:off x="7740579" y="620688"/>
              <a:ext cx="108125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452" name="直接连接符 451"/>
            <p:cNvCxnSpPr>
              <a:stCxn id="451" idx="4"/>
              <a:endCxn id="189" idx="13"/>
            </p:cNvCxnSpPr>
            <p:nvPr/>
          </p:nvCxnSpPr>
          <p:spPr>
            <a:xfrm flipH="1">
              <a:off x="7785101" y="728597"/>
              <a:ext cx="9540" cy="15710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452"/>
          <p:cNvGrpSpPr/>
          <p:nvPr/>
        </p:nvGrpSpPr>
        <p:grpSpPr bwMode="auto">
          <a:xfrm>
            <a:off x="5422900" y="4327526"/>
            <a:ext cx="503238" cy="500063"/>
            <a:chOff x="7524328" y="620688"/>
            <a:chExt cx="504056" cy="499870"/>
          </a:xfrm>
        </p:grpSpPr>
        <p:sp>
          <p:nvSpPr>
            <p:cNvPr id="454" name="椭圆 453"/>
            <p:cNvSpPr/>
            <p:nvPr/>
          </p:nvSpPr>
          <p:spPr>
            <a:xfrm>
              <a:off x="7524328" y="753987"/>
              <a:ext cx="108125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55" name="椭圆 454"/>
            <p:cNvSpPr/>
            <p:nvPr/>
          </p:nvSpPr>
          <p:spPr>
            <a:xfrm>
              <a:off x="7920259" y="765095"/>
              <a:ext cx="108125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56" name="椭圆 455"/>
            <p:cNvSpPr/>
            <p:nvPr/>
          </p:nvSpPr>
          <p:spPr>
            <a:xfrm>
              <a:off x="7599062" y="1007889"/>
              <a:ext cx="108125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57" name="椭圆 456"/>
            <p:cNvSpPr/>
            <p:nvPr/>
          </p:nvSpPr>
          <p:spPr>
            <a:xfrm>
              <a:off x="7812133" y="1012650"/>
              <a:ext cx="108125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458" name="直接连接符 457"/>
            <p:cNvCxnSpPr>
              <a:stCxn id="451" idx="4"/>
              <a:endCxn id="189" idx="13"/>
            </p:cNvCxnSpPr>
            <p:nvPr/>
          </p:nvCxnSpPr>
          <p:spPr>
            <a:xfrm>
              <a:off x="7785101" y="909501"/>
              <a:ext cx="27032" cy="107908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直接连接符 458"/>
            <p:cNvCxnSpPr>
              <a:stCxn id="451" idx="4"/>
              <a:endCxn id="189" idx="13"/>
            </p:cNvCxnSpPr>
            <p:nvPr/>
          </p:nvCxnSpPr>
          <p:spPr>
            <a:xfrm flipH="1">
              <a:off x="7732629" y="819049"/>
              <a:ext cx="205120" cy="9045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直接连接符 459"/>
            <p:cNvCxnSpPr>
              <a:stCxn id="454" idx="4"/>
              <a:endCxn id="189" idx="13"/>
            </p:cNvCxnSpPr>
            <p:nvPr/>
          </p:nvCxnSpPr>
          <p:spPr>
            <a:xfrm>
              <a:off x="7578391" y="861895"/>
              <a:ext cx="206710" cy="47607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直接连接符 460"/>
            <p:cNvCxnSpPr>
              <a:stCxn id="454" idx="4"/>
              <a:endCxn id="189" idx="13"/>
            </p:cNvCxnSpPr>
            <p:nvPr/>
          </p:nvCxnSpPr>
          <p:spPr>
            <a:xfrm flipH="1">
              <a:off x="7640404" y="909501"/>
              <a:ext cx="100175" cy="114256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椭圆 461"/>
            <p:cNvSpPr/>
            <p:nvPr/>
          </p:nvSpPr>
          <p:spPr>
            <a:xfrm>
              <a:off x="7740579" y="620688"/>
              <a:ext cx="108125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463" name="直接连接符 462"/>
            <p:cNvCxnSpPr>
              <a:stCxn id="462" idx="4"/>
              <a:endCxn id="189" idx="13"/>
            </p:cNvCxnSpPr>
            <p:nvPr/>
          </p:nvCxnSpPr>
          <p:spPr>
            <a:xfrm flipH="1">
              <a:off x="7785101" y="728596"/>
              <a:ext cx="9540" cy="15710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463"/>
          <p:cNvGrpSpPr/>
          <p:nvPr/>
        </p:nvGrpSpPr>
        <p:grpSpPr bwMode="auto">
          <a:xfrm>
            <a:off x="4859339" y="4652963"/>
            <a:ext cx="503237" cy="500062"/>
            <a:chOff x="7524328" y="620688"/>
            <a:chExt cx="504056" cy="499870"/>
          </a:xfrm>
        </p:grpSpPr>
        <p:sp>
          <p:nvSpPr>
            <p:cNvPr id="465" name="椭圆 464"/>
            <p:cNvSpPr/>
            <p:nvPr/>
          </p:nvSpPr>
          <p:spPr>
            <a:xfrm>
              <a:off x="7524328" y="753987"/>
              <a:ext cx="10812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66" name="椭圆 465"/>
            <p:cNvSpPr/>
            <p:nvPr/>
          </p:nvSpPr>
          <p:spPr>
            <a:xfrm>
              <a:off x="7920258" y="765095"/>
              <a:ext cx="10812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67" name="椭圆 466"/>
            <p:cNvSpPr/>
            <p:nvPr/>
          </p:nvSpPr>
          <p:spPr>
            <a:xfrm>
              <a:off x="7599061" y="1007889"/>
              <a:ext cx="10812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68" name="椭圆 467"/>
            <p:cNvSpPr/>
            <p:nvPr/>
          </p:nvSpPr>
          <p:spPr>
            <a:xfrm>
              <a:off x="7812133" y="1012649"/>
              <a:ext cx="10812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469" name="直接连接符 468"/>
            <p:cNvCxnSpPr>
              <a:stCxn id="462" idx="4"/>
              <a:endCxn id="189" idx="13"/>
            </p:cNvCxnSpPr>
            <p:nvPr/>
          </p:nvCxnSpPr>
          <p:spPr>
            <a:xfrm>
              <a:off x="7785102" y="909502"/>
              <a:ext cx="27031" cy="107909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接连接符 469"/>
            <p:cNvCxnSpPr>
              <a:stCxn id="462" idx="4"/>
              <a:endCxn id="189" idx="13"/>
            </p:cNvCxnSpPr>
            <p:nvPr/>
          </p:nvCxnSpPr>
          <p:spPr>
            <a:xfrm flipH="1">
              <a:off x="7732628" y="819049"/>
              <a:ext cx="205121" cy="90453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直接连接符 470"/>
            <p:cNvCxnSpPr>
              <a:stCxn id="465" idx="4"/>
              <a:endCxn id="189" idx="13"/>
            </p:cNvCxnSpPr>
            <p:nvPr/>
          </p:nvCxnSpPr>
          <p:spPr>
            <a:xfrm>
              <a:off x="7578391" y="861895"/>
              <a:ext cx="206711" cy="47607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接连接符 471"/>
            <p:cNvCxnSpPr>
              <a:stCxn id="465" idx="4"/>
              <a:endCxn id="189" idx="13"/>
            </p:cNvCxnSpPr>
            <p:nvPr/>
          </p:nvCxnSpPr>
          <p:spPr>
            <a:xfrm flipH="1">
              <a:off x="7640404" y="909502"/>
              <a:ext cx="100176" cy="114256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椭圆 472"/>
            <p:cNvSpPr/>
            <p:nvPr/>
          </p:nvSpPr>
          <p:spPr>
            <a:xfrm>
              <a:off x="7740579" y="620688"/>
              <a:ext cx="10812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474" name="直接连接符 473"/>
            <p:cNvCxnSpPr>
              <a:stCxn id="473" idx="4"/>
              <a:endCxn id="189" idx="13"/>
            </p:cNvCxnSpPr>
            <p:nvPr/>
          </p:nvCxnSpPr>
          <p:spPr>
            <a:xfrm flipH="1">
              <a:off x="7785102" y="728597"/>
              <a:ext cx="9541" cy="15710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474"/>
          <p:cNvGrpSpPr/>
          <p:nvPr/>
        </p:nvGrpSpPr>
        <p:grpSpPr bwMode="auto">
          <a:xfrm>
            <a:off x="4867276" y="5322888"/>
            <a:ext cx="504825" cy="500062"/>
            <a:chOff x="7524328" y="620688"/>
            <a:chExt cx="504056" cy="499870"/>
          </a:xfrm>
        </p:grpSpPr>
        <p:sp>
          <p:nvSpPr>
            <p:cNvPr id="476" name="椭圆 475"/>
            <p:cNvSpPr/>
            <p:nvPr/>
          </p:nvSpPr>
          <p:spPr>
            <a:xfrm>
              <a:off x="7524328" y="753987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77" name="椭圆 476"/>
            <p:cNvSpPr/>
            <p:nvPr/>
          </p:nvSpPr>
          <p:spPr>
            <a:xfrm>
              <a:off x="7920598" y="765095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78" name="椭圆 477"/>
            <p:cNvSpPr/>
            <p:nvPr/>
          </p:nvSpPr>
          <p:spPr>
            <a:xfrm>
              <a:off x="7598827" y="1007889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79" name="椭圆 478"/>
            <p:cNvSpPr/>
            <p:nvPr/>
          </p:nvSpPr>
          <p:spPr>
            <a:xfrm>
              <a:off x="7812813" y="1012649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480" name="直接连接符 479"/>
            <p:cNvCxnSpPr>
              <a:stCxn id="473" idx="4"/>
              <a:endCxn id="189" idx="13"/>
            </p:cNvCxnSpPr>
            <p:nvPr/>
          </p:nvCxnSpPr>
          <p:spPr>
            <a:xfrm>
              <a:off x="7785867" y="909502"/>
              <a:ext cx="26946" cy="107909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直接连接符 480"/>
            <p:cNvCxnSpPr>
              <a:stCxn id="473" idx="4"/>
              <a:endCxn id="189" idx="13"/>
            </p:cNvCxnSpPr>
            <p:nvPr/>
          </p:nvCxnSpPr>
          <p:spPr>
            <a:xfrm flipH="1">
              <a:off x="7731974" y="819049"/>
              <a:ext cx="206061" cy="90453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接连接符 481"/>
            <p:cNvCxnSpPr>
              <a:stCxn id="476" idx="4"/>
              <a:endCxn id="189" idx="13"/>
            </p:cNvCxnSpPr>
            <p:nvPr/>
          </p:nvCxnSpPr>
          <p:spPr>
            <a:xfrm>
              <a:off x="7578221" y="861895"/>
              <a:ext cx="207646" cy="47607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接连接符 482"/>
            <p:cNvCxnSpPr>
              <a:stCxn id="476" idx="4"/>
              <a:endCxn id="189" idx="13"/>
            </p:cNvCxnSpPr>
            <p:nvPr/>
          </p:nvCxnSpPr>
          <p:spPr>
            <a:xfrm flipH="1">
              <a:off x="7640039" y="909502"/>
              <a:ext cx="99860" cy="114256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4" name="椭圆 483"/>
            <p:cNvSpPr/>
            <p:nvPr/>
          </p:nvSpPr>
          <p:spPr>
            <a:xfrm>
              <a:off x="7739899" y="620688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485" name="直接连接符 484"/>
            <p:cNvCxnSpPr>
              <a:stCxn id="484" idx="4"/>
              <a:endCxn id="189" idx="13"/>
            </p:cNvCxnSpPr>
            <p:nvPr/>
          </p:nvCxnSpPr>
          <p:spPr>
            <a:xfrm flipH="1">
              <a:off x="7785867" y="728597"/>
              <a:ext cx="7925" cy="15710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485"/>
          <p:cNvGrpSpPr/>
          <p:nvPr/>
        </p:nvGrpSpPr>
        <p:grpSpPr bwMode="auto">
          <a:xfrm>
            <a:off x="2478089" y="1577976"/>
            <a:ext cx="504825" cy="500063"/>
            <a:chOff x="7524328" y="620688"/>
            <a:chExt cx="504056" cy="499870"/>
          </a:xfrm>
        </p:grpSpPr>
        <p:sp>
          <p:nvSpPr>
            <p:cNvPr id="487" name="椭圆 486"/>
            <p:cNvSpPr/>
            <p:nvPr/>
          </p:nvSpPr>
          <p:spPr>
            <a:xfrm>
              <a:off x="7524328" y="753987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88" name="椭圆 487"/>
            <p:cNvSpPr/>
            <p:nvPr/>
          </p:nvSpPr>
          <p:spPr>
            <a:xfrm>
              <a:off x="7920598" y="765095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89" name="椭圆 488"/>
            <p:cNvSpPr/>
            <p:nvPr/>
          </p:nvSpPr>
          <p:spPr>
            <a:xfrm>
              <a:off x="7598826" y="1007889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90" name="椭圆 489"/>
            <p:cNvSpPr/>
            <p:nvPr/>
          </p:nvSpPr>
          <p:spPr>
            <a:xfrm>
              <a:off x="7812813" y="1012650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491" name="直接连接符 490"/>
            <p:cNvCxnSpPr>
              <a:stCxn id="484" idx="4"/>
              <a:endCxn id="189" idx="13"/>
            </p:cNvCxnSpPr>
            <p:nvPr/>
          </p:nvCxnSpPr>
          <p:spPr>
            <a:xfrm>
              <a:off x="7785866" y="909501"/>
              <a:ext cx="26947" cy="107908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接连接符 491"/>
            <p:cNvCxnSpPr>
              <a:stCxn id="484" idx="4"/>
              <a:endCxn id="189" idx="13"/>
            </p:cNvCxnSpPr>
            <p:nvPr/>
          </p:nvCxnSpPr>
          <p:spPr>
            <a:xfrm flipH="1">
              <a:off x="7731973" y="819049"/>
              <a:ext cx="206061" cy="9045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直接连接符 492"/>
            <p:cNvCxnSpPr>
              <a:stCxn id="487" idx="4"/>
              <a:endCxn id="189" idx="13"/>
            </p:cNvCxnSpPr>
            <p:nvPr/>
          </p:nvCxnSpPr>
          <p:spPr>
            <a:xfrm>
              <a:off x="7578221" y="861895"/>
              <a:ext cx="207645" cy="47607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接连接符 493"/>
            <p:cNvCxnSpPr>
              <a:stCxn id="487" idx="4"/>
              <a:endCxn id="189" idx="13"/>
            </p:cNvCxnSpPr>
            <p:nvPr/>
          </p:nvCxnSpPr>
          <p:spPr>
            <a:xfrm flipH="1">
              <a:off x="7640038" y="909501"/>
              <a:ext cx="99861" cy="114256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5" name="椭圆 494"/>
            <p:cNvSpPr/>
            <p:nvPr/>
          </p:nvSpPr>
          <p:spPr>
            <a:xfrm>
              <a:off x="7739899" y="620688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496" name="直接连接符 495"/>
            <p:cNvCxnSpPr>
              <a:stCxn id="495" idx="4"/>
              <a:endCxn id="189" idx="13"/>
            </p:cNvCxnSpPr>
            <p:nvPr/>
          </p:nvCxnSpPr>
          <p:spPr>
            <a:xfrm flipH="1">
              <a:off x="7785866" y="728596"/>
              <a:ext cx="7926" cy="15710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496"/>
          <p:cNvGrpSpPr/>
          <p:nvPr/>
        </p:nvGrpSpPr>
        <p:grpSpPr bwMode="auto">
          <a:xfrm>
            <a:off x="3105151" y="1692276"/>
            <a:ext cx="504825" cy="500063"/>
            <a:chOff x="7524328" y="620688"/>
            <a:chExt cx="504056" cy="499870"/>
          </a:xfrm>
        </p:grpSpPr>
        <p:sp>
          <p:nvSpPr>
            <p:cNvPr id="498" name="椭圆 497"/>
            <p:cNvSpPr/>
            <p:nvPr/>
          </p:nvSpPr>
          <p:spPr>
            <a:xfrm>
              <a:off x="7524328" y="753987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99" name="椭圆 498"/>
            <p:cNvSpPr/>
            <p:nvPr/>
          </p:nvSpPr>
          <p:spPr>
            <a:xfrm>
              <a:off x="7920598" y="765095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00" name="椭圆 499"/>
            <p:cNvSpPr/>
            <p:nvPr/>
          </p:nvSpPr>
          <p:spPr>
            <a:xfrm>
              <a:off x="7598827" y="1007889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01" name="椭圆 500"/>
            <p:cNvSpPr/>
            <p:nvPr/>
          </p:nvSpPr>
          <p:spPr>
            <a:xfrm>
              <a:off x="7812813" y="1012650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502" name="直接连接符 501"/>
            <p:cNvCxnSpPr>
              <a:stCxn id="495" idx="4"/>
              <a:endCxn id="189" idx="13"/>
            </p:cNvCxnSpPr>
            <p:nvPr/>
          </p:nvCxnSpPr>
          <p:spPr>
            <a:xfrm>
              <a:off x="7785867" y="909501"/>
              <a:ext cx="26946" cy="107908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接连接符 502"/>
            <p:cNvCxnSpPr>
              <a:stCxn id="495" idx="4"/>
              <a:endCxn id="189" idx="13"/>
            </p:cNvCxnSpPr>
            <p:nvPr/>
          </p:nvCxnSpPr>
          <p:spPr>
            <a:xfrm flipH="1">
              <a:off x="7731974" y="819049"/>
              <a:ext cx="206061" cy="9045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接连接符 503"/>
            <p:cNvCxnSpPr>
              <a:stCxn id="498" idx="4"/>
              <a:endCxn id="189" idx="13"/>
            </p:cNvCxnSpPr>
            <p:nvPr/>
          </p:nvCxnSpPr>
          <p:spPr>
            <a:xfrm>
              <a:off x="7578221" y="861895"/>
              <a:ext cx="207646" cy="47607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直接连接符 504"/>
            <p:cNvCxnSpPr>
              <a:stCxn id="498" idx="4"/>
              <a:endCxn id="189" idx="13"/>
            </p:cNvCxnSpPr>
            <p:nvPr/>
          </p:nvCxnSpPr>
          <p:spPr>
            <a:xfrm flipH="1">
              <a:off x="7640039" y="909501"/>
              <a:ext cx="99860" cy="114256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6" name="椭圆 505"/>
            <p:cNvSpPr/>
            <p:nvPr/>
          </p:nvSpPr>
          <p:spPr>
            <a:xfrm>
              <a:off x="7739899" y="620688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507" name="直接连接符 506"/>
            <p:cNvCxnSpPr>
              <a:stCxn id="506" idx="4"/>
              <a:endCxn id="189" idx="13"/>
            </p:cNvCxnSpPr>
            <p:nvPr/>
          </p:nvCxnSpPr>
          <p:spPr>
            <a:xfrm flipH="1">
              <a:off x="7785867" y="728596"/>
              <a:ext cx="7925" cy="15710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507"/>
          <p:cNvGrpSpPr/>
          <p:nvPr/>
        </p:nvGrpSpPr>
        <p:grpSpPr bwMode="auto">
          <a:xfrm>
            <a:off x="2038350" y="2035176"/>
            <a:ext cx="503238" cy="500063"/>
            <a:chOff x="7524328" y="620688"/>
            <a:chExt cx="504056" cy="499870"/>
          </a:xfrm>
        </p:grpSpPr>
        <p:sp>
          <p:nvSpPr>
            <p:cNvPr id="509" name="椭圆 508"/>
            <p:cNvSpPr/>
            <p:nvPr/>
          </p:nvSpPr>
          <p:spPr>
            <a:xfrm>
              <a:off x="7524328" y="753987"/>
              <a:ext cx="108125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10" name="椭圆 509"/>
            <p:cNvSpPr/>
            <p:nvPr/>
          </p:nvSpPr>
          <p:spPr>
            <a:xfrm>
              <a:off x="7920259" y="765095"/>
              <a:ext cx="108125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11" name="椭圆 510"/>
            <p:cNvSpPr/>
            <p:nvPr/>
          </p:nvSpPr>
          <p:spPr>
            <a:xfrm>
              <a:off x="7599062" y="1007889"/>
              <a:ext cx="108125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12" name="椭圆 511"/>
            <p:cNvSpPr/>
            <p:nvPr/>
          </p:nvSpPr>
          <p:spPr>
            <a:xfrm>
              <a:off x="7812133" y="1012650"/>
              <a:ext cx="108125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513" name="直接连接符 512"/>
            <p:cNvCxnSpPr>
              <a:stCxn id="506" idx="4"/>
              <a:endCxn id="189" idx="13"/>
            </p:cNvCxnSpPr>
            <p:nvPr/>
          </p:nvCxnSpPr>
          <p:spPr>
            <a:xfrm>
              <a:off x="7785101" y="909501"/>
              <a:ext cx="27032" cy="107908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接连接符 513"/>
            <p:cNvCxnSpPr>
              <a:stCxn id="506" idx="4"/>
              <a:endCxn id="189" idx="13"/>
            </p:cNvCxnSpPr>
            <p:nvPr/>
          </p:nvCxnSpPr>
          <p:spPr>
            <a:xfrm flipH="1">
              <a:off x="7732629" y="819049"/>
              <a:ext cx="205120" cy="9045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直接连接符 514"/>
            <p:cNvCxnSpPr>
              <a:stCxn id="509" idx="4"/>
              <a:endCxn id="189" idx="13"/>
            </p:cNvCxnSpPr>
            <p:nvPr/>
          </p:nvCxnSpPr>
          <p:spPr>
            <a:xfrm>
              <a:off x="7578391" y="861895"/>
              <a:ext cx="206710" cy="47607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接连接符 515"/>
            <p:cNvCxnSpPr>
              <a:stCxn id="509" idx="4"/>
              <a:endCxn id="189" idx="13"/>
            </p:cNvCxnSpPr>
            <p:nvPr/>
          </p:nvCxnSpPr>
          <p:spPr>
            <a:xfrm flipH="1">
              <a:off x="7640404" y="909501"/>
              <a:ext cx="100175" cy="114256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7" name="椭圆 516"/>
            <p:cNvSpPr/>
            <p:nvPr/>
          </p:nvSpPr>
          <p:spPr>
            <a:xfrm>
              <a:off x="7740579" y="620688"/>
              <a:ext cx="108125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518" name="直接连接符 517"/>
            <p:cNvCxnSpPr>
              <a:stCxn id="517" idx="4"/>
              <a:endCxn id="189" idx="13"/>
            </p:cNvCxnSpPr>
            <p:nvPr/>
          </p:nvCxnSpPr>
          <p:spPr>
            <a:xfrm flipH="1">
              <a:off x="7785101" y="728596"/>
              <a:ext cx="9540" cy="15710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518"/>
          <p:cNvGrpSpPr/>
          <p:nvPr/>
        </p:nvGrpSpPr>
        <p:grpSpPr bwMode="auto">
          <a:xfrm>
            <a:off x="3308351" y="2395538"/>
            <a:ext cx="504825" cy="500062"/>
            <a:chOff x="7524328" y="620688"/>
            <a:chExt cx="504056" cy="499870"/>
          </a:xfrm>
        </p:grpSpPr>
        <p:sp>
          <p:nvSpPr>
            <p:cNvPr id="520" name="椭圆 519"/>
            <p:cNvSpPr/>
            <p:nvPr/>
          </p:nvSpPr>
          <p:spPr>
            <a:xfrm>
              <a:off x="7524328" y="753987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21" name="椭圆 520"/>
            <p:cNvSpPr/>
            <p:nvPr/>
          </p:nvSpPr>
          <p:spPr>
            <a:xfrm>
              <a:off x="7920598" y="765095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22" name="椭圆 521"/>
            <p:cNvSpPr/>
            <p:nvPr/>
          </p:nvSpPr>
          <p:spPr>
            <a:xfrm>
              <a:off x="7598827" y="1007889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23" name="椭圆 522"/>
            <p:cNvSpPr/>
            <p:nvPr/>
          </p:nvSpPr>
          <p:spPr>
            <a:xfrm>
              <a:off x="7812813" y="1012649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524" name="直接连接符 523"/>
            <p:cNvCxnSpPr>
              <a:stCxn id="517" idx="4"/>
              <a:endCxn id="189" idx="13"/>
            </p:cNvCxnSpPr>
            <p:nvPr/>
          </p:nvCxnSpPr>
          <p:spPr>
            <a:xfrm>
              <a:off x="7785867" y="909502"/>
              <a:ext cx="26946" cy="107909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直接连接符 524"/>
            <p:cNvCxnSpPr>
              <a:stCxn id="517" idx="4"/>
              <a:endCxn id="189" idx="13"/>
            </p:cNvCxnSpPr>
            <p:nvPr/>
          </p:nvCxnSpPr>
          <p:spPr>
            <a:xfrm flipH="1">
              <a:off x="7731974" y="819049"/>
              <a:ext cx="206061" cy="90453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直接连接符 525"/>
            <p:cNvCxnSpPr>
              <a:stCxn id="520" idx="4"/>
              <a:endCxn id="189" idx="13"/>
            </p:cNvCxnSpPr>
            <p:nvPr/>
          </p:nvCxnSpPr>
          <p:spPr>
            <a:xfrm>
              <a:off x="7578221" y="861895"/>
              <a:ext cx="207646" cy="47607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直接连接符 526"/>
            <p:cNvCxnSpPr>
              <a:stCxn id="520" idx="4"/>
              <a:endCxn id="189" idx="13"/>
            </p:cNvCxnSpPr>
            <p:nvPr/>
          </p:nvCxnSpPr>
          <p:spPr>
            <a:xfrm flipH="1">
              <a:off x="7640039" y="909502"/>
              <a:ext cx="99860" cy="114256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8" name="椭圆 527"/>
            <p:cNvSpPr/>
            <p:nvPr/>
          </p:nvSpPr>
          <p:spPr>
            <a:xfrm>
              <a:off x="7739899" y="620688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529" name="直接连接符 528"/>
            <p:cNvCxnSpPr>
              <a:stCxn id="528" idx="4"/>
              <a:endCxn id="189" idx="13"/>
            </p:cNvCxnSpPr>
            <p:nvPr/>
          </p:nvCxnSpPr>
          <p:spPr>
            <a:xfrm flipH="1">
              <a:off x="7785867" y="728597"/>
              <a:ext cx="7925" cy="15710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529"/>
          <p:cNvGrpSpPr/>
          <p:nvPr/>
        </p:nvGrpSpPr>
        <p:grpSpPr bwMode="auto">
          <a:xfrm>
            <a:off x="2863851" y="2733676"/>
            <a:ext cx="504825" cy="500063"/>
            <a:chOff x="7524328" y="620688"/>
            <a:chExt cx="504056" cy="499870"/>
          </a:xfrm>
        </p:grpSpPr>
        <p:sp>
          <p:nvSpPr>
            <p:cNvPr id="531" name="椭圆 530"/>
            <p:cNvSpPr/>
            <p:nvPr/>
          </p:nvSpPr>
          <p:spPr>
            <a:xfrm>
              <a:off x="7524328" y="753987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32" name="椭圆 531"/>
            <p:cNvSpPr/>
            <p:nvPr/>
          </p:nvSpPr>
          <p:spPr>
            <a:xfrm>
              <a:off x="7920598" y="765095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33" name="椭圆 532"/>
            <p:cNvSpPr/>
            <p:nvPr/>
          </p:nvSpPr>
          <p:spPr>
            <a:xfrm>
              <a:off x="7598827" y="1007889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34" name="椭圆 533"/>
            <p:cNvSpPr/>
            <p:nvPr/>
          </p:nvSpPr>
          <p:spPr>
            <a:xfrm>
              <a:off x="7812813" y="1012650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535" name="直接连接符 534"/>
            <p:cNvCxnSpPr>
              <a:stCxn id="528" idx="4"/>
              <a:endCxn id="189" idx="13"/>
            </p:cNvCxnSpPr>
            <p:nvPr/>
          </p:nvCxnSpPr>
          <p:spPr>
            <a:xfrm>
              <a:off x="7785867" y="909501"/>
              <a:ext cx="26946" cy="107908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直接连接符 535"/>
            <p:cNvCxnSpPr>
              <a:stCxn id="528" idx="4"/>
              <a:endCxn id="189" idx="13"/>
            </p:cNvCxnSpPr>
            <p:nvPr/>
          </p:nvCxnSpPr>
          <p:spPr>
            <a:xfrm flipH="1">
              <a:off x="7731974" y="819049"/>
              <a:ext cx="206061" cy="9045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直接连接符 536"/>
            <p:cNvCxnSpPr>
              <a:stCxn id="531" idx="4"/>
              <a:endCxn id="189" idx="13"/>
            </p:cNvCxnSpPr>
            <p:nvPr/>
          </p:nvCxnSpPr>
          <p:spPr>
            <a:xfrm>
              <a:off x="7578221" y="861895"/>
              <a:ext cx="207646" cy="47607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直接连接符 537"/>
            <p:cNvCxnSpPr>
              <a:stCxn id="531" idx="4"/>
              <a:endCxn id="189" idx="13"/>
            </p:cNvCxnSpPr>
            <p:nvPr/>
          </p:nvCxnSpPr>
          <p:spPr>
            <a:xfrm flipH="1">
              <a:off x="7640039" y="909501"/>
              <a:ext cx="99860" cy="114256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9" name="椭圆 538"/>
            <p:cNvSpPr/>
            <p:nvPr/>
          </p:nvSpPr>
          <p:spPr>
            <a:xfrm>
              <a:off x="7739899" y="620688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540" name="直接连接符 539"/>
            <p:cNvCxnSpPr>
              <a:stCxn id="539" idx="4"/>
              <a:endCxn id="189" idx="13"/>
            </p:cNvCxnSpPr>
            <p:nvPr/>
          </p:nvCxnSpPr>
          <p:spPr>
            <a:xfrm flipH="1">
              <a:off x="7785867" y="728596"/>
              <a:ext cx="7925" cy="15710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540"/>
          <p:cNvGrpSpPr/>
          <p:nvPr/>
        </p:nvGrpSpPr>
        <p:grpSpPr bwMode="auto">
          <a:xfrm>
            <a:off x="2220914" y="2695576"/>
            <a:ext cx="503237" cy="500063"/>
            <a:chOff x="7524328" y="620688"/>
            <a:chExt cx="504056" cy="499870"/>
          </a:xfrm>
        </p:grpSpPr>
        <p:sp>
          <p:nvSpPr>
            <p:cNvPr id="542" name="椭圆 541"/>
            <p:cNvSpPr/>
            <p:nvPr/>
          </p:nvSpPr>
          <p:spPr>
            <a:xfrm>
              <a:off x="7524328" y="753987"/>
              <a:ext cx="10812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43" name="椭圆 542"/>
            <p:cNvSpPr/>
            <p:nvPr/>
          </p:nvSpPr>
          <p:spPr>
            <a:xfrm>
              <a:off x="7920258" y="765095"/>
              <a:ext cx="10812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44" name="椭圆 543"/>
            <p:cNvSpPr/>
            <p:nvPr/>
          </p:nvSpPr>
          <p:spPr>
            <a:xfrm>
              <a:off x="7599061" y="1007889"/>
              <a:ext cx="10812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45" name="椭圆 544"/>
            <p:cNvSpPr/>
            <p:nvPr/>
          </p:nvSpPr>
          <p:spPr>
            <a:xfrm>
              <a:off x="7812133" y="1012650"/>
              <a:ext cx="10812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546" name="直接连接符 545"/>
            <p:cNvCxnSpPr>
              <a:stCxn id="539" idx="4"/>
              <a:endCxn id="189" idx="13"/>
            </p:cNvCxnSpPr>
            <p:nvPr/>
          </p:nvCxnSpPr>
          <p:spPr>
            <a:xfrm>
              <a:off x="7785102" y="909501"/>
              <a:ext cx="27031" cy="107908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直接连接符 546"/>
            <p:cNvCxnSpPr>
              <a:stCxn id="539" idx="4"/>
              <a:endCxn id="189" idx="13"/>
            </p:cNvCxnSpPr>
            <p:nvPr/>
          </p:nvCxnSpPr>
          <p:spPr>
            <a:xfrm flipH="1">
              <a:off x="7732628" y="819049"/>
              <a:ext cx="205121" cy="9045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接连接符 547"/>
            <p:cNvCxnSpPr>
              <a:stCxn id="542" idx="4"/>
              <a:endCxn id="189" idx="13"/>
            </p:cNvCxnSpPr>
            <p:nvPr/>
          </p:nvCxnSpPr>
          <p:spPr>
            <a:xfrm>
              <a:off x="7578391" y="861895"/>
              <a:ext cx="206711" cy="47607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接连接符 548"/>
            <p:cNvCxnSpPr>
              <a:stCxn id="542" idx="4"/>
              <a:endCxn id="189" idx="13"/>
            </p:cNvCxnSpPr>
            <p:nvPr/>
          </p:nvCxnSpPr>
          <p:spPr>
            <a:xfrm flipH="1">
              <a:off x="7640404" y="909501"/>
              <a:ext cx="100176" cy="114256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0" name="椭圆 549"/>
            <p:cNvSpPr/>
            <p:nvPr/>
          </p:nvSpPr>
          <p:spPr>
            <a:xfrm>
              <a:off x="7740579" y="620688"/>
              <a:ext cx="10812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551" name="直接连接符 550"/>
            <p:cNvCxnSpPr>
              <a:stCxn id="550" idx="4"/>
              <a:endCxn id="189" idx="13"/>
            </p:cNvCxnSpPr>
            <p:nvPr/>
          </p:nvCxnSpPr>
          <p:spPr>
            <a:xfrm flipH="1">
              <a:off x="7785102" y="728596"/>
              <a:ext cx="9541" cy="15710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551"/>
          <p:cNvGrpSpPr/>
          <p:nvPr/>
        </p:nvGrpSpPr>
        <p:grpSpPr bwMode="auto">
          <a:xfrm>
            <a:off x="2444751" y="2997201"/>
            <a:ext cx="504825" cy="500063"/>
            <a:chOff x="7524328" y="620688"/>
            <a:chExt cx="504056" cy="499870"/>
          </a:xfrm>
        </p:grpSpPr>
        <p:sp>
          <p:nvSpPr>
            <p:cNvPr id="553" name="椭圆 552"/>
            <p:cNvSpPr/>
            <p:nvPr/>
          </p:nvSpPr>
          <p:spPr>
            <a:xfrm>
              <a:off x="7524328" y="753987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54" name="椭圆 553"/>
            <p:cNvSpPr/>
            <p:nvPr/>
          </p:nvSpPr>
          <p:spPr>
            <a:xfrm>
              <a:off x="7920598" y="765095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55" name="椭圆 554"/>
            <p:cNvSpPr/>
            <p:nvPr/>
          </p:nvSpPr>
          <p:spPr>
            <a:xfrm>
              <a:off x="7598827" y="1007889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56" name="椭圆 555"/>
            <p:cNvSpPr/>
            <p:nvPr/>
          </p:nvSpPr>
          <p:spPr>
            <a:xfrm>
              <a:off x="7812813" y="1012650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557" name="直接连接符 556"/>
            <p:cNvCxnSpPr>
              <a:stCxn id="550" idx="4"/>
              <a:endCxn id="189" idx="13"/>
            </p:cNvCxnSpPr>
            <p:nvPr/>
          </p:nvCxnSpPr>
          <p:spPr>
            <a:xfrm>
              <a:off x="7785867" y="909501"/>
              <a:ext cx="26946" cy="107908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直接连接符 557"/>
            <p:cNvCxnSpPr>
              <a:stCxn id="550" idx="4"/>
              <a:endCxn id="189" idx="13"/>
            </p:cNvCxnSpPr>
            <p:nvPr/>
          </p:nvCxnSpPr>
          <p:spPr>
            <a:xfrm flipH="1">
              <a:off x="7731974" y="819049"/>
              <a:ext cx="206061" cy="9045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直接连接符 558"/>
            <p:cNvCxnSpPr>
              <a:stCxn id="553" idx="4"/>
              <a:endCxn id="189" idx="13"/>
            </p:cNvCxnSpPr>
            <p:nvPr/>
          </p:nvCxnSpPr>
          <p:spPr>
            <a:xfrm>
              <a:off x="7578221" y="861895"/>
              <a:ext cx="207646" cy="47607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接连接符 559"/>
            <p:cNvCxnSpPr>
              <a:stCxn id="553" idx="4"/>
              <a:endCxn id="189" idx="13"/>
            </p:cNvCxnSpPr>
            <p:nvPr/>
          </p:nvCxnSpPr>
          <p:spPr>
            <a:xfrm flipH="1">
              <a:off x="7640039" y="909501"/>
              <a:ext cx="99860" cy="114256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1" name="椭圆 560"/>
            <p:cNvSpPr/>
            <p:nvPr/>
          </p:nvSpPr>
          <p:spPr>
            <a:xfrm>
              <a:off x="7739899" y="620688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562" name="直接连接符 561"/>
            <p:cNvCxnSpPr>
              <a:stCxn id="561" idx="4"/>
              <a:endCxn id="189" idx="13"/>
            </p:cNvCxnSpPr>
            <p:nvPr/>
          </p:nvCxnSpPr>
          <p:spPr>
            <a:xfrm flipH="1">
              <a:off x="7785867" y="728596"/>
              <a:ext cx="7925" cy="15710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562"/>
          <p:cNvGrpSpPr/>
          <p:nvPr/>
        </p:nvGrpSpPr>
        <p:grpSpPr bwMode="auto">
          <a:xfrm>
            <a:off x="1855789" y="3246438"/>
            <a:ext cx="504825" cy="500062"/>
            <a:chOff x="7524328" y="620688"/>
            <a:chExt cx="504056" cy="499870"/>
          </a:xfrm>
        </p:grpSpPr>
        <p:sp>
          <p:nvSpPr>
            <p:cNvPr id="564" name="椭圆 563"/>
            <p:cNvSpPr/>
            <p:nvPr/>
          </p:nvSpPr>
          <p:spPr>
            <a:xfrm>
              <a:off x="7524328" y="753987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65" name="椭圆 564"/>
            <p:cNvSpPr/>
            <p:nvPr/>
          </p:nvSpPr>
          <p:spPr>
            <a:xfrm>
              <a:off x="7920598" y="765095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66" name="椭圆 565"/>
            <p:cNvSpPr/>
            <p:nvPr/>
          </p:nvSpPr>
          <p:spPr>
            <a:xfrm>
              <a:off x="7598826" y="1007889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67" name="椭圆 566"/>
            <p:cNvSpPr/>
            <p:nvPr/>
          </p:nvSpPr>
          <p:spPr>
            <a:xfrm>
              <a:off x="7812813" y="1012649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568" name="直接连接符 567"/>
            <p:cNvCxnSpPr>
              <a:stCxn id="561" idx="4"/>
              <a:endCxn id="189" idx="13"/>
            </p:cNvCxnSpPr>
            <p:nvPr/>
          </p:nvCxnSpPr>
          <p:spPr>
            <a:xfrm>
              <a:off x="7785866" y="909502"/>
              <a:ext cx="26947" cy="107909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直接连接符 568"/>
            <p:cNvCxnSpPr>
              <a:stCxn id="561" idx="4"/>
              <a:endCxn id="189" idx="13"/>
            </p:cNvCxnSpPr>
            <p:nvPr/>
          </p:nvCxnSpPr>
          <p:spPr>
            <a:xfrm flipH="1">
              <a:off x="7731973" y="819049"/>
              <a:ext cx="206061" cy="90453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直接连接符 569"/>
            <p:cNvCxnSpPr>
              <a:stCxn id="564" idx="4"/>
              <a:endCxn id="189" idx="13"/>
            </p:cNvCxnSpPr>
            <p:nvPr/>
          </p:nvCxnSpPr>
          <p:spPr>
            <a:xfrm>
              <a:off x="7578221" y="861895"/>
              <a:ext cx="207645" cy="47607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直接连接符 570"/>
            <p:cNvCxnSpPr>
              <a:stCxn id="564" idx="4"/>
              <a:endCxn id="189" idx="13"/>
            </p:cNvCxnSpPr>
            <p:nvPr/>
          </p:nvCxnSpPr>
          <p:spPr>
            <a:xfrm flipH="1">
              <a:off x="7640038" y="909502"/>
              <a:ext cx="99861" cy="114256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2" name="椭圆 571"/>
            <p:cNvSpPr/>
            <p:nvPr/>
          </p:nvSpPr>
          <p:spPr>
            <a:xfrm>
              <a:off x="7739899" y="620688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573" name="直接连接符 572"/>
            <p:cNvCxnSpPr>
              <a:stCxn id="572" idx="4"/>
              <a:endCxn id="189" idx="13"/>
            </p:cNvCxnSpPr>
            <p:nvPr/>
          </p:nvCxnSpPr>
          <p:spPr>
            <a:xfrm flipH="1">
              <a:off x="7785866" y="728597"/>
              <a:ext cx="7926" cy="15710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573"/>
          <p:cNvGrpSpPr/>
          <p:nvPr/>
        </p:nvGrpSpPr>
        <p:grpSpPr bwMode="auto">
          <a:xfrm>
            <a:off x="1758950" y="3908426"/>
            <a:ext cx="503238" cy="498475"/>
            <a:chOff x="7524328" y="620688"/>
            <a:chExt cx="504056" cy="499870"/>
          </a:xfrm>
        </p:grpSpPr>
        <p:sp>
          <p:nvSpPr>
            <p:cNvPr id="575" name="椭圆 574"/>
            <p:cNvSpPr/>
            <p:nvPr/>
          </p:nvSpPr>
          <p:spPr>
            <a:xfrm>
              <a:off x="7524328" y="754411"/>
              <a:ext cx="108125" cy="108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76" name="椭圆 575"/>
            <p:cNvSpPr/>
            <p:nvPr/>
          </p:nvSpPr>
          <p:spPr>
            <a:xfrm>
              <a:off x="7920259" y="763963"/>
              <a:ext cx="108125" cy="108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77" name="椭圆 576"/>
            <p:cNvSpPr/>
            <p:nvPr/>
          </p:nvSpPr>
          <p:spPr>
            <a:xfrm>
              <a:off x="7599062" y="1007531"/>
              <a:ext cx="108125" cy="108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78" name="椭圆 577"/>
            <p:cNvSpPr/>
            <p:nvPr/>
          </p:nvSpPr>
          <p:spPr>
            <a:xfrm>
              <a:off x="7812133" y="1012306"/>
              <a:ext cx="108125" cy="108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579" name="直接连接符 578"/>
            <p:cNvCxnSpPr>
              <a:stCxn id="572" idx="4"/>
              <a:endCxn id="189" idx="13"/>
            </p:cNvCxnSpPr>
            <p:nvPr/>
          </p:nvCxnSpPr>
          <p:spPr>
            <a:xfrm>
              <a:off x="7785101" y="908830"/>
              <a:ext cx="27032" cy="10825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直接连接符 579"/>
            <p:cNvCxnSpPr>
              <a:stCxn id="572" idx="4"/>
              <a:endCxn id="189" idx="13"/>
            </p:cNvCxnSpPr>
            <p:nvPr/>
          </p:nvCxnSpPr>
          <p:spPr>
            <a:xfrm flipH="1">
              <a:off x="7732629" y="819681"/>
              <a:ext cx="205120" cy="89149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直接连接符 580"/>
            <p:cNvCxnSpPr>
              <a:stCxn id="575" idx="4"/>
              <a:endCxn id="189" idx="13"/>
            </p:cNvCxnSpPr>
            <p:nvPr/>
          </p:nvCxnSpPr>
          <p:spPr>
            <a:xfrm>
              <a:off x="7578391" y="862663"/>
              <a:ext cx="206710" cy="46167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直接连接符 581"/>
            <p:cNvCxnSpPr>
              <a:stCxn id="575" idx="4"/>
              <a:endCxn id="189" idx="13"/>
            </p:cNvCxnSpPr>
            <p:nvPr/>
          </p:nvCxnSpPr>
          <p:spPr>
            <a:xfrm flipH="1">
              <a:off x="7640404" y="908830"/>
              <a:ext cx="100175" cy="114620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3" name="椭圆 582"/>
            <p:cNvSpPr/>
            <p:nvPr/>
          </p:nvSpPr>
          <p:spPr>
            <a:xfrm>
              <a:off x="7740579" y="620688"/>
              <a:ext cx="108125" cy="108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584" name="直接连接符 583"/>
            <p:cNvCxnSpPr>
              <a:stCxn id="583" idx="4"/>
              <a:endCxn id="189" idx="13"/>
            </p:cNvCxnSpPr>
            <p:nvPr/>
          </p:nvCxnSpPr>
          <p:spPr>
            <a:xfrm flipH="1">
              <a:off x="7785101" y="728940"/>
              <a:ext cx="9540" cy="156010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584"/>
          <p:cNvGrpSpPr/>
          <p:nvPr/>
        </p:nvGrpSpPr>
        <p:grpSpPr bwMode="auto">
          <a:xfrm>
            <a:off x="2351089" y="4200526"/>
            <a:ext cx="504825" cy="498475"/>
            <a:chOff x="7524328" y="620688"/>
            <a:chExt cx="504056" cy="499870"/>
          </a:xfrm>
        </p:grpSpPr>
        <p:sp>
          <p:nvSpPr>
            <p:cNvPr id="586" name="椭圆 585"/>
            <p:cNvSpPr/>
            <p:nvPr/>
          </p:nvSpPr>
          <p:spPr>
            <a:xfrm>
              <a:off x="7524328" y="754411"/>
              <a:ext cx="107786" cy="108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87" name="椭圆 586"/>
            <p:cNvSpPr/>
            <p:nvPr/>
          </p:nvSpPr>
          <p:spPr>
            <a:xfrm>
              <a:off x="7920598" y="763963"/>
              <a:ext cx="107786" cy="108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88" name="椭圆 587"/>
            <p:cNvSpPr/>
            <p:nvPr/>
          </p:nvSpPr>
          <p:spPr>
            <a:xfrm>
              <a:off x="7598826" y="1007531"/>
              <a:ext cx="107786" cy="108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89" name="椭圆 588"/>
            <p:cNvSpPr/>
            <p:nvPr/>
          </p:nvSpPr>
          <p:spPr>
            <a:xfrm>
              <a:off x="7812813" y="1012306"/>
              <a:ext cx="107786" cy="108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590" name="直接连接符 589"/>
            <p:cNvCxnSpPr>
              <a:stCxn id="583" idx="4"/>
              <a:endCxn id="189" idx="13"/>
            </p:cNvCxnSpPr>
            <p:nvPr/>
          </p:nvCxnSpPr>
          <p:spPr>
            <a:xfrm>
              <a:off x="7785866" y="908830"/>
              <a:ext cx="26947" cy="10825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直接连接符 590"/>
            <p:cNvCxnSpPr>
              <a:stCxn id="583" idx="4"/>
              <a:endCxn id="189" idx="13"/>
            </p:cNvCxnSpPr>
            <p:nvPr/>
          </p:nvCxnSpPr>
          <p:spPr>
            <a:xfrm flipH="1">
              <a:off x="7731973" y="819681"/>
              <a:ext cx="206061" cy="89149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接连接符 591"/>
            <p:cNvCxnSpPr>
              <a:stCxn id="586" idx="4"/>
              <a:endCxn id="189" idx="13"/>
            </p:cNvCxnSpPr>
            <p:nvPr/>
          </p:nvCxnSpPr>
          <p:spPr>
            <a:xfrm>
              <a:off x="7578221" y="862663"/>
              <a:ext cx="207645" cy="46167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接连接符 592"/>
            <p:cNvCxnSpPr>
              <a:stCxn id="586" idx="4"/>
              <a:endCxn id="189" idx="13"/>
            </p:cNvCxnSpPr>
            <p:nvPr/>
          </p:nvCxnSpPr>
          <p:spPr>
            <a:xfrm flipH="1">
              <a:off x="7640038" y="908830"/>
              <a:ext cx="99861" cy="114620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4" name="椭圆 593"/>
            <p:cNvSpPr/>
            <p:nvPr/>
          </p:nvSpPr>
          <p:spPr>
            <a:xfrm>
              <a:off x="7739899" y="620688"/>
              <a:ext cx="107786" cy="108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595" name="直接连接符 594"/>
            <p:cNvCxnSpPr>
              <a:stCxn id="594" idx="4"/>
              <a:endCxn id="189" idx="13"/>
            </p:cNvCxnSpPr>
            <p:nvPr/>
          </p:nvCxnSpPr>
          <p:spPr>
            <a:xfrm flipH="1">
              <a:off x="7785866" y="728940"/>
              <a:ext cx="7926" cy="156010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95"/>
          <p:cNvGrpSpPr/>
          <p:nvPr/>
        </p:nvGrpSpPr>
        <p:grpSpPr bwMode="auto">
          <a:xfrm>
            <a:off x="2990851" y="3332163"/>
            <a:ext cx="504825" cy="500062"/>
            <a:chOff x="7524328" y="620688"/>
            <a:chExt cx="504056" cy="499870"/>
          </a:xfrm>
        </p:grpSpPr>
        <p:sp>
          <p:nvSpPr>
            <p:cNvPr id="597" name="椭圆 596"/>
            <p:cNvSpPr/>
            <p:nvPr/>
          </p:nvSpPr>
          <p:spPr>
            <a:xfrm>
              <a:off x="7524328" y="753987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98" name="椭圆 597"/>
            <p:cNvSpPr/>
            <p:nvPr/>
          </p:nvSpPr>
          <p:spPr>
            <a:xfrm>
              <a:off x="7920598" y="765095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99" name="椭圆 598"/>
            <p:cNvSpPr/>
            <p:nvPr/>
          </p:nvSpPr>
          <p:spPr>
            <a:xfrm>
              <a:off x="7598827" y="1007889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00" name="椭圆 599"/>
            <p:cNvSpPr/>
            <p:nvPr/>
          </p:nvSpPr>
          <p:spPr>
            <a:xfrm>
              <a:off x="7812813" y="1012649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601" name="直接连接符 600"/>
            <p:cNvCxnSpPr>
              <a:stCxn id="594" idx="4"/>
              <a:endCxn id="189" idx="13"/>
            </p:cNvCxnSpPr>
            <p:nvPr/>
          </p:nvCxnSpPr>
          <p:spPr>
            <a:xfrm>
              <a:off x="7785867" y="909502"/>
              <a:ext cx="26946" cy="107909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直接连接符 601"/>
            <p:cNvCxnSpPr>
              <a:stCxn id="594" idx="4"/>
              <a:endCxn id="189" idx="13"/>
            </p:cNvCxnSpPr>
            <p:nvPr/>
          </p:nvCxnSpPr>
          <p:spPr>
            <a:xfrm flipH="1">
              <a:off x="7731974" y="819049"/>
              <a:ext cx="206061" cy="90453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直接连接符 602"/>
            <p:cNvCxnSpPr>
              <a:stCxn id="597" idx="4"/>
              <a:endCxn id="189" idx="13"/>
            </p:cNvCxnSpPr>
            <p:nvPr/>
          </p:nvCxnSpPr>
          <p:spPr>
            <a:xfrm>
              <a:off x="7578221" y="861895"/>
              <a:ext cx="207646" cy="47607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直接连接符 603"/>
            <p:cNvCxnSpPr>
              <a:stCxn id="597" idx="4"/>
              <a:endCxn id="189" idx="13"/>
            </p:cNvCxnSpPr>
            <p:nvPr/>
          </p:nvCxnSpPr>
          <p:spPr>
            <a:xfrm flipH="1">
              <a:off x="7640039" y="909502"/>
              <a:ext cx="99860" cy="114256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5" name="椭圆 604"/>
            <p:cNvSpPr/>
            <p:nvPr/>
          </p:nvSpPr>
          <p:spPr>
            <a:xfrm>
              <a:off x="7739899" y="620688"/>
              <a:ext cx="10778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606" name="直接连接符 605"/>
            <p:cNvCxnSpPr>
              <a:stCxn id="605" idx="4"/>
              <a:endCxn id="189" idx="13"/>
            </p:cNvCxnSpPr>
            <p:nvPr/>
          </p:nvCxnSpPr>
          <p:spPr>
            <a:xfrm flipH="1">
              <a:off x="7785867" y="728597"/>
              <a:ext cx="7925" cy="15710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606"/>
          <p:cNvGrpSpPr/>
          <p:nvPr/>
        </p:nvGrpSpPr>
        <p:grpSpPr bwMode="auto">
          <a:xfrm>
            <a:off x="2876551" y="4051301"/>
            <a:ext cx="504825" cy="500063"/>
            <a:chOff x="7524328" y="620688"/>
            <a:chExt cx="504056" cy="499870"/>
          </a:xfrm>
        </p:grpSpPr>
        <p:sp>
          <p:nvSpPr>
            <p:cNvPr id="608" name="椭圆 607"/>
            <p:cNvSpPr/>
            <p:nvPr/>
          </p:nvSpPr>
          <p:spPr>
            <a:xfrm>
              <a:off x="7524328" y="753987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09" name="椭圆 608"/>
            <p:cNvSpPr/>
            <p:nvPr/>
          </p:nvSpPr>
          <p:spPr>
            <a:xfrm>
              <a:off x="7920598" y="765095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10" name="椭圆 609"/>
            <p:cNvSpPr/>
            <p:nvPr/>
          </p:nvSpPr>
          <p:spPr>
            <a:xfrm>
              <a:off x="7598827" y="1007889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11" name="椭圆 610"/>
            <p:cNvSpPr/>
            <p:nvPr/>
          </p:nvSpPr>
          <p:spPr>
            <a:xfrm>
              <a:off x="7812813" y="1012650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612" name="直接连接符 611"/>
            <p:cNvCxnSpPr>
              <a:stCxn id="605" idx="4"/>
              <a:endCxn id="189" idx="13"/>
            </p:cNvCxnSpPr>
            <p:nvPr/>
          </p:nvCxnSpPr>
          <p:spPr>
            <a:xfrm>
              <a:off x="7785867" y="909501"/>
              <a:ext cx="26946" cy="107908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直接连接符 612"/>
            <p:cNvCxnSpPr>
              <a:stCxn id="605" idx="4"/>
              <a:endCxn id="189" idx="13"/>
            </p:cNvCxnSpPr>
            <p:nvPr/>
          </p:nvCxnSpPr>
          <p:spPr>
            <a:xfrm flipH="1">
              <a:off x="7731974" y="819049"/>
              <a:ext cx="206061" cy="9045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直接连接符 613"/>
            <p:cNvCxnSpPr>
              <a:stCxn id="608" idx="4"/>
              <a:endCxn id="189" idx="13"/>
            </p:cNvCxnSpPr>
            <p:nvPr/>
          </p:nvCxnSpPr>
          <p:spPr>
            <a:xfrm>
              <a:off x="7578221" y="861895"/>
              <a:ext cx="207646" cy="47607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直接连接符 614"/>
            <p:cNvCxnSpPr>
              <a:stCxn id="608" idx="4"/>
              <a:endCxn id="189" idx="13"/>
            </p:cNvCxnSpPr>
            <p:nvPr/>
          </p:nvCxnSpPr>
          <p:spPr>
            <a:xfrm flipH="1">
              <a:off x="7640039" y="909501"/>
              <a:ext cx="99860" cy="114256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6" name="椭圆 615"/>
            <p:cNvSpPr/>
            <p:nvPr/>
          </p:nvSpPr>
          <p:spPr>
            <a:xfrm>
              <a:off x="7739899" y="620688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617" name="直接连接符 616"/>
            <p:cNvCxnSpPr>
              <a:stCxn id="616" idx="4"/>
              <a:endCxn id="189" idx="13"/>
            </p:cNvCxnSpPr>
            <p:nvPr/>
          </p:nvCxnSpPr>
          <p:spPr>
            <a:xfrm flipH="1">
              <a:off x="7785867" y="728596"/>
              <a:ext cx="7925" cy="15710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617"/>
          <p:cNvGrpSpPr/>
          <p:nvPr/>
        </p:nvGrpSpPr>
        <p:grpSpPr bwMode="auto">
          <a:xfrm>
            <a:off x="3414714" y="4340226"/>
            <a:ext cx="504825" cy="500063"/>
            <a:chOff x="7524328" y="620688"/>
            <a:chExt cx="504056" cy="499870"/>
          </a:xfrm>
        </p:grpSpPr>
        <p:sp>
          <p:nvSpPr>
            <p:cNvPr id="619" name="椭圆 618"/>
            <p:cNvSpPr/>
            <p:nvPr/>
          </p:nvSpPr>
          <p:spPr>
            <a:xfrm>
              <a:off x="7524328" y="753987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20" name="椭圆 619"/>
            <p:cNvSpPr/>
            <p:nvPr/>
          </p:nvSpPr>
          <p:spPr>
            <a:xfrm>
              <a:off x="7920598" y="765095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21" name="椭圆 620"/>
            <p:cNvSpPr/>
            <p:nvPr/>
          </p:nvSpPr>
          <p:spPr>
            <a:xfrm>
              <a:off x="7598826" y="1007889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22" name="椭圆 621"/>
            <p:cNvSpPr/>
            <p:nvPr/>
          </p:nvSpPr>
          <p:spPr>
            <a:xfrm>
              <a:off x="7812813" y="1012650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623" name="直接连接符 622"/>
            <p:cNvCxnSpPr>
              <a:stCxn id="616" idx="4"/>
              <a:endCxn id="189" idx="13"/>
            </p:cNvCxnSpPr>
            <p:nvPr/>
          </p:nvCxnSpPr>
          <p:spPr>
            <a:xfrm>
              <a:off x="7785866" y="909501"/>
              <a:ext cx="26947" cy="107908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接连接符 623"/>
            <p:cNvCxnSpPr>
              <a:stCxn id="616" idx="4"/>
              <a:endCxn id="189" idx="13"/>
            </p:cNvCxnSpPr>
            <p:nvPr/>
          </p:nvCxnSpPr>
          <p:spPr>
            <a:xfrm flipH="1">
              <a:off x="7731973" y="819049"/>
              <a:ext cx="206061" cy="9045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接连接符 624"/>
            <p:cNvCxnSpPr>
              <a:stCxn id="619" idx="4"/>
              <a:endCxn id="189" idx="13"/>
            </p:cNvCxnSpPr>
            <p:nvPr/>
          </p:nvCxnSpPr>
          <p:spPr>
            <a:xfrm>
              <a:off x="7578221" y="861895"/>
              <a:ext cx="207645" cy="47607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接连接符 625"/>
            <p:cNvCxnSpPr>
              <a:stCxn id="619" idx="4"/>
              <a:endCxn id="189" idx="13"/>
            </p:cNvCxnSpPr>
            <p:nvPr/>
          </p:nvCxnSpPr>
          <p:spPr>
            <a:xfrm flipH="1">
              <a:off x="7640038" y="909501"/>
              <a:ext cx="99861" cy="114256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椭圆 626"/>
            <p:cNvSpPr/>
            <p:nvPr/>
          </p:nvSpPr>
          <p:spPr>
            <a:xfrm>
              <a:off x="7739899" y="620688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628" name="直接连接符 627"/>
            <p:cNvCxnSpPr>
              <a:stCxn id="627" idx="4"/>
              <a:endCxn id="189" idx="13"/>
            </p:cNvCxnSpPr>
            <p:nvPr/>
          </p:nvCxnSpPr>
          <p:spPr>
            <a:xfrm flipH="1">
              <a:off x="7785866" y="728596"/>
              <a:ext cx="7926" cy="15710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628"/>
          <p:cNvGrpSpPr/>
          <p:nvPr/>
        </p:nvGrpSpPr>
        <p:grpSpPr bwMode="auto">
          <a:xfrm>
            <a:off x="2855914" y="4673601"/>
            <a:ext cx="503237" cy="500063"/>
            <a:chOff x="7524328" y="620688"/>
            <a:chExt cx="504056" cy="499870"/>
          </a:xfrm>
        </p:grpSpPr>
        <p:sp>
          <p:nvSpPr>
            <p:cNvPr id="630" name="椭圆 629"/>
            <p:cNvSpPr/>
            <p:nvPr/>
          </p:nvSpPr>
          <p:spPr>
            <a:xfrm>
              <a:off x="7524328" y="753987"/>
              <a:ext cx="10812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31" name="椭圆 630"/>
            <p:cNvSpPr/>
            <p:nvPr/>
          </p:nvSpPr>
          <p:spPr>
            <a:xfrm>
              <a:off x="7920258" y="765095"/>
              <a:ext cx="10812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32" name="椭圆 631"/>
            <p:cNvSpPr/>
            <p:nvPr/>
          </p:nvSpPr>
          <p:spPr>
            <a:xfrm>
              <a:off x="7599061" y="1007889"/>
              <a:ext cx="10812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33" name="椭圆 632"/>
            <p:cNvSpPr/>
            <p:nvPr/>
          </p:nvSpPr>
          <p:spPr>
            <a:xfrm>
              <a:off x="7812133" y="1012650"/>
              <a:ext cx="10812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634" name="直接连接符 633"/>
            <p:cNvCxnSpPr>
              <a:stCxn id="627" idx="4"/>
              <a:endCxn id="189" idx="13"/>
            </p:cNvCxnSpPr>
            <p:nvPr/>
          </p:nvCxnSpPr>
          <p:spPr>
            <a:xfrm>
              <a:off x="7785102" y="909501"/>
              <a:ext cx="27031" cy="107908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接连接符 634"/>
            <p:cNvCxnSpPr>
              <a:stCxn id="627" idx="4"/>
              <a:endCxn id="189" idx="13"/>
            </p:cNvCxnSpPr>
            <p:nvPr/>
          </p:nvCxnSpPr>
          <p:spPr>
            <a:xfrm flipH="1">
              <a:off x="7732628" y="819049"/>
              <a:ext cx="205121" cy="9045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直接连接符 635"/>
            <p:cNvCxnSpPr>
              <a:stCxn id="630" idx="4"/>
              <a:endCxn id="189" idx="13"/>
            </p:cNvCxnSpPr>
            <p:nvPr/>
          </p:nvCxnSpPr>
          <p:spPr>
            <a:xfrm>
              <a:off x="7578391" y="861895"/>
              <a:ext cx="206711" cy="47607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直接连接符 636"/>
            <p:cNvCxnSpPr>
              <a:stCxn id="630" idx="4"/>
              <a:endCxn id="189" idx="13"/>
            </p:cNvCxnSpPr>
            <p:nvPr/>
          </p:nvCxnSpPr>
          <p:spPr>
            <a:xfrm flipH="1">
              <a:off x="7640404" y="909501"/>
              <a:ext cx="100176" cy="114256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" name="椭圆 637"/>
            <p:cNvSpPr/>
            <p:nvPr/>
          </p:nvSpPr>
          <p:spPr>
            <a:xfrm>
              <a:off x="7740579" y="620688"/>
              <a:ext cx="10812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639" name="直接连接符 638"/>
            <p:cNvCxnSpPr>
              <a:stCxn id="638" idx="4"/>
              <a:endCxn id="189" idx="13"/>
            </p:cNvCxnSpPr>
            <p:nvPr/>
          </p:nvCxnSpPr>
          <p:spPr>
            <a:xfrm flipH="1">
              <a:off x="7785102" y="728596"/>
              <a:ext cx="9541" cy="15710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639"/>
          <p:cNvGrpSpPr/>
          <p:nvPr/>
        </p:nvGrpSpPr>
        <p:grpSpPr bwMode="auto">
          <a:xfrm>
            <a:off x="2830514" y="5322888"/>
            <a:ext cx="503237" cy="500062"/>
            <a:chOff x="7524328" y="620688"/>
            <a:chExt cx="504056" cy="499870"/>
          </a:xfrm>
        </p:grpSpPr>
        <p:sp>
          <p:nvSpPr>
            <p:cNvPr id="641" name="椭圆 640"/>
            <p:cNvSpPr/>
            <p:nvPr/>
          </p:nvSpPr>
          <p:spPr>
            <a:xfrm>
              <a:off x="7524328" y="753987"/>
              <a:ext cx="10812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42" name="椭圆 641"/>
            <p:cNvSpPr/>
            <p:nvPr/>
          </p:nvSpPr>
          <p:spPr>
            <a:xfrm>
              <a:off x="7920258" y="765095"/>
              <a:ext cx="10812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43" name="椭圆 642"/>
            <p:cNvSpPr/>
            <p:nvPr/>
          </p:nvSpPr>
          <p:spPr>
            <a:xfrm>
              <a:off x="7599061" y="1007889"/>
              <a:ext cx="10812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44" name="椭圆 643"/>
            <p:cNvSpPr/>
            <p:nvPr/>
          </p:nvSpPr>
          <p:spPr>
            <a:xfrm>
              <a:off x="7812133" y="1012649"/>
              <a:ext cx="10812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645" name="直接连接符 644"/>
            <p:cNvCxnSpPr>
              <a:stCxn id="638" idx="4"/>
              <a:endCxn id="189" idx="13"/>
            </p:cNvCxnSpPr>
            <p:nvPr/>
          </p:nvCxnSpPr>
          <p:spPr>
            <a:xfrm>
              <a:off x="7785102" y="909502"/>
              <a:ext cx="27031" cy="107909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直接连接符 645"/>
            <p:cNvCxnSpPr>
              <a:stCxn id="638" idx="4"/>
              <a:endCxn id="189" idx="13"/>
            </p:cNvCxnSpPr>
            <p:nvPr/>
          </p:nvCxnSpPr>
          <p:spPr>
            <a:xfrm flipH="1">
              <a:off x="7732628" y="819049"/>
              <a:ext cx="205121" cy="90453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接连接符 646"/>
            <p:cNvCxnSpPr>
              <a:stCxn id="641" idx="4"/>
              <a:endCxn id="189" idx="13"/>
            </p:cNvCxnSpPr>
            <p:nvPr/>
          </p:nvCxnSpPr>
          <p:spPr>
            <a:xfrm>
              <a:off x="7578391" y="861895"/>
              <a:ext cx="206711" cy="47607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直接连接符 647"/>
            <p:cNvCxnSpPr>
              <a:stCxn id="641" idx="4"/>
              <a:endCxn id="189" idx="13"/>
            </p:cNvCxnSpPr>
            <p:nvPr/>
          </p:nvCxnSpPr>
          <p:spPr>
            <a:xfrm flipH="1">
              <a:off x="7640404" y="909502"/>
              <a:ext cx="100176" cy="114256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椭圆 648"/>
            <p:cNvSpPr/>
            <p:nvPr/>
          </p:nvSpPr>
          <p:spPr>
            <a:xfrm>
              <a:off x="7740579" y="620688"/>
              <a:ext cx="10812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650" name="直接连接符 649"/>
            <p:cNvCxnSpPr>
              <a:stCxn id="649" idx="4"/>
              <a:endCxn id="189" idx="13"/>
            </p:cNvCxnSpPr>
            <p:nvPr/>
          </p:nvCxnSpPr>
          <p:spPr>
            <a:xfrm flipH="1">
              <a:off x="7785102" y="728597"/>
              <a:ext cx="9541" cy="15710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650"/>
          <p:cNvGrpSpPr/>
          <p:nvPr/>
        </p:nvGrpSpPr>
        <p:grpSpPr bwMode="auto">
          <a:xfrm>
            <a:off x="3983039" y="4652963"/>
            <a:ext cx="503237" cy="500062"/>
            <a:chOff x="7524328" y="620688"/>
            <a:chExt cx="504056" cy="499870"/>
          </a:xfrm>
        </p:grpSpPr>
        <p:sp>
          <p:nvSpPr>
            <p:cNvPr id="652" name="椭圆 651"/>
            <p:cNvSpPr/>
            <p:nvPr/>
          </p:nvSpPr>
          <p:spPr>
            <a:xfrm>
              <a:off x="7524328" y="753987"/>
              <a:ext cx="10812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53" name="椭圆 652"/>
            <p:cNvSpPr/>
            <p:nvPr/>
          </p:nvSpPr>
          <p:spPr>
            <a:xfrm>
              <a:off x="7920258" y="765095"/>
              <a:ext cx="10812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54" name="椭圆 653"/>
            <p:cNvSpPr/>
            <p:nvPr/>
          </p:nvSpPr>
          <p:spPr>
            <a:xfrm>
              <a:off x="7599061" y="1007889"/>
              <a:ext cx="10812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55" name="椭圆 654"/>
            <p:cNvSpPr/>
            <p:nvPr/>
          </p:nvSpPr>
          <p:spPr>
            <a:xfrm>
              <a:off x="7812133" y="1012649"/>
              <a:ext cx="10812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656" name="直接连接符 655"/>
            <p:cNvCxnSpPr>
              <a:stCxn id="649" idx="4"/>
              <a:endCxn id="189" idx="13"/>
            </p:cNvCxnSpPr>
            <p:nvPr/>
          </p:nvCxnSpPr>
          <p:spPr>
            <a:xfrm>
              <a:off x="7785102" y="909502"/>
              <a:ext cx="27031" cy="107909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直接连接符 656"/>
            <p:cNvCxnSpPr>
              <a:stCxn id="649" idx="4"/>
              <a:endCxn id="189" idx="13"/>
            </p:cNvCxnSpPr>
            <p:nvPr/>
          </p:nvCxnSpPr>
          <p:spPr>
            <a:xfrm flipH="1">
              <a:off x="7732628" y="819049"/>
              <a:ext cx="205121" cy="90453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直接连接符 657"/>
            <p:cNvCxnSpPr>
              <a:stCxn id="652" idx="4"/>
              <a:endCxn id="189" idx="13"/>
            </p:cNvCxnSpPr>
            <p:nvPr/>
          </p:nvCxnSpPr>
          <p:spPr>
            <a:xfrm>
              <a:off x="7578391" y="861895"/>
              <a:ext cx="206711" cy="47607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直接连接符 658"/>
            <p:cNvCxnSpPr>
              <a:stCxn id="652" idx="4"/>
              <a:endCxn id="189" idx="13"/>
            </p:cNvCxnSpPr>
            <p:nvPr/>
          </p:nvCxnSpPr>
          <p:spPr>
            <a:xfrm flipH="1">
              <a:off x="7640404" y="909502"/>
              <a:ext cx="100176" cy="114256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0" name="椭圆 659"/>
            <p:cNvSpPr/>
            <p:nvPr/>
          </p:nvSpPr>
          <p:spPr>
            <a:xfrm>
              <a:off x="7740579" y="620688"/>
              <a:ext cx="108126" cy="107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661" name="直接连接符 660"/>
            <p:cNvCxnSpPr>
              <a:stCxn id="660" idx="4"/>
              <a:endCxn id="189" idx="13"/>
            </p:cNvCxnSpPr>
            <p:nvPr/>
          </p:nvCxnSpPr>
          <p:spPr>
            <a:xfrm flipH="1">
              <a:off x="7785102" y="728597"/>
              <a:ext cx="9541" cy="15710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661"/>
          <p:cNvGrpSpPr/>
          <p:nvPr/>
        </p:nvGrpSpPr>
        <p:grpSpPr bwMode="auto">
          <a:xfrm>
            <a:off x="3427414" y="5572126"/>
            <a:ext cx="504825" cy="500063"/>
            <a:chOff x="7524328" y="620688"/>
            <a:chExt cx="504056" cy="499870"/>
          </a:xfrm>
        </p:grpSpPr>
        <p:sp>
          <p:nvSpPr>
            <p:cNvPr id="663" name="椭圆 662"/>
            <p:cNvSpPr/>
            <p:nvPr/>
          </p:nvSpPr>
          <p:spPr>
            <a:xfrm>
              <a:off x="7524328" y="753987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64" name="椭圆 663"/>
            <p:cNvSpPr/>
            <p:nvPr/>
          </p:nvSpPr>
          <p:spPr>
            <a:xfrm>
              <a:off x="7920598" y="765095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65" name="椭圆 664"/>
            <p:cNvSpPr/>
            <p:nvPr/>
          </p:nvSpPr>
          <p:spPr>
            <a:xfrm>
              <a:off x="7598826" y="1007889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66" name="椭圆 665"/>
            <p:cNvSpPr/>
            <p:nvPr/>
          </p:nvSpPr>
          <p:spPr>
            <a:xfrm>
              <a:off x="7812813" y="1012650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667" name="直接连接符 666"/>
            <p:cNvCxnSpPr>
              <a:stCxn id="660" idx="4"/>
              <a:endCxn id="189" idx="13"/>
            </p:cNvCxnSpPr>
            <p:nvPr/>
          </p:nvCxnSpPr>
          <p:spPr>
            <a:xfrm>
              <a:off x="7785866" y="909501"/>
              <a:ext cx="26947" cy="107908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接连接符 667"/>
            <p:cNvCxnSpPr>
              <a:stCxn id="660" idx="4"/>
              <a:endCxn id="189" idx="13"/>
            </p:cNvCxnSpPr>
            <p:nvPr/>
          </p:nvCxnSpPr>
          <p:spPr>
            <a:xfrm flipH="1">
              <a:off x="7731973" y="819049"/>
              <a:ext cx="206061" cy="9045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接连接符 668"/>
            <p:cNvCxnSpPr>
              <a:stCxn id="663" idx="4"/>
              <a:endCxn id="189" idx="13"/>
            </p:cNvCxnSpPr>
            <p:nvPr/>
          </p:nvCxnSpPr>
          <p:spPr>
            <a:xfrm>
              <a:off x="7578221" y="861895"/>
              <a:ext cx="207645" cy="47607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直接连接符 669"/>
            <p:cNvCxnSpPr>
              <a:stCxn id="663" idx="4"/>
              <a:endCxn id="189" idx="13"/>
            </p:cNvCxnSpPr>
            <p:nvPr/>
          </p:nvCxnSpPr>
          <p:spPr>
            <a:xfrm flipH="1">
              <a:off x="7640038" y="909501"/>
              <a:ext cx="99861" cy="114256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1" name="椭圆 670"/>
            <p:cNvSpPr/>
            <p:nvPr/>
          </p:nvSpPr>
          <p:spPr>
            <a:xfrm>
              <a:off x="7739899" y="620688"/>
              <a:ext cx="10778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672" name="直接连接符 671"/>
            <p:cNvCxnSpPr>
              <a:stCxn id="671" idx="4"/>
              <a:endCxn id="189" idx="13"/>
            </p:cNvCxnSpPr>
            <p:nvPr/>
          </p:nvCxnSpPr>
          <p:spPr>
            <a:xfrm flipH="1">
              <a:off x="7785866" y="728596"/>
              <a:ext cx="7926" cy="15710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672"/>
          <p:cNvGrpSpPr/>
          <p:nvPr/>
        </p:nvGrpSpPr>
        <p:grpSpPr bwMode="auto">
          <a:xfrm>
            <a:off x="3983039" y="5356226"/>
            <a:ext cx="503237" cy="500063"/>
            <a:chOff x="7524328" y="620688"/>
            <a:chExt cx="504056" cy="499870"/>
          </a:xfrm>
        </p:grpSpPr>
        <p:sp>
          <p:nvSpPr>
            <p:cNvPr id="674" name="椭圆 673"/>
            <p:cNvSpPr/>
            <p:nvPr/>
          </p:nvSpPr>
          <p:spPr>
            <a:xfrm>
              <a:off x="7524328" y="753987"/>
              <a:ext cx="10812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75" name="椭圆 674"/>
            <p:cNvSpPr/>
            <p:nvPr/>
          </p:nvSpPr>
          <p:spPr>
            <a:xfrm>
              <a:off x="7920258" y="765095"/>
              <a:ext cx="10812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76" name="椭圆 675"/>
            <p:cNvSpPr/>
            <p:nvPr/>
          </p:nvSpPr>
          <p:spPr>
            <a:xfrm>
              <a:off x="7599061" y="1007889"/>
              <a:ext cx="10812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77" name="椭圆 676"/>
            <p:cNvSpPr/>
            <p:nvPr/>
          </p:nvSpPr>
          <p:spPr>
            <a:xfrm>
              <a:off x="7812133" y="1012650"/>
              <a:ext cx="10812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678" name="直接连接符 677"/>
            <p:cNvCxnSpPr>
              <a:stCxn id="671" idx="4"/>
              <a:endCxn id="189" idx="13"/>
            </p:cNvCxnSpPr>
            <p:nvPr/>
          </p:nvCxnSpPr>
          <p:spPr>
            <a:xfrm>
              <a:off x="7785102" y="909501"/>
              <a:ext cx="27031" cy="107908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接连接符 678"/>
            <p:cNvCxnSpPr>
              <a:stCxn id="671" idx="4"/>
              <a:endCxn id="189" idx="13"/>
            </p:cNvCxnSpPr>
            <p:nvPr/>
          </p:nvCxnSpPr>
          <p:spPr>
            <a:xfrm flipH="1">
              <a:off x="7732628" y="819049"/>
              <a:ext cx="205121" cy="9045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接连接符 679"/>
            <p:cNvCxnSpPr>
              <a:stCxn id="674" idx="4"/>
              <a:endCxn id="189" idx="13"/>
            </p:cNvCxnSpPr>
            <p:nvPr/>
          </p:nvCxnSpPr>
          <p:spPr>
            <a:xfrm>
              <a:off x="7578391" y="861895"/>
              <a:ext cx="206711" cy="47607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接连接符 680"/>
            <p:cNvCxnSpPr>
              <a:stCxn id="674" idx="4"/>
              <a:endCxn id="189" idx="13"/>
            </p:cNvCxnSpPr>
            <p:nvPr/>
          </p:nvCxnSpPr>
          <p:spPr>
            <a:xfrm flipH="1">
              <a:off x="7640404" y="909501"/>
              <a:ext cx="100176" cy="114256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2" name="椭圆 681"/>
            <p:cNvSpPr/>
            <p:nvPr/>
          </p:nvSpPr>
          <p:spPr>
            <a:xfrm>
              <a:off x="7740579" y="620688"/>
              <a:ext cx="108126" cy="107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683" name="直接连接符 682"/>
            <p:cNvCxnSpPr>
              <a:stCxn id="682" idx="4"/>
              <a:endCxn id="189" idx="13"/>
            </p:cNvCxnSpPr>
            <p:nvPr/>
          </p:nvCxnSpPr>
          <p:spPr>
            <a:xfrm flipH="1">
              <a:off x="7785102" y="728596"/>
              <a:ext cx="9541" cy="157102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5" name="Rectangle 3"/>
          <p:cNvSpPr txBox="1">
            <a:spLocks noChangeArrowheads="1"/>
          </p:cNvSpPr>
          <p:nvPr/>
        </p:nvSpPr>
        <p:spPr bwMode="auto">
          <a:xfrm>
            <a:off x="1898650" y="6308726"/>
            <a:ext cx="8229600" cy="3603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en-US" altLang="zh-CN" sz="2000" b="1" kern="0" dirty="0">
                <a:solidFill>
                  <a:srgbClr val="0000CC"/>
                </a:solidFill>
              </a:rPr>
              <a:t>Search is not guaranteed if object is outside the search range!</a:t>
            </a:r>
            <a:endParaRPr lang="en-US" altLang="zh-CN" sz="2000" b="1" kern="0" dirty="0">
              <a:solidFill>
                <a:srgbClr val="0000CC"/>
              </a:solidFill>
            </a:endParaRPr>
          </a:p>
        </p:txBody>
      </p:sp>
      <p:sp>
        <p:nvSpPr>
          <p:cNvPr id="686" name="矩形 685"/>
          <p:cNvSpPr/>
          <p:nvPr/>
        </p:nvSpPr>
        <p:spPr>
          <a:xfrm>
            <a:off x="5664201" y="620713"/>
            <a:ext cx="4911725" cy="10779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发送给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个附近的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client(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每个第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层节点再发送给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个附近的节点（第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层）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3)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每个第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层节点再发送给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个附近的节点（第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层）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52" name="computr1"/>
          <p:cNvSpPr>
            <a:spLocks noEditPoints="1" noChangeArrowheads="1"/>
          </p:cNvSpPr>
          <p:nvPr/>
        </p:nvSpPr>
        <p:spPr bwMode="auto">
          <a:xfrm>
            <a:off x="9409113" y="3070225"/>
            <a:ext cx="215900" cy="215900"/>
          </a:xfrm>
          <a:custGeom>
            <a:avLst/>
            <a:gdLst>
              <a:gd name="T0" fmla="*/ 16994 w 21600"/>
              <a:gd name="T1" fmla="*/ 15388 h 21600"/>
              <a:gd name="T2" fmla="*/ 16994 w 21600"/>
              <a:gd name="T3" fmla="*/ 13553 h 21600"/>
              <a:gd name="T4" fmla="*/ 19535 w 21600"/>
              <a:gd name="T5" fmla="*/ 13553 h 21600"/>
              <a:gd name="T6" fmla="*/ 19535 w 21600"/>
              <a:gd name="T7" fmla="*/ 10729 h 21600"/>
              <a:gd name="T8" fmla="*/ 19535 w 21600"/>
              <a:gd name="T9" fmla="*/ 6776 h 21600"/>
              <a:gd name="T10" fmla="*/ 19535 w 21600"/>
              <a:gd name="T11" fmla="*/ 0 h 21600"/>
              <a:gd name="T12" fmla="*/ 10800 w 21600"/>
              <a:gd name="T13" fmla="*/ 0 h 21600"/>
              <a:gd name="T14" fmla="*/ 2065 w 21600"/>
              <a:gd name="T15" fmla="*/ 0 h 21600"/>
              <a:gd name="T16" fmla="*/ 2065 w 21600"/>
              <a:gd name="T17" fmla="*/ 6776 h 21600"/>
              <a:gd name="T18" fmla="*/ 2065 w 21600"/>
              <a:gd name="T19" fmla="*/ 10729 h 21600"/>
              <a:gd name="T20" fmla="*/ 2065 w 21600"/>
              <a:gd name="T21" fmla="*/ 13553 h 21600"/>
              <a:gd name="T22" fmla="*/ 4606 w 21600"/>
              <a:gd name="T23" fmla="*/ 13553 h 21600"/>
              <a:gd name="T24" fmla="*/ 4606 w 21600"/>
              <a:gd name="T25" fmla="*/ 15388 h 21600"/>
              <a:gd name="T26" fmla="*/ 0 w 21600"/>
              <a:gd name="T27" fmla="*/ 15388 h 21600"/>
              <a:gd name="T28" fmla="*/ 0 w 21600"/>
              <a:gd name="T29" fmla="*/ 21600 h 21600"/>
              <a:gd name="T30" fmla="*/ 10800 w 21600"/>
              <a:gd name="T31" fmla="*/ 21600 h 21600"/>
              <a:gd name="T32" fmla="*/ 21600 w 21600"/>
              <a:gd name="T33" fmla="*/ 21600 h 21600"/>
              <a:gd name="T34" fmla="*/ 21600 w 21600"/>
              <a:gd name="T35" fmla="*/ 15388 h 21600"/>
              <a:gd name="T36" fmla="*/ 16994 w 21600"/>
              <a:gd name="T37" fmla="*/ 15388 h 21600"/>
              <a:gd name="T38" fmla="*/ 4606 w 21600"/>
              <a:gd name="T39" fmla="*/ 15388 h 21600"/>
              <a:gd name="T40" fmla="*/ 4606 w 21600"/>
              <a:gd name="T41" fmla="*/ 13553 h 21600"/>
              <a:gd name="T42" fmla="*/ 16994 w 21600"/>
              <a:gd name="T43" fmla="*/ 13553 h 21600"/>
              <a:gd name="T44" fmla="*/ 16994 w 21600"/>
              <a:gd name="T45" fmla="*/ 15388 h 21600"/>
              <a:gd name="T46" fmla="*/ 4606 w 21600"/>
              <a:gd name="T47" fmla="*/ 15388 h 21600"/>
              <a:gd name="T48" fmla="*/ 4606 w 21600"/>
              <a:gd name="T49" fmla="*/ 11294 h 21600"/>
              <a:gd name="T50" fmla="*/ 4606 w 21600"/>
              <a:gd name="T51" fmla="*/ 2259 h 21600"/>
              <a:gd name="T52" fmla="*/ 16994 w 21600"/>
              <a:gd name="T53" fmla="*/ 2259 h 21600"/>
              <a:gd name="T54" fmla="*/ 16994 w 21600"/>
              <a:gd name="T55" fmla="*/ 11294 h 21600"/>
              <a:gd name="T56" fmla="*/ 4606 w 21600"/>
              <a:gd name="T57" fmla="*/ 11294 h 21600"/>
              <a:gd name="T58" fmla="*/ 13976 w 21600"/>
              <a:gd name="T59" fmla="*/ 17082 h 21600"/>
              <a:gd name="T60" fmla="*/ 13976 w 21600"/>
              <a:gd name="T61" fmla="*/ 16376 h 21600"/>
              <a:gd name="T62" fmla="*/ 20171 w 21600"/>
              <a:gd name="T63" fmla="*/ 16376 h 21600"/>
              <a:gd name="T64" fmla="*/ 20171 w 21600"/>
              <a:gd name="T65" fmla="*/ 17082 h 21600"/>
              <a:gd name="T66" fmla="*/ 13976 w 21600"/>
              <a:gd name="T67" fmla="*/ 170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9900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932864" y="3513139"/>
            <a:ext cx="1266825" cy="522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没找到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7" name="Rectangle 40"/>
          <p:cNvSpPr>
            <a:spLocks noChangeArrowheads="1"/>
          </p:cNvSpPr>
          <p:nvPr/>
        </p:nvSpPr>
        <p:spPr bwMode="auto">
          <a:xfrm>
            <a:off x="2597150" y="115889"/>
            <a:ext cx="6883400" cy="4905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Unstructured pure P2P Architecture</a:t>
            </a:r>
            <a:endParaRPr lang="en-US" altLang="zh-CN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5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8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4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794327" y="1035749"/>
            <a:ext cx="6491288" cy="633413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早期版本的</a:t>
            </a:r>
            <a:r>
              <a:rPr lang="en-US" altLang="zh-CN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Gnutella</a:t>
            </a:r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的缺点：</a:t>
            </a:r>
            <a:endParaRPr lang="en-US" altLang="zh-CN" sz="28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xfrm>
            <a:off x="794327" y="1669162"/>
            <a:ext cx="10575637" cy="1696613"/>
          </a:xfrm>
        </p:spPr>
        <p:txBody>
          <a:bodyPr>
            <a:normAutofit/>
          </a:bodyPr>
          <a:lstStyle/>
          <a:p>
            <a:pPr marL="609600" indent="-609600">
              <a:buFontTx/>
              <a:buAutoNum type="arabicParenR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不稳定的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连接，性能管理困难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buFontTx/>
              <a:buAutoNum type="arabicParenR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伸缩性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例如，当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TTL=10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将产生很大的网络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buFontTx/>
              <a:buAutoNum type="arabicParenR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搜索范围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不够大，本应该存在的资源没有被覆盖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0"/>
          <p:cNvSpPr>
            <a:spLocks noChangeArrowheads="1"/>
          </p:cNvSpPr>
          <p:nvPr/>
        </p:nvSpPr>
        <p:spPr bwMode="auto">
          <a:xfrm>
            <a:off x="2381250" y="274639"/>
            <a:ext cx="6883400" cy="4905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Unstructured pure P2P Architecture</a:t>
            </a:r>
            <a:endParaRPr lang="en-US" altLang="zh-CN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71145" y="3537790"/>
            <a:ext cx="11139055" cy="2711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Gnutella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Gnutella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是一个分布式协议，使得每个节点既是客户端也是服务器：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一个节点在查找某些数据时，它就成为是客户端，而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当一个节点为另一个节点的请求提供服务，则它是一个服务器。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节点之间的通信通过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协议完成。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507999" y="1031011"/>
            <a:ext cx="11333019" cy="441012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Gnutella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的性质</a:t>
            </a:r>
            <a:endParaRPr lang="en-US" altLang="zh-CN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AutoNum type="alphaLcParenR"/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可靠性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：如果一台计算机发生故障，网络不会受到影响，因此更可靠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AutoNum type="alphaLcParenR"/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匿名性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Gnutella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是匿名的，使用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Gnutela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不需要提供姓名或电子邮件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AutoNum type="alphaLcParenR"/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共享任何种类资源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Gnutella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提供了一种共享任何类型资源的机制：照片、计算机程序和电影等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AutoNum type="alphaLcParenR"/>
            </a:pP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Gnutella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是纯粹的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，完全去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中心化。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0"/>
          <p:cNvSpPr>
            <a:spLocks noChangeArrowheads="1"/>
          </p:cNvSpPr>
          <p:nvPr/>
        </p:nvSpPr>
        <p:spPr bwMode="auto">
          <a:xfrm>
            <a:off x="2525713" y="188914"/>
            <a:ext cx="6883400" cy="4905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Unstructured pure P2P Architecture</a:t>
            </a:r>
            <a:endParaRPr lang="en-US" altLang="zh-CN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棱台 5">
            <a:hlinkClick r:id="rId1" action="ppaction://hlinksldjump"/>
          </p:cNvPr>
          <p:cNvSpPr/>
          <p:nvPr/>
        </p:nvSpPr>
        <p:spPr>
          <a:xfrm>
            <a:off x="9852025" y="5858166"/>
            <a:ext cx="1865745" cy="685510"/>
          </a:xfrm>
          <a:prstGeom prst="bevel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AutoShape 6"/>
          <p:cNvSpPr>
            <a:spLocks noChangeArrowheads="1"/>
          </p:cNvSpPr>
          <p:nvPr/>
        </p:nvSpPr>
        <p:spPr bwMode="auto">
          <a:xfrm>
            <a:off x="1992313" y="2420939"/>
            <a:ext cx="8424862" cy="1512887"/>
          </a:xfrm>
          <a:prstGeom prst="bevel">
            <a:avLst>
              <a:gd name="adj" fmla="val 6736"/>
            </a:avLst>
          </a:prstGeom>
          <a:solidFill>
            <a:srgbClr val="00CCFF">
              <a:alpha val="10196"/>
            </a:srgbClr>
          </a:solidFill>
          <a:ln w="9525">
            <a:solidFill>
              <a:srgbClr val="C00000">
                <a:alpha val="49019"/>
              </a:srgbClr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/>
              <a:t>Unstructured Hierarchical P2P Architecture– </a:t>
            </a:r>
            <a:br>
              <a:rPr lang="en-US" altLang="zh-CN" sz="2800" b="1"/>
            </a:br>
            <a:r>
              <a:rPr lang="en-US" altLang="zh-CN" sz="2800" b="1"/>
              <a:t>    3nd Generation P2P</a:t>
            </a:r>
            <a:endParaRPr lang="en-US" altLang="zh-CN" sz="2800" b="1"/>
          </a:p>
        </p:txBody>
      </p:sp>
      <p:sp>
        <p:nvSpPr>
          <p:cNvPr id="24578" name="TextBox 2"/>
          <p:cNvSpPr txBox="1">
            <a:spLocks noChangeArrowheads="1"/>
          </p:cNvSpPr>
          <p:nvPr/>
        </p:nvSpPr>
        <p:spPr bwMode="auto">
          <a:xfrm>
            <a:off x="2352676" y="4170363"/>
            <a:ext cx="75596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第三代</a:t>
            </a:r>
            <a:r>
              <a:rPr lang="en-US" altLang="zh-CN" sz="3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3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en-US" altLang="zh-CN" sz="3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非结构层次化</a:t>
            </a:r>
            <a:r>
              <a:rPr lang="en-US" altLang="zh-CN" sz="3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3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30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Rectangle 3"/>
          <p:cNvSpPr>
            <a:spLocks noGrp="1" noChangeArrowheads="1"/>
          </p:cNvSpPr>
          <p:nvPr>
            <p:ph idx="1"/>
          </p:nvPr>
        </p:nvSpPr>
        <p:spPr>
          <a:xfrm>
            <a:off x="535709" y="1732685"/>
            <a:ext cx="11166764" cy="388951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7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</a:t>
            </a:r>
            <a:r>
              <a:rPr lang="en-US" altLang="zh-CN" sz="27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P2P Gnutella V0.4</a:t>
            </a:r>
            <a:r>
              <a:rPr lang="zh-CN" altLang="en-US" sz="27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</a:t>
            </a:r>
            <a:endParaRPr lang="en-US" altLang="zh-CN" sz="27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7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网络大了、搜索量大增</a:t>
            </a:r>
            <a:r>
              <a:rPr lang="zh-CN" altLang="en-US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Large scale P2P networks around the world  caused the ever-increasing search traffic. </a:t>
            </a:r>
            <a:endParaRPr lang="en-US" altLang="zh-CN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7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对于大网络，搜索应答</a:t>
            </a:r>
            <a:r>
              <a:rPr lang="zh-CN" altLang="en-US" sz="27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率变的</a:t>
            </a:r>
            <a:r>
              <a:rPr lang="zh-CN" altLang="en-US" sz="27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越来越低</a:t>
            </a:r>
            <a:r>
              <a:rPr lang="zh-CN" altLang="en-US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search recall ratio ( the number of search results</a:t>
            </a:r>
            <a:r>
              <a:rPr lang="zh-CN" altLang="en-US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total number of available copies of the searched object) was significantly decreased as the network scale became larger</a:t>
            </a:r>
            <a:endParaRPr lang="en-US" altLang="zh-CN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1981201" y="274639"/>
            <a:ext cx="8291513" cy="7064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</a:t>
            </a: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Unstructured Hierarchical P2P Architecture</a:t>
            </a:r>
            <a:endParaRPr lang="en-US" altLang="zh-CN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3"/>
          <p:cNvSpPr>
            <a:spLocks noGrp="1" noChangeArrowheads="1"/>
          </p:cNvSpPr>
          <p:nvPr>
            <p:ph idx="1"/>
          </p:nvPr>
        </p:nvSpPr>
        <p:spPr>
          <a:xfrm>
            <a:off x="572655" y="2349502"/>
            <a:ext cx="10603345" cy="159442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新设计：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Gnutella v0.6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采用了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层结构，以便改善性能</a:t>
            </a:r>
            <a:endParaRPr lang="en-US" altLang="zh-CN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 tackle this problem, Gnutella v0.6 introduced two-layer hierarchy in its architecture as below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81201" y="274639"/>
            <a:ext cx="8291513" cy="7064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</a:t>
            </a: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Unstructured Hierarchical P2P Architecture</a:t>
            </a:r>
            <a:endParaRPr lang="en-US" altLang="zh-CN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reeform 49"/>
          <p:cNvSpPr>
            <a:spLocks noChangeArrowheads="1"/>
          </p:cNvSpPr>
          <p:nvPr/>
        </p:nvSpPr>
        <p:spPr bwMode="auto">
          <a:xfrm>
            <a:off x="3316288" y="2370139"/>
            <a:ext cx="6437312" cy="2655887"/>
          </a:xfrm>
          <a:custGeom>
            <a:avLst/>
            <a:gdLst>
              <a:gd name="T0" fmla="*/ 784 w 5768"/>
              <a:gd name="T1" fmla="*/ 685 h 3586"/>
              <a:gd name="T2" fmla="*/ 829 w 5768"/>
              <a:gd name="T3" fmla="*/ 595 h 3586"/>
              <a:gd name="T4" fmla="*/ 1024 w 5768"/>
              <a:gd name="T5" fmla="*/ 355 h 3586"/>
              <a:gd name="T6" fmla="*/ 1234 w 5768"/>
              <a:gd name="T7" fmla="*/ 190 h 3586"/>
              <a:gd name="T8" fmla="*/ 1909 w 5768"/>
              <a:gd name="T9" fmla="*/ 115 h 3586"/>
              <a:gd name="T10" fmla="*/ 2764 w 5768"/>
              <a:gd name="T11" fmla="*/ 70 h 3586"/>
              <a:gd name="T12" fmla="*/ 3679 w 5768"/>
              <a:gd name="T13" fmla="*/ 25 h 3586"/>
              <a:gd name="T14" fmla="*/ 4474 w 5768"/>
              <a:gd name="T15" fmla="*/ 145 h 3586"/>
              <a:gd name="T16" fmla="*/ 4714 w 5768"/>
              <a:gd name="T17" fmla="*/ 655 h 3586"/>
              <a:gd name="T18" fmla="*/ 4774 w 5768"/>
              <a:gd name="T19" fmla="*/ 730 h 3586"/>
              <a:gd name="T20" fmla="*/ 5014 w 5768"/>
              <a:gd name="T21" fmla="*/ 910 h 3586"/>
              <a:gd name="T22" fmla="*/ 5464 w 5768"/>
              <a:gd name="T23" fmla="*/ 1015 h 3586"/>
              <a:gd name="T24" fmla="*/ 5599 w 5768"/>
              <a:gd name="T25" fmla="*/ 1150 h 3586"/>
              <a:gd name="T26" fmla="*/ 5674 w 5768"/>
              <a:gd name="T27" fmla="*/ 1270 h 3586"/>
              <a:gd name="T28" fmla="*/ 5734 w 5768"/>
              <a:gd name="T29" fmla="*/ 1405 h 3586"/>
              <a:gd name="T30" fmla="*/ 5629 w 5768"/>
              <a:gd name="T31" fmla="*/ 1810 h 3586"/>
              <a:gd name="T32" fmla="*/ 5449 w 5768"/>
              <a:gd name="T33" fmla="*/ 2050 h 3586"/>
              <a:gd name="T34" fmla="*/ 5224 w 5768"/>
              <a:gd name="T35" fmla="*/ 2320 h 3586"/>
              <a:gd name="T36" fmla="*/ 4984 w 5768"/>
              <a:gd name="T37" fmla="*/ 2635 h 3586"/>
              <a:gd name="T38" fmla="*/ 4879 w 5768"/>
              <a:gd name="T39" fmla="*/ 3115 h 3586"/>
              <a:gd name="T40" fmla="*/ 4594 w 5768"/>
              <a:gd name="T41" fmla="*/ 3295 h 3586"/>
              <a:gd name="T42" fmla="*/ 4474 w 5768"/>
              <a:gd name="T43" fmla="*/ 3400 h 3586"/>
              <a:gd name="T44" fmla="*/ 4294 w 5768"/>
              <a:gd name="T45" fmla="*/ 3520 h 3586"/>
              <a:gd name="T46" fmla="*/ 3229 w 5768"/>
              <a:gd name="T47" fmla="*/ 3505 h 3586"/>
              <a:gd name="T48" fmla="*/ 3094 w 5768"/>
              <a:gd name="T49" fmla="*/ 3280 h 3586"/>
              <a:gd name="T50" fmla="*/ 2959 w 5768"/>
              <a:gd name="T51" fmla="*/ 3175 h 3586"/>
              <a:gd name="T52" fmla="*/ 2119 w 5768"/>
              <a:gd name="T53" fmla="*/ 3235 h 3586"/>
              <a:gd name="T54" fmla="*/ 1819 w 5768"/>
              <a:gd name="T55" fmla="*/ 3430 h 3586"/>
              <a:gd name="T56" fmla="*/ 1279 w 5768"/>
              <a:gd name="T57" fmla="*/ 3445 h 3586"/>
              <a:gd name="T58" fmla="*/ 1009 w 5768"/>
              <a:gd name="T59" fmla="*/ 3145 h 3586"/>
              <a:gd name="T60" fmla="*/ 994 w 5768"/>
              <a:gd name="T61" fmla="*/ 2935 h 3586"/>
              <a:gd name="T62" fmla="*/ 994 w 5768"/>
              <a:gd name="T63" fmla="*/ 2710 h 3586"/>
              <a:gd name="T64" fmla="*/ 874 w 5768"/>
              <a:gd name="T65" fmla="*/ 2560 h 3586"/>
              <a:gd name="T66" fmla="*/ 769 w 5768"/>
              <a:gd name="T67" fmla="*/ 2455 h 3586"/>
              <a:gd name="T68" fmla="*/ 484 w 5768"/>
              <a:gd name="T69" fmla="*/ 2260 h 3586"/>
              <a:gd name="T70" fmla="*/ 334 w 5768"/>
              <a:gd name="T71" fmla="*/ 2170 h 3586"/>
              <a:gd name="T72" fmla="*/ 169 w 5768"/>
              <a:gd name="T73" fmla="*/ 2050 h 3586"/>
              <a:gd name="T74" fmla="*/ 64 w 5768"/>
              <a:gd name="T75" fmla="*/ 1930 h 3586"/>
              <a:gd name="T76" fmla="*/ 4 w 5768"/>
              <a:gd name="T77" fmla="*/ 1840 h 3586"/>
              <a:gd name="T78" fmla="*/ 64 w 5768"/>
              <a:gd name="T79" fmla="*/ 1390 h 3586"/>
              <a:gd name="T80" fmla="*/ 184 w 5768"/>
              <a:gd name="T81" fmla="*/ 1270 h 3586"/>
              <a:gd name="T82" fmla="*/ 439 w 5768"/>
              <a:gd name="T83" fmla="*/ 1150 h 3586"/>
              <a:gd name="T84" fmla="*/ 559 w 5768"/>
              <a:gd name="T85" fmla="*/ 1075 h 3586"/>
              <a:gd name="T86" fmla="*/ 799 w 5768"/>
              <a:gd name="T87" fmla="*/ 970 h 3586"/>
              <a:gd name="T88" fmla="*/ 814 w 5768"/>
              <a:gd name="T89" fmla="*/ 775 h 3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768" h="3586">
                <a:moveTo>
                  <a:pt x="814" y="775"/>
                </a:moveTo>
                <a:cubicBezTo>
                  <a:pt x="804" y="745"/>
                  <a:pt x="766" y="711"/>
                  <a:pt x="784" y="685"/>
                </a:cubicBezTo>
                <a:cubicBezTo>
                  <a:pt x="794" y="670"/>
                  <a:pt x="806" y="656"/>
                  <a:pt x="814" y="640"/>
                </a:cubicBezTo>
                <a:cubicBezTo>
                  <a:pt x="821" y="626"/>
                  <a:pt x="819" y="607"/>
                  <a:pt x="829" y="595"/>
                </a:cubicBezTo>
                <a:cubicBezTo>
                  <a:pt x="850" y="569"/>
                  <a:pt x="889" y="560"/>
                  <a:pt x="919" y="550"/>
                </a:cubicBezTo>
                <a:cubicBezTo>
                  <a:pt x="940" y="468"/>
                  <a:pt x="1001" y="424"/>
                  <a:pt x="1024" y="355"/>
                </a:cubicBezTo>
                <a:cubicBezTo>
                  <a:pt x="1034" y="325"/>
                  <a:pt x="1044" y="295"/>
                  <a:pt x="1054" y="265"/>
                </a:cubicBezTo>
                <a:cubicBezTo>
                  <a:pt x="1063" y="237"/>
                  <a:pt x="1200" y="197"/>
                  <a:pt x="1234" y="190"/>
                </a:cubicBezTo>
                <a:cubicBezTo>
                  <a:pt x="1274" y="182"/>
                  <a:pt x="1313" y="165"/>
                  <a:pt x="1354" y="160"/>
                </a:cubicBezTo>
                <a:cubicBezTo>
                  <a:pt x="1538" y="140"/>
                  <a:pt x="1725" y="133"/>
                  <a:pt x="1909" y="115"/>
                </a:cubicBezTo>
                <a:cubicBezTo>
                  <a:pt x="2071" y="125"/>
                  <a:pt x="2165" y="141"/>
                  <a:pt x="2314" y="160"/>
                </a:cubicBezTo>
                <a:cubicBezTo>
                  <a:pt x="2520" y="146"/>
                  <a:pt x="2589" y="128"/>
                  <a:pt x="2764" y="70"/>
                </a:cubicBezTo>
                <a:cubicBezTo>
                  <a:pt x="2874" y="33"/>
                  <a:pt x="2994" y="50"/>
                  <a:pt x="3109" y="40"/>
                </a:cubicBezTo>
                <a:cubicBezTo>
                  <a:pt x="3298" y="24"/>
                  <a:pt x="3489" y="30"/>
                  <a:pt x="3679" y="25"/>
                </a:cubicBezTo>
                <a:cubicBezTo>
                  <a:pt x="3855" y="0"/>
                  <a:pt x="4029" y="18"/>
                  <a:pt x="4204" y="40"/>
                </a:cubicBezTo>
                <a:cubicBezTo>
                  <a:pt x="4295" y="70"/>
                  <a:pt x="4393" y="91"/>
                  <a:pt x="4474" y="145"/>
                </a:cubicBezTo>
                <a:cubicBezTo>
                  <a:pt x="4502" y="229"/>
                  <a:pt x="4499" y="310"/>
                  <a:pt x="4549" y="385"/>
                </a:cubicBezTo>
                <a:cubicBezTo>
                  <a:pt x="4580" y="509"/>
                  <a:pt x="4605" y="582"/>
                  <a:pt x="4714" y="655"/>
                </a:cubicBezTo>
                <a:cubicBezTo>
                  <a:pt x="4719" y="670"/>
                  <a:pt x="4719" y="688"/>
                  <a:pt x="4729" y="700"/>
                </a:cubicBezTo>
                <a:cubicBezTo>
                  <a:pt x="4740" y="714"/>
                  <a:pt x="4760" y="718"/>
                  <a:pt x="4774" y="730"/>
                </a:cubicBezTo>
                <a:cubicBezTo>
                  <a:pt x="4823" y="771"/>
                  <a:pt x="4847" y="799"/>
                  <a:pt x="4909" y="820"/>
                </a:cubicBezTo>
                <a:cubicBezTo>
                  <a:pt x="4946" y="848"/>
                  <a:pt x="4976" y="883"/>
                  <a:pt x="5014" y="910"/>
                </a:cubicBezTo>
                <a:cubicBezTo>
                  <a:pt x="5119" y="985"/>
                  <a:pt x="5303" y="990"/>
                  <a:pt x="5419" y="1000"/>
                </a:cubicBezTo>
                <a:cubicBezTo>
                  <a:pt x="5434" y="1005"/>
                  <a:pt x="5450" y="1007"/>
                  <a:pt x="5464" y="1015"/>
                </a:cubicBezTo>
                <a:cubicBezTo>
                  <a:pt x="5496" y="1033"/>
                  <a:pt x="5554" y="1075"/>
                  <a:pt x="5554" y="1075"/>
                </a:cubicBezTo>
                <a:cubicBezTo>
                  <a:pt x="5569" y="1100"/>
                  <a:pt x="5580" y="1128"/>
                  <a:pt x="5599" y="1150"/>
                </a:cubicBezTo>
                <a:cubicBezTo>
                  <a:pt x="5611" y="1164"/>
                  <a:pt x="5634" y="1165"/>
                  <a:pt x="5644" y="1180"/>
                </a:cubicBezTo>
                <a:cubicBezTo>
                  <a:pt x="5661" y="1207"/>
                  <a:pt x="5664" y="1240"/>
                  <a:pt x="5674" y="1270"/>
                </a:cubicBezTo>
                <a:cubicBezTo>
                  <a:pt x="5680" y="1287"/>
                  <a:pt x="5697" y="1299"/>
                  <a:pt x="5704" y="1315"/>
                </a:cubicBezTo>
                <a:cubicBezTo>
                  <a:pt x="5717" y="1344"/>
                  <a:pt x="5734" y="1405"/>
                  <a:pt x="5734" y="1405"/>
                </a:cubicBezTo>
                <a:cubicBezTo>
                  <a:pt x="5753" y="1536"/>
                  <a:pt x="5768" y="1595"/>
                  <a:pt x="5734" y="1750"/>
                </a:cubicBezTo>
                <a:cubicBezTo>
                  <a:pt x="5731" y="1762"/>
                  <a:pt x="5630" y="1810"/>
                  <a:pt x="5629" y="1810"/>
                </a:cubicBezTo>
                <a:cubicBezTo>
                  <a:pt x="5604" y="1886"/>
                  <a:pt x="5576" y="1945"/>
                  <a:pt x="5509" y="1990"/>
                </a:cubicBezTo>
                <a:cubicBezTo>
                  <a:pt x="5469" y="2110"/>
                  <a:pt x="5529" y="1970"/>
                  <a:pt x="5449" y="2050"/>
                </a:cubicBezTo>
                <a:cubicBezTo>
                  <a:pt x="5428" y="2071"/>
                  <a:pt x="5422" y="2102"/>
                  <a:pt x="5404" y="2125"/>
                </a:cubicBezTo>
                <a:cubicBezTo>
                  <a:pt x="5346" y="2196"/>
                  <a:pt x="5279" y="2247"/>
                  <a:pt x="5224" y="2320"/>
                </a:cubicBezTo>
                <a:cubicBezTo>
                  <a:pt x="5198" y="2399"/>
                  <a:pt x="5226" y="2335"/>
                  <a:pt x="5164" y="2410"/>
                </a:cubicBezTo>
                <a:cubicBezTo>
                  <a:pt x="5103" y="2483"/>
                  <a:pt x="5037" y="2556"/>
                  <a:pt x="4984" y="2635"/>
                </a:cubicBezTo>
                <a:cubicBezTo>
                  <a:pt x="4973" y="2720"/>
                  <a:pt x="4971" y="2806"/>
                  <a:pt x="4954" y="2890"/>
                </a:cubicBezTo>
                <a:cubicBezTo>
                  <a:pt x="4939" y="2964"/>
                  <a:pt x="4903" y="3043"/>
                  <a:pt x="4879" y="3115"/>
                </a:cubicBezTo>
                <a:cubicBezTo>
                  <a:pt x="4870" y="3142"/>
                  <a:pt x="4808" y="3149"/>
                  <a:pt x="4789" y="3160"/>
                </a:cubicBezTo>
                <a:cubicBezTo>
                  <a:pt x="4720" y="3198"/>
                  <a:pt x="4659" y="3251"/>
                  <a:pt x="4594" y="3295"/>
                </a:cubicBezTo>
                <a:cubicBezTo>
                  <a:pt x="4584" y="3310"/>
                  <a:pt x="4578" y="3328"/>
                  <a:pt x="4564" y="3340"/>
                </a:cubicBezTo>
                <a:cubicBezTo>
                  <a:pt x="4537" y="3364"/>
                  <a:pt x="4474" y="3400"/>
                  <a:pt x="4474" y="3400"/>
                </a:cubicBezTo>
                <a:cubicBezTo>
                  <a:pt x="4429" y="3468"/>
                  <a:pt x="4405" y="3457"/>
                  <a:pt x="4339" y="3490"/>
                </a:cubicBezTo>
                <a:cubicBezTo>
                  <a:pt x="4323" y="3498"/>
                  <a:pt x="4311" y="3514"/>
                  <a:pt x="4294" y="3520"/>
                </a:cubicBezTo>
                <a:cubicBezTo>
                  <a:pt x="4254" y="3535"/>
                  <a:pt x="4104" y="3548"/>
                  <a:pt x="4084" y="3550"/>
                </a:cubicBezTo>
                <a:cubicBezTo>
                  <a:pt x="3405" y="3536"/>
                  <a:pt x="3555" y="3586"/>
                  <a:pt x="3229" y="3505"/>
                </a:cubicBezTo>
                <a:cubicBezTo>
                  <a:pt x="3175" y="3451"/>
                  <a:pt x="3153" y="3391"/>
                  <a:pt x="3109" y="3325"/>
                </a:cubicBezTo>
                <a:cubicBezTo>
                  <a:pt x="3100" y="3312"/>
                  <a:pt x="3104" y="3292"/>
                  <a:pt x="3094" y="3280"/>
                </a:cubicBezTo>
                <a:cubicBezTo>
                  <a:pt x="3083" y="3266"/>
                  <a:pt x="3063" y="3262"/>
                  <a:pt x="3049" y="3250"/>
                </a:cubicBezTo>
                <a:cubicBezTo>
                  <a:pt x="3009" y="3216"/>
                  <a:pt x="3007" y="3196"/>
                  <a:pt x="2959" y="3175"/>
                </a:cubicBezTo>
                <a:cubicBezTo>
                  <a:pt x="2930" y="3162"/>
                  <a:pt x="2869" y="3145"/>
                  <a:pt x="2869" y="3145"/>
                </a:cubicBezTo>
                <a:cubicBezTo>
                  <a:pt x="2619" y="3151"/>
                  <a:pt x="2330" y="3077"/>
                  <a:pt x="2119" y="3235"/>
                </a:cubicBezTo>
                <a:cubicBezTo>
                  <a:pt x="2022" y="3307"/>
                  <a:pt x="1984" y="3360"/>
                  <a:pt x="1864" y="3400"/>
                </a:cubicBezTo>
                <a:cubicBezTo>
                  <a:pt x="1847" y="3406"/>
                  <a:pt x="1835" y="3423"/>
                  <a:pt x="1819" y="3430"/>
                </a:cubicBezTo>
                <a:cubicBezTo>
                  <a:pt x="1790" y="3443"/>
                  <a:pt x="1729" y="3460"/>
                  <a:pt x="1729" y="3460"/>
                </a:cubicBezTo>
                <a:cubicBezTo>
                  <a:pt x="1579" y="3455"/>
                  <a:pt x="1429" y="3454"/>
                  <a:pt x="1279" y="3445"/>
                </a:cubicBezTo>
                <a:cubicBezTo>
                  <a:pt x="1228" y="3442"/>
                  <a:pt x="1144" y="3370"/>
                  <a:pt x="1144" y="3370"/>
                </a:cubicBezTo>
                <a:cubicBezTo>
                  <a:pt x="1098" y="3301"/>
                  <a:pt x="1032" y="3228"/>
                  <a:pt x="1009" y="3145"/>
                </a:cubicBezTo>
                <a:cubicBezTo>
                  <a:pt x="998" y="3105"/>
                  <a:pt x="979" y="3025"/>
                  <a:pt x="979" y="3025"/>
                </a:cubicBezTo>
                <a:cubicBezTo>
                  <a:pt x="984" y="2995"/>
                  <a:pt x="994" y="2965"/>
                  <a:pt x="994" y="2935"/>
                </a:cubicBezTo>
                <a:cubicBezTo>
                  <a:pt x="994" y="2919"/>
                  <a:pt x="979" y="2906"/>
                  <a:pt x="979" y="2890"/>
                </a:cubicBezTo>
                <a:cubicBezTo>
                  <a:pt x="979" y="2830"/>
                  <a:pt x="989" y="2770"/>
                  <a:pt x="994" y="2710"/>
                </a:cubicBezTo>
                <a:cubicBezTo>
                  <a:pt x="984" y="2680"/>
                  <a:pt x="974" y="2650"/>
                  <a:pt x="964" y="2620"/>
                </a:cubicBezTo>
                <a:cubicBezTo>
                  <a:pt x="953" y="2586"/>
                  <a:pt x="874" y="2560"/>
                  <a:pt x="874" y="2560"/>
                </a:cubicBezTo>
                <a:cubicBezTo>
                  <a:pt x="788" y="2431"/>
                  <a:pt x="903" y="2583"/>
                  <a:pt x="799" y="2500"/>
                </a:cubicBezTo>
                <a:cubicBezTo>
                  <a:pt x="785" y="2489"/>
                  <a:pt x="782" y="2468"/>
                  <a:pt x="769" y="2455"/>
                </a:cubicBezTo>
                <a:cubicBezTo>
                  <a:pt x="739" y="2425"/>
                  <a:pt x="699" y="2405"/>
                  <a:pt x="664" y="2380"/>
                </a:cubicBezTo>
                <a:cubicBezTo>
                  <a:pt x="605" y="2339"/>
                  <a:pt x="544" y="2300"/>
                  <a:pt x="484" y="2260"/>
                </a:cubicBezTo>
                <a:cubicBezTo>
                  <a:pt x="464" y="2246"/>
                  <a:pt x="406" y="2198"/>
                  <a:pt x="379" y="2185"/>
                </a:cubicBezTo>
                <a:cubicBezTo>
                  <a:pt x="365" y="2178"/>
                  <a:pt x="348" y="2178"/>
                  <a:pt x="334" y="2170"/>
                </a:cubicBezTo>
                <a:cubicBezTo>
                  <a:pt x="179" y="2084"/>
                  <a:pt x="301" y="2129"/>
                  <a:pt x="199" y="2095"/>
                </a:cubicBezTo>
                <a:cubicBezTo>
                  <a:pt x="189" y="2080"/>
                  <a:pt x="182" y="2063"/>
                  <a:pt x="169" y="2050"/>
                </a:cubicBezTo>
                <a:cubicBezTo>
                  <a:pt x="156" y="2037"/>
                  <a:pt x="136" y="2034"/>
                  <a:pt x="124" y="2020"/>
                </a:cubicBezTo>
                <a:cubicBezTo>
                  <a:pt x="100" y="1993"/>
                  <a:pt x="84" y="1960"/>
                  <a:pt x="64" y="1930"/>
                </a:cubicBezTo>
                <a:cubicBezTo>
                  <a:pt x="54" y="1915"/>
                  <a:pt x="44" y="1900"/>
                  <a:pt x="34" y="1885"/>
                </a:cubicBezTo>
                <a:cubicBezTo>
                  <a:pt x="24" y="1870"/>
                  <a:pt x="4" y="1840"/>
                  <a:pt x="4" y="1840"/>
                </a:cubicBezTo>
                <a:cubicBezTo>
                  <a:pt x="9" y="1700"/>
                  <a:pt x="0" y="1559"/>
                  <a:pt x="19" y="1420"/>
                </a:cubicBezTo>
                <a:cubicBezTo>
                  <a:pt x="21" y="1402"/>
                  <a:pt x="51" y="1403"/>
                  <a:pt x="64" y="1390"/>
                </a:cubicBezTo>
                <a:cubicBezTo>
                  <a:pt x="119" y="1335"/>
                  <a:pt x="68" y="1344"/>
                  <a:pt x="139" y="1285"/>
                </a:cubicBezTo>
                <a:cubicBezTo>
                  <a:pt x="151" y="1275"/>
                  <a:pt x="170" y="1277"/>
                  <a:pt x="184" y="1270"/>
                </a:cubicBezTo>
                <a:cubicBezTo>
                  <a:pt x="222" y="1251"/>
                  <a:pt x="251" y="1214"/>
                  <a:pt x="289" y="1195"/>
                </a:cubicBezTo>
                <a:cubicBezTo>
                  <a:pt x="326" y="1177"/>
                  <a:pt x="396" y="1161"/>
                  <a:pt x="439" y="1150"/>
                </a:cubicBezTo>
                <a:cubicBezTo>
                  <a:pt x="449" y="1135"/>
                  <a:pt x="454" y="1115"/>
                  <a:pt x="469" y="1105"/>
                </a:cubicBezTo>
                <a:cubicBezTo>
                  <a:pt x="496" y="1088"/>
                  <a:pt x="559" y="1075"/>
                  <a:pt x="559" y="1075"/>
                </a:cubicBezTo>
                <a:cubicBezTo>
                  <a:pt x="625" y="1009"/>
                  <a:pt x="662" y="1016"/>
                  <a:pt x="754" y="985"/>
                </a:cubicBezTo>
                <a:cubicBezTo>
                  <a:pt x="769" y="980"/>
                  <a:pt x="799" y="970"/>
                  <a:pt x="799" y="970"/>
                </a:cubicBezTo>
                <a:cubicBezTo>
                  <a:pt x="840" y="908"/>
                  <a:pt x="851" y="845"/>
                  <a:pt x="874" y="775"/>
                </a:cubicBezTo>
                <a:cubicBezTo>
                  <a:pt x="820" y="739"/>
                  <a:pt x="837" y="729"/>
                  <a:pt x="814" y="775"/>
                </a:cubicBezTo>
                <a:close/>
              </a:path>
            </a:pathLst>
          </a:custGeom>
          <a:solidFill>
            <a:srgbClr val="FF99CC">
              <a:alpha val="30196"/>
            </a:srgbClr>
          </a:solidFill>
          <a:ln w="31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0" name="AutoShape 5"/>
          <p:cNvSpPr>
            <a:spLocks noChangeAspect="1" noChangeArrowheads="1"/>
          </p:cNvSpPr>
          <p:nvPr/>
        </p:nvSpPr>
        <p:spPr bwMode="auto">
          <a:xfrm>
            <a:off x="2497139" y="1484314"/>
            <a:ext cx="8135937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b="1"/>
          </a:p>
        </p:txBody>
      </p:sp>
      <p:sp>
        <p:nvSpPr>
          <p:cNvPr id="27651" name="Line 6"/>
          <p:cNvSpPr>
            <a:spLocks noChangeShapeType="1"/>
          </p:cNvSpPr>
          <p:nvPr/>
        </p:nvSpPr>
        <p:spPr bwMode="auto">
          <a:xfrm flipH="1">
            <a:off x="3816351" y="3963989"/>
            <a:ext cx="220663" cy="106203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" name="Line 7"/>
          <p:cNvSpPr>
            <a:spLocks noChangeShapeType="1"/>
          </p:cNvSpPr>
          <p:nvPr/>
        </p:nvSpPr>
        <p:spPr bwMode="auto">
          <a:xfrm>
            <a:off x="5135564" y="4318000"/>
            <a:ext cx="439737" cy="1062038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3" name="Line 8"/>
          <p:cNvSpPr>
            <a:spLocks noChangeShapeType="1"/>
          </p:cNvSpPr>
          <p:nvPr/>
        </p:nvSpPr>
        <p:spPr bwMode="auto">
          <a:xfrm flipH="1">
            <a:off x="4476750" y="4318000"/>
            <a:ext cx="439738" cy="123825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4" name="Line 9"/>
          <p:cNvSpPr>
            <a:spLocks noChangeShapeType="1"/>
          </p:cNvSpPr>
          <p:nvPr/>
        </p:nvSpPr>
        <p:spPr bwMode="auto">
          <a:xfrm flipV="1">
            <a:off x="2936875" y="3963989"/>
            <a:ext cx="1100138" cy="70802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5" name="Line 10"/>
          <p:cNvSpPr>
            <a:spLocks noChangeShapeType="1"/>
          </p:cNvSpPr>
          <p:nvPr/>
        </p:nvSpPr>
        <p:spPr bwMode="auto">
          <a:xfrm flipH="1">
            <a:off x="6675438" y="3786188"/>
            <a:ext cx="658812" cy="159385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6" name="Line 11"/>
          <p:cNvSpPr>
            <a:spLocks noChangeShapeType="1"/>
          </p:cNvSpPr>
          <p:nvPr/>
        </p:nvSpPr>
        <p:spPr bwMode="auto">
          <a:xfrm>
            <a:off x="7994650" y="4848226"/>
            <a:ext cx="1098550" cy="531813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7" name="Line 12"/>
          <p:cNvSpPr>
            <a:spLocks noChangeShapeType="1"/>
          </p:cNvSpPr>
          <p:nvPr/>
        </p:nvSpPr>
        <p:spPr bwMode="auto">
          <a:xfrm>
            <a:off x="7994650" y="4672013"/>
            <a:ext cx="2198688" cy="17780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8" name="Line 13"/>
          <p:cNvSpPr>
            <a:spLocks noChangeShapeType="1"/>
          </p:cNvSpPr>
          <p:nvPr/>
        </p:nvSpPr>
        <p:spPr bwMode="auto">
          <a:xfrm flipV="1">
            <a:off x="9093201" y="2370138"/>
            <a:ext cx="1319213" cy="141605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9" name="Line 14"/>
          <p:cNvSpPr>
            <a:spLocks noChangeShapeType="1"/>
          </p:cNvSpPr>
          <p:nvPr/>
        </p:nvSpPr>
        <p:spPr bwMode="auto">
          <a:xfrm flipV="1">
            <a:off x="8213725" y="2016126"/>
            <a:ext cx="439738" cy="53022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0" name="Line 15"/>
          <p:cNvSpPr>
            <a:spLocks noChangeShapeType="1"/>
          </p:cNvSpPr>
          <p:nvPr/>
        </p:nvSpPr>
        <p:spPr bwMode="auto">
          <a:xfrm flipH="1" flipV="1">
            <a:off x="7773988" y="2016126"/>
            <a:ext cx="222250" cy="53022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1" name="Line 16"/>
          <p:cNvSpPr>
            <a:spLocks noChangeShapeType="1"/>
          </p:cNvSpPr>
          <p:nvPr/>
        </p:nvSpPr>
        <p:spPr bwMode="auto">
          <a:xfrm flipV="1">
            <a:off x="5575301" y="2016126"/>
            <a:ext cx="220663" cy="70802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2" name="Line 17"/>
          <p:cNvSpPr>
            <a:spLocks noChangeShapeType="1"/>
          </p:cNvSpPr>
          <p:nvPr/>
        </p:nvSpPr>
        <p:spPr bwMode="auto">
          <a:xfrm flipH="1" flipV="1">
            <a:off x="4476751" y="2192339"/>
            <a:ext cx="879475" cy="70802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3" name="Line 18"/>
          <p:cNvSpPr>
            <a:spLocks noChangeShapeType="1"/>
          </p:cNvSpPr>
          <p:nvPr/>
        </p:nvSpPr>
        <p:spPr bwMode="auto">
          <a:xfrm flipH="1" flipV="1">
            <a:off x="3376614" y="2192339"/>
            <a:ext cx="2198687" cy="141763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4" name="Line 19"/>
          <p:cNvSpPr>
            <a:spLocks noChangeShapeType="1"/>
          </p:cNvSpPr>
          <p:nvPr/>
        </p:nvSpPr>
        <p:spPr bwMode="auto">
          <a:xfrm>
            <a:off x="4256088" y="3786189"/>
            <a:ext cx="1319212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5" name="Line 20"/>
          <p:cNvSpPr>
            <a:spLocks noChangeShapeType="1"/>
          </p:cNvSpPr>
          <p:nvPr/>
        </p:nvSpPr>
        <p:spPr bwMode="auto">
          <a:xfrm flipH="1">
            <a:off x="5135563" y="3963988"/>
            <a:ext cx="660400" cy="35401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6" name="Line 21"/>
          <p:cNvSpPr>
            <a:spLocks noChangeShapeType="1"/>
          </p:cNvSpPr>
          <p:nvPr/>
        </p:nvSpPr>
        <p:spPr bwMode="auto">
          <a:xfrm flipV="1">
            <a:off x="5135563" y="3963989"/>
            <a:ext cx="1979612" cy="53022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7" name="Line 22"/>
          <p:cNvSpPr>
            <a:spLocks noChangeShapeType="1"/>
          </p:cNvSpPr>
          <p:nvPr/>
        </p:nvSpPr>
        <p:spPr bwMode="auto">
          <a:xfrm>
            <a:off x="7334250" y="3963989"/>
            <a:ext cx="660400" cy="70802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8" name="Line 23"/>
          <p:cNvSpPr>
            <a:spLocks noChangeShapeType="1"/>
          </p:cNvSpPr>
          <p:nvPr/>
        </p:nvSpPr>
        <p:spPr bwMode="auto">
          <a:xfrm flipV="1">
            <a:off x="7994650" y="3786189"/>
            <a:ext cx="1098550" cy="70802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9" name="Line 24"/>
          <p:cNvSpPr>
            <a:spLocks noChangeShapeType="1"/>
          </p:cNvSpPr>
          <p:nvPr/>
        </p:nvSpPr>
        <p:spPr bwMode="auto">
          <a:xfrm>
            <a:off x="8213725" y="2724151"/>
            <a:ext cx="660400" cy="88582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0" name="Line 25"/>
          <p:cNvSpPr>
            <a:spLocks noChangeShapeType="1"/>
          </p:cNvSpPr>
          <p:nvPr/>
        </p:nvSpPr>
        <p:spPr bwMode="auto">
          <a:xfrm>
            <a:off x="7554913" y="3786189"/>
            <a:ext cx="1098550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1" name="Line 26"/>
          <p:cNvSpPr>
            <a:spLocks noChangeShapeType="1"/>
          </p:cNvSpPr>
          <p:nvPr/>
        </p:nvSpPr>
        <p:spPr bwMode="auto">
          <a:xfrm>
            <a:off x="6015038" y="3786189"/>
            <a:ext cx="1319212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2" name="Line 27"/>
          <p:cNvSpPr>
            <a:spLocks noChangeShapeType="1"/>
          </p:cNvSpPr>
          <p:nvPr/>
        </p:nvSpPr>
        <p:spPr bwMode="auto">
          <a:xfrm>
            <a:off x="5135563" y="2724151"/>
            <a:ext cx="660400" cy="88582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3" name="Line 28"/>
          <p:cNvSpPr>
            <a:spLocks noChangeShapeType="1"/>
          </p:cNvSpPr>
          <p:nvPr/>
        </p:nvSpPr>
        <p:spPr bwMode="auto">
          <a:xfrm>
            <a:off x="5356226" y="2900363"/>
            <a:ext cx="2417763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4" name="Oval 29"/>
          <p:cNvSpPr>
            <a:spLocks noChangeArrowheads="1"/>
          </p:cNvSpPr>
          <p:nvPr/>
        </p:nvSpPr>
        <p:spPr bwMode="auto">
          <a:xfrm>
            <a:off x="5048250" y="2546350"/>
            <a:ext cx="622300" cy="579438"/>
          </a:xfrm>
          <a:prstGeom prst="ellipse">
            <a:avLst/>
          </a:prstGeom>
          <a:solidFill>
            <a:srgbClr val="00FF00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Sn1</a:t>
            </a:r>
            <a:endParaRPr lang="en-US" altLang="zh-CN" b="1"/>
          </a:p>
        </p:txBody>
      </p:sp>
      <p:sp>
        <p:nvSpPr>
          <p:cNvPr id="27675" name="Oval 30"/>
          <p:cNvSpPr>
            <a:spLocks noChangeArrowheads="1"/>
          </p:cNvSpPr>
          <p:nvPr/>
        </p:nvSpPr>
        <p:spPr bwMode="auto">
          <a:xfrm>
            <a:off x="7686675" y="2546350"/>
            <a:ext cx="622300" cy="579438"/>
          </a:xfrm>
          <a:prstGeom prst="ellipse">
            <a:avLst/>
          </a:prstGeom>
          <a:solidFill>
            <a:srgbClr val="00FF00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Sn2</a:t>
            </a:r>
            <a:endParaRPr lang="en-US" altLang="zh-CN" b="1"/>
          </a:p>
        </p:txBody>
      </p:sp>
      <p:sp>
        <p:nvSpPr>
          <p:cNvPr id="27676" name="Oval 31"/>
          <p:cNvSpPr>
            <a:spLocks noChangeArrowheads="1"/>
          </p:cNvSpPr>
          <p:nvPr/>
        </p:nvSpPr>
        <p:spPr bwMode="auto">
          <a:xfrm>
            <a:off x="3729038" y="3432175"/>
            <a:ext cx="622300" cy="579438"/>
          </a:xfrm>
          <a:prstGeom prst="ellipse">
            <a:avLst/>
          </a:prstGeom>
          <a:solidFill>
            <a:srgbClr val="00FF00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Sn3</a:t>
            </a:r>
            <a:endParaRPr lang="en-US" altLang="zh-CN" b="1"/>
          </a:p>
        </p:txBody>
      </p:sp>
      <p:sp>
        <p:nvSpPr>
          <p:cNvPr id="27677" name="Oval 32"/>
          <p:cNvSpPr>
            <a:spLocks noChangeArrowheads="1"/>
          </p:cNvSpPr>
          <p:nvPr/>
        </p:nvSpPr>
        <p:spPr bwMode="auto">
          <a:xfrm>
            <a:off x="5487988" y="3432175"/>
            <a:ext cx="622300" cy="579438"/>
          </a:xfrm>
          <a:prstGeom prst="ellipse">
            <a:avLst/>
          </a:prstGeom>
          <a:solidFill>
            <a:srgbClr val="00FF00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Sn4</a:t>
            </a:r>
            <a:endParaRPr lang="en-US" altLang="zh-CN" b="1"/>
          </a:p>
        </p:txBody>
      </p:sp>
      <p:sp>
        <p:nvSpPr>
          <p:cNvPr id="27678" name="Oval 33"/>
          <p:cNvSpPr>
            <a:spLocks noChangeArrowheads="1"/>
          </p:cNvSpPr>
          <p:nvPr/>
        </p:nvSpPr>
        <p:spPr bwMode="auto">
          <a:xfrm>
            <a:off x="6894514" y="3432175"/>
            <a:ext cx="623887" cy="579438"/>
          </a:xfrm>
          <a:prstGeom prst="ellipse">
            <a:avLst/>
          </a:prstGeom>
          <a:solidFill>
            <a:srgbClr val="00FF00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Sn5</a:t>
            </a:r>
            <a:endParaRPr lang="en-US" altLang="zh-CN" b="1"/>
          </a:p>
        </p:txBody>
      </p:sp>
      <p:sp>
        <p:nvSpPr>
          <p:cNvPr id="27679" name="Oval 34"/>
          <p:cNvSpPr>
            <a:spLocks noChangeArrowheads="1"/>
          </p:cNvSpPr>
          <p:nvPr/>
        </p:nvSpPr>
        <p:spPr bwMode="auto">
          <a:xfrm>
            <a:off x="8653464" y="3432175"/>
            <a:ext cx="623887" cy="579438"/>
          </a:xfrm>
          <a:prstGeom prst="ellipse">
            <a:avLst/>
          </a:prstGeom>
          <a:solidFill>
            <a:srgbClr val="00FF00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Sn6</a:t>
            </a:r>
            <a:endParaRPr lang="en-US" altLang="zh-CN" b="1"/>
          </a:p>
        </p:txBody>
      </p:sp>
      <p:sp>
        <p:nvSpPr>
          <p:cNvPr id="27680" name="Oval 35"/>
          <p:cNvSpPr>
            <a:spLocks noChangeArrowheads="1"/>
          </p:cNvSpPr>
          <p:nvPr/>
        </p:nvSpPr>
        <p:spPr bwMode="auto">
          <a:xfrm>
            <a:off x="4695825" y="3963988"/>
            <a:ext cx="623888" cy="577850"/>
          </a:xfrm>
          <a:prstGeom prst="ellipse">
            <a:avLst/>
          </a:prstGeom>
          <a:solidFill>
            <a:srgbClr val="00FF00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Sn7</a:t>
            </a:r>
            <a:endParaRPr lang="en-US" altLang="zh-CN" b="1"/>
          </a:p>
        </p:txBody>
      </p:sp>
      <p:sp>
        <p:nvSpPr>
          <p:cNvPr id="27681" name="Oval 36"/>
          <p:cNvSpPr>
            <a:spLocks noChangeArrowheads="1"/>
          </p:cNvSpPr>
          <p:nvPr/>
        </p:nvSpPr>
        <p:spPr bwMode="auto">
          <a:xfrm>
            <a:off x="7554913" y="4318000"/>
            <a:ext cx="622300" cy="577850"/>
          </a:xfrm>
          <a:prstGeom prst="ellipse">
            <a:avLst/>
          </a:prstGeom>
          <a:solidFill>
            <a:srgbClr val="00FF00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Sn8</a:t>
            </a:r>
            <a:endParaRPr lang="en-US" altLang="zh-CN" b="1"/>
          </a:p>
        </p:txBody>
      </p:sp>
      <p:sp>
        <p:nvSpPr>
          <p:cNvPr id="27682" name="Oval 37"/>
          <p:cNvSpPr>
            <a:spLocks noChangeArrowheads="1"/>
          </p:cNvSpPr>
          <p:nvPr/>
        </p:nvSpPr>
        <p:spPr bwMode="auto">
          <a:xfrm>
            <a:off x="5135564" y="5026025"/>
            <a:ext cx="623887" cy="577850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leaf</a:t>
            </a:r>
            <a:endParaRPr lang="en-US" altLang="zh-CN" b="1"/>
          </a:p>
        </p:txBody>
      </p:sp>
      <p:sp>
        <p:nvSpPr>
          <p:cNvPr id="27683" name="Oval 38"/>
          <p:cNvSpPr>
            <a:spLocks noChangeArrowheads="1"/>
          </p:cNvSpPr>
          <p:nvPr/>
        </p:nvSpPr>
        <p:spPr bwMode="auto">
          <a:xfrm>
            <a:off x="6235700" y="5026025"/>
            <a:ext cx="622300" cy="577850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leaf</a:t>
            </a:r>
            <a:endParaRPr lang="en-US" altLang="zh-CN" b="1"/>
          </a:p>
        </p:txBody>
      </p:sp>
      <p:sp>
        <p:nvSpPr>
          <p:cNvPr id="27684" name="Oval 39"/>
          <p:cNvSpPr>
            <a:spLocks noChangeArrowheads="1"/>
          </p:cNvSpPr>
          <p:nvPr/>
        </p:nvSpPr>
        <p:spPr bwMode="auto">
          <a:xfrm>
            <a:off x="8874125" y="5026025"/>
            <a:ext cx="622300" cy="577850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leaf</a:t>
            </a:r>
            <a:endParaRPr lang="en-US" altLang="zh-CN" b="1"/>
          </a:p>
        </p:txBody>
      </p:sp>
      <p:sp>
        <p:nvSpPr>
          <p:cNvPr id="27685" name="Oval 40"/>
          <p:cNvSpPr>
            <a:spLocks noChangeArrowheads="1"/>
          </p:cNvSpPr>
          <p:nvPr/>
        </p:nvSpPr>
        <p:spPr bwMode="auto">
          <a:xfrm>
            <a:off x="9532939" y="4494214"/>
            <a:ext cx="623887" cy="579437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leaf</a:t>
            </a:r>
            <a:endParaRPr lang="en-US" altLang="zh-CN" b="1"/>
          </a:p>
        </p:txBody>
      </p:sp>
      <p:sp>
        <p:nvSpPr>
          <p:cNvPr id="27686" name="Oval 41"/>
          <p:cNvSpPr>
            <a:spLocks noChangeArrowheads="1"/>
          </p:cNvSpPr>
          <p:nvPr/>
        </p:nvSpPr>
        <p:spPr bwMode="auto">
          <a:xfrm>
            <a:off x="4168775" y="5026025"/>
            <a:ext cx="622300" cy="577850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leaf</a:t>
            </a:r>
            <a:endParaRPr lang="en-US" altLang="zh-CN" b="1"/>
          </a:p>
        </p:txBody>
      </p:sp>
      <p:sp>
        <p:nvSpPr>
          <p:cNvPr id="27687" name="Oval 42"/>
          <p:cNvSpPr>
            <a:spLocks noChangeArrowheads="1"/>
          </p:cNvSpPr>
          <p:nvPr/>
        </p:nvSpPr>
        <p:spPr bwMode="auto">
          <a:xfrm>
            <a:off x="3289300" y="2016125"/>
            <a:ext cx="622300" cy="577850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leaf</a:t>
            </a:r>
            <a:endParaRPr lang="en-US" altLang="zh-CN" b="1"/>
          </a:p>
        </p:txBody>
      </p:sp>
      <p:sp>
        <p:nvSpPr>
          <p:cNvPr id="27688" name="Oval 43"/>
          <p:cNvSpPr>
            <a:spLocks noChangeArrowheads="1"/>
          </p:cNvSpPr>
          <p:nvPr/>
        </p:nvSpPr>
        <p:spPr bwMode="auto">
          <a:xfrm>
            <a:off x="4168775" y="1662113"/>
            <a:ext cx="622300" cy="577850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leaf</a:t>
            </a:r>
            <a:endParaRPr lang="en-US" altLang="zh-CN" b="1"/>
          </a:p>
        </p:txBody>
      </p:sp>
      <p:sp>
        <p:nvSpPr>
          <p:cNvPr id="27689" name="Oval 44"/>
          <p:cNvSpPr>
            <a:spLocks noChangeArrowheads="1"/>
          </p:cNvSpPr>
          <p:nvPr/>
        </p:nvSpPr>
        <p:spPr bwMode="auto">
          <a:xfrm>
            <a:off x="5356225" y="1662113"/>
            <a:ext cx="622300" cy="577850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leaf</a:t>
            </a:r>
            <a:endParaRPr lang="en-US" altLang="zh-CN" b="1"/>
          </a:p>
        </p:txBody>
      </p:sp>
      <p:sp>
        <p:nvSpPr>
          <p:cNvPr id="27690" name="Oval 45"/>
          <p:cNvSpPr>
            <a:spLocks noChangeArrowheads="1"/>
          </p:cNvSpPr>
          <p:nvPr/>
        </p:nvSpPr>
        <p:spPr bwMode="auto">
          <a:xfrm>
            <a:off x="7334250" y="1662113"/>
            <a:ext cx="623888" cy="577850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leaf</a:t>
            </a:r>
            <a:endParaRPr lang="en-US" altLang="zh-CN" b="1"/>
          </a:p>
        </p:txBody>
      </p:sp>
      <p:sp>
        <p:nvSpPr>
          <p:cNvPr id="27691" name="Oval 46"/>
          <p:cNvSpPr>
            <a:spLocks noChangeArrowheads="1"/>
          </p:cNvSpPr>
          <p:nvPr/>
        </p:nvSpPr>
        <p:spPr bwMode="auto">
          <a:xfrm>
            <a:off x="8213725" y="1662113"/>
            <a:ext cx="623888" cy="577850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leaf</a:t>
            </a:r>
            <a:endParaRPr lang="en-US" altLang="zh-CN" b="1"/>
          </a:p>
        </p:txBody>
      </p:sp>
      <p:sp>
        <p:nvSpPr>
          <p:cNvPr id="27692" name="Oval 47"/>
          <p:cNvSpPr>
            <a:spLocks noChangeArrowheads="1"/>
          </p:cNvSpPr>
          <p:nvPr/>
        </p:nvSpPr>
        <p:spPr bwMode="auto">
          <a:xfrm>
            <a:off x="9972675" y="2192339"/>
            <a:ext cx="623888" cy="579437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leaf</a:t>
            </a:r>
            <a:endParaRPr lang="en-US" altLang="zh-CN" b="1"/>
          </a:p>
        </p:txBody>
      </p:sp>
      <p:sp>
        <p:nvSpPr>
          <p:cNvPr id="27693" name="Oval 48"/>
          <p:cNvSpPr>
            <a:spLocks noChangeArrowheads="1"/>
          </p:cNvSpPr>
          <p:nvPr/>
        </p:nvSpPr>
        <p:spPr bwMode="auto">
          <a:xfrm>
            <a:off x="2497138" y="4318000"/>
            <a:ext cx="622300" cy="577850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leaf</a:t>
            </a:r>
            <a:endParaRPr lang="en-US" altLang="zh-CN" b="1"/>
          </a:p>
        </p:txBody>
      </p:sp>
      <p:sp>
        <p:nvSpPr>
          <p:cNvPr id="27694" name="Oval 50"/>
          <p:cNvSpPr>
            <a:spLocks noChangeArrowheads="1"/>
          </p:cNvSpPr>
          <p:nvPr/>
        </p:nvSpPr>
        <p:spPr bwMode="auto">
          <a:xfrm>
            <a:off x="3289300" y="4672013"/>
            <a:ext cx="622300" cy="577850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leaf</a:t>
            </a:r>
            <a:endParaRPr lang="en-US" altLang="zh-CN" b="1"/>
          </a:p>
        </p:txBody>
      </p:sp>
      <p:sp>
        <p:nvSpPr>
          <p:cNvPr id="27695" name="Line 51"/>
          <p:cNvSpPr>
            <a:spLocks noChangeShapeType="1"/>
          </p:cNvSpPr>
          <p:nvPr/>
        </p:nvSpPr>
        <p:spPr bwMode="auto">
          <a:xfrm flipV="1">
            <a:off x="9093201" y="2546350"/>
            <a:ext cx="220663" cy="1062038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6" name="Oval 52"/>
          <p:cNvSpPr>
            <a:spLocks noChangeArrowheads="1"/>
          </p:cNvSpPr>
          <p:nvPr/>
        </p:nvSpPr>
        <p:spPr bwMode="auto">
          <a:xfrm>
            <a:off x="9093200" y="2016125"/>
            <a:ext cx="623888" cy="577850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leaf</a:t>
            </a:r>
            <a:endParaRPr lang="en-US" altLang="zh-CN" b="1"/>
          </a:p>
        </p:txBody>
      </p:sp>
      <p:sp>
        <p:nvSpPr>
          <p:cNvPr id="27697" name="Rectangle 53"/>
          <p:cNvSpPr>
            <a:spLocks noChangeArrowheads="1"/>
          </p:cNvSpPr>
          <p:nvPr/>
        </p:nvSpPr>
        <p:spPr bwMode="auto">
          <a:xfrm>
            <a:off x="3287714" y="5746751"/>
            <a:ext cx="6192837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6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非结构化层次</a:t>
            </a:r>
            <a:r>
              <a:rPr lang="en-US" altLang="zh-CN" sz="26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26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en-US" altLang="zh-CN" sz="26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6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6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</a:t>
            </a:r>
            <a:r>
              <a:rPr lang="en-US" altLang="zh-CN" sz="26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P2P: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Gnutella v0.6  network topology</a:t>
            </a:r>
            <a:endParaRPr lang="en-US" altLang="zh-CN" sz="2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98" name="Text Box 55"/>
          <p:cNvSpPr txBox="1">
            <a:spLocks noChangeArrowheads="1"/>
          </p:cNvSpPr>
          <p:nvPr/>
        </p:nvSpPr>
        <p:spPr bwMode="auto">
          <a:xfrm>
            <a:off x="1703389" y="1989139"/>
            <a:ext cx="1584325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>
                <a:latin typeface="微软雅黑" panose="020B0503020204020204" pitchFamily="34" charset="-122"/>
                <a:ea typeface="微软雅黑" panose="020B0503020204020204" pitchFamily="34" charset="-122"/>
              </a:rPr>
              <a:t>超级节点</a:t>
            </a:r>
            <a:r>
              <a:rPr lang="en-US" altLang="zh-CN" sz="3000" b="1">
                <a:latin typeface="微软雅黑" panose="020B0503020204020204" pitchFamily="34" charset="-122"/>
                <a:ea typeface="微软雅黑" panose="020B0503020204020204" pitchFamily="34" charset="-122"/>
              </a:rPr>
              <a:t>sn</a:t>
            </a:r>
            <a:endParaRPr lang="en-US" altLang="zh-CN" sz="3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000" b="1">
                <a:latin typeface="微软雅黑" panose="020B0503020204020204" pitchFamily="34" charset="-122"/>
                <a:ea typeface="微软雅黑" panose="020B0503020204020204" pitchFamily="34" charset="-122"/>
              </a:rPr>
              <a:t>叶子节点</a:t>
            </a:r>
            <a:r>
              <a:rPr lang="en-US" altLang="zh-CN" sz="3000" b="1">
                <a:latin typeface="微软雅黑" panose="020B0503020204020204" pitchFamily="34" charset="-122"/>
                <a:ea typeface="微软雅黑" panose="020B0503020204020204" pitchFamily="34" charset="-122"/>
              </a:rPr>
              <a:t>leaf</a:t>
            </a:r>
            <a:endParaRPr lang="en-US" altLang="zh-CN" sz="3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1981201" y="188914"/>
            <a:ext cx="8291513" cy="7064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</a:t>
            </a: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Unstructured Hierarchical P2P Architecture</a:t>
            </a:r>
            <a:endParaRPr lang="en-US" altLang="zh-CN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>
          <a:xfrm>
            <a:off x="554182" y="1339851"/>
            <a:ext cx="11102109" cy="5215061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架构的解释</a:t>
            </a:r>
            <a:endParaRPr lang="en-US" altLang="zh-CN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this architecture, nodes are divided into 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into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leaf nodes and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ultrapeer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nodes.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叶子节点 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 leaf node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only maintains connection with its own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ultrapeer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超级节点 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(An </a:t>
            </a:r>
            <a:r>
              <a:rPr lang="en-US" altLang="zh-CN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ultrapeer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maintains connections to its own leaf nodes and acts as proxy for them 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connects to the other 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ultrapeers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from the overlay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81201" y="274639"/>
            <a:ext cx="8291513" cy="7064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</a:t>
            </a: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Unstructured Hierarchical P2P Architecture</a:t>
            </a:r>
            <a:endParaRPr lang="en-US" altLang="zh-CN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>
          <a:xfrm>
            <a:off x="618837" y="1284270"/>
            <a:ext cx="10991272" cy="4633645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在查找过程中，叶子节点的责任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叶节点仅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负责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发起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查找请求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相关查找响应，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他们能够准确回答的请求，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Leaf nodes are only responsible for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initiating lookup requests,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receiving correlated lookup response, and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responding the requests that they can exactly answer,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81201" y="274639"/>
            <a:ext cx="8291513" cy="7064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</a:t>
            </a: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Unstructured Hierarchical P2P Architecture</a:t>
            </a:r>
            <a:endParaRPr lang="en-US" altLang="zh-CN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1" name="AutoShape 5"/>
          <p:cNvSpPr>
            <a:spLocks noChangeArrowheads="1"/>
          </p:cNvSpPr>
          <p:nvPr/>
        </p:nvSpPr>
        <p:spPr bwMode="auto">
          <a:xfrm>
            <a:off x="2208214" y="2563814"/>
            <a:ext cx="7704137" cy="1152525"/>
          </a:xfrm>
          <a:prstGeom prst="bevel">
            <a:avLst>
              <a:gd name="adj" fmla="val 12500"/>
            </a:avLst>
          </a:prstGeom>
          <a:solidFill>
            <a:srgbClr val="FFCC00">
              <a:alpha val="11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Definition of the P2P Architecture</a:t>
            </a:r>
            <a:endParaRPr lang="en-US" altLang="zh-CN" sz="36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3863975" y="4076701"/>
            <a:ext cx="424815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架构的定义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/>
          <p:cNvSpPr>
            <a:spLocks noGrp="1" noChangeArrowheads="1"/>
          </p:cNvSpPr>
          <p:nvPr>
            <p:ph idx="1"/>
          </p:nvPr>
        </p:nvSpPr>
        <p:spPr>
          <a:xfrm>
            <a:off x="618836" y="977774"/>
            <a:ext cx="11111346" cy="511520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在查找过程中，超级节点的责任。</a:t>
            </a:r>
            <a:endParaRPr lang="en-US" altLang="zh-CN" sz="26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6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ltrapeers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are responsible for 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</a:pP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转发请求到其它超级节点 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forwarding lookup requests to other </a:t>
            </a:r>
            <a:r>
              <a:rPr lang="en-US" altLang="zh-CN" sz="2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ultrapeers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or 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</a:pP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转发请求到自己的叶子节点 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its own connected leaf nodes, if it knows exactly the leaf node is able to answer the request. 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超级节点也可以发出初始的请求，可以接受相关的反映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Ultrapeers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 also initiate requests and receive correlated responses. 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在超级节点层，使用洪泛机制转发请求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 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level of </a:t>
            </a:r>
            <a:r>
              <a:rPr lang="en-US" altLang="zh-CN" sz="2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ultrapeer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similar flooding-based mechanism as Gnutella v0.4 is utilized to forward the lookup requests.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54452" y="134594"/>
            <a:ext cx="8291513" cy="7064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</a:t>
            </a: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Unstructured Hierarchical P2P Architecture</a:t>
            </a:r>
            <a:endParaRPr lang="en-US" altLang="zh-CN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reeform 49"/>
          <p:cNvSpPr>
            <a:spLocks noChangeArrowheads="1"/>
          </p:cNvSpPr>
          <p:nvPr/>
        </p:nvSpPr>
        <p:spPr bwMode="auto">
          <a:xfrm>
            <a:off x="2811463" y="2082800"/>
            <a:ext cx="6437312" cy="2655888"/>
          </a:xfrm>
          <a:custGeom>
            <a:avLst/>
            <a:gdLst>
              <a:gd name="T0" fmla="*/ 784 w 5768"/>
              <a:gd name="T1" fmla="*/ 685 h 3586"/>
              <a:gd name="T2" fmla="*/ 829 w 5768"/>
              <a:gd name="T3" fmla="*/ 595 h 3586"/>
              <a:gd name="T4" fmla="*/ 1024 w 5768"/>
              <a:gd name="T5" fmla="*/ 355 h 3586"/>
              <a:gd name="T6" fmla="*/ 1234 w 5768"/>
              <a:gd name="T7" fmla="*/ 190 h 3586"/>
              <a:gd name="T8" fmla="*/ 1909 w 5768"/>
              <a:gd name="T9" fmla="*/ 115 h 3586"/>
              <a:gd name="T10" fmla="*/ 2764 w 5768"/>
              <a:gd name="T11" fmla="*/ 70 h 3586"/>
              <a:gd name="T12" fmla="*/ 3679 w 5768"/>
              <a:gd name="T13" fmla="*/ 25 h 3586"/>
              <a:gd name="T14" fmla="*/ 4474 w 5768"/>
              <a:gd name="T15" fmla="*/ 145 h 3586"/>
              <a:gd name="T16" fmla="*/ 4714 w 5768"/>
              <a:gd name="T17" fmla="*/ 655 h 3586"/>
              <a:gd name="T18" fmla="*/ 4774 w 5768"/>
              <a:gd name="T19" fmla="*/ 730 h 3586"/>
              <a:gd name="T20" fmla="*/ 5014 w 5768"/>
              <a:gd name="T21" fmla="*/ 910 h 3586"/>
              <a:gd name="T22" fmla="*/ 5464 w 5768"/>
              <a:gd name="T23" fmla="*/ 1015 h 3586"/>
              <a:gd name="T24" fmla="*/ 5599 w 5768"/>
              <a:gd name="T25" fmla="*/ 1150 h 3586"/>
              <a:gd name="T26" fmla="*/ 5674 w 5768"/>
              <a:gd name="T27" fmla="*/ 1270 h 3586"/>
              <a:gd name="T28" fmla="*/ 5734 w 5768"/>
              <a:gd name="T29" fmla="*/ 1405 h 3586"/>
              <a:gd name="T30" fmla="*/ 5629 w 5768"/>
              <a:gd name="T31" fmla="*/ 1810 h 3586"/>
              <a:gd name="T32" fmla="*/ 5449 w 5768"/>
              <a:gd name="T33" fmla="*/ 2050 h 3586"/>
              <a:gd name="T34" fmla="*/ 5224 w 5768"/>
              <a:gd name="T35" fmla="*/ 2320 h 3586"/>
              <a:gd name="T36" fmla="*/ 4984 w 5768"/>
              <a:gd name="T37" fmla="*/ 2635 h 3586"/>
              <a:gd name="T38" fmla="*/ 4879 w 5768"/>
              <a:gd name="T39" fmla="*/ 3115 h 3586"/>
              <a:gd name="T40" fmla="*/ 4594 w 5768"/>
              <a:gd name="T41" fmla="*/ 3295 h 3586"/>
              <a:gd name="T42" fmla="*/ 4474 w 5768"/>
              <a:gd name="T43" fmla="*/ 3400 h 3586"/>
              <a:gd name="T44" fmla="*/ 4294 w 5768"/>
              <a:gd name="T45" fmla="*/ 3520 h 3586"/>
              <a:gd name="T46" fmla="*/ 3229 w 5768"/>
              <a:gd name="T47" fmla="*/ 3505 h 3586"/>
              <a:gd name="T48" fmla="*/ 3094 w 5768"/>
              <a:gd name="T49" fmla="*/ 3280 h 3586"/>
              <a:gd name="T50" fmla="*/ 2959 w 5768"/>
              <a:gd name="T51" fmla="*/ 3175 h 3586"/>
              <a:gd name="T52" fmla="*/ 2119 w 5768"/>
              <a:gd name="T53" fmla="*/ 3235 h 3586"/>
              <a:gd name="T54" fmla="*/ 1819 w 5768"/>
              <a:gd name="T55" fmla="*/ 3430 h 3586"/>
              <a:gd name="T56" fmla="*/ 1279 w 5768"/>
              <a:gd name="T57" fmla="*/ 3445 h 3586"/>
              <a:gd name="T58" fmla="*/ 1009 w 5768"/>
              <a:gd name="T59" fmla="*/ 3145 h 3586"/>
              <a:gd name="T60" fmla="*/ 994 w 5768"/>
              <a:gd name="T61" fmla="*/ 2935 h 3586"/>
              <a:gd name="T62" fmla="*/ 994 w 5768"/>
              <a:gd name="T63" fmla="*/ 2710 h 3586"/>
              <a:gd name="T64" fmla="*/ 874 w 5768"/>
              <a:gd name="T65" fmla="*/ 2560 h 3586"/>
              <a:gd name="T66" fmla="*/ 769 w 5768"/>
              <a:gd name="T67" fmla="*/ 2455 h 3586"/>
              <a:gd name="T68" fmla="*/ 484 w 5768"/>
              <a:gd name="T69" fmla="*/ 2260 h 3586"/>
              <a:gd name="T70" fmla="*/ 334 w 5768"/>
              <a:gd name="T71" fmla="*/ 2170 h 3586"/>
              <a:gd name="T72" fmla="*/ 169 w 5768"/>
              <a:gd name="T73" fmla="*/ 2050 h 3586"/>
              <a:gd name="T74" fmla="*/ 64 w 5768"/>
              <a:gd name="T75" fmla="*/ 1930 h 3586"/>
              <a:gd name="T76" fmla="*/ 4 w 5768"/>
              <a:gd name="T77" fmla="*/ 1840 h 3586"/>
              <a:gd name="T78" fmla="*/ 64 w 5768"/>
              <a:gd name="T79" fmla="*/ 1390 h 3586"/>
              <a:gd name="T80" fmla="*/ 184 w 5768"/>
              <a:gd name="T81" fmla="*/ 1270 h 3586"/>
              <a:gd name="T82" fmla="*/ 439 w 5768"/>
              <a:gd name="T83" fmla="*/ 1150 h 3586"/>
              <a:gd name="T84" fmla="*/ 559 w 5768"/>
              <a:gd name="T85" fmla="*/ 1075 h 3586"/>
              <a:gd name="T86" fmla="*/ 799 w 5768"/>
              <a:gd name="T87" fmla="*/ 970 h 3586"/>
              <a:gd name="T88" fmla="*/ 814 w 5768"/>
              <a:gd name="T89" fmla="*/ 775 h 3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768" h="3586">
                <a:moveTo>
                  <a:pt x="814" y="775"/>
                </a:moveTo>
                <a:cubicBezTo>
                  <a:pt x="804" y="745"/>
                  <a:pt x="766" y="711"/>
                  <a:pt x="784" y="685"/>
                </a:cubicBezTo>
                <a:cubicBezTo>
                  <a:pt x="794" y="670"/>
                  <a:pt x="806" y="656"/>
                  <a:pt x="814" y="640"/>
                </a:cubicBezTo>
                <a:cubicBezTo>
                  <a:pt x="821" y="626"/>
                  <a:pt x="819" y="607"/>
                  <a:pt x="829" y="595"/>
                </a:cubicBezTo>
                <a:cubicBezTo>
                  <a:pt x="850" y="569"/>
                  <a:pt x="889" y="560"/>
                  <a:pt x="919" y="550"/>
                </a:cubicBezTo>
                <a:cubicBezTo>
                  <a:pt x="940" y="468"/>
                  <a:pt x="1001" y="424"/>
                  <a:pt x="1024" y="355"/>
                </a:cubicBezTo>
                <a:cubicBezTo>
                  <a:pt x="1034" y="325"/>
                  <a:pt x="1044" y="295"/>
                  <a:pt x="1054" y="265"/>
                </a:cubicBezTo>
                <a:cubicBezTo>
                  <a:pt x="1063" y="237"/>
                  <a:pt x="1200" y="197"/>
                  <a:pt x="1234" y="190"/>
                </a:cubicBezTo>
                <a:cubicBezTo>
                  <a:pt x="1274" y="182"/>
                  <a:pt x="1313" y="165"/>
                  <a:pt x="1354" y="160"/>
                </a:cubicBezTo>
                <a:cubicBezTo>
                  <a:pt x="1538" y="140"/>
                  <a:pt x="1725" y="133"/>
                  <a:pt x="1909" y="115"/>
                </a:cubicBezTo>
                <a:cubicBezTo>
                  <a:pt x="2071" y="125"/>
                  <a:pt x="2165" y="141"/>
                  <a:pt x="2314" y="160"/>
                </a:cubicBezTo>
                <a:cubicBezTo>
                  <a:pt x="2520" y="146"/>
                  <a:pt x="2589" y="128"/>
                  <a:pt x="2764" y="70"/>
                </a:cubicBezTo>
                <a:cubicBezTo>
                  <a:pt x="2874" y="33"/>
                  <a:pt x="2994" y="50"/>
                  <a:pt x="3109" y="40"/>
                </a:cubicBezTo>
                <a:cubicBezTo>
                  <a:pt x="3298" y="24"/>
                  <a:pt x="3489" y="30"/>
                  <a:pt x="3679" y="25"/>
                </a:cubicBezTo>
                <a:cubicBezTo>
                  <a:pt x="3855" y="0"/>
                  <a:pt x="4029" y="18"/>
                  <a:pt x="4204" y="40"/>
                </a:cubicBezTo>
                <a:cubicBezTo>
                  <a:pt x="4295" y="70"/>
                  <a:pt x="4393" y="91"/>
                  <a:pt x="4474" y="145"/>
                </a:cubicBezTo>
                <a:cubicBezTo>
                  <a:pt x="4502" y="229"/>
                  <a:pt x="4499" y="310"/>
                  <a:pt x="4549" y="385"/>
                </a:cubicBezTo>
                <a:cubicBezTo>
                  <a:pt x="4580" y="509"/>
                  <a:pt x="4605" y="582"/>
                  <a:pt x="4714" y="655"/>
                </a:cubicBezTo>
                <a:cubicBezTo>
                  <a:pt x="4719" y="670"/>
                  <a:pt x="4719" y="688"/>
                  <a:pt x="4729" y="700"/>
                </a:cubicBezTo>
                <a:cubicBezTo>
                  <a:pt x="4740" y="714"/>
                  <a:pt x="4760" y="718"/>
                  <a:pt x="4774" y="730"/>
                </a:cubicBezTo>
                <a:cubicBezTo>
                  <a:pt x="4823" y="771"/>
                  <a:pt x="4847" y="799"/>
                  <a:pt x="4909" y="820"/>
                </a:cubicBezTo>
                <a:cubicBezTo>
                  <a:pt x="4946" y="848"/>
                  <a:pt x="4976" y="883"/>
                  <a:pt x="5014" y="910"/>
                </a:cubicBezTo>
                <a:cubicBezTo>
                  <a:pt x="5119" y="985"/>
                  <a:pt x="5303" y="990"/>
                  <a:pt x="5419" y="1000"/>
                </a:cubicBezTo>
                <a:cubicBezTo>
                  <a:pt x="5434" y="1005"/>
                  <a:pt x="5450" y="1007"/>
                  <a:pt x="5464" y="1015"/>
                </a:cubicBezTo>
                <a:cubicBezTo>
                  <a:pt x="5496" y="1033"/>
                  <a:pt x="5554" y="1075"/>
                  <a:pt x="5554" y="1075"/>
                </a:cubicBezTo>
                <a:cubicBezTo>
                  <a:pt x="5569" y="1100"/>
                  <a:pt x="5580" y="1128"/>
                  <a:pt x="5599" y="1150"/>
                </a:cubicBezTo>
                <a:cubicBezTo>
                  <a:pt x="5611" y="1164"/>
                  <a:pt x="5634" y="1165"/>
                  <a:pt x="5644" y="1180"/>
                </a:cubicBezTo>
                <a:cubicBezTo>
                  <a:pt x="5661" y="1207"/>
                  <a:pt x="5664" y="1240"/>
                  <a:pt x="5674" y="1270"/>
                </a:cubicBezTo>
                <a:cubicBezTo>
                  <a:pt x="5680" y="1287"/>
                  <a:pt x="5697" y="1299"/>
                  <a:pt x="5704" y="1315"/>
                </a:cubicBezTo>
                <a:cubicBezTo>
                  <a:pt x="5717" y="1344"/>
                  <a:pt x="5734" y="1405"/>
                  <a:pt x="5734" y="1405"/>
                </a:cubicBezTo>
                <a:cubicBezTo>
                  <a:pt x="5753" y="1536"/>
                  <a:pt x="5768" y="1595"/>
                  <a:pt x="5734" y="1750"/>
                </a:cubicBezTo>
                <a:cubicBezTo>
                  <a:pt x="5731" y="1762"/>
                  <a:pt x="5630" y="1810"/>
                  <a:pt x="5629" y="1810"/>
                </a:cubicBezTo>
                <a:cubicBezTo>
                  <a:pt x="5604" y="1886"/>
                  <a:pt x="5576" y="1945"/>
                  <a:pt x="5509" y="1990"/>
                </a:cubicBezTo>
                <a:cubicBezTo>
                  <a:pt x="5469" y="2110"/>
                  <a:pt x="5529" y="1970"/>
                  <a:pt x="5449" y="2050"/>
                </a:cubicBezTo>
                <a:cubicBezTo>
                  <a:pt x="5428" y="2071"/>
                  <a:pt x="5422" y="2102"/>
                  <a:pt x="5404" y="2125"/>
                </a:cubicBezTo>
                <a:cubicBezTo>
                  <a:pt x="5346" y="2196"/>
                  <a:pt x="5279" y="2247"/>
                  <a:pt x="5224" y="2320"/>
                </a:cubicBezTo>
                <a:cubicBezTo>
                  <a:pt x="5198" y="2399"/>
                  <a:pt x="5226" y="2335"/>
                  <a:pt x="5164" y="2410"/>
                </a:cubicBezTo>
                <a:cubicBezTo>
                  <a:pt x="5103" y="2483"/>
                  <a:pt x="5037" y="2556"/>
                  <a:pt x="4984" y="2635"/>
                </a:cubicBezTo>
                <a:cubicBezTo>
                  <a:pt x="4973" y="2720"/>
                  <a:pt x="4971" y="2806"/>
                  <a:pt x="4954" y="2890"/>
                </a:cubicBezTo>
                <a:cubicBezTo>
                  <a:pt x="4939" y="2964"/>
                  <a:pt x="4903" y="3043"/>
                  <a:pt x="4879" y="3115"/>
                </a:cubicBezTo>
                <a:cubicBezTo>
                  <a:pt x="4870" y="3142"/>
                  <a:pt x="4808" y="3149"/>
                  <a:pt x="4789" y="3160"/>
                </a:cubicBezTo>
                <a:cubicBezTo>
                  <a:pt x="4720" y="3198"/>
                  <a:pt x="4659" y="3251"/>
                  <a:pt x="4594" y="3295"/>
                </a:cubicBezTo>
                <a:cubicBezTo>
                  <a:pt x="4584" y="3310"/>
                  <a:pt x="4578" y="3328"/>
                  <a:pt x="4564" y="3340"/>
                </a:cubicBezTo>
                <a:cubicBezTo>
                  <a:pt x="4537" y="3364"/>
                  <a:pt x="4474" y="3400"/>
                  <a:pt x="4474" y="3400"/>
                </a:cubicBezTo>
                <a:cubicBezTo>
                  <a:pt x="4429" y="3468"/>
                  <a:pt x="4405" y="3457"/>
                  <a:pt x="4339" y="3490"/>
                </a:cubicBezTo>
                <a:cubicBezTo>
                  <a:pt x="4323" y="3498"/>
                  <a:pt x="4311" y="3514"/>
                  <a:pt x="4294" y="3520"/>
                </a:cubicBezTo>
                <a:cubicBezTo>
                  <a:pt x="4254" y="3535"/>
                  <a:pt x="4104" y="3548"/>
                  <a:pt x="4084" y="3550"/>
                </a:cubicBezTo>
                <a:cubicBezTo>
                  <a:pt x="3405" y="3536"/>
                  <a:pt x="3555" y="3586"/>
                  <a:pt x="3229" y="3505"/>
                </a:cubicBezTo>
                <a:cubicBezTo>
                  <a:pt x="3175" y="3451"/>
                  <a:pt x="3153" y="3391"/>
                  <a:pt x="3109" y="3325"/>
                </a:cubicBezTo>
                <a:cubicBezTo>
                  <a:pt x="3100" y="3312"/>
                  <a:pt x="3104" y="3292"/>
                  <a:pt x="3094" y="3280"/>
                </a:cubicBezTo>
                <a:cubicBezTo>
                  <a:pt x="3083" y="3266"/>
                  <a:pt x="3063" y="3262"/>
                  <a:pt x="3049" y="3250"/>
                </a:cubicBezTo>
                <a:cubicBezTo>
                  <a:pt x="3009" y="3216"/>
                  <a:pt x="3007" y="3196"/>
                  <a:pt x="2959" y="3175"/>
                </a:cubicBezTo>
                <a:cubicBezTo>
                  <a:pt x="2930" y="3162"/>
                  <a:pt x="2869" y="3145"/>
                  <a:pt x="2869" y="3145"/>
                </a:cubicBezTo>
                <a:cubicBezTo>
                  <a:pt x="2619" y="3151"/>
                  <a:pt x="2330" y="3077"/>
                  <a:pt x="2119" y="3235"/>
                </a:cubicBezTo>
                <a:cubicBezTo>
                  <a:pt x="2022" y="3307"/>
                  <a:pt x="1984" y="3360"/>
                  <a:pt x="1864" y="3400"/>
                </a:cubicBezTo>
                <a:cubicBezTo>
                  <a:pt x="1847" y="3406"/>
                  <a:pt x="1835" y="3423"/>
                  <a:pt x="1819" y="3430"/>
                </a:cubicBezTo>
                <a:cubicBezTo>
                  <a:pt x="1790" y="3443"/>
                  <a:pt x="1729" y="3460"/>
                  <a:pt x="1729" y="3460"/>
                </a:cubicBezTo>
                <a:cubicBezTo>
                  <a:pt x="1579" y="3455"/>
                  <a:pt x="1429" y="3454"/>
                  <a:pt x="1279" y="3445"/>
                </a:cubicBezTo>
                <a:cubicBezTo>
                  <a:pt x="1228" y="3442"/>
                  <a:pt x="1144" y="3370"/>
                  <a:pt x="1144" y="3370"/>
                </a:cubicBezTo>
                <a:cubicBezTo>
                  <a:pt x="1098" y="3301"/>
                  <a:pt x="1032" y="3228"/>
                  <a:pt x="1009" y="3145"/>
                </a:cubicBezTo>
                <a:cubicBezTo>
                  <a:pt x="998" y="3105"/>
                  <a:pt x="979" y="3025"/>
                  <a:pt x="979" y="3025"/>
                </a:cubicBezTo>
                <a:cubicBezTo>
                  <a:pt x="984" y="2995"/>
                  <a:pt x="994" y="2965"/>
                  <a:pt x="994" y="2935"/>
                </a:cubicBezTo>
                <a:cubicBezTo>
                  <a:pt x="994" y="2919"/>
                  <a:pt x="979" y="2906"/>
                  <a:pt x="979" y="2890"/>
                </a:cubicBezTo>
                <a:cubicBezTo>
                  <a:pt x="979" y="2830"/>
                  <a:pt x="989" y="2770"/>
                  <a:pt x="994" y="2710"/>
                </a:cubicBezTo>
                <a:cubicBezTo>
                  <a:pt x="984" y="2680"/>
                  <a:pt x="974" y="2650"/>
                  <a:pt x="964" y="2620"/>
                </a:cubicBezTo>
                <a:cubicBezTo>
                  <a:pt x="953" y="2586"/>
                  <a:pt x="874" y="2560"/>
                  <a:pt x="874" y="2560"/>
                </a:cubicBezTo>
                <a:cubicBezTo>
                  <a:pt x="788" y="2431"/>
                  <a:pt x="903" y="2583"/>
                  <a:pt x="799" y="2500"/>
                </a:cubicBezTo>
                <a:cubicBezTo>
                  <a:pt x="785" y="2489"/>
                  <a:pt x="782" y="2468"/>
                  <a:pt x="769" y="2455"/>
                </a:cubicBezTo>
                <a:cubicBezTo>
                  <a:pt x="739" y="2425"/>
                  <a:pt x="699" y="2405"/>
                  <a:pt x="664" y="2380"/>
                </a:cubicBezTo>
                <a:cubicBezTo>
                  <a:pt x="605" y="2339"/>
                  <a:pt x="544" y="2300"/>
                  <a:pt x="484" y="2260"/>
                </a:cubicBezTo>
                <a:cubicBezTo>
                  <a:pt x="464" y="2246"/>
                  <a:pt x="406" y="2198"/>
                  <a:pt x="379" y="2185"/>
                </a:cubicBezTo>
                <a:cubicBezTo>
                  <a:pt x="365" y="2178"/>
                  <a:pt x="348" y="2178"/>
                  <a:pt x="334" y="2170"/>
                </a:cubicBezTo>
                <a:cubicBezTo>
                  <a:pt x="179" y="2084"/>
                  <a:pt x="301" y="2129"/>
                  <a:pt x="199" y="2095"/>
                </a:cubicBezTo>
                <a:cubicBezTo>
                  <a:pt x="189" y="2080"/>
                  <a:pt x="182" y="2063"/>
                  <a:pt x="169" y="2050"/>
                </a:cubicBezTo>
                <a:cubicBezTo>
                  <a:pt x="156" y="2037"/>
                  <a:pt x="136" y="2034"/>
                  <a:pt x="124" y="2020"/>
                </a:cubicBezTo>
                <a:cubicBezTo>
                  <a:pt x="100" y="1993"/>
                  <a:pt x="84" y="1960"/>
                  <a:pt x="64" y="1930"/>
                </a:cubicBezTo>
                <a:cubicBezTo>
                  <a:pt x="54" y="1915"/>
                  <a:pt x="44" y="1900"/>
                  <a:pt x="34" y="1885"/>
                </a:cubicBezTo>
                <a:cubicBezTo>
                  <a:pt x="24" y="1870"/>
                  <a:pt x="4" y="1840"/>
                  <a:pt x="4" y="1840"/>
                </a:cubicBezTo>
                <a:cubicBezTo>
                  <a:pt x="9" y="1700"/>
                  <a:pt x="0" y="1559"/>
                  <a:pt x="19" y="1420"/>
                </a:cubicBezTo>
                <a:cubicBezTo>
                  <a:pt x="21" y="1402"/>
                  <a:pt x="51" y="1403"/>
                  <a:pt x="64" y="1390"/>
                </a:cubicBezTo>
                <a:cubicBezTo>
                  <a:pt x="119" y="1335"/>
                  <a:pt x="68" y="1344"/>
                  <a:pt x="139" y="1285"/>
                </a:cubicBezTo>
                <a:cubicBezTo>
                  <a:pt x="151" y="1275"/>
                  <a:pt x="170" y="1277"/>
                  <a:pt x="184" y="1270"/>
                </a:cubicBezTo>
                <a:cubicBezTo>
                  <a:pt x="222" y="1251"/>
                  <a:pt x="251" y="1214"/>
                  <a:pt x="289" y="1195"/>
                </a:cubicBezTo>
                <a:cubicBezTo>
                  <a:pt x="326" y="1177"/>
                  <a:pt x="396" y="1161"/>
                  <a:pt x="439" y="1150"/>
                </a:cubicBezTo>
                <a:cubicBezTo>
                  <a:pt x="449" y="1135"/>
                  <a:pt x="454" y="1115"/>
                  <a:pt x="469" y="1105"/>
                </a:cubicBezTo>
                <a:cubicBezTo>
                  <a:pt x="496" y="1088"/>
                  <a:pt x="559" y="1075"/>
                  <a:pt x="559" y="1075"/>
                </a:cubicBezTo>
                <a:cubicBezTo>
                  <a:pt x="625" y="1009"/>
                  <a:pt x="662" y="1016"/>
                  <a:pt x="754" y="985"/>
                </a:cubicBezTo>
                <a:cubicBezTo>
                  <a:pt x="769" y="980"/>
                  <a:pt x="799" y="970"/>
                  <a:pt x="799" y="970"/>
                </a:cubicBezTo>
                <a:cubicBezTo>
                  <a:pt x="840" y="908"/>
                  <a:pt x="851" y="845"/>
                  <a:pt x="874" y="775"/>
                </a:cubicBezTo>
                <a:cubicBezTo>
                  <a:pt x="820" y="739"/>
                  <a:pt x="837" y="729"/>
                  <a:pt x="814" y="775"/>
                </a:cubicBezTo>
                <a:close/>
              </a:path>
            </a:pathLst>
          </a:custGeom>
          <a:solidFill>
            <a:srgbClr val="FF99CC">
              <a:alpha val="30196"/>
            </a:srgbClr>
          </a:solidFill>
          <a:ln w="31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46" name="AutoShape 5"/>
          <p:cNvSpPr>
            <a:spLocks noChangeAspect="1" noChangeArrowheads="1"/>
          </p:cNvSpPr>
          <p:nvPr/>
        </p:nvSpPr>
        <p:spPr bwMode="auto">
          <a:xfrm>
            <a:off x="1992314" y="1196975"/>
            <a:ext cx="8135937" cy="424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b="1"/>
          </a:p>
        </p:txBody>
      </p:sp>
      <p:sp>
        <p:nvSpPr>
          <p:cNvPr id="31747" name="Line 6"/>
          <p:cNvSpPr>
            <a:spLocks noChangeShapeType="1"/>
          </p:cNvSpPr>
          <p:nvPr/>
        </p:nvSpPr>
        <p:spPr bwMode="auto">
          <a:xfrm flipH="1">
            <a:off x="3311526" y="3676650"/>
            <a:ext cx="220663" cy="1062038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8" name="Line 7"/>
          <p:cNvSpPr>
            <a:spLocks noChangeShapeType="1"/>
          </p:cNvSpPr>
          <p:nvPr/>
        </p:nvSpPr>
        <p:spPr bwMode="auto">
          <a:xfrm>
            <a:off x="4630739" y="4030664"/>
            <a:ext cx="439737" cy="106203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9" name="Line 8"/>
          <p:cNvSpPr>
            <a:spLocks noChangeShapeType="1"/>
          </p:cNvSpPr>
          <p:nvPr/>
        </p:nvSpPr>
        <p:spPr bwMode="auto">
          <a:xfrm flipH="1">
            <a:off x="3971925" y="4030663"/>
            <a:ext cx="439738" cy="123825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0" name="Line 9"/>
          <p:cNvSpPr>
            <a:spLocks noChangeShapeType="1"/>
          </p:cNvSpPr>
          <p:nvPr/>
        </p:nvSpPr>
        <p:spPr bwMode="auto">
          <a:xfrm flipV="1">
            <a:off x="2432050" y="3676651"/>
            <a:ext cx="1100138" cy="70802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1" name="Line 10"/>
          <p:cNvSpPr>
            <a:spLocks noChangeShapeType="1"/>
          </p:cNvSpPr>
          <p:nvPr/>
        </p:nvSpPr>
        <p:spPr bwMode="auto">
          <a:xfrm flipH="1">
            <a:off x="6170613" y="3498850"/>
            <a:ext cx="658812" cy="159385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2" name="Line 11"/>
          <p:cNvSpPr>
            <a:spLocks noChangeShapeType="1"/>
          </p:cNvSpPr>
          <p:nvPr/>
        </p:nvSpPr>
        <p:spPr bwMode="auto">
          <a:xfrm>
            <a:off x="7489825" y="4560888"/>
            <a:ext cx="1098550" cy="53181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3" name="Line 12"/>
          <p:cNvSpPr>
            <a:spLocks noChangeShapeType="1"/>
          </p:cNvSpPr>
          <p:nvPr/>
        </p:nvSpPr>
        <p:spPr bwMode="auto">
          <a:xfrm>
            <a:off x="7489825" y="4384675"/>
            <a:ext cx="2198688" cy="17780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4" name="Line 13"/>
          <p:cNvSpPr>
            <a:spLocks noChangeShapeType="1"/>
          </p:cNvSpPr>
          <p:nvPr/>
        </p:nvSpPr>
        <p:spPr bwMode="auto">
          <a:xfrm flipV="1">
            <a:off x="8588376" y="2082800"/>
            <a:ext cx="1319213" cy="141605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5" name="Line 14"/>
          <p:cNvSpPr>
            <a:spLocks noChangeShapeType="1"/>
          </p:cNvSpPr>
          <p:nvPr/>
        </p:nvSpPr>
        <p:spPr bwMode="auto">
          <a:xfrm flipV="1">
            <a:off x="7708900" y="1728789"/>
            <a:ext cx="439738" cy="53022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6" name="Line 15"/>
          <p:cNvSpPr>
            <a:spLocks noChangeShapeType="1"/>
          </p:cNvSpPr>
          <p:nvPr/>
        </p:nvSpPr>
        <p:spPr bwMode="auto">
          <a:xfrm flipH="1" flipV="1">
            <a:off x="7269163" y="1728789"/>
            <a:ext cx="222250" cy="53022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7" name="Line 16"/>
          <p:cNvSpPr>
            <a:spLocks noChangeShapeType="1"/>
          </p:cNvSpPr>
          <p:nvPr/>
        </p:nvSpPr>
        <p:spPr bwMode="auto">
          <a:xfrm flipV="1">
            <a:off x="5070476" y="1728789"/>
            <a:ext cx="220663" cy="70802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8" name="Line 17"/>
          <p:cNvSpPr>
            <a:spLocks noChangeShapeType="1"/>
          </p:cNvSpPr>
          <p:nvPr/>
        </p:nvSpPr>
        <p:spPr bwMode="auto">
          <a:xfrm flipH="1" flipV="1">
            <a:off x="3830638" y="1593851"/>
            <a:ext cx="1020762" cy="101917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9" name="Line 18"/>
          <p:cNvSpPr>
            <a:spLocks noChangeShapeType="1"/>
          </p:cNvSpPr>
          <p:nvPr/>
        </p:nvSpPr>
        <p:spPr bwMode="auto">
          <a:xfrm flipH="1" flipV="1">
            <a:off x="2871789" y="1905000"/>
            <a:ext cx="2198687" cy="1417638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0" name="Line 19"/>
          <p:cNvSpPr>
            <a:spLocks noChangeShapeType="1"/>
          </p:cNvSpPr>
          <p:nvPr/>
        </p:nvSpPr>
        <p:spPr bwMode="auto">
          <a:xfrm>
            <a:off x="3751263" y="3498850"/>
            <a:ext cx="1319212" cy="1588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1" name="Line 20"/>
          <p:cNvSpPr>
            <a:spLocks noChangeShapeType="1"/>
          </p:cNvSpPr>
          <p:nvPr/>
        </p:nvSpPr>
        <p:spPr bwMode="auto">
          <a:xfrm flipH="1">
            <a:off x="4630738" y="3532188"/>
            <a:ext cx="660400" cy="35401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2" name="Line 21"/>
          <p:cNvSpPr>
            <a:spLocks noChangeShapeType="1"/>
          </p:cNvSpPr>
          <p:nvPr/>
        </p:nvSpPr>
        <p:spPr bwMode="auto">
          <a:xfrm flipV="1">
            <a:off x="4630738" y="3676651"/>
            <a:ext cx="1979612" cy="53022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3" name="Line 22"/>
          <p:cNvSpPr>
            <a:spLocks noChangeShapeType="1"/>
          </p:cNvSpPr>
          <p:nvPr/>
        </p:nvSpPr>
        <p:spPr bwMode="auto">
          <a:xfrm>
            <a:off x="6829425" y="3676651"/>
            <a:ext cx="660400" cy="70802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4" name="Line 23"/>
          <p:cNvSpPr>
            <a:spLocks noChangeShapeType="1"/>
          </p:cNvSpPr>
          <p:nvPr/>
        </p:nvSpPr>
        <p:spPr bwMode="auto">
          <a:xfrm flipV="1">
            <a:off x="7489825" y="3498851"/>
            <a:ext cx="1098550" cy="70802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5" name="Line 24"/>
          <p:cNvSpPr>
            <a:spLocks noChangeShapeType="1"/>
          </p:cNvSpPr>
          <p:nvPr/>
        </p:nvSpPr>
        <p:spPr bwMode="auto">
          <a:xfrm>
            <a:off x="7708900" y="2436814"/>
            <a:ext cx="660400" cy="88582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6" name="Line 25"/>
          <p:cNvSpPr>
            <a:spLocks noChangeShapeType="1"/>
          </p:cNvSpPr>
          <p:nvPr/>
        </p:nvSpPr>
        <p:spPr bwMode="auto">
          <a:xfrm>
            <a:off x="7050088" y="3498850"/>
            <a:ext cx="1098550" cy="1588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7" name="Line 26"/>
          <p:cNvSpPr>
            <a:spLocks noChangeShapeType="1"/>
          </p:cNvSpPr>
          <p:nvPr/>
        </p:nvSpPr>
        <p:spPr bwMode="auto">
          <a:xfrm>
            <a:off x="5510213" y="3498850"/>
            <a:ext cx="1319212" cy="1588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8" name="Line 27"/>
          <p:cNvSpPr>
            <a:spLocks noChangeShapeType="1"/>
          </p:cNvSpPr>
          <p:nvPr/>
        </p:nvSpPr>
        <p:spPr bwMode="auto">
          <a:xfrm>
            <a:off x="4630738" y="2436814"/>
            <a:ext cx="660400" cy="88582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9" name="Line 28"/>
          <p:cNvSpPr>
            <a:spLocks noChangeShapeType="1"/>
          </p:cNvSpPr>
          <p:nvPr/>
        </p:nvSpPr>
        <p:spPr bwMode="auto">
          <a:xfrm>
            <a:off x="4851401" y="2613025"/>
            <a:ext cx="2417763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0" name="Oval 29"/>
          <p:cNvSpPr>
            <a:spLocks noChangeArrowheads="1"/>
          </p:cNvSpPr>
          <p:nvPr/>
        </p:nvSpPr>
        <p:spPr bwMode="auto">
          <a:xfrm>
            <a:off x="4543425" y="2259014"/>
            <a:ext cx="622300" cy="579437"/>
          </a:xfrm>
          <a:prstGeom prst="ellipse">
            <a:avLst/>
          </a:prstGeom>
          <a:solidFill>
            <a:srgbClr val="00FFFF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Sn1</a:t>
            </a:r>
            <a:endParaRPr lang="en-US" altLang="zh-CN" b="1"/>
          </a:p>
        </p:txBody>
      </p:sp>
      <p:sp>
        <p:nvSpPr>
          <p:cNvPr id="31771" name="Oval 30"/>
          <p:cNvSpPr>
            <a:spLocks noChangeArrowheads="1"/>
          </p:cNvSpPr>
          <p:nvPr/>
        </p:nvSpPr>
        <p:spPr bwMode="auto">
          <a:xfrm>
            <a:off x="7181850" y="2259014"/>
            <a:ext cx="622300" cy="579437"/>
          </a:xfrm>
          <a:prstGeom prst="ellipse">
            <a:avLst/>
          </a:prstGeom>
          <a:solidFill>
            <a:srgbClr val="00FFFF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Sn2</a:t>
            </a:r>
            <a:endParaRPr lang="en-US" altLang="zh-CN" b="1"/>
          </a:p>
        </p:txBody>
      </p:sp>
      <p:sp>
        <p:nvSpPr>
          <p:cNvPr id="31772" name="Oval 31"/>
          <p:cNvSpPr>
            <a:spLocks noChangeArrowheads="1"/>
          </p:cNvSpPr>
          <p:nvPr/>
        </p:nvSpPr>
        <p:spPr bwMode="auto">
          <a:xfrm>
            <a:off x="3224213" y="3144839"/>
            <a:ext cx="622300" cy="579437"/>
          </a:xfrm>
          <a:prstGeom prst="ellipse">
            <a:avLst/>
          </a:prstGeom>
          <a:solidFill>
            <a:srgbClr val="00FFFF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Sn3</a:t>
            </a:r>
            <a:endParaRPr lang="en-US" altLang="zh-CN" b="1"/>
          </a:p>
        </p:txBody>
      </p:sp>
      <p:sp>
        <p:nvSpPr>
          <p:cNvPr id="31773" name="Oval 32"/>
          <p:cNvSpPr>
            <a:spLocks noChangeArrowheads="1"/>
          </p:cNvSpPr>
          <p:nvPr/>
        </p:nvSpPr>
        <p:spPr bwMode="auto">
          <a:xfrm>
            <a:off x="4983163" y="3144839"/>
            <a:ext cx="622300" cy="579437"/>
          </a:xfrm>
          <a:prstGeom prst="ellipse">
            <a:avLst/>
          </a:prstGeom>
          <a:solidFill>
            <a:srgbClr val="00FFFF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Sn4</a:t>
            </a:r>
            <a:endParaRPr lang="en-US" altLang="zh-CN" b="1"/>
          </a:p>
        </p:txBody>
      </p:sp>
      <p:sp>
        <p:nvSpPr>
          <p:cNvPr id="31774" name="Oval 33"/>
          <p:cNvSpPr>
            <a:spLocks noChangeArrowheads="1"/>
          </p:cNvSpPr>
          <p:nvPr/>
        </p:nvSpPr>
        <p:spPr bwMode="auto">
          <a:xfrm>
            <a:off x="6389689" y="3144839"/>
            <a:ext cx="623887" cy="579437"/>
          </a:xfrm>
          <a:prstGeom prst="ellipse">
            <a:avLst/>
          </a:prstGeom>
          <a:solidFill>
            <a:srgbClr val="00FFFF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Sn5</a:t>
            </a:r>
            <a:endParaRPr lang="en-US" altLang="zh-CN" b="1"/>
          </a:p>
        </p:txBody>
      </p:sp>
      <p:sp>
        <p:nvSpPr>
          <p:cNvPr id="31775" name="Oval 34"/>
          <p:cNvSpPr>
            <a:spLocks noChangeArrowheads="1"/>
          </p:cNvSpPr>
          <p:nvPr/>
        </p:nvSpPr>
        <p:spPr bwMode="auto">
          <a:xfrm>
            <a:off x="8148639" y="3144839"/>
            <a:ext cx="623887" cy="579437"/>
          </a:xfrm>
          <a:prstGeom prst="ellipse">
            <a:avLst/>
          </a:prstGeom>
          <a:solidFill>
            <a:srgbClr val="00FFFF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Sn6</a:t>
            </a:r>
            <a:endParaRPr lang="en-US" altLang="zh-CN" b="1"/>
          </a:p>
        </p:txBody>
      </p:sp>
      <p:sp>
        <p:nvSpPr>
          <p:cNvPr id="31776" name="Oval 35"/>
          <p:cNvSpPr>
            <a:spLocks noChangeArrowheads="1"/>
          </p:cNvSpPr>
          <p:nvPr/>
        </p:nvSpPr>
        <p:spPr bwMode="auto">
          <a:xfrm>
            <a:off x="4191000" y="3676650"/>
            <a:ext cx="623888" cy="577850"/>
          </a:xfrm>
          <a:prstGeom prst="ellipse">
            <a:avLst/>
          </a:prstGeom>
          <a:solidFill>
            <a:srgbClr val="00FFFF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Sn7</a:t>
            </a:r>
            <a:endParaRPr lang="en-US" altLang="zh-CN" b="1"/>
          </a:p>
        </p:txBody>
      </p:sp>
      <p:sp>
        <p:nvSpPr>
          <p:cNvPr id="31777" name="Oval 36"/>
          <p:cNvSpPr>
            <a:spLocks noChangeArrowheads="1"/>
          </p:cNvSpPr>
          <p:nvPr/>
        </p:nvSpPr>
        <p:spPr bwMode="auto">
          <a:xfrm>
            <a:off x="7050088" y="4030663"/>
            <a:ext cx="622300" cy="577850"/>
          </a:xfrm>
          <a:prstGeom prst="ellipse">
            <a:avLst/>
          </a:prstGeom>
          <a:solidFill>
            <a:srgbClr val="00FFFF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Sn8</a:t>
            </a:r>
            <a:endParaRPr lang="en-US" altLang="zh-CN" b="1"/>
          </a:p>
        </p:txBody>
      </p:sp>
      <p:sp>
        <p:nvSpPr>
          <p:cNvPr id="31778" name="Oval 37"/>
          <p:cNvSpPr>
            <a:spLocks noChangeArrowheads="1"/>
          </p:cNvSpPr>
          <p:nvPr/>
        </p:nvSpPr>
        <p:spPr bwMode="auto">
          <a:xfrm>
            <a:off x="4630739" y="4738688"/>
            <a:ext cx="623887" cy="577850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leaf</a:t>
            </a:r>
            <a:endParaRPr lang="en-US" altLang="zh-CN" b="1"/>
          </a:p>
        </p:txBody>
      </p:sp>
      <p:sp>
        <p:nvSpPr>
          <p:cNvPr id="31779" name="Oval 38"/>
          <p:cNvSpPr>
            <a:spLocks noChangeArrowheads="1"/>
          </p:cNvSpPr>
          <p:nvPr/>
        </p:nvSpPr>
        <p:spPr bwMode="auto">
          <a:xfrm>
            <a:off x="5730875" y="4738688"/>
            <a:ext cx="622300" cy="577850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leaf</a:t>
            </a:r>
            <a:endParaRPr lang="en-US" altLang="zh-CN" b="1"/>
          </a:p>
        </p:txBody>
      </p:sp>
      <p:sp>
        <p:nvSpPr>
          <p:cNvPr id="31780" name="Oval 39"/>
          <p:cNvSpPr>
            <a:spLocks noChangeArrowheads="1"/>
          </p:cNvSpPr>
          <p:nvPr/>
        </p:nvSpPr>
        <p:spPr bwMode="auto">
          <a:xfrm>
            <a:off x="8369300" y="4738688"/>
            <a:ext cx="622300" cy="577850"/>
          </a:xfrm>
          <a:prstGeom prst="ellipse">
            <a:avLst/>
          </a:prstGeom>
          <a:solidFill>
            <a:srgbClr val="FF00FF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leaf</a:t>
            </a:r>
            <a:endParaRPr lang="en-US" altLang="zh-CN" b="1"/>
          </a:p>
        </p:txBody>
      </p:sp>
      <p:sp>
        <p:nvSpPr>
          <p:cNvPr id="31781" name="Oval 40"/>
          <p:cNvSpPr>
            <a:spLocks noChangeArrowheads="1"/>
          </p:cNvSpPr>
          <p:nvPr/>
        </p:nvSpPr>
        <p:spPr bwMode="auto">
          <a:xfrm>
            <a:off x="9028114" y="4206875"/>
            <a:ext cx="623887" cy="579438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leaf</a:t>
            </a:r>
            <a:endParaRPr lang="en-US" altLang="zh-CN" b="1"/>
          </a:p>
        </p:txBody>
      </p:sp>
      <p:sp>
        <p:nvSpPr>
          <p:cNvPr id="31782" name="Oval 41"/>
          <p:cNvSpPr>
            <a:spLocks noChangeArrowheads="1"/>
          </p:cNvSpPr>
          <p:nvPr/>
        </p:nvSpPr>
        <p:spPr bwMode="auto">
          <a:xfrm>
            <a:off x="3663950" y="4738688"/>
            <a:ext cx="622300" cy="577850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leaf</a:t>
            </a:r>
            <a:endParaRPr lang="en-US" altLang="zh-CN" b="1"/>
          </a:p>
        </p:txBody>
      </p:sp>
      <p:sp>
        <p:nvSpPr>
          <p:cNvPr id="31783" name="Oval 42"/>
          <p:cNvSpPr>
            <a:spLocks noChangeArrowheads="1"/>
          </p:cNvSpPr>
          <p:nvPr/>
        </p:nvSpPr>
        <p:spPr bwMode="auto">
          <a:xfrm>
            <a:off x="2784475" y="1728788"/>
            <a:ext cx="622300" cy="577850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leaf</a:t>
            </a:r>
            <a:endParaRPr lang="en-US" altLang="zh-CN" b="1"/>
          </a:p>
        </p:txBody>
      </p:sp>
      <p:sp>
        <p:nvSpPr>
          <p:cNvPr id="31784" name="Oval 43"/>
          <p:cNvSpPr>
            <a:spLocks noChangeArrowheads="1"/>
          </p:cNvSpPr>
          <p:nvPr/>
        </p:nvSpPr>
        <p:spPr bwMode="auto">
          <a:xfrm>
            <a:off x="3448050" y="1016000"/>
            <a:ext cx="622300" cy="577850"/>
          </a:xfrm>
          <a:prstGeom prst="ellipse">
            <a:avLst/>
          </a:prstGeom>
          <a:solidFill>
            <a:srgbClr val="FF00FF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leaf</a:t>
            </a:r>
            <a:endParaRPr lang="en-US" altLang="zh-CN" b="1"/>
          </a:p>
        </p:txBody>
      </p:sp>
      <p:sp>
        <p:nvSpPr>
          <p:cNvPr id="31785" name="Oval 44"/>
          <p:cNvSpPr>
            <a:spLocks noChangeArrowheads="1"/>
          </p:cNvSpPr>
          <p:nvPr/>
        </p:nvSpPr>
        <p:spPr bwMode="auto">
          <a:xfrm>
            <a:off x="4851400" y="1374775"/>
            <a:ext cx="622300" cy="577850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leaf</a:t>
            </a:r>
            <a:endParaRPr lang="en-US" altLang="zh-CN" b="1"/>
          </a:p>
        </p:txBody>
      </p:sp>
      <p:sp>
        <p:nvSpPr>
          <p:cNvPr id="31786" name="Oval 45"/>
          <p:cNvSpPr>
            <a:spLocks noChangeArrowheads="1"/>
          </p:cNvSpPr>
          <p:nvPr/>
        </p:nvSpPr>
        <p:spPr bwMode="auto">
          <a:xfrm>
            <a:off x="6829425" y="1374775"/>
            <a:ext cx="623888" cy="577850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leaf</a:t>
            </a:r>
            <a:endParaRPr lang="en-US" altLang="zh-CN" b="1"/>
          </a:p>
        </p:txBody>
      </p:sp>
      <p:sp>
        <p:nvSpPr>
          <p:cNvPr id="31787" name="Oval 46"/>
          <p:cNvSpPr>
            <a:spLocks noChangeArrowheads="1"/>
          </p:cNvSpPr>
          <p:nvPr/>
        </p:nvSpPr>
        <p:spPr bwMode="auto">
          <a:xfrm>
            <a:off x="7708900" y="1374775"/>
            <a:ext cx="623888" cy="577850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leaf</a:t>
            </a:r>
            <a:endParaRPr lang="en-US" altLang="zh-CN" b="1"/>
          </a:p>
        </p:txBody>
      </p:sp>
      <p:sp>
        <p:nvSpPr>
          <p:cNvPr id="31788" name="Oval 47"/>
          <p:cNvSpPr>
            <a:spLocks noChangeArrowheads="1"/>
          </p:cNvSpPr>
          <p:nvPr/>
        </p:nvSpPr>
        <p:spPr bwMode="auto">
          <a:xfrm>
            <a:off x="9467850" y="1905000"/>
            <a:ext cx="623888" cy="579438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leaf</a:t>
            </a:r>
            <a:endParaRPr lang="en-US" altLang="zh-CN" b="1"/>
          </a:p>
        </p:txBody>
      </p:sp>
      <p:sp>
        <p:nvSpPr>
          <p:cNvPr id="31789" name="Oval 48"/>
          <p:cNvSpPr>
            <a:spLocks noChangeArrowheads="1"/>
          </p:cNvSpPr>
          <p:nvPr/>
        </p:nvSpPr>
        <p:spPr bwMode="auto">
          <a:xfrm>
            <a:off x="1992313" y="4030663"/>
            <a:ext cx="622300" cy="577850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leaf</a:t>
            </a:r>
            <a:endParaRPr lang="en-US" altLang="zh-CN" b="1"/>
          </a:p>
        </p:txBody>
      </p:sp>
      <p:sp>
        <p:nvSpPr>
          <p:cNvPr id="31790" name="Oval 50"/>
          <p:cNvSpPr>
            <a:spLocks noChangeArrowheads="1"/>
          </p:cNvSpPr>
          <p:nvPr/>
        </p:nvSpPr>
        <p:spPr bwMode="auto">
          <a:xfrm>
            <a:off x="2784475" y="4384675"/>
            <a:ext cx="622300" cy="577850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leaf</a:t>
            </a:r>
            <a:endParaRPr lang="en-US" altLang="zh-CN" b="1"/>
          </a:p>
        </p:txBody>
      </p:sp>
      <p:sp>
        <p:nvSpPr>
          <p:cNvPr id="31791" name="Line 51"/>
          <p:cNvSpPr>
            <a:spLocks noChangeShapeType="1"/>
          </p:cNvSpPr>
          <p:nvPr/>
        </p:nvSpPr>
        <p:spPr bwMode="auto">
          <a:xfrm flipV="1">
            <a:off x="8588376" y="2259014"/>
            <a:ext cx="220663" cy="106203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2" name="Oval 52"/>
          <p:cNvSpPr>
            <a:spLocks noChangeArrowheads="1"/>
          </p:cNvSpPr>
          <p:nvPr/>
        </p:nvSpPr>
        <p:spPr bwMode="auto">
          <a:xfrm>
            <a:off x="8588375" y="1728788"/>
            <a:ext cx="623888" cy="577850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lIns="0" rIns="0" bIns="0"/>
          <a:lstStyle/>
          <a:p>
            <a:pPr algn="ctr"/>
            <a:r>
              <a:rPr lang="en-US" altLang="zh-CN" b="1"/>
              <a:t>leaf</a:t>
            </a:r>
            <a:endParaRPr lang="en-US" altLang="zh-CN" b="1"/>
          </a:p>
        </p:txBody>
      </p:sp>
      <p:sp>
        <p:nvSpPr>
          <p:cNvPr id="31793" name="Rectangle 53"/>
          <p:cNvSpPr>
            <a:spLocks noChangeArrowheads="1"/>
          </p:cNvSpPr>
          <p:nvPr/>
        </p:nvSpPr>
        <p:spPr bwMode="auto">
          <a:xfrm>
            <a:off x="2279651" y="6002339"/>
            <a:ext cx="29686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查找过程示意图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/>
          <p:cNvCxnSpPr>
            <a:stCxn id="31784" idx="5"/>
          </p:cNvCxnSpPr>
          <p:nvPr/>
        </p:nvCxnSpPr>
        <p:spPr>
          <a:xfrm>
            <a:off x="3979864" y="1509714"/>
            <a:ext cx="835025" cy="796925"/>
          </a:xfrm>
          <a:prstGeom prst="straightConnector1">
            <a:avLst/>
          </a:prstGeom>
          <a:ln w="317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1784" idx="5"/>
          </p:cNvCxnSpPr>
          <p:nvPr/>
        </p:nvCxnSpPr>
        <p:spPr>
          <a:xfrm>
            <a:off x="5294313" y="2484438"/>
            <a:ext cx="1719262" cy="0"/>
          </a:xfrm>
          <a:prstGeom prst="straightConnector1">
            <a:avLst/>
          </a:prstGeom>
          <a:ln w="317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31784" idx="5"/>
          </p:cNvCxnSpPr>
          <p:nvPr/>
        </p:nvCxnSpPr>
        <p:spPr>
          <a:xfrm>
            <a:off x="5056188" y="2767014"/>
            <a:ext cx="303212" cy="446087"/>
          </a:xfrm>
          <a:prstGeom prst="straightConnector1">
            <a:avLst/>
          </a:prstGeom>
          <a:ln w="317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1784" idx="5"/>
          </p:cNvCxnSpPr>
          <p:nvPr/>
        </p:nvCxnSpPr>
        <p:spPr>
          <a:xfrm>
            <a:off x="5559426" y="3376613"/>
            <a:ext cx="830263" cy="19050"/>
          </a:xfrm>
          <a:prstGeom prst="straightConnector1">
            <a:avLst/>
          </a:prstGeom>
          <a:ln w="317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31784" idx="5"/>
            <a:endCxn id="31777" idx="0"/>
          </p:cNvCxnSpPr>
          <p:nvPr/>
        </p:nvCxnSpPr>
        <p:spPr>
          <a:xfrm>
            <a:off x="6907214" y="3573463"/>
            <a:ext cx="454025" cy="457200"/>
          </a:xfrm>
          <a:prstGeom prst="straightConnector1">
            <a:avLst/>
          </a:prstGeom>
          <a:ln w="317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31784" idx="5"/>
            <a:endCxn id="31777" idx="0"/>
          </p:cNvCxnSpPr>
          <p:nvPr/>
        </p:nvCxnSpPr>
        <p:spPr>
          <a:xfrm>
            <a:off x="7604126" y="4498975"/>
            <a:ext cx="944563" cy="349250"/>
          </a:xfrm>
          <a:prstGeom prst="straightConnector1">
            <a:avLst/>
          </a:prstGeom>
          <a:ln w="317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9086851" y="4868864"/>
            <a:ext cx="1262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找到了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1981201" y="188914"/>
            <a:ext cx="8291513" cy="7064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</a:t>
            </a: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Unstructured Hierarchical P2P Architecture</a:t>
            </a:r>
            <a:endParaRPr lang="en-US" altLang="zh-CN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62" name="直接箭头连接符 61"/>
          <p:cNvCxnSpPr>
            <a:stCxn id="31784" idx="5"/>
            <a:endCxn id="31777" idx="0"/>
          </p:cNvCxnSpPr>
          <p:nvPr/>
        </p:nvCxnSpPr>
        <p:spPr>
          <a:xfrm flipH="1">
            <a:off x="4079876" y="3386138"/>
            <a:ext cx="720725" cy="0"/>
          </a:xfrm>
          <a:prstGeom prst="straightConnector1">
            <a:avLst/>
          </a:prstGeom>
          <a:ln w="317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1784" idx="5"/>
            <a:endCxn id="31777" idx="0"/>
          </p:cNvCxnSpPr>
          <p:nvPr/>
        </p:nvCxnSpPr>
        <p:spPr>
          <a:xfrm flipH="1">
            <a:off x="4827589" y="3760789"/>
            <a:ext cx="352425" cy="238125"/>
          </a:xfrm>
          <a:prstGeom prst="straightConnector1">
            <a:avLst/>
          </a:prstGeom>
          <a:ln w="317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31784" idx="5"/>
            <a:endCxn id="31777" idx="0"/>
          </p:cNvCxnSpPr>
          <p:nvPr/>
        </p:nvCxnSpPr>
        <p:spPr>
          <a:xfrm>
            <a:off x="7165976" y="3357563"/>
            <a:ext cx="830263" cy="19050"/>
          </a:xfrm>
          <a:prstGeom prst="straightConnector1">
            <a:avLst/>
          </a:prstGeom>
          <a:ln w="317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4102101" y="1379538"/>
            <a:ext cx="8366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moon </a:t>
            </a:r>
            <a:endParaRPr lang="en-US" altLang="zh-CN" b="1"/>
          </a:p>
        </p:txBody>
      </p:sp>
      <p:sp>
        <p:nvSpPr>
          <p:cNvPr id="67" name="棱台 66">
            <a:hlinkClick r:id="rId1" action="ppaction://hlinksldjump"/>
          </p:cNvPr>
          <p:cNvSpPr/>
          <p:nvPr/>
        </p:nvSpPr>
        <p:spPr>
          <a:xfrm>
            <a:off x="9852025" y="5858166"/>
            <a:ext cx="1865745" cy="685510"/>
          </a:xfrm>
          <a:prstGeom prst="bevel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  <p:bldP spid="2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AutoShape 5"/>
          <p:cNvSpPr>
            <a:spLocks noChangeArrowheads="1"/>
          </p:cNvSpPr>
          <p:nvPr/>
        </p:nvSpPr>
        <p:spPr bwMode="auto">
          <a:xfrm>
            <a:off x="3081339" y="3427413"/>
            <a:ext cx="6048375" cy="793750"/>
          </a:xfrm>
          <a:prstGeom prst="bevel">
            <a:avLst>
              <a:gd name="adj" fmla="val 476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</a:t>
            </a:r>
            <a:r>
              <a:rPr lang="en-US" altLang="zh-CN" sz="32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32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软件体系结构简介</a:t>
            </a:r>
            <a:r>
              <a:rPr lang="en-US" altLang="zh-CN" sz="32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en-US" altLang="zh-CN" sz="32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0" name="AutoShape 6"/>
          <p:cNvSpPr>
            <a:spLocks noChangeArrowheads="1"/>
          </p:cNvSpPr>
          <p:nvPr/>
        </p:nvSpPr>
        <p:spPr bwMode="auto">
          <a:xfrm>
            <a:off x="2782888" y="1844676"/>
            <a:ext cx="6481762" cy="1368425"/>
          </a:xfrm>
          <a:prstGeom prst="bevel">
            <a:avLst>
              <a:gd name="adj" fmla="val 9403"/>
            </a:avLst>
          </a:prstGeom>
          <a:solidFill>
            <a:srgbClr val="00CCFF">
              <a:alpha val="10196"/>
            </a:srgbClr>
          </a:solidFill>
          <a:ln w="9525">
            <a:solidFill>
              <a:srgbClr val="C00000">
                <a:alpha val="49019"/>
              </a:srgbClr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Brief Introduction to </a:t>
            </a:r>
            <a:endParaRPr lang="en-US" altLang="zh-CN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Structured P2P Architecture*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内容占位符 2"/>
          <p:cNvSpPr>
            <a:spLocks noGrp="1" noChangeArrowheads="1"/>
          </p:cNvSpPr>
          <p:nvPr>
            <p:ph idx="1"/>
          </p:nvPr>
        </p:nvSpPr>
        <p:spPr>
          <a:xfrm>
            <a:off x="526473" y="1341438"/>
            <a:ext cx="11102109" cy="1679576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网络中的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一个节点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怎样在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网络中查找带有所需资源的节点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。例如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如下图所示的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网络，怎样查找所需的资源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Key=“Ocean”, Value = MP4 data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呢？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794" name="Line 57"/>
          <p:cNvCxnSpPr>
            <a:cxnSpLocks noChangeShapeType="1"/>
            <a:endCxn id="11" idx="2"/>
          </p:cNvCxnSpPr>
          <p:nvPr/>
        </p:nvCxnSpPr>
        <p:spPr bwMode="auto">
          <a:xfrm flipV="1">
            <a:off x="3416301" y="4241800"/>
            <a:ext cx="347663" cy="319088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795" name="Line 59"/>
          <p:cNvCxnSpPr>
            <a:cxnSpLocks noChangeShapeType="1"/>
            <a:stCxn id="17" idx="7"/>
            <a:endCxn id="16" idx="4"/>
          </p:cNvCxnSpPr>
          <p:nvPr/>
        </p:nvCxnSpPr>
        <p:spPr bwMode="auto">
          <a:xfrm flipV="1">
            <a:off x="8204201" y="5153026"/>
            <a:ext cx="1008063" cy="239713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796" name="Line 61"/>
          <p:cNvCxnSpPr>
            <a:cxnSpLocks noChangeShapeType="1"/>
            <a:stCxn id="17" idx="7"/>
            <a:endCxn id="16" idx="4"/>
          </p:cNvCxnSpPr>
          <p:nvPr/>
        </p:nvCxnSpPr>
        <p:spPr bwMode="auto">
          <a:xfrm flipH="1">
            <a:off x="5575301" y="4224338"/>
            <a:ext cx="849313" cy="1746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797" name="Line 62"/>
          <p:cNvCxnSpPr>
            <a:cxnSpLocks noChangeShapeType="1"/>
            <a:stCxn id="11" idx="6"/>
            <a:endCxn id="13" idx="2"/>
          </p:cNvCxnSpPr>
          <p:nvPr/>
        </p:nvCxnSpPr>
        <p:spPr bwMode="auto">
          <a:xfrm>
            <a:off x="4589463" y="4241800"/>
            <a:ext cx="436562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798" name="Line 64"/>
          <p:cNvCxnSpPr>
            <a:cxnSpLocks noChangeShapeType="1"/>
            <a:stCxn id="11" idx="6"/>
            <a:endCxn id="19" idx="5"/>
          </p:cNvCxnSpPr>
          <p:nvPr/>
        </p:nvCxnSpPr>
        <p:spPr bwMode="auto">
          <a:xfrm flipH="1" flipV="1">
            <a:off x="3460751" y="4887913"/>
            <a:ext cx="1184275" cy="37465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76"/>
          <p:cNvSpPr>
            <a:spLocks noChangeArrowheads="1"/>
          </p:cNvSpPr>
          <p:nvPr/>
        </p:nvSpPr>
        <p:spPr bwMode="auto">
          <a:xfrm>
            <a:off x="3763963" y="3919539"/>
            <a:ext cx="825500" cy="644525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wrap="none" lIns="0" tIns="0" rIns="0" bIns="0" upright="1"/>
          <a:lstStyle/>
          <a:p>
            <a:pPr indent="127000">
              <a:defRPr/>
            </a:pPr>
            <a:r>
              <a:rPr lang="en-US" sz="2800" b="1" kern="100" dirty="0" err="1">
                <a:latin typeface="Arial" panose="020B0604020202020204"/>
              </a:rPr>
              <a:t>P6</a:t>
            </a:r>
            <a:endParaRPr lang="zh-CN" altLang="en-US" sz="2800" kern="100" dirty="0">
              <a:latin typeface="Times New Roman" panose="02020603050405020304"/>
            </a:endParaRPr>
          </a:p>
        </p:txBody>
      </p:sp>
      <p:cxnSp>
        <p:nvCxnSpPr>
          <p:cNvPr id="33800" name="Line 77"/>
          <p:cNvCxnSpPr>
            <a:cxnSpLocks noChangeShapeType="1"/>
            <a:stCxn id="16" idx="1"/>
            <a:endCxn id="19" idx="5"/>
          </p:cNvCxnSpPr>
          <p:nvPr/>
        </p:nvCxnSpPr>
        <p:spPr bwMode="auto">
          <a:xfrm flipH="1" flipV="1">
            <a:off x="8443913" y="4335463"/>
            <a:ext cx="474662" cy="26670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Oval 78"/>
          <p:cNvSpPr>
            <a:spLocks noChangeArrowheads="1"/>
          </p:cNvSpPr>
          <p:nvPr/>
        </p:nvSpPr>
        <p:spPr bwMode="auto">
          <a:xfrm>
            <a:off x="5026026" y="3919539"/>
            <a:ext cx="974725" cy="644525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wrap="none" lIns="0" tIns="0" rIns="0" bIns="0" upright="1"/>
          <a:lstStyle/>
          <a:p>
            <a:pPr indent="127000">
              <a:defRPr/>
            </a:pPr>
            <a:r>
              <a:rPr lang="en-US" sz="2800" b="1" kern="100" dirty="0" err="1">
                <a:latin typeface="Arial" panose="020B0604020202020204"/>
              </a:rPr>
              <a:t>P5</a:t>
            </a:r>
            <a:endParaRPr lang="zh-CN" altLang="en-US" sz="2800" kern="100" dirty="0">
              <a:latin typeface="Times New Roman" panose="02020603050405020304"/>
            </a:endParaRPr>
          </a:p>
        </p:txBody>
      </p:sp>
      <p:sp>
        <p:nvSpPr>
          <p:cNvPr id="14" name="Oval 80"/>
          <p:cNvSpPr>
            <a:spLocks noChangeArrowheads="1"/>
          </p:cNvSpPr>
          <p:nvPr/>
        </p:nvSpPr>
        <p:spPr bwMode="auto">
          <a:xfrm>
            <a:off x="6311901" y="3860801"/>
            <a:ext cx="936625" cy="646113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wrap="none" lIns="0" tIns="0" rIns="0" bIns="0" upright="1"/>
          <a:lstStyle/>
          <a:p>
            <a:pPr indent="127000">
              <a:defRPr/>
            </a:pPr>
            <a:r>
              <a:rPr lang="en-US" sz="2800" b="1" kern="100" dirty="0" err="1">
                <a:latin typeface="Arial" panose="020B0604020202020204"/>
              </a:rPr>
              <a:t>P4</a:t>
            </a:r>
            <a:endParaRPr lang="zh-CN" altLang="en-US" sz="2800" kern="100" dirty="0">
              <a:latin typeface="Times New Roman" panose="02020603050405020304"/>
            </a:endParaRPr>
          </a:p>
        </p:txBody>
      </p:sp>
      <p:sp>
        <p:nvSpPr>
          <p:cNvPr id="15" name="Oval 88"/>
          <p:cNvSpPr>
            <a:spLocks noChangeArrowheads="1"/>
          </p:cNvSpPr>
          <p:nvPr/>
        </p:nvSpPr>
        <p:spPr bwMode="auto">
          <a:xfrm>
            <a:off x="7753351" y="3865563"/>
            <a:ext cx="911225" cy="603250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wrap="none" lIns="0" tIns="0" rIns="0" bIns="0" upright="1"/>
          <a:lstStyle/>
          <a:p>
            <a:pPr indent="127000">
              <a:defRPr/>
            </a:pPr>
            <a:r>
              <a:rPr lang="en-US" sz="2800" b="1" kern="100" dirty="0" err="1">
                <a:latin typeface="Arial" panose="020B0604020202020204"/>
              </a:rPr>
              <a:t>P3</a:t>
            </a:r>
            <a:endParaRPr lang="zh-CN" altLang="en-US" sz="2800" kern="100" dirty="0">
              <a:latin typeface="Times New Roman" panose="02020603050405020304"/>
            </a:endParaRPr>
          </a:p>
        </p:txBody>
      </p:sp>
      <p:sp>
        <p:nvSpPr>
          <p:cNvPr id="16" name="Oval 89"/>
          <p:cNvSpPr>
            <a:spLocks noChangeArrowheads="1"/>
          </p:cNvSpPr>
          <p:nvPr/>
        </p:nvSpPr>
        <p:spPr bwMode="auto">
          <a:xfrm>
            <a:off x="8797925" y="4506913"/>
            <a:ext cx="827088" cy="646112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wrap="none" lIns="0" tIns="0" rIns="0" bIns="0" upright="1"/>
          <a:lstStyle/>
          <a:p>
            <a:pPr indent="127000">
              <a:defRPr/>
            </a:pPr>
            <a:r>
              <a:rPr lang="en-US" sz="2800" b="1" kern="100" dirty="0" err="1">
                <a:latin typeface="Arial" panose="020B0604020202020204"/>
              </a:rPr>
              <a:t>P2</a:t>
            </a:r>
            <a:endParaRPr lang="zh-CN" altLang="en-US" sz="2800" kern="100" dirty="0">
              <a:latin typeface="Times New Roman" panose="02020603050405020304"/>
            </a:endParaRPr>
          </a:p>
        </p:txBody>
      </p:sp>
      <p:sp>
        <p:nvSpPr>
          <p:cNvPr id="17" name="Oval 90"/>
          <p:cNvSpPr>
            <a:spLocks noChangeArrowheads="1"/>
          </p:cNvSpPr>
          <p:nvPr/>
        </p:nvSpPr>
        <p:spPr bwMode="auto">
          <a:xfrm>
            <a:off x="7416800" y="5297489"/>
            <a:ext cx="922338" cy="644525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wrap="none" lIns="0" tIns="0" rIns="0" bIns="0" upright="1"/>
          <a:lstStyle/>
          <a:p>
            <a:pPr indent="127000">
              <a:defRPr/>
            </a:pPr>
            <a:r>
              <a:rPr lang="en-US" sz="2800" b="1" kern="100" dirty="0" err="1">
                <a:latin typeface="Arial" panose="020B0604020202020204"/>
              </a:rPr>
              <a:t>P1</a:t>
            </a:r>
            <a:endParaRPr lang="zh-CN" altLang="en-US" sz="2800" kern="100" dirty="0">
              <a:latin typeface="Times New Roman" panose="02020603050405020304"/>
            </a:endParaRPr>
          </a:p>
        </p:txBody>
      </p:sp>
      <p:sp>
        <p:nvSpPr>
          <p:cNvPr id="18" name="Oval 94"/>
          <p:cNvSpPr>
            <a:spLocks noChangeArrowheads="1"/>
          </p:cNvSpPr>
          <p:nvPr/>
        </p:nvSpPr>
        <p:spPr bwMode="auto">
          <a:xfrm>
            <a:off x="4645026" y="5081588"/>
            <a:ext cx="828675" cy="646112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wrap="none" lIns="0" tIns="0" rIns="0" bIns="0" upright="1"/>
          <a:lstStyle/>
          <a:p>
            <a:pPr indent="127000">
              <a:defRPr/>
            </a:pPr>
            <a:r>
              <a:rPr lang="en-US" sz="2800" b="1" kern="100" dirty="0" err="1">
                <a:latin typeface="Arial" panose="020B0604020202020204"/>
              </a:rPr>
              <a:t>P8</a:t>
            </a:r>
            <a:endParaRPr lang="zh-CN" altLang="en-US" sz="2800" kern="100" dirty="0">
              <a:latin typeface="Times New Roman" panose="02020603050405020304"/>
            </a:endParaRPr>
          </a:p>
        </p:txBody>
      </p:sp>
      <p:sp>
        <p:nvSpPr>
          <p:cNvPr id="19" name="Oval 97"/>
          <p:cNvSpPr>
            <a:spLocks noChangeArrowheads="1"/>
          </p:cNvSpPr>
          <p:nvPr/>
        </p:nvSpPr>
        <p:spPr bwMode="auto">
          <a:xfrm>
            <a:off x="2713038" y="4337051"/>
            <a:ext cx="876300" cy="646113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lIns="0" tIns="10800" rIns="0" bIns="0" upright="1"/>
          <a:lstStyle/>
          <a:p>
            <a:pPr indent="127000">
              <a:defRPr/>
            </a:pPr>
            <a:r>
              <a:rPr lang="en-US" sz="2800" b="1" kern="100" dirty="0" err="1">
                <a:latin typeface="Arial" panose="020B0604020202020204"/>
              </a:rPr>
              <a:t>P7</a:t>
            </a:r>
            <a:endParaRPr lang="zh-CN" altLang="en-US" sz="2800" kern="100" dirty="0">
              <a:latin typeface="Times New Roman" panose="02020603050405020304"/>
            </a:endParaRPr>
          </a:p>
        </p:txBody>
      </p:sp>
      <p:cxnSp>
        <p:nvCxnSpPr>
          <p:cNvPr id="33808" name="Line 61"/>
          <p:cNvCxnSpPr>
            <a:cxnSpLocks noChangeShapeType="1"/>
            <a:stCxn id="15" idx="2"/>
            <a:endCxn id="14" idx="6"/>
          </p:cNvCxnSpPr>
          <p:nvPr/>
        </p:nvCxnSpPr>
        <p:spPr bwMode="auto">
          <a:xfrm flipH="1">
            <a:off x="7248526" y="4167188"/>
            <a:ext cx="504825" cy="1746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9" name="Text Box 2"/>
          <p:cNvSpPr txBox="1">
            <a:spLocks noChangeArrowheads="1"/>
          </p:cNvSpPr>
          <p:nvPr/>
        </p:nvSpPr>
        <p:spPr bwMode="auto">
          <a:xfrm>
            <a:off x="2497138" y="5262563"/>
            <a:ext cx="1968500" cy="584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Key=  “Ocean”</a:t>
            </a:r>
            <a:endParaRPr lang="zh-CN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Value=MP4 data</a:t>
            </a:r>
            <a:endParaRPr lang="zh-CN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2773363" y="201614"/>
            <a:ext cx="6418262" cy="706437"/>
          </a:xfrm>
        </p:spPr>
        <p:txBody>
          <a:bodyPr/>
          <a:lstStyle/>
          <a:p>
            <a:pPr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结构化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软件体系结构简介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矩形 4"/>
          <p:cNvSpPr>
            <a:spLocks noChangeArrowheads="1"/>
          </p:cNvSpPr>
          <p:nvPr/>
        </p:nvSpPr>
        <p:spPr bwMode="auto">
          <a:xfrm>
            <a:off x="2208214" y="2782889"/>
            <a:ext cx="7775575" cy="330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4818" name="Line 57"/>
          <p:cNvCxnSpPr>
            <a:cxnSpLocks noChangeShapeType="1"/>
            <a:endCxn id="11" idx="2"/>
          </p:cNvCxnSpPr>
          <p:nvPr/>
        </p:nvCxnSpPr>
        <p:spPr bwMode="auto">
          <a:xfrm flipV="1">
            <a:off x="3389314" y="3290889"/>
            <a:ext cx="346075" cy="3063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19" name="Line 59"/>
          <p:cNvCxnSpPr>
            <a:cxnSpLocks noChangeShapeType="1"/>
            <a:endCxn id="11" idx="2"/>
          </p:cNvCxnSpPr>
          <p:nvPr/>
        </p:nvCxnSpPr>
        <p:spPr bwMode="auto">
          <a:xfrm flipV="1">
            <a:off x="9304339" y="3970338"/>
            <a:ext cx="320675" cy="110490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0" name="Line 61"/>
          <p:cNvCxnSpPr>
            <a:cxnSpLocks noChangeShapeType="1"/>
            <a:endCxn id="11" idx="2"/>
          </p:cNvCxnSpPr>
          <p:nvPr/>
        </p:nvCxnSpPr>
        <p:spPr bwMode="auto">
          <a:xfrm flipH="1">
            <a:off x="5543550" y="3273426"/>
            <a:ext cx="846138" cy="1587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1" name="Line 62"/>
          <p:cNvCxnSpPr>
            <a:cxnSpLocks noChangeShapeType="1"/>
            <a:stCxn id="11" idx="6"/>
            <a:endCxn id="13" idx="2"/>
          </p:cNvCxnSpPr>
          <p:nvPr/>
        </p:nvCxnSpPr>
        <p:spPr bwMode="auto">
          <a:xfrm>
            <a:off x="4627563" y="3290888"/>
            <a:ext cx="368300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2" name="Line 64"/>
          <p:cNvCxnSpPr>
            <a:cxnSpLocks noChangeShapeType="1"/>
            <a:stCxn id="18" idx="0"/>
            <a:endCxn id="19" idx="5"/>
          </p:cNvCxnSpPr>
          <p:nvPr/>
        </p:nvCxnSpPr>
        <p:spPr bwMode="auto">
          <a:xfrm flipH="1" flipV="1">
            <a:off x="3328988" y="3911601"/>
            <a:ext cx="1770062" cy="1268413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76"/>
          <p:cNvSpPr>
            <a:spLocks noChangeArrowheads="1"/>
          </p:cNvSpPr>
          <p:nvPr/>
        </p:nvSpPr>
        <p:spPr bwMode="auto">
          <a:xfrm>
            <a:off x="3735389" y="2979738"/>
            <a:ext cx="892175" cy="620712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lIns="0" tIns="10800" rIns="0" bIns="0" upright="1"/>
          <a:lstStyle/>
          <a:p>
            <a:pPr indent="127000" algn="ctr">
              <a:defRPr/>
            </a:pPr>
            <a:r>
              <a:rPr lang="en-US" sz="2800" b="1" kern="100">
                <a:latin typeface="Arial" panose="020B0604020202020204"/>
              </a:rPr>
              <a:t>P6</a:t>
            </a:r>
            <a:endParaRPr lang="zh-CN" altLang="en-US" sz="2800" kern="100">
              <a:latin typeface="Times New Roman" panose="02020603050405020304"/>
            </a:endParaRPr>
          </a:p>
        </p:txBody>
      </p:sp>
      <p:cxnSp>
        <p:nvCxnSpPr>
          <p:cNvPr id="34824" name="Line 77"/>
          <p:cNvCxnSpPr>
            <a:cxnSpLocks noChangeShapeType="1"/>
            <a:stCxn id="16" idx="1"/>
            <a:endCxn id="19" idx="5"/>
          </p:cNvCxnSpPr>
          <p:nvPr/>
        </p:nvCxnSpPr>
        <p:spPr bwMode="auto">
          <a:xfrm flipH="1" flipV="1">
            <a:off x="8467725" y="3381375"/>
            <a:ext cx="476250" cy="25400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Oval 78"/>
          <p:cNvSpPr>
            <a:spLocks noChangeArrowheads="1"/>
          </p:cNvSpPr>
          <p:nvPr/>
        </p:nvSpPr>
        <p:spPr bwMode="auto">
          <a:xfrm>
            <a:off x="4995864" y="2979738"/>
            <a:ext cx="884237" cy="620712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lIns="0" tIns="10800" rIns="0" bIns="0" upright="1"/>
          <a:lstStyle/>
          <a:p>
            <a:pPr indent="127000" algn="ctr">
              <a:defRPr/>
            </a:pPr>
            <a:r>
              <a:rPr lang="en-US" sz="2800" b="1" kern="100" dirty="0" err="1">
                <a:latin typeface="Arial" panose="020B0604020202020204"/>
              </a:rPr>
              <a:t>P5</a:t>
            </a:r>
            <a:endParaRPr lang="zh-CN" altLang="en-US" sz="2800" kern="100" dirty="0">
              <a:latin typeface="Times New Roman" panose="02020603050405020304"/>
            </a:endParaRPr>
          </a:p>
        </p:txBody>
      </p:sp>
      <p:sp>
        <p:nvSpPr>
          <p:cNvPr id="14" name="Oval 80"/>
          <p:cNvSpPr>
            <a:spLocks noChangeArrowheads="1"/>
          </p:cNvSpPr>
          <p:nvPr/>
        </p:nvSpPr>
        <p:spPr bwMode="auto">
          <a:xfrm>
            <a:off x="6311900" y="2922588"/>
            <a:ext cx="814388" cy="622300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lIns="0" tIns="10800" rIns="0" bIns="0" upright="1"/>
          <a:lstStyle/>
          <a:p>
            <a:pPr indent="127000" algn="ctr">
              <a:defRPr/>
            </a:pPr>
            <a:r>
              <a:rPr lang="en-US" sz="2800" b="1" kern="100">
                <a:latin typeface="Arial" panose="020B0604020202020204"/>
              </a:rPr>
              <a:t>P4</a:t>
            </a:r>
            <a:endParaRPr lang="zh-CN" altLang="en-US" sz="2800" kern="100">
              <a:latin typeface="Times New Roman" panose="02020603050405020304"/>
            </a:endParaRPr>
          </a:p>
        </p:txBody>
      </p:sp>
      <p:sp>
        <p:nvSpPr>
          <p:cNvPr id="15" name="Oval 88"/>
          <p:cNvSpPr>
            <a:spLocks noChangeArrowheads="1"/>
          </p:cNvSpPr>
          <p:nvPr/>
        </p:nvSpPr>
        <p:spPr bwMode="auto">
          <a:xfrm>
            <a:off x="7847013" y="2927350"/>
            <a:ext cx="946150" cy="622300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lIns="0" tIns="10800" rIns="0" bIns="0" upright="1"/>
          <a:lstStyle/>
          <a:p>
            <a:pPr indent="127000" algn="ctr">
              <a:defRPr/>
            </a:pPr>
            <a:r>
              <a:rPr lang="en-US" sz="2800" b="1" kern="100" dirty="0" err="1">
                <a:latin typeface="Arial" panose="020B0604020202020204"/>
              </a:rPr>
              <a:t>P3</a:t>
            </a:r>
            <a:endParaRPr lang="zh-CN" altLang="en-US" sz="2800" kern="100" dirty="0">
              <a:latin typeface="Times New Roman" panose="02020603050405020304"/>
            </a:endParaRPr>
          </a:p>
        </p:txBody>
      </p:sp>
      <p:sp>
        <p:nvSpPr>
          <p:cNvPr id="16" name="Oval 89"/>
          <p:cNvSpPr>
            <a:spLocks noChangeArrowheads="1"/>
          </p:cNvSpPr>
          <p:nvPr/>
        </p:nvSpPr>
        <p:spPr bwMode="auto">
          <a:xfrm>
            <a:off x="8802688" y="3544888"/>
            <a:ext cx="965200" cy="622300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lIns="0" tIns="10800" rIns="0" bIns="0" upright="1"/>
          <a:lstStyle/>
          <a:p>
            <a:pPr indent="127000" algn="ctr">
              <a:defRPr/>
            </a:pPr>
            <a:r>
              <a:rPr lang="en-US" sz="2800" b="1" kern="100" dirty="0" err="1">
                <a:latin typeface="Arial" panose="020B0604020202020204"/>
              </a:rPr>
              <a:t>P2</a:t>
            </a:r>
            <a:endParaRPr lang="zh-CN" altLang="en-US" sz="2800" kern="100" dirty="0">
              <a:latin typeface="Times New Roman" panose="02020603050405020304"/>
            </a:endParaRPr>
          </a:p>
        </p:txBody>
      </p:sp>
      <p:sp>
        <p:nvSpPr>
          <p:cNvPr id="18" name="Oval 94"/>
          <p:cNvSpPr>
            <a:spLocks noChangeArrowheads="1"/>
          </p:cNvSpPr>
          <p:nvPr/>
        </p:nvSpPr>
        <p:spPr bwMode="auto">
          <a:xfrm>
            <a:off x="4654550" y="5180013"/>
            <a:ext cx="889000" cy="620712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lIns="0" tIns="10800" rIns="0" bIns="0" upright="1"/>
          <a:lstStyle/>
          <a:p>
            <a:pPr indent="127000" algn="ctr">
              <a:defRPr/>
            </a:pPr>
            <a:r>
              <a:rPr lang="en-US" sz="2800" b="1" kern="100" dirty="0" err="1">
                <a:solidFill>
                  <a:srgbClr val="0000CC"/>
                </a:solidFill>
                <a:latin typeface="Arial" panose="020B0604020202020204"/>
              </a:rPr>
              <a:t>P8</a:t>
            </a:r>
            <a:endParaRPr lang="zh-CN" altLang="en-US" sz="2800" kern="100" dirty="0">
              <a:solidFill>
                <a:srgbClr val="0000CC"/>
              </a:solidFill>
              <a:latin typeface="Times New Roman" panose="02020603050405020304"/>
            </a:endParaRPr>
          </a:p>
        </p:txBody>
      </p:sp>
      <p:sp>
        <p:nvSpPr>
          <p:cNvPr id="19" name="Oval 97"/>
          <p:cNvSpPr>
            <a:spLocks noChangeArrowheads="1"/>
          </p:cNvSpPr>
          <p:nvPr/>
        </p:nvSpPr>
        <p:spPr bwMode="auto">
          <a:xfrm>
            <a:off x="2640013" y="3381376"/>
            <a:ext cx="806450" cy="620713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lIns="0" tIns="10800" rIns="0" bIns="0" upright="1"/>
          <a:lstStyle/>
          <a:p>
            <a:pPr indent="127000" algn="ctr">
              <a:defRPr/>
            </a:pPr>
            <a:r>
              <a:rPr lang="en-US" sz="2800" b="1" kern="100" dirty="0" err="1">
                <a:latin typeface="Arial" panose="020B0604020202020204"/>
              </a:rPr>
              <a:t>P7</a:t>
            </a:r>
            <a:endParaRPr lang="zh-CN" altLang="en-US" sz="2800" kern="100" dirty="0">
              <a:latin typeface="Times New Roman" panose="02020603050405020304"/>
            </a:endParaRPr>
          </a:p>
        </p:txBody>
      </p:sp>
      <p:cxnSp>
        <p:nvCxnSpPr>
          <p:cNvPr id="34831" name="Line 61"/>
          <p:cNvCxnSpPr>
            <a:cxnSpLocks noChangeShapeType="1"/>
            <a:stCxn id="16" idx="1"/>
            <a:endCxn id="19" idx="5"/>
          </p:cNvCxnSpPr>
          <p:nvPr/>
        </p:nvCxnSpPr>
        <p:spPr bwMode="auto">
          <a:xfrm flipH="1">
            <a:off x="6999289" y="3225801"/>
            <a:ext cx="847725" cy="1587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2" name="Text Box 2"/>
          <p:cNvSpPr txBox="1">
            <a:spLocks noChangeArrowheads="1"/>
          </p:cNvSpPr>
          <p:nvPr/>
        </p:nvSpPr>
        <p:spPr bwMode="auto">
          <a:xfrm>
            <a:off x="2208213" y="5114925"/>
            <a:ext cx="2419350" cy="706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en-US" altLang="zh-CN" sz="2000" b="1"/>
              <a:t>Key =  “Ocean”</a:t>
            </a:r>
            <a:endParaRPr lang="zh-CN" altLang="zh-CN" sz="2000" b="1"/>
          </a:p>
          <a:p>
            <a:pPr algn="just"/>
            <a:r>
              <a:rPr lang="en-US" altLang="zh-CN" sz="2000" b="1"/>
              <a:t>Value = MP4 data</a:t>
            </a:r>
            <a:endParaRPr lang="zh-CN" altLang="zh-CN" sz="2000" b="1">
              <a:cs typeface="Times New Roman" panose="02020603050405020304" pitchFamily="18" charset="0"/>
            </a:endParaRPr>
          </a:p>
        </p:txBody>
      </p:sp>
      <p:grpSp>
        <p:nvGrpSpPr>
          <p:cNvPr id="34833" name="Group 315"/>
          <p:cNvGrpSpPr/>
          <p:nvPr/>
        </p:nvGrpSpPr>
        <p:grpSpPr bwMode="auto">
          <a:xfrm>
            <a:off x="5210175" y="4095751"/>
            <a:ext cx="1854200" cy="760413"/>
            <a:chOff x="0" y="0"/>
            <a:chExt cx="1565" cy="624"/>
          </a:xfrm>
        </p:grpSpPr>
        <p:sp>
          <p:nvSpPr>
            <p:cNvPr id="34834" name="AutoShape 230"/>
            <p:cNvSpPr>
              <a:spLocks noChangeArrowheads="1"/>
            </p:cNvSpPr>
            <p:nvPr/>
          </p:nvSpPr>
          <p:spPr bwMode="auto">
            <a:xfrm>
              <a:off x="0" y="0"/>
              <a:ext cx="1565" cy="624"/>
            </a:xfrm>
            <a:prstGeom prst="bevel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4835" name="Text Box 231"/>
            <p:cNvSpPr txBox="1">
              <a:spLocks noChangeArrowheads="1"/>
            </p:cNvSpPr>
            <p:nvPr/>
          </p:nvSpPr>
          <p:spPr bwMode="auto">
            <a:xfrm>
              <a:off x="133" y="172"/>
              <a:ext cx="1249" cy="2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zh-CN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索引服务器</a:t>
              </a:r>
              <a:endPara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" name="Straight Connector 296"/>
          <p:cNvCxnSpPr>
            <a:stCxn id="16" idx="1"/>
            <a:endCxn id="19" idx="5"/>
          </p:cNvCxnSpPr>
          <p:nvPr/>
        </p:nvCxnSpPr>
        <p:spPr bwMode="auto">
          <a:xfrm>
            <a:off x="4217988" y="3597276"/>
            <a:ext cx="969962" cy="708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97"/>
          <p:cNvCxnSpPr>
            <a:stCxn id="13" idx="4"/>
            <a:endCxn id="19" idx="5"/>
          </p:cNvCxnSpPr>
          <p:nvPr/>
        </p:nvCxnSpPr>
        <p:spPr bwMode="auto">
          <a:xfrm>
            <a:off x="5437188" y="3600450"/>
            <a:ext cx="228600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98"/>
          <p:cNvCxnSpPr>
            <a:stCxn id="14" idx="4"/>
            <a:endCxn id="19" idx="5"/>
          </p:cNvCxnSpPr>
          <p:nvPr/>
        </p:nvCxnSpPr>
        <p:spPr bwMode="auto">
          <a:xfrm flipH="1">
            <a:off x="6418264" y="3544888"/>
            <a:ext cx="300037" cy="550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99"/>
          <p:cNvCxnSpPr>
            <a:stCxn id="14" idx="4"/>
            <a:endCxn id="19" idx="5"/>
          </p:cNvCxnSpPr>
          <p:nvPr/>
        </p:nvCxnSpPr>
        <p:spPr bwMode="auto">
          <a:xfrm flipH="1">
            <a:off x="7064376" y="3568700"/>
            <a:ext cx="993775" cy="687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300"/>
          <p:cNvCxnSpPr>
            <a:stCxn id="14" idx="4"/>
            <a:endCxn id="19" idx="5"/>
          </p:cNvCxnSpPr>
          <p:nvPr/>
        </p:nvCxnSpPr>
        <p:spPr bwMode="auto">
          <a:xfrm flipH="1">
            <a:off x="7064376" y="3921125"/>
            <a:ext cx="2055813" cy="400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302"/>
          <p:cNvCxnSpPr>
            <a:stCxn id="19" idx="5"/>
            <a:endCxn id="34834" idx="5"/>
          </p:cNvCxnSpPr>
          <p:nvPr/>
        </p:nvCxnSpPr>
        <p:spPr bwMode="auto">
          <a:xfrm>
            <a:off x="3328988" y="3911600"/>
            <a:ext cx="1974850" cy="565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325"/>
          <p:cNvCxnSpPr>
            <a:stCxn id="18" idx="7"/>
            <a:endCxn id="34834" idx="5"/>
          </p:cNvCxnSpPr>
          <p:nvPr/>
        </p:nvCxnSpPr>
        <p:spPr bwMode="auto">
          <a:xfrm flipH="1" flipV="1">
            <a:off x="5238751" y="4687888"/>
            <a:ext cx="174625" cy="58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04"/>
          <p:cNvSpPr/>
          <p:nvPr/>
        </p:nvSpPr>
        <p:spPr bwMode="auto">
          <a:xfrm>
            <a:off x="5437189" y="5229226"/>
            <a:ext cx="3849687" cy="688975"/>
          </a:xfrm>
          <a:custGeom>
            <a:avLst/>
            <a:gdLst>
              <a:gd name="connsiteX0" fmla="*/ 2362810 w 2362810"/>
              <a:gd name="connsiteY0" fmla="*/ 0 h 359323"/>
              <a:gd name="connsiteX1" fmla="*/ 1799540 w 2362810"/>
              <a:gd name="connsiteY1" fmla="*/ 314554 h 359323"/>
              <a:gd name="connsiteX2" fmla="*/ 482804 w 2362810"/>
              <a:gd name="connsiteY2" fmla="*/ 351130 h 359323"/>
              <a:gd name="connsiteX3" fmla="*/ 0 w 2362810"/>
              <a:gd name="connsiteY3" fmla="*/ 256032 h 359323"/>
              <a:gd name="connsiteX4" fmla="*/ 0 w 2362810"/>
              <a:gd name="connsiteY4" fmla="*/ 256032 h 35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2810" h="359323">
                <a:moveTo>
                  <a:pt x="2362810" y="0"/>
                </a:moveTo>
                <a:cubicBezTo>
                  <a:pt x="2237842" y="128016"/>
                  <a:pt x="2112874" y="256032"/>
                  <a:pt x="1799540" y="314554"/>
                </a:cubicBezTo>
                <a:cubicBezTo>
                  <a:pt x="1486206" y="373076"/>
                  <a:pt x="782727" y="360884"/>
                  <a:pt x="482804" y="351130"/>
                </a:cubicBezTo>
                <a:cubicBezTo>
                  <a:pt x="182881" y="341376"/>
                  <a:pt x="0" y="256032"/>
                  <a:pt x="0" y="256032"/>
                </a:cubicBezTo>
                <a:lnTo>
                  <a:pt x="0" y="2560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2000"/>
          </a:p>
        </p:txBody>
      </p:sp>
      <p:sp>
        <p:nvSpPr>
          <p:cNvPr id="34844" name="矩形 50"/>
          <p:cNvSpPr>
            <a:spLocks noChangeArrowheads="1"/>
          </p:cNvSpPr>
          <p:nvPr/>
        </p:nvSpPr>
        <p:spPr bwMode="auto">
          <a:xfrm>
            <a:off x="563418" y="1125538"/>
            <a:ext cx="11175999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27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在第一代无结构化</a:t>
            </a:r>
            <a:r>
              <a:rPr lang="en-US" altLang="zh-CN" sz="27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zh-CN" sz="27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27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：使用一个中心检索服务器接收所有的查询，服务器告知去哪下载其所需要的数据。</a:t>
            </a:r>
            <a:endParaRPr lang="zh-CN" altLang="zh-CN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45" name="矩形 1"/>
          <p:cNvSpPr>
            <a:spLocks noChangeArrowheads="1"/>
          </p:cNvSpPr>
          <p:nvPr/>
        </p:nvSpPr>
        <p:spPr bwMode="auto">
          <a:xfrm>
            <a:off x="2695575" y="6165851"/>
            <a:ext cx="64960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非结构化</a:t>
            </a:r>
            <a:r>
              <a:rPr lang="en-US" altLang="zh-CN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Napster</a:t>
            </a: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资源查找的方式</a:t>
            </a:r>
            <a:endParaRPr lang="zh-CN" altLang="en-US" sz="2600"/>
          </a:p>
        </p:txBody>
      </p:sp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xfrm>
            <a:off x="2773363" y="188914"/>
            <a:ext cx="6418262" cy="706437"/>
          </a:xfrm>
        </p:spPr>
        <p:txBody>
          <a:bodyPr/>
          <a:lstStyle/>
          <a:p>
            <a:pPr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结构化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软件体系结构简介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2800" dirty="0"/>
          </a:p>
        </p:txBody>
      </p:sp>
      <p:grpSp>
        <p:nvGrpSpPr>
          <p:cNvPr id="4" name="组合 7"/>
          <p:cNvGrpSpPr/>
          <p:nvPr/>
        </p:nvGrpSpPr>
        <p:grpSpPr bwMode="auto">
          <a:xfrm>
            <a:off x="7077076" y="4427538"/>
            <a:ext cx="2187575" cy="703262"/>
            <a:chOff x="5552504" y="4427830"/>
            <a:chExt cx="2187848" cy="702256"/>
          </a:xfrm>
        </p:grpSpPr>
        <p:sp>
          <p:nvSpPr>
            <p:cNvPr id="34848" name="Text Box 2"/>
            <p:cNvSpPr txBox="1">
              <a:spLocks noChangeArrowheads="1"/>
            </p:cNvSpPr>
            <p:nvPr/>
          </p:nvSpPr>
          <p:spPr bwMode="auto">
            <a:xfrm rot="789591">
              <a:off x="5701208" y="4427830"/>
              <a:ext cx="2039144" cy="4308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b="1">
                  <a:latin typeface="Arial Narrow" panose="020B0606020202030204" pitchFamily="34" charset="0"/>
                </a:rPr>
                <a:t>Lookup(“Ocean</a:t>
              </a:r>
              <a:r>
                <a:rPr lang="en-US" altLang="zh-CN" sz="2200" b="1">
                  <a:latin typeface="Arial Narrow" panose="020B0606020202030204" pitchFamily="34" charset="0"/>
                </a:rPr>
                <a:t>”)</a:t>
              </a:r>
              <a:endParaRPr lang="zh-CN" altLang="zh-CN" sz="2200" b="1">
                <a:latin typeface="Arial Narrow" panose="020B0606020202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" name="直接箭头连接符 2"/>
            <p:cNvCxnSpPr>
              <a:stCxn id="18" idx="7"/>
              <a:endCxn id="34834" idx="5"/>
            </p:cNvCxnSpPr>
            <p:nvPr/>
          </p:nvCxnSpPr>
          <p:spPr>
            <a:xfrm flipH="1" flipV="1">
              <a:off x="5552504" y="4652933"/>
              <a:ext cx="1956044" cy="477153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接箭头连接符 40"/>
          <p:cNvCxnSpPr>
            <a:stCxn id="18" idx="7"/>
            <a:endCxn id="34834" idx="5"/>
          </p:cNvCxnSpPr>
          <p:nvPr/>
        </p:nvCxnSpPr>
        <p:spPr>
          <a:xfrm>
            <a:off x="7032625" y="4868864"/>
            <a:ext cx="2000250" cy="403225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90"/>
          <p:cNvSpPr>
            <a:spLocks noChangeArrowheads="1"/>
          </p:cNvSpPr>
          <p:nvPr/>
        </p:nvSpPr>
        <p:spPr bwMode="auto">
          <a:xfrm>
            <a:off x="9032876" y="4895851"/>
            <a:ext cx="879475" cy="620713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lIns="0" tIns="10800" rIns="0" bIns="0" upright="1"/>
          <a:lstStyle/>
          <a:p>
            <a:pPr indent="127000" algn="ctr">
              <a:defRPr/>
            </a:pPr>
            <a:r>
              <a:rPr lang="en-US" sz="2800" b="1" kern="100" dirty="0" err="1">
                <a:solidFill>
                  <a:srgbClr val="0000CC"/>
                </a:solidFill>
                <a:latin typeface="Arial" panose="020B0604020202020204"/>
              </a:rPr>
              <a:t>P1</a:t>
            </a:r>
            <a:endParaRPr lang="zh-CN" altLang="en-US" sz="2800" kern="100" dirty="0">
              <a:solidFill>
                <a:srgbClr val="0000CC"/>
              </a:solidFill>
              <a:latin typeface="Times New Roman" panose="02020603050405020304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7300913" y="5016500"/>
            <a:ext cx="8112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P8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内容占位符 2"/>
          <p:cNvSpPr>
            <a:spLocks noGrp="1" noChangeArrowheads="1"/>
          </p:cNvSpPr>
          <p:nvPr>
            <p:ph idx="1"/>
          </p:nvPr>
        </p:nvSpPr>
        <p:spPr>
          <a:xfrm>
            <a:off x="637309" y="981076"/>
            <a:ext cx="10954327" cy="16557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在第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代纯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：使用消息洪泛（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message flooding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定位数据。一个消息被发到系统内每一个节点，直到找到其需要的数据为止。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2" name="矩形 4"/>
          <p:cNvSpPr>
            <a:spLocks noChangeArrowheads="1"/>
          </p:cNvSpPr>
          <p:nvPr/>
        </p:nvSpPr>
        <p:spPr bwMode="auto">
          <a:xfrm>
            <a:off x="2311401" y="2997201"/>
            <a:ext cx="7529513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Oval 76"/>
          <p:cNvSpPr>
            <a:spLocks noChangeArrowheads="1"/>
          </p:cNvSpPr>
          <p:nvPr/>
        </p:nvSpPr>
        <p:spPr bwMode="auto">
          <a:xfrm>
            <a:off x="3790950" y="3151189"/>
            <a:ext cx="844550" cy="484187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lIns="0" tIns="10800" rIns="0" bIns="0" upright="1"/>
          <a:lstStyle/>
          <a:p>
            <a:pPr indent="127000" algn="ctr">
              <a:defRPr/>
            </a:pPr>
            <a:r>
              <a:rPr lang="en-US" sz="2800" b="1" kern="100">
                <a:latin typeface="Arial" panose="020B0604020202020204"/>
              </a:rPr>
              <a:t>P6</a:t>
            </a:r>
            <a:endParaRPr lang="zh-CN" altLang="en-US" sz="2800" kern="100">
              <a:latin typeface="Times New Roman" panose="02020603050405020304"/>
            </a:endParaRPr>
          </a:p>
        </p:txBody>
      </p:sp>
      <p:sp>
        <p:nvSpPr>
          <p:cNvPr id="7" name="Oval 78"/>
          <p:cNvSpPr>
            <a:spLocks noChangeArrowheads="1"/>
          </p:cNvSpPr>
          <p:nvPr/>
        </p:nvSpPr>
        <p:spPr bwMode="auto">
          <a:xfrm>
            <a:off x="5010150" y="3151189"/>
            <a:ext cx="901700" cy="484187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lIns="0" tIns="10800" rIns="0" bIns="0" upright="1"/>
          <a:lstStyle/>
          <a:p>
            <a:pPr indent="127000" algn="ctr">
              <a:defRPr/>
            </a:pPr>
            <a:r>
              <a:rPr lang="en-US" sz="2800" b="1" kern="100" dirty="0" err="1">
                <a:latin typeface="Arial" panose="020B0604020202020204"/>
              </a:rPr>
              <a:t>P5</a:t>
            </a:r>
            <a:endParaRPr lang="zh-CN" altLang="en-US" sz="2800" kern="100" dirty="0">
              <a:latin typeface="Times New Roman" panose="02020603050405020304"/>
            </a:endParaRPr>
          </a:p>
        </p:txBody>
      </p:sp>
      <p:sp>
        <p:nvSpPr>
          <p:cNvPr id="8" name="Oval 80"/>
          <p:cNvSpPr>
            <a:spLocks noChangeArrowheads="1"/>
          </p:cNvSpPr>
          <p:nvPr/>
        </p:nvSpPr>
        <p:spPr bwMode="auto">
          <a:xfrm>
            <a:off x="6343651" y="3160714"/>
            <a:ext cx="949325" cy="484187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lIns="0" tIns="10800" rIns="0" bIns="0" upright="1"/>
          <a:lstStyle/>
          <a:p>
            <a:pPr indent="127000" algn="ctr">
              <a:defRPr/>
            </a:pPr>
            <a:r>
              <a:rPr lang="en-US" sz="2800" b="1" kern="100" dirty="0" err="1">
                <a:latin typeface="Arial" panose="020B0604020202020204"/>
              </a:rPr>
              <a:t>P4</a:t>
            </a:r>
            <a:endParaRPr lang="zh-CN" altLang="en-US" sz="2800" kern="100" dirty="0">
              <a:latin typeface="Times New Roman" panose="02020603050405020304"/>
            </a:endParaRPr>
          </a:p>
        </p:txBody>
      </p:sp>
      <p:sp>
        <p:nvSpPr>
          <p:cNvPr id="9" name="Oval 88"/>
          <p:cNvSpPr>
            <a:spLocks noChangeArrowheads="1"/>
          </p:cNvSpPr>
          <p:nvPr/>
        </p:nvSpPr>
        <p:spPr bwMode="auto">
          <a:xfrm>
            <a:off x="7772401" y="3109914"/>
            <a:ext cx="822325" cy="485775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lIns="0" tIns="10800" rIns="0" bIns="0" upright="1"/>
          <a:lstStyle/>
          <a:p>
            <a:pPr indent="127000" algn="ctr">
              <a:defRPr/>
            </a:pPr>
            <a:r>
              <a:rPr lang="en-US" sz="2800" b="1" kern="100" dirty="0" err="1">
                <a:latin typeface="Arial" panose="020B0604020202020204"/>
              </a:rPr>
              <a:t>P3</a:t>
            </a:r>
            <a:endParaRPr lang="zh-CN" altLang="en-US" sz="2800" kern="100" dirty="0">
              <a:latin typeface="Times New Roman" panose="02020603050405020304"/>
            </a:endParaRPr>
          </a:p>
        </p:txBody>
      </p:sp>
      <p:sp>
        <p:nvSpPr>
          <p:cNvPr id="10" name="Oval 89"/>
          <p:cNvSpPr>
            <a:spLocks noChangeArrowheads="1"/>
          </p:cNvSpPr>
          <p:nvPr/>
        </p:nvSpPr>
        <p:spPr bwMode="auto">
          <a:xfrm>
            <a:off x="8918575" y="3592514"/>
            <a:ext cx="922338" cy="484187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lIns="0" tIns="10800" rIns="0" bIns="0" upright="1"/>
          <a:lstStyle/>
          <a:p>
            <a:pPr indent="127000" algn="ctr">
              <a:defRPr/>
            </a:pPr>
            <a:r>
              <a:rPr lang="en-US" sz="2800" b="1" kern="100" dirty="0" err="1">
                <a:latin typeface="Arial" panose="020B0604020202020204"/>
              </a:rPr>
              <a:t>P2</a:t>
            </a:r>
            <a:endParaRPr lang="zh-CN" altLang="en-US" sz="2800" kern="100" dirty="0">
              <a:latin typeface="Times New Roman" panose="02020603050405020304"/>
            </a:endParaRPr>
          </a:p>
        </p:txBody>
      </p:sp>
      <p:sp>
        <p:nvSpPr>
          <p:cNvPr id="11" name="Oval 90"/>
          <p:cNvSpPr>
            <a:spLocks noChangeArrowheads="1"/>
          </p:cNvSpPr>
          <p:nvPr/>
        </p:nvSpPr>
        <p:spPr bwMode="auto">
          <a:xfrm>
            <a:off x="8423276" y="4745039"/>
            <a:ext cx="955675" cy="484187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lIns="0" tIns="10800" rIns="0" bIns="0" upright="1"/>
          <a:lstStyle/>
          <a:p>
            <a:pPr indent="127000" algn="ctr">
              <a:defRPr/>
            </a:pPr>
            <a:r>
              <a:rPr lang="en-US" sz="2800" b="1" kern="100" dirty="0" err="1">
                <a:solidFill>
                  <a:srgbClr val="C00000"/>
                </a:solidFill>
                <a:latin typeface="Arial" panose="020B0604020202020204"/>
              </a:rPr>
              <a:t>P1</a:t>
            </a:r>
            <a:endParaRPr lang="zh-CN" altLang="en-US" sz="2800" kern="100" dirty="0">
              <a:solidFill>
                <a:srgbClr val="C00000"/>
              </a:solidFill>
              <a:latin typeface="Times New Roman" panose="02020603050405020304"/>
            </a:endParaRPr>
          </a:p>
        </p:txBody>
      </p:sp>
      <p:sp>
        <p:nvSpPr>
          <p:cNvPr id="12" name="Oval 94"/>
          <p:cNvSpPr>
            <a:spLocks noChangeArrowheads="1"/>
          </p:cNvSpPr>
          <p:nvPr/>
        </p:nvSpPr>
        <p:spPr bwMode="auto">
          <a:xfrm>
            <a:off x="4679951" y="4867275"/>
            <a:ext cx="822325" cy="484188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lIns="0" tIns="10800" rIns="0" bIns="0" upright="1"/>
          <a:lstStyle/>
          <a:p>
            <a:pPr indent="127000" algn="ctr">
              <a:defRPr/>
            </a:pPr>
            <a:r>
              <a:rPr lang="en-US" sz="2800" b="1" kern="100" dirty="0" err="1">
                <a:solidFill>
                  <a:srgbClr val="C00000"/>
                </a:solidFill>
                <a:latin typeface="Arial" panose="020B0604020202020204"/>
              </a:rPr>
              <a:t>P8</a:t>
            </a:r>
            <a:endParaRPr lang="zh-CN" altLang="en-US" sz="2800" kern="100" dirty="0">
              <a:solidFill>
                <a:srgbClr val="C00000"/>
              </a:solidFill>
              <a:latin typeface="Times New Roman" panose="02020603050405020304"/>
            </a:endParaRPr>
          </a:p>
        </p:txBody>
      </p:sp>
      <p:sp>
        <p:nvSpPr>
          <p:cNvPr id="13" name="Oval 97"/>
          <p:cNvSpPr>
            <a:spLocks noChangeArrowheads="1"/>
          </p:cNvSpPr>
          <p:nvPr/>
        </p:nvSpPr>
        <p:spPr bwMode="auto">
          <a:xfrm>
            <a:off x="2743201" y="3463925"/>
            <a:ext cx="873125" cy="484188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 lIns="0" tIns="10800" rIns="0" bIns="0" upright="1"/>
          <a:lstStyle/>
          <a:p>
            <a:pPr indent="127000" algn="ctr">
              <a:defRPr/>
            </a:pPr>
            <a:r>
              <a:rPr lang="en-US" sz="2800" b="1" kern="100" dirty="0" err="1">
                <a:latin typeface="Arial" panose="020B0604020202020204"/>
              </a:rPr>
              <a:t>P7</a:t>
            </a:r>
            <a:endParaRPr lang="zh-CN" altLang="en-US" sz="2800" kern="100" dirty="0">
              <a:latin typeface="Times New Roman" panose="02020603050405020304"/>
            </a:endParaRPr>
          </a:p>
        </p:txBody>
      </p:sp>
      <p:sp>
        <p:nvSpPr>
          <p:cNvPr id="35851" name="Text Box 2"/>
          <p:cNvSpPr txBox="1">
            <a:spLocks noChangeArrowheads="1"/>
          </p:cNvSpPr>
          <p:nvPr/>
        </p:nvSpPr>
        <p:spPr bwMode="auto">
          <a:xfrm>
            <a:off x="2311401" y="4814888"/>
            <a:ext cx="2341563" cy="6461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Key =  “Ocean”</a:t>
            </a:r>
            <a:endParaRPr lang="zh-CN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Value = MP4 data</a:t>
            </a:r>
            <a:endParaRPr lang="zh-CN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342"/>
          <p:cNvSpPr/>
          <p:nvPr/>
        </p:nvSpPr>
        <p:spPr bwMode="auto">
          <a:xfrm>
            <a:off x="5480050" y="4941888"/>
            <a:ext cx="2971800" cy="538162"/>
          </a:xfrm>
          <a:custGeom>
            <a:avLst/>
            <a:gdLst>
              <a:gd name="connsiteX0" fmla="*/ 2362810 w 2362810"/>
              <a:gd name="connsiteY0" fmla="*/ 0 h 359323"/>
              <a:gd name="connsiteX1" fmla="*/ 1799540 w 2362810"/>
              <a:gd name="connsiteY1" fmla="*/ 314554 h 359323"/>
              <a:gd name="connsiteX2" fmla="*/ 482804 w 2362810"/>
              <a:gd name="connsiteY2" fmla="*/ 351130 h 359323"/>
              <a:gd name="connsiteX3" fmla="*/ 0 w 2362810"/>
              <a:gd name="connsiteY3" fmla="*/ 256032 h 359323"/>
              <a:gd name="connsiteX4" fmla="*/ 0 w 2362810"/>
              <a:gd name="connsiteY4" fmla="*/ 256032 h 35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2810" h="359323">
                <a:moveTo>
                  <a:pt x="2362810" y="0"/>
                </a:moveTo>
                <a:cubicBezTo>
                  <a:pt x="2237842" y="128016"/>
                  <a:pt x="2112874" y="256032"/>
                  <a:pt x="1799540" y="314554"/>
                </a:cubicBezTo>
                <a:cubicBezTo>
                  <a:pt x="1486206" y="373076"/>
                  <a:pt x="782727" y="360884"/>
                  <a:pt x="482804" y="351130"/>
                </a:cubicBezTo>
                <a:cubicBezTo>
                  <a:pt x="182881" y="341376"/>
                  <a:pt x="0" y="256032"/>
                  <a:pt x="0" y="256032"/>
                </a:cubicBezTo>
                <a:lnTo>
                  <a:pt x="0" y="2560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2000"/>
          </a:p>
        </p:txBody>
      </p:sp>
      <p:cxnSp>
        <p:nvCxnSpPr>
          <p:cNvPr id="17" name="Straight Arrow Connector 344"/>
          <p:cNvCxnSpPr>
            <a:endCxn id="10" idx="4"/>
          </p:cNvCxnSpPr>
          <p:nvPr/>
        </p:nvCxnSpPr>
        <p:spPr bwMode="auto">
          <a:xfrm flipV="1">
            <a:off x="8980488" y="4076701"/>
            <a:ext cx="399256" cy="595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345"/>
          <p:cNvCxnSpPr>
            <a:stCxn id="10" idx="2"/>
            <a:endCxn id="9" idx="5"/>
          </p:cNvCxnSpPr>
          <p:nvPr/>
        </p:nvCxnSpPr>
        <p:spPr bwMode="auto">
          <a:xfrm flipH="1" flipV="1">
            <a:off x="8474075" y="3524251"/>
            <a:ext cx="444500" cy="30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346"/>
          <p:cNvCxnSpPr>
            <a:stCxn id="9" idx="2"/>
            <a:endCxn id="8" idx="6"/>
          </p:cNvCxnSpPr>
          <p:nvPr/>
        </p:nvCxnSpPr>
        <p:spPr bwMode="auto">
          <a:xfrm flipH="1">
            <a:off x="7292976" y="3352800"/>
            <a:ext cx="479425" cy="5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48"/>
          <p:cNvCxnSpPr>
            <a:stCxn id="9" idx="2"/>
            <a:endCxn id="7" idx="6"/>
          </p:cNvCxnSpPr>
          <p:nvPr/>
        </p:nvCxnSpPr>
        <p:spPr bwMode="auto">
          <a:xfrm flipH="1" flipV="1">
            <a:off x="5911851" y="3394075"/>
            <a:ext cx="449263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50"/>
          <p:cNvCxnSpPr>
            <a:stCxn id="9" idx="2"/>
            <a:endCxn id="6" idx="6"/>
          </p:cNvCxnSpPr>
          <p:nvPr/>
        </p:nvCxnSpPr>
        <p:spPr bwMode="auto">
          <a:xfrm flipH="1" flipV="1">
            <a:off x="4635500" y="3392489"/>
            <a:ext cx="374650" cy="7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352"/>
          <p:cNvCxnSpPr>
            <a:stCxn id="6" idx="2"/>
            <a:endCxn id="13" idx="7"/>
          </p:cNvCxnSpPr>
          <p:nvPr/>
        </p:nvCxnSpPr>
        <p:spPr bwMode="auto">
          <a:xfrm flipH="1">
            <a:off x="3487738" y="3394075"/>
            <a:ext cx="303212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355"/>
          <p:cNvCxnSpPr>
            <a:stCxn id="13" idx="5"/>
            <a:endCxn id="12" idx="1"/>
          </p:cNvCxnSpPr>
          <p:nvPr/>
        </p:nvCxnSpPr>
        <p:spPr bwMode="auto">
          <a:xfrm>
            <a:off x="3487738" y="3876675"/>
            <a:ext cx="1312862" cy="106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61" name="Text Box 2"/>
          <p:cNvSpPr txBox="1">
            <a:spLocks noChangeArrowheads="1"/>
          </p:cNvSpPr>
          <p:nvPr/>
        </p:nvSpPr>
        <p:spPr bwMode="auto">
          <a:xfrm>
            <a:off x="4635501" y="4292601"/>
            <a:ext cx="866775" cy="523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hit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62" name="矩形 24"/>
          <p:cNvSpPr>
            <a:spLocks noChangeArrowheads="1"/>
          </p:cNvSpPr>
          <p:nvPr/>
        </p:nvSpPr>
        <p:spPr bwMode="auto">
          <a:xfrm>
            <a:off x="2881314" y="6092826"/>
            <a:ext cx="62388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非结构化</a:t>
            </a:r>
            <a:r>
              <a:rPr lang="en-US" altLang="zh-CN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Gnutella</a:t>
            </a: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资源查找方式</a:t>
            </a:r>
            <a:endParaRPr lang="zh-CN" altLang="en-US" sz="2600"/>
          </a:p>
        </p:txBody>
      </p:sp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2917826" y="115889"/>
            <a:ext cx="6418263" cy="706437"/>
          </a:xfrm>
        </p:spPr>
        <p:txBody>
          <a:bodyPr/>
          <a:lstStyle/>
          <a:p>
            <a:pPr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结构化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软件体系结构简介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2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6628607" y="4124619"/>
            <a:ext cx="2845594" cy="490245"/>
            <a:chOff x="6628607" y="4124619"/>
            <a:chExt cx="2845594" cy="490245"/>
          </a:xfrm>
        </p:grpSpPr>
        <p:sp>
          <p:nvSpPr>
            <p:cNvPr id="35852" name="Text Box 2"/>
            <p:cNvSpPr txBox="1">
              <a:spLocks noChangeArrowheads="1"/>
            </p:cNvSpPr>
            <p:nvPr/>
          </p:nvSpPr>
          <p:spPr bwMode="auto">
            <a:xfrm>
              <a:off x="6628607" y="4124619"/>
              <a:ext cx="2208212" cy="4619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2400" b="1" dirty="0">
                  <a:latin typeface="Arial Narrow" panose="020B0606020202030204" pitchFamily="34" charset="0"/>
                  <a:ea typeface="微软雅黑" panose="020B0503020204020204" pitchFamily="34" charset="-122"/>
                </a:rPr>
                <a:t>Lookup(“Ocean”)</a:t>
              </a:r>
              <a:endParaRPr lang="zh-CN" altLang="zh-CN" sz="2400" b="1" dirty="0">
                <a:latin typeface="Arial Narrow" panose="020B0606020202030204" pitchFamily="34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3" name="直接箭头连接符 2"/>
            <p:cNvCxnSpPr>
              <a:stCxn id="13" idx="5"/>
              <a:endCxn id="12" idx="1"/>
            </p:cNvCxnSpPr>
            <p:nvPr/>
          </p:nvCxnSpPr>
          <p:spPr>
            <a:xfrm flipV="1">
              <a:off x="9191626" y="4241801"/>
              <a:ext cx="282575" cy="373063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直接箭头连接符 28"/>
          <p:cNvCxnSpPr>
            <a:stCxn id="13" idx="5"/>
            <a:endCxn id="12" idx="1"/>
          </p:cNvCxnSpPr>
          <p:nvPr/>
        </p:nvCxnSpPr>
        <p:spPr>
          <a:xfrm flipH="1" flipV="1">
            <a:off x="8616950" y="3429000"/>
            <a:ext cx="363538" cy="3317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3" idx="5"/>
            <a:endCxn id="12" idx="1"/>
          </p:cNvCxnSpPr>
          <p:nvPr/>
        </p:nvCxnSpPr>
        <p:spPr>
          <a:xfrm flipH="1">
            <a:off x="7319964" y="3184525"/>
            <a:ext cx="363537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5"/>
            <a:endCxn id="12" idx="1"/>
          </p:cNvCxnSpPr>
          <p:nvPr/>
        </p:nvCxnSpPr>
        <p:spPr>
          <a:xfrm flipH="1">
            <a:off x="5951539" y="3213100"/>
            <a:ext cx="363537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3" idx="5"/>
            <a:endCxn id="12" idx="1"/>
          </p:cNvCxnSpPr>
          <p:nvPr/>
        </p:nvCxnSpPr>
        <p:spPr>
          <a:xfrm flipH="1">
            <a:off x="4656139" y="3284538"/>
            <a:ext cx="363537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5"/>
            <a:endCxn id="12" idx="1"/>
          </p:cNvCxnSpPr>
          <p:nvPr/>
        </p:nvCxnSpPr>
        <p:spPr>
          <a:xfrm flipH="1">
            <a:off x="3287714" y="3213101"/>
            <a:ext cx="363537" cy="2000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3" idx="5"/>
            <a:endCxn id="12" idx="1"/>
          </p:cNvCxnSpPr>
          <p:nvPr/>
        </p:nvCxnSpPr>
        <p:spPr>
          <a:xfrm>
            <a:off x="3616325" y="4241801"/>
            <a:ext cx="319088" cy="3397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2773363" y="274639"/>
            <a:ext cx="6418262" cy="706437"/>
          </a:xfrm>
        </p:spPr>
        <p:txBody>
          <a:bodyPr/>
          <a:lstStyle/>
          <a:p>
            <a:pPr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结构化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软件体系结构简介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2800" dirty="0"/>
          </a:p>
        </p:txBody>
      </p:sp>
      <p:sp>
        <p:nvSpPr>
          <p:cNvPr id="36866" name="内容占位符 2"/>
          <p:cNvSpPr>
            <a:spLocks noGrp="1" noChangeArrowheads="1"/>
          </p:cNvSpPr>
          <p:nvPr>
            <p:ph idx="1"/>
          </p:nvPr>
        </p:nvSpPr>
        <p:spPr>
          <a:xfrm>
            <a:off x="415636" y="1464977"/>
            <a:ext cx="11277600" cy="382224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拓扑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全分布式结构化拓扑的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网络主要是采用分布式散列表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(Distributed Hash Table, DHT)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技术来组织网络中的结点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，建立拓扑结构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一个对象的名字或关键词被映射为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160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散列值。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最经典的案例是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Tapestry</a:t>
            </a:r>
            <a:r>
              <a:rPr lang="zh-CN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Pastry</a:t>
            </a:r>
            <a:r>
              <a:rPr lang="zh-CN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Chord</a:t>
            </a:r>
            <a:r>
              <a:rPr lang="zh-CN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内容占位符 2"/>
          <p:cNvSpPr>
            <a:spLocks noGrp="1"/>
          </p:cNvSpPr>
          <p:nvPr>
            <p:ph idx="1"/>
          </p:nvPr>
        </p:nvSpPr>
        <p:spPr>
          <a:xfrm>
            <a:off x="489527" y="1125538"/>
            <a:ext cx="11286837" cy="54721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en-US" altLang="zh-CN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DHT</a:t>
            </a:r>
            <a:r>
              <a:rPr lang="zh-CN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的主要思想是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为网络建立结构</a:t>
            </a:r>
            <a:endParaRPr lang="en-US" altLang="zh-CN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fileName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machineIP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表示某文件在某计算机上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SHA-1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作为哈希函数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20000"/>
              </a:lnSpc>
              <a:buNone/>
              <a:defRPr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fileName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machineIP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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(KID, VID)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每条文件索引被表示成一个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(KID, VID)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对，</a:t>
            </a:r>
            <a:r>
              <a:rPr lang="en-US" altLang="zh-CN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KID</a:t>
            </a:r>
            <a:r>
              <a:rPr lang="zh-CN" altLang="zh-CN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称为关键字，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VID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实际存储文件的节点的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(+port)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思想：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sz="2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{(KID, VID)}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组成一张完整的文件索引哈希表。只要输入目标文件的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值，就可以从这张表中查出所有存储该文件的节点地址。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773363" y="274639"/>
            <a:ext cx="6418262" cy="706437"/>
          </a:xfrm>
        </p:spPr>
        <p:txBody>
          <a:bodyPr/>
          <a:lstStyle/>
          <a:p>
            <a:pPr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结构化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软件体系结构简介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891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Chord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算法是</a:t>
            </a:r>
            <a:r>
              <a:rPr lang="zh-CN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全分布式结构化拓扑的一种实现。</a:t>
            </a:r>
            <a:endParaRPr lang="zh-CN" altLang="zh-CN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ct val="110000"/>
              </a:lnSpc>
              <a:spcBef>
                <a:spcPts val="600"/>
              </a:spcBef>
            </a:pPr>
            <a:r>
              <a:rPr lang="en-US" altLang="zh-CN" b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Chord</a:t>
            </a:r>
            <a:r>
              <a:rPr lang="zh-CN" altLang="en-US" b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zh-CN" b="1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内容占位符 2"/>
          <p:cNvSpPr>
            <a:spLocks noGrp="1"/>
          </p:cNvSpPr>
          <p:nvPr>
            <p:ph idx="1"/>
          </p:nvPr>
        </p:nvSpPr>
        <p:spPr>
          <a:xfrm>
            <a:off x="548121" y="946150"/>
            <a:ext cx="11203709" cy="3287713"/>
          </a:xfrm>
        </p:spPr>
        <p:txBody>
          <a:bodyPr/>
          <a:lstStyle/>
          <a:p>
            <a:pPr>
              <a:defRPr/>
            </a:pPr>
            <a:r>
              <a:rPr lang="en-US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Chord</a:t>
            </a: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6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Chord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Node(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机器的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+Port)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 (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资源标识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映射到相同的空间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哈希函数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SHA-1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会产生一个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6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160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空间，每项为一个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字节（</a:t>
            </a:r>
            <a:r>
              <a:rPr lang="en-US" altLang="zh-CN" sz="2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160bit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）的大整数。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具体地说：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  <a:defRPr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</a:t>
            </a:r>
            <a:r>
              <a:rPr lang="en-US" altLang="zh-CN" sz="26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NID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; 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KID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这些整数</a:t>
            </a:r>
            <a:r>
              <a:rPr lang="en-US" altLang="zh-CN" sz="26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NID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和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KID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首尾相连形成一个按大小顺时针排列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的虚拟的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环，称之为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Chord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环。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773363" y="188913"/>
            <a:ext cx="6418262" cy="576262"/>
          </a:xfrm>
        </p:spPr>
        <p:txBody>
          <a:bodyPr/>
          <a:lstStyle/>
          <a:p>
            <a:pPr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结构化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软件体系结构简介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2800" dirty="0"/>
          </a:p>
        </p:txBody>
      </p:sp>
      <p:grpSp>
        <p:nvGrpSpPr>
          <p:cNvPr id="5" name="组合 47115"/>
          <p:cNvGrpSpPr/>
          <p:nvPr/>
        </p:nvGrpSpPr>
        <p:grpSpPr bwMode="auto">
          <a:xfrm>
            <a:off x="1603240" y="4461600"/>
            <a:ext cx="6105525" cy="1800225"/>
            <a:chOff x="1692499" y="4941168"/>
            <a:chExt cx="6105347" cy="1800200"/>
          </a:xfrm>
        </p:grpSpPr>
        <p:sp>
          <p:nvSpPr>
            <p:cNvPr id="2" name="椭圆 1"/>
            <p:cNvSpPr/>
            <p:nvPr/>
          </p:nvSpPr>
          <p:spPr>
            <a:xfrm>
              <a:off x="6011961" y="4941168"/>
              <a:ext cx="1728737" cy="16557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9941" name="组合 4"/>
            <p:cNvGrpSpPr/>
            <p:nvPr/>
          </p:nvGrpSpPr>
          <p:grpSpPr bwMode="auto">
            <a:xfrm>
              <a:off x="2700238" y="5198318"/>
              <a:ext cx="1308100" cy="1416050"/>
              <a:chOff x="6792656" y="836712"/>
              <a:chExt cx="1307736" cy="1416836"/>
            </a:xfrm>
          </p:grpSpPr>
          <p:sp>
            <p:nvSpPr>
              <p:cNvPr id="6" name="computr1"/>
              <p:cNvSpPr>
                <a:spLocks noEditPoints="1" noChangeArrowheads="1"/>
              </p:cNvSpPr>
              <p:nvPr/>
            </p:nvSpPr>
            <p:spPr bwMode="auto">
              <a:xfrm>
                <a:off x="7362688" y="836733"/>
                <a:ext cx="179333" cy="179484"/>
              </a:xfrm>
              <a:custGeom>
                <a:avLst/>
                <a:gdLst>
                  <a:gd name="T0" fmla="*/ 19535 w 21600"/>
                  <a:gd name="T1" fmla="*/ 0 h 21600"/>
                  <a:gd name="T2" fmla="*/ 10800 w 21600"/>
                  <a:gd name="T3" fmla="*/ 0 h 21600"/>
                  <a:gd name="T4" fmla="*/ 2065 w 21600"/>
                  <a:gd name="T5" fmla="*/ 0 h 21600"/>
                  <a:gd name="T6" fmla="*/ 0 w 21600"/>
                  <a:gd name="T7" fmla="*/ 15388 h 21600"/>
                  <a:gd name="T8" fmla="*/ 0 w 21600"/>
                  <a:gd name="T9" fmla="*/ 21600 h 21600"/>
                  <a:gd name="T10" fmla="*/ 10800 w 21600"/>
                  <a:gd name="T11" fmla="*/ 21600 h 21600"/>
                  <a:gd name="T12" fmla="*/ 21600 w 21600"/>
                  <a:gd name="T13" fmla="*/ 21600 h 21600"/>
                  <a:gd name="T14" fmla="*/ 21600 w 21600"/>
                  <a:gd name="T15" fmla="*/ 15388 h 21600"/>
                  <a:gd name="T16" fmla="*/ 19535 w 21600"/>
                  <a:gd name="T17" fmla="*/ 13553 h 21600"/>
                  <a:gd name="T18" fmla="*/ 2065 w 21600"/>
                  <a:gd name="T19" fmla="*/ 13553 h 21600"/>
                  <a:gd name="T20" fmla="*/ 2065 w 21600"/>
                  <a:gd name="T21" fmla="*/ 6776 h 21600"/>
                  <a:gd name="T22" fmla="*/ 19535 w 21600"/>
                  <a:gd name="T23" fmla="*/ 6776 h 21600"/>
                  <a:gd name="T24" fmla="*/ 0 w 21600"/>
                  <a:gd name="T25" fmla="*/ 18494 h 21600"/>
                  <a:gd name="T26" fmla="*/ 21600 w 21600"/>
                  <a:gd name="T27" fmla="*/ 18494 h 21600"/>
                  <a:gd name="T28" fmla="*/ 4923 w 21600"/>
                  <a:gd name="T29" fmla="*/ 2541 h 21600"/>
                  <a:gd name="T30" fmla="*/ 16756 w 21600"/>
                  <a:gd name="T31" fmla="*/ 1115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T28" t="T29" r="T30" b="T31"/>
                <a:pathLst>
                  <a:path w="21600" h="21600" extrusionOk="0">
                    <a:moveTo>
                      <a:pt x="16994" y="15388"/>
                    </a:moveTo>
                    <a:lnTo>
                      <a:pt x="16994" y="13553"/>
                    </a:lnTo>
                    <a:lnTo>
                      <a:pt x="19535" y="13553"/>
                    </a:lnTo>
                    <a:lnTo>
                      <a:pt x="19535" y="10729"/>
                    </a:lnTo>
                    <a:lnTo>
                      <a:pt x="19535" y="6776"/>
                    </a:lnTo>
                    <a:lnTo>
                      <a:pt x="19535" y="0"/>
                    </a:lnTo>
                    <a:lnTo>
                      <a:pt x="10800" y="0"/>
                    </a:lnTo>
                    <a:lnTo>
                      <a:pt x="2065" y="0"/>
                    </a:lnTo>
                    <a:lnTo>
                      <a:pt x="2065" y="6776"/>
                    </a:lnTo>
                    <a:lnTo>
                      <a:pt x="2065" y="10729"/>
                    </a:lnTo>
                    <a:lnTo>
                      <a:pt x="2065" y="13553"/>
                    </a:lnTo>
                    <a:lnTo>
                      <a:pt x="4606" y="13553"/>
                    </a:lnTo>
                    <a:lnTo>
                      <a:pt x="4606" y="15388"/>
                    </a:lnTo>
                    <a:lnTo>
                      <a:pt x="0" y="15388"/>
                    </a:lnTo>
                    <a:lnTo>
                      <a:pt x="0" y="21600"/>
                    </a:lnTo>
                    <a:lnTo>
                      <a:pt x="10800" y="21600"/>
                    </a:lnTo>
                    <a:lnTo>
                      <a:pt x="21600" y="21600"/>
                    </a:lnTo>
                    <a:lnTo>
                      <a:pt x="21600" y="15388"/>
                    </a:lnTo>
                    <a:lnTo>
                      <a:pt x="16994" y="15388"/>
                    </a:lnTo>
                    <a:close/>
                  </a:path>
                  <a:path w="21600" h="21600" extrusionOk="0">
                    <a:moveTo>
                      <a:pt x="4606" y="15388"/>
                    </a:moveTo>
                    <a:lnTo>
                      <a:pt x="4606" y="13553"/>
                    </a:lnTo>
                    <a:lnTo>
                      <a:pt x="16994" y="13553"/>
                    </a:lnTo>
                    <a:lnTo>
                      <a:pt x="16994" y="15388"/>
                    </a:lnTo>
                    <a:lnTo>
                      <a:pt x="4606" y="15388"/>
                    </a:lnTo>
                  </a:path>
                  <a:path w="21600" h="21600" extrusionOk="0">
                    <a:moveTo>
                      <a:pt x="4606" y="11294"/>
                    </a:moveTo>
                    <a:lnTo>
                      <a:pt x="4606" y="2259"/>
                    </a:lnTo>
                    <a:lnTo>
                      <a:pt x="16994" y="2259"/>
                    </a:lnTo>
                    <a:lnTo>
                      <a:pt x="16994" y="11294"/>
                    </a:lnTo>
                    <a:lnTo>
                      <a:pt x="4606" y="11294"/>
                    </a:lnTo>
                    <a:moveTo>
                      <a:pt x="13976" y="17082"/>
                    </a:moveTo>
                    <a:lnTo>
                      <a:pt x="13976" y="16376"/>
                    </a:lnTo>
                    <a:lnTo>
                      <a:pt x="20171" y="16376"/>
                    </a:lnTo>
                    <a:lnTo>
                      <a:pt x="20171" y="17082"/>
                    </a:lnTo>
                    <a:lnTo>
                      <a:pt x="13976" y="17082"/>
                    </a:ln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rgbClr val="9966FF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zh-CN" dirty="0"/>
              </a:p>
            </p:txBody>
          </p:sp>
          <p:sp>
            <p:nvSpPr>
              <p:cNvPr id="7" name="computr1"/>
              <p:cNvSpPr>
                <a:spLocks noEditPoints="1" noChangeArrowheads="1"/>
              </p:cNvSpPr>
              <p:nvPr/>
            </p:nvSpPr>
            <p:spPr bwMode="auto">
              <a:xfrm>
                <a:off x="7921316" y="1132168"/>
                <a:ext cx="179333" cy="181073"/>
              </a:xfrm>
              <a:custGeom>
                <a:avLst/>
                <a:gdLst>
                  <a:gd name="T0" fmla="*/ 19535 w 21600"/>
                  <a:gd name="T1" fmla="*/ 0 h 21600"/>
                  <a:gd name="T2" fmla="*/ 10800 w 21600"/>
                  <a:gd name="T3" fmla="*/ 0 h 21600"/>
                  <a:gd name="T4" fmla="*/ 2065 w 21600"/>
                  <a:gd name="T5" fmla="*/ 0 h 21600"/>
                  <a:gd name="T6" fmla="*/ 0 w 21600"/>
                  <a:gd name="T7" fmla="*/ 15388 h 21600"/>
                  <a:gd name="T8" fmla="*/ 0 w 21600"/>
                  <a:gd name="T9" fmla="*/ 21600 h 21600"/>
                  <a:gd name="T10" fmla="*/ 10800 w 21600"/>
                  <a:gd name="T11" fmla="*/ 21600 h 21600"/>
                  <a:gd name="T12" fmla="*/ 21600 w 21600"/>
                  <a:gd name="T13" fmla="*/ 21600 h 21600"/>
                  <a:gd name="T14" fmla="*/ 21600 w 21600"/>
                  <a:gd name="T15" fmla="*/ 15388 h 21600"/>
                  <a:gd name="T16" fmla="*/ 19535 w 21600"/>
                  <a:gd name="T17" fmla="*/ 13553 h 21600"/>
                  <a:gd name="T18" fmla="*/ 2065 w 21600"/>
                  <a:gd name="T19" fmla="*/ 13553 h 21600"/>
                  <a:gd name="T20" fmla="*/ 2065 w 21600"/>
                  <a:gd name="T21" fmla="*/ 6776 h 21600"/>
                  <a:gd name="T22" fmla="*/ 19535 w 21600"/>
                  <a:gd name="T23" fmla="*/ 6776 h 21600"/>
                  <a:gd name="T24" fmla="*/ 0 w 21600"/>
                  <a:gd name="T25" fmla="*/ 18494 h 21600"/>
                  <a:gd name="T26" fmla="*/ 21600 w 21600"/>
                  <a:gd name="T27" fmla="*/ 18494 h 21600"/>
                  <a:gd name="T28" fmla="*/ 4923 w 21600"/>
                  <a:gd name="T29" fmla="*/ 2541 h 21600"/>
                  <a:gd name="T30" fmla="*/ 16756 w 21600"/>
                  <a:gd name="T31" fmla="*/ 1115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T28" t="T29" r="T30" b="T31"/>
                <a:pathLst>
                  <a:path w="21600" h="21600" extrusionOk="0">
                    <a:moveTo>
                      <a:pt x="16994" y="15388"/>
                    </a:moveTo>
                    <a:lnTo>
                      <a:pt x="16994" y="13553"/>
                    </a:lnTo>
                    <a:lnTo>
                      <a:pt x="19535" y="13553"/>
                    </a:lnTo>
                    <a:lnTo>
                      <a:pt x="19535" y="10729"/>
                    </a:lnTo>
                    <a:lnTo>
                      <a:pt x="19535" y="6776"/>
                    </a:lnTo>
                    <a:lnTo>
                      <a:pt x="19535" y="0"/>
                    </a:lnTo>
                    <a:lnTo>
                      <a:pt x="10800" y="0"/>
                    </a:lnTo>
                    <a:lnTo>
                      <a:pt x="2065" y="0"/>
                    </a:lnTo>
                    <a:lnTo>
                      <a:pt x="2065" y="6776"/>
                    </a:lnTo>
                    <a:lnTo>
                      <a:pt x="2065" y="10729"/>
                    </a:lnTo>
                    <a:lnTo>
                      <a:pt x="2065" y="13553"/>
                    </a:lnTo>
                    <a:lnTo>
                      <a:pt x="4606" y="13553"/>
                    </a:lnTo>
                    <a:lnTo>
                      <a:pt x="4606" y="15388"/>
                    </a:lnTo>
                    <a:lnTo>
                      <a:pt x="0" y="15388"/>
                    </a:lnTo>
                    <a:lnTo>
                      <a:pt x="0" y="21600"/>
                    </a:lnTo>
                    <a:lnTo>
                      <a:pt x="10800" y="21600"/>
                    </a:lnTo>
                    <a:lnTo>
                      <a:pt x="21600" y="21600"/>
                    </a:lnTo>
                    <a:lnTo>
                      <a:pt x="21600" y="15388"/>
                    </a:lnTo>
                    <a:lnTo>
                      <a:pt x="16994" y="15388"/>
                    </a:lnTo>
                    <a:close/>
                  </a:path>
                  <a:path w="21600" h="21600" extrusionOk="0">
                    <a:moveTo>
                      <a:pt x="4606" y="15388"/>
                    </a:moveTo>
                    <a:lnTo>
                      <a:pt x="4606" y="13553"/>
                    </a:lnTo>
                    <a:lnTo>
                      <a:pt x="16994" y="13553"/>
                    </a:lnTo>
                    <a:lnTo>
                      <a:pt x="16994" y="15388"/>
                    </a:lnTo>
                    <a:lnTo>
                      <a:pt x="4606" y="15388"/>
                    </a:lnTo>
                  </a:path>
                  <a:path w="21600" h="21600" extrusionOk="0">
                    <a:moveTo>
                      <a:pt x="4606" y="11294"/>
                    </a:moveTo>
                    <a:lnTo>
                      <a:pt x="4606" y="2259"/>
                    </a:lnTo>
                    <a:lnTo>
                      <a:pt x="16994" y="2259"/>
                    </a:lnTo>
                    <a:lnTo>
                      <a:pt x="16994" y="11294"/>
                    </a:lnTo>
                    <a:lnTo>
                      <a:pt x="4606" y="11294"/>
                    </a:lnTo>
                    <a:moveTo>
                      <a:pt x="13976" y="17082"/>
                    </a:moveTo>
                    <a:lnTo>
                      <a:pt x="13976" y="16376"/>
                    </a:lnTo>
                    <a:lnTo>
                      <a:pt x="20171" y="16376"/>
                    </a:lnTo>
                    <a:lnTo>
                      <a:pt x="20171" y="17082"/>
                    </a:lnTo>
                    <a:lnTo>
                      <a:pt x="13976" y="17082"/>
                    </a:ln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rgbClr val="9966FF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zh-CN"/>
              </a:p>
            </p:txBody>
          </p:sp>
          <p:sp>
            <p:nvSpPr>
              <p:cNvPr id="8" name="computr1"/>
              <p:cNvSpPr>
                <a:spLocks noEditPoints="1" noChangeArrowheads="1"/>
              </p:cNvSpPr>
              <p:nvPr/>
            </p:nvSpPr>
            <p:spPr bwMode="auto">
              <a:xfrm>
                <a:off x="6804059" y="1165523"/>
                <a:ext cx="180919" cy="181073"/>
              </a:xfrm>
              <a:custGeom>
                <a:avLst/>
                <a:gdLst>
                  <a:gd name="T0" fmla="*/ 19535 w 21600"/>
                  <a:gd name="T1" fmla="*/ 0 h 21600"/>
                  <a:gd name="T2" fmla="*/ 10800 w 21600"/>
                  <a:gd name="T3" fmla="*/ 0 h 21600"/>
                  <a:gd name="T4" fmla="*/ 2065 w 21600"/>
                  <a:gd name="T5" fmla="*/ 0 h 21600"/>
                  <a:gd name="T6" fmla="*/ 0 w 21600"/>
                  <a:gd name="T7" fmla="*/ 15388 h 21600"/>
                  <a:gd name="T8" fmla="*/ 0 w 21600"/>
                  <a:gd name="T9" fmla="*/ 21600 h 21600"/>
                  <a:gd name="T10" fmla="*/ 10800 w 21600"/>
                  <a:gd name="T11" fmla="*/ 21600 h 21600"/>
                  <a:gd name="T12" fmla="*/ 21600 w 21600"/>
                  <a:gd name="T13" fmla="*/ 21600 h 21600"/>
                  <a:gd name="T14" fmla="*/ 21600 w 21600"/>
                  <a:gd name="T15" fmla="*/ 15388 h 21600"/>
                  <a:gd name="T16" fmla="*/ 19535 w 21600"/>
                  <a:gd name="T17" fmla="*/ 13553 h 21600"/>
                  <a:gd name="T18" fmla="*/ 2065 w 21600"/>
                  <a:gd name="T19" fmla="*/ 13553 h 21600"/>
                  <a:gd name="T20" fmla="*/ 2065 w 21600"/>
                  <a:gd name="T21" fmla="*/ 6776 h 21600"/>
                  <a:gd name="T22" fmla="*/ 19535 w 21600"/>
                  <a:gd name="T23" fmla="*/ 6776 h 21600"/>
                  <a:gd name="T24" fmla="*/ 0 w 21600"/>
                  <a:gd name="T25" fmla="*/ 18494 h 21600"/>
                  <a:gd name="T26" fmla="*/ 21600 w 21600"/>
                  <a:gd name="T27" fmla="*/ 18494 h 21600"/>
                  <a:gd name="T28" fmla="*/ 4923 w 21600"/>
                  <a:gd name="T29" fmla="*/ 2541 h 21600"/>
                  <a:gd name="T30" fmla="*/ 16756 w 21600"/>
                  <a:gd name="T31" fmla="*/ 1115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T28" t="T29" r="T30" b="T31"/>
                <a:pathLst>
                  <a:path w="21600" h="21600" extrusionOk="0">
                    <a:moveTo>
                      <a:pt x="16994" y="15388"/>
                    </a:moveTo>
                    <a:lnTo>
                      <a:pt x="16994" y="13553"/>
                    </a:lnTo>
                    <a:lnTo>
                      <a:pt x="19535" y="13553"/>
                    </a:lnTo>
                    <a:lnTo>
                      <a:pt x="19535" y="10729"/>
                    </a:lnTo>
                    <a:lnTo>
                      <a:pt x="19535" y="6776"/>
                    </a:lnTo>
                    <a:lnTo>
                      <a:pt x="19535" y="0"/>
                    </a:lnTo>
                    <a:lnTo>
                      <a:pt x="10800" y="0"/>
                    </a:lnTo>
                    <a:lnTo>
                      <a:pt x="2065" y="0"/>
                    </a:lnTo>
                    <a:lnTo>
                      <a:pt x="2065" y="6776"/>
                    </a:lnTo>
                    <a:lnTo>
                      <a:pt x="2065" y="10729"/>
                    </a:lnTo>
                    <a:lnTo>
                      <a:pt x="2065" y="13553"/>
                    </a:lnTo>
                    <a:lnTo>
                      <a:pt x="4606" y="13553"/>
                    </a:lnTo>
                    <a:lnTo>
                      <a:pt x="4606" y="15388"/>
                    </a:lnTo>
                    <a:lnTo>
                      <a:pt x="0" y="15388"/>
                    </a:lnTo>
                    <a:lnTo>
                      <a:pt x="0" y="21600"/>
                    </a:lnTo>
                    <a:lnTo>
                      <a:pt x="10800" y="21600"/>
                    </a:lnTo>
                    <a:lnTo>
                      <a:pt x="21600" y="21600"/>
                    </a:lnTo>
                    <a:lnTo>
                      <a:pt x="21600" y="15388"/>
                    </a:lnTo>
                    <a:lnTo>
                      <a:pt x="16994" y="15388"/>
                    </a:lnTo>
                    <a:close/>
                  </a:path>
                  <a:path w="21600" h="21600" extrusionOk="0">
                    <a:moveTo>
                      <a:pt x="4606" y="15388"/>
                    </a:moveTo>
                    <a:lnTo>
                      <a:pt x="4606" y="13553"/>
                    </a:lnTo>
                    <a:lnTo>
                      <a:pt x="16994" y="13553"/>
                    </a:lnTo>
                    <a:lnTo>
                      <a:pt x="16994" y="15388"/>
                    </a:lnTo>
                    <a:lnTo>
                      <a:pt x="4606" y="15388"/>
                    </a:lnTo>
                  </a:path>
                  <a:path w="21600" h="21600" extrusionOk="0">
                    <a:moveTo>
                      <a:pt x="4606" y="11294"/>
                    </a:moveTo>
                    <a:lnTo>
                      <a:pt x="4606" y="2259"/>
                    </a:lnTo>
                    <a:lnTo>
                      <a:pt x="16994" y="2259"/>
                    </a:lnTo>
                    <a:lnTo>
                      <a:pt x="16994" y="11294"/>
                    </a:lnTo>
                    <a:lnTo>
                      <a:pt x="4606" y="11294"/>
                    </a:lnTo>
                    <a:moveTo>
                      <a:pt x="13976" y="17082"/>
                    </a:moveTo>
                    <a:lnTo>
                      <a:pt x="13976" y="16376"/>
                    </a:lnTo>
                    <a:lnTo>
                      <a:pt x="20171" y="16376"/>
                    </a:lnTo>
                    <a:lnTo>
                      <a:pt x="20171" y="17082"/>
                    </a:lnTo>
                    <a:lnTo>
                      <a:pt x="13976" y="17082"/>
                    </a:ln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rgbClr val="9966FF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zh-CN"/>
              </a:p>
            </p:txBody>
          </p:sp>
          <p:sp>
            <p:nvSpPr>
              <p:cNvPr id="9" name="computr1"/>
              <p:cNvSpPr>
                <a:spLocks noEditPoints="1" noChangeArrowheads="1"/>
              </p:cNvSpPr>
              <p:nvPr/>
            </p:nvSpPr>
            <p:spPr bwMode="auto">
              <a:xfrm>
                <a:off x="6792951" y="1831046"/>
                <a:ext cx="179332" cy="179484"/>
              </a:xfrm>
              <a:custGeom>
                <a:avLst/>
                <a:gdLst>
                  <a:gd name="T0" fmla="*/ 19535 w 21600"/>
                  <a:gd name="T1" fmla="*/ 0 h 21600"/>
                  <a:gd name="T2" fmla="*/ 10800 w 21600"/>
                  <a:gd name="T3" fmla="*/ 0 h 21600"/>
                  <a:gd name="T4" fmla="*/ 2065 w 21600"/>
                  <a:gd name="T5" fmla="*/ 0 h 21600"/>
                  <a:gd name="T6" fmla="*/ 0 w 21600"/>
                  <a:gd name="T7" fmla="*/ 15388 h 21600"/>
                  <a:gd name="T8" fmla="*/ 0 w 21600"/>
                  <a:gd name="T9" fmla="*/ 21600 h 21600"/>
                  <a:gd name="T10" fmla="*/ 10800 w 21600"/>
                  <a:gd name="T11" fmla="*/ 21600 h 21600"/>
                  <a:gd name="T12" fmla="*/ 21600 w 21600"/>
                  <a:gd name="T13" fmla="*/ 21600 h 21600"/>
                  <a:gd name="T14" fmla="*/ 21600 w 21600"/>
                  <a:gd name="T15" fmla="*/ 15388 h 21600"/>
                  <a:gd name="T16" fmla="*/ 19535 w 21600"/>
                  <a:gd name="T17" fmla="*/ 13553 h 21600"/>
                  <a:gd name="T18" fmla="*/ 2065 w 21600"/>
                  <a:gd name="T19" fmla="*/ 13553 h 21600"/>
                  <a:gd name="T20" fmla="*/ 2065 w 21600"/>
                  <a:gd name="T21" fmla="*/ 6776 h 21600"/>
                  <a:gd name="T22" fmla="*/ 19535 w 21600"/>
                  <a:gd name="T23" fmla="*/ 6776 h 21600"/>
                  <a:gd name="T24" fmla="*/ 0 w 21600"/>
                  <a:gd name="T25" fmla="*/ 18494 h 21600"/>
                  <a:gd name="T26" fmla="*/ 21600 w 21600"/>
                  <a:gd name="T27" fmla="*/ 18494 h 21600"/>
                  <a:gd name="T28" fmla="*/ 4923 w 21600"/>
                  <a:gd name="T29" fmla="*/ 2541 h 21600"/>
                  <a:gd name="T30" fmla="*/ 16756 w 21600"/>
                  <a:gd name="T31" fmla="*/ 1115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T28" t="T29" r="T30" b="T31"/>
                <a:pathLst>
                  <a:path w="21600" h="21600" extrusionOk="0">
                    <a:moveTo>
                      <a:pt x="16994" y="15388"/>
                    </a:moveTo>
                    <a:lnTo>
                      <a:pt x="16994" y="13553"/>
                    </a:lnTo>
                    <a:lnTo>
                      <a:pt x="19535" y="13553"/>
                    </a:lnTo>
                    <a:lnTo>
                      <a:pt x="19535" y="10729"/>
                    </a:lnTo>
                    <a:lnTo>
                      <a:pt x="19535" y="6776"/>
                    </a:lnTo>
                    <a:lnTo>
                      <a:pt x="19535" y="0"/>
                    </a:lnTo>
                    <a:lnTo>
                      <a:pt x="10800" y="0"/>
                    </a:lnTo>
                    <a:lnTo>
                      <a:pt x="2065" y="0"/>
                    </a:lnTo>
                    <a:lnTo>
                      <a:pt x="2065" y="6776"/>
                    </a:lnTo>
                    <a:lnTo>
                      <a:pt x="2065" y="10729"/>
                    </a:lnTo>
                    <a:lnTo>
                      <a:pt x="2065" y="13553"/>
                    </a:lnTo>
                    <a:lnTo>
                      <a:pt x="4606" y="13553"/>
                    </a:lnTo>
                    <a:lnTo>
                      <a:pt x="4606" y="15388"/>
                    </a:lnTo>
                    <a:lnTo>
                      <a:pt x="0" y="15388"/>
                    </a:lnTo>
                    <a:lnTo>
                      <a:pt x="0" y="21600"/>
                    </a:lnTo>
                    <a:lnTo>
                      <a:pt x="10800" y="21600"/>
                    </a:lnTo>
                    <a:lnTo>
                      <a:pt x="21600" y="21600"/>
                    </a:lnTo>
                    <a:lnTo>
                      <a:pt x="21600" y="15388"/>
                    </a:lnTo>
                    <a:lnTo>
                      <a:pt x="16994" y="15388"/>
                    </a:lnTo>
                    <a:close/>
                  </a:path>
                  <a:path w="21600" h="21600" extrusionOk="0">
                    <a:moveTo>
                      <a:pt x="4606" y="15388"/>
                    </a:moveTo>
                    <a:lnTo>
                      <a:pt x="4606" y="13553"/>
                    </a:lnTo>
                    <a:lnTo>
                      <a:pt x="16994" y="13553"/>
                    </a:lnTo>
                    <a:lnTo>
                      <a:pt x="16994" y="15388"/>
                    </a:lnTo>
                    <a:lnTo>
                      <a:pt x="4606" y="15388"/>
                    </a:lnTo>
                  </a:path>
                  <a:path w="21600" h="21600" extrusionOk="0">
                    <a:moveTo>
                      <a:pt x="4606" y="11294"/>
                    </a:moveTo>
                    <a:lnTo>
                      <a:pt x="4606" y="2259"/>
                    </a:lnTo>
                    <a:lnTo>
                      <a:pt x="16994" y="2259"/>
                    </a:lnTo>
                    <a:lnTo>
                      <a:pt x="16994" y="11294"/>
                    </a:lnTo>
                    <a:lnTo>
                      <a:pt x="4606" y="11294"/>
                    </a:lnTo>
                    <a:moveTo>
                      <a:pt x="13976" y="17082"/>
                    </a:moveTo>
                    <a:lnTo>
                      <a:pt x="13976" y="16376"/>
                    </a:lnTo>
                    <a:lnTo>
                      <a:pt x="20171" y="16376"/>
                    </a:lnTo>
                    <a:lnTo>
                      <a:pt x="20171" y="17082"/>
                    </a:lnTo>
                    <a:lnTo>
                      <a:pt x="13976" y="17082"/>
                    </a:ln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rgbClr val="9966FF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zh-CN"/>
              </a:p>
            </p:txBody>
          </p:sp>
          <p:sp>
            <p:nvSpPr>
              <p:cNvPr id="10" name="computr1"/>
              <p:cNvSpPr>
                <a:spLocks noEditPoints="1" noChangeArrowheads="1"/>
              </p:cNvSpPr>
              <p:nvPr/>
            </p:nvSpPr>
            <p:spPr bwMode="auto">
              <a:xfrm>
                <a:off x="7918142" y="1870754"/>
                <a:ext cx="179333" cy="179485"/>
              </a:xfrm>
              <a:custGeom>
                <a:avLst/>
                <a:gdLst>
                  <a:gd name="T0" fmla="*/ 19535 w 21600"/>
                  <a:gd name="T1" fmla="*/ 0 h 21600"/>
                  <a:gd name="T2" fmla="*/ 10800 w 21600"/>
                  <a:gd name="T3" fmla="*/ 0 h 21600"/>
                  <a:gd name="T4" fmla="*/ 2065 w 21600"/>
                  <a:gd name="T5" fmla="*/ 0 h 21600"/>
                  <a:gd name="T6" fmla="*/ 0 w 21600"/>
                  <a:gd name="T7" fmla="*/ 15388 h 21600"/>
                  <a:gd name="T8" fmla="*/ 0 w 21600"/>
                  <a:gd name="T9" fmla="*/ 21600 h 21600"/>
                  <a:gd name="T10" fmla="*/ 10800 w 21600"/>
                  <a:gd name="T11" fmla="*/ 21600 h 21600"/>
                  <a:gd name="T12" fmla="*/ 21600 w 21600"/>
                  <a:gd name="T13" fmla="*/ 21600 h 21600"/>
                  <a:gd name="T14" fmla="*/ 21600 w 21600"/>
                  <a:gd name="T15" fmla="*/ 15388 h 21600"/>
                  <a:gd name="T16" fmla="*/ 19535 w 21600"/>
                  <a:gd name="T17" fmla="*/ 13553 h 21600"/>
                  <a:gd name="T18" fmla="*/ 2065 w 21600"/>
                  <a:gd name="T19" fmla="*/ 13553 h 21600"/>
                  <a:gd name="T20" fmla="*/ 2065 w 21600"/>
                  <a:gd name="T21" fmla="*/ 6776 h 21600"/>
                  <a:gd name="T22" fmla="*/ 19535 w 21600"/>
                  <a:gd name="T23" fmla="*/ 6776 h 21600"/>
                  <a:gd name="T24" fmla="*/ 0 w 21600"/>
                  <a:gd name="T25" fmla="*/ 18494 h 21600"/>
                  <a:gd name="T26" fmla="*/ 21600 w 21600"/>
                  <a:gd name="T27" fmla="*/ 18494 h 21600"/>
                  <a:gd name="T28" fmla="*/ 4923 w 21600"/>
                  <a:gd name="T29" fmla="*/ 2541 h 21600"/>
                  <a:gd name="T30" fmla="*/ 16756 w 21600"/>
                  <a:gd name="T31" fmla="*/ 1115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T28" t="T29" r="T30" b="T31"/>
                <a:pathLst>
                  <a:path w="21600" h="21600" extrusionOk="0">
                    <a:moveTo>
                      <a:pt x="16994" y="15388"/>
                    </a:moveTo>
                    <a:lnTo>
                      <a:pt x="16994" y="13553"/>
                    </a:lnTo>
                    <a:lnTo>
                      <a:pt x="19535" y="13553"/>
                    </a:lnTo>
                    <a:lnTo>
                      <a:pt x="19535" y="10729"/>
                    </a:lnTo>
                    <a:lnTo>
                      <a:pt x="19535" y="6776"/>
                    </a:lnTo>
                    <a:lnTo>
                      <a:pt x="19535" y="0"/>
                    </a:lnTo>
                    <a:lnTo>
                      <a:pt x="10800" y="0"/>
                    </a:lnTo>
                    <a:lnTo>
                      <a:pt x="2065" y="0"/>
                    </a:lnTo>
                    <a:lnTo>
                      <a:pt x="2065" y="6776"/>
                    </a:lnTo>
                    <a:lnTo>
                      <a:pt x="2065" y="10729"/>
                    </a:lnTo>
                    <a:lnTo>
                      <a:pt x="2065" y="13553"/>
                    </a:lnTo>
                    <a:lnTo>
                      <a:pt x="4606" y="13553"/>
                    </a:lnTo>
                    <a:lnTo>
                      <a:pt x="4606" y="15388"/>
                    </a:lnTo>
                    <a:lnTo>
                      <a:pt x="0" y="15388"/>
                    </a:lnTo>
                    <a:lnTo>
                      <a:pt x="0" y="21600"/>
                    </a:lnTo>
                    <a:lnTo>
                      <a:pt x="10800" y="21600"/>
                    </a:lnTo>
                    <a:lnTo>
                      <a:pt x="21600" y="21600"/>
                    </a:lnTo>
                    <a:lnTo>
                      <a:pt x="21600" y="15388"/>
                    </a:lnTo>
                    <a:lnTo>
                      <a:pt x="16994" y="15388"/>
                    </a:lnTo>
                    <a:close/>
                  </a:path>
                  <a:path w="21600" h="21600" extrusionOk="0">
                    <a:moveTo>
                      <a:pt x="4606" y="15388"/>
                    </a:moveTo>
                    <a:lnTo>
                      <a:pt x="4606" y="13553"/>
                    </a:lnTo>
                    <a:lnTo>
                      <a:pt x="16994" y="13553"/>
                    </a:lnTo>
                    <a:lnTo>
                      <a:pt x="16994" y="15388"/>
                    </a:lnTo>
                    <a:lnTo>
                      <a:pt x="4606" y="15388"/>
                    </a:lnTo>
                  </a:path>
                  <a:path w="21600" h="21600" extrusionOk="0">
                    <a:moveTo>
                      <a:pt x="4606" y="11294"/>
                    </a:moveTo>
                    <a:lnTo>
                      <a:pt x="4606" y="2259"/>
                    </a:lnTo>
                    <a:lnTo>
                      <a:pt x="16994" y="2259"/>
                    </a:lnTo>
                    <a:lnTo>
                      <a:pt x="16994" y="11294"/>
                    </a:lnTo>
                    <a:lnTo>
                      <a:pt x="4606" y="11294"/>
                    </a:lnTo>
                    <a:moveTo>
                      <a:pt x="13976" y="17082"/>
                    </a:moveTo>
                    <a:lnTo>
                      <a:pt x="13976" y="16376"/>
                    </a:lnTo>
                    <a:lnTo>
                      <a:pt x="20171" y="16376"/>
                    </a:lnTo>
                    <a:lnTo>
                      <a:pt x="20171" y="17082"/>
                    </a:lnTo>
                    <a:lnTo>
                      <a:pt x="13976" y="17082"/>
                    </a:ln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rgbClr val="9966FF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zh-CN"/>
              </a:p>
            </p:txBody>
          </p:sp>
          <p:sp>
            <p:nvSpPr>
              <p:cNvPr id="11" name="computr1"/>
              <p:cNvSpPr>
                <a:spLocks noEditPoints="1" noChangeArrowheads="1"/>
              </p:cNvSpPr>
              <p:nvPr/>
            </p:nvSpPr>
            <p:spPr bwMode="auto">
              <a:xfrm>
                <a:off x="7380145" y="2074064"/>
                <a:ext cx="180919" cy="179485"/>
              </a:xfrm>
              <a:custGeom>
                <a:avLst/>
                <a:gdLst>
                  <a:gd name="T0" fmla="*/ 19535 w 21600"/>
                  <a:gd name="T1" fmla="*/ 0 h 21600"/>
                  <a:gd name="T2" fmla="*/ 10800 w 21600"/>
                  <a:gd name="T3" fmla="*/ 0 h 21600"/>
                  <a:gd name="T4" fmla="*/ 2065 w 21600"/>
                  <a:gd name="T5" fmla="*/ 0 h 21600"/>
                  <a:gd name="T6" fmla="*/ 0 w 21600"/>
                  <a:gd name="T7" fmla="*/ 15388 h 21600"/>
                  <a:gd name="T8" fmla="*/ 0 w 21600"/>
                  <a:gd name="T9" fmla="*/ 21600 h 21600"/>
                  <a:gd name="T10" fmla="*/ 10800 w 21600"/>
                  <a:gd name="T11" fmla="*/ 21600 h 21600"/>
                  <a:gd name="T12" fmla="*/ 21600 w 21600"/>
                  <a:gd name="T13" fmla="*/ 21600 h 21600"/>
                  <a:gd name="T14" fmla="*/ 21600 w 21600"/>
                  <a:gd name="T15" fmla="*/ 15388 h 21600"/>
                  <a:gd name="T16" fmla="*/ 19535 w 21600"/>
                  <a:gd name="T17" fmla="*/ 13553 h 21600"/>
                  <a:gd name="T18" fmla="*/ 2065 w 21600"/>
                  <a:gd name="T19" fmla="*/ 13553 h 21600"/>
                  <a:gd name="T20" fmla="*/ 2065 w 21600"/>
                  <a:gd name="T21" fmla="*/ 6776 h 21600"/>
                  <a:gd name="T22" fmla="*/ 19535 w 21600"/>
                  <a:gd name="T23" fmla="*/ 6776 h 21600"/>
                  <a:gd name="T24" fmla="*/ 0 w 21600"/>
                  <a:gd name="T25" fmla="*/ 18494 h 21600"/>
                  <a:gd name="T26" fmla="*/ 21600 w 21600"/>
                  <a:gd name="T27" fmla="*/ 18494 h 21600"/>
                  <a:gd name="T28" fmla="*/ 4923 w 21600"/>
                  <a:gd name="T29" fmla="*/ 2541 h 21600"/>
                  <a:gd name="T30" fmla="*/ 16756 w 21600"/>
                  <a:gd name="T31" fmla="*/ 1115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T28" t="T29" r="T30" b="T31"/>
                <a:pathLst>
                  <a:path w="21600" h="21600" extrusionOk="0">
                    <a:moveTo>
                      <a:pt x="16994" y="15388"/>
                    </a:moveTo>
                    <a:lnTo>
                      <a:pt x="16994" y="13553"/>
                    </a:lnTo>
                    <a:lnTo>
                      <a:pt x="19535" y="13553"/>
                    </a:lnTo>
                    <a:lnTo>
                      <a:pt x="19535" y="10729"/>
                    </a:lnTo>
                    <a:lnTo>
                      <a:pt x="19535" y="6776"/>
                    </a:lnTo>
                    <a:lnTo>
                      <a:pt x="19535" y="0"/>
                    </a:lnTo>
                    <a:lnTo>
                      <a:pt x="10800" y="0"/>
                    </a:lnTo>
                    <a:lnTo>
                      <a:pt x="2065" y="0"/>
                    </a:lnTo>
                    <a:lnTo>
                      <a:pt x="2065" y="6776"/>
                    </a:lnTo>
                    <a:lnTo>
                      <a:pt x="2065" y="10729"/>
                    </a:lnTo>
                    <a:lnTo>
                      <a:pt x="2065" y="13553"/>
                    </a:lnTo>
                    <a:lnTo>
                      <a:pt x="4606" y="13553"/>
                    </a:lnTo>
                    <a:lnTo>
                      <a:pt x="4606" y="15388"/>
                    </a:lnTo>
                    <a:lnTo>
                      <a:pt x="0" y="15388"/>
                    </a:lnTo>
                    <a:lnTo>
                      <a:pt x="0" y="21600"/>
                    </a:lnTo>
                    <a:lnTo>
                      <a:pt x="10800" y="21600"/>
                    </a:lnTo>
                    <a:lnTo>
                      <a:pt x="21600" y="21600"/>
                    </a:lnTo>
                    <a:lnTo>
                      <a:pt x="21600" y="15388"/>
                    </a:lnTo>
                    <a:lnTo>
                      <a:pt x="16994" y="15388"/>
                    </a:lnTo>
                    <a:close/>
                  </a:path>
                  <a:path w="21600" h="21600" extrusionOk="0">
                    <a:moveTo>
                      <a:pt x="4606" y="15388"/>
                    </a:moveTo>
                    <a:lnTo>
                      <a:pt x="4606" y="13553"/>
                    </a:lnTo>
                    <a:lnTo>
                      <a:pt x="16994" y="13553"/>
                    </a:lnTo>
                    <a:lnTo>
                      <a:pt x="16994" y="15388"/>
                    </a:lnTo>
                    <a:lnTo>
                      <a:pt x="4606" y="15388"/>
                    </a:lnTo>
                  </a:path>
                  <a:path w="21600" h="21600" extrusionOk="0">
                    <a:moveTo>
                      <a:pt x="4606" y="11294"/>
                    </a:moveTo>
                    <a:lnTo>
                      <a:pt x="4606" y="2259"/>
                    </a:lnTo>
                    <a:lnTo>
                      <a:pt x="16994" y="2259"/>
                    </a:lnTo>
                    <a:lnTo>
                      <a:pt x="16994" y="11294"/>
                    </a:lnTo>
                    <a:lnTo>
                      <a:pt x="4606" y="11294"/>
                    </a:lnTo>
                    <a:moveTo>
                      <a:pt x="13976" y="17082"/>
                    </a:moveTo>
                    <a:lnTo>
                      <a:pt x="13976" y="16376"/>
                    </a:lnTo>
                    <a:lnTo>
                      <a:pt x="20171" y="16376"/>
                    </a:lnTo>
                    <a:lnTo>
                      <a:pt x="20171" y="17082"/>
                    </a:lnTo>
                    <a:lnTo>
                      <a:pt x="13976" y="17082"/>
                    </a:ln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rgbClr val="9966FF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zh-CN"/>
              </a:p>
            </p:txBody>
          </p:sp>
          <p:cxnSp>
            <p:nvCxnSpPr>
              <p:cNvPr id="12" name="直接箭头连接符 11"/>
              <p:cNvCxnSpPr/>
              <p:nvPr/>
            </p:nvCxnSpPr>
            <p:spPr>
              <a:xfrm flipH="1" flipV="1">
                <a:off x="7465844" y="1006687"/>
                <a:ext cx="0" cy="42250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endCxn id="7" idx="12"/>
              </p:cNvCxnSpPr>
              <p:nvPr/>
            </p:nvCxnSpPr>
            <p:spPr>
              <a:xfrm flipV="1">
                <a:off x="7549955" y="1286238"/>
                <a:ext cx="371361" cy="14771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endCxn id="10" idx="2"/>
              </p:cNvCxnSpPr>
              <p:nvPr/>
            </p:nvCxnSpPr>
            <p:spPr>
              <a:xfrm>
                <a:off x="7618197" y="1581673"/>
                <a:ext cx="315815" cy="28908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endCxn id="10" idx="2"/>
              </p:cNvCxnSpPr>
              <p:nvPr/>
            </p:nvCxnSpPr>
            <p:spPr>
              <a:xfrm>
                <a:off x="7465844" y="1629324"/>
                <a:ext cx="0" cy="47809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endCxn id="8" idx="13"/>
              </p:cNvCxnSpPr>
              <p:nvPr/>
            </p:nvCxnSpPr>
            <p:spPr>
              <a:xfrm flipH="1" flipV="1">
                <a:off x="6984979" y="1319594"/>
                <a:ext cx="468169" cy="23666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endCxn id="8" idx="13"/>
              </p:cNvCxnSpPr>
              <p:nvPr/>
            </p:nvCxnSpPr>
            <p:spPr>
              <a:xfrm flipH="1">
                <a:off x="6986566" y="1664267"/>
                <a:ext cx="399927" cy="22713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954" name="组合 39"/>
            <p:cNvGrpSpPr/>
            <p:nvPr/>
          </p:nvGrpSpPr>
          <p:grpSpPr bwMode="auto">
            <a:xfrm rot="1526530">
              <a:off x="3670201" y="5330081"/>
              <a:ext cx="503237" cy="500062"/>
              <a:chOff x="7524328" y="620688"/>
              <a:chExt cx="504056" cy="499870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7524277" y="753426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7918854" y="761145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7596168" y="1003974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7806581" y="1009510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45" name="直接连接符 44"/>
              <p:cNvCxnSpPr>
                <a:endCxn id="8" idx="13"/>
              </p:cNvCxnSpPr>
              <p:nvPr/>
            </p:nvCxnSpPr>
            <p:spPr>
              <a:xfrm>
                <a:off x="7777335" y="905577"/>
                <a:ext cx="27031" cy="107907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>
                <a:endCxn id="8" idx="13"/>
              </p:cNvCxnSpPr>
              <p:nvPr/>
            </p:nvCxnSpPr>
            <p:spPr>
              <a:xfrm flipH="1">
                <a:off x="7732490" y="818637"/>
                <a:ext cx="205114" cy="90451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stCxn id="41" idx="4"/>
                <a:endCxn id="8" idx="13"/>
              </p:cNvCxnSpPr>
              <p:nvPr/>
            </p:nvCxnSpPr>
            <p:spPr>
              <a:xfrm>
                <a:off x="7576611" y="860094"/>
                <a:ext cx="206705" cy="47606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>
                <a:stCxn id="41" idx="4"/>
                <a:endCxn id="8" idx="13"/>
              </p:cNvCxnSpPr>
              <p:nvPr/>
            </p:nvCxnSpPr>
            <p:spPr>
              <a:xfrm flipH="1">
                <a:off x="7637538" y="907483"/>
                <a:ext cx="100172" cy="114255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椭圆 48"/>
              <p:cNvSpPr/>
              <p:nvPr/>
            </p:nvSpPr>
            <p:spPr>
              <a:xfrm>
                <a:off x="7736864" y="612075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50" name="直接连接符 49"/>
              <p:cNvCxnSpPr>
                <a:stCxn id="49" idx="4"/>
                <a:endCxn id="8" idx="13"/>
              </p:cNvCxnSpPr>
              <p:nvPr/>
            </p:nvCxnSpPr>
            <p:spPr>
              <a:xfrm flipH="1">
                <a:off x="7748441" y="715215"/>
                <a:ext cx="9540" cy="157100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965" name="组合 50"/>
            <p:cNvGrpSpPr/>
            <p:nvPr/>
          </p:nvGrpSpPr>
          <p:grpSpPr bwMode="auto">
            <a:xfrm>
              <a:off x="3708301" y="6015881"/>
              <a:ext cx="503237" cy="500062"/>
              <a:chOff x="7524328" y="620688"/>
              <a:chExt cx="504056" cy="499870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7524592" y="753994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7920512" y="765103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7599325" y="1007893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7812389" y="1012654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56" name="直接连接符 55"/>
              <p:cNvCxnSpPr>
                <a:stCxn id="49" idx="4"/>
                <a:endCxn id="8" idx="13"/>
              </p:cNvCxnSpPr>
              <p:nvPr/>
            </p:nvCxnSpPr>
            <p:spPr>
              <a:xfrm>
                <a:off x="7785358" y="909507"/>
                <a:ext cx="27031" cy="107907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stCxn id="49" idx="4"/>
                <a:endCxn id="8" idx="13"/>
              </p:cNvCxnSpPr>
              <p:nvPr/>
            </p:nvCxnSpPr>
            <p:spPr>
              <a:xfrm flipH="1">
                <a:off x="7732888" y="819056"/>
                <a:ext cx="205114" cy="90451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stCxn id="52" idx="4"/>
                <a:endCxn id="8" idx="13"/>
              </p:cNvCxnSpPr>
              <p:nvPr/>
            </p:nvCxnSpPr>
            <p:spPr>
              <a:xfrm>
                <a:off x="7578654" y="861901"/>
                <a:ext cx="206705" cy="47606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stCxn id="52" idx="4"/>
                <a:endCxn id="8" idx="13"/>
              </p:cNvCxnSpPr>
              <p:nvPr/>
            </p:nvCxnSpPr>
            <p:spPr>
              <a:xfrm flipH="1">
                <a:off x="7640666" y="909507"/>
                <a:ext cx="100172" cy="114255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椭圆 59"/>
              <p:cNvSpPr/>
              <p:nvPr/>
            </p:nvSpPr>
            <p:spPr>
              <a:xfrm>
                <a:off x="7740837" y="620697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61" name="直接连接符 60"/>
              <p:cNvCxnSpPr>
                <a:stCxn id="60" idx="4"/>
                <a:endCxn id="8" idx="13"/>
              </p:cNvCxnSpPr>
              <p:nvPr/>
            </p:nvCxnSpPr>
            <p:spPr>
              <a:xfrm flipH="1">
                <a:off x="7785358" y="728604"/>
                <a:ext cx="9540" cy="157100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976" name="组合 61"/>
            <p:cNvGrpSpPr/>
            <p:nvPr/>
          </p:nvGrpSpPr>
          <p:grpSpPr bwMode="auto">
            <a:xfrm>
              <a:off x="3144738" y="6241306"/>
              <a:ext cx="503238" cy="500062"/>
              <a:chOff x="7524328" y="620688"/>
              <a:chExt cx="504056" cy="499870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7524610" y="753991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7920528" y="765100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7599342" y="1007890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7812406" y="1012651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67" name="直接连接符 66"/>
              <p:cNvCxnSpPr>
                <a:stCxn id="60" idx="4"/>
                <a:endCxn id="8" idx="13"/>
              </p:cNvCxnSpPr>
              <p:nvPr/>
            </p:nvCxnSpPr>
            <p:spPr>
              <a:xfrm>
                <a:off x="7785376" y="909504"/>
                <a:ext cx="27030" cy="107907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>
                <a:stCxn id="60" idx="4"/>
                <a:endCxn id="8" idx="13"/>
              </p:cNvCxnSpPr>
              <p:nvPr/>
            </p:nvCxnSpPr>
            <p:spPr>
              <a:xfrm flipH="1">
                <a:off x="7732904" y="819053"/>
                <a:ext cx="205115" cy="90451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>
                <a:stCxn id="63" idx="4"/>
                <a:endCxn id="8" idx="13"/>
              </p:cNvCxnSpPr>
              <p:nvPr/>
            </p:nvCxnSpPr>
            <p:spPr>
              <a:xfrm>
                <a:off x="7578672" y="861898"/>
                <a:ext cx="206704" cy="47606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>
                <a:stCxn id="63" idx="4"/>
                <a:endCxn id="8" idx="13"/>
              </p:cNvCxnSpPr>
              <p:nvPr/>
            </p:nvCxnSpPr>
            <p:spPr>
              <a:xfrm flipH="1">
                <a:off x="7640682" y="909504"/>
                <a:ext cx="100173" cy="114255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椭圆 70"/>
              <p:cNvSpPr/>
              <p:nvPr/>
            </p:nvSpPr>
            <p:spPr>
              <a:xfrm>
                <a:off x="7740855" y="620694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72" name="直接连接符 71"/>
              <p:cNvCxnSpPr>
                <a:stCxn id="71" idx="4"/>
                <a:endCxn id="8" idx="13"/>
              </p:cNvCxnSpPr>
              <p:nvPr/>
            </p:nvCxnSpPr>
            <p:spPr>
              <a:xfrm flipH="1">
                <a:off x="7785376" y="728601"/>
                <a:ext cx="9540" cy="157100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987" name="组合 72"/>
            <p:cNvGrpSpPr/>
            <p:nvPr/>
          </p:nvGrpSpPr>
          <p:grpSpPr bwMode="auto">
            <a:xfrm>
              <a:off x="3119338" y="5004643"/>
              <a:ext cx="503238" cy="500063"/>
              <a:chOff x="7524328" y="620688"/>
              <a:chExt cx="504056" cy="499870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7524610" y="754009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7920528" y="765116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7599342" y="1007907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7812406" y="1012667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78" name="直接连接符 77"/>
              <p:cNvCxnSpPr>
                <a:stCxn id="71" idx="4"/>
                <a:endCxn id="8" idx="13"/>
              </p:cNvCxnSpPr>
              <p:nvPr/>
            </p:nvCxnSpPr>
            <p:spPr>
              <a:xfrm>
                <a:off x="7785376" y="909521"/>
                <a:ext cx="27030" cy="107907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>
                <a:stCxn id="71" idx="4"/>
                <a:endCxn id="8" idx="13"/>
              </p:cNvCxnSpPr>
              <p:nvPr/>
            </p:nvCxnSpPr>
            <p:spPr>
              <a:xfrm flipH="1">
                <a:off x="7732904" y="819070"/>
                <a:ext cx="205115" cy="90452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>
                <a:stCxn id="74" idx="4"/>
                <a:endCxn id="8" idx="13"/>
              </p:cNvCxnSpPr>
              <p:nvPr/>
            </p:nvCxnSpPr>
            <p:spPr>
              <a:xfrm>
                <a:off x="7578672" y="861915"/>
                <a:ext cx="206704" cy="47606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>
                <a:stCxn id="74" idx="4"/>
                <a:endCxn id="8" idx="13"/>
              </p:cNvCxnSpPr>
              <p:nvPr/>
            </p:nvCxnSpPr>
            <p:spPr>
              <a:xfrm flipH="1">
                <a:off x="7640682" y="909521"/>
                <a:ext cx="100173" cy="114254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椭圆 81"/>
              <p:cNvSpPr/>
              <p:nvPr/>
            </p:nvSpPr>
            <p:spPr>
              <a:xfrm>
                <a:off x="7740855" y="620712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83" name="直接连接符 82"/>
              <p:cNvCxnSpPr>
                <a:stCxn id="82" idx="4"/>
                <a:endCxn id="8" idx="13"/>
              </p:cNvCxnSpPr>
              <p:nvPr/>
            </p:nvCxnSpPr>
            <p:spPr>
              <a:xfrm flipH="1">
                <a:off x="7785376" y="728619"/>
                <a:ext cx="9540" cy="157099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998" name="组合 83"/>
            <p:cNvGrpSpPr/>
            <p:nvPr/>
          </p:nvGrpSpPr>
          <p:grpSpPr bwMode="auto">
            <a:xfrm>
              <a:off x="2555776" y="5330081"/>
              <a:ext cx="503237" cy="500062"/>
              <a:chOff x="7524328" y="620688"/>
              <a:chExt cx="504056" cy="499870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7524626" y="754004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7920546" y="765113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7599359" y="1007903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7812424" y="1012664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89" name="直接连接符 88"/>
              <p:cNvCxnSpPr>
                <a:stCxn id="82" idx="4"/>
                <a:endCxn id="8" idx="13"/>
              </p:cNvCxnSpPr>
              <p:nvPr/>
            </p:nvCxnSpPr>
            <p:spPr>
              <a:xfrm>
                <a:off x="7785392" y="909517"/>
                <a:ext cx="27031" cy="107907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>
                <a:stCxn id="82" idx="4"/>
                <a:endCxn id="8" idx="13"/>
              </p:cNvCxnSpPr>
              <p:nvPr/>
            </p:nvCxnSpPr>
            <p:spPr>
              <a:xfrm flipH="1">
                <a:off x="7732922" y="819066"/>
                <a:ext cx="205114" cy="90451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>
                <a:stCxn id="85" idx="4"/>
                <a:endCxn id="8" idx="13"/>
              </p:cNvCxnSpPr>
              <p:nvPr/>
            </p:nvCxnSpPr>
            <p:spPr>
              <a:xfrm>
                <a:off x="7578688" y="861911"/>
                <a:ext cx="206705" cy="47606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>
                <a:stCxn id="85" idx="4"/>
                <a:endCxn id="8" idx="13"/>
              </p:cNvCxnSpPr>
              <p:nvPr/>
            </p:nvCxnSpPr>
            <p:spPr>
              <a:xfrm flipH="1">
                <a:off x="7640700" y="909517"/>
                <a:ext cx="100172" cy="114255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椭圆 92"/>
              <p:cNvSpPr/>
              <p:nvPr/>
            </p:nvSpPr>
            <p:spPr>
              <a:xfrm>
                <a:off x="7740871" y="620707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94" name="直接连接符 93"/>
              <p:cNvCxnSpPr>
                <a:stCxn id="93" idx="4"/>
                <a:endCxn id="8" idx="13"/>
              </p:cNvCxnSpPr>
              <p:nvPr/>
            </p:nvCxnSpPr>
            <p:spPr>
              <a:xfrm flipH="1">
                <a:off x="7785392" y="728614"/>
                <a:ext cx="9540" cy="157100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009" name="组合 94"/>
            <p:cNvGrpSpPr/>
            <p:nvPr/>
          </p:nvGrpSpPr>
          <p:grpSpPr bwMode="auto">
            <a:xfrm>
              <a:off x="2563713" y="6000006"/>
              <a:ext cx="504825" cy="500062"/>
              <a:chOff x="7524328" y="620688"/>
              <a:chExt cx="504056" cy="499870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7524627" y="753994"/>
                <a:ext cx="10778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7920885" y="765103"/>
                <a:ext cx="10778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7599123" y="1007893"/>
                <a:ext cx="10778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7813103" y="1012654"/>
                <a:ext cx="10778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100" name="直接连接符 99"/>
              <p:cNvCxnSpPr>
                <a:stCxn id="93" idx="4"/>
                <a:endCxn id="8" idx="13"/>
              </p:cNvCxnSpPr>
              <p:nvPr/>
            </p:nvCxnSpPr>
            <p:spPr>
              <a:xfrm>
                <a:off x="7786157" y="909507"/>
                <a:ext cx="26946" cy="107907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>
                <a:stCxn id="93" idx="4"/>
                <a:endCxn id="8" idx="13"/>
              </p:cNvCxnSpPr>
              <p:nvPr/>
            </p:nvCxnSpPr>
            <p:spPr>
              <a:xfrm flipH="1">
                <a:off x="7732266" y="819056"/>
                <a:ext cx="206055" cy="90451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>
                <a:stCxn id="96" idx="4"/>
                <a:endCxn id="8" idx="13"/>
              </p:cNvCxnSpPr>
              <p:nvPr/>
            </p:nvCxnSpPr>
            <p:spPr>
              <a:xfrm>
                <a:off x="7578518" y="861901"/>
                <a:ext cx="207639" cy="47606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>
                <a:stCxn id="96" idx="4"/>
                <a:endCxn id="8" idx="13"/>
              </p:cNvCxnSpPr>
              <p:nvPr/>
            </p:nvCxnSpPr>
            <p:spPr>
              <a:xfrm flipH="1">
                <a:off x="7640334" y="909507"/>
                <a:ext cx="99858" cy="114255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椭圆 103"/>
              <p:cNvSpPr/>
              <p:nvPr/>
            </p:nvSpPr>
            <p:spPr>
              <a:xfrm>
                <a:off x="7740191" y="620697"/>
                <a:ext cx="10778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105" name="直接连接符 104"/>
              <p:cNvCxnSpPr>
                <a:stCxn id="104" idx="4"/>
                <a:endCxn id="8" idx="13"/>
              </p:cNvCxnSpPr>
              <p:nvPr/>
            </p:nvCxnSpPr>
            <p:spPr>
              <a:xfrm flipH="1">
                <a:off x="7786157" y="728604"/>
                <a:ext cx="7926" cy="157100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椭圆 2"/>
            <p:cNvSpPr/>
            <p:nvPr/>
          </p:nvSpPr>
          <p:spPr>
            <a:xfrm>
              <a:off x="3316465" y="5830156"/>
              <a:ext cx="144458" cy="1492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0021" name="组合 106"/>
            <p:cNvGrpSpPr/>
            <p:nvPr/>
          </p:nvGrpSpPr>
          <p:grpSpPr bwMode="auto">
            <a:xfrm>
              <a:off x="1692499" y="5229200"/>
              <a:ext cx="503237" cy="500062"/>
              <a:chOff x="7524328" y="620688"/>
              <a:chExt cx="504056" cy="499870"/>
            </a:xfrm>
          </p:grpSpPr>
          <p:sp>
            <p:nvSpPr>
              <p:cNvPr id="108" name="椭圆 107"/>
              <p:cNvSpPr/>
              <p:nvPr/>
            </p:nvSpPr>
            <p:spPr>
              <a:xfrm>
                <a:off x="7524328" y="753286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7920248" y="764395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7599060" y="1007185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7812125" y="1011946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112" name="直接连接符 111"/>
              <p:cNvCxnSpPr>
                <a:stCxn id="104" idx="4"/>
                <a:endCxn id="8" idx="13"/>
              </p:cNvCxnSpPr>
              <p:nvPr/>
            </p:nvCxnSpPr>
            <p:spPr>
              <a:xfrm>
                <a:off x="7785094" y="908799"/>
                <a:ext cx="27031" cy="107907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>
                <a:stCxn id="104" idx="4"/>
                <a:endCxn id="8" idx="13"/>
              </p:cNvCxnSpPr>
              <p:nvPr/>
            </p:nvCxnSpPr>
            <p:spPr>
              <a:xfrm flipH="1">
                <a:off x="7732623" y="818348"/>
                <a:ext cx="205114" cy="90451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>
                <a:stCxn id="108" idx="4"/>
                <a:endCxn id="8" idx="13"/>
              </p:cNvCxnSpPr>
              <p:nvPr/>
            </p:nvCxnSpPr>
            <p:spPr>
              <a:xfrm>
                <a:off x="7578389" y="861193"/>
                <a:ext cx="206705" cy="47606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>
                <a:stCxn id="108" idx="4"/>
                <a:endCxn id="8" idx="13"/>
              </p:cNvCxnSpPr>
              <p:nvPr/>
            </p:nvCxnSpPr>
            <p:spPr>
              <a:xfrm flipH="1">
                <a:off x="7640401" y="908799"/>
                <a:ext cx="100172" cy="114255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椭圆 115"/>
              <p:cNvSpPr/>
              <p:nvPr/>
            </p:nvSpPr>
            <p:spPr>
              <a:xfrm>
                <a:off x="7740573" y="619989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117" name="直接连接符 116"/>
              <p:cNvCxnSpPr>
                <a:stCxn id="116" idx="4"/>
                <a:endCxn id="8" idx="13"/>
              </p:cNvCxnSpPr>
              <p:nvPr/>
            </p:nvCxnSpPr>
            <p:spPr>
              <a:xfrm flipH="1">
                <a:off x="7785094" y="727896"/>
                <a:ext cx="9540" cy="157100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032" name="组合 117"/>
            <p:cNvGrpSpPr/>
            <p:nvPr/>
          </p:nvGrpSpPr>
          <p:grpSpPr bwMode="auto">
            <a:xfrm>
              <a:off x="1764507" y="6021288"/>
              <a:ext cx="503237" cy="500062"/>
              <a:chOff x="7524328" y="620688"/>
              <a:chExt cx="504056" cy="499870"/>
            </a:xfrm>
          </p:grpSpPr>
          <p:sp>
            <p:nvSpPr>
              <p:cNvPr id="119" name="椭圆 118"/>
              <p:cNvSpPr/>
              <p:nvPr/>
            </p:nvSpPr>
            <p:spPr>
              <a:xfrm>
                <a:off x="7523755" y="753350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7919674" y="764458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7598486" y="1007249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7811551" y="1012009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123" name="直接连接符 122"/>
              <p:cNvCxnSpPr>
                <a:stCxn id="116" idx="4"/>
                <a:endCxn id="8" idx="13"/>
              </p:cNvCxnSpPr>
              <p:nvPr/>
            </p:nvCxnSpPr>
            <p:spPr>
              <a:xfrm>
                <a:off x="7784521" y="908863"/>
                <a:ext cx="27030" cy="107907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>
                <a:stCxn id="116" idx="4"/>
                <a:endCxn id="8" idx="13"/>
              </p:cNvCxnSpPr>
              <p:nvPr/>
            </p:nvCxnSpPr>
            <p:spPr>
              <a:xfrm flipH="1">
                <a:off x="7732049" y="818411"/>
                <a:ext cx="205115" cy="90452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>
                <a:stCxn id="119" idx="4"/>
                <a:endCxn id="8" idx="13"/>
              </p:cNvCxnSpPr>
              <p:nvPr/>
            </p:nvCxnSpPr>
            <p:spPr>
              <a:xfrm>
                <a:off x="7577816" y="861257"/>
                <a:ext cx="206705" cy="47606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>
                <a:stCxn id="119" idx="4"/>
                <a:endCxn id="8" idx="13"/>
              </p:cNvCxnSpPr>
              <p:nvPr/>
            </p:nvCxnSpPr>
            <p:spPr>
              <a:xfrm flipH="1">
                <a:off x="7639827" y="908863"/>
                <a:ext cx="100173" cy="114255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椭圆 126"/>
              <p:cNvSpPr/>
              <p:nvPr/>
            </p:nvSpPr>
            <p:spPr>
              <a:xfrm>
                <a:off x="7740000" y="620053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128" name="直接连接符 127"/>
              <p:cNvCxnSpPr>
                <a:stCxn id="127" idx="4"/>
                <a:endCxn id="8" idx="13"/>
              </p:cNvCxnSpPr>
              <p:nvPr/>
            </p:nvCxnSpPr>
            <p:spPr>
              <a:xfrm flipH="1">
                <a:off x="7784521" y="727960"/>
                <a:ext cx="9540" cy="157099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105" name="直接连接符 47104"/>
            <p:cNvCxnSpPr>
              <a:stCxn id="127" idx="4"/>
              <a:endCxn id="85" idx="2"/>
            </p:cNvCxnSpPr>
            <p:nvPr/>
          </p:nvCxnSpPr>
          <p:spPr>
            <a:xfrm flipV="1">
              <a:off x="2051264" y="5517422"/>
              <a:ext cx="504810" cy="23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>
              <a:stCxn id="127" idx="4"/>
              <a:endCxn id="98" idx="7"/>
            </p:cNvCxnSpPr>
            <p:nvPr/>
          </p:nvCxnSpPr>
          <p:spPr>
            <a:xfrm>
              <a:off x="2203659" y="6236550"/>
              <a:ext cx="527035" cy="1666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045" name="组合 133"/>
            <p:cNvGrpSpPr/>
            <p:nvPr/>
          </p:nvGrpSpPr>
          <p:grpSpPr bwMode="auto">
            <a:xfrm>
              <a:off x="4572819" y="5233194"/>
              <a:ext cx="503237" cy="500062"/>
              <a:chOff x="7524328" y="620688"/>
              <a:chExt cx="504056" cy="499870"/>
            </a:xfrm>
          </p:grpSpPr>
          <p:sp>
            <p:nvSpPr>
              <p:cNvPr id="135" name="椭圆 134"/>
              <p:cNvSpPr/>
              <p:nvPr/>
            </p:nvSpPr>
            <p:spPr>
              <a:xfrm>
                <a:off x="7523648" y="754055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>
                <a:off x="7919567" y="765162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>
                <a:off x="7598380" y="1007954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>
                <a:off x="7811445" y="1012714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139" name="直接连接符 138"/>
              <p:cNvCxnSpPr>
                <a:stCxn id="127" idx="4"/>
                <a:endCxn id="98" idx="7"/>
              </p:cNvCxnSpPr>
              <p:nvPr/>
            </p:nvCxnSpPr>
            <p:spPr>
              <a:xfrm>
                <a:off x="7784414" y="909568"/>
                <a:ext cx="27031" cy="107907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>
                <a:stCxn id="127" idx="4"/>
                <a:endCxn id="98" idx="7"/>
              </p:cNvCxnSpPr>
              <p:nvPr/>
            </p:nvCxnSpPr>
            <p:spPr>
              <a:xfrm flipH="1">
                <a:off x="7731943" y="819116"/>
                <a:ext cx="205114" cy="90452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>
                <a:stCxn id="135" idx="4"/>
                <a:endCxn id="98" idx="7"/>
              </p:cNvCxnSpPr>
              <p:nvPr/>
            </p:nvCxnSpPr>
            <p:spPr>
              <a:xfrm>
                <a:off x="7577709" y="861962"/>
                <a:ext cx="206705" cy="47606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>
                <a:stCxn id="135" idx="4"/>
                <a:endCxn id="98" idx="7"/>
              </p:cNvCxnSpPr>
              <p:nvPr/>
            </p:nvCxnSpPr>
            <p:spPr>
              <a:xfrm flipH="1">
                <a:off x="7639721" y="909568"/>
                <a:ext cx="100172" cy="114255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椭圆 142"/>
              <p:cNvSpPr/>
              <p:nvPr/>
            </p:nvSpPr>
            <p:spPr>
              <a:xfrm>
                <a:off x="7739893" y="620758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144" name="直接连接符 143"/>
              <p:cNvCxnSpPr>
                <a:stCxn id="143" idx="4"/>
                <a:endCxn id="98" idx="7"/>
              </p:cNvCxnSpPr>
              <p:nvPr/>
            </p:nvCxnSpPr>
            <p:spPr>
              <a:xfrm flipH="1">
                <a:off x="7784414" y="728665"/>
                <a:ext cx="9540" cy="157099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056" name="组合 144"/>
            <p:cNvGrpSpPr/>
            <p:nvPr/>
          </p:nvGrpSpPr>
          <p:grpSpPr bwMode="auto">
            <a:xfrm>
              <a:off x="4644827" y="6025282"/>
              <a:ext cx="503237" cy="500062"/>
              <a:chOff x="7524328" y="620688"/>
              <a:chExt cx="504056" cy="499870"/>
            </a:xfrm>
          </p:grpSpPr>
          <p:sp>
            <p:nvSpPr>
              <p:cNvPr id="146" name="椭圆 145"/>
              <p:cNvSpPr/>
              <p:nvPr/>
            </p:nvSpPr>
            <p:spPr>
              <a:xfrm>
                <a:off x="7524665" y="754118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7" name="椭圆 146"/>
              <p:cNvSpPr/>
              <p:nvPr/>
            </p:nvSpPr>
            <p:spPr>
              <a:xfrm>
                <a:off x="7920584" y="765226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7599397" y="1008017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>
                <a:off x="7812462" y="1012778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150" name="直接连接符 149"/>
              <p:cNvCxnSpPr>
                <a:stCxn id="143" idx="4"/>
                <a:endCxn id="98" idx="7"/>
              </p:cNvCxnSpPr>
              <p:nvPr/>
            </p:nvCxnSpPr>
            <p:spPr>
              <a:xfrm>
                <a:off x="7785430" y="909631"/>
                <a:ext cx="27031" cy="107907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>
                <a:stCxn id="143" idx="4"/>
                <a:endCxn id="98" idx="7"/>
              </p:cNvCxnSpPr>
              <p:nvPr/>
            </p:nvCxnSpPr>
            <p:spPr>
              <a:xfrm flipH="1">
                <a:off x="7732960" y="819180"/>
                <a:ext cx="205114" cy="90451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>
                <a:stCxn id="146" idx="4"/>
                <a:endCxn id="98" idx="7"/>
              </p:cNvCxnSpPr>
              <p:nvPr/>
            </p:nvCxnSpPr>
            <p:spPr>
              <a:xfrm>
                <a:off x="7578726" y="862025"/>
                <a:ext cx="206705" cy="47606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>
                <a:stCxn id="146" idx="4"/>
                <a:endCxn id="98" idx="7"/>
              </p:cNvCxnSpPr>
              <p:nvPr/>
            </p:nvCxnSpPr>
            <p:spPr>
              <a:xfrm flipH="1">
                <a:off x="7640738" y="909631"/>
                <a:ext cx="100172" cy="114255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椭圆 153"/>
              <p:cNvSpPr/>
              <p:nvPr/>
            </p:nvSpPr>
            <p:spPr>
              <a:xfrm>
                <a:off x="7740909" y="620821"/>
                <a:ext cx="108122" cy="107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155" name="直接连接符 154"/>
              <p:cNvCxnSpPr>
                <a:stCxn id="154" idx="4"/>
                <a:endCxn id="98" idx="7"/>
              </p:cNvCxnSpPr>
              <p:nvPr/>
            </p:nvCxnSpPr>
            <p:spPr>
              <a:xfrm flipH="1">
                <a:off x="7785430" y="728728"/>
                <a:ext cx="9540" cy="157100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6" name="直接连接符 155"/>
            <p:cNvCxnSpPr>
              <a:stCxn id="154" idx="4"/>
              <a:endCxn id="137" idx="3"/>
            </p:cNvCxnSpPr>
            <p:nvPr/>
          </p:nvCxnSpPr>
          <p:spPr>
            <a:xfrm>
              <a:off x="4140353" y="5588859"/>
              <a:ext cx="522273" cy="123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>
              <a:stCxn id="154" idx="4"/>
              <a:endCxn id="148" idx="3"/>
            </p:cNvCxnSpPr>
            <p:nvPr/>
          </p:nvCxnSpPr>
          <p:spPr>
            <a:xfrm>
              <a:off x="4176865" y="6214325"/>
              <a:ext cx="558784" cy="290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椭圆 159"/>
            <p:cNvSpPr/>
            <p:nvPr/>
          </p:nvSpPr>
          <p:spPr>
            <a:xfrm>
              <a:off x="6156419" y="5152302"/>
              <a:ext cx="107947" cy="1079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6480259" y="4941168"/>
              <a:ext cx="107947" cy="1079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7416857" y="5093566"/>
              <a:ext cx="107947" cy="1079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7689899" y="5625370"/>
              <a:ext cx="107947" cy="1079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7488293" y="6201625"/>
              <a:ext cx="107947" cy="1079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>
              <a:off x="6948559" y="6531821"/>
              <a:ext cx="107947" cy="1079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>
              <a:off x="5975449" y="5733319"/>
              <a:ext cx="107947" cy="1079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6127845" y="6215912"/>
              <a:ext cx="107947" cy="1079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6551695" y="6512771"/>
              <a:ext cx="107947" cy="1079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>
              <a:off x="6011961" y="5488847"/>
              <a:ext cx="107947" cy="1079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5981799" y="5906355"/>
              <a:ext cx="109535" cy="1079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47112" name="直接连接符 47111"/>
            <p:cNvCxnSpPr>
              <a:stCxn id="147" idx="6"/>
              <a:endCxn id="148" idx="3"/>
            </p:cNvCxnSpPr>
            <p:nvPr/>
          </p:nvCxnSpPr>
          <p:spPr>
            <a:xfrm flipV="1">
              <a:off x="5148386" y="5960329"/>
              <a:ext cx="827063" cy="26352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>
              <a:stCxn id="147" idx="6"/>
              <a:endCxn id="168" idx="7"/>
            </p:cNvCxnSpPr>
            <p:nvPr/>
          </p:nvCxnSpPr>
          <p:spPr>
            <a:xfrm>
              <a:off x="5003927" y="6452447"/>
              <a:ext cx="1639840" cy="7619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>
              <a:stCxn id="147" idx="6"/>
              <a:endCxn id="160" idx="7"/>
            </p:cNvCxnSpPr>
            <p:nvPr/>
          </p:nvCxnSpPr>
          <p:spPr>
            <a:xfrm flipV="1">
              <a:off x="5075363" y="5168177"/>
              <a:ext cx="1173128" cy="20478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>
              <a:stCxn id="147" idx="6"/>
              <a:endCxn id="169" idx="5"/>
            </p:cNvCxnSpPr>
            <p:nvPr/>
          </p:nvCxnSpPr>
          <p:spPr>
            <a:xfrm flipV="1">
              <a:off x="4932493" y="5580921"/>
              <a:ext cx="1171541" cy="12858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8342616" y="4882287"/>
            <a:ext cx="3143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将每个节点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都映射到环上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1922306" y="1337837"/>
            <a:ext cx="5397414" cy="3281322"/>
            <a:chOff x="2963454" y="1337837"/>
            <a:chExt cx="5397414" cy="3281322"/>
          </a:xfrm>
        </p:grpSpPr>
        <p:pic>
          <p:nvPicPr>
            <p:cNvPr id="4" name="Picture 7" descr="ANd9GcRgGQJ-9q7JOEusQC3XXDQMTP2bhARoffKOtvZJEYoLvZgXH8tBG2Jhyg">
              <a:hlinkClick r:id="rId1"/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465739" y="2593983"/>
              <a:ext cx="648266" cy="606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8"/>
            <p:cNvGrpSpPr/>
            <p:nvPr/>
          </p:nvGrpSpPr>
          <p:grpSpPr bwMode="auto">
            <a:xfrm>
              <a:off x="3789531" y="1499128"/>
              <a:ext cx="661201" cy="416711"/>
              <a:chOff x="2340" y="2376"/>
              <a:chExt cx="1431" cy="1560"/>
            </a:xfrm>
          </p:grpSpPr>
          <p:sp>
            <p:nvSpPr>
              <p:cNvPr id="6" name="AutoShape 9"/>
              <p:cNvSpPr>
                <a:spLocks noChangeArrowheads="1"/>
              </p:cNvSpPr>
              <p:nvPr/>
            </p:nvSpPr>
            <p:spPr bwMode="auto">
              <a:xfrm>
                <a:off x="2700" y="3000"/>
                <a:ext cx="1026" cy="468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" name="AutoShape 10"/>
              <p:cNvSpPr>
                <a:spLocks noChangeArrowheads="1"/>
              </p:cNvSpPr>
              <p:nvPr/>
            </p:nvSpPr>
            <p:spPr bwMode="auto">
              <a:xfrm>
                <a:off x="2700" y="2376"/>
                <a:ext cx="1071" cy="780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8" name="AutoShape 11"/>
              <p:cNvSpPr>
                <a:spLocks noChangeArrowheads="1"/>
              </p:cNvSpPr>
              <p:nvPr/>
            </p:nvSpPr>
            <p:spPr bwMode="auto">
              <a:xfrm>
                <a:off x="2769" y="2688"/>
                <a:ext cx="720" cy="31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9" name="AutoShape 12"/>
              <p:cNvSpPr>
                <a:spLocks noChangeArrowheads="1"/>
              </p:cNvSpPr>
              <p:nvPr/>
            </p:nvSpPr>
            <p:spPr bwMode="auto">
              <a:xfrm>
                <a:off x="2340" y="3468"/>
                <a:ext cx="1260" cy="468"/>
              </a:xfrm>
              <a:prstGeom prst="cube">
                <a:avLst>
                  <a:gd name="adj" fmla="val 7628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0" name="AutoShape 13"/>
              <p:cNvSpPr>
                <a:spLocks noChangeArrowheads="1"/>
              </p:cNvSpPr>
              <p:nvPr/>
            </p:nvSpPr>
            <p:spPr bwMode="auto">
              <a:xfrm>
                <a:off x="2520" y="3526"/>
                <a:ext cx="901" cy="198"/>
              </a:xfrm>
              <a:prstGeom prst="parallelogram">
                <a:avLst>
                  <a:gd name="adj" fmla="val 1137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1" name="Group 8"/>
            <p:cNvGrpSpPr/>
            <p:nvPr/>
          </p:nvGrpSpPr>
          <p:grpSpPr bwMode="auto">
            <a:xfrm>
              <a:off x="3202317" y="2353587"/>
              <a:ext cx="661201" cy="416711"/>
              <a:chOff x="2340" y="2376"/>
              <a:chExt cx="1431" cy="1560"/>
            </a:xfrm>
          </p:grpSpPr>
          <p:sp>
            <p:nvSpPr>
              <p:cNvPr id="12" name="AutoShape 9"/>
              <p:cNvSpPr>
                <a:spLocks noChangeArrowheads="1"/>
              </p:cNvSpPr>
              <p:nvPr/>
            </p:nvSpPr>
            <p:spPr bwMode="auto">
              <a:xfrm>
                <a:off x="2700" y="3000"/>
                <a:ext cx="1026" cy="468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3" name="AutoShape 10"/>
              <p:cNvSpPr>
                <a:spLocks noChangeArrowheads="1"/>
              </p:cNvSpPr>
              <p:nvPr/>
            </p:nvSpPr>
            <p:spPr bwMode="auto">
              <a:xfrm>
                <a:off x="2700" y="2376"/>
                <a:ext cx="1071" cy="780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4" name="AutoShape 11"/>
              <p:cNvSpPr>
                <a:spLocks noChangeArrowheads="1"/>
              </p:cNvSpPr>
              <p:nvPr/>
            </p:nvSpPr>
            <p:spPr bwMode="auto">
              <a:xfrm>
                <a:off x="2769" y="2688"/>
                <a:ext cx="720" cy="31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5" name="AutoShape 12"/>
              <p:cNvSpPr>
                <a:spLocks noChangeArrowheads="1"/>
              </p:cNvSpPr>
              <p:nvPr/>
            </p:nvSpPr>
            <p:spPr bwMode="auto">
              <a:xfrm>
                <a:off x="2340" y="3468"/>
                <a:ext cx="1260" cy="468"/>
              </a:xfrm>
              <a:prstGeom prst="cube">
                <a:avLst>
                  <a:gd name="adj" fmla="val 7628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" name="AutoShape 13"/>
              <p:cNvSpPr>
                <a:spLocks noChangeArrowheads="1"/>
              </p:cNvSpPr>
              <p:nvPr/>
            </p:nvSpPr>
            <p:spPr bwMode="auto">
              <a:xfrm>
                <a:off x="2520" y="3526"/>
                <a:ext cx="901" cy="198"/>
              </a:xfrm>
              <a:prstGeom prst="parallelogram">
                <a:avLst>
                  <a:gd name="adj" fmla="val 1137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7" name="Group 8"/>
            <p:cNvGrpSpPr/>
            <p:nvPr/>
          </p:nvGrpSpPr>
          <p:grpSpPr bwMode="auto">
            <a:xfrm>
              <a:off x="2963454" y="3148478"/>
              <a:ext cx="661201" cy="416711"/>
              <a:chOff x="2340" y="2376"/>
              <a:chExt cx="1431" cy="1560"/>
            </a:xfrm>
          </p:grpSpPr>
          <p:sp>
            <p:nvSpPr>
              <p:cNvPr id="18" name="AutoShape 9"/>
              <p:cNvSpPr>
                <a:spLocks noChangeArrowheads="1"/>
              </p:cNvSpPr>
              <p:nvPr/>
            </p:nvSpPr>
            <p:spPr bwMode="auto">
              <a:xfrm>
                <a:off x="2700" y="3000"/>
                <a:ext cx="1026" cy="468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9" name="AutoShape 10"/>
              <p:cNvSpPr>
                <a:spLocks noChangeArrowheads="1"/>
              </p:cNvSpPr>
              <p:nvPr/>
            </p:nvSpPr>
            <p:spPr bwMode="auto">
              <a:xfrm>
                <a:off x="2700" y="2376"/>
                <a:ext cx="1071" cy="780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20" name="AutoShape 11"/>
              <p:cNvSpPr>
                <a:spLocks noChangeArrowheads="1"/>
              </p:cNvSpPr>
              <p:nvPr/>
            </p:nvSpPr>
            <p:spPr bwMode="auto">
              <a:xfrm>
                <a:off x="2769" y="2688"/>
                <a:ext cx="720" cy="31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21" name="AutoShape 12"/>
              <p:cNvSpPr>
                <a:spLocks noChangeArrowheads="1"/>
              </p:cNvSpPr>
              <p:nvPr/>
            </p:nvSpPr>
            <p:spPr bwMode="auto">
              <a:xfrm>
                <a:off x="2340" y="3468"/>
                <a:ext cx="1260" cy="468"/>
              </a:xfrm>
              <a:prstGeom prst="cube">
                <a:avLst>
                  <a:gd name="adj" fmla="val 7628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22" name="AutoShape 13"/>
              <p:cNvSpPr>
                <a:spLocks noChangeArrowheads="1"/>
              </p:cNvSpPr>
              <p:nvPr/>
            </p:nvSpPr>
            <p:spPr bwMode="auto">
              <a:xfrm>
                <a:off x="2520" y="3526"/>
                <a:ext cx="901" cy="198"/>
              </a:xfrm>
              <a:prstGeom prst="parallelogram">
                <a:avLst>
                  <a:gd name="adj" fmla="val 1137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23" name="Group 8"/>
            <p:cNvGrpSpPr/>
            <p:nvPr/>
          </p:nvGrpSpPr>
          <p:grpSpPr bwMode="auto">
            <a:xfrm>
              <a:off x="3716142" y="3743362"/>
              <a:ext cx="661201" cy="416711"/>
              <a:chOff x="2340" y="2376"/>
              <a:chExt cx="1431" cy="1560"/>
            </a:xfrm>
          </p:grpSpPr>
          <p:sp>
            <p:nvSpPr>
              <p:cNvPr id="24" name="AutoShape 9"/>
              <p:cNvSpPr>
                <a:spLocks noChangeArrowheads="1"/>
              </p:cNvSpPr>
              <p:nvPr/>
            </p:nvSpPr>
            <p:spPr bwMode="auto">
              <a:xfrm>
                <a:off x="2700" y="3000"/>
                <a:ext cx="1026" cy="468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25" name="AutoShape 10"/>
              <p:cNvSpPr>
                <a:spLocks noChangeArrowheads="1"/>
              </p:cNvSpPr>
              <p:nvPr/>
            </p:nvSpPr>
            <p:spPr bwMode="auto">
              <a:xfrm>
                <a:off x="2700" y="2376"/>
                <a:ext cx="1071" cy="780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26" name="AutoShape 11"/>
              <p:cNvSpPr>
                <a:spLocks noChangeArrowheads="1"/>
              </p:cNvSpPr>
              <p:nvPr/>
            </p:nvSpPr>
            <p:spPr bwMode="auto">
              <a:xfrm>
                <a:off x="2769" y="2688"/>
                <a:ext cx="720" cy="31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27" name="AutoShape 12"/>
              <p:cNvSpPr>
                <a:spLocks noChangeArrowheads="1"/>
              </p:cNvSpPr>
              <p:nvPr/>
            </p:nvSpPr>
            <p:spPr bwMode="auto">
              <a:xfrm>
                <a:off x="2340" y="3468"/>
                <a:ext cx="1260" cy="468"/>
              </a:xfrm>
              <a:prstGeom prst="cube">
                <a:avLst>
                  <a:gd name="adj" fmla="val 7628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28" name="AutoShape 13"/>
              <p:cNvSpPr>
                <a:spLocks noChangeArrowheads="1"/>
              </p:cNvSpPr>
              <p:nvPr/>
            </p:nvSpPr>
            <p:spPr bwMode="auto">
              <a:xfrm>
                <a:off x="2520" y="3526"/>
                <a:ext cx="901" cy="198"/>
              </a:xfrm>
              <a:prstGeom prst="parallelogram">
                <a:avLst>
                  <a:gd name="adj" fmla="val 1137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29" name="Group 8"/>
            <p:cNvGrpSpPr/>
            <p:nvPr/>
          </p:nvGrpSpPr>
          <p:grpSpPr bwMode="auto">
            <a:xfrm>
              <a:off x="5368624" y="1337837"/>
              <a:ext cx="661201" cy="416711"/>
              <a:chOff x="2340" y="2376"/>
              <a:chExt cx="1431" cy="1560"/>
            </a:xfrm>
          </p:grpSpPr>
          <p:sp>
            <p:nvSpPr>
              <p:cNvPr id="30" name="AutoShape 9"/>
              <p:cNvSpPr>
                <a:spLocks noChangeArrowheads="1"/>
              </p:cNvSpPr>
              <p:nvPr/>
            </p:nvSpPr>
            <p:spPr bwMode="auto">
              <a:xfrm>
                <a:off x="2700" y="3000"/>
                <a:ext cx="1026" cy="468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31" name="AutoShape 10"/>
              <p:cNvSpPr>
                <a:spLocks noChangeArrowheads="1"/>
              </p:cNvSpPr>
              <p:nvPr/>
            </p:nvSpPr>
            <p:spPr bwMode="auto">
              <a:xfrm>
                <a:off x="2700" y="2376"/>
                <a:ext cx="1071" cy="780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32" name="AutoShape 11"/>
              <p:cNvSpPr>
                <a:spLocks noChangeArrowheads="1"/>
              </p:cNvSpPr>
              <p:nvPr/>
            </p:nvSpPr>
            <p:spPr bwMode="auto">
              <a:xfrm>
                <a:off x="2769" y="2688"/>
                <a:ext cx="720" cy="31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33" name="AutoShape 12"/>
              <p:cNvSpPr>
                <a:spLocks noChangeArrowheads="1"/>
              </p:cNvSpPr>
              <p:nvPr/>
            </p:nvSpPr>
            <p:spPr bwMode="auto">
              <a:xfrm>
                <a:off x="2340" y="3468"/>
                <a:ext cx="1260" cy="468"/>
              </a:xfrm>
              <a:prstGeom prst="cube">
                <a:avLst>
                  <a:gd name="adj" fmla="val 7628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34" name="AutoShape 13"/>
              <p:cNvSpPr>
                <a:spLocks noChangeArrowheads="1"/>
              </p:cNvSpPr>
              <p:nvPr/>
            </p:nvSpPr>
            <p:spPr bwMode="auto">
              <a:xfrm>
                <a:off x="2520" y="3526"/>
                <a:ext cx="901" cy="198"/>
              </a:xfrm>
              <a:prstGeom prst="parallelogram">
                <a:avLst>
                  <a:gd name="adj" fmla="val 1137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5" name="Group 8"/>
            <p:cNvGrpSpPr/>
            <p:nvPr/>
          </p:nvGrpSpPr>
          <p:grpSpPr bwMode="auto">
            <a:xfrm>
              <a:off x="4831952" y="4178918"/>
              <a:ext cx="661201" cy="416711"/>
              <a:chOff x="2340" y="2376"/>
              <a:chExt cx="1431" cy="1560"/>
            </a:xfrm>
          </p:grpSpPr>
          <p:sp>
            <p:nvSpPr>
              <p:cNvPr id="36" name="AutoShape 9"/>
              <p:cNvSpPr>
                <a:spLocks noChangeArrowheads="1"/>
              </p:cNvSpPr>
              <p:nvPr/>
            </p:nvSpPr>
            <p:spPr bwMode="auto">
              <a:xfrm>
                <a:off x="2700" y="3000"/>
                <a:ext cx="1026" cy="468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auto">
              <a:xfrm>
                <a:off x="2700" y="2376"/>
                <a:ext cx="1071" cy="780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38" name="AutoShape 11"/>
              <p:cNvSpPr>
                <a:spLocks noChangeArrowheads="1"/>
              </p:cNvSpPr>
              <p:nvPr/>
            </p:nvSpPr>
            <p:spPr bwMode="auto">
              <a:xfrm>
                <a:off x="2769" y="2688"/>
                <a:ext cx="720" cy="31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39" name="AutoShape 12"/>
              <p:cNvSpPr>
                <a:spLocks noChangeArrowheads="1"/>
              </p:cNvSpPr>
              <p:nvPr/>
            </p:nvSpPr>
            <p:spPr bwMode="auto">
              <a:xfrm>
                <a:off x="2340" y="3468"/>
                <a:ext cx="1260" cy="468"/>
              </a:xfrm>
              <a:prstGeom prst="cube">
                <a:avLst>
                  <a:gd name="adj" fmla="val 7628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0" name="AutoShape 13"/>
              <p:cNvSpPr>
                <a:spLocks noChangeArrowheads="1"/>
              </p:cNvSpPr>
              <p:nvPr/>
            </p:nvSpPr>
            <p:spPr bwMode="auto">
              <a:xfrm>
                <a:off x="2520" y="3526"/>
                <a:ext cx="901" cy="198"/>
              </a:xfrm>
              <a:prstGeom prst="parallelogram">
                <a:avLst>
                  <a:gd name="adj" fmla="val 1137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41" name="Group 8"/>
            <p:cNvGrpSpPr/>
            <p:nvPr/>
          </p:nvGrpSpPr>
          <p:grpSpPr bwMode="auto">
            <a:xfrm>
              <a:off x="5988313" y="4202448"/>
              <a:ext cx="661201" cy="416711"/>
              <a:chOff x="2340" y="2376"/>
              <a:chExt cx="1431" cy="1560"/>
            </a:xfrm>
          </p:grpSpPr>
          <p:sp>
            <p:nvSpPr>
              <p:cNvPr id="42" name="AutoShape 9"/>
              <p:cNvSpPr>
                <a:spLocks noChangeArrowheads="1"/>
              </p:cNvSpPr>
              <p:nvPr/>
            </p:nvSpPr>
            <p:spPr bwMode="auto">
              <a:xfrm>
                <a:off x="2700" y="3000"/>
                <a:ext cx="1026" cy="468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3" name="AutoShape 10"/>
              <p:cNvSpPr>
                <a:spLocks noChangeArrowheads="1"/>
              </p:cNvSpPr>
              <p:nvPr/>
            </p:nvSpPr>
            <p:spPr bwMode="auto">
              <a:xfrm>
                <a:off x="2700" y="2376"/>
                <a:ext cx="1071" cy="780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4" name="AutoShape 11"/>
              <p:cNvSpPr>
                <a:spLocks noChangeArrowheads="1"/>
              </p:cNvSpPr>
              <p:nvPr/>
            </p:nvSpPr>
            <p:spPr bwMode="auto">
              <a:xfrm>
                <a:off x="2769" y="2688"/>
                <a:ext cx="720" cy="31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5" name="AutoShape 12"/>
              <p:cNvSpPr>
                <a:spLocks noChangeArrowheads="1"/>
              </p:cNvSpPr>
              <p:nvPr/>
            </p:nvSpPr>
            <p:spPr bwMode="auto">
              <a:xfrm>
                <a:off x="2340" y="3468"/>
                <a:ext cx="1260" cy="468"/>
              </a:xfrm>
              <a:prstGeom prst="cube">
                <a:avLst>
                  <a:gd name="adj" fmla="val 7628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6" name="AutoShape 13"/>
              <p:cNvSpPr>
                <a:spLocks noChangeArrowheads="1"/>
              </p:cNvSpPr>
              <p:nvPr/>
            </p:nvSpPr>
            <p:spPr bwMode="auto">
              <a:xfrm>
                <a:off x="2520" y="3526"/>
                <a:ext cx="901" cy="198"/>
              </a:xfrm>
              <a:prstGeom prst="parallelogram">
                <a:avLst>
                  <a:gd name="adj" fmla="val 1137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47" name="Group 8"/>
            <p:cNvGrpSpPr/>
            <p:nvPr/>
          </p:nvGrpSpPr>
          <p:grpSpPr bwMode="auto">
            <a:xfrm>
              <a:off x="7236688" y="1561635"/>
              <a:ext cx="661201" cy="416711"/>
              <a:chOff x="2340" y="2376"/>
              <a:chExt cx="1431" cy="1560"/>
            </a:xfrm>
          </p:grpSpPr>
          <p:sp>
            <p:nvSpPr>
              <p:cNvPr id="48" name="AutoShape 9"/>
              <p:cNvSpPr>
                <a:spLocks noChangeArrowheads="1"/>
              </p:cNvSpPr>
              <p:nvPr/>
            </p:nvSpPr>
            <p:spPr bwMode="auto">
              <a:xfrm>
                <a:off x="2700" y="3000"/>
                <a:ext cx="1026" cy="468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9" name="AutoShape 10"/>
              <p:cNvSpPr>
                <a:spLocks noChangeArrowheads="1"/>
              </p:cNvSpPr>
              <p:nvPr/>
            </p:nvSpPr>
            <p:spPr bwMode="auto">
              <a:xfrm>
                <a:off x="2700" y="2376"/>
                <a:ext cx="1071" cy="780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0" name="AutoShape 11"/>
              <p:cNvSpPr>
                <a:spLocks noChangeArrowheads="1"/>
              </p:cNvSpPr>
              <p:nvPr/>
            </p:nvSpPr>
            <p:spPr bwMode="auto">
              <a:xfrm>
                <a:off x="2769" y="2688"/>
                <a:ext cx="720" cy="31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1" name="AutoShape 12"/>
              <p:cNvSpPr>
                <a:spLocks noChangeArrowheads="1"/>
              </p:cNvSpPr>
              <p:nvPr/>
            </p:nvSpPr>
            <p:spPr bwMode="auto">
              <a:xfrm>
                <a:off x="2340" y="3468"/>
                <a:ext cx="1260" cy="468"/>
              </a:xfrm>
              <a:prstGeom prst="cube">
                <a:avLst>
                  <a:gd name="adj" fmla="val 7628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2" name="AutoShape 13"/>
              <p:cNvSpPr>
                <a:spLocks noChangeArrowheads="1"/>
              </p:cNvSpPr>
              <p:nvPr/>
            </p:nvSpPr>
            <p:spPr bwMode="auto">
              <a:xfrm>
                <a:off x="2520" y="3526"/>
                <a:ext cx="901" cy="198"/>
              </a:xfrm>
              <a:prstGeom prst="parallelogram">
                <a:avLst>
                  <a:gd name="adj" fmla="val 1137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53" name="Group 8"/>
            <p:cNvGrpSpPr/>
            <p:nvPr/>
          </p:nvGrpSpPr>
          <p:grpSpPr bwMode="auto">
            <a:xfrm>
              <a:off x="7436781" y="3664835"/>
              <a:ext cx="661201" cy="416711"/>
              <a:chOff x="2340" y="2376"/>
              <a:chExt cx="1431" cy="1560"/>
            </a:xfrm>
          </p:grpSpPr>
          <p:sp>
            <p:nvSpPr>
              <p:cNvPr id="54" name="AutoShape 9"/>
              <p:cNvSpPr>
                <a:spLocks noChangeArrowheads="1"/>
              </p:cNvSpPr>
              <p:nvPr/>
            </p:nvSpPr>
            <p:spPr bwMode="auto">
              <a:xfrm>
                <a:off x="2700" y="3000"/>
                <a:ext cx="1026" cy="468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5" name="AutoShape 10"/>
              <p:cNvSpPr>
                <a:spLocks noChangeArrowheads="1"/>
              </p:cNvSpPr>
              <p:nvPr/>
            </p:nvSpPr>
            <p:spPr bwMode="auto">
              <a:xfrm>
                <a:off x="2700" y="2376"/>
                <a:ext cx="1071" cy="780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6" name="AutoShape 11"/>
              <p:cNvSpPr>
                <a:spLocks noChangeArrowheads="1"/>
              </p:cNvSpPr>
              <p:nvPr/>
            </p:nvSpPr>
            <p:spPr bwMode="auto">
              <a:xfrm>
                <a:off x="2769" y="2688"/>
                <a:ext cx="720" cy="31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" name="AutoShape 12"/>
              <p:cNvSpPr>
                <a:spLocks noChangeArrowheads="1"/>
              </p:cNvSpPr>
              <p:nvPr/>
            </p:nvSpPr>
            <p:spPr bwMode="auto">
              <a:xfrm>
                <a:off x="2340" y="3468"/>
                <a:ext cx="1260" cy="468"/>
              </a:xfrm>
              <a:prstGeom prst="cube">
                <a:avLst>
                  <a:gd name="adj" fmla="val 7628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8" name="AutoShape 13"/>
              <p:cNvSpPr>
                <a:spLocks noChangeArrowheads="1"/>
              </p:cNvSpPr>
              <p:nvPr/>
            </p:nvSpPr>
            <p:spPr bwMode="auto">
              <a:xfrm>
                <a:off x="2520" y="3526"/>
                <a:ext cx="901" cy="198"/>
              </a:xfrm>
              <a:prstGeom prst="parallelogram">
                <a:avLst>
                  <a:gd name="adj" fmla="val 1137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59" name="Group 8"/>
            <p:cNvGrpSpPr/>
            <p:nvPr/>
          </p:nvGrpSpPr>
          <p:grpSpPr bwMode="auto">
            <a:xfrm>
              <a:off x="7699667" y="2649402"/>
              <a:ext cx="661201" cy="416711"/>
              <a:chOff x="2340" y="2376"/>
              <a:chExt cx="1431" cy="1560"/>
            </a:xfrm>
          </p:grpSpPr>
          <p:sp>
            <p:nvSpPr>
              <p:cNvPr id="60" name="AutoShape 9"/>
              <p:cNvSpPr>
                <a:spLocks noChangeArrowheads="1"/>
              </p:cNvSpPr>
              <p:nvPr/>
            </p:nvSpPr>
            <p:spPr bwMode="auto">
              <a:xfrm>
                <a:off x="2700" y="3000"/>
                <a:ext cx="1026" cy="468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1" name="AutoShape 10"/>
              <p:cNvSpPr>
                <a:spLocks noChangeArrowheads="1"/>
              </p:cNvSpPr>
              <p:nvPr/>
            </p:nvSpPr>
            <p:spPr bwMode="auto">
              <a:xfrm>
                <a:off x="2700" y="2376"/>
                <a:ext cx="1071" cy="780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2" name="AutoShape 11"/>
              <p:cNvSpPr>
                <a:spLocks noChangeArrowheads="1"/>
              </p:cNvSpPr>
              <p:nvPr/>
            </p:nvSpPr>
            <p:spPr bwMode="auto">
              <a:xfrm>
                <a:off x="2769" y="2688"/>
                <a:ext cx="720" cy="31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3" name="AutoShape 12"/>
              <p:cNvSpPr>
                <a:spLocks noChangeArrowheads="1"/>
              </p:cNvSpPr>
              <p:nvPr/>
            </p:nvSpPr>
            <p:spPr bwMode="auto">
              <a:xfrm>
                <a:off x="2340" y="3468"/>
                <a:ext cx="1260" cy="468"/>
              </a:xfrm>
              <a:prstGeom prst="cube">
                <a:avLst>
                  <a:gd name="adj" fmla="val 7628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4" name="AutoShape 13"/>
              <p:cNvSpPr>
                <a:spLocks noChangeArrowheads="1"/>
              </p:cNvSpPr>
              <p:nvPr/>
            </p:nvSpPr>
            <p:spPr bwMode="auto">
              <a:xfrm>
                <a:off x="2520" y="3526"/>
                <a:ext cx="901" cy="198"/>
              </a:xfrm>
              <a:prstGeom prst="parallelogram">
                <a:avLst>
                  <a:gd name="adj" fmla="val 1137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66" name="直接连接符 65"/>
            <p:cNvCxnSpPr/>
            <p:nvPr/>
          </p:nvCxnSpPr>
          <p:spPr>
            <a:xfrm>
              <a:off x="4371721" y="1915839"/>
              <a:ext cx="1094018" cy="7627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endCxn id="4" idx="1"/>
            </p:cNvCxnSpPr>
            <p:nvPr/>
          </p:nvCxnSpPr>
          <p:spPr>
            <a:xfrm>
              <a:off x="3842726" y="2603058"/>
              <a:ext cx="1623013" cy="294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19" idx="4"/>
            </p:cNvCxnSpPr>
            <p:nvPr/>
          </p:nvCxnSpPr>
          <p:spPr>
            <a:xfrm flipV="1">
              <a:off x="3572566" y="3053318"/>
              <a:ext cx="1920587" cy="225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25" idx="0"/>
            </p:cNvCxnSpPr>
            <p:nvPr/>
          </p:nvCxnSpPr>
          <p:spPr>
            <a:xfrm flipV="1">
              <a:off x="4155957" y="3148478"/>
              <a:ext cx="1468399" cy="594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37" idx="0"/>
              <a:endCxn id="4" idx="2"/>
            </p:cNvCxnSpPr>
            <p:nvPr/>
          </p:nvCxnSpPr>
          <p:spPr>
            <a:xfrm flipV="1">
              <a:off x="5271767" y="3200377"/>
              <a:ext cx="518105" cy="978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 flipV="1">
              <a:off x="5997030" y="3246370"/>
              <a:ext cx="355845" cy="857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55" idx="2"/>
            </p:cNvCxnSpPr>
            <p:nvPr/>
          </p:nvCxnSpPr>
          <p:spPr>
            <a:xfrm flipH="1" flipV="1">
              <a:off x="6084602" y="2883061"/>
              <a:ext cx="1518519" cy="911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60" idx="2"/>
            </p:cNvCxnSpPr>
            <p:nvPr/>
          </p:nvCxnSpPr>
          <p:spPr>
            <a:xfrm flipH="1" flipV="1">
              <a:off x="6063348" y="2810252"/>
              <a:ext cx="1802659" cy="83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52" idx="5"/>
            </p:cNvCxnSpPr>
            <p:nvPr/>
          </p:nvCxnSpPr>
          <p:spPr>
            <a:xfrm flipH="1">
              <a:off x="6052533" y="1895271"/>
              <a:ext cx="1297410" cy="7223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endCxn id="4" idx="0"/>
            </p:cNvCxnSpPr>
            <p:nvPr/>
          </p:nvCxnSpPr>
          <p:spPr>
            <a:xfrm>
              <a:off x="5719795" y="1758355"/>
              <a:ext cx="70077" cy="835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文本框 89"/>
          <p:cNvSpPr txBox="1"/>
          <p:nvPr/>
        </p:nvSpPr>
        <p:spPr>
          <a:xfrm>
            <a:off x="2122319" y="5571158"/>
            <a:ext cx="4895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传统的客户端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服务器架构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130012" y="2097119"/>
            <a:ext cx="34312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arenR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连接速度慢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arenR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服务器过载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2"/>
          <p:cNvSpPr>
            <a:spLocks noGrp="1" noChangeArrowheads="1"/>
          </p:cNvSpPr>
          <p:nvPr>
            <p:ph idx="1"/>
          </p:nvPr>
        </p:nvSpPr>
        <p:spPr>
          <a:xfrm>
            <a:off x="461818" y="1484315"/>
            <a:ext cx="11074400" cy="31431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Chord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的构成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NID(node identifier)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，表示一个物理机器，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位的一个数字，由节点机器的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地址通过哈希操作得到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KID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 identifiers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），表示一个资源，称资源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 ID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位的一个数字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fileName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通过哈希操作得到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773363" y="274639"/>
            <a:ext cx="6418262" cy="706437"/>
          </a:xfrm>
        </p:spPr>
        <p:txBody>
          <a:bodyPr/>
          <a:lstStyle/>
          <a:p>
            <a:pPr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结构化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软件体系结构简介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/>
          <p:cNvSpPr>
            <a:spLocks noGrp="1" noChangeArrowheads="1"/>
          </p:cNvSpPr>
          <p:nvPr>
            <p:ph idx="1"/>
          </p:nvPr>
        </p:nvSpPr>
        <p:spPr>
          <a:xfrm>
            <a:off x="554182" y="1341438"/>
            <a:ext cx="11111345" cy="4292744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Chord</a:t>
            </a:r>
            <a:r>
              <a:rPr lang="zh-CN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(Chord Ring)</a:t>
            </a:r>
            <a:r>
              <a:rPr lang="zh-CN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的构造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NID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KID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分配到一个大小为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的环上，表示资源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NID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上。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注：在这个环上的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0-2</a:t>
            </a:r>
            <a:r>
              <a:rPr lang="en-US" altLang="zh-CN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m-1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Chord</a:t>
            </a:r>
            <a:r>
              <a:rPr lang="zh-CN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资源被分配到使得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NID &gt;= KID</a:t>
            </a:r>
            <a:r>
              <a:rPr lang="zh-CN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的第一个节点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NID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上，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图所示。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这个节点称为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的后继节点，例如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N14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K10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的后继节点，是环上从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起顺时针方向的第一个节点，记为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successor(k)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773363" y="274639"/>
            <a:ext cx="6418262" cy="706437"/>
          </a:xfrm>
        </p:spPr>
        <p:txBody>
          <a:bodyPr/>
          <a:lstStyle/>
          <a:p>
            <a:pPr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结构化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软件体系结构简介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矩形 4"/>
          <p:cNvSpPr>
            <a:spLocks noChangeArrowheads="1"/>
          </p:cNvSpPr>
          <p:nvPr/>
        </p:nvSpPr>
        <p:spPr bwMode="auto">
          <a:xfrm>
            <a:off x="2208214" y="981076"/>
            <a:ext cx="7775575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Oval 322"/>
          <p:cNvSpPr/>
          <p:nvPr/>
        </p:nvSpPr>
        <p:spPr bwMode="auto">
          <a:xfrm>
            <a:off x="3446464" y="1433514"/>
            <a:ext cx="5030787" cy="304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324"/>
          <p:cNvSpPr txBox="1"/>
          <p:nvPr/>
        </p:nvSpPr>
        <p:spPr bwMode="auto">
          <a:xfrm>
            <a:off x="6297613" y="1016000"/>
            <a:ext cx="895350" cy="38258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indent="127000" algn="just">
              <a:defRPr/>
            </a:pPr>
            <a:r>
              <a:rPr lang="en-US" sz="2400" b="1" kern="100">
                <a:latin typeface="微软雅黑" panose="020B0503020204020204" pitchFamily="34" charset="-122"/>
                <a:ea typeface="微软雅黑" panose="020B0503020204020204" pitchFamily="34" charset="-122"/>
              </a:rPr>
              <a:t>N1</a:t>
            </a:r>
            <a:endParaRPr lang="zh-CN" altLang="en-US" sz="2400" kern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288"/>
          <p:cNvSpPr txBox="1"/>
          <p:nvPr/>
        </p:nvSpPr>
        <p:spPr bwMode="auto">
          <a:xfrm>
            <a:off x="7740650" y="1476375"/>
            <a:ext cx="895350" cy="38100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>
              <a:defRPr/>
            </a:pPr>
            <a:r>
              <a:rPr lang="en-US" sz="2400" b="1" kern="100">
                <a:latin typeface="微软雅黑" panose="020B0503020204020204" pitchFamily="34" charset="-122"/>
                <a:ea typeface="微软雅黑" panose="020B0503020204020204" pitchFamily="34" charset="-122"/>
              </a:rPr>
              <a:t>N8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288"/>
          <p:cNvSpPr txBox="1"/>
          <p:nvPr/>
        </p:nvSpPr>
        <p:spPr bwMode="auto">
          <a:xfrm>
            <a:off x="8561389" y="2690813"/>
            <a:ext cx="1169987" cy="38100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>
              <a:defRPr/>
            </a:pPr>
            <a:r>
              <a:rPr lang="en-US" sz="2400" b="1" kern="100">
                <a:latin typeface="微软雅黑" panose="020B0503020204020204" pitchFamily="34" charset="-122"/>
                <a:ea typeface="微软雅黑" panose="020B0503020204020204" pitchFamily="34" charset="-122"/>
              </a:rPr>
              <a:t>N14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288"/>
          <p:cNvSpPr txBox="1"/>
          <p:nvPr/>
        </p:nvSpPr>
        <p:spPr bwMode="auto">
          <a:xfrm>
            <a:off x="8083550" y="3751263"/>
            <a:ext cx="1155700" cy="38100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>
              <a:defRPr/>
            </a:pPr>
            <a:r>
              <a:rPr lang="en-US" sz="2400" b="1" kern="100">
                <a:latin typeface="微软雅黑" panose="020B0503020204020204" pitchFamily="34" charset="-122"/>
                <a:ea typeface="微软雅黑" panose="020B0503020204020204" pitchFamily="34" charset="-122"/>
              </a:rPr>
              <a:t>N21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288"/>
          <p:cNvSpPr txBox="1"/>
          <p:nvPr/>
        </p:nvSpPr>
        <p:spPr bwMode="auto">
          <a:xfrm>
            <a:off x="5337175" y="4548188"/>
            <a:ext cx="915988" cy="38100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>
              <a:defRPr/>
            </a:pPr>
            <a:r>
              <a:rPr lang="en-US" sz="2400" b="1" kern="100">
                <a:latin typeface="微软雅黑" panose="020B0503020204020204" pitchFamily="34" charset="-122"/>
                <a:ea typeface="微软雅黑" panose="020B0503020204020204" pitchFamily="34" charset="-122"/>
              </a:rPr>
              <a:t>N32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288"/>
          <p:cNvSpPr txBox="1"/>
          <p:nvPr/>
        </p:nvSpPr>
        <p:spPr bwMode="auto">
          <a:xfrm>
            <a:off x="3635376" y="4168776"/>
            <a:ext cx="1006475" cy="379413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>
              <a:defRPr/>
            </a:pPr>
            <a:r>
              <a:rPr lang="en-US" sz="2400" b="1" kern="100">
                <a:latin typeface="微软雅黑" panose="020B0503020204020204" pitchFamily="34" charset="-122"/>
                <a:ea typeface="微软雅黑" panose="020B0503020204020204" pitchFamily="34" charset="-122"/>
              </a:rPr>
              <a:t>N38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288"/>
          <p:cNvSpPr txBox="1"/>
          <p:nvPr/>
        </p:nvSpPr>
        <p:spPr bwMode="auto">
          <a:xfrm>
            <a:off x="2686050" y="3440113"/>
            <a:ext cx="909638" cy="38735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>
              <a:defRPr/>
            </a:pPr>
            <a:r>
              <a:rPr lang="en-US" sz="2400" b="1" kern="100">
                <a:latin typeface="微软雅黑" panose="020B0503020204020204" pitchFamily="34" charset="-122"/>
                <a:ea typeface="微软雅黑" panose="020B0503020204020204" pitchFamily="34" charset="-122"/>
              </a:rPr>
              <a:t>N42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288"/>
          <p:cNvSpPr txBox="1"/>
          <p:nvPr/>
        </p:nvSpPr>
        <p:spPr bwMode="auto">
          <a:xfrm>
            <a:off x="2357439" y="2619375"/>
            <a:ext cx="1089025" cy="38100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>
              <a:defRPr/>
            </a:pPr>
            <a:r>
              <a:rPr lang="en-US" sz="2400" b="1" kern="100">
                <a:latin typeface="微软雅黑" panose="020B0503020204020204" pitchFamily="34" charset="-122"/>
                <a:ea typeface="微软雅黑" panose="020B0503020204020204" pitchFamily="34" charset="-122"/>
              </a:rPr>
              <a:t>N48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288"/>
          <p:cNvSpPr txBox="1"/>
          <p:nvPr/>
        </p:nvSpPr>
        <p:spPr bwMode="auto">
          <a:xfrm>
            <a:off x="2595563" y="2036763"/>
            <a:ext cx="1039812" cy="38100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>
              <a:defRPr/>
            </a:pPr>
            <a:r>
              <a:rPr lang="en-US" sz="2400" b="1" kern="100">
                <a:latin typeface="微软雅黑" panose="020B0503020204020204" pitchFamily="34" charset="-122"/>
                <a:ea typeface="微软雅黑" panose="020B0503020204020204" pitchFamily="34" charset="-122"/>
              </a:rPr>
              <a:t>N51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288"/>
          <p:cNvSpPr txBox="1"/>
          <p:nvPr/>
        </p:nvSpPr>
        <p:spPr bwMode="auto">
          <a:xfrm>
            <a:off x="3625851" y="1298576"/>
            <a:ext cx="925513" cy="379413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>
              <a:defRPr/>
            </a:pPr>
            <a:r>
              <a:rPr lang="en-US" sz="2400" b="1" kern="100">
                <a:latin typeface="微软雅黑" panose="020B0503020204020204" pitchFamily="34" charset="-122"/>
                <a:ea typeface="微软雅黑" panose="020B0503020204020204" pitchFamily="34" charset="-122"/>
              </a:rPr>
              <a:t>N56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338"/>
          <p:cNvSpPr/>
          <p:nvPr/>
        </p:nvSpPr>
        <p:spPr bwMode="auto">
          <a:xfrm>
            <a:off x="6581776" y="1457326"/>
            <a:ext cx="93663" cy="74613"/>
          </a:xfrm>
          <a:prstGeom prst="ellipse">
            <a:avLst/>
          </a:prstGeom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339"/>
          <p:cNvSpPr/>
          <p:nvPr/>
        </p:nvSpPr>
        <p:spPr bwMode="auto">
          <a:xfrm>
            <a:off x="7829551" y="1928813"/>
            <a:ext cx="92075" cy="74612"/>
          </a:xfrm>
          <a:prstGeom prst="ellipse">
            <a:avLst/>
          </a:prstGeom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val 340"/>
          <p:cNvSpPr/>
          <p:nvPr/>
        </p:nvSpPr>
        <p:spPr bwMode="auto">
          <a:xfrm>
            <a:off x="8412164" y="2811464"/>
            <a:ext cx="92075" cy="73025"/>
          </a:xfrm>
          <a:prstGeom prst="ellipse">
            <a:avLst/>
          </a:prstGeom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385"/>
          <p:cNvSpPr/>
          <p:nvPr/>
        </p:nvSpPr>
        <p:spPr bwMode="auto">
          <a:xfrm>
            <a:off x="8008939" y="3716339"/>
            <a:ext cx="92075" cy="73025"/>
          </a:xfrm>
          <a:prstGeom prst="ellipse">
            <a:avLst/>
          </a:prstGeom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387"/>
          <p:cNvSpPr/>
          <p:nvPr/>
        </p:nvSpPr>
        <p:spPr bwMode="auto">
          <a:xfrm>
            <a:off x="4262439" y="1751014"/>
            <a:ext cx="92075" cy="73025"/>
          </a:xfrm>
          <a:prstGeom prst="ellipse">
            <a:avLst/>
          </a:prstGeom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388"/>
          <p:cNvSpPr/>
          <p:nvPr/>
        </p:nvSpPr>
        <p:spPr bwMode="auto">
          <a:xfrm>
            <a:off x="3546475" y="2335214"/>
            <a:ext cx="90488" cy="73025"/>
          </a:xfrm>
          <a:prstGeom prst="ellipse">
            <a:avLst/>
          </a:prstGeom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val 392"/>
          <p:cNvSpPr/>
          <p:nvPr/>
        </p:nvSpPr>
        <p:spPr bwMode="auto">
          <a:xfrm>
            <a:off x="3381376" y="2811464"/>
            <a:ext cx="92075" cy="73025"/>
          </a:xfrm>
          <a:prstGeom prst="ellipse">
            <a:avLst/>
          </a:prstGeom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val 394"/>
          <p:cNvSpPr/>
          <p:nvPr/>
        </p:nvSpPr>
        <p:spPr bwMode="auto">
          <a:xfrm>
            <a:off x="3649664" y="3573464"/>
            <a:ext cx="92075" cy="73025"/>
          </a:xfrm>
          <a:prstGeom prst="ellipse">
            <a:avLst/>
          </a:prstGeom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395"/>
          <p:cNvSpPr/>
          <p:nvPr/>
        </p:nvSpPr>
        <p:spPr bwMode="auto">
          <a:xfrm>
            <a:off x="4425951" y="4157664"/>
            <a:ext cx="92075" cy="73025"/>
          </a:xfrm>
          <a:prstGeom prst="ellipse">
            <a:avLst/>
          </a:prstGeom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396"/>
          <p:cNvSpPr/>
          <p:nvPr/>
        </p:nvSpPr>
        <p:spPr bwMode="auto">
          <a:xfrm>
            <a:off x="5724526" y="4454526"/>
            <a:ext cx="92075" cy="73025"/>
          </a:xfrm>
          <a:prstGeom prst="ellipse">
            <a:avLst/>
          </a:prstGeom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8537575" y="2192338"/>
            <a:ext cx="946150" cy="635000"/>
            <a:chOff x="7013574" y="2500313"/>
            <a:chExt cx="946150" cy="635000"/>
          </a:xfrm>
        </p:grpSpPr>
        <p:sp>
          <p:nvSpPr>
            <p:cNvPr id="28" name="Text Box 288"/>
            <p:cNvSpPr txBox="1"/>
            <p:nvPr/>
          </p:nvSpPr>
          <p:spPr bwMode="auto">
            <a:xfrm>
              <a:off x="7035799" y="2500313"/>
              <a:ext cx="923925" cy="379412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dk1">
                  <a:shade val="50000"/>
                </a:schemeClr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just">
                <a:defRPr/>
              </a:pPr>
              <a:r>
                <a:rPr lang="en-US" sz="2400" b="1" kern="10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K10</a:t>
              </a:r>
              <a:endPara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Straight Arrow Connector 412"/>
            <p:cNvCxnSpPr/>
            <p:nvPr/>
          </p:nvCxnSpPr>
          <p:spPr bwMode="auto">
            <a:xfrm flipH="1">
              <a:off x="7013574" y="2909888"/>
              <a:ext cx="447675" cy="225425"/>
            </a:xfrm>
            <a:prstGeom prst="straightConnector1">
              <a:avLst/>
            </a:prstGeom>
            <a:ln w="254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 bwMode="auto">
          <a:xfrm>
            <a:off x="5816601" y="4418014"/>
            <a:ext cx="1204913" cy="511175"/>
            <a:chOff x="4292601" y="4727003"/>
            <a:chExt cx="1204911" cy="510161"/>
          </a:xfrm>
        </p:grpSpPr>
        <p:sp>
          <p:nvSpPr>
            <p:cNvPr id="29" name="Text Box 288"/>
            <p:cNvSpPr txBox="1"/>
            <p:nvPr/>
          </p:nvSpPr>
          <p:spPr bwMode="auto">
            <a:xfrm>
              <a:off x="4573589" y="4856920"/>
              <a:ext cx="923923" cy="380244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dk1">
                  <a:shade val="50000"/>
                </a:schemeClr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just">
                <a:defRPr/>
              </a:pPr>
              <a:r>
                <a:rPr lang="en-US" sz="2400" b="1" kern="10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K24</a:t>
              </a:r>
              <a:endPara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3" name="Straight Arrow Connector 413"/>
            <p:cNvCxnSpPr>
              <a:stCxn id="29" idx="1"/>
              <a:endCxn id="26" idx="6"/>
            </p:cNvCxnSpPr>
            <p:nvPr/>
          </p:nvCxnSpPr>
          <p:spPr bwMode="auto">
            <a:xfrm flipH="1" flipV="1">
              <a:off x="4292601" y="4727003"/>
              <a:ext cx="280988" cy="320039"/>
            </a:xfrm>
            <a:prstGeom prst="straightConnector1">
              <a:avLst/>
            </a:prstGeom>
            <a:ln w="254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42"/>
          <p:cNvGrpSpPr/>
          <p:nvPr/>
        </p:nvGrpSpPr>
        <p:grpSpPr bwMode="auto">
          <a:xfrm>
            <a:off x="5724525" y="3776663"/>
            <a:ext cx="922338" cy="615950"/>
            <a:chOff x="4200526" y="4084638"/>
            <a:chExt cx="922338" cy="616550"/>
          </a:xfrm>
        </p:grpSpPr>
        <p:sp>
          <p:nvSpPr>
            <p:cNvPr id="34" name="Text Box 288"/>
            <p:cNvSpPr txBox="1"/>
            <p:nvPr/>
          </p:nvSpPr>
          <p:spPr bwMode="auto">
            <a:xfrm>
              <a:off x="4200526" y="4084638"/>
              <a:ext cx="922338" cy="38137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dk1">
                  <a:shade val="50000"/>
                </a:schemeClr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just">
                <a:defRPr/>
              </a:pPr>
              <a:r>
                <a:rPr lang="en-US" sz="2400" b="1" kern="10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K26</a:t>
              </a:r>
              <a:endPara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" name="Straight Arrow Connector 415"/>
            <p:cNvCxnSpPr>
              <a:stCxn id="34" idx="2"/>
              <a:endCxn id="26" idx="7"/>
            </p:cNvCxnSpPr>
            <p:nvPr/>
          </p:nvCxnSpPr>
          <p:spPr bwMode="auto">
            <a:xfrm flipH="1">
              <a:off x="4279901" y="4466009"/>
              <a:ext cx="382588" cy="235179"/>
            </a:xfrm>
            <a:prstGeom prst="straightConnector1">
              <a:avLst/>
            </a:prstGeom>
            <a:ln w="254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3"/>
          <p:cNvGrpSpPr/>
          <p:nvPr/>
        </p:nvGrpSpPr>
        <p:grpSpPr bwMode="auto">
          <a:xfrm>
            <a:off x="3963989" y="4244975"/>
            <a:ext cx="923925" cy="698500"/>
            <a:chOff x="2439988" y="4552950"/>
            <a:chExt cx="923925" cy="698501"/>
          </a:xfrm>
        </p:grpSpPr>
        <p:sp>
          <p:nvSpPr>
            <p:cNvPr id="30" name="Text Box 288"/>
            <p:cNvSpPr txBox="1"/>
            <p:nvPr/>
          </p:nvSpPr>
          <p:spPr bwMode="auto">
            <a:xfrm>
              <a:off x="2439988" y="4870450"/>
              <a:ext cx="923925" cy="38100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dk1">
                  <a:shade val="50000"/>
                </a:schemeClr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just">
                <a:defRPr/>
              </a:pPr>
              <a:r>
                <a:rPr lang="en-US" sz="2400" b="1" kern="10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K33</a:t>
              </a:r>
              <a:endPara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6" name="Straight Arrow Connector 416"/>
            <p:cNvCxnSpPr>
              <a:stCxn id="34" idx="2"/>
              <a:endCxn id="26" idx="7"/>
            </p:cNvCxnSpPr>
            <p:nvPr/>
          </p:nvCxnSpPr>
          <p:spPr bwMode="auto">
            <a:xfrm flipH="1" flipV="1">
              <a:off x="2952750" y="4552950"/>
              <a:ext cx="23813" cy="317500"/>
            </a:xfrm>
            <a:prstGeom prst="straightConnector1">
              <a:avLst/>
            </a:prstGeom>
            <a:ln w="254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2813329" y="1674020"/>
            <a:ext cx="1438275" cy="379413"/>
            <a:chOff x="287339" y="1213955"/>
            <a:chExt cx="1438275" cy="379413"/>
          </a:xfrm>
        </p:grpSpPr>
        <p:sp>
          <p:nvSpPr>
            <p:cNvPr id="27" name="Text Box 288"/>
            <p:cNvSpPr txBox="1"/>
            <p:nvPr/>
          </p:nvSpPr>
          <p:spPr bwMode="auto">
            <a:xfrm>
              <a:off x="287339" y="1213955"/>
              <a:ext cx="925513" cy="379413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dk1">
                  <a:shade val="50000"/>
                </a:schemeClr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just">
                <a:defRPr/>
              </a:pPr>
              <a:r>
                <a:rPr lang="en-US" sz="2400" b="1" kern="10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K54</a:t>
              </a:r>
              <a:endPara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7" name="Straight Arrow Connector 417"/>
            <p:cNvCxnSpPr/>
            <p:nvPr/>
          </p:nvCxnSpPr>
          <p:spPr bwMode="auto">
            <a:xfrm flipV="1">
              <a:off x="1205708" y="1298576"/>
              <a:ext cx="519906" cy="105121"/>
            </a:xfrm>
            <a:prstGeom prst="straightConnector1">
              <a:avLst/>
            </a:prstGeom>
            <a:ln w="254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046" name="矩形 37"/>
          <p:cNvSpPr>
            <a:spLocks noChangeArrowheads="1"/>
          </p:cNvSpPr>
          <p:nvPr/>
        </p:nvSpPr>
        <p:spPr bwMode="auto">
          <a:xfrm>
            <a:off x="742384" y="5300663"/>
            <a:ext cx="10637821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这是一个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m=6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的环（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=64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），其中有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个节点，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个资源，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K10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的后继节点为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N14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，也就是说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K10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被分配给了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N14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。这样的分配是为了能够有效地查找。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xfrm>
            <a:off x="2773363" y="188914"/>
            <a:ext cx="6418262" cy="706437"/>
          </a:xfrm>
        </p:spPr>
        <p:txBody>
          <a:bodyPr/>
          <a:lstStyle/>
          <a:p>
            <a:pPr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结构化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软件体系结构简介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28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2725739" y="3635206"/>
            <a:ext cx="936625" cy="709782"/>
            <a:chOff x="2725739" y="3635206"/>
            <a:chExt cx="936625" cy="709782"/>
          </a:xfrm>
        </p:grpSpPr>
        <p:sp>
          <p:nvSpPr>
            <p:cNvPr id="31" name="Text Box 288"/>
            <p:cNvSpPr txBox="1"/>
            <p:nvPr/>
          </p:nvSpPr>
          <p:spPr bwMode="auto">
            <a:xfrm>
              <a:off x="2725739" y="3963988"/>
              <a:ext cx="923925" cy="3810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dk1">
                  <a:shade val="50000"/>
                </a:schemeClr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just">
                <a:defRPr/>
              </a:pPr>
              <a:r>
                <a:rPr lang="en-US" sz="2400" b="1" kern="10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K42</a:t>
              </a:r>
              <a:endPara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1" name="Straight Arrow Connector 417"/>
            <p:cNvCxnSpPr/>
            <p:nvPr/>
          </p:nvCxnSpPr>
          <p:spPr bwMode="auto">
            <a:xfrm flipV="1">
              <a:off x="3446464" y="3635206"/>
              <a:ext cx="215900" cy="323850"/>
            </a:xfrm>
            <a:prstGeom prst="straightConnector1">
              <a:avLst/>
            </a:prstGeom>
            <a:ln w="254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2"/>
          <p:cNvSpPr>
            <a:spLocks noGrp="1"/>
          </p:cNvSpPr>
          <p:nvPr>
            <p:ph idx="1"/>
          </p:nvPr>
        </p:nvSpPr>
        <p:spPr>
          <a:xfrm>
            <a:off x="665018" y="1052515"/>
            <a:ext cx="10908146" cy="463708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Aft>
                <a:spcPts val="600"/>
              </a:spcAft>
              <a:buNone/>
              <a:defRPr/>
            </a:pPr>
            <a:r>
              <a:rPr lang="en-US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Chord</a:t>
            </a:r>
            <a:r>
              <a:rPr lang="zh-CN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资源查找</a:t>
            </a:r>
            <a:endParaRPr lang="zh-CN" altLang="zh-CN" sz="26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资源查找（定位）是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Chord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协议的核心功能。为了便于理解，我们介绍一个简单的资源定位方法。</a:t>
            </a:r>
            <a:endParaRPr lang="zh-CN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简单方法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：考虑如下场景：节点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寻找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KID=id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的资源，此时节点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首先查询资源是否在下一个节点上（</a:t>
            </a:r>
            <a:r>
              <a:rPr lang="en-US" altLang="zh-CN" sz="2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find_successor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），即要查看资源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KID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是否在该节点</a:t>
            </a:r>
            <a:r>
              <a:rPr lang="en-US" altLang="zh-CN" sz="2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NID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和下一个节点的</a:t>
            </a:r>
            <a:r>
              <a:rPr lang="en-US" altLang="zh-CN" sz="2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NID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之间。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若是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，则说明资源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被分配给了下一个节点，若不是则在下一个节点上发起同样的查询，问询下一个点是否有该资源。如此迭代下去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773363" y="115889"/>
            <a:ext cx="6418262" cy="706437"/>
          </a:xfrm>
        </p:spPr>
        <p:txBody>
          <a:bodyPr/>
          <a:lstStyle/>
          <a:p>
            <a:pPr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结构化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软件体系结构简介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1052514"/>
            <a:ext cx="1919288" cy="6048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例如下图</a:t>
            </a:r>
            <a:endParaRPr lang="zh-CN" altLang="en-US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253" name="矩形 4"/>
          <p:cNvSpPr>
            <a:spLocks noChangeArrowheads="1"/>
          </p:cNvSpPr>
          <p:nvPr/>
        </p:nvSpPr>
        <p:spPr bwMode="auto">
          <a:xfrm>
            <a:off x="1992314" y="1700214"/>
            <a:ext cx="8351837" cy="47529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sz="2800"/>
          </a:p>
        </p:txBody>
      </p:sp>
      <p:sp>
        <p:nvSpPr>
          <p:cNvPr id="6" name="Oval 287"/>
          <p:cNvSpPr/>
          <p:nvPr/>
        </p:nvSpPr>
        <p:spPr bwMode="auto">
          <a:xfrm>
            <a:off x="3308350" y="2335213"/>
            <a:ext cx="5340350" cy="3390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2800"/>
          </a:p>
        </p:txBody>
      </p:sp>
      <p:sp>
        <p:nvSpPr>
          <p:cNvPr id="7" name="Text Box 288"/>
          <p:cNvSpPr txBox="1"/>
          <p:nvPr/>
        </p:nvSpPr>
        <p:spPr bwMode="auto">
          <a:xfrm>
            <a:off x="6334125" y="1871663"/>
            <a:ext cx="952500" cy="423862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indent="127000" algn="just">
              <a:defRPr/>
            </a:pPr>
            <a:r>
              <a:rPr lang="en-US" sz="2800" b="1" kern="100"/>
              <a:t>N1</a:t>
            </a:r>
            <a:endParaRPr lang="zh-CN" altLang="en-US" sz="2800" kern="100"/>
          </a:p>
        </p:txBody>
      </p:sp>
      <p:sp>
        <p:nvSpPr>
          <p:cNvPr id="8" name="Text Box 288"/>
          <p:cNvSpPr txBox="1"/>
          <p:nvPr/>
        </p:nvSpPr>
        <p:spPr bwMode="auto">
          <a:xfrm>
            <a:off x="7866064" y="2382838"/>
            <a:ext cx="949325" cy="423862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latin typeface="+mn-lt"/>
              </a:rPr>
              <a:t>N8</a:t>
            </a:r>
            <a:endParaRPr lang="zh-CN" altLang="zh-CN" sz="280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Text Box 288"/>
          <p:cNvSpPr txBox="1"/>
          <p:nvPr/>
        </p:nvSpPr>
        <p:spPr bwMode="auto">
          <a:xfrm>
            <a:off x="8737601" y="3733801"/>
            <a:ext cx="1241425" cy="423863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latin typeface="+mn-lt"/>
              </a:rPr>
              <a:t>N14</a:t>
            </a:r>
            <a:endParaRPr lang="zh-CN" altLang="zh-CN" sz="280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Text Box 288"/>
          <p:cNvSpPr txBox="1"/>
          <p:nvPr/>
        </p:nvSpPr>
        <p:spPr bwMode="auto">
          <a:xfrm>
            <a:off x="8229600" y="4911726"/>
            <a:ext cx="1227138" cy="423863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latin typeface="+mn-lt"/>
              </a:rPr>
              <a:t>N21</a:t>
            </a:r>
            <a:endParaRPr lang="zh-CN" altLang="zh-CN" sz="280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" name="Text Box 288"/>
          <p:cNvSpPr txBox="1"/>
          <p:nvPr/>
        </p:nvSpPr>
        <p:spPr bwMode="auto">
          <a:xfrm>
            <a:off x="5314950" y="5797551"/>
            <a:ext cx="971550" cy="423863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latin typeface="+mn-lt"/>
              </a:rPr>
              <a:t>N32</a:t>
            </a:r>
            <a:endParaRPr lang="zh-CN" altLang="zh-CN" sz="280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Text Box 288"/>
          <p:cNvSpPr txBox="1"/>
          <p:nvPr/>
        </p:nvSpPr>
        <p:spPr bwMode="auto">
          <a:xfrm>
            <a:off x="3506789" y="5375276"/>
            <a:ext cx="1068387" cy="42227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latin typeface="+mn-lt"/>
              </a:rPr>
              <a:t>N38</a:t>
            </a:r>
            <a:endParaRPr lang="zh-CN" altLang="zh-CN" sz="280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3" name="Text Box 288"/>
          <p:cNvSpPr txBox="1"/>
          <p:nvPr/>
        </p:nvSpPr>
        <p:spPr bwMode="auto">
          <a:xfrm>
            <a:off x="2498726" y="4565651"/>
            <a:ext cx="968375" cy="430213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latin typeface="+mn-lt"/>
              </a:rPr>
              <a:t>N42</a:t>
            </a:r>
            <a:endParaRPr lang="zh-CN" altLang="zh-CN" sz="280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Text Box 288"/>
          <p:cNvSpPr txBox="1"/>
          <p:nvPr/>
        </p:nvSpPr>
        <p:spPr bwMode="auto">
          <a:xfrm>
            <a:off x="2151064" y="3654426"/>
            <a:ext cx="1157287" cy="42227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latin typeface="+mn-lt"/>
              </a:rPr>
              <a:t>N48</a:t>
            </a:r>
            <a:endParaRPr lang="zh-CN" altLang="zh-CN" sz="280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Text Box 288"/>
          <p:cNvSpPr txBox="1"/>
          <p:nvPr/>
        </p:nvSpPr>
        <p:spPr bwMode="auto">
          <a:xfrm>
            <a:off x="2403476" y="2886076"/>
            <a:ext cx="1103313" cy="423863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latin typeface="+mn-lt"/>
              </a:rPr>
              <a:t>N51</a:t>
            </a:r>
            <a:endParaRPr lang="zh-CN" altLang="zh-CN" sz="280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Text Box 288"/>
          <p:cNvSpPr txBox="1"/>
          <p:nvPr/>
        </p:nvSpPr>
        <p:spPr bwMode="auto">
          <a:xfrm>
            <a:off x="3181351" y="2397126"/>
            <a:ext cx="981075" cy="42227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latin typeface="+mn-lt"/>
              </a:rPr>
              <a:t>N56</a:t>
            </a:r>
            <a:endParaRPr lang="zh-CN" altLang="zh-CN" sz="280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Oval 289"/>
          <p:cNvSpPr/>
          <p:nvPr/>
        </p:nvSpPr>
        <p:spPr bwMode="auto">
          <a:xfrm>
            <a:off x="6635751" y="2362200"/>
            <a:ext cx="100013" cy="82550"/>
          </a:xfrm>
          <a:prstGeom prst="ellipse">
            <a:avLst/>
          </a:prstGeom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2800"/>
          </a:p>
        </p:txBody>
      </p:sp>
      <p:sp>
        <p:nvSpPr>
          <p:cNvPr id="18" name="Oval 367"/>
          <p:cNvSpPr/>
          <p:nvPr/>
        </p:nvSpPr>
        <p:spPr bwMode="auto">
          <a:xfrm>
            <a:off x="7961314" y="2886075"/>
            <a:ext cx="96837" cy="82550"/>
          </a:xfrm>
          <a:prstGeom prst="ellipse">
            <a:avLst/>
          </a:prstGeom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2800"/>
          </a:p>
        </p:txBody>
      </p:sp>
      <p:sp>
        <p:nvSpPr>
          <p:cNvPr id="19" name="Oval 371"/>
          <p:cNvSpPr/>
          <p:nvPr/>
        </p:nvSpPr>
        <p:spPr bwMode="auto">
          <a:xfrm>
            <a:off x="8578851" y="3867151"/>
            <a:ext cx="98425" cy="80963"/>
          </a:xfrm>
          <a:prstGeom prst="ellipse">
            <a:avLst/>
          </a:prstGeom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2800"/>
          </a:p>
        </p:txBody>
      </p:sp>
      <p:sp>
        <p:nvSpPr>
          <p:cNvPr id="20" name="Oval 373"/>
          <p:cNvSpPr/>
          <p:nvPr/>
        </p:nvSpPr>
        <p:spPr bwMode="auto">
          <a:xfrm>
            <a:off x="8151814" y="4873626"/>
            <a:ext cx="96837" cy="80963"/>
          </a:xfrm>
          <a:prstGeom prst="ellipse">
            <a:avLst/>
          </a:prstGeom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2800"/>
          </a:p>
        </p:txBody>
      </p:sp>
      <p:sp>
        <p:nvSpPr>
          <p:cNvPr id="21" name="Oval 374"/>
          <p:cNvSpPr/>
          <p:nvPr/>
        </p:nvSpPr>
        <p:spPr bwMode="auto">
          <a:xfrm>
            <a:off x="3856039" y="2900363"/>
            <a:ext cx="98425" cy="80962"/>
          </a:xfrm>
          <a:prstGeom prst="ellipse">
            <a:avLst/>
          </a:prstGeom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2800"/>
          </a:p>
        </p:txBody>
      </p:sp>
      <p:sp>
        <p:nvSpPr>
          <p:cNvPr id="22" name="Oval 375"/>
          <p:cNvSpPr/>
          <p:nvPr/>
        </p:nvSpPr>
        <p:spPr bwMode="auto">
          <a:xfrm>
            <a:off x="3411539" y="3376613"/>
            <a:ext cx="98425" cy="80962"/>
          </a:xfrm>
          <a:prstGeom prst="ellipse">
            <a:avLst/>
          </a:prstGeom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2800"/>
          </a:p>
        </p:txBody>
      </p:sp>
      <p:sp>
        <p:nvSpPr>
          <p:cNvPr id="23" name="Oval 376"/>
          <p:cNvSpPr/>
          <p:nvPr/>
        </p:nvSpPr>
        <p:spPr bwMode="auto">
          <a:xfrm>
            <a:off x="3236913" y="3867151"/>
            <a:ext cx="100012" cy="80963"/>
          </a:xfrm>
          <a:prstGeom prst="ellipse">
            <a:avLst/>
          </a:prstGeom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2800"/>
          </a:p>
        </p:txBody>
      </p:sp>
      <p:sp>
        <p:nvSpPr>
          <p:cNvPr id="24" name="Oval 377"/>
          <p:cNvSpPr/>
          <p:nvPr/>
        </p:nvSpPr>
        <p:spPr bwMode="auto">
          <a:xfrm>
            <a:off x="3524250" y="4714876"/>
            <a:ext cx="96838" cy="80963"/>
          </a:xfrm>
          <a:prstGeom prst="ellipse">
            <a:avLst/>
          </a:prstGeom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2800"/>
          </a:p>
        </p:txBody>
      </p:sp>
      <p:sp>
        <p:nvSpPr>
          <p:cNvPr id="25" name="Oval 378"/>
          <p:cNvSpPr/>
          <p:nvPr/>
        </p:nvSpPr>
        <p:spPr bwMode="auto">
          <a:xfrm>
            <a:off x="4346576" y="5362575"/>
            <a:ext cx="98425" cy="82550"/>
          </a:xfrm>
          <a:prstGeom prst="ellipse">
            <a:avLst/>
          </a:prstGeom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2800"/>
          </a:p>
        </p:txBody>
      </p:sp>
      <p:sp>
        <p:nvSpPr>
          <p:cNvPr id="26" name="Oval 379"/>
          <p:cNvSpPr/>
          <p:nvPr/>
        </p:nvSpPr>
        <p:spPr bwMode="auto">
          <a:xfrm>
            <a:off x="5726114" y="5694364"/>
            <a:ext cx="96837" cy="79375"/>
          </a:xfrm>
          <a:prstGeom prst="ellipse">
            <a:avLst/>
          </a:prstGeom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2800"/>
          </a:p>
        </p:txBody>
      </p:sp>
      <p:sp>
        <p:nvSpPr>
          <p:cNvPr id="27" name="Text Box 288"/>
          <p:cNvSpPr txBox="1"/>
          <p:nvPr/>
        </p:nvSpPr>
        <p:spPr bwMode="auto">
          <a:xfrm>
            <a:off x="2428876" y="2052639"/>
            <a:ext cx="982663" cy="422275"/>
          </a:xfrm>
          <a:prstGeom prst="rect">
            <a:avLst/>
          </a:prstGeom>
          <a:solidFill>
            <a:schemeClr val="lt1"/>
          </a:solidFill>
          <a:ln w="6350">
            <a:solidFill>
              <a:schemeClr val="dk1">
                <a:shade val="50000"/>
              </a:schemeClr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latin typeface="+mn-lt"/>
              </a:rPr>
              <a:t>K54</a:t>
            </a:r>
            <a:endParaRPr lang="zh-CN" altLang="zh-CN" sz="280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288"/>
          <p:cNvSpPr txBox="1"/>
          <p:nvPr/>
        </p:nvSpPr>
        <p:spPr bwMode="auto">
          <a:xfrm>
            <a:off x="8489950" y="2330451"/>
            <a:ext cx="1570038" cy="423863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latin typeface="+mn-lt"/>
              </a:rPr>
              <a:t>find(k54)</a:t>
            </a:r>
            <a:endParaRPr lang="zh-CN" altLang="zh-CN" sz="280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29" name="Curved Connector 290"/>
          <p:cNvCxnSpPr/>
          <p:nvPr/>
        </p:nvCxnSpPr>
        <p:spPr bwMode="auto">
          <a:xfrm rot="16200000" flipH="1">
            <a:off x="7776369" y="3202782"/>
            <a:ext cx="950913" cy="539750"/>
          </a:xfrm>
          <a:prstGeom prst="curvedConnector3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1"/>
          <p:cNvCxnSpPr>
            <a:stCxn id="19" idx="3"/>
          </p:cNvCxnSpPr>
          <p:nvPr/>
        </p:nvCxnSpPr>
        <p:spPr bwMode="auto">
          <a:xfrm rot="5400000">
            <a:off x="7915276" y="4173538"/>
            <a:ext cx="914400" cy="441325"/>
          </a:xfrm>
          <a:prstGeom prst="curvedConnector3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1"/>
          <p:cNvCxnSpPr>
            <a:stCxn id="20" idx="2"/>
            <a:endCxn id="26" idx="7"/>
          </p:cNvCxnSpPr>
          <p:nvPr/>
        </p:nvCxnSpPr>
        <p:spPr bwMode="auto">
          <a:xfrm rot="10800000" flipV="1">
            <a:off x="5810251" y="4913313"/>
            <a:ext cx="2341563" cy="792162"/>
          </a:xfrm>
          <a:prstGeom prst="curvedConnector2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05"/>
          <p:cNvCxnSpPr>
            <a:stCxn id="26" idx="7"/>
            <a:endCxn id="26" idx="7"/>
          </p:cNvCxnSpPr>
          <p:nvPr/>
        </p:nvCxnSpPr>
        <p:spPr bwMode="auto">
          <a:xfrm rot="16200000" flipV="1">
            <a:off x="4913314" y="4808539"/>
            <a:ext cx="369887" cy="1423987"/>
          </a:xfrm>
          <a:prstGeom prst="curvedConnector2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06"/>
          <p:cNvCxnSpPr>
            <a:stCxn id="26" idx="7"/>
            <a:endCxn id="26" idx="7"/>
          </p:cNvCxnSpPr>
          <p:nvPr/>
        </p:nvCxnSpPr>
        <p:spPr bwMode="auto">
          <a:xfrm rot="10800000">
            <a:off x="3656013" y="4745038"/>
            <a:ext cx="762000" cy="569912"/>
          </a:xfrm>
          <a:prstGeom prst="curvedConnector3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07"/>
          <p:cNvCxnSpPr>
            <a:stCxn id="26" idx="7"/>
            <a:endCxn id="23" idx="6"/>
          </p:cNvCxnSpPr>
          <p:nvPr/>
        </p:nvCxnSpPr>
        <p:spPr bwMode="auto">
          <a:xfrm rot="16200000" flipV="1">
            <a:off x="3112294" y="4131469"/>
            <a:ext cx="785812" cy="336550"/>
          </a:xfrm>
          <a:prstGeom prst="curvedConnector2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09"/>
          <p:cNvCxnSpPr>
            <a:stCxn id="26" idx="7"/>
            <a:endCxn id="22" idx="6"/>
          </p:cNvCxnSpPr>
          <p:nvPr/>
        </p:nvCxnSpPr>
        <p:spPr bwMode="auto">
          <a:xfrm rot="5400000" flipH="1" flipV="1">
            <a:off x="3181351" y="3608388"/>
            <a:ext cx="519112" cy="138113"/>
          </a:xfrm>
          <a:prstGeom prst="curvedConnector4">
            <a:avLst>
              <a:gd name="adj1" fmla="val 46067"/>
              <a:gd name="adj2" fmla="val 456375"/>
            </a:avLst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11"/>
          <p:cNvCxnSpPr>
            <a:stCxn id="26" idx="7"/>
            <a:endCxn id="22" idx="6"/>
          </p:cNvCxnSpPr>
          <p:nvPr/>
        </p:nvCxnSpPr>
        <p:spPr bwMode="auto">
          <a:xfrm rot="5400000" flipH="1" flipV="1">
            <a:off x="3594894" y="2966244"/>
            <a:ext cx="407988" cy="412750"/>
          </a:xfrm>
          <a:prstGeom prst="curvedConnector3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标题 1"/>
          <p:cNvSpPr>
            <a:spLocks noGrp="1"/>
          </p:cNvSpPr>
          <p:nvPr>
            <p:ph type="title"/>
          </p:nvPr>
        </p:nvSpPr>
        <p:spPr>
          <a:xfrm>
            <a:off x="2773363" y="274639"/>
            <a:ext cx="6418262" cy="706437"/>
          </a:xfrm>
        </p:spPr>
        <p:txBody>
          <a:bodyPr/>
          <a:lstStyle/>
          <a:p>
            <a:pPr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结构化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软件体系结构简介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2800" dirty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391401" y="3203575"/>
            <a:ext cx="7207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endParaRPr lang="zh-CN" altLang="en-US" sz="32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7543801" y="3995739"/>
            <a:ext cx="7207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endParaRPr lang="zh-CN" altLang="en-US" sz="32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456364" y="4500563"/>
            <a:ext cx="7191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endParaRPr lang="zh-CN" altLang="en-US" sz="32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943476" y="4797425"/>
            <a:ext cx="720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endParaRPr lang="zh-CN" altLang="en-US" sz="32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079876" y="4581525"/>
            <a:ext cx="720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endParaRPr lang="zh-CN" altLang="en-US" sz="32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719514" y="3933825"/>
            <a:ext cx="720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endParaRPr lang="zh-CN" altLang="en-US" sz="32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871914" y="3429000"/>
            <a:ext cx="720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endParaRPr lang="zh-CN" altLang="en-US" sz="32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024313" y="2852738"/>
            <a:ext cx="919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endParaRPr lang="zh-CN" altLang="en-US" sz="3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内容占位符 2"/>
          <p:cNvSpPr>
            <a:spLocks noGrp="1" noChangeArrowheads="1"/>
          </p:cNvSpPr>
          <p:nvPr>
            <p:ph idx="1"/>
          </p:nvPr>
        </p:nvSpPr>
        <p:spPr>
          <a:xfrm>
            <a:off x="1919289" y="1196976"/>
            <a:ext cx="8435975" cy="525621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假设节点</a:t>
            </a: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N8</a:t>
            </a:r>
            <a:r>
              <a:rPr lang="zh-CN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</a:t>
            </a: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K54</a:t>
            </a:r>
            <a:r>
              <a:rPr lang="zh-CN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这个资源</a:t>
            </a:r>
            <a:endParaRPr lang="en-US" altLang="zh-CN" sz="24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N8.find_successor(K54)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，发现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54 є (8; 14]</a:t>
            </a:r>
            <a:r>
              <a:rPr lang="zh-CN" altLang="en-US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不成立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N14.find_successor(K54)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54 є (14; 21]</a:t>
            </a:r>
            <a:r>
              <a:rPr lang="zh-CN" altLang="en-US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不成立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N21.find_successor(K54)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54 є (21; 32]</a:t>
            </a:r>
            <a:r>
              <a:rPr lang="zh-CN" altLang="en-US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不成立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N32.find_successor(K54)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54 є (32; 38]</a:t>
            </a:r>
            <a:r>
              <a:rPr lang="zh-CN" altLang="en-US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不成立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N38.find_successor(K54)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54 є (38; 42]</a:t>
            </a:r>
            <a:r>
              <a:rPr lang="zh-CN" altLang="en-US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不成立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N42.find_successor(K54)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54 є (42; 48]</a:t>
            </a:r>
            <a:r>
              <a:rPr lang="zh-CN" altLang="en-US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不成立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N48.find_successor(K54)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54 є (48; 51]</a:t>
            </a:r>
            <a:r>
              <a:rPr lang="zh-CN" altLang="en-US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不成立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N51.find_successor(K54)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54 є (51; 56]</a:t>
            </a:r>
            <a:r>
              <a:rPr lang="zh-CN" altLang="en-US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成立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于是得知资源</a:t>
            </a: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K54</a:t>
            </a:r>
            <a:r>
              <a:rPr lang="zh-CN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N56</a:t>
            </a:r>
            <a:r>
              <a:rPr lang="zh-CN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这个节点上。</a:t>
            </a:r>
            <a:endParaRPr lang="zh-CN" altLang="zh-CN" sz="24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773363" y="274639"/>
            <a:ext cx="6418262" cy="706437"/>
          </a:xfrm>
        </p:spPr>
        <p:txBody>
          <a:bodyPr/>
          <a:lstStyle/>
          <a:p>
            <a:pPr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结构化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软件体系结构简介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内容占位符 2"/>
          <p:cNvSpPr>
            <a:spLocks noGrp="1" noChangeArrowheads="1"/>
          </p:cNvSpPr>
          <p:nvPr>
            <p:ph idx="1"/>
          </p:nvPr>
        </p:nvSpPr>
        <p:spPr>
          <a:xfrm>
            <a:off x="572655" y="1268413"/>
            <a:ext cx="11046690" cy="2089150"/>
          </a:xfrm>
        </p:spPr>
        <p:txBody>
          <a:bodyPr/>
          <a:lstStyle/>
          <a:p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查找速度为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有改进的余地。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Chord</a:t>
            </a:r>
            <a:r>
              <a:rPr lang="zh-CN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实际上使用了可伸缩资源定位的方式来提高效率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；算法较为复杂，此课程省略。</a:t>
            </a:r>
            <a:endParaRPr lang="zh-CN" altLang="zh-CN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773363" y="274639"/>
            <a:ext cx="6418262" cy="706437"/>
          </a:xfrm>
        </p:spPr>
        <p:txBody>
          <a:bodyPr/>
          <a:lstStyle/>
          <a:p>
            <a:pPr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结构化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软件体系结构简介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2800" dirty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572655" y="3357564"/>
            <a:ext cx="11046690" cy="1842509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zh-CN" sz="2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由于覆盖网络采用了确定性拓扑结构，</a:t>
            </a:r>
            <a:r>
              <a:rPr lang="en-US" altLang="zh-CN" sz="28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DHT</a:t>
            </a:r>
            <a:r>
              <a:rPr lang="zh-CN" altLang="zh-CN" sz="2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可以提供精确的发现。</a:t>
            </a:r>
            <a:endParaRPr lang="en-US" altLang="zh-CN" sz="2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zh-CN" sz="28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只要目的结点存在于网络中，</a:t>
            </a:r>
            <a:r>
              <a:rPr lang="en-US" altLang="zh-CN" sz="28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DHT</a:t>
            </a:r>
            <a:r>
              <a:rPr lang="zh-CN" altLang="zh-CN" sz="28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总能发现它，发现的准确性得到了保证</a:t>
            </a:r>
            <a:r>
              <a:rPr lang="zh-CN" altLang="en-US" sz="28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棱台 5">
            <a:hlinkClick r:id="rId1" action="ppaction://hlinksldjump"/>
          </p:cNvPr>
          <p:cNvSpPr/>
          <p:nvPr/>
        </p:nvSpPr>
        <p:spPr>
          <a:xfrm>
            <a:off x="9852025" y="5858166"/>
            <a:ext cx="1865745" cy="685510"/>
          </a:xfrm>
          <a:prstGeom prst="bevel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15044" name="AutoShape 4"/>
          <p:cNvSpPr>
            <a:spLocks noChangeArrowheads="1"/>
          </p:cNvSpPr>
          <p:nvPr/>
        </p:nvSpPr>
        <p:spPr bwMode="auto">
          <a:xfrm>
            <a:off x="3287714" y="2924175"/>
            <a:ext cx="5761037" cy="865188"/>
          </a:xfrm>
          <a:prstGeom prst="bevel">
            <a:avLst>
              <a:gd name="adj" fmla="val 5000"/>
            </a:avLst>
          </a:prstGeom>
          <a:solidFill>
            <a:srgbClr val="00CCFF">
              <a:alpha val="10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300" b="1">
                <a:effectLst>
                  <a:outerShdw blurRad="38100" dist="38100" dir="2700000" algn="tl">
                    <a:srgbClr val="FFFFFF"/>
                  </a:outerShdw>
                </a:effectLst>
              </a:rPr>
              <a:t>JXTA-P2P Protocol</a:t>
            </a:r>
            <a:endParaRPr lang="en-US" altLang="zh-CN" sz="3300" b="1">
              <a:effectLst>
                <a:outerShdw blurRad="38100" dist="38100" dir="2700000" algn="tl">
                  <a:srgbClr val="FFFFFF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48131" name="Rectangle 6"/>
          <p:cNvSpPr>
            <a:spLocks noChangeArrowheads="1"/>
          </p:cNvSpPr>
          <p:nvPr/>
        </p:nvSpPr>
        <p:spPr bwMode="auto">
          <a:xfrm>
            <a:off x="2927351" y="4149725"/>
            <a:ext cx="64801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2800" b="1">
                <a:solidFill>
                  <a:schemeClr val="tx2"/>
                </a:solidFill>
              </a:rPr>
              <a:t>JXTA Java™ Standard Edition v2.5:</a:t>
            </a:r>
            <a:br>
              <a:rPr lang="en-US" altLang="zh-CN" sz="2800" b="1">
                <a:solidFill>
                  <a:schemeClr val="tx2"/>
                </a:solidFill>
              </a:rPr>
            </a:br>
            <a:r>
              <a:rPr lang="en-US" altLang="zh-CN" sz="2800" b="1">
                <a:solidFill>
                  <a:schemeClr val="tx2"/>
                </a:solidFill>
              </a:rPr>
              <a:t>Programmers Guide</a:t>
            </a:r>
            <a:endParaRPr lang="en-US" altLang="zh-CN" sz="28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6894" y="274639"/>
            <a:ext cx="7703906" cy="70643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7. JXTA-P2P Protocol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>
          <a:xfrm>
            <a:off x="750013" y="1268414"/>
            <a:ext cx="10941978" cy="404332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What is JXTA Java</a:t>
            </a: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JXTA™ is a set of open, generalized peer-to-peer (P2P) protocols that allow any networked device, such as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sensors, 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Cell phones, 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computers, etc., 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to communicate and collaborate mutually as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peers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871664"/>
            <a:ext cx="8351838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AutoShape 3"/>
          <p:cNvSpPr>
            <a:spLocks noChangeArrowheads="1"/>
          </p:cNvSpPr>
          <p:nvPr/>
        </p:nvSpPr>
        <p:spPr bwMode="auto">
          <a:xfrm>
            <a:off x="3719514" y="1052514"/>
            <a:ext cx="1728787" cy="720725"/>
          </a:xfrm>
          <a:prstGeom prst="roundRect">
            <a:avLst>
              <a:gd name="adj" fmla="val 16667"/>
            </a:avLst>
          </a:prstGeom>
          <a:solidFill>
            <a:srgbClr val="00FF00">
              <a:alpha val="16862"/>
            </a:srgb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Sun Jxta </a:t>
            </a:r>
            <a:endParaRPr lang="en-US" altLang="zh-CN" sz="2000" b="1"/>
          </a:p>
          <a:p>
            <a:pPr algn="ctr"/>
            <a:r>
              <a:rPr lang="en-US" altLang="zh-CN" sz="2000" b="1"/>
              <a:t>Applications</a:t>
            </a:r>
            <a:endParaRPr lang="en-US" altLang="zh-CN" sz="2000" b="1"/>
          </a:p>
        </p:txBody>
      </p:sp>
      <p:sp>
        <p:nvSpPr>
          <p:cNvPr id="50179" name="AutoShape 4"/>
          <p:cNvSpPr>
            <a:spLocks noChangeArrowheads="1"/>
          </p:cNvSpPr>
          <p:nvPr/>
        </p:nvSpPr>
        <p:spPr bwMode="auto">
          <a:xfrm>
            <a:off x="5592763" y="1052514"/>
            <a:ext cx="1655762" cy="720725"/>
          </a:xfrm>
          <a:prstGeom prst="roundRect">
            <a:avLst>
              <a:gd name="adj" fmla="val 16667"/>
            </a:avLst>
          </a:prstGeom>
          <a:solidFill>
            <a:srgbClr val="00FF00">
              <a:alpha val="16862"/>
            </a:srgb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Third Party </a:t>
            </a:r>
            <a:endParaRPr lang="en-US" altLang="zh-CN" sz="2000" b="1"/>
          </a:p>
          <a:p>
            <a:pPr algn="ctr"/>
            <a:r>
              <a:rPr lang="en-US" altLang="zh-CN" sz="2000" b="1"/>
              <a:t>Applications</a:t>
            </a:r>
            <a:endParaRPr lang="en-US" altLang="zh-CN" sz="2000" b="1"/>
          </a:p>
        </p:txBody>
      </p:sp>
      <p:sp>
        <p:nvSpPr>
          <p:cNvPr id="50180" name="AutoShape 5"/>
          <p:cNvSpPr>
            <a:spLocks noChangeArrowheads="1"/>
          </p:cNvSpPr>
          <p:nvPr/>
        </p:nvSpPr>
        <p:spPr bwMode="auto">
          <a:xfrm>
            <a:off x="7464426" y="1052514"/>
            <a:ext cx="1368425" cy="720725"/>
          </a:xfrm>
          <a:prstGeom prst="roundRect">
            <a:avLst>
              <a:gd name="adj" fmla="val 16667"/>
            </a:avLst>
          </a:prstGeom>
          <a:solidFill>
            <a:srgbClr val="00FF00">
              <a:alpha val="16862"/>
            </a:srgb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Jxta Shell</a:t>
            </a:r>
            <a:endParaRPr lang="en-US" altLang="zh-CN" sz="2000" b="1"/>
          </a:p>
        </p:txBody>
      </p:sp>
      <p:sp>
        <p:nvSpPr>
          <p:cNvPr id="50181" name="Text Box 6"/>
          <p:cNvSpPr txBox="1">
            <a:spLocks noChangeArrowheads="1"/>
          </p:cNvSpPr>
          <p:nvPr/>
        </p:nvSpPr>
        <p:spPr bwMode="auto">
          <a:xfrm>
            <a:off x="9048751" y="1196976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ea typeface="黑体" panose="02010609060101010101" pitchFamily="49" charset="-122"/>
              </a:rPr>
              <a:t>应用层</a:t>
            </a:r>
            <a:endParaRPr lang="zh-CN" altLang="en-US" sz="2000" b="1">
              <a:ea typeface="黑体" panose="02010609060101010101" pitchFamily="49" charset="-122"/>
            </a:endParaRPr>
          </a:p>
        </p:txBody>
      </p:sp>
      <p:sp>
        <p:nvSpPr>
          <p:cNvPr id="50182" name="Text Box 7"/>
          <p:cNvSpPr txBox="1">
            <a:spLocks noChangeArrowheads="1"/>
          </p:cNvSpPr>
          <p:nvPr/>
        </p:nvSpPr>
        <p:spPr bwMode="auto">
          <a:xfrm>
            <a:off x="9048751" y="2097089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ea typeface="黑体" panose="02010609060101010101" pitchFamily="49" charset="-122"/>
              </a:rPr>
              <a:t>服务层</a:t>
            </a:r>
            <a:endParaRPr lang="zh-CN" altLang="en-US" sz="2000" b="1">
              <a:ea typeface="黑体" panose="02010609060101010101" pitchFamily="49" charset="-122"/>
            </a:endParaRPr>
          </a:p>
        </p:txBody>
      </p:sp>
      <p:sp>
        <p:nvSpPr>
          <p:cNvPr id="50183" name="Text Box 8"/>
          <p:cNvSpPr txBox="1">
            <a:spLocks noChangeArrowheads="1"/>
          </p:cNvSpPr>
          <p:nvPr/>
        </p:nvSpPr>
        <p:spPr bwMode="auto">
          <a:xfrm>
            <a:off x="9048751" y="2889251"/>
            <a:ext cx="1368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 b="1">
                <a:ea typeface="黑体" panose="02010609060101010101" pitchFamily="49" charset="-122"/>
              </a:rPr>
              <a:t>JXTA</a:t>
            </a:r>
            <a:endParaRPr lang="en-US" altLang="zh-CN" sz="2000" b="1">
              <a:ea typeface="黑体" panose="02010609060101010101" pitchFamily="49" charset="-122"/>
            </a:endParaRPr>
          </a:p>
          <a:p>
            <a:pPr algn="ctr"/>
            <a:r>
              <a:rPr lang="zh-CN" altLang="en-US" sz="2000" b="1">
                <a:ea typeface="黑体" panose="02010609060101010101" pitchFamily="49" charset="-122"/>
              </a:rPr>
              <a:t>核心层</a:t>
            </a:r>
            <a:endParaRPr lang="zh-CN" altLang="en-US" sz="2000" b="1">
              <a:ea typeface="黑体" panose="02010609060101010101" pitchFamily="49" charset="-122"/>
            </a:endParaRPr>
          </a:p>
        </p:txBody>
      </p:sp>
      <p:sp>
        <p:nvSpPr>
          <p:cNvPr id="50184" name="Line 9"/>
          <p:cNvSpPr>
            <a:spLocks noChangeShapeType="1"/>
          </p:cNvSpPr>
          <p:nvPr/>
        </p:nvSpPr>
        <p:spPr bwMode="auto">
          <a:xfrm>
            <a:off x="8975726" y="2852738"/>
            <a:ext cx="3603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5" name="Line 10"/>
          <p:cNvSpPr>
            <a:spLocks noChangeShapeType="1"/>
          </p:cNvSpPr>
          <p:nvPr/>
        </p:nvSpPr>
        <p:spPr bwMode="auto">
          <a:xfrm flipV="1">
            <a:off x="8904288" y="3286126"/>
            <a:ext cx="43180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6" name="Line 11"/>
          <p:cNvSpPr>
            <a:spLocks noChangeShapeType="1"/>
          </p:cNvSpPr>
          <p:nvPr/>
        </p:nvSpPr>
        <p:spPr bwMode="auto">
          <a:xfrm>
            <a:off x="9336088" y="3068639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226" name="Rectangle 18"/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490537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7. JXTA-P2P Protocol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88" name="AutoShap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826500" y="4198938"/>
            <a:ext cx="1728788" cy="647700"/>
          </a:xfrm>
          <a:prstGeom prst="bevel">
            <a:avLst>
              <a:gd name="adj" fmla="val 125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b="1"/>
              <a:t>Return </a:t>
            </a:r>
            <a:endParaRPr lang="en-US" altLang="zh-CN" sz="2800" b="1"/>
          </a:p>
        </p:txBody>
      </p:sp>
      <p:sp>
        <p:nvSpPr>
          <p:cNvPr id="50189" name="Rectangle 2"/>
          <p:cNvSpPr txBox="1">
            <a:spLocks noChangeArrowheads="1"/>
          </p:cNvSpPr>
          <p:nvPr/>
        </p:nvSpPr>
        <p:spPr bwMode="auto">
          <a:xfrm>
            <a:off x="1736725" y="849314"/>
            <a:ext cx="14795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JXTA™ </a:t>
            </a:r>
            <a:endParaRPr lang="en-US" altLang="zh-CN" sz="28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en-US" altLang="zh-CN" sz="28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棱台 14">
            <a:hlinkClick r:id="rId3" action="ppaction://hlinksldjump"/>
          </p:cNvPr>
          <p:cNvSpPr/>
          <p:nvPr/>
        </p:nvSpPr>
        <p:spPr>
          <a:xfrm>
            <a:off x="10417176" y="5918200"/>
            <a:ext cx="1659369" cy="685510"/>
          </a:xfrm>
          <a:prstGeom prst="bevel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Oval 7"/>
          <p:cNvSpPr>
            <a:spLocks noChangeArrowheads="1"/>
          </p:cNvSpPr>
          <p:nvPr/>
        </p:nvSpPr>
        <p:spPr bwMode="auto">
          <a:xfrm>
            <a:off x="3075114" y="3100106"/>
            <a:ext cx="427038" cy="327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" name="Oval 8"/>
          <p:cNvSpPr>
            <a:spLocks noChangeArrowheads="1"/>
          </p:cNvSpPr>
          <p:nvPr/>
        </p:nvSpPr>
        <p:spPr bwMode="auto">
          <a:xfrm>
            <a:off x="2433764" y="3427131"/>
            <a:ext cx="427038" cy="327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3" name="Oval 9"/>
          <p:cNvSpPr>
            <a:spLocks noChangeArrowheads="1"/>
          </p:cNvSpPr>
          <p:nvPr/>
        </p:nvSpPr>
        <p:spPr bwMode="auto">
          <a:xfrm>
            <a:off x="3287840" y="4082768"/>
            <a:ext cx="428625" cy="327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4" name="Oval 10"/>
          <p:cNvSpPr>
            <a:spLocks noChangeArrowheads="1"/>
          </p:cNvSpPr>
          <p:nvPr/>
        </p:nvSpPr>
        <p:spPr bwMode="auto">
          <a:xfrm>
            <a:off x="3929190" y="3509681"/>
            <a:ext cx="428625" cy="327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" name="Oval 11"/>
          <p:cNvSpPr>
            <a:spLocks noChangeArrowheads="1"/>
          </p:cNvSpPr>
          <p:nvPr/>
        </p:nvSpPr>
        <p:spPr bwMode="auto">
          <a:xfrm>
            <a:off x="3929190" y="2609568"/>
            <a:ext cx="428625" cy="327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6" name="Oval 12"/>
          <p:cNvSpPr>
            <a:spLocks noChangeArrowheads="1"/>
          </p:cNvSpPr>
          <p:nvPr/>
        </p:nvSpPr>
        <p:spPr bwMode="auto">
          <a:xfrm>
            <a:off x="2221039" y="2690531"/>
            <a:ext cx="427038" cy="327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7" name="Line 13"/>
          <p:cNvSpPr>
            <a:spLocks noChangeShapeType="1"/>
          </p:cNvSpPr>
          <p:nvPr/>
        </p:nvSpPr>
        <p:spPr bwMode="auto">
          <a:xfrm flipV="1">
            <a:off x="3635503" y="3789081"/>
            <a:ext cx="357187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" name="Line 14"/>
          <p:cNvSpPr>
            <a:spLocks noChangeShapeType="1"/>
          </p:cNvSpPr>
          <p:nvPr/>
        </p:nvSpPr>
        <p:spPr bwMode="auto">
          <a:xfrm flipH="1" flipV="1">
            <a:off x="3341815" y="3427130"/>
            <a:ext cx="131763" cy="658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" name="Line 15"/>
          <p:cNvSpPr>
            <a:spLocks noChangeShapeType="1"/>
          </p:cNvSpPr>
          <p:nvPr/>
        </p:nvSpPr>
        <p:spPr bwMode="auto">
          <a:xfrm flipH="1" flipV="1">
            <a:off x="3487864" y="3339818"/>
            <a:ext cx="48895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" name="Line 17"/>
          <p:cNvSpPr>
            <a:spLocks noChangeShapeType="1"/>
          </p:cNvSpPr>
          <p:nvPr/>
        </p:nvSpPr>
        <p:spPr bwMode="auto">
          <a:xfrm flipH="1" flipV="1">
            <a:off x="2808415" y="3714468"/>
            <a:ext cx="517525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1" name="Line 18"/>
          <p:cNvSpPr>
            <a:spLocks noChangeShapeType="1"/>
          </p:cNvSpPr>
          <p:nvPr/>
        </p:nvSpPr>
        <p:spPr bwMode="auto">
          <a:xfrm flipV="1">
            <a:off x="2773490" y="3339818"/>
            <a:ext cx="309563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2" name="Line 19"/>
          <p:cNvSpPr>
            <a:spLocks noChangeShapeType="1"/>
          </p:cNvSpPr>
          <p:nvPr/>
        </p:nvSpPr>
        <p:spPr bwMode="auto">
          <a:xfrm flipH="1" flipV="1">
            <a:off x="2482978" y="3004855"/>
            <a:ext cx="96837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3" name="Line 20"/>
          <p:cNvSpPr>
            <a:spLocks noChangeShapeType="1"/>
          </p:cNvSpPr>
          <p:nvPr/>
        </p:nvSpPr>
        <p:spPr bwMode="auto">
          <a:xfrm>
            <a:off x="2611564" y="2942942"/>
            <a:ext cx="5032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4" name="Line 21"/>
          <p:cNvSpPr>
            <a:spLocks noChangeShapeType="1"/>
          </p:cNvSpPr>
          <p:nvPr/>
        </p:nvSpPr>
        <p:spPr bwMode="auto">
          <a:xfrm flipV="1">
            <a:off x="2627439" y="2717517"/>
            <a:ext cx="1282700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5" name="Rectangle 35"/>
          <p:cNvSpPr>
            <a:spLocks noChangeArrowheads="1"/>
          </p:cNvSpPr>
          <p:nvPr/>
        </p:nvSpPr>
        <p:spPr bwMode="auto">
          <a:xfrm>
            <a:off x="3627536" y="19048"/>
            <a:ext cx="446405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3200" b="1" dirty="0">
                <a:solidFill>
                  <a:schemeClr val="tx2"/>
                </a:solidFill>
              </a:rPr>
              <a:t>1. Introduction to P2P</a:t>
            </a:r>
            <a:endParaRPr lang="en-US" altLang="zh-CN" sz="3200" b="1" dirty="0">
              <a:solidFill>
                <a:schemeClr val="tx2"/>
              </a:solidFill>
            </a:endParaRPr>
          </a:p>
        </p:txBody>
      </p:sp>
      <p:sp>
        <p:nvSpPr>
          <p:cNvPr id="161829" name="Rectangle 37"/>
          <p:cNvSpPr>
            <a:spLocks noChangeArrowheads="1"/>
          </p:cNvSpPr>
          <p:nvPr/>
        </p:nvSpPr>
        <p:spPr bwMode="auto">
          <a:xfrm>
            <a:off x="393057" y="5064012"/>
            <a:ext cx="10964562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buFontTx/>
              <a:buAutoNum type="arabicPeriod"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使得任何的</a:t>
            </a: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网络感知设备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可以为另外一个</a:t>
            </a: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网络感知设备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提供服务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Tx/>
              <a:buAutoNum type="arabicPeriod"/>
            </a:pP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网络的一个节点既是客户端，又是服务器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7" name="矩形 1"/>
          <p:cNvSpPr>
            <a:spLocks noChangeArrowheads="1"/>
          </p:cNvSpPr>
          <p:nvPr/>
        </p:nvSpPr>
        <p:spPr bwMode="auto">
          <a:xfrm>
            <a:off x="628651" y="1504629"/>
            <a:ext cx="4970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P2P (Peer to peer)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8" name="Oval 7"/>
          <p:cNvSpPr>
            <a:spLocks noChangeArrowheads="1"/>
          </p:cNvSpPr>
          <p:nvPr/>
        </p:nvSpPr>
        <p:spPr bwMode="auto">
          <a:xfrm>
            <a:off x="8440864" y="3082643"/>
            <a:ext cx="427038" cy="327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9" name="Oval 9"/>
          <p:cNvSpPr>
            <a:spLocks noChangeArrowheads="1"/>
          </p:cNvSpPr>
          <p:nvPr/>
        </p:nvSpPr>
        <p:spPr bwMode="auto">
          <a:xfrm>
            <a:off x="8653589" y="4065306"/>
            <a:ext cx="427038" cy="327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0" name="Oval 10"/>
          <p:cNvSpPr>
            <a:spLocks noChangeArrowheads="1"/>
          </p:cNvSpPr>
          <p:nvPr/>
        </p:nvSpPr>
        <p:spPr bwMode="auto">
          <a:xfrm>
            <a:off x="9294939" y="3492218"/>
            <a:ext cx="427038" cy="327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1" name="Oval 11"/>
          <p:cNvSpPr>
            <a:spLocks noChangeArrowheads="1"/>
          </p:cNvSpPr>
          <p:nvPr/>
        </p:nvSpPr>
        <p:spPr bwMode="auto">
          <a:xfrm>
            <a:off x="9294939" y="2592106"/>
            <a:ext cx="427038" cy="327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2" name="Oval 12"/>
          <p:cNvSpPr>
            <a:spLocks noChangeArrowheads="1"/>
          </p:cNvSpPr>
          <p:nvPr/>
        </p:nvSpPr>
        <p:spPr bwMode="auto">
          <a:xfrm>
            <a:off x="7585203" y="2674656"/>
            <a:ext cx="427037" cy="327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3" name="Line 13"/>
          <p:cNvSpPr>
            <a:spLocks noChangeShapeType="1"/>
          </p:cNvSpPr>
          <p:nvPr/>
        </p:nvSpPr>
        <p:spPr bwMode="auto">
          <a:xfrm flipV="1">
            <a:off x="9001252" y="3771618"/>
            <a:ext cx="355600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4" name="Line 14"/>
          <p:cNvSpPr>
            <a:spLocks noChangeShapeType="1"/>
          </p:cNvSpPr>
          <p:nvPr/>
        </p:nvSpPr>
        <p:spPr bwMode="auto">
          <a:xfrm flipH="1" flipV="1">
            <a:off x="8707565" y="3411256"/>
            <a:ext cx="1301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5" name="Line 15"/>
          <p:cNvSpPr>
            <a:spLocks noChangeShapeType="1"/>
          </p:cNvSpPr>
          <p:nvPr/>
        </p:nvSpPr>
        <p:spPr bwMode="auto">
          <a:xfrm flipH="1" flipV="1">
            <a:off x="8853615" y="3323942"/>
            <a:ext cx="487363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6" name="Line 16"/>
          <p:cNvSpPr>
            <a:spLocks noChangeShapeType="1"/>
          </p:cNvSpPr>
          <p:nvPr/>
        </p:nvSpPr>
        <p:spPr bwMode="auto">
          <a:xfrm flipH="1" flipV="1">
            <a:off x="9520365" y="2912781"/>
            <a:ext cx="15875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7" name="Line 20"/>
          <p:cNvSpPr>
            <a:spLocks noChangeShapeType="1"/>
          </p:cNvSpPr>
          <p:nvPr/>
        </p:nvSpPr>
        <p:spPr bwMode="auto">
          <a:xfrm>
            <a:off x="7977314" y="2927067"/>
            <a:ext cx="50165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8" name="Line 21"/>
          <p:cNvSpPr>
            <a:spLocks noChangeShapeType="1"/>
          </p:cNvSpPr>
          <p:nvPr/>
        </p:nvSpPr>
        <p:spPr bwMode="auto">
          <a:xfrm flipV="1">
            <a:off x="7993190" y="2701642"/>
            <a:ext cx="1281113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9" name="Oval 7"/>
          <p:cNvSpPr>
            <a:spLocks noChangeArrowheads="1"/>
          </p:cNvSpPr>
          <p:nvPr/>
        </p:nvSpPr>
        <p:spPr bwMode="auto">
          <a:xfrm>
            <a:off x="5929439" y="3082643"/>
            <a:ext cx="427038" cy="327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0" name="Oval 8"/>
          <p:cNvSpPr>
            <a:spLocks noChangeArrowheads="1"/>
          </p:cNvSpPr>
          <p:nvPr/>
        </p:nvSpPr>
        <p:spPr bwMode="auto">
          <a:xfrm>
            <a:off x="5288089" y="3411256"/>
            <a:ext cx="427038" cy="327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1" name="Oval 9"/>
          <p:cNvSpPr>
            <a:spLocks noChangeArrowheads="1"/>
          </p:cNvSpPr>
          <p:nvPr/>
        </p:nvSpPr>
        <p:spPr bwMode="auto">
          <a:xfrm>
            <a:off x="6142164" y="4065306"/>
            <a:ext cx="427038" cy="327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" name="Oval 10"/>
          <p:cNvSpPr>
            <a:spLocks noChangeArrowheads="1"/>
          </p:cNvSpPr>
          <p:nvPr/>
        </p:nvSpPr>
        <p:spPr bwMode="auto">
          <a:xfrm>
            <a:off x="6783514" y="3492218"/>
            <a:ext cx="427038" cy="327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3" name="Oval 11"/>
          <p:cNvSpPr>
            <a:spLocks noChangeArrowheads="1"/>
          </p:cNvSpPr>
          <p:nvPr/>
        </p:nvSpPr>
        <p:spPr bwMode="auto">
          <a:xfrm>
            <a:off x="6783514" y="2592106"/>
            <a:ext cx="427038" cy="327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4" name="Oval 12"/>
          <p:cNvSpPr>
            <a:spLocks noChangeArrowheads="1"/>
          </p:cNvSpPr>
          <p:nvPr/>
        </p:nvSpPr>
        <p:spPr bwMode="auto">
          <a:xfrm>
            <a:off x="5073778" y="2674656"/>
            <a:ext cx="427037" cy="327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5" name="Line 13"/>
          <p:cNvSpPr>
            <a:spLocks noChangeShapeType="1"/>
          </p:cNvSpPr>
          <p:nvPr/>
        </p:nvSpPr>
        <p:spPr bwMode="auto">
          <a:xfrm flipV="1">
            <a:off x="6489827" y="3771618"/>
            <a:ext cx="355600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6" name="Line 14"/>
          <p:cNvSpPr>
            <a:spLocks noChangeShapeType="1"/>
          </p:cNvSpPr>
          <p:nvPr/>
        </p:nvSpPr>
        <p:spPr bwMode="auto">
          <a:xfrm flipH="1" flipV="1">
            <a:off x="6196140" y="3411256"/>
            <a:ext cx="1301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7" name="Line 15"/>
          <p:cNvSpPr>
            <a:spLocks noChangeShapeType="1"/>
          </p:cNvSpPr>
          <p:nvPr/>
        </p:nvSpPr>
        <p:spPr bwMode="auto">
          <a:xfrm flipH="1" flipV="1">
            <a:off x="6342190" y="3323942"/>
            <a:ext cx="487363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8" name="Line 16"/>
          <p:cNvSpPr>
            <a:spLocks noChangeShapeType="1"/>
          </p:cNvSpPr>
          <p:nvPr/>
        </p:nvSpPr>
        <p:spPr bwMode="auto">
          <a:xfrm flipH="1" flipV="1">
            <a:off x="7008940" y="2912781"/>
            <a:ext cx="15875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9" name="Line 17"/>
          <p:cNvSpPr>
            <a:spLocks noChangeShapeType="1"/>
          </p:cNvSpPr>
          <p:nvPr/>
        </p:nvSpPr>
        <p:spPr bwMode="auto">
          <a:xfrm flipH="1" flipV="1">
            <a:off x="5661152" y="3697005"/>
            <a:ext cx="519112" cy="423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0" name="Line 18"/>
          <p:cNvSpPr>
            <a:spLocks noChangeShapeType="1"/>
          </p:cNvSpPr>
          <p:nvPr/>
        </p:nvSpPr>
        <p:spPr bwMode="auto">
          <a:xfrm flipV="1">
            <a:off x="5627815" y="3323943"/>
            <a:ext cx="309563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1" name="Line 19"/>
          <p:cNvSpPr>
            <a:spLocks noChangeShapeType="1"/>
          </p:cNvSpPr>
          <p:nvPr/>
        </p:nvSpPr>
        <p:spPr bwMode="auto">
          <a:xfrm flipH="1" flipV="1">
            <a:off x="5335715" y="2987393"/>
            <a:ext cx="98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2" name="Line 20"/>
          <p:cNvSpPr>
            <a:spLocks noChangeShapeType="1"/>
          </p:cNvSpPr>
          <p:nvPr/>
        </p:nvSpPr>
        <p:spPr bwMode="auto">
          <a:xfrm>
            <a:off x="5465889" y="2927067"/>
            <a:ext cx="50165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3" name="Line 21"/>
          <p:cNvSpPr>
            <a:spLocks noChangeShapeType="1"/>
          </p:cNvSpPr>
          <p:nvPr/>
        </p:nvSpPr>
        <p:spPr bwMode="auto">
          <a:xfrm flipV="1">
            <a:off x="5481765" y="2701642"/>
            <a:ext cx="1281113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4" name="Line 21"/>
          <p:cNvSpPr>
            <a:spLocks noChangeShapeType="1"/>
          </p:cNvSpPr>
          <p:nvPr/>
        </p:nvSpPr>
        <p:spPr bwMode="auto">
          <a:xfrm flipV="1">
            <a:off x="4357815" y="3562067"/>
            <a:ext cx="969963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5" name="Line 21"/>
          <p:cNvSpPr>
            <a:spLocks noChangeShapeType="1"/>
          </p:cNvSpPr>
          <p:nvPr/>
        </p:nvSpPr>
        <p:spPr bwMode="auto">
          <a:xfrm flipV="1">
            <a:off x="3527553" y="2912781"/>
            <a:ext cx="1546225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6" name="Line 21"/>
          <p:cNvSpPr>
            <a:spLocks noChangeShapeType="1"/>
          </p:cNvSpPr>
          <p:nvPr/>
        </p:nvSpPr>
        <p:spPr bwMode="auto">
          <a:xfrm flipV="1">
            <a:off x="7056565" y="3003268"/>
            <a:ext cx="650875" cy="682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7" name="Line 21"/>
          <p:cNvSpPr>
            <a:spLocks noChangeShapeType="1"/>
          </p:cNvSpPr>
          <p:nvPr/>
        </p:nvSpPr>
        <p:spPr bwMode="auto">
          <a:xfrm>
            <a:off x="7180390" y="3738280"/>
            <a:ext cx="1484313" cy="398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1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1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568410" y="1341435"/>
            <a:ext cx="11173935" cy="4535491"/>
          </a:xfrm>
        </p:spPr>
        <p:txBody>
          <a:bodyPr>
            <a:noAutofit/>
          </a:bodyPr>
          <a:lstStyle/>
          <a:p>
            <a:pPr marL="609600" indent="-60960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的概念：</a:t>
            </a:r>
            <a:r>
              <a:rPr lang="en-US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计算通过直接交换的方式共享资源</a:t>
            </a:r>
            <a:r>
              <a:rPr lang="en-US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6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Peer-to-Peer computing is described as the 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sharing 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 </a:t>
            </a:r>
            <a:r>
              <a:rPr lang="en-US" altLang="zh-CN" sz="2600" b="1" dirty="0" smtClean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computer </a:t>
            </a:r>
            <a:endParaRPr lang="en-US" altLang="zh-CN" sz="2600" b="1" dirty="0" smtClean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2600" b="1" dirty="0" smtClean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resources</a:t>
            </a:r>
            <a:r>
              <a:rPr lang="en-US" altLang="zh-CN" sz="2600" b="1" dirty="0" smtClean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and services 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 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direct 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exchange 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between 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systems. </a:t>
            </a:r>
            <a:endParaRPr lang="en-US" altLang="zh-CN" sz="26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6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These resources </a:t>
            </a:r>
            <a:r>
              <a:rPr lang="en-US" altLang="zh-CN" sz="2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include the exchange of 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20000"/>
              </a:lnSpc>
              <a:spcBef>
                <a:spcPts val="600"/>
              </a:spcBef>
              <a:buFontTx/>
              <a:buAutoNum type="alphaLcParenR"/>
              <a:defRPr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information, (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6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20000"/>
              </a:lnSpc>
              <a:spcBef>
                <a:spcPts val="600"/>
              </a:spcBef>
              <a:buFontTx/>
              <a:buAutoNum type="alphaLcParenR"/>
              <a:defRPr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processing cycles,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（处理周期）</a:t>
            </a:r>
            <a:endParaRPr lang="en-US" altLang="zh-CN" sz="26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20000"/>
              </a:lnSpc>
              <a:spcBef>
                <a:spcPts val="600"/>
              </a:spcBef>
              <a:buFontTx/>
              <a:buAutoNum type="alphaLcParenR"/>
              <a:defRPr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 storage, and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（缓存）</a:t>
            </a:r>
            <a:endParaRPr lang="en-US" altLang="zh-CN" sz="26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20000"/>
              </a:lnSpc>
              <a:spcBef>
                <a:spcPts val="600"/>
              </a:spcBef>
              <a:buFontTx/>
              <a:buAutoNum type="alphaLcParenR"/>
              <a:defRPr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disk storage for files.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（硬盘存储）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6" name="Rectangle 5"/>
          <p:cNvSpPr>
            <a:spLocks noChangeArrowheads="1"/>
          </p:cNvSpPr>
          <p:nvPr/>
        </p:nvSpPr>
        <p:spPr bwMode="auto">
          <a:xfrm>
            <a:off x="1847851" y="274638"/>
            <a:ext cx="6696075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3200" b="1">
                <a:solidFill>
                  <a:schemeClr val="tx2"/>
                </a:solidFill>
              </a:rPr>
              <a:t>1. Introduction to P2P</a:t>
            </a:r>
            <a:endParaRPr lang="en-US" altLang="zh-CN" sz="32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576649" y="1166728"/>
            <a:ext cx="10997513" cy="4179629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110000"/>
              </a:lnSpc>
              <a:buNone/>
            </a:pP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架构的优点：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lnSpc>
                <a:spcPct val="110000"/>
              </a:lnSpc>
              <a:buFontTx/>
              <a:buAutoNum type="alphaLcParenR"/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便宜的设备协作、利用集体力量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It allows economical clients (desktop computers,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to take advantage of their collective power to benefit the entire enterprise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lnSpc>
                <a:spcPct val="110000"/>
              </a:lnSpc>
              <a:buFontTx/>
              <a:buAutoNum type="alphaLcParenR"/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节点既是客户端又是服务器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Clients in a P2P network are also servers </a:t>
            </a:r>
            <a:endParaRPr lang="en-US" altLang="zh-CN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lnSpc>
                <a:spcPct val="110000"/>
              </a:lnSpc>
              <a:buFontTx/>
              <a:buAutoNum type="alphaLcParenR"/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无传统意义下的服务器超载现象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The load on servers in the traditional sense has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reduced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0" name="Rectangle 6"/>
          <p:cNvSpPr>
            <a:spLocks noChangeArrowheads="1"/>
          </p:cNvSpPr>
          <p:nvPr/>
        </p:nvSpPr>
        <p:spPr bwMode="auto">
          <a:xfrm>
            <a:off x="1847851" y="274638"/>
            <a:ext cx="6696075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3200" b="1">
                <a:solidFill>
                  <a:schemeClr val="tx2"/>
                </a:solidFill>
              </a:rPr>
              <a:t>1. Introduction to P2P</a:t>
            </a:r>
            <a:endParaRPr lang="en-US" altLang="zh-CN" sz="3200" b="1">
              <a:solidFill>
                <a:schemeClr val="tx2"/>
              </a:solidFill>
            </a:endParaRPr>
          </a:p>
        </p:txBody>
      </p:sp>
      <p:sp>
        <p:nvSpPr>
          <p:cNvPr id="2" name="棱台 1">
            <a:hlinkClick r:id="rId1" action="ppaction://hlinksldjump"/>
          </p:cNvPr>
          <p:cNvSpPr/>
          <p:nvPr/>
        </p:nvSpPr>
        <p:spPr>
          <a:xfrm>
            <a:off x="9722199" y="5703226"/>
            <a:ext cx="1733485" cy="728395"/>
          </a:xfrm>
          <a:prstGeom prst="bevel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9" name="AutoShape 5"/>
          <p:cNvSpPr>
            <a:spLocks noChangeArrowheads="1"/>
          </p:cNvSpPr>
          <p:nvPr/>
        </p:nvSpPr>
        <p:spPr bwMode="auto">
          <a:xfrm>
            <a:off x="1919289" y="2565400"/>
            <a:ext cx="8137525" cy="1441450"/>
          </a:xfrm>
          <a:prstGeom prst="bevel">
            <a:avLst>
              <a:gd name="adj" fmla="val 4769"/>
            </a:avLst>
          </a:prstGeom>
          <a:solidFill>
            <a:srgbClr val="00CCFF">
              <a:alpha val="17000"/>
            </a:srgbClr>
          </a:solidFill>
          <a:ln w="9525">
            <a:solidFill>
              <a:srgbClr val="C00000">
                <a:alpha val="37000"/>
              </a:srgbClr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Unstructured P2P Architecture with Directory </a:t>
            </a:r>
            <a:endParaRPr lang="en-US" altLang="zh-CN" sz="28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defRPr/>
            </a:pP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Server- 1st Generation P2P</a:t>
            </a:r>
            <a:endParaRPr lang="en-US" altLang="zh-CN" sz="28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2063751" y="4170364"/>
            <a:ext cx="79930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第一代非结构化</a:t>
            </a:r>
            <a:r>
              <a:rPr lang="en-US" altLang="zh-CN" sz="3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3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en-US" altLang="zh-CN" sz="3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带有检索服务器</a:t>
            </a:r>
            <a:endParaRPr lang="zh-CN" altLang="en-US" sz="30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705746" y="3554414"/>
            <a:ext cx="1728788" cy="9366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 A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856039" y="4994275"/>
            <a:ext cx="1728787" cy="9350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 B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240463" y="4994275"/>
            <a:ext cx="1727200" cy="9350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 C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454900" y="3544889"/>
            <a:ext cx="1728788" cy="9366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 D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751764" y="2033589"/>
            <a:ext cx="1728787" cy="9350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 E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图文框 7"/>
          <p:cNvSpPr/>
          <p:nvPr/>
        </p:nvSpPr>
        <p:spPr>
          <a:xfrm>
            <a:off x="3432175" y="1096963"/>
            <a:ext cx="2159000" cy="1008062"/>
          </a:xfrm>
          <a:prstGeom prst="frame">
            <a:avLst>
              <a:gd name="adj1" fmla="val 8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8000"/>
              </a:lnSpc>
              <a:defRPr/>
            </a:pPr>
            <a:r>
              <a:rPr lang="en-US" altLang="zh-CN" sz="2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Directory server</a:t>
            </a:r>
            <a:endParaRPr lang="zh-CN" altLang="en-US" sz="2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21"/>
          <p:cNvGrpSpPr/>
          <p:nvPr/>
        </p:nvGrpSpPr>
        <p:grpSpPr bwMode="auto">
          <a:xfrm>
            <a:off x="1909763" y="2105025"/>
            <a:ext cx="2025650" cy="1449388"/>
            <a:chOff x="385743" y="1908448"/>
            <a:chExt cx="2026017" cy="1449851"/>
          </a:xfrm>
        </p:grpSpPr>
        <p:cxnSp>
          <p:nvCxnSpPr>
            <p:cNvPr id="10" name="直接箭头连接符 9"/>
            <p:cNvCxnSpPr/>
            <p:nvPr/>
          </p:nvCxnSpPr>
          <p:spPr>
            <a:xfrm flipV="1">
              <a:off x="1187575" y="1908448"/>
              <a:ext cx="1224185" cy="1449851"/>
            </a:xfrm>
            <a:prstGeom prst="straightConnector1">
              <a:avLst/>
            </a:prstGeom>
            <a:ln w="3175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25" name="TextBox 13"/>
            <p:cNvSpPr txBox="1">
              <a:spLocks noChangeArrowheads="1"/>
            </p:cNvSpPr>
            <p:nvPr/>
          </p:nvSpPr>
          <p:spPr bwMode="auto">
            <a:xfrm>
              <a:off x="385743" y="1980339"/>
              <a:ext cx="1368152" cy="718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400" b="1" dirty="0">
                  <a:solidFill>
                    <a:srgbClr val="0000CC"/>
                  </a:solidFill>
                </a:rPr>
                <a:t>1) File request</a:t>
              </a:r>
              <a:endParaRPr lang="zh-CN" altLang="en-US" sz="2400" b="1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9" name="组合 22"/>
          <p:cNvGrpSpPr/>
          <p:nvPr/>
        </p:nvGrpSpPr>
        <p:grpSpPr bwMode="auto">
          <a:xfrm>
            <a:off x="3143251" y="2105025"/>
            <a:ext cx="2952750" cy="1512888"/>
            <a:chOff x="1619672" y="1908448"/>
            <a:chExt cx="2951733" cy="1512168"/>
          </a:xfrm>
        </p:grpSpPr>
        <p:cxnSp>
          <p:nvCxnSpPr>
            <p:cNvPr id="11" name="直接箭头连接符 10"/>
            <p:cNvCxnSpPr/>
            <p:nvPr/>
          </p:nvCxnSpPr>
          <p:spPr>
            <a:xfrm flipH="1">
              <a:off x="1619672" y="1908448"/>
              <a:ext cx="1307649" cy="1512168"/>
            </a:xfrm>
            <a:prstGeom prst="straightConnector1">
              <a:avLst/>
            </a:prstGeom>
            <a:ln w="3175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28" name="TextBox 14"/>
            <p:cNvSpPr txBox="1">
              <a:spLocks noChangeArrowheads="1"/>
            </p:cNvSpPr>
            <p:nvPr/>
          </p:nvSpPr>
          <p:spPr bwMode="auto">
            <a:xfrm>
              <a:off x="2555776" y="2196480"/>
              <a:ext cx="2015629" cy="875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000" b="1" dirty="0" smtClean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2) </a:t>
              </a:r>
              <a:r>
                <a:rPr lang="zh-CN" altLang="en-US" sz="2000" b="1" dirty="0" smtClean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距离最近，最新版本的文件列表</a:t>
              </a:r>
              <a:r>
                <a:rPr lang="en-US" altLang="zh-CN" sz="2000" b="1" dirty="0" smtClean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D, E, …</a:t>
              </a:r>
              <a:endParaRPr lang="zh-CN" altLang="en-US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23"/>
          <p:cNvGrpSpPr/>
          <p:nvPr/>
        </p:nvGrpSpPr>
        <p:grpSpPr bwMode="auto">
          <a:xfrm>
            <a:off x="3500438" y="4049713"/>
            <a:ext cx="3954462" cy="576262"/>
            <a:chOff x="1976038" y="3852664"/>
            <a:chExt cx="3955369" cy="576064"/>
          </a:xfrm>
        </p:grpSpPr>
        <p:cxnSp>
          <p:nvCxnSpPr>
            <p:cNvPr id="17" name="直接箭头连接符 16"/>
            <p:cNvCxnSpPr/>
            <p:nvPr/>
          </p:nvCxnSpPr>
          <p:spPr>
            <a:xfrm flipV="1">
              <a:off x="1976038" y="3852664"/>
              <a:ext cx="3955369" cy="0"/>
            </a:xfrm>
            <a:prstGeom prst="straightConnector1">
              <a:avLst/>
            </a:prstGeom>
            <a:ln w="31750">
              <a:solidFill>
                <a:srgbClr val="0000CC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31" name="TextBox 17"/>
            <p:cNvSpPr txBox="1">
              <a:spLocks noChangeArrowheads="1"/>
            </p:cNvSpPr>
            <p:nvPr/>
          </p:nvSpPr>
          <p:spPr bwMode="auto">
            <a:xfrm>
              <a:off x="2627784" y="4022463"/>
              <a:ext cx="2232248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400" b="1">
                  <a:solidFill>
                    <a:srgbClr val="0000CC"/>
                  </a:solidFill>
                </a:rPr>
                <a:t>Copying files</a:t>
              </a:r>
              <a:endParaRPr lang="zh-CN" altLang="en-US" sz="2400" b="1">
                <a:solidFill>
                  <a:srgbClr val="0000CC"/>
                </a:solidFill>
              </a:endParaRPr>
            </a:p>
          </p:txBody>
        </p:sp>
      </p:grpSp>
      <p:sp>
        <p:nvSpPr>
          <p:cNvPr id="9232" name="Text Box 8"/>
          <p:cNvSpPr txBox="1">
            <a:spLocks noChangeArrowheads="1"/>
          </p:cNvSpPr>
          <p:nvPr/>
        </p:nvSpPr>
        <p:spPr bwMode="auto">
          <a:xfrm>
            <a:off x="2208213" y="6165851"/>
            <a:ext cx="73453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P2P Architecture with directory server</a:t>
            </a:r>
            <a:endParaRPr lang="en-US" altLang="zh-CN" sz="2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1919289" y="187325"/>
            <a:ext cx="8435975" cy="5778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en-US" altLang="zh-CN" sz="25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Unstructured P2P Architecture with Directory Server</a:t>
            </a:r>
            <a:endParaRPr lang="en-US" altLang="zh-CN" sz="25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34" name="矩形 12"/>
          <p:cNvSpPr>
            <a:spLocks noChangeArrowheads="1"/>
          </p:cNvSpPr>
          <p:nvPr/>
        </p:nvSpPr>
        <p:spPr bwMode="auto">
          <a:xfrm>
            <a:off x="5808664" y="1125539"/>
            <a:ext cx="12604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</a:t>
            </a:r>
            <a:endParaRPr lang="en-US" altLang="zh-CN" sz="28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sz="28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p="http://schemas.openxmlformats.org/presentationml/2006/main">
  <p:tag name="commondata" val="eyJoZGlkIjoiZTkyZDA4MDE0ZDlkZDdhOGMxODNhOGE2MWQxZmJlMj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9534</Words>
  <Application>WPS 演示</Application>
  <PresentationFormat>宽屏</PresentationFormat>
  <Paragraphs>725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2" baseType="lpstr">
      <vt:lpstr>Arial</vt:lpstr>
      <vt:lpstr>宋体</vt:lpstr>
      <vt:lpstr>Wingdings</vt:lpstr>
      <vt:lpstr>微软雅黑</vt:lpstr>
      <vt:lpstr>Calibri</vt:lpstr>
      <vt:lpstr>Calibri Light</vt:lpstr>
      <vt:lpstr>Arial Unicode MS</vt:lpstr>
      <vt:lpstr>Arial</vt:lpstr>
      <vt:lpstr>Times New Roman</vt:lpstr>
      <vt:lpstr>Times New Roman</vt:lpstr>
      <vt:lpstr>Arial Narrow</vt:lpstr>
      <vt:lpstr>黑体</vt:lpstr>
      <vt:lpstr>Office 主题</vt:lpstr>
      <vt:lpstr>Lecture 8. P2P 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Gnutella: 纯P2P架构的例子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早期版本的Gnutella的缺点：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结构化P2P软件体系结构简介*</vt:lpstr>
      <vt:lpstr>结构化P2P软件体系结构简介*</vt:lpstr>
      <vt:lpstr>结构化P2P软件体系结构简介*</vt:lpstr>
      <vt:lpstr>结构化P2P软件体系结构简介*</vt:lpstr>
      <vt:lpstr>结构化P2P软件体系结构简介*</vt:lpstr>
      <vt:lpstr>PowerPoint 演示文稿</vt:lpstr>
      <vt:lpstr>结构化P2P软件体系结构简介*</vt:lpstr>
      <vt:lpstr>结构化P2P软件体系结构简介*</vt:lpstr>
      <vt:lpstr>结构化P2P软件体系结构简介*</vt:lpstr>
      <vt:lpstr>结构化P2P软件体系结构简介*</vt:lpstr>
      <vt:lpstr>结构化P2P软件体系结构简介*</vt:lpstr>
      <vt:lpstr>结构化P2P软件体系结构简介*</vt:lpstr>
      <vt:lpstr>结构化P2P软件体系结构简介*</vt:lpstr>
      <vt:lpstr>结构化P2P软件体系结构简介*</vt:lpstr>
      <vt:lpstr>PowerPoint 演示文稿</vt:lpstr>
      <vt:lpstr>7. JXTA-P2P Protocol</vt:lpstr>
      <vt:lpstr>7. JXTA-P2P Protocol</vt:lpstr>
    </vt:vector>
  </TitlesOfParts>
  <Company>mycomputer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8. P2P architecture</dc:title>
  <dc:creator>Administrator</dc:creator>
  <cp:lastModifiedBy>Administrator</cp:lastModifiedBy>
  <cp:revision>57</cp:revision>
  <dcterms:created xsi:type="dcterms:W3CDTF">2022-10-31T01:48:00Z</dcterms:created>
  <dcterms:modified xsi:type="dcterms:W3CDTF">2023-12-13T01:07:54Z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2DCDCE68B47241F7B17C131DAAD188D3_12</vt:lpwstr>
  </property>
  <property fmtid="{D5CDD505-2E9C-101B-9397-08002B2CF9AE}" pid="3" name="KSOProductBuildVer">
    <vt:lpwstr>2052-12.1.0.15990</vt:lpwstr>
  </property>
</Properties>
</file>