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306"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7"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4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DBBA32-53E8-44B8-B2CA-5B084E1CFE4B}"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991E1C-B32C-4138-89D3-D38D35D3C3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BBA32-53E8-44B8-B2CA-5B084E1CFE4B}" type="datetimeFigureOut">
              <a:rPr lang="zh-CN" altLang="en-US" smtClean="0"/>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91E1C-B32C-4138-89D3-D38D35D3C3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41.xml"/><Relationship Id="rId5" Type="http://schemas.openxmlformats.org/officeDocument/2006/relationships/slide" Target="slide31.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aike.baidu.com/item/%E7%BD%91%E6%A0%BC?fromModule=lemma_inlink" TargetMode="External"/><Relationship Id="rId2" Type="http://schemas.openxmlformats.org/officeDocument/2006/relationships/hyperlink" Target="https://baike.baidu.com/item/%E7%A8%8B%E5%BA%8F%E5%BA%93?fromModule=lemma_inlink"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ipg.nasa.gov/"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teragrid.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1992314" y="44450"/>
            <a:ext cx="7991475" cy="1150938"/>
          </a:xfrm>
          <a:prstGeom prst="rect">
            <a:avLst/>
          </a:prstGeom>
          <a:noFill/>
          <a:ln>
            <a:noFill/>
          </a:ln>
          <a:effectLst/>
        </p:spPr>
        <p:txBody>
          <a:bodyPr anchor="ctr"/>
          <a:lstStyle>
            <a:lvl1pPr algn="ctr">
              <a:defRPr sz="4400">
                <a:solidFill>
                  <a:schemeClr val="tx2"/>
                </a:solidFill>
                <a:effectLst>
                  <a:outerShdw blurRad="38100" dist="38100" dir="2700000" algn="tl">
                    <a:srgbClr val="C0C0C0"/>
                  </a:outerShdw>
                </a:effectLst>
                <a:latin typeface="Verdana" panose="020B0604030504040204" pitchFamily="34" charset="0"/>
              </a:defRPr>
            </a:lvl1pPr>
            <a:lvl2pPr algn="ctr">
              <a:defRPr sz="4400">
                <a:solidFill>
                  <a:schemeClr val="tx2"/>
                </a:solidFill>
                <a:effectLst>
                  <a:outerShdw blurRad="38100" dist="38100" dir="2700000" algn="tl">
                    <a:srgbClr val="C0C0C0"/>
                  </a:outerShdw>
                </a:effectLst>
                <a:latin typeface="Verdana" panose="020B0604030504040204" pitchFamily="34" charset="0"/>
              </a:defRPr>
            </a:lvl2pPr>
            <a:lvl3pPr algn="ctr">
              <a:defRPr sz="4400">
                <a:solidFill>
                  <a:schemeClr val="tx2"/>
                </a:solidFill>
                <a:effectLst>
                  <a:outerShdw blurRad="38100" dist="38100" dir="2700000" algn="tl">
                    <a:srgbClr val="C0C0C0"/>
                  </a:outerShdw>
                </a:effectLst>
                <a:latin typeface="Verdana" panose="020B0604030504040204" pitchFamily="34" charset="0"/>
              </a:defRPr>
            </a:lvl3pPr>
            <a:lvl4pPr algn="ctr">
              <a:defRPr sz="4400">
                <a:solidFill>
                  <a:schemeClr val="tx2"/>
                </a:solidFill>
                <a:effectLst>
                  <a:outerShdw blurRad="38100" dist="38100" dir="2700000" algn="tl">
                    <a:srgbClr val="C0C0C0"/>
                  </a:outerShdw>
                </a:effectLst>
                <a:latin typeface="Verdana" panose="020B0604030504040204" pitchFamily="34" charset="0"/>
              </a:defRPr>
            </a:lvl4pPr>
            <a:lvl5pPr algn="ctr">
              <a:defRPr sz="4400">
                <a:solidFill>
                  <a:schemeClr val="tx2"/>
                </a:solidFill>
                <a:effectLst>
                  <a:outerShdw blurRad="38100" dist="38100" dir="2700000" algn="tl">
                    <a:srgbClr val="C0C0C0"/>
                  </a:outerShdw>
                </a:effectLst>
                <a:latin typeface="Verdana" panose="020B0604030504040204" pitchFamily="34" charset="0"/>
              </a:defRPr>
            </a:lvl5pPr>
            <a:lvl6pPr marL="4572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6pPr>
            <a:lvl7pPr marL="9144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7pPr>
            <a:lvl8pPr marL="13716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8pPr>
            <a:lvl9pPr marL="18288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9pPr>
          </a:lstStyle>
          <a:p>
            <a:pPr>
              <a:defRPr/>
            </a:pPr>
            <a:r>
              <a:rPr lang="en-US" altLang="zh-CN" sz="3200" b="1" dirty="0">
                <a:solidFill>
                  <a:srgbClr val="000000"/>
                </a:solidFill>
                <a:latin typeface="微软雅黑" panose="020B0503020204020204" pitchFamily="34" charset="-122"/>
                <a:ea typeface="微软雅黑" panose="020B0503020204020204" pitchFamily="34" charset="-122"/>
              </a:rPr>
              <a:t>Software Architecture</a:t>
            </a:r>
            <a:br>
              <a:rPr lang="en-US" altLang="zh-CN" sz="3200" b="1" dirty="0">
                <a:solidFill>
                  <a:srgbClr val="000000"/>
                </a:solidFill>
                <a:latin typeface="微软雅黑" panose="020B0503020204020204" pitchFamily="34" charset="-122"/>
                <a:ea typeface="微软雅黑" panose="020B0503020204020204" pitchFamily="34" charset="-122"/>
              </a:rPr>
            </a:br>
            <a:r>
              <a:rPr lang="zh-CN" altLang="en-US" sz="3200" b="1" dirty="0">
                <a:solidFill>
                  <a:srgbClr val="000000"/>
                </a:solidFill>
                <a:latin typeface="微软雅黑" panose="020B0503020204020204" pitchFamily="34" charset="-122"/>
                <a:ea typeface="微软雅黑" panose="020B0503020204020204" pitchFamily="34" charset="-122"/>
              </a:rPr>
              <a:t>软件体系结构</a:t>
            </a:r>
          </a:p>
        </p:txBody>
      </p:sp>
      <p:sp>
        <p:nvSpPr>
          <p:cNvPr id="155653" name="Text Box 5"/>
          <p:cNvSpPr txBox="1">
            <a:spLocks noChangeArrowheads="1"/>
          </p:cNvSpPr>
          <p:nvPr/>
        </p:nvSpPr>
        <p:spPr bwMode="auto">
          <a:xfrm>
            <a:off x="3937000" y="4076701"/>
            <a:ext cx="3887788" cy="1154162"/>
          </a:xfrm>
          <a:prstGeom prst="rect">
            <a:avLst/>
          </a:prstGeom>
          <a:noFill/>
          <a:ln>
            <a:noFill/>
          </a:ln>
          <a:effectLst/>
        </p:spPr>
        <p:txBody>
          <a:bodyPr>
            <a:spAutoFit/>
          </a:bodyPr>
          <a:lstStyle/>
          <a:p>
            <a:pPr algn="ctr">
              <a:spcBef>
                <a:spcPts val="600"/>
              </a:spcBef>
              <a:defRPr/>
            </a:pPr>
            <a:r>
              <a:rPr lang="en-US" altLang="zh-CN" sz="32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Professor</a:t>
            </a:r>
          </a:p>
          <a:p>
            <a:pPr algn="ctr">
              <a:spcBef>
                <a:spcPts val="600"/>
              </a:spcBef>
              <a:defRPr/>
            </a:pPr>
            <a:r>
              <a:rPr lang="en-US" altLang="zh-CN" sz="3200" b="1" dirty="0" err="1">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Yushan</a:t>
            </a:r>
            <a:r>
              <a:rPr lang="en-US" altLang="zh-CN" sz="32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 Sun</a:t>
            </a:r>
          </a:p>
        </p:txBody>
      </p:sp>
      <p:sp>
        <p:nvSpPr>
          <p:cNvPr id="155654" name="Text Box 6"/>
          <p:cNvSpPr txBox="1">
            <a:spLocks noChangeArrowheads="1"/>
          </p:cNvSpPr>
          <p:nvPr/>
        </p:nvSpPr>
        <p:spPr bwMode="auto">
          <a:xfrm>
            <a:off x="4224338" y="5789614"/>
            <a:ext cx="3384550" cy="522287"/>
          </a:xfrm>
          <a:prstGeom prst="rect">
            <a:avLst/>
          </a:prstGeom>
          <a:noFill/>
          <a:ln>
            <a:noFill/>
          </a:ln>
          <a:effectLst/>
        </p:spPr>
        <p:txBody>
          <a:bodyPr>
            <a:spAutoFit/>
          </a:bodyPr>
          <a:lstStyle/>
          <a:p>
            <a:pPr algn="ctr">
              <a:defRPr/>
            </a:pPr>
            <a:r>
              <a:rPr lang="en-US" altLang="zh-CN" sz="2800" b="1">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Fall </a:t>
            </a:r>
            <a:r>
              <a:rPr lang="en-US" altLang="zh-CN" sz="2800" b="1"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2023</a:t>
            </a:r>
            <a:endParaRPr lang="en-US" altLang="zh-CN" dirty="0">
              <a:solidFill>
                <a:srgbClr val="000000"/>
              </a:solidFill>
              <a:ea typeface="宋体" panose="02010600030101010101" pitchFamily="2" charset="-122"/>
            </a:endParaRPr>
          </a:p>
        </p:txBody>
      </p:sp>
      <p:sp>
        <p:nvSpPr>
          <p:cNvPr id="3077" name="Rectangle 7"/>
          <p:cNvSpPr>
            <a:spLocks noChangeArrowheads="1"/>
          </p:cNvSpPr>
          <p:nvPr/>
        </p:nvSpPr>
        <p:spPr bwMode="auto">
          <a:xfrm>
            <a:off x="2063751" y="2493963"/>
            <a:ext cx="7993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20000"/>
              </a:lnSpc>
            </a:pPr>
            <a:r>
              <a:rPr lang="en-US" altLang="zh-CN" sz="3200" b="1">
                <a:solidFill>
                  <a:srgbClr val="000000"/>
                </a:solidFill>
                <a:latin typeface="微软雅黑" panose="020B0503020204020204" pitchFamily="34" charset="-122"/>
                <a:ea typeface="微软雅黑" panose="020B0503020204020204" pitchFamily="34" charset="-122"/>
              </a:rPr>
              <a:t>Lecture 9. </a:t>
            </a:r>
            <a:r>
              <a:rPr lang="en-US" altLang="ja-JP" sz="3200" b="1">
                <a:solidFill>
                  <a:srgbClr val="000000"/>
                </a:solidFill>
                <a:latin typeface="微软雅黑" panose="020B0503020204020204" pitchFamily="34" charset="-122"/>
                <a:ea typeface="微软雅黑" panose="020B0503020204020204" pitchFamily="34" charset="-122"/>
              </a:rPr>
              <a:t>Grid Computing</a:t>
            </a:r>
            <a:r>
              <a:rPr lang="en-US" altLang="zh-CN" sz="3200" b="1">
                <a:solidFill>
                  <a:srgbClr val="000000"/>
                </a:solidFill>
                <a:latin typeface="微软雅黑" panose="020B0503020204020204" pitchFamily="34" charset="-122"/>
                <a:ea typeface="微软雅黑" panose="020B0503020204020204" pitchFamily="34" charset="-122"/>
              </a:rPr>
              <a:t> </a:t>
            </a:r>
            <a:r>
              <a:rPr lang="en-US" altLang="ja-JP" sz="3200" b="1">
                <a:solidFill>
                  <a:srgbClr val="000000"/>
                </a:solidFill>
                <a:latin typeface="微软雅黑" panose="020B0503020204020204" pitchFamily="34" charset="-122"/>
                <a:ea typeface="微软雅黑" panose="020B0503020204020204" pitchFamily="34" charset="-122"/>
              </a:rPr>
              <a:t>(</a:t>
            </a:r>
            <a:r>
              <a:rPr lang="ko-KR" altLang="en-US" sz="3200" b="1">
                <a:solidFill>
                  <a:srgbClr val="000000"/>
                </a:solidFill>
                <a:latin typeface="微软雅黑" panose="020B0503020204020204" pitchFamily="34" charset="-122"/>
                <a:ea typeface="Gulim" panose="020B0600000101010101" pitchFamily="34" charset="-127"/>
              </a:rPr>
              <a:t>网格计算</a:t>
            </a:r>
            <a:r>
              <a:rPr lang="en-US" altLang="ja-JP" sz="3200" b="1">
                <a:solidFill>
                  <a:srgbClr val="000000"/>
                </a:solidFill>
                <a:latin typeface="微软雅黑" panose="020B0503020204020204" pitchFamily="34" charset="-122"/>
                <a:ea typeface="微软雅黑" panose="020B0503020204020204" pitchFamily="34" charset="-122"/>
              </a:rPr>
              <a:t>)</a:t>
            </a:r>
            <a:r>
              <a:rPr lang="en-US" altLang="ko-KR" sz="3200" b="1">
                <a:solidFill>
                  <a:srgbClr val="000000"/>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992313" y="6200776"/>
            <a:ext cx="8064500" cy="396875"/>
          </a:xfrm>
        </p:spPr>
        <p:txBody>
          <a:bodyPr/>
          <a:lstStyle/>
          <a:p>
            <a:pPr eaLnBrk="1" hangingPunct="1">
              <a:lnSpc>
                <a:spcPct val="90000"/>
              </a:lnSpc>
              <a:buFontTx/>
              <a:buNone/>
            </a:pPr>
            <a:r>
              <a:rPr lang="en-US" altLang="ja-JP" sz="1800" b="1">
                <a:solidFill>
                  <a:srgbClr val="000000"/>
                </a:solidFill>
                <a:latin typeface="Arial" panose="020B0604020202020204" pitchFamily="34" charset="0"/>
                <a:ea typeface="MS PGothic" panose="020B0600070205080204" pitchFamily="34" charset="-128"/>
              </a:rPr>
              <a:t>Grid </a:t>
            </a:r>
            <a:r>
              <a:rPr lang="en-US" altLang="zh-CN" sz="1800" b="1">
                <a:solidFill>
                  <a:srgbClr val="000000"/>
                </a:solidFill>
                <a:latin typeface="Arial" panose="020B0604020202020204" pitchFamily="34" charset="0"/>
                <a:ea typeface="宋体" panose="02010600030101010101" pitchFamily="2" charset="-122"/>
              </a:rPr>
              <a:t>integrates a wide variety of geographically distributed resources </a:t>
            </a:r>
            <a:endParaRPr lang="zh-CN" altLang="en-US" sz="1800" b="1">
              <a:solidFill>
                <a:srgbClr val="000000"/>
              </a:solidFill>
              <a:latin typeface="Arial" panose="020B0604020202020204" pitchFamily="34" charset="0"/>
              <a:ea typeface="宋体" panose="02010600030101010101" pitchFamily="2" charset="-122"/>
            </a:endParaRPr>
          </a:p>
        </p:txBody>
      </p:sp>
      <p:pic>
        <p:nvPicPr>
          <p:cNvPr id="12291" name="Picture 4" descr="Integrating Computing and Information on Grids  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981075"/>
            <a:ext cx="8424862"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5"/>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
        <p:nvSpPr>
          <p:cNvPr id="97286" name="Rectangle 6"/>
          <p:cNvSpPr>
            <a:spLocks noChangeArrowheads="1"/>
          </p:cNvSpPr>
          <p:nvPr/>
        </p:nvSpPr>
        <p:spPr bwMode="auto">
          <a:xfrm>
            <a:off x="4008439" y="3068639"/>
            <a:ext cx="45370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a:solidFill>
                  <a:srgbClr val="000000"/>
                </a:solidFill>
                <a:latin typeface="微软雅黑" panose="020B0503020204020204" pitchFamily="34" charset="-122"/>
                <a:ea typeface="微软雅黑" panose="020B0503020204020204" pitchFamily="34" charset="-122"/>
              </a:rPr>
              <a:t>分布式的，多样的，动态的</a:t>
            </a:r>
            <a:endParaRPr lang="en-US" altLang="zh-CN" sz="28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slide(fromBottom)">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AutoShape 2"/>
          <p:cNvSpPr>
            <a:spLocks noChangeArrowheads="1"/>
          </p:cNvSpPr>
          <p:nvPr/>
        </p:nvSpPr>
        <p:spPr bwMode="auto">
          <a:xfrm>
            <a:off x="4943475" y="2636839"/>
            <a:ext cx="1944688" cy="720725"/>
          </a:xfrm>
          <a:prstGeom prst="roundRect">
            <a:avLst>
              <a:gd name="adj" fmla="val 16667"/>
            </a:avLst>
          </a:prstGeom>
          <a:solidFill>
            <a:srgbClr val="92D050">
              <a:alpha val="69000"/>
            </a:srgbClr>
          </a:solidFill>
          <a:ln w="25400">
            <a:solidFill>
              <a:srgbClr val="000000"/>
            </a:solidFill>
            <a:round/>
          </a:ln>
          <a:effectLst/>
        </p:spPr>
        <p:txBody>
          <a:bodyPr wrap="none" anchor="ctr"/>
          <a:lstStyle/>
          <a:p>
            <a:pPr algn="ctr">
              <a:lnSpc>
                <a:spcPct val="80000"/>
              </a:lnSpc>
              <a:defRPr/>
            </a:pP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Main cluster</a:t>
            </a:r>
          </a:p>
          <a:p>
            <a:pPr algn="ctr">
              <a:lnSpc>
                <a:spcPct val="80000"/>
              </a:lnSpc>
              <a:defRPr/>
            </a:pPr>
            <a:r>
              <a:rPr lang="en-US"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rPr>
              <a:t>Server </a:t>
            </a:r>
          </a:p>
        </p:txBody>
      </p:sp>
      <p:sp>
        <p:nvSpPr>
          <p:cNvPr id="306179" name="AutoShape 3"/>
          <p:cNvSpPr>
            <a:spLocks noChangeArrowheads="1"/>
          </p:cNvSpPr>
          <p:nvPr/>
        </p:nvSpPr>
        <p:spPr bwMode="auto">
          <a:xfrm>
            <a:off x="7751763" y="2133600"/>
            <a:ext cx="1657350" cy="649288"/>
          </a:xfrm>
          <a:prstGeom prst="roundRect">
            <a:avLst>
              <a:gd name="adj" fmla="val 16667"/>
            </a:avLst>
          </a:prstGeom>
          <a:solidFill>
            <a:srgbClr val="CCFFFF"/>
          </a:solidFill>
          <a:ln w="9525">
            <a:solidFill>
              <a:srgbClr val="000000"/>
            </a:solidFill>
            <a:round/>
          </a:ln>
          <a:effectLst/>
        </p:spPr>
        <p:txBody>
          <a:bodyPr wrap="none" lIns="0" rIns="0" anchor="ctr"/>
          <a:lstStyle/>
          <a:p>
            <a:pPr algn="ctr">
              <a:lnSpc>
                <a:spcPct val="80000"/>
              </a:lnSpc>
              <a:defRPr/>
            </a:pPr>
            <a:r>
              <a:rPr lang="en-US" altLang="zh-CN" sz="2000" b="1">
                <a:latin typeface="Arial" panose="020B0604020202020204" pitchFamily="34" charset="0"/>
                <a:ea typeface="宋体" panose="02010600030101010101" pitchFamily="2" charset="-122"/>
              </a:rPr>
              <a:t>Local cluster</a:t>
            </a:r>
          </a:p>
          <a:p>
            <a:pPr algn="ctr">
              <a:lnSpc>
                <a:spcPct val="80000"/>
              </a:lnSpc>
              <a:defRPr/>
            </a:pPr>
            <a:r>
              <a:rPr lang="en-US" altLang="zh-CN" sz="2000" b="1">
                <a:latin typeface="Arial" panose="020B0604020202020204" pitchFamily="34" charset="0"/>
                <a:ea typeface="宋体" panose="02010600030101010101" pitchFamily="2" charset="-122"/>
              </a:rPr>
              <a:t>server</a:t>
            </a:r>
          </a:p>
        </p:txBody>
      </p:sp>
      <p:sp>
        <p:nvSpPr>
          <p:cNvPr id="13316" name="AutoShape 4"/>
          <p:cNvSpPr>
            <a:spLocks noChangeArrowheads="1"/>
          </p:cNvSpPr>
          <p:nvPr/>
        </p:nvSpPr>
        <p:spPr bwMode="auto">
          <a:xfrm>
            <a:off x="4943475" y="3933825"/>
            <a:ext cx="2160588" cy="863600"/>
          </a:xfrm>
          <a:prstGeom prst="roundRect">
            <a:avLst>
              <a:gd name="adj" fmla="val 16667"/>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80000"/>
              </a:lnSpc>
            </a:pPr>
            <a:endParaRPr lang="en-US" altLang="zh-CN" sz="2000">
              <a:latin typeface="Arial" panose="020B0604020202020204" pitchFamily="34" charset="0"/>
              <a:ea typeface="宋体" panose="02010600030101010101" pitchFamily="2" charset="-122"/>
            </a:endParaRPr>
          </a:p>
          <a:p>
            <a:pPr algn="ctr" eaLnBrk="1" hangingPunct="1">
              <a:lnSpc>
                <a:spcPct val="80000"/>
              </a:lnSpc>
            </a:pPr>
            <a:endParaRPr lang="en-US" altLang="zh-CN" sz="2000">
              <a:latin typeface="Arial" panose="020B0604020202020204" pitchFamily="34" charset="0"/>
              <a:ea typeface="宋体" panose="02010600030101010101" pitchFamily="2" charset="-122"/>
            </a:endParaRPr>
          </a:p>
          <a:p>
            <a:pPr algn="ctr" eaLnBrk="1" hangingPunct="1">
              <a:lnSpc>
                <a:spcPct val="80000"/>
              </a:lnSpc>
            </a:pPr>
            <a:r>
              <a:rPr lang="en-US" altLang="zh-CN" sz="2000">
                <a:latin typeface="Arial" panose="020B0604020202020204" pitchFamily="34" charset="0"/>
                <a:ea typeface="宋体" panose="02010600030101010101" pitchFamily="2" charset="-122"/>
              </a:rPr>
              <a:t>Database farm</a:t>
            </a:r>
          </a:p>
        </p:txBody>
      </p:sp>
      <p:sp>
        <p:nvSpPr>
          <p:cNvPr id="13317" name="AutoShape 5"/>
          <p:cNvSpPr>
            <a:spLocks noChangeArrowheads="1"/>
          </p:cNvSpPr>
          <p:nvPr/>
        </p:nvSpPr>
        <p:spPr bwMode="auto">
          <a:xfrm>
            <a:off x="5014914" y="4078289"/>
            <a:ext cx="503237" cy="287337"/>
          </a:xfrm>
          <a:prstGeom prst="can">
            <a:avLst>
              <a:gd name="adj" fmla="val 25000"/>
            </a:avLst>
          </a:prstGeom>
          <a:solidFill>
            <a:srgbClr val="993300"/>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13318" name="AutoShape 6"/>
          <p:cNvSpPr>
            <a:spLocks noChangeArrowheads="1"/>
          </p:cNvSpPr>
          <p:nvPr/>
        </p:nvSpPr>
        <p:spPr bwMode="auto">
          <a:xfrm>
            <a:off x="5664200" y="4078289"/>
            <a:ext cx="503238" cy="287337"/>
          </a:xfrm>
          <a:prstGeom prst="can">
            <a:avLst>
              <a:gd name="adj" fmla="val 25000"/>
            </a:avLst>
          </a:prstGeom>
          <a:solidFill>
            <a:srgbClr val="993300"/>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13319" name="AutoShape 7"/>
          <p:cNvSpPr>
            <a:spLocks noChangeArrowheads="1"/>
          </p:cNvSpPr>
          <p:nvPr/>
        </p:nvSpPr>
        <p:spPr bwMode="auto">
          <a:xfrm>
            <a:off x="6384925" y="4078289"/>
            <a:ext cx="503238" cy="287337"/>
          </a:xfrm>
          <a:prstGeom prst="can">
            <a:avLst>
              <a:gd name="adj" fmla="val 25000"/>
            </a:avLst>
          </a:prstGeom>
          <a:solidFill>
            <a:srgbClr val="993300"/>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306184" name="AutoShape 8"/>
          <p:cNvSpPr>
            <a:spLocks noChangeArrowheads="1"/>
          </p:cNvSpPr>
          <p:nvPr/>
        </p:nvSpPr>
        <p:spPr bwMode="auto">
          <a:xfrm>
            <a:off x="7804721" y="1123951"/>
            <a:ext cx="1655763" cy="558410"/>
          </a:xfrm>
          <a:prstGeom prst="roundRect">
            <a:avLst>
              <a:gd name="adj" fmla="val 16667"/>
            </a:avLst>
          </a:prstGeom>
          <a:solidFill>
            <a:srgbClr val="FFFF00">
              <a:alpha val="33000"/>
            </a:srgbClr>
          </a:solidFill>
          <a:ln w="9525">
            <a:solidFill>
              <a:srgbClr val="000000"/>
            </a:solidFill>
            <a:round/>
          </a:ln>
          <a:effectLst/>
        </p:spPr>
        <p:txBody>
          <a:bodyPr wrap="none" lIns="0" rIns="0" anchor="ctr"/>
          <a:lstStyle/>
          <a:p>
            <a:pPr algn="ctr">
              <a:lnSpc>
                <a:spcPct val="80000"/>
              </a:lnSpc>
              <a:defRPr/>
            </a:pPr>
            <a:r>
              <a:rPr lang="en-US" altLang="zh-CN" sz="2000" b="1" dirty="0">
                <a:effectLst>
                  <a:outerShdw blurRad="38100" dist="38100" dir="2700000" algn="tl">
                    <a:srgbClr val="000000"/>
                  </a:outerShdw>
                </a:effectLst>
                <a:latin typeface="Arial" panose="020B0604020202020204" pitchFamily="34" charset="0"/>
                <a:ea typeface="宋体" panose="02010600030101010101" pitchFamily="2" charset="-122"/>
              </a:rPr>
              <a:t>Lot of PC’s</a:t>
            </a:r>
          </a:p>
        </p:txBody>
      </p:sp>
      <p:sp>
        <p:nvSpPr>
          <p:cNvPr id="306185" name="AutoShape 9"/>
          <p:cNvSpPr>
            <a:spLocks noChangeArrowheads="1"/>
          </p:cNvSpPr>
          <p:nvPr/>
        </p:nvSpPr>
        <p:spPr bwMode="auto">
          <a:xfrm>
            <a:off x="1919289" y="1123951"/>
            <a:ext cx="1944687" cy="548135"/>
          </a:xfrm>
          <a:prstGeom prst="roundRect">
            <a:avLst>
              <a:gd name="adj" fmla="val 16667"/>
            </a:avLst>
          </a:prstGeom>
          <a:solidFill>
            <a:srgbClr val="FFFF00">
              <a:alpha val="33000"/>
            </a:srgbClr>
          </a:solidFill>
          <a:ln w="9525">
            <a:solidFill>
              <a:srgbClr val="000000"/>
            </a:solidFill>
            <a:round/>
          </a:ln>
          <a:effectLst/>
        </p:spPr>
        <p:txBody>
          <a:bodyPr wrap="none" lIns="0" rIns="0" anchor="ctr"/>
          <a:lstStyle/>
          <a:p>
            <a:pPr algn="ctr">
              <a:lnSpc>
                <a:spcPct val="80000"/>
              </a:lnSpc>
              <a:defRPr/>
            </a:pPr>
            <a:r>
              <a:rPr lang="en-US" altLang="zh-CN" sz="2000" b="1">
                <a:effectLst>
                  <a:outerShdw blurRad="38100" dist="38100" dir="2700000" algn="tl">
                    <a:srgbClr val="000000"/>
                  </a:outerShdw>
                </a:effectLst>
                <a:latin typeface="Arial" panose="020B0604020202020204" pitchFamily="34" charset="0"/>
                <a:ea typeface="宋体" panose="02010600030101010101" pitchFamily="2" charset="-122"/>
              </a:rPr>
              <a:t>Lot of PC’s</a:t>
            </a:r>
          </a:p>
        </p:txBody>
      </p:sp>
      <p:sp>
        <p:nvSpPr>
          <p:cNvPr id="306186" name="AutoShape 10"/>
          <p:cNvSpPr>
            <a:spLocks noChangeArrowheads="1"/>
          </p:cNvSpPr>
          <p:nvPr/>
        </p:nvSpPr>
        <p:spPr bwMode="auto">
          <a:xfrm>
            <a:off x="7896225" y="5373689"/>
            <a:ext cx="1728788" cy="504825"/>
          </a:xfrm>
          <a:prstGeom prst="roundRect">
            <a:avLst>
              <a:gd name="adj" fmla="val 16667"/>
            </a:avLst>
          </a:prstGeom>
          <a:solidFill>
            <a:srgbClr val="FFFF00">
              <a:alpha val="33000"/>
            </a:srgbClr>
          </a:solidFill>
          <a:ln w="9525">
            <a:solidFill>
              <a:srgbClr val="000000"/>
            </a:solidFill>
            <a:round/>
          </a:ln>
          <a:effectLst/>
        </p:spPr>
        <p:txBody>
          <a:bodyPr wrap="none" lIns="0" rIns="0" anchor="ctr"/>
          <a:lstStyle/>
          <a:p>
            <a:pPr algn="ctr">
              <a:lnSpc>
                <a:spcPct val="80000"/>
              </a:lnSpc>
              <a:defRPr/>
            </a:pPr>
            <a:r>
              <a:rPr lang="en-US" altLang="zh-CN" sz="2000" b="1">
                <a:effectLst>
                  <a:outerShdw blurRad="38100" dist="38100" dir="2700000" algn="tl">
                    <a:srgbClr val="000000"/>
                  </a:outerShdw>
                </a:effectLst>
                <a:latin typeface="Arial" panose="020B0604020202020204" pitchFamily="34" charset="0"/>
                <a:ea typeface="宋体" panose="02010600030101010101" pitchFamily="2" charset="-122"/>
              </a:rPr>
              <a:t>Lot of PC’s</a:t>
            </a:r>
          </a:p>
        </p:txBody>
      </p:sp>
      <p:sp>
        <p:nvSpPr>
          <p:cNvPr id="306187" name="AutoShape 11"/>
          <p:cNvSpPr>
            <a:spLocks noChangeArrowheads="1"/>
          </p:cNvSpPr>
          <p:nvPr/>
        </p:nvSpPr>
        <p:spPr bwMode="auto">
          <a:xfrm>
            <a:off x="1847850" y="2206625"/>
            <a:ext cx="1944688" cy="649288"/>
          </a:xfrm>
          <a:prstGeom prst="roundRect">
            <a:avLst>
              <a:gd name="adj" fmla="val 16667"/>
            </a:avLst>
          </a:prstGeom>
          <a:solidFill>
            <a:srgbClr val="CCFFFF"/>
          </a:solidFill>
          <a:ln w="9525">
            <a:solidFill>
              <a:srgbClr val="000000"/>
            </a:solidFill>
            <a:round/>
          </a:ln>
          <a:effectLst/>
        </p:spPr>
        <p:txBody>
          <a:bodyPr wrap="none" lIns="0" rIns="0" anchor="ctr"/>
          <a:lstStyle/>
          <a:p>
            <a:pPr algn="ctr">
              <a:lnSpc>
                <a:spcPct val="80000"/>
              </a:lnSpc>
              <a:defRPr/>
            </a:pPr>
            <a:r>
              <a:rPr lang="en-US" altLang="zh-CN" sz="2000" b="1">
                <a:latin typeface="Arial" panose="020B0604020202020204" pitchFamily="34" charset="0"/>
                <a:ea typeface="宋体" panose="02010600030101010101" pitchFamily="2" charset="-122"/>
              </a:rPr>
              <a:t>Local cluster</a:t>
            </a:r>
          </a:p>
          <a:p>
            <a:pPr algn="ctr">
              <a:lnSpc>
                <a:spcPct val="80000"/>
              </a:lnSpc>
              <a:defRPr/>
            </a:pPr>
            <a:r>
              <a:rPr lang="en-US" altLang="zh-CN" sz="2000" b="1">
                <a:latin typeface="Arial" panose="020B0604020202020204" pitchFamily="34" charset="0"/>
                <a:ea typeface="宋体" panose="02010600030101010101" pitchFamily="2" charset="-122"/>
              </a:rPr>
              <a:t>server</a:t>
            </a:r>
          </a:p>
        </p:txBody>
      </p:sp>
      <p:sp>
        <p:nvSpPr>
          <p:cNvPr id="306188" name="AutoShape 12"/>
          <p:cNvSpPr>
            <a:spLocks noChangeArrowheads="1"/>
          </p:cNvSpPr>
          <p:nvPr/>
        </p:nvSpPr>
        <p:spPr bwMode="auto">
          <a:xfrm>
            <a:off x="7896225" y="4222750"/>
            <a:ext cx="1657350" cy="649288"/>
          </a:xfrm>
          <a:prstGeom prst="roundRect">
            <a:avLst>
              <a:gd name="adj" fmla="val 16667"/>
            </a:avLst>
          </a:prstGeom>
          <a:solidFill>
            <a:srgbClr val="CCFFFF"/>
          </a:solidFill>
          <a:ln w="9525">
            <a:solidFill>
              <a:srgbClr val="000000"/>
            </a:solidFill>
            <a:round/>
          </a:ln>
          <a:effectLst/>
        </p:spPr>
        <p:txBody>
          <a:bodyPr wrap="none" lIns="0" rIns="0" anchor="ctr"/>
          <a:lstStyle/>
          <a:p>
            <a:pPr algn="ctr">
              <a:lnSpc>
                <a:spcPct val="80000"/>
              </a:lnSpc>
              <a:defRPr/>
            </a:pPr>
            <a:r>
              <a:rPr lang="en-US" altLang="zh-CN" sz="2000" b="1">
                <a:latin typeface="Arial" panose="020B0604020202020204" pitchFamily="34" charset="0"/>
                <a:ea typeface="宋体" panose="02010600030101010101" pitchFamily="2" charset="-122"/>
              </a:rPr>
              <a:t>Local cluster</a:t>
            </a:r>
          </a:p>
          <a:p>
            <a:pPr algn="ctr">
              <a:lnSpc>
                <a:spcPct val="80000"/>
              </a:lnSpc>
              <a:defRPr/>
            </a:pPr>
            <a:r>
              <a:rPr lang="en-US" altLang="zh-CN" sz="2000" b="1">
                <a:latin typeface="Arial" panose="020B0604020202020204" pitchFamily="34" charset="0"/>
                <a:ea typeface="宋体" panose="02010600030101010101" pitchFamily="2" charset="-122"/>
              </a:rPr>
              <a:t>server</a:t>
            </a:r>
          </a:p>
        </p:txBody>
      </p:sp>
      <p:sp>
        <p:nvSpPr>
          <p:cNvPr id="306189" name="AutoShape 13"/>
          <p:cNvSpPr>
            <a:spLocks noChangeArrowheads="1"/>
          </p:cNvSpPr>
          <p:nvPr/>
        </p:nvSpPr>
        <p:spPr bwMode="auto">
          <a:xfrm>
            <a:off x="2135189" y="5373689"/>
            <a:ext cx="1512887" cy="574674"/>
          </a:xfrm>
          <a:prstGeom prst="roundRect">
            <a:avLst>
              <a:gd name="adj" fmla="val 16667"/>
            </a:avLst>
          </a:prstGeom>
          <a:solidFill>
            <a:srgbClr val="FFFF00">
              <a:alpha val="33000"/>
            </a:srgbClr>
          </a:solidFill>
          <a:ln w="9525">
            <a:solidFill>
              <a:srgbClr val="000000"/>
            </a:solidFill>
            <a:round/>
          </a:ln>
          <a:effectLst/>
        </p:spPr>
        <p:txBody>
          <a:bodyPr wrap="none" lIns="0" rIns="0" anchor="ctr"/>
          <a:lstStyle/>
          <a:p>
            <a:pPr algn="ctr">
              <a:lnSpc>
                <a:spcPct val="80000"/>
              </a:lnSpc>
              <a:defRPr/>
            </a:pPr>
            <a:r>
              <a:rPr lang="en-US" altLang="zh-CN" sz="2000" b="1" dirty="0">
                <a:effectLst>
                  <a:outerShdw blurRad="38100" dist="38100" dir="2700000" algn="tl">
                    <a:srgbClr val="000000"/>
                  </a:outerShdw>
                </a:effectLst>
                <a:latin typeface="Arial" panose="020B0604020202020204" pitchFamily="34" charset="0"/>
                <a:ea typeface="宋体" panose="02010600030101010101" pitchFamily="2" charset="-122"/>
              </a:rPr>
              <a:t>Lot of PC’s</a:t>
            </a:r>
          </a:p>
        </p:txBody>
      </p:sp>
      <p:sp>
        <p:nvSpPr>
          <p:cNvPr id="306190" name="AutoShape 14"/>
          <p:cNvSpPr>
            <a:spLocks noChangeArrowheads="1"/>
          </p:cNvSpPr>
          <p:nvPr/>
        </p:nvSpPr>
        <p:spPr bwMode="auto">
          <a:xfrm>
            <a:off x="2135188" y="4295775"/>
            <a:ext cx="1657350" cy="649288"/>
          </a:xfrm>
          <a:prstGeom prst="roundRect">
            <a:avLst>
              <a:gd name="adj" fmla="val 16667"/>
            </a:avLst>
          </a:prstGeom>
          <a:solidFill>
            <a:srgbClr val="CCFFFF"/>
          </a:solidFill>
          <a:ln w="9525">
            <a:solidFill>
              <a:srgbClr val="000000"/>
            </a:solidFill>
            <a:round/>
          </a:ln>
          <a:effectLst/>
        </p:spPr>
        <p:txBody>
          <a:bodyPr wrap="none" lIns="0" rIns="0" anchor="ctr"/>
          <a:lstStyle/>
          <a:p>
            <a:pPr algn="ctr">
              <a:lnSpc>
                <a:spcPct val="80000"/>
              </a:lnSpc>
              <a:defRPr/>
            </a:pPr>
            <a:r>
              <a:rPr lang="en-US" altLang="zh-CN" sz="2000" b="1">
                <a:latin typeface="Arial" panose="020B0604020202020204" pitchFamily="34" charset="0"/>
                <a:ea typeface="宋体" panose="02010600030101010101" pitchFamily="2" charset="-122"/>
              </a:rPr>
              <a:t>Local cluster</a:t>
            </a:r>
          </a:p>
          <a:p>
            <a:pPr algn="ctr">
              <a:lnSpc>
                <a:spcPct val="80000"/>
              </a:lnSpc>
              <a:defRPr/>
            </a:pPr>
            <a:r>
              <a:rPr lang="en-US" altLang="zh-CN" sz="2000" b="1">
                <a:latin typeface="Arial" panose="020B0604020202020204" pitchFamily="34" charset="0"/>
                <a:ea typeface="宋体" panose="02010600030101010101" pitchFamily="2" charset="-122"/>
              </a:rPr>
              <a:t>server</a:t>
            </a:r>
          </a:p>
        </p:txBody>
      </p:sp>
      <p:sp>
        <p:nvSpPr>
          <p:cNvPr id="306191" name="Line 15"/>
          <p:cNvSpPr>
            <a:spLocks noChangeShapeType="1"/>
          </p:cNvSpPr>
          <p:nvPr/>
        </p:nvSpPr>
        <p:spPr bwMode="auto">
          <a:xfrm flipV="1">
            <a:off x="6888163" y="2133600"/>
            <a:ext cx="863600" cy="647700"/>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192" name="Line 16"/>
          <p:cNvSpPr>
            <a:spLocks noChangeShapeType="1"/>
          </p:cNvSpPr>
          <p:nvPr/>
        </p:nvSpPr>
        <p:spPr bwMode="auto">
          <a:xfrm flipH="1" flipV="1">
            <a:off x="3792539" y="2565401"/>
            <a:ext cx="1150937" cy="360363"/>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193" name="Line 17"/>
          <p:cNvSpPr>
            <a:spLocks noChangeShapeType="1"/>
          </p:cNvSpPr>
          <p:nvPr/>
        </p:nvSpPr>
        <p:spPr bwMode="auto">
          <a:xfrm flipH="1">
            <a:off x="3143250" y="3286126"/>
            <a:ext cx="1728788" cy="1008063"/>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194" name="Line 18"/>
          <p:cNvSpPr>
            <a:spLocks noChangeShapeType="1"/>
          </p:cNvSpPr>
          <p:nvPr/>
        </p:nvSpPr>
        <p:spPr bwMode="auto">
          <a:xfrm>
            <a:off x="7032626" y="3286126"/>
            <a:ext cx="1584325" cy="936625"/>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195" name="Oval 19"/>
          <p:cNvSpPr>
            <a:spLocks noChangeArrowheads="1"/>
          </p:cNvSpPr>
          <p:nvPr/>
        </p:nvSpPr>
        <p:spPr bwMode="auto">
          <a:xfrm>
            <a:off x="3503613" y="3573463"/>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1</a:t>
            </a:r>
          </a:p>
        </p:txBody>
      </p:sp>
      <p:sp>
        <p:nvSpPr>
          <p:cNvPr id="306196" name="Oval 20"/>
          <p:cNvSpPr>
            <a:spLocks noChangeArrowheads="1"/>
          </p:cNvSpPr>
          <p:nvPr/>
        </p:nvSpPr>
        <p:spPr bwMode="auto">
          <a:xfrm>
            <a:off x="4151313" y="2349501"/>
            <a:ext cx="360362" cy="360363"/>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1</a:t>
            </a:r>
          </a:p>
        </p:txBody>
      </p:sp>
      <p:sp>
        <p:nvSpPr>
          <p:cNvPr id="306197" name="Oval 21"/>
          <p:cNvSpPr>
            <a:spLocks noChangeArrowheads="1"/>
          </p:cNvSpPr>
          <p:nvPr/>
        </p:nvSpPr>
        <p:spPr bwMode="auto">
          <a:xfrm>
            <a:off x="7464426" y="3646488"/>
            <a:ext cx="360363"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1</a:t>
            </a:r>
          </a:p>
        </p:txBody>
      </p:sp>
      <p:sp>
        <p:nvSpPr>
          <p:cNvPr id="306198" name="Oval 22"/>
          <p:cNvSpPr>
            <a:spLocks noChangeArrowheads="1"/>
          </p:cNvSpPr>
          <p:nvPr/>
        </p:nvSpPr>
        <p:spPr bwMode="auto">
          <a:xfrm>
            <a:off x="6959601" y="2062163"/>
            <a:ext cx="360363"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1</a:t>
            </a:r>
          </a:p>
        </p:txBody>
      </p:sp>
      <p:sp>
        <p:nvSpPr>
          <p:cNvPr id="306199" name="Line 23"/>
          <p:cNvSpPr>
            <a:spLocks noChangeShapeType="1"/>
          </p:cNvSpPr>
          <p:nvPr/>
        </p:nvSpPr>
        <p:spPr bwMode="auto">
          <a:xfrm flipV="1">
            <a:off x="2351088" y="1660224"/>
            <a:ext cx="0" cy="5400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0" name="Line 24"/>
          <p:cNvSpPr>
            <a:spLocks noChangeShapeType="1"/>
          </p:cNvSpPr>
          <p:nvPr/>
        </p:nvSpPr>
        <p:spPr bwMode="auto">
          <a:xfrm flipH="1" flipV="1">
            <a:off x="8472488" y="1680772"/>
            <a:ext cx="0" cy="468000"/>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1" name="Line 25"/>
          <p:cNvSpPr>
            <a:spLocks noChangeShapeType="1"/>
          </p:cNvSpPr>
          <p:nvPr/>
        </p:nvSpPr>
        <p:spPr bwMode="auto">
          <a:xfrm>
            <a:off x="2351088" y="4941888"/>
            <a:ext cx="0" cy="431800"/>
          </a:xfrm>
          <a:prstGeom prst="line">
            <a:avLst/>
          </a:prstGeom>
          <a:noFill/>
          <a:ln w="571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2" name="Line 26"/>
          <p:cNvSpPr>
            <a:spLocks noChangeShapeType="1"/>
          </p:cNvSpPr>
          <p:nvPr/>
        </p:nvSpPr>
        <p:spPr bwMode="auto">
          <a:xfrm>
            <a:off x="8328025" y="4870450"/>
            <a:ext cx="0" cy="503238"/>
          </a:xfrm>
          <a:prstGeom prst="line">
            <a:avLst/>
          </a:prstGeom>
          <a:noFill/>
          <a:ln w="571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3" name="Oval 27"/>
          <p:cNvSpPr>
            <a:spLocks noChangeArrowheads="1"/>
          </p:cNvSpPr>
          <p:nvPr/>
        </p:nvSpPr>
        <p:spPr bwMode="auto">
          <a:xfrm>
            <a:off x="1919288" y="1846263"/>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2</a:t>
            </a:r>
          </a:p>
        </p:txBody>
      </p:sp>
      <p:sp>
        <p:nvSpPr>
          <p:cNvPr id="306204" name="Oval 28"/>
          <p:cNvSpPr>
            <a:spLocks noChangeArrowheads="1"/>
          </p:cNvSpPr>
          <p:nvPr/>
        </p:nvSpPr>
        <p:spPr bwMode="auto">
          <a:xfrm>
            <a:off x="7896226" y="4870451"/>
            <a:ext cx="360363" cy="360363"/>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2</a:t>
            </a:r>
          </a:p>
        </p:txBody>
      </p:sp>
      <p:sp>
        <p:nvSpPr>
          <p:cNvPr id="306205" name="Oval 29"/>
          <p:cNvSpPr>
            <a:spLocks noChangeArrowheads="1"/>
          </p:cNvSpPr>
          <p:nvPr/>
        </p:nvSpPr>
        <p:spPr bwMode="auto">
          <a:xfrm>
            <a:off x="1847851" y="4941888"/>
            <a:ext cx="360363"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2</a:t>
            </a:r>
          </a:p>
        </p:txBody>
      </p:sp>
      <p:sp>
        <p:nvSpPr>
          <p:cNvPr id="306206" name="Oval 30"/>
          <p:cNvSpPr>
            <a:spLocks noChangeArrowheads="1"/>
          </p:cNvSpPr>
          <p:nvPr/>
        </p:nvSpPr>
        <p:spPr bwMode="auto">
          <a:xfrm>
            <a:off x="7967663" y="1773238"/>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2</a:t>
            </a:r>
          </a:p>
        </p:txBody>
      </p:sp>
      <p:sp>
        <p:nvSpPr>
          <p:cNvPr id="306207" name="Line 31"/>
          <p:cNvSpPr>
            <a:spLocks noChangeShapeType="1"/>
          </p:cNvSpPr>
          <p:nvPr/>
        </p:nvSpPr>
        <p:spPr bwMode="auto">
          <a:xfrm>
            <a:off x="8904288" y="1691046"/>
            <a:ext cx="0" cy="468000"/>
          </a:xfrm>
          <a:prstGeom prst="line">
            <a:avLst/>
          </a:prstGeom>
          <a:noFill/>
          <a:ln w="444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8" name="Line 32"/>
          <p:cNvSpPr>
            <a:spLocks noChangeShapeType="1"/>
          </p:cNvSpPr>
          <p:nvPr/>
        </p:nvSpPr>
        <p:spPr bwMode="auto">
          <a:xfrm flipV="1">
            <a:off x="9120188" y="4870450"/>
            <a:ext cx="0" cy="503238"/>
          </a:xfrm>
          <a:prstGeom prst="line">
            <a:avLst/>
          </a:prstGeom>
          <a:noFill/>
          <a:ln w="571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09" name="Line 33"/>
          <p:cNvSpPr>
            <a:spLocks noChangeShapeType="1"/>
          </p:cNvSpPr>
          <p:nvPr/>
        </p:nvSpPr>
        <p:spPr bwMode="auto">
          <a:xfrm flipV="1">
            <a:off x="3071813" y="4941888"/>
            <a:ext cx="0" cy="431800"/>
          </a:xfrm>
          <a:prstGeom prst="line">
            <a:avLst/>
          </a:prstGeom>
          <a:noFill/>
          <a:ln w="571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0" name="Line 34"/>
          <p:cNvSpPr>
            <a:spLocks noChangeShapeType="1"/>
          </p:cNvSpPr>
          <p:nvPr/>
        </p:nvSpPr>
        <p:spPr bwMode="auto">
          <a:xfrm flipH="1">
            <a:off x="3143250" y="1680772"/>
            <a:ext cx="0" cy="5400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1" name="Oval 35"/>
          <p:cNvSpPr>
            <a:spLocks noChangeArrowheads="1"/>
          </p:cNvSpPr>
          <p:nvPr/>
        </p:nvSpPr>
        <p:spPr bwMode="auto">
          <a:xfrm>
            <a:off x="3287713" y="1846263"/>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12" name="Oval 36"/>
          <p:cNvSpPr>
            <a:spLocks noChangeArrowheads="1"/>
          </p:cNvSpPr>
          <p:nvPr/>
        </p:nvSpPr>
        <p:spPr bwMode="auto">
          <a:xfrm>
            <a:off x="3143251" y="4941888"/>
            <a:ext cx="360363"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13" name="Oval 37"/>
          <p:cNvSpPr>
            <a:spLocks noChangeArrowheads="1"/>
          </p:cNvSpPr>
          <p:nvPr/>
        </p:nvSpPr>
        <p:spPr bwMode="auto">
          <a:xfrm>
            <a:off x="9193213" y="4941888"/>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14" name="Oval 38"/>
          <p:cNvSpPr>
            <a:spLocks noChangeArrowheads="1"/>
          </p:cNvSpPr>
          <p:nvPr/>
        </p:nvSpPr>
        <p:spPr bwMode="auto">
          <a:xfrm>
            <a:off x="9048751" y="1773238"/>
            <a:ext cx="360363"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15" name="Line 39"/>
          <p:cNvSpPr>
            <a:spLocks noChangeShapeType="1"/>
          </p:cNvSpPr>
          <p:nvPr/>
        </p:nvSpPr>
        <p:spPr bwMode="auto">
          <a:xfrm flipV="1">
            <a:off x="3792539" y="3357564"/>
            <a:ext cx="1150937" cy="1081087"/>
          </a:xfrm>
          <a:prstGeom prst="line">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6" name="Line 40"/>
          <p:cNvSpPr>
            <a:spLocks noChangeShapeType="1"/>
          </p:cNvSpPr>
          <p:nvPr/>
        </p:nvSpPr>
        <p:spPr bwMode="auto">
          <a:xfrm>
            <a:off x="3719514" y="2781301"/>
            <a:ext cx="1081087" cy="288925"/>
          </a:xfrm>
          <a:prstGeom prst="line">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7" name="Line 41"/>
          <p:cNvSpPr>
            <a:spLocks noChangeShapeType="1"/>
          </p:cNvSpPr>
          <p:nvPr/>
        </p:nvSpPr>
        <p:spPr bwMode="auto">
          <a:xfrm flipH="1" flipV="1">
            <a:off x="6959601" y="2997200"/>
            <a:ext cx="2233613" cy="1225550"/>
          </a:xfrm>
          <a:prstGeom prst="line">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8" name="Line 42"/>
          <p:cNvSpPr>
            <a:spLocks noChangeShapeType="1"/>
          </p:cNvSpPr>
          <p:nvPr/>
        </p:nvSpPr>
        <p:spPr bwMode="auto">
          <a:xfrm flipH="1">
            <a:off x="6959601" y="2493963"/>
            <a:ext cx="792163" cy="431800"/>
          </a:xfrm>
          <a:prstGeom prst="line">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19" name="Oval 43"/>
          <p:cNvSpPr>
            <a:spLocks noChangeArrowheads="1"/>
          </p:cNvSpPr>
          <p:nvPr/>
        </p:nvSpPr>
        <p:spPr bwMode="auto">
          <a:xfrm>
            <a:off x="3935413" y="2925763"/>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20" name="Oval 44"/>
          <p:cNvSpPr>
            <a:spLocks noChangeArrowheads="1"/>
          </p:cNvSpPr>
          <p:nvPr/>
        </p:nvSpPr>
        <p:spPr bwMode="auto">
          <a:xfrm>
            <a:off x="7319963" y="2709863"/>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21" name="Oval 45"/>
          <p:cNvSpPr>
            <a:spLocks noChangeArrowheads="1"/>
          </p:cNvSpPr>
          <p:nvPr/>
        </p:nvSpPr>
        <p:spPr bwMode="auto">
          <a:xfrm>
            <a:off x="4224338" y="3933826"/>
            <a:ext cx="360362" cy="360363"/>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22" name="Oval 46"/>
          <p:cNvSpPr>
            <a:spLocks noChangeArrowheads="1"/>
          </p:cNvSpPr>
          <p:nvPr/>
        </p:nvSpPr>
        <p:spPr bwMode="auto">
          <a:xfrm>
            <a:off x="8112126" y="3286126"/>
            <a:ext cx="360363" cy="360363"/>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3</a:t>
            </a:r>
          </a:p>
        </p:txBody>
      </p:sp>
      <p:sp>
        <p:nvSpPr>
          <p:cNvPr id="306223" name="Line 47"/>
          <p:cNvSpPr>
            <a:spLocks noChangeShapeType="1"/>
          </p:cNvSpPr>
          <p:nvPr/>
        </p:nvSpPr>
        <p:spPr bwMode="auto">
          <a:xfrm>
            <a:off x="5951538" y="3357563"/>
            <a:ext cx="0" cy="576262"/>
          </a:xfrm>
          <a:prstGeom prst="line">
            <a:avLst/>
          </a:prstGeom>
          <a:noFill/>
          <a:ln w="698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6224" name="Oval 48"/>
          <p:cNvSpPr>
            <a:spLocks noChangeArrowheads="1"/>
          </p:cNvSpPr>
          <p:nvPr/>
        </p:nvSpPr>
        <p:spPr bwMode="auto">
          <a:xfrm>
            <a:off x="6024563" y="3430588"/>
            <a:ext cx="360362" cy="360362"/>
          </a:xfrm>
          <a:prstGeom prst="ellipse">
            <a:avLst/>
          </a:prstGeom>
          <a:solidFill>
            <a:schemeClr val="accent1"/>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ea typeface="宋体" panose="02010600030101010101" pitchFamily="2" charset="-122"/>
              </a:rPr>
              <a:t>4</a:t>
            </a:r>
          </a:p>
        </p:txBody>
      </p:sp>
      <p:sp>
        <p:nvSpPr>
          <p:cNvPr id="13361" name="Rectangle 49"/>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
        <p:nvSpPr>
          <p:cNvPr id="306226" name="Text Box 50"/>
          <p:cNvSpPr txBox="1">
            <a:spLocks noChangeArrowheads="1"/>
          </p:cNvSpPr>
          <p:nvPr/>
        </p:nvSpPr>
        <p:spPr bwMode="auto">
          <a:xfrm>
            <a:off x="4657725" y="1804988"/>
            <a:ext cx="2374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sz="1200" b="1">
                <a:latin typeface="Arial" panose="020B0604020202020204" pitchFamily="34" charset="0"/>
                <a:ea typeface="宋体" panose="02010600030101010101" pitchFamily="2" charset="-122"/>
              </a:rPr>
              <a:t>1. Main cluster server divides</a:t>
            </a:r>
          </a:p>
          <a:p>
            <a:pPr eaLnBrk="1" hangingPunct="1">
              <a:lnSpc>
                <a:spcPct val="90000"/>
              </a:lnSpc>
            </a:pPr>
            <a:r>
              <a:rPr lang="en-US" altLang="zh-CN" sz="1200" b="1">
                <a:latin typeface="Arial" panose="020B0604020202020204" pitchFamily="34" charset="0"/>
                <a:ea typeface="宋体" panose="02010600030101010101" pitchFamily="2" charset="-122"/>
              </a:rPr>
              <a:t>   Tasks into smaller subtasks   </a:t>
            </a:r>
          </a:p>
          <a:p>
            <a:pPr eaLnBrk="1" hangingPunct="1">
              <a:lnSpc>
                <a:spcPct val="90000"/>
              </a:lnSpc>
            </a:pPr>
            <a:r>
              <a:rPr lang="en-US" altLang="zh-CN" sz="1200" b="1">
                <a:latin typeface="Arial" panose="020B0604020202020204" pitchFamily="34" charset="0"/>
                <a:ea typeface="宋体" panose="02010600030101010101" pitchFamily="2" charset="-122"/>
              </a:rPr>
              <a:t>   and parcel them to local </a:t>
            </a:r>
          </a:p>
          <a:p>
            <a:pPr eaLnBrk="1" hangingPunct="1">
              <a:lnSpc>
                <a:spcPct val="90000"/>
              </a:lnSpc>
            </a:pPr>
            <a:r>
              <a:rPr lang="en-US" altLang="zh-CN" sz="1200" b="1">
                <a:latin typeface="Arial" panose="020B0604020202020204" pitchFamily="34" charset="0"/>
                <a:ea typeface="宋体" panose="02010600030101010101" pitchFamily="2" charset="-122"/>
              </a:rPr>
              <a:t>   cluster servers </a:t>
            </a:r>
          </a:p>
        </p:txBody>
      </p:sp>
      <p:sp>
        <p:nvSpPr>
          <p:cNvPr id="306227" name="Text Box 51"/>
          <p:cNvSpPr txBox="1">
            <a:spLocks noChangeArrowheads="1"/>
          </p:cNvSpPr>
          <p:nvPr/>
        </p:nvSpPr>
        <p:spPr bwMode="auto">
          <a:xfrm>
            <a:off x="1774825" y="5845176"/>
            <a:ext cx="2159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sz="1200" b="1">
                <a:latin typeface="Arial" panose="020B0604020202020204" pitchFamily="34" charset="0"/>
                <a:ea typeface="宋体" panose="02010600030101010101" pitchFamily="2" charset="-122"/>
              </a:rPr>
              <a:t>2. local cluster servers find</a:t>
            </a:r>
          </a:p>
          <a:p>
            <a:pPr eaLnBrk="1" hangingPunct="1">
              <a:lnSpc>
                <a:spcPct val="90000"/>
              </a:lnSpc>
            </a:pPr>
            <a:r>
              <a:rPr lang="en-US" altLang="zh-CN" sz="1200" b="1">
                <a:latin typeface="Arial" panose="020B0604020202020204" pitchFamily="34" charset="0"/>
                <a:ea typeface="宋体" panose="02010600030101010101" pitchFamily="2" charset="-122"/>
              </a:rPr>
              <a:t>   available processing power   </a:t>
            </a:r>
          </a:p>
          <a:p>
            <a:pPr eaLnBrk="1" hangingPunct="1">
              <a:lnSpc>
                <a:spcPct val="90000"/>
              </a:lnSpc>
            </a:pPr>
            <a:r>
              <a:rPr lang="en-US" altLang="zh-CN" sz="1200" b="1">
                <a:latin typeface="Arial" panose="020B0604020202020204" pitchFamily="34" charset="0"/>
                <a:ea typeface="宋体" panose="02010600030101010101" pitchFamily="2" charset="-122"/>
              </a:rPr>
              <a:t>   on local PCs and </a:t>
            </a:r>
          </a:p>
          <a:p>
            <a:pPr eaLnBrk="1" hangingPunct="1">
              <a:lnSpc>
                <a:spcPct val="90000"/>
              </a:lnSpc>
            </a:pPr>
            <a:r>
              <a:rPr lang="en-US" altLang="zh-CN" sz="1200" b="1">
                <a:latin typeface="Arial" panose="020B0604020202020204" pitchFamily="34" charset="0"/>
                <a:ea typeface="宋体" panose="02010600030101010101" pitchFamily="2" charset="-122"/>
              </a:rPr>
              <a:t>   distributes subtasks into </a:t>
            </a:r>
          </a:p>
          <a:p>
            <a:pPr eaLnBrk="1" hangingPunct="1">
              <a:lnSpc>
                <a:spcPct val="90000"/>
              </a:lnSpc>
            </a:pPr>
            <a:r>
              <a:rPr lang="en-US" altLang="zh-CN" sz="1200" b="1">
                <a:latin typeface="Arial" panose="020B0604020202020204" pitchFamily="34" charset="0"/>
                <a:ea typeface="宋体" panose="02010600030101010101" pitchFamily="2" charset="-122"/>
              </a:rPr>
              <a:t>    those PCs</a:t>
            </a:r>
          </a:p>
        </p:txBody>
      </p:sp>
      <p:sp>
        <p:nvSpPr>
          <p:cNvPr id="306228" name="Text Box 52"/>
          <p:cNvSpPr txBox="1">
            <a:spLocks noChangeArrowheads="1"/>
          </p:cNvSpPr>
          <p:nvPr/>
        </p:nvSpPr>
        <p:spPr bwMode="auto">
          <a:xfrm>
            <a:off x="4295776" y="6054726"/>
            <a:ext cx="39608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sz="1200" b="1">
                <a:latin typeface="Arial" panose="020B0604020202020204" pitchFamily="34" charset="0"/>
                <a:ea typeface="宋体" panose="02010600030101010101" pitchFamily="2" charset="-122"/>
              </a:rPr>
              <a:t>3. local cluster servers gather  completed tasks from </a:t>
            </a:r>
          </a:p>
          <a:p>
            <a:pPr eaLnBrk="1" hangingPunct="1">
              <a:lnSpc>
                <a:spcPct val="90000"/>
              </a:lnSpc>
            </a:pPr>
            <a:r>
              <a:rPr lang="en-US" altLang="zh-CN" sz="1200" b="1">
                <a:latin typeface="Arial" panose="020B0604020202020204" pitchFamily="34" charset="0"/>
                <a:ea typeface="宋体" panose="02010600030101010101" pitchFamily="2" charset="-122"/>
              </a:rPr>
              <a:t>    local PCs and send data back to Main cluster </a:t>
            </a:r>
          </a:p>
          <a:p>
            <a:pPr eaLnBrk="1" hangingPunct="1">
              <a:lnSpc>
                <a:spcPct val="90000"/>
              </a:lnSpc>
            </a:pPr>
            <a:r>
              <a:rPr lang="en-US" altLang="zh-CN" sz="1200" b="1">
                <a:latin typeface="Arial" panose="020B0604020202020204" pitchFamily="34" charset="0"/>
                <a:ea typeface="宋体" panose="02010600030101010101" pitchFamily="2" charset="-122"/>
              </a:rPr>
              <a:t>    servers</a:t>
            </a:r>
          </a:p>
        </p:txBody>
      </p:sp>
      <p:sp>
        <p:nvSpPr>
          <p:cNvPr id="306229" name="Text Box 53"/>
          <p:cNvSpPr txBox="1">
            <a:spLocks noChangeArrowheads="1"/>
          </p:cNvSpPr>
          <p:nvPr/>
        </p:nvSpPr>
        <p:spPr bwMode="auto">
          <a:xfrm>
            <a:off x="4295776" y="4914901"/>
            <a:ext cx="33115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sz="1200" b="1">
                <a:latin typeface="Arial" panose="020B0604020202020204" pitchFamily="34" charset="0"/>
                <a:ea typeface="宋体" panose="02010600030101010101" pitchFamily="2" charset="-122"/>
              </a:rPr>
              <a:t>4. Main cluster server  aggregates complete </a:t>
            </a:r>
          </a:p>
          <a:p>
            <a:pPr eaLnBrk="1" hangingPunct="1">
              <a:lnSpc>
                <a:spcPct val="90000"/>
              </a:lnSpc>
            </a:pPr>
            <a:r>
              <a:rPr lang="en-US" altLang="zh-CN" sz="1200" b="1">
                <a:latin typeface="Arial" panose="020B0604020202020204" pitchFamily="34" charset="0"/>
                <a:ea typeface="宋体" panose="02010600030101010101" pitchFamily="2" charset="-122"/>
              </a:rPr>
              <a:t>    tasks and send data back to the dadabase </a:t>
            </a:r>
          </a:p>
          <a:p>
            <a:pPr eaLnBrk="1" hangingPunct="1">
              <a:lnSpc>
                <a:spcPct val="90000"/>
              </a:lnSpc>
            </a:pPr>
            <a:r>
              <a:rPr lang="en-US" altLang="zh-CN" sz="1200" b="1">
                <a:latin typeface="Arial" panose="020B0604020202020204" pitchFamily="34" charset="0"/>
                <a:ea typeface="宋体" panose="02010600030101010101" pitchFamily="2" charset="-122"/>
              </a:rPr>
              <a:t>    farm</a:t>
            </a:r>
          </a:p>
        </p:txBody>
      </p:sp>
      <p:sp>
        <p:nvSpPr>
          <p:cNvPr id="13366" name="TextBox 1"/>
          <p:cNvSpPr txBox="1">
            <a:spLocks noChangeArrowheads="1"/>
          </p:cNvSpPr>
          <p:nvPr/>
        </p:nvSpPr>
        <p:spPr bwMode="auto">
          <a:xfrm>
            <a:off x="8328025" y="6092826"/>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latin typeface="黑体" panose="02010609060101010101" pitchFamily="2" charset="-122"/>
                <a:ea typeface="黑体" panose="02010609060101010101" pitchFamily="2" charset="-122"/>
              </a:rPr>
              <a:t>网格计算机制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6226"/>
                                        </p:tgtEl>
                                        <p:attrNameLst>
                                          <p:attrName>style.visibility</p:attrName>
                                        </p:attrNameLst>
                                      </p:cBhvr>
                                      <p:to>
                                        <p:strVal val="visible"/>
                                      </p:to>
                                    </p:set>
                                    <p:animEffect transition="in" filter="box(in)">
                                      <p:cBhvr>
                                        <p:cTn id="7" dur="500"/>
                                        <p:tgtEl>
                                          <p:spTgt spid="3062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6192"/>
                                        </p:tgtEl>
                                        <p:attrNameLst>
                                          <p:attrName>style.visibility</p:attrName>
                                        </p:attrNameLst>
                                      </p:cBhvr>
                                      <p:to>
                                        <p:strVal val="visible"/>
                                      </p:to>
                                    </p:set>
                                    <p:animEffect transition="in" filter="box(in)">
                                      <p:cBhvr>
                                        <p:cTn id="12" dur="500"/>
                                        <p:tgtEl>
                                          <p:spTgt spid="3061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6196"/>
                                        </p:tgtEl>
                                        <p:attrNameLst>
                                          <p:attrName>style.visibility</p:attrName>
                                        </p:attrNameLst>
                                      </p:cBhvr>
                                      <p:to>
                                        <p:strVal val="visible"/>
                                      </p:to>
                                    </p:set>
                                    <p:animEffect transition="in" filter="box(in)">
                                      <p:cBhvr>
                                        <p:cTn id="15" dur="500"/>
                                        <p:tgtEl>
                                          <p:spTgt spid="30619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6191"/>
                                        </p:tgtEl>
                                        <p:attrNameLst>
                                          <p:attrName>style.visibility</p:attrName>
                                        </p:attrNameLst>
                                      </p:cBhvr>
                                      <p:to>
                                        <p:strVal val="visible"/>
                                      </p:to>
                                    </p:set>
                                    <p:animEffect transition="in" filter="box(in)">
                                      <p:cBhvr>
                                        <p:cTn id="18" dur="500"/>
                                        <p:tgtEl>
                                          <p:spTgt spid="30619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6198"/>
                                        </p:tgtEl>
                                        <p:attrNameLst>
                                          <p:attrName>style.visibility</p:attrName>
                                        </p:attrNameLst>
                                      </p:cBhvr>
                                      <p:to>
                                        <p:strVal val="visible"/>
                                      </p:to>
                                    </p:set>
                                    <p:animEffect transition="in" filter="box(in)">
                                      <p:cBhvr>
                                        <p:cTn id="21" dur="500"/>
                                        <p:tgtEl>
                                          <p:spTgt spid="30619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06194"/>
                                        </p:tgtEl>
                                        <p:attrNameLst>
                                          <p:attrName>style.visibility</p:attrName>
                                        </p:attrNameLst>
                                      </p:cBhvr>
                                      <p:to>
                                        <p:strVal val="visible"/>
                                      </p:to>
                                    </p:set>
                                    <p:animEffect transition="in" filter="box(in)">
                                      <p:cBhvr>
                                        <p:cTn id="24" dur="500"/>
                                        <p:tgtEl>
                                          <p:spTgt spid="30619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06197"/>
                                        </p:tgtEl>
                                        <p:attrNameLst>
                                          <p:attrName>style.visibility</p:attrName>
                                        </p:attrNameLst>
                                      </p:cBhvr>
                                      <p:to>
                                        <p:strVal val="visible"/>
                                      </p:to>
                                    </p:set>
                                    <p:animEffect transition="in" filter="box(in)">
                                      <p:cBhvr>
                                        <p:cTn id="27" dur="500"/>
                                        <p:tgtEl>
                                          <p:spTgt spid="30619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06193"/>
                                        </p:tgtEl>
                                        <p:attrNameLst>
                                          <p:attrName>style.visibility</p:attrName>
                                        </p:attrNameLst>
                                      </p:cBhvr>
                                      <p:to>
                                        <p:strVal val="visible"/>
                                      </p:to>
                                    </p:set>
                                    <p:animEffect transition="in" filter="box(in)">
                                      <p:cBhvr>
                                        <p:cTn id="30" dur="500"/>
                                        <p:tgtEl>
                                          <p:spTgt spid="30619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06195"/>
                                        </p:tgtEl>
                                        <p:attrNameLst>
                                          <p:attrName>style.visibility</p:attrName>
                                        </p:attrNameLst>
                                      </p:cBhvr>
                                      <p:to>
                                        <p:strVal val="visible"/>
                                      </p:to>
                                    </p:set>
                                    <p:animEffect transition="in" filter="box(in)">
                                      <p:cBhvr>
                                        <p:cTn id="33" dur="500"/>
                                        <p:tgtEl>
                                          <p:spTgt spid="306195"/>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06227"/>
                                        </p:tgtEl>
                                        <p:attrNameLst>
                                          <p:attrName>style.visibility</p:attrName>
                                        </p:attrNameLst>
                                      </p:cBhvr>
                                      <p:to>
                                        <p:strVal val="visible"/>
                                      </p:to>
                                    </p:set>
                                    <p:animEffect transition="in" filter="box(in)">
                                      <p:cBhvr>
                                        <p:cTn id="38" dur="500"/>
                                        <p:tgtEl>
                                          <p:spTgt spid="30622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06199"/>
                                        </p:tgtEl>
                                        <p:attrNameLst>
                                          <p:attrName>style.visibility</p:attrName>
                                        </p:attrNameLst>
                                      </p:cBhvr>
                                      <p:to>
                                        <p:strVal val="visible"/>
                                      </p:to>
                                    </p:set>
                                    <p:animEffect transition="in" filter="box(in)">
                                      <p:cBhvr>
                                        <p:cTn id="43" dur="500"/>
                                        <p:tgtEl>
                                          <p:spTgt spid="30619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06203"/>
                                        </p:tgtEl>
                                        <p:attrNameLst>
                                          <p:attrName>style.visibility</p:attrName>
                                        </p:attrNameLst>
                                      </p:cBhvr>
                                      <p:to>
                                        <p:strVal val="visible"/>
                                      </p:to>
                                    </p:set>
                                    <p:animEffect transition="in" filter="box(in)">
                                      <p:cBhvr>
                                        <p:cTn id="46" dur="500"/>
                                        <p:tgtEl>
                                          <p:spTgt spid="30620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06200"/>
                                        </p:tgtEl>
                                        <p:attrNameLst>
                                          <p:attrName>style.visibility</p:attrName>
                                        </p:attrNameLst>
                                      </p:cBhvr>
                                      <p:to>
                                        <p:strVal val="visible"/>
                                      </p:to>
                                    </p:set>
                                    <p:animEffect transition="in" filter="box(in)">
                                      <p:cBhvr>
                                        <p:cTn id="49" dur="500"/>
                                        <p:tgtEl>
                                          <p:spTgt spid="30620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06206"/>
                                        </p:tgtEl>
                                        <p:attrNameLst>
                                          <p:attrName>style.visibility</p:attrName>
                                        </p:attrNameLst>
                                      </p:cBhvr>
                                      <p:to>
                                        <p:strVal val="visible"/>
                                      </p:to>
                                    </p:set>
                                    <p:animEffect transition="in" filter="box(in)">
                                      <p:cBhvr>
                                        <p:cTn id="52" dur="500"/>
                                        <p:tgtEl>
                                          <p:spTgt spid="306206"/>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06202"/>
                                        </p:tgtEl>
                                        <p:attrNameLst>
                                          <p:attrName>style.visibility</p:attrName>
                                        </p:attrNameLst>
                                      </p:cBhvr>
                                      <p:to>
                                        <p:strVal val="visible"/>
                                      </p:to>
                                    </p:set>
                                    <p:animEffect transition="in" filter="box(in)">
                                      <p:cBhvr>
                                        <p:cTn id="55" dur="500"/>
                                        <p:tgtEl>
                                          <p:spTgt spid="30620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06204"/>
                                        </p:tgtEl>
                                        <p:attrNameLst>
                                          <p:attrName>style.visibility</p:attrName>
                                        </p:attrNameLst>
                                      </p:cBhvr>
                                      <p:to>
                                        <p:strVal val="visible"/>
                                      </p:to>
                                    </p:set>
                                    <p:animEffect transition="in" filter="box(in)">
                                      <p:cBhvr>
                                        <p:cTn id="58" dur="500"/>
                                        <p:tgtEl>
                                          <p:spTgt spid="30620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6201"/>
                                        </p:tgtEl>
                                        <p:attrNameLst>
                                          <p:attrName>style.visibility</p:attrName>
                                        </p:attrNameLst>
                                      </p:cBhvr>
                                      <p:to>
                                        <p:strVal val="visible"/>
                                      </p:to>
                                    </p:set>
                                    <p:animEffect transition="in" filter="box(in)">
                                      <p:cBhvr>
                                        <p:cTn id="61" dur="500"/>
                                        <p:tgtEl>
                                          <p:spTgt spid="30620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06205"/>
                                        </p:tgtEl>
                                        <p:attrNameLst>
                                          <p:attrName>style.visibility</p:attrName>
                                        </p:attrNameLst>
                                      </p:cBhvr>
                                      <p:to>
                                        <p:strVal val="visible"/>
                                      </p:to>
                                    </p:set>
                                    <p:animEffect transition="in" filter="box(in)">
                                      <p:cBhvr>
                                        <p:cTn id="64" dur="500"/>
                                        <p:tgtEl>
                                          <p:spTgt spid="30620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306228"/>
                                        </p:tgtEl>
                                        <p:attrNameLst>
                                          <p:attrName>style.visibility</p:attrName>
                                        </p:attrNameLst>
                                      </p:cBhvr>
                                      <p:to>
                                        <p:strVal val="visible"/>
                                      </p:to>
                                    </p:set>
                                    <p:animEffect transition="in" filter="box(in)">
                                      <p:cBhvr>
                                        <p:cTn id="69" dur="500"/>
                                        <p:tgtEl>
                                          <p:spTgt spid="306228"/>
                                        </p:tgtEl>
                                      </p:cBhvr>
                                    </p:animEffect>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grpId="0" nodeType="clickEffect">
                                  <p:stCondLst>
                                    <p:cond delay="0"/>
                                  </p:stCondLst>
                                  <p:childTnLst>
                                    <p:set>
                                      <p:cBhvr>
                                        <p:cTn id="73" dur="1" fill="hold">
                                          <p:stCondLst>
                                            <p:cond delay="0"/>
                                          </p:stCondLst>
                                        </p:cTn>
                                        <p:tgtEl>
                                          <p:spTgt spid="306210"/>
                                        </p:tgtEl>
                                        <p:attrNameLst>
                                          <p:attrName>style.visibility</p:attrName>
                                        </p:attrNameLst>
                                      </p:cBhvr>
                                      <p:to>
                                        <p:strVal val="visible"/>
                                      </p:to>
                                    </p:set>
                                    <p:animEffect transition="in" filter="diamond(in)">
                                      <p:cBhvr>
                                        <p:cTn id="74" dur="2000"/>
                                        <p:tgtEl>
                                          <p:spTgt spid="306210"/>
                                        </p:tgtEl>
                                      </p:cBhvr>
                                    </p:animEffect>
                                  </p:childTnLst>
                                </p:cTn>
                              </p:par>
                              <p:par>
                                <p:cTn id="75" presetID="8" presetClass="entr" presetSubtype="16" fill="hold" grpId="0" nodeType="withEffect">
                                  <p:stCondLst>
                                    <p:cond delay="0"/>
                                  </p:stCondLst>
                                  <p:childTnLst>
                                    <p:set>
                                      <p:cBhvr>
                                        <p:cTn id="76" dur="1" fill="hold">
                                          <p:stCondLst>
                                            <p:cond delay="0"/>
                                          </p:stCondLst>
                                        </p:cTn>
                                        <p:tgtEl>
                                          <p:spTgt spid="306211"/>
                                        </p:tgtEl>
                                        <p:attrNameLst>
                                          <p:attrName>style.visibility</p:attrName>
                                        </p:attrNameLst>
                                      </p:cBhvr>
                                      <p:to>
                                        <p:strVal val="visible"/>
                                      </p:to>
                                    </p:set>
                                    <p:animEffect transition="in" filter="diamond(in)">
                                      <p:cBhvr>
                                        <p:cTn id="77" dur="2000"/>
                                        <p:tgtEl>
                                          <p:spTgt spid="306211"/>
                                        </p:tgtEl>
                                      </p:cBhvr>
                                    </p:animEffect>
                                  </p:childTnLst>
                                </p:cTn>
                              </p:par>
                              <p:par>
                                <p:cTn id="78" presetID="8" presetClass="entr" presetSubtype="16" fill="hold" grpId="0" nodeType="withEffect">
                                  <p:stCondLst>
                                    <p:cond delay="0"/>
                                  </p:stCondLst>
                                  <p:childTnLst>
                                    <p:set>
                                      <p:cBhvr>
                                        <p:cTn id="79" dur="1" fill="hold">
                                          <p:stCondLst>
                                            <p:cond delay="0"/>
                                          </p:stCondLst>
                                        </p:cTn>
                                        <p:tgtEl>
                                          <p:spTgt spid="306214"/>
                                        </p:tgtEl>
                                        <p:attrNameLst>
                                          <p:attrName>style.visibility</p:attrName>
                                        </p:attrNameLst>
                                      </p:cBhvr>
                                      <p:to>
                                        <p:strVal val="visible"/>
                                      </p:to>
                                    </p:set>
                                    <p:animEffect transition="in" filter="diamond(in)">
                                      <p:cBhvr>
                                        <p:cTn id="80" dur="2000"/>
                                        <p:tgtEl>
                                          <p:spTgt spid="306214"/>
                                        </p:tgtEl>
                                      </p:cBhvr>
                                    </p:animEffect>
                                  </p:childTnLst>
                                </p:cTn>
                              </p:par>
                              <p:par>
                                <p:cTn id="81" presetID="8" presetClass="entr" presetSubtype="16" fill="hold" grpId="0" nodeType="withEffect">
                                  <p:stCondLst>
                                    <p:cond delay="0"/>
                                  </p:stCondLst>
                                  <p:childTnLst>
                                    <p:set>
                                      <p:cBhvr>
                                        <p:cTn id="82" dur="1" fill="hold">
                                          <p:stCondLst>
                                            <p:cond delay="0"/>
                                          </p:stCondLst>
                                        </p:cTn>
                                        <p:tgtEl>
                                          <p:spTgt spid="306207"/>
                                        </p:tgtEl>
                                        <p:attrNameLst>
                                          <p:attrName>style.visibility</p:attrName>
                                        </p:attrNameLst>
                                      </p:cBhvr>
                                      <p:to>
                                        <p:strVal val="visible"/>
                                      </p:to>
                                    </p:set>
                                    <p:animEffect transition="in" filter="diamond(in)">
                                      <p:cBhvr>
                                        <p:cTn id="83" dur="2000"/>
                                        <p:tgtEl>
                                          <p:spTgt spid="306207"/>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306208"/>
                                        </p:tgtEl>
                                        <p:attrNameLst>
                                          <p:attrName>style.visibility</p:attrName>
                                        </p:attrNameLst>
                                      </p:cBhvr>
                                      <p:to>
                                        <p:strVal val="visible"/>
                                      </p:to>
                                    </p:set>
                                    <p:animEffect transition="in" filter="diamond(in)">
                                      <p:cBhvr>
                                        <p:cTn id="86" dur="2000"/>
                                        <p:tgtEl>
                                          <p:spTgt spid="306208"/>
                                        </p:tgtEl>
                                      </p:cBhvr>
                                    </p:animEffect>
                                  </p:childTnLst>
                                </p:cTn>
                              </p:par>
                              <p:par>
                                <p:cTn id="87" presetID="8" presetClass="entr" presetSubtype="16" fill="hold" grpId="0" nodeType="withEffect">
                                  <p:stCondLst>
                                    <p:cond delay="0"/>
                                  </p:stCondLst>
                                  <p:childTnLst>
                                    <p:set>
                                      <p:cBhvr>
                                        <p:cTn id="88" dur="1" fill="hold">
                                          <p:stCondLst>
                                            <p:cond delay="0"/>
                                          </p:stCondLst>
                                        </p:cTn>
                                        <p:tgtEl>
                                          <p:spTgt spid="306213"/>
                                        </p:tgtEl>
                                        <p:attrNameLst>
                                          <p:attrName>style.visibility</p:attrName>
                                        </p:attrNameLst>
                                      </p:cBhvr>
                                      <p:to>
                                        <p:strVal val="visible"/>
                                      </p:to>
                                    </p:set>
                                    <p:animEffect transition="in" filter="diamond(in)">
                                      <p:cBhvr>
                                        <p:cTn id="89" dur="2000"/>
                                        <p:tgtEl>
                                          <p:spTgt spid="306213"/>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306209"/>
                                        </p:tgtEl>
                                        <p:attrNameLst>
                                          <p:attrName>style.visibility</p:attrName>
                                        </p:attrNameLst>
                                      </p:cBhvr>
                                      <p:to>
                                        <p:strVal val="visible"/>
                                      </p:to>
                                    </p:set>
                                    <p:animEffect transition="in" filter="diamond(in)">
                                      <p:cBhvr>
                                        <p:cTn id="92" dur="2000"/>
                                        <p:tgtEl>
                                          <p:spTgt spid="306209"/>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306212"/>
                                        </p:tgtEl>
                                        <p:attrNameLst>
                                          <p:attrName>style.visibility</p:attrName>
                                        </p:attrNameLst>
                                      </p:cBhvr>
                                      <p:to>
                                        <p:strVal val="visible"/>
                                      </p:to>
                                    </p:set>
                                    <p:animEffect transition="in" filter="diamond(in)">
                                      <p:cBhvr>
                                        <p:cTn id="95" dur="2000"/>
                                        <p:tgtEl>
                                          <p:spTgt spid="306212"/>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grpId="0" nodeType="clickEffect">
                                  <p:stCondLst>
                                    <p:cond delay="0"/>
                                  </p:stCondLst>
                                  <p:childTnLst>
                                    <p:set>
                                      <p:cBhvr>
                                        <p:cTn id="99" dur="1" fill="hold">
                                          <p:stCondLst>
                                            <p:cond delay="0"/>
                                          </p:stCondLst>
                                        </p:cTn>
                                        <p:tgtEl>
                                          <p:spTgt spid="306216"/>
                                        </p:tgtEl>
                                        <p:attrNameLst>
                                          <p:attrName>style.visibility</p:attrName>
                                        </p:attrNameLst>
                                      </p:cBhvr>
                                      <p:to>
                                        <p:strVal val="visible"/>
                                      </p:to>
                                    </p:set>
                                    <p:animEffect transition="in" filter="diamond(in)">
                                      <p:cBhvr>
                                        <p:cTn id="100" dur="2000"/>
                                        <p:tgtEl>
                                          <p:spTgt spid="306216"/>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306219"/>
                                        </p:tgtEl>
                                        <p:attrNameLst>
                                          <p:attrName>style.visibility</p:attrName>
                                        </p:attrNameLst>
                                      </p:cBhvr>
                                      <p:to>
                                        <p:strVal val="visible"/>
                                      </p:to>
                                    </p:set>
                                    <p:animEffect transition="in" filter="diamond(in)">
                                      <p:cBhvr>
                                        <p:cTn id="103" dur="2000"/>
                                        <p:tgtEl>
                                          <p:spTgt spid="306219"/>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306218"/>
                                        </p:tgtEl>
                                        <p:attrNameLst>
                                          <p:attrName>style.visibility</p:attrName>
                                        </p:attrNameLst>
                                      </p:cBhvr>
                                      <p:to>
                                        <p:strVal val="visible"/>
                                      </p:to>
                                    </p:set>
                                    <p:animEffect transition="in" filter="diamond(in)">
                                      <p:cBhvr>
                                        <p:cTn id="106" dur="2000"/>
                                        <p:tgtEl>
                                          <p:spTgt spid="306218"/>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306220"/>
                                        </p:tgtEl>
                                        <p:attrNameLst>
                                          <p:attrName>style.visibility</p:attrName>
                                        </p:attrNameLst>
                                      </p:cBhvr>
                                      <p:to>
                                        <p:strVal val="visible"/>
                                      </p:to>
                                    </p:set>
                                    <p:animEffect transition="in" filter="diamond(in)">
                                      <p:cBhvr>
                                        <p:cTn id="109" dur="2000"/>
                                        <p:tgtEl>
                                          <p:spTgt spid="306220"/>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306222"/>
                                        </p:tgtEl>
                                        <p:attrNameLst>
                                          <p:attrName>style.visibility</p:attrName>
                                        </p:attrNameLst>
                                      </p:cBhvr>
                                      <p:to>
                                        <p:strVal val="visible"/>
                                      </p:to>
                                    </p:set>
                                    <p:animEffect transition="in" filter="diamond(in)">
                                      <p:cBhvr>
                                        <p:cTn id="112" dur="2000"/>
                                        <p:tgtEl>
                                          <p:spTgt spid="306222"/>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306217"/>
                                        </p:tgtEl>
                                        <p:attrNameLst>
                                          <p:attrName>style.visibility</p:attrName>
                                        </p:attrNameLst>
                                      </p:cBhvr>
                                      <p:to>
                                        <p:strVal val="visible"/>
                                      </p:to>
                                    </p:set>
                                    <p:animEffect transition="in" filter="diamond(in)">
                                      <p:cBhvr>
                                        <p:cTn id="115" dur="2000"/>
                                        <p:tgtEl>
                                          <p:spTgt spid="306217"/>
                                        </p:tgtEl>
                                      </p:cBhvr>
                                    </p:animEffect>
                                  </p:childTnLst>
                                </p:cTn>
                              </p:par>
                              <p:par>
                                <p:cTn id="116" presetID="8" presetClass="entr" presetSubtype="16" fill="hold" grpId="0" nodeType="withEffect">
                                  <p:stCondLst>
                                    <p:cond delay="0"/>
                                  </p:stCondLst>
                                  <p:childTnLst>
                                    <p:set>
                                      <p:cBhvr>
                                        <p:cTn id="117" dur="1" fill="hold">
                                          <p:stCondLst>
                                            <p:cond delay="0"/>
                                          </p:stCondLst>
                                        </p:cTn>
                                        <p:tgtEl>
                                          <p:spTgt spid="306215"/>
                                        </p:tgtEl>
                                        <p:attrNameLst>
                                          <p:attrName>style.visibility</p:attrName>
                                        </p:attrNameLst>
                                      </p:cBhvr>
                                      <p:to>
                                        <p:strVal val="visible"/>
                                      </p:to>
                                    </p:set>
                                    <p:animEffect transition="in" filter="diamond(in)">
                                      <p:cBhvr>
                                        <p:cTn id="118" dur="2000"/>
                                        <p:tgtEl>
                                          <p:spTgt spid="306215"/>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306221"/>
                                        </p:tgtEl>
                                        <p:attrNameLst>
                                          <p:attrName>style.visibility</p:attrName>
                                        </p:attrNameLst>
                                      </p:cBhvr>
                                      <p:to>
                                        <p:strVal val="visible"/>
                                      </p:to>
                                    </p:set>
                                    <p:animEffect transition="in" filter="diamond(in)">
                                      <p:cBhvr>
                                        <p:cTn id="121" dur="2000"/>
                                        <p:tgtEl>
                                          <p:spTgt spid="306221"/>
                                        </p:tgtEl>
                                      </p:cBhvr>
                                    </p:animEffect>
                                  </p:childTnLst>
                                </p:cTn>
                              </p:par>
                            </p:childTnLst>
                          </p:cTn>
                        </p:par>
                      </p:childTnLst>
                    </p:cTn>
                  </p:par>
                  <p:par>
                    <p:cTn id="122" fill="hold">
                      <p:stCondLst>
                        <p:cond delay="indefinite"/>
                      </p:stCondLst>
                      <p:childTnLst>
                        <p:par>
                          <p:cTn id="123" fill="hold">
                            <p:stCondLst>
                              <p:cond delay="0"/>
                            </p:stCondLst>
                            <p:childTnLst>
                              <p:par>
                                <p:cTn id="124" presetID="5" presetClass="entr" presetSubtype="10" fill="hold" grpId="0" nodeType="clickEffect">
                                  <p:stCondLst>
                                    <p:cond delay="0"/>
                                  </p:stCondLst>
                                  <p:childTnLst>
                                    <p:set>
                                      <p:cBhvr>
                                        <p:cTn id="125" dur="1" fill="hold">
                                          <p:stCondLst>
                                            <p:cond delay="0"/>
                                          </p:stCondLst>
                                        </p:cTn>
                                        <p:tgtEl>
                                          <p:spTgt spid="306229"/>
                                        </p:tgtEl>
                                        <p:attrNameLst>
                                          <p:attrName>style.visibility</p:attrName>
                                        </p:attrNameLst>
                                      </p:cBhvr>
                                      <p:to>
                                        <p:strVal val="visible"/>
                                      </p:to>
                                    </p:set>
                                    <p:animEffect transition="in" filter="checkerboard(across)">
                                      <p:cBhvr>
                                        <p:cTn id="126" dur="500"/>
                                        <p:tgtEl>
                                          <p:spTgt spid="306229"/>
                                        </p:tgtEl>
                                      </p:cBhvr>
                                    </p:animEffect>
                                  </p:childTnLst>
                                </p:cTn>
                              </p:par>
                            </p:childTnLst>
                          </p:cTn>
                        </p:par>
                      </p:childTnLst>
                    </p:cTn>
                  </p:par>
                  <p:par>
                    <p:cTn id="127" fill="hold">
                      <p:stCondLst>
                        <p:cond delay="indefinite"/>
                      </p:stCondLst>
                      <p:childTnLst>
                        <p:par>
                          <p:cTn id="128" fill="hold">
                            <p:stCondLst>
                              <p:cond delay="0"/>
                            </p:stCondLst>
                            <p:childTnLst>
                              <p:par>
                                <p:cTn id="129" presetID="30" presetClass="entr" presetSubtype="0" fill="hold" grpId="0" nodeType="clickEffect">
                                  <p:stCondLst>
                                    <p:cond delay="0"/>
                                  </p:stCondLst>
                                  <p:childTnLst>
                                    <p:set>
                                      <p:cBhvr>
                                        <p:cTn id="130" dur="1" fill="hold">
                                          <p:stCondLst>
                                            <p:cond delay="0"/>
                                          </p:stCondLst>
                                        </p:cTn>
                                        <p:tgtEl>
                                          <p:spTgt spid="306223"/>
                                        </p:tgtEl>
                                        <p:attrNameLst>
                                          <p:attrName>style.visibility</p:attrName>
                                        </p:attrNameLst>
                                      </p:cBhvr>
                                      <p:to>
                                        <p:strVal val="visible"/>
                                      </p:to>
                                    </p:set>
                                    <p:animEffect transition="in" filter="fade">
                                      <p:cBhvr>
                                        <p:cTn id="131" dur="800" decel="100000"/>
                                        <p:tgtEl>
                                          <p:spTgt spid="306223"/>
                                        </p:tgtEl>
                                      </p:cBhvr>
                                    </p:animEffect>
                                    <p:anim calcmode="lin" valueType="num">
                                      <p:cBhvr>
                                        <p:cTn id="132" dur="800" decel="100000" fill="hold"/>
                                        <p:tgtEl>
                                          <p:spTgt spid="306223"/>
                                        </p:tgtEl>
                                        <p:attrNameLst>
                                          <p:attrName>style.rotation</p:attrName>
                                        </p:attrNameLst>
                                      </p:cBhvr>
                                      <p:tavLst>
                                        <p:tav tm="0">
                                          <p:val>
                                            <p:fltVal val="-90"/>
                                          </p:val>
                                        </p:tav>
                                        <p:tav tm="100000">
                                          <p:val>
                                            <p:fltVal val="0"/>
                                          </p:val>
                                        </p:tav>
                                      </p:tavLst>
                                    </p:anim>
                                    <p:anim calcmode="lin" valueType="num">
                                      <p:cBhvr>
                                        <p:cTn id="133" dur="800" decel="100000" fill="hold"/>
                                        <p:tgtEl>
                                          <p:spTgt spid="306223"/>
                                        </p:tgtEl>
                                        <p:attrNameLst>
                                          <p:attrName>ppt_x</p:attrName>
                                        </p:attrNameLst>
                                      </p:cBhvr>
                                      <p:tavLst>
                                        <p:tav tm="0">
                                          <p:val>
                                            <p:strVal val="#ppt_x+0.4"/>
                                          </p:val>
                                        </p:tav>
                                        <p:tav tm="100000">
                                          <p:val>
                                            <p:strVal val="#ppt_x-0.05"/>
                                          </p:val>
                                        </p:tav>
                                      </p:tavLst>
                                    </p:anim>
                                    <p:anim calcmode="lin" valueType="num">
                                      <p:cBhvr>
                                        <p:cTn id="134" dur="800" decel="100000" fill="hold"/>
                                        <p:tgtEl>
                                          <p:spTgt spid="306223"/>
                                        </p:tgtEl>
                                        <p:attrNameLst>
                                          <p:attrName>ppt_y</p:attrName>
                                        </p:attrNameLst>
                                      </p:cBhvr>
                                      <p:tavLst>
                                        <p:tav tm="0">
                                          <p:val>
                                            <p:strVal val="#ppt_y-0.4"/>
                                          </p:val>
                                        </p:tav>
                                        <p:tav tm="100000">
                                          <p:val>
                                            <p:strVal val="#ppt_y+0.1"/>
                                          </p:val>
                                        </p:tav>
                                      </p:tavLst>
                                    </p:anim>
                                    <p:anim calcmode="lin" valueType="num">
                                      <p:cBhvr>
                                        <p:cTn id="135" dur="200" accel="100000" fill="hold">
                                          <p:stCondLst>
                                            <p:cond delay="800"/>
                                          </p:stCondLst>
                                        </p:cTn>
                                        <p:tgtEl>
                                          <p:spTgt spid="306223"/>
                                        </p:tgtEl>
                                        <p:attrNameLst>
                                          <p:attrName>ppt_x</p:attrName>
                                        </p:attrNameLst>
                                      </p:cBhvr>
                                      <p:tavLst>
                                        <p:tav tm="0">
                                          <p:val>
                                            <p:strVal val="#ppt_x-0.05"/>
                                          </p:val>
                                        </p:tav>
                                        <p:tav tm="100000">
                                          <p:val>
                                            <p:strVal val="#ppt_x"/>
                                          </p:val>
                                        </p:tav>
                                      </p:tavLst>
                                    </p:anim>
                                    <p:anim calcmode="lin" valueType="num">
                                      <p:cBhvr>
                                        <p:cTn id="136" dur="200" accel="100000" fill="hold">
                                          <p:stCondLst>
                                            <p:cond delay="800"/>
                                          </p:stCondLst>
                                        </p:cTn>
                                        <p:tgtEl>
                                          <p:spTgt spid="306223"/>
                                        </p:tgtEl>
                                        <p:attrNameLst>
                                          <p:attrName>ppt_y</p:attrName>
                                        </p:attrNameLst>
                                      </p:cBhvr>
                                      <p:tavLst>
                                        <p:tav tm="0">
                                          <p:val>
                                            <p:strVal val="#ppt_y+0.1"/>
                                          </p:val>
                                        </p:tav>
                                        <p:tav tm="100000">
                                          <p:val>
                                            <p:strVal val="#ppt_y"/>
                                          </p:val>
                                        </p:tav>
                                      </p:tavLst>
                                    </p:anim>
                                  </p:childTnLst>
                                </p:cTn>
                              </p:par>
                              <p:par>
                                <p:cTn id="137" presetID="30" presetClass="entr" presetSubtype="0" fill="hold" grpId="0" nodeType="withEffect">
                                  <p:stCondLst>
                                    <p:cond delay="0"/>
                                  </p:stCondLst>
                                  <p:childTnLst>
                                    <p:set>
                                      <p:cBhvr>
                                        <p:cTn id="138" dur="1" fill="hold">
                                          <p:stCondLst>
                                            <p:cond delay="0"/>
                                          </p:stCondLst>
                                        </p:cTn>
                                        <p:tgtEl>
                                          <p:spTgt spid="306224"/>
                                        </p:tgtEl>
                                        <p:attrNameLst>
                                          <p:attrName>style.visibility</p:attrName>
                                        </p:attrNameLst>
                                      </p:cBhvr>
                                      <p:to>
                                        <p:strVal val="visible"/>
                                      </p:to>
                                    </p:set>
                                    <p:animEffect transition="in" filter="fade">
                                      <p:cBhvr>
                                        <p:cTn id="139" dur="800" decel="100000"/>
                                        <p:tgtEl>
                                          <p:spTgt spid="306224"/>
                                        </p:tgtEl>
                                      </p:cBhvr>
                                    </p:animEffect>
                                    <p:anim calcmode="lin" valueType="num">
                                      <p:cBhvr>
                                        <p:cTn id="140" dur="800" decel="100000" fill="hold"/>
                                        <p:tgtEl>
                                          <p:spTgt spid="306224"/>
                                        </p:tgtEl>
                                        <p:attrNameLst>
                                          <p:attrName>style.rotation</p:attrName>
                                        </p:attrNameLst>
                                      </p:cBhvr>
                                      <p:tavLst>
                                        <p:tav tm="0">
                                          <p:val>
                                            <p:fltVal val="-90"/>
                                          </p:val>
                                        </p:tav>
                                        <p:tav tm="100000">
                                          <p:val>
                                            <p:fltVal val="0"/>
                                          </p:val>
                                        </p:tav>
                                      </p:tavLst>
                                    </p:anim>
                                    <p:anim calcmode="lin" valueType="num">
                                      <p:cBhvr>
                                        <p:cTn id="141" dur="800" decel="100000" fill="hold"/>
                                        <p:tgtEl>
                                          <p:spTgt spid="306224"/>
                                        </p:tgtEl>
                                        <p:attrNameLst>
                                          <p:attrName>ppt_x</p:attrName>
                                        </p:attrNameLst>
                                      </p:cBhvr>
                                      <p:tavLst>
                                        <p:tav tm="0">
                                          <p:val>
                                            <p:strVal val="#ppt_x+0.4"/>
                                          </p:val>
                                        </p:tav>
                                        <p:tav tm="100000">
                                          <p:val>
                                            <p:strVal val="#ppt_x-0.05"/>
                                          </p:val>
                                        </p:tav>
                                      </p:tavLst>
                                    </p:anim>
                                    <p:anim calcmode="lin" valueType="num">
                                      <p:cBhvr>
                                        <p:cTn id="142" dur="800" decel="100000" fill="hold"/>
                                        <p:tgtEl>
                                          <p:spTgt spid="306224"/>
                                        </p:tgtEl>
                                        <p:attrNameLst>
                                          <p:attrName>ppt_y</p:attrName>
                                        </p:attrNameLst>
                                      </p:cBhvr>
                                      <p:tavLst>
                                        <p:tav tm="0">
                                          <p:val>
                                            <p:strVal val="#ppt_y-0.4"/>
                                          </p:val>
                                        </p:tav>
                                        <p:tav tm="100000">
                                          <p:val>
                                            <p:strVal val="#ppt_y+0.1"/>
                                          </p:val>
                                        </p:tav>
                                      </p:tavLst>
                                    </p:anim>
                                    <p:anim calcmode="lin" valueType="num">
                                      <p:cBhvr>
                                        <p:cTn id="143" dur="200" accel="100000" fill="hold">
                                          <p:stCondLst>
                                            <p:cond delay="800"/>
                                          </p:stCondLst>
                                        </p:cTn>
                                        <p:tgtEl>
                                          <p:spTgt spid="306224"/>
                                        </p:tgtEl>
                                        <p:attrNameLst>
                                          <p:attrName>ppt_x</p:attrName>
                                        </p:attrNameLst>
                                      </p:cBhvr>
                                      <p:tavLst>
                                        <p:tav tm="0">
                                          <p:val>
                                            <p:strVal val="#ppt_x-0.05"/>
                                          </p:val>
                                        </p:tav>
                                        <p:tav tm="100000">
                                          <p:val>
                                            <p:strVal val="#ppt_x"/>
                                          </p:val>
                                        </p:tav>
                                      </p:tavLst>
                                    </p:anim>
                                    <p:anim calcmode="lin" valueType="num">
                                      <p:cBhvr>
                                        <p:cTn id="144" dur="200" accel="100000" fill="hold">
                                          <p:stCondLst>
                                            <p:cond delay="800"/>
                                          </p:stCondLst>
                                        </p:cTn>
                                        <p:tgtEl>
                                          <p:spTgt spid="30622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1" grpId="0" animBg="1"/>
      <p:bldP spid="306192" grpId="0" animBg="1"/>
      <p:bldP spid="306193" grpId="0" animBg="1"/>
      <p:bldP spid="306194" grpId="0" animBg="1"/>
      <p:bldP spid="306195" grpId="0" animBg="1"/>
      <p:bldP spid="306196" grpId="0" animBg="1"/>
      <p:bldP spid="306197" grpId="0" animBg="1"/>
      <p:bldP spid="306198" grpId="0" animBg="1"/>
      <p:bldP spid="306199" grpId="0" animBg="1"/>
      <p:bldP spid="306200" grpId="0" animBg="1"/>
      <p:bldP spid="306201" grpId="0" animBg="1"/>
      <p:bldP spid="306202" grpId="0" animBg="1"/>
      <p:bldP spid="306203" grpId="0" animBg="1"/>
      <p:bldP spid="306204" grpId="0" animBg="1"/>
      <p:bldP spid="306205" grpId="0" animBg="1"/>
      <p:bldP spid="306206" grpId="0" animBg="1"/>
      <p:bldP spid="306207" grpId="0" animBg="1"/>
      <p:bldP spid="306208" grpId="0" animBg="1"/>
      <p:bldP spid="306209" grpId="0" animBg="1"/>
      <p:bldP spid="306210" grpId="0" animBg="1"/>
      <p:bldP spid="306211" grpId="0" animBg="1"/>
      <p:bldP spid="306212" grpId="0" animBg="1"/>
      <p:bldP spid="306213" grpId="0" animBg="1"/>
      <p:bldP spid="306214" grpId="0" animBg="1"/>
      <p:bldP spid="306215" grpId="0" animBg="1"/>
      <p:bldP spid="306216" grpId="0" animBg="1"/>
      <p:bldP spid="306217" grpId="0" animBg="1"/>
      <p:bldP spid="306218" grpId="0" animBg="1"/>
      <p:bldP spid="306219" grpId="0" animBg="1"/>
      <p:bldP spid="306220" grpId="0" animBg="1"/>
      <p:bldP spid="306221" grpId="0" animBg="1"/>
      <p:bldP spid="306222" grpId="0" animBg="1"/>
      <p:bldP spid="306223" grpId="0" animBg="1"/>
      <p:bldP spid="306224" grpId="0" animBg="1"/>
      <p:bldP spid="306226" grpId="0"/>
      <p:bldP spid="306227" grpId="0"/>
      <p:bldP spid="306228" grpId="0"/>
      <p:bldP spid="306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70322" y="860614"/>
            <a:ext cx="11353503" cy="3756653"/>
          </a:xfrm>
          <a:solidFill>
            <a:schemeClr val="bg1"/>
          </a:solidFill>
        </p:spPr>
        <p:txBody>
          <a:bodyPr>
            <a:noAutofit/>
          </a:bodyPr>
          <a:lstStyle/>
          <a:p>
            <a:pPr eaLnBrk="1" hangingPunct="1">
              <a:lnSpc>
                <a:spcPct val="90000"/>
              </a:lnSpc>
            </a:pPr>
            <a:r>
              <a:rPr lang="zh-CN" altLang="en-US" sz="2000" b="1" dirty="0">
                <a:solidFill>
                  <a:srgbClr val="0000CC"/>
                </a:solidFill>
                <a:latin typeface="微软雅黑" panose="020B0503020204020204" pitchFamily="34" charset="-122"/>
                <a:ea typeface="微软雅黑" panose="020B0503020204020204" pitchFamily="34" charset="-122"/>
              </a:rPr>
              <a:t>资源供应技术</a:t>
            </a:r>
            <a:r>
              <a:rPr lang="en-US" altLang="zh-CN" sz="2000" b="1" dirty="0">
                <a:solidFill>
                  <a:srgbClr val="0000CC"/>
                </a:solidFill>
                <a:latin typeface="微软雅黑" panose="020B0503020204020204" pitchFamily="34" charset="-122"/>
                <a:ea typeface="微软雅黑" panose="020B0503020204020204" pitchFamily="34" charset="-122"/>
              </a:rPr>
              <a:t> (Provisioning of Resources) </a:t>
            </a:r>
            <a:r>
              <a:rPr lang="en-US" altLang="zh-CN" sz="2000" b="1" dirty="0">
                <a:solidFill>
                  <a:srgbClr val="000000"/>
                </a:solidFill>
                <a:latin typeface="微软雅黑" panose="020B0503020204020204" pitchFamily="34" charset="-122"/>
                <a:ea typeface="微软雅黑" panose="020B0503020204020204" pitchFamily="34" charset="-122"/>
              </a:rPr>
              <a:t>   </a:t>
            </a:r>
          </a:p>
          <a:p>
            <a:pPr eaLnBrk="1" hangingPunct="1">
              <a:lnSpc>
                <a:spcPct val="90000"/>
              </a:lnSpc>
            </a:pPr>
            <a:r>
              <a:rPr lang="zh-CN" altLang="en-US" sz="2000" b="1" dirty="0">
                <a:solidFill>
                  <a:srgbClr val="0000CC"/>
                </a:solidFill>
                <a:latin typeface="微软雅黑" panose="020B0503020204020204" pitchFamily="34" charset="-122"/>
                <a:ea typeface="微软雅黑" panose="020B0503020204020204" pitchFamily="34" charset="-122"/>
              </a:rPr>
              <a:t>网格计算包含资源池，动态地供应计算能力的</a:t>
            </a:r>
            <a:r>
              <a:rPr lang="zh-CN" altLang="en-US" sz="2000" b="1" dirty="0" smtClean="0">
                <a:solidFill>
                  <a:srgbClr val="0000CC"/>
                </a:solidFill>
                <a:latin typeface="微软雅黑" panose="020B0503020204020204" pitchFamily="34" charset="-122"/>
                <a:ea typeface="微软雅黑" panose="020B0503020204020204" pitchFamily="34" charset="-122"/>
              </a:rPr>
              <a:t>技术</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000" b="1" dirty="0" smtClean="0">
                <a:solidFill>
                  <a:srgbClr val="000000"/>
                </a:solidFill>
                <a:latin typeface="微软雅黑" panose="020B0503020204020204" pitchFamily="34" charset="-122"/>
                <a:ea typeface="微软雅黑" panose="020B0503020204020204" pitchFamily="34" charset="-122"/>
              </a:rPr>
              <a:t>Grid </a:t>
            </a:r>
            <a:r>
              <a:rPr lang="en-US" altLang="zh-CN" sz="2000" b="1" dirty="0">
                <a:solidFill>
                  <a:srgbClr val="000000"/>
                </a:solidFill>
                <a:latin typeface="微软雅黑" panose="020B0503020204020204" pitchFamily="34" charset="-122"/>
                <a:ea typeface="微软雅黑" panose="020B0503020204020204" pitchFamily="34" charset="-122"/>
              </a:rPr>
              <a:t>computing consists of a </a:t>
            </a:r>
            <a:r>
              <a:rPr lang="en-US" altLang="zh-CN" sz="2000" b="1" dirty="0">
                <a:solidFill>
                  <a:schemeClr val="accent2"/>
                </a:solidFill>
                <a:latin typeface="微软雅黑" panose="020B0503020204020204" pitchFamily="34" charset="-122"/>
                <a:ea typeface="微软雅黑" panose="020B0503020204020204" pitchFamily="34" charset="-122"/>
              </a:rPr>
              <a:t>family of technologies</a:t>
            </a:r>
            <a:r>
              <a:rPr lang="en-US" altLang="zh-CN" sz="2000" b="1" dirty="0">
                <a:solidFill>
                  <a:srgbClr val="000000"/>
                </a:solidFill>
                <a:latin typeface="微软雅黑" panose="020B0503020204020204" pitchFamily="34" charset="-122"/>
                <a:ea typeface="微软雅黑" panose="020B0503020204020204" pitchFamily="34" charset="-122"/>
              </a:rPr>
              <a:t> for dynamically provisioning computing power from a pool of </a:t>
            </a:r>
            <a:r>
              <a:rPr lang="en-US" altLang="zh-CN" sz="2000" b="1" dirty="0" smtClean="0">
                <a:solidFill>
                  <a:srgbClr val="000000"/>
                </a:solidFill>
                <a:latin typeface="微软雅黑" panose="020B0503020204020204" pitchFamily="34" charset="-122"/>
                <a:ea typeface="微软雅黑" panose="020B0503020204020204" pitchFamily="34" charset="-122"/>
              </a:rPr>
              <a:t>resources, including</a:t>
            </a:r>
            <a:r>
              <a:rPr lang="en-US" altLang="zh-CN" sz="2000" b="1" dirty="0" smtClean="0">
                <a:solidFill>
                  <a:schemeClr val="bg1"/>
                </a:solidFill>
                <a:latin typeface="微软雅黑" panose="020B0503020204020204" pitchFamily="34" charset="-122"/>
                <a:ea typeface="微软雅黑" panose="020B0503020204020204" pitchFamily="34" charset="-122"/>
              </a:rPr>
              <a:t>de</a:t>
            </a:r>
            <a:r>
              <a:rPr lang="en-US" altLang="zh-CN" sz="2000" b="1" dirty="0">
                <a:solidFill>
                  <a:schemeClr val="bg1"/>
                </a:solidFill>
                <a:latin typeface="微软雅黑" panose="020B0503020204020204" pitchFamily="34" charset="-122"/>
                <a:ea typeface="微软雅黑" panose="020B0503020204020204" pitchFamily="34" charset="-122"/>
              </a:rPr>
              <a:t>): </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computing cycles (</a:t>
            </a:r>
            <a:r>
              <a:rPr lang="zh-CN" altLang="en-US" sz="2000" b="1" dirty="0">
                <a:solidFill>
                  <a:srgbClr val="C00000"/>
                </a:solidFill>
                <a:latin typeface="微软雅黑" panose="020B0503020204020204" pitchFamily="34" charset="-122"/>
                <a:ea typeface="微软雅黑" panose="020B0503020204020204" pitchFamily="34" charset="-122"/>
              </a:rPr>
              <a:t>计算周期</a:t>
            </a:r>
            <a:r>
              <a:rPr lang="en-US" altLang="zh-CN" sz="20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file and data storage (</a:t>
            </a:r>
            <a:r>
              <a:rPr lang="zh-CN" altLang="en-US" sz="2000" b="1" dirty="0">
                <a:solidFill>
                  <a:srgbClr val="C00000"/>
                </a:solidFill>
                <a:latin typeface="微软雅黑" panose="020B0503020204020204" pitchFamily="34" charset="-122"/>
                <a:ea typeface="微软雅黑" panose="020B0503020204020204" pitchFamily="34" charset="-122"/>
              </a:rPr>
              <a:t>文件与数据存储</a:t>
            </a:r>
            <a:r>
              <a:rPr lang="en-US" altLang="zh-CN" sz="20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caching (</a:t>
            </a:r>
            <a:r>
              <a:rPr lang="zh-CN" altLang="en-US" sz="2000" b="1" dirty="0">
                <a:solidFill>
                  <a:srgbClr val="C00000"/>
                </a:solidFill>
                <a:latin typeface="微软雅黑" panose="020B0503020204020204" pitchFamily="34" charset="-122"/>
                <a:ea typeface="微软雅黑" panose="020B0503020204020204" pitchFamily="34" charset="-122"/>
              </a:rPr>
              <a:t>缓存</a:t>
            </a:r>
            <a:r>
              <a:rPr lang="en-US" altLang="zh-CN" sz="20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network bandwidth </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网络带宽</a:t>
            </a:r>
            <a:r>
              <a:rPr lang="zh-CN" altLang="en-US" sz="2000" b="1" dirty="0">
                <a:solidFill>
                  <a:srgbClr val="000000"/>
                </a:solidFill>
                <a:latin typeface="微软雅黑" panose="020B0503020204020204" pitchFamily="34" charset="-122"/>
                <a:ea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databases and (</a:t>
            </a:r>
            <a:r>
              <a:rPr lang="zh-CN" altLang="en-US" sz="2000" b="1" dirty="0">
                <a:solidFill>
                  <a:srgbClr val="000000"/>
                </a:solidFill>
                <a:latin typeface="微软雅黑" panose="020B0503020204020204" pitchFamily="34" charset="-122"/>
                <a:ea typeface="微软雅黑" panose="020B0503020204020204" pitchFamily="34" charset="-122"/>
              </a:rPr>
              <a:t>数据库</a:t>
            </a:r>
            <a:r>
              <a:rPr lang="en-US" altLang="zh-CN" sz="20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data warehouses (</a:t>
            </a:r>
            <a:r>
              <a:rPr lang="zh-CN" altLang="en-US" sz="2000" b="1" dirty="0">
                <a:solidFill>
                  <a:srgbClr val="000000"/>
                </a:solidFill>
                <a:latin typeface="微软雅黑" panose="020B0503020204020204" pitchFamily="34" charset="-122"/>
                <a:ea typeface="微软雅黑" panose="020B0503020204020204" pitchFamily="34" charset="-122"/>
              </a:rPr>
              <a:t>数据仓库</a:t>
            </a:r>
            <a:r>
              <a:rPr lang="en-US" altLang="zh-CN" sz="20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2000" b="1" dirty="0">
                <a:solidFill>
                  <a:srgbClr val="000000"/>
                </a:solidFill>
                <a:latin typeface="微软雅黑" panose="020B0503020204020204" pitchFamily="34" charset="-122"/>
                <a:ea typeface="微软雅黑" panose="020B0503020204020204" pitchFamily="34" charset="-122"/>
              </a:rPr>
              <a:t>application software </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应用软件</a:t>
            </a:r>
            <a:r>
              <a:rPr lang="zh-CN" altLang="en-US" sz="2000" b="1" dirty="0">
                <a:solidFill>
                  <a:srgbClr val="000000"/>
                </a:solidFill>
                <a:latin typeface="微软雅黑" panose="020B0503020204020204" pitchFamily="34" charset="-122"/>
                <a:ea typeface="微软雅黑" panose="020B0503020204020204" pitchFamily="34" charset="-122"/>
              </a:rPr>
              <a:t>）</a:t>
            </a:r>
          </a:p>
        </p:txBody>
      </p:sp>
      <p:sp>
        <p:nvSpPr>
          <p:cNvPr id="14339"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
        <p:nvSpPr>
          <p:cNvPr id="2" name="圆角矩形标注 1"/>
          <p:cNvSpPr>
            <a:spLocks noChangeArrowheads="1"/>
          </p:cNvSpPr>
          <p:nvPr/>
        </p:nvSpPr>
        <p:spPr bwMode="auto">
          <a:xfrm>
            <a:off x="7179310" y="4026535"/>
            <a:ext cx="3893820" cy="575310"/>
          </a:xfrm>
          <a:prstGeom prst="wedgeRoundRectCallout">
            <a:avLst>
              <a:gd name="adj1" fmla="val -32016"/>
              <a:gd name="adj2" fmla="val 88082"/>
              <a:gd name="adj3" fmla="val 16667"/>
            </a:avLst>
          </a:prstGeom>
          <a:solidFill>
            <a:schemeClr val="tx1">
              <a:alpha val="16000"/>
            </a:schemeClr>
          </a:solidFill>
          <a:ln w="28575">
            <a:solidFill>
              <a:srgbClr val="00956F"/>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000" b="1" dirty="0">
                <a:solidFill>
                  <a:srgbClr val="0000FF"/>
                </a:solidFill>
                <a:latin typeface="微软雅黑" panose="020B0503020204020204" pitchFamily="34" charset="-122"/>
                <a:ea typeface="微软雅黑" panose="020B0503020204020204" pitchFamily="34" charset="-122"/>
              </a:rPr>
              <a:t>将各类</a:t>
            </a:r>
            <a:r>
              <a:rPr lang="zh-CN" altLang="en-US" sz="2000" b="1" dirty="0" smtClean="0">
                <a:solidFill>
                  <a:srgbClr val="0000FF"/>
                </a:solidFill>
                <a:latin typeface="微软雅黑" panose="020B0503020204020204" pitchFamily="34" charset="-122"/>
                <a:ea typeface="微软雅黑" panose="020B0503020204020204" pitchFamily="34" charset="-122"/>
              </a:rPr>
              <a:t>资源集中在虚拟的资源池</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 name="立方体 4"/>
          <p:cNvSpPr/>
          <p:nvPr/>
        </p:nvSpPr>
        <p:spPr>
          <a:xfrm>
            <a:off x="3597910" y="4823460"/>
            <a:ext cx="8302625" cy="1743075"/>
          </a:xfrm>
          <a:prstGeom prst="cube">
            <a:avLst>
              <a:gd name="adj" fmla="val 6463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资源池</a:t>
            </a:r>
          </a:p>
        </p:txBody>
      </p:sp>
      <p:sp>
        <p:nvSpPr>
          <p:cNvPr id="18" name="文本框 16"/>
          <p:cNvSpPr txBox="1">
            <a:spLocks noChangeArrowheads="1"/>
          </p:cNvSpPr>
          <p:nvPr/>
        </p:nvSpPr>
        <p:spPr bwMode="auto">
          <a:xfrm>
            <a:off x="4537982" y="5017737"/>
            <a:ext cx="64226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noProof="1" smtClean="0">
                <a:latin typeface="微软雅黑" panose="020B0503020204020204" pitchFamily="34" charset="-122"/>
                <a:ea typeface="微软雅黑" panose="020B0503020204020204" pitchFamily="34" charset="-122"/>
                <a:cs typeface="微软雅黑" panose="020B0503020204020204" pitchFamily="34" charset="-122"/>
              </a:rPr>
              <a:t>计算周期，文件与数据</a:t>
            </a:r>
            <a:r>
              <a:rPr lang="zh-CN" altLang="en-US" sz="2000" b="1" noProof="1">
                <a:latin typeface="微软雅黑" panose="020B0503020204020204" pitchFamily="34" charset="-122"/>
                <a:ea typeface="微软雅黑" panose="020B0503020204020204" pitchFamily="34" charset="-122"/>
                <a:cs typeface="微软雅黑" panose="020B0503020204020204" pitchFamily="34" charset="-122"/>
              </a:rPr>
              <a:t>存储</a:t>
            </a:r>
            <a:r>
              <a:rPr lang="zh-CN" altLang="en-US" sz="2000" b="1" noProof="1" smtClean="0">
                <a:latin typeface="微软雅黑" panose="020B0503020204020204" pitchFamily="34" charset="-122"/>
                <a:ea typeface="微软雅黑" panose="020B0503020204020204" pitchFamily="34" charset="-122"/>
                <a:cs typeface="微软雅黑" panose="020B0503020204020204" pitchFamily="34" charset="-122"/>
              </a:rPr>
              <a:t>，缓存，网络带宽，数据库</a:t>
            </a:r>
            <a:r>
              <a:rPr lang="zh-CN" altLang="en-US" sz="2000" b="1" noProof="1">
                <a:latin typeface="微软雅黑" panose="020B0503020204020204" pitchFamily="34" charset="-122"/>
                <a:ea typeface="微软雅黑" panose="020B0503020204020204" pitchFamily="34" charset="-122"/>
                <a:cs typeface="微软雅黑" panose="020B0503020204020204" pitchFamily="34" charset="-122"/>
              </a:rPr>
              <a:t>，数据仓库</a:t>
            </a:r>
            <a:r>
              <a:rPr lang="zh-CN" altLang="en-US" sz="2000" b="1" noProof="1" smtClean="0">
                <a:latin typeface="微软雅黑" panose="020B0503020204020204" pitchFamily="34" charset="-122"/>
                <a:ea typeface="微软雅黑" panose="020B0503020204020204" pitchFamily="34" charset="-122"/>
                <a:cs typeface="微软雅黑" panose="020B0503020204020204" pitchFamily="34" charset="-122"/>
              </a:rPr>
              <a:t>，应用软件</a:t>
            </a:r>
            <a:endParaRPr lang="zh-CN" altLang="en-US" sz="2000" b="1" dirty="0">
              <a:latin typeface="微软雅黑" panose="020B0503020204020204" pitchFamily="34" charset="-122"/>
              <a:ea typeface="微软雅黑" panose="020B0503020204020204" pitchFamily="34" charset="-122"/>
            </a:endParaRPr>
          </a:p>
        </p:txBody>
      </p:sp>
      <p:sp>
        <p:nvSpPr>
          <p:cNvPr id="22" name="任意多边形 21"/>
          <p:cNvSpPr/>
          <p:nvPr/>
        </p:nvSpPr>
        <p:spPr>
          <a:xfrm>
            <a:off x="2483969" y="5432069"/>
            <a:ext cx="1671567" cy="390025"/>
          </a:xfrm>
          <a:custGeom>
            <a:avLst/>
            <a:gdLst>
              <a:gd name="connsiteX0" fmla="*/ 0 w 1937442"/>
              <a:gd name="connsiteY0" fmla="*/ 0 h 390025"/>
              <a:gd name="connsiteX1" fmla="*/ 162963 w 1937442"/>
              <a:gd name="connsiteY1" fmla="*/ 298764 h 390025"/>
              <a:gd name="connsiteX2" fmla="*/ 597529 w 1937442"/>
              <a:gd name="connsiteY2" fmla="*/ 389299 h 390025"/>
              <a:gd name="connsiteX3" fmla="*/ 1077363 w 1937442"/>
              <a:gd name="connsiteY3" fmla="*/ 262550 h 390025"/>
              <a:gd name="connsiteX4" fmla="*/ 1466662 w 1937442"/>
              <a:gd name="connsiteY4" fmla="*/ 144855 h 390025"/>
              <a:gd name="connsiteX5" fmla="*/ 1683945 w 1937442"/>
              <a:gd name="connsiteY5" fmla="*/ 135801 h 390025"/>
              <a:gd name="connsiteX6" fmla="*/ 1937442 w 1937442"/>
              <a:gd name="connsiteY6" fmla="*/ 181069 h 390025"/>
              <a:gd name="connsiteX7" fmla="*/ 1937442 w 1937442"/>
              <a:gd name="connsiteY7" fmla="*/ 181069 h 39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7442" h="390025">
                <a:moveTo>
                  <a:pt x="0" y="0"/>
                </a:moveTo>
                <a:cubicBezTo>
                  <a:pt x="31687" y="116940"/>
                  <a:pt x="63375" y="233881"/>
                  <a:pt x="162963" y="298764"/>
                </a:cubicBezTo>
                <a:cubicBezTo>
                  <a:pt x="262551" y="363647"/>
                  <a:pt x="445129" y="395335"/>
                  <a:pt x="597529" y="389299"/>
                </a:cubicBezTo>
                <a:cubicBezTo>
                  <a:pt x="749929" y="383263"/>
                  <a:pt x="932508" y="303291"/>
                  <a:pt x="1077363" y="262550"/>
                </a:cubicBezTo>
                <a:cubicBezTo>
                  <a:pt x="1222218" y="221809"/>
                  <a:pt x="1365565" y="165980"/>
                  <a:pt x="1466662" y="144855"/>
                </a:cubicBezTo>
                <a:cubicBezTo>
                  <a:pt x="1567759" y="123730"/>
                  <a:pt x="1605482" y="129765"/>
                  <a:pt x="1683945" y="135801"/>
                </a:cubicBezTo>
                <a:cubicBezTo>
                  <a:pt x="1762408" y="141837"/>
                  <a:pt x="1937442" y="181069"/>
                  <a:pt x="1937442" y="181069"/>
                </a:cubicBezTo>
                <a:lnTo>
                  <a:pt x="1937442" y="181069"/>
                </a:ln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9"/>
          <p:cNvGrpSpPr/>
          <p:nvPr/>
        </p:nvGrpSpPr>
        <p:grpSpPr bwMode="auto">
          <a:xfrm>
            <a:off x="301571" y="4906554"/>
            <a:ext cx="2136775" cy="1300162"/>
            <a:chOff x="3201249" y="116632"/>
            <a:chExt cx="2450871" cy="2569898"/>
          </a:xfrm>
        </p:grpSpPr>
        <p:sp>
          <p:nvSpPr>
            <p:cNvPr id="24" name="computr1"/>
            <p:cNvSpPr>
              <a:spLocks noEditPoints="1" noChangeArrowheads="1"/>
            </p:cNvSpPr>
            <p:nvPr/>
          </p:nvSpPr>
          <p:spPr bwMode="auto">
            <a:xfrm>
              <a:off x="3762689" y="2388465"/>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computr1"/>
            <p:cNvSpPr>
              <a:spLocks noEditPoints="1" noChangeArrowheads="1"/>
            </p:cNvSpPr>
            <p:nvPr/>
          </p:nvSpPr>
          <p:spPr bwMode="auto">
            <a:xfrm>
              <a:off x="5519596" y="685815"/>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computr1"/>
            <p:cNvSpPr>
              <a:spLocks noEditPoints="1" noChangeArrowheads="1"/>
            </p:cNvSpPr>
            <p:nvPr/>
          </p:nvSpPr>
          <p:spPr bwMode="auto">
            <a:xfrm>
              <a:off x="4845978" y="239009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computr1"/>
            <p:cNvSpPr>
              <a:spLocks noEditPoints="1" noChangeArrowheads="1"/>
            </p:cNvSpPr>
            <p:nvPr/>
          </p:nvSpPr>
          <p:spPr bwMode="auto">
            <a:xfrm>
              <a:off x="4290036" y="201282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28" name="computr1"/>
            <p:cNvSpPr>
              <a:spLocks noEditPoints="1" noChangeArrowheads="1"/>
            </p:cNvSpPr>
            <p:nvPr/>
          </p:nvSpPr>
          <p:spPr bwMode="auto">
            <a:xfrm>
              <a:off x="5519596" y="164697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29" name="computr1"/>
            <p:cNvSpPr>
              <a:spLocks noEditPoints="1" noChangeArrowheads="1"/>
            </p:cNvSpPr>
            <p:nvPr/>
          </p:nvSpPr>
          <p:spPr bwMode="auto">
            <a:xfrm>
              <a:off x="5519596" y="116598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computr1"/>
            <p:cNvSpPr>
              <a:spLocks noEditPoints="1" noChangeArrowheads="1"/>
            </p:cNvSpPr>
            <p:nvPr/>
          </p:nvSpPr>
          <p:spPr bwMode="auto">
            <a:xfrm>
              <a:off x="4845978" y="90793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computr1"/>
            <p:cNvSpPr>
              <a:spLocks noEditPoints="1" noChangeArrowheads="1"/>
            </p:cNvSpPr>
            <p:nvPr/>
          </p:nvSpPr>
          <p:spPr bwMode="auto">
            <a:xfrm>
              <a:off x="4845978" y="187154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computr1"/>
            <p:cNvSpPr>
              <a:spLocks noEditPoints="1" noChangeArrowheads="1"/>
            </p:cNvSpPr>
            <p:nvPr/>
          </p:nvSpPr>
          <p:spPr bwMode="auto">
            <a:xfrm>
              <a:off x="3201249" y="923451"/>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computr1"/>
            <p:cNvSpPr>
              <a:spLocks noEditPoints="1" noChangeArrowheads="1"/>
            </p:cNvSpPr>
            <p:nvPr/>
          </p:nvSpPr>
          <p:spPr bwMode="auto">
            <a:xfrm>
              <a:off x="3450350" y="186991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19"/>
            <p:cNvSpPr>
              <a:spLocks noChangeShapeType="1"/>
            </p:cNvSpPr>
            <p:nvPr/>
          </p:nvSpPr>
          <p:spPr bwMode="auto">
            <a:xfrm flipV="1">
              <a:off x="3276034" y="627427"/>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20"/>
            <p:cNvSpPr>
              <a:spLocks noChangeShapeType="1"/>
            </p:cNvSpPr>
            <p:nvPr/>
          </p:nvSpPr>
          <p:spPr bwMode="auto">
            <a:xfrm>
              <a:off x="3313427" y="1024712"/>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21"/>
            <p:cNvSpPr>
              <a:spLocks noChangeShapeType="1"/>
            </p:cNvSpPr>
            <p:nvPr/>
          </p:nvSpPr>
          <p:spPr bwMode="auto">
            <a:xfrm>
              <a:off x="3263387" y="1108823"/>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24"/>
            <p:cNvSpPr>
              <a:spLocks noChangeShapeType="1"/>
            </p:cNvSpPr>
            <p:nvPr/>
          </p:nvSpPr>
          <p:spPr bwMode="auto">
            <a:xfrm flipV="1">
              <a:off x="3762689" y="397549"/>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Line 25"/>
            <p:cNvSpPr>
              <a:spLocks noChangeShapeType="1"/>
            </p:cNvSpPr>
            <p:nvPr/>
          </p:nvSpPr>
          <p:spPr bwMode="auto">
            <a:xfrm flipV="1">
              <a:off x="4297185" y="220342"/>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28"/>
            <p:cNvSpPr>
              <a:spLocks noChangeShapeType="1"/>
            </p:cNvSpPr>
            <p:nvPr/>
          </p:nvSpPr>
          <p:spPr bwMode="auto">
            <a:xfrm flipV="1">
              <a:off x="4387367" y="1982605"/>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30"/>
            <p:cNvSpPr>
              <a:spLocks noChangeShapeType="1"/>
            </p:cNvSpPr>
            <p:nvPr/>
          </p:nvSpPr>
          <p:spPr bwMode="auto">
            <a:xfrm>
              <a:off x="4863574" y="203194"/>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Line 31"/>
            <p:cNvSpPr>
              <a:spLocks noChangeShapeType="1"/>
            </p:cNvSpPr>
            <p:nvPr/>
          </p:nvSpPr>
          <p:spPr bwMode="auto">
            <a:xfrm flipV="1">
              <a:off x="4970803" y="823007"/>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33"/>
            <p:cNvSpPr>
              <a:spLocks noChangeShapeType="1"/>
            </p:cNvSpPr>
            <p:nvPr/>
          </p:nvSpPr>
          <p:spPr bwMode="auto">
            <a:xfrm flipV="1">
              <a:off x="4988400" y="1833980"/>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34"/>
            <p:cNvSpPr>
              <a:spLocks noChangeShapeType="1"/>
            </p:cNvSpPr>
            <p:nvPr/>
          </p:nvSpPr>
          <p:spPr bwMode="auto">
            <a:xfrm>
              <a:off x="4414862" y="2198192"/>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a:off x="3586724" y="1180686"/>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Line 43"/>
            <p:cNvSpPr>
              <a:spLocks noChangeShapeType="1"/>
            </p:cNvSpPr>
            <p:nvPr/>
          </p:nvSpPr>
          <p:spPr bwMode="auto">
            <a:xfrm flipH="1">
              <a:off x="3563078" y="1428938"/>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3565278" y="1982605"/>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Line 46"/>
            <p:cNvSpPr>
              <a:spLocks noChangeShapeType="1"/>
            </p:cNvSpPr>
            <p:nvPr/>
          </p:nvSpPr>
          <p:spPr bwMode="auto">
            <a:xfrm>
              <a:off x="3824827" y="1373408"/>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48"/>
            <p:cNvSpPr>
              <a:spLocks noChangeShapeType="1"/>
            </p:cNvSpPr>
            <p:nvPr/>
          </p:nvSpPr>
          <p:spPr bwMode="auto">
            <a:xfrm>
              <a:off x="4809685" y="317520"/>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49"/>
            <p:cNvSpPr>
              <a:spLocks noChangeShapeType="1"/>
            </p:cNvSpPr>
            <p:nvPr/>
          </p:nvSpPr>
          <p:spPr bwMode="auto">
            <a:xfrm flipV="1">
              <a:off x="4970803" y="1847046"/>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4970803" y="1042677"/>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Line 52"/>
            <p:cNvSpPr>
              <a:spLocks noChangeShapeType="1"/>
            </p:cNvSpPr>
            <p:nvPr/>
          </p:nvSpPr>
          <p:spPr bwMode="auto">
            <a:xfrm>
              <a:off x="5122024" y="688265"/>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computr1"/>
            <p:cNvSpPr>
              <a:spLocks noEditPoints="1" noChangeArrowheads="1"/>
            </p:cNvSpPr>
            <p:nvPr/>
          </p:nvSpPr>
          <p:spPr bwMode="auto">
            <a:xfrm>
              <a:off x="4387367" y="250115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3" name="computr1"/>
            <p:cNvSpPr>
              <a:spLocks noEditPoints="1" noChangeArrowheads="1"/>
            </p:cNvSpPr>
            <p:nvPr/>
          </p:nvSpPr>
          <p:spPr bwMode="auto">
            <a:xfrm>
              <a:off x="5527294" y="188494"/>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computr1"/>
            <p:cNvSpPr>
              <a:spLocks noEditPoints="1" noChangeArrowheads="1"/>
            </p:cNvSpPr>
            <p:nvPr/>
          </p:nvSpPr>
          <p:spPr bwMode="auto">
            <a:xfrm>
              <a:off x="4747547" y="116632"/>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computr1"/>
            <p:cNvSpPr>
              <a:spLocks noEditPoints="1" noChangeArrowheads="1"/>
            </p:cNvSpPr>
            <p:nvPr/>
          </p:nvSpPr>
          <p:spPr bwMode="auto">
            <a:xfrm>
              <a:off x="3631428" y="50273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computr1"/>
            <p:cNvSpPr>
              <a:spLocks noEditPoints="1" noChangeArrowheads="1"/>
            </p:cNvSpPr>
            <p:nvPr/>
          </p:nvSpPr>
          <p:spPr bwMode="auto">
            <a:xfrm>
              <a:off x="3503140" y="99531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computr1"/>
            <p:cNvSpPr>
              <a:spLocks noEditPoints="1" noChangeArrowheads="1"/>
            </p:cNvSpPr>
            <p:nvPr/>
          </p:nvSpPr>
          <p:spPr bwMode="auto">
            <a:xfrm>
              <a:off x="4174009" y="355085"/>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computr1"/>
            <p:cNvSpPr>
              <a:spLocks noEditPoints="1" noChangeArrowheads="1"/>
            </p:cNvSpPr>
            <p:nvPr/>
          </p:nvSpPr>
          <p:spPr bwMode="auto">
            <a:xfrm>
              <a:off x="4997198" y="613952"/>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computr1"/>
            <p:cNvSpPr>
              <a:spLocks noEditPoints="1" noChangeArrowheads="1"/>
            </p:cNvSpPr>
            <p:nvPr/>
          </p:nvSpPr>
          <p:spPr bwMode="auto">
            <a:xfrm>
              <a:off x="3700002" y="1243565"/>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computr1"/>
            <p:cNvSpPr>
              <a:spLocks noEditPoints="1" noChangeArrowheads="1"/>
            </p:cNvSpPr>
            <p:nvPr/>
          </p:nvSpPr>
          <p:spPr bwMode="auto">
            <a:xfrm>
              <a:off x="3999143" y="1659224"/>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Line 23"/>
            <p:cNvSpPr>
              <a:spLocks noChangeShapeType="1"/>
            </p:cNvSpPr>
            <p:nvPr/>
          </p:nvSpPr>
          <p:spPr bwMode="auto">
            <a:xfrm flipV="1">
              <a:off x="3824827" y="1869912"/>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23"/>
            <p:cNvSpPr>
              <a:spLocks noChangeShapeType="1"/>
            </p:cNvSpPr>
            <p:nvPr/>
          </p:nvSpPr>
          <p:spPr bwMode="auto">
            <a:xfrm>
              <a:off x="3886965" y="2480742"/>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Line 23"/>
            <p:cNvSpPr>
              <a:spLocks noChangeShapeType="1"/>
            </p:cNvSpPr>
            <p:nvPr/>
          </p:nvSpPr>
          <p:spPr bwMode="auto">
            <a:xfrm flipH="1" flipV="1">
              <a:off x="4354374" y="2187576"/>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computr1"/>
            <p:cNvSpPr>
              <a:spLocks noEditPoints="1" noChangeArrowheads="1"/>
            </p:cNvSpPr>
            <p:nvPr/>
          </p:nvSpPr>
          <p:spPr bwMode="auto">
            <a:xfrm>
              <a:off x="4372568" y="101219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computr1"/>
            <p:cNvSpPr>
              <a:spLocks noEditPoints="1" noChangeArrowheads="1"/>
            </p:cNvSpPr>
            <p:nvPr/>
          </p:nvSpPr>
          <p:spPr bwMode="auto">
            <a:xfrm>
              <a:off x="4052645" y="112474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19"/>
            <p:cNvSpPr>
              <a:spLocks noChangeShapeType="1"/>
            </p:cNvSpPr>
            <p:nvPr/>
          </p:nvSpPr>
          <p:spPr bwMode="auto">
            <a:xfrm flipH="1" flipV="1">
              <a:off x="4236421" y="531924"/>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 name="computr1"/>
            <p:cNvSpPr>
              <a:spLocks noEditPoints="1" noChangeArrowheads="1"/>
            </p:cNvSpPr>
            <p:nvPr/>
          </p:nvSpPr>
          <p:spPr bwMode="auto">
            <a:xfrm>
              <a:off x="4568007" y="139790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8" name="computr1"/>
            <p:cNvSpPr>
              <a:spLocks noEditPoints="1" noChangeArrowheads="1"/>
            </p:cNvSpPr>
            <p:nvPr/>
          </p:nvSpPr>
          <p:spPr bwMode="auto">
            <a:xfrm>
              <a:off x="5027812" y="13891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69" name="computr1"/>
            <p:cNvSpPr>
              <a:spLocks noEditPoints="1" noChangeArrowheads="1"/>
            </p:cNvSpPr>
            <p:nvPr/>
          </p:nvSpPr>
          <p:spPr bwMode="auto">
            <a:xfrm>
              <a:off x="5117800" y="182943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Line 19"/>
            <p:cNvSpPr>
              <a:spLocks noChangeShapeType="1"/>
            </p:cNvSpPr>
            <p:nvPr/>
          </p:nvSpPr>
          <p:spPr bwMode="auto">
            <a:xfrm flipH="1" flipV="1">
              <a:off x="3705304" y="684323"/>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 name="Line 19"/>
            <p:cNvSpPr>
              <a:spLocks noChangeShapeType="1"/>
            </p:cNvSpPr>
            <p:nvPr/>
          </p:nvSpPr>
          <p:spPr bwMode="auto">
            <a:xfrm flipH="1">
              <a:off x="4115057" y="1556791"/>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 name="Line 19"/>
            <p:cNvSpPr>
              <a:spLocks noChangeShapeType="1"/>
            </p:cNvSpPr>
            <p:nvPr/>
          </p:nvSpPr>
          <p:spPr bwMode="auto">
            <a:xfrm flipH="1">
              <a:off x="4115057" y="1215716"/>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Line 19"/>
            <p:cNvSpPr>
              <a:spLocks noChangeShapeType="1"/>
            </p:cNvSpPr>
            <p:nvPr/>
          </p:nvSpPr>
          <p:spPr bwMode="auto">
            <a:xfrm flipH="1" flipV="1">
              <a:off x="4689223" y="1583022"/>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 name="Line 19"/>
            <p:cNvSpPr>
              <a:spLocks noChangeShapeType="1"/>
            </p:cNvSpPr>
            <p:nvPr/>
          </p:nvSpPr>
          <p:spPr bwMode="auto">
            <a:xfrm flipH="1" flipV="1">
              <a:off x="5122023" y="1573675"/>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flipH="1" flipV="1">
              <a:off x="4908388" y="1087998"/>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pic>
        <p:nvPicPr>
          <p:cNvPr id="7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009" y="5247136"/>
            <a:ext cx="417216"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anim calcmode="lin" valueType="num">
                                      <p:cBhvr additive="base">
                                        <p:cTn id="11"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anim calcmode="lin" valueType="num">
                                      <p:cBhvr additive="base">
                                        <p:cTn id="15"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299">
                                            <p:txEl>
                                              <p:pRg st="5" end="5"/>
                                            </p:txEl>
                                          </p:spTgt>
                                        </p:tgtEl>
                                        <p:attrNameLst>
                                          <p:attrName>style.visibility</p:attrName>
                                        </p:attrNameLst>
                                      </p:cBhvr>
                                      <p:to>
                                        <p:strVal val="visible"/>
                                      </p:to>
                                    </p:set>
                                    <p:anim calcmode="lin" valueType="num">
                                      <p:cBhvr additive="base">
                                        <p:cTn id="19"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9">
                                            <p:txEl>
                                              <p:pRg st="6" end="6"/>
                                            </p:txEl>
                                          </p:spTgt>
                                        </p:tgtEl>
                                        <p:attrNameLst>
                                          <p:attrName>style.visibility</p:attrName>
                                        </p:attrNameLst>
                                      </p:cBhvr>
                                      <p:to>
                                        <p:strVal val="visible"/>
                                      </p:to>
                                    </p:set>
                                    <p:anim calcmode="lin" valueType="num">
                                      <p:cBhvr additive="base">
                                        <p:cTn id="23"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5299">
                                            <p:txEl>
                                              <p:pRg st="7" end="7"/>
                                            </p:txEl>
                                          </p:spTgt>
                                        </p:tgtEl>
                                        <p:attrNameLst>
                                          <p:attrName>style.visibility</p:attrName>
                                        </p:attrNameLst>
                                      </p:cBhvr>
                                      <p:to>
                                        <p:strVal val="visible"/>
                                      </p:to>
                                    </p:set>
                                    <p:anim calcmode="lin" valueType="num">
                                      <p:cBhvr additive="base">
                                        <p:cTn id="27" dur="5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5299">
                                            <p:txEl>
                                              <p:pRg st="8" end="8"/>
                                            </p:txEl>
                                          </p:spTgt>
                                        </p:tgtEl>
                                        <p:attrNameLst>
                                          <p:attrName>style.visibility</p:attrName>
                                        </p:attrNameLst>
                                      </p:cBhvr>
                                      <p:to>
                                        <p:strVal val="visible"/>
                                      </p:to>
                                    </p:set>
                                    <p:anim calcmode="lin" valueType="num">
                                      <p:cBhvr additive="base">
                                        <p:cTn id="31"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299">
                                            <p:txEl>
                                              <p:pRg st="9" end="9"/>
                                            </p:txEl>
                                          </p:spTgt>
                                        </p:tgtEl>
                                        <p:attrNameLst>
                                          <p:attrName>style.visibility</p:attrName>
                                        </p:attrNameLst>
                                      </p:cBhvr>
                                      <p:to>
                                        <p:strVal val="visible"/>
                                      </p:to>
                                    </p:set>
                                    <p:anim calcmode="lin" valueType="num">
                                      <p:cBhvr additive="base">
                                        <p:cTn id="35" dur="500" fill="hold"/>
                                        <p:tgtEl>
                                          <p:spTgt spid="5529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387177" y="1341438"/>
            <a:ext cx="11055179" cy="4655708"/>
          </a:xfrm>
        </p:spPr>
        <p:txBody>
          <a:bodyPr>
            <a:normAutofit/>
          </a:bodyPr>
          <a:lstStyle/>
          <a:p>
            <a:pPr marL="457200" indent="-457200">
              <a:buNone/>
            </a:pPr>
            <a:r>
              <a:rPr lang="zh-CN" altLang="en-US" b="1" dirty="0">
                <a:latin typeface="微软雅黑" panose="020B0503020204020204" pitchFamily="34" charset="-122"/>
                <a:ea typeface="微软雅黑" panose="020B0503020204020204" pitchFamily="34" charset="-122"/>
              </a:rPr>
              <a:t>资源的多样性 </a:t>
            </a:r>
            <a:r>
              <a:rPr lang="en-US" altLang="zh-CN" b="1" dirty="0">
                <a:latin typeface="微软雅黑" panose="020B0503020204020204" pitchFamily="34" charset="-122"/>
                <a:ea typeface="微软雅黑" panose="020B0503020204020204" pitchFamily="34" charset="-122"/>
              </a:rPr>
              <a:t>(Diversity of resources). </a:t>
            </a:r>
          </a:p>
          <a:p>
            <a:pPr marL="457200" indent="-457200">
              <a:buFontTx/>
              <a:buAutoNum type="alphaLcParenR"/>
            </a:pPr>
            <a:r>
              <a:rPr lang="zh-CN" altLang="en-US" b="1" dirty="0" smtClean="0">
                <a:latin typeface="微软雅黑" panose="020B0503020204020204" pitchFamily="34" charset="-122"/>
                <a:ea typeface="微软雅黑" panose="020B0503020204020204" pitchFamily="34" charset="-122"/>
              </a:rPr>
              <a:t>资源池可以是在地理上分散的</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457200" indent="-457200">
              <a:buFontTx/>
              <a:buAutoNum type="alphaLcParenR"/>
            </a:pPr>
            <a:r>
              <a:rPr lang="zh-CN" altLang="en-US" b="1" dirty="0">
                <a:latin typeface="微软雅黑" panose="020B0503020204020204" pitchFamily="34" charset="-122"/>
                <a:ea typeface="微软雅黑" panose="020B0503020204020204" pitchFamily="34" charset="-122"/>
              </a:rPr>
              <a:t>各种</a:t>
            </a:r>
            <a:r>
              <a:rPr lang="zh-CN" altLang="en-US" b="1" dirty="0" smtClean="0">
                <a:latin typeface="微软雅黑" panose="020B0503020204020204" pitchFamily="34" charset="-122"/>
                <a:ea typeface="微软雅黑" panose="020B0503020204020204" pitchFamily="34" charset="-122"/>
              </a:rPr>
              <a:t>资源在</a:t>
            </a:r>
            <a:endParaRPr lang="en-US" altLang="zh-CN" b="1" dirty="0">
              <a:latin typeface="微软雅黑" panose="020B0503020204020204" pitchFamily="34" charset="-122"/>
              <a:ea typeface="微软雅黑" panose="020B0503020204020204" pitchFamily="34" charset="-122"/>
            </a:endParaRPr>
          </a:p>
          <a:p>
            <a:pPr marL="914400" lvl="1" indent="-457200"/>
            <a:r>
              <a:rPr lang="en-US" altLang="zh-CN" sz="2800" b="1" dirty="0">
                <a:latin typeface="微软雅黑" panose="020B0503020204020204" pitchFamily="34" charset="-122"/>
                <a:ea typeface="微软雅黑" panose="020B0503020204020204" pitchFamily="34" charset="-122"/>
              </a:rPr>
              <a:t>Capability  (</a:t>
            </a:r>
            <a:r>
              <a:rPr lang="zh-CN" altLang="en-US" sz="2800" b="1" dirty="0">
                <a:latin typeface="微软雅黑" panose="020B0503020204020204" pitchFamily="34" charset="-122"/>
                <a:ea typeface="微软雅黑" panose="020B0503020204020204" pitchFamily="34" charset="-122"/>
              </a:rPr>
              <a:t>能力方面</a:t>
            </a:r>
            <a:r>
              <a:rPr lang="en-US" altLang="zh-CN" sz="2800" b="1" dirty="0">
                <a:latin typeface="微软雅黑" panose="020B0503020204020204" pitchFamily="34" charset="-122"/>
                <a:ea typeface="微软雅黑" panose="020B0503020204020204" pitchFamily="34" charset="-122"/>
              </a:rPr>
              <a:t>)</a:t>
            </a:r>
          </a:p>
          <a:p>
            <a:pPr marL="914400" lvl="1" indent="-457200"/>
            <a:r>
              <a:rPr lang="en-US" altLang="zh-CN" sz="2800" b="1" dirty="0">
                <a:latin typeface="微软雅黑" panose="020B0503020204020204" pitchFamily="34" charset="-122"/>
                <a:ea typeface="微软雅黑" panose="020B0503020204020204" pitchFamily="34" charset="-122"/>
              </a:rPr>
              <a:t>Capacity, and </a:t>
            </a:r>
            <a:r>
              <a:rPr lang="zh-CN" altLang="en-US" sz="2800" b="1" dirty="0">
                <a:latin typeface="微软雅黑" panose="020B0503020204020204" pitchFamily="34" charset="-122"/>
                <a:ea typeface="微软雅黑" panose="020B0503020204020204" pitchFamily="34" charset="-122"/>
              </a:rPr>
              <a:t>（容量方面）</a:t>
            </a:r>
            <a:endParaRPr lang="en-US" altLang="zh-CN" sz="2800" b="1" dirty="0">
              <a:latin typeface="微软雅黑" panose="020B0503020204020204" pitchFamily="34" charset="-122"/>
              <a:ea typeface="微软雅黑" panose="020B0503020204020204" pitchFamily="34" charset="-122"/>
            </a:endParaRPr>
          </a:p>
          <a:p>
            <a:pPr marL="914400" lvl="1" indent="-457200"/>
            <a:r>
              <a:rPr lang="en-US" altLang="zh-CN" sz="2800" b="1" dirty="0">
                <a:latin typeface="微软雅黑" panose="020B0503020204020204" pitchFamily="34" charset="-122"/>
                <a:ea typeface="微软雅黑" panose="020B0503020204020204" pitchFamily="34" charset="-122"/>
              </a:rPr>
              <a:t>Availability </a:t>
            </a:r>
            <a:r>
              <a:rPr lang="zh-CN" altLang="en-US" sz="2800" b="1" dirty="0">
                <a:latin typeface="微软雅黑" panose="020B0503020204020204" pitchFamily="34" charset="-122"/>
                <a:ea typeface="微软雅黑" panose="020B0503020204020204" pitchFamily="34" charset="-122"/>
              </a:rPr>
              <a:t>（可用性方面）</a:t>
            </a:r>
            <a:endParaRPr lang="en-US" altLang="zh-CN" sz="2800" b="1" dirty="0">
              <a:latin typeface="微软雅黑" panose="020B0503020204020204" pitchFamily="34" charset="-122"/>
              <a:ea typeface="微软雅黑" panose="020B0503020204020204" pitchFamily="34" charset="-122"/>
            </a:endParaRPr>
          </a:p>
          <a:p>
            <a:pPr marL="457200" indent="-457200">
              <a:buNone/>
            </a:pPr>
            <a:r>
              <a:rPr lang="zh-CN" altLang="en-US" b="1" dirty="0">
                <a:latin typeface="微软雅黑" panose="020B0503020204020204" pitchFamily="34" charset="-122"/>
                <a:ea typeface="微软雅黑" panose="020B0503020204020204" pitchFamily="34" charset="-122"/>
              </a:rPr>
              <a:t>差别很大</a:t>
            </a:r>
            <a:r>
              <a:rPr lang="en-US" altLang="zh-CN" b="1" dirty="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marL="457200" indent="-457200">
              <a:spcBef>
                <a:spcPct val="0"/>
              </a:spcBef>
              <a:buNone/>
            </a:pPr>
            <a:endParaRPr lang="en-US" altLang="zh-CN" b="1" dirty="0" smtClean="0">
              <a:latin typeface="微软雅黑" panose="020B0503020204020204" pitchFamily="34" charset="-122"/>
              <a:ea typeface="微软雅黑" panose="020B0503020204020204" pitchFamily="34" charset="-122"/>
            </a:endParaRPr>
          </a:p>
          <a:p>
            <a:pPr marL="457200" indent="-457200">
              <a:spcBef>
                <a:spcPct val="0"/>
              </a:spcBef>
              <a:buNone/>
            </a:pPr>
            <a:r>
              <a:rPr lang="zh-CN" altLang="en-US" b="1" dirty="0" smtClean="0">
                <a:latin typeface="微软雅黑" panose="020B0503020204020204" pitchFamily="34" charset="-122"/>
                <a:ea typeface="微软雅黑" panose="020B0503020204020204" pitchFamily="34" charset="-122"/>
              </a:rPr>
              <a:t>注</a:t>
            </a:r>
            <a:r>
              <a:rPr lang="zh-CN" altLang="en-US" b="1" dirty="0">
                <a:latin typeface="微软雅黑" panose="020B0503020204020204" pitchFamily="34" charset="-122"/>
                <a:ea typeface="微软雅黑" panose="020B0503020204020204" pitchFamily="34" charset="-122"/>
              </a:rPr>
              <a:t>：多个网格应用程序可以共享资源池</a:t>
            </a:r>
            <a:r>
              <a:rPr lang="en-US" altLang="zh-CN" b="1" dirty="0">
                <a:latin typeface="微软雅黑" panose="020B0503020204020204" pitchFamily="34" charset="-122"/>
                <a:ea typeface="微软雅黑" panose="020B0503020204020204" pitchFamily="34" charset="-122"/>
              </a:rPr>
              <a:t>. Several </a:t>
            </a:r>
            <a:r>
              <a:rPr lang="en-US" altLang="zh-CN" b="1" dirty="0" smtClean="0">
                <a:latin typeface="微软雅黑" panose="020B0503020204020204" pitchFamily="34" charset="-122"/>
                <a:ea typeface="微软雅黑" panose="020B0503020204020204" pitchFamily="34" charset="-122"/>
              </a:rPr>
              <a:t>grid-aware </a:t>
            </a:r>
          </a:p>
          <a:p>
            <a:pPr marL="457200" indent="-457200">
              <a:spcBef>
                <a:spcPct val="0"/>
              </a:spcBef>
              <a:buNone/>
            </a:pPr>
            <a:r>
              <a:rPr lang="en-US" altLang="zh-CN" b="1" dirty="0" smtClean="0">
                <a:latin typeface="微软雅黑" panose="020B0503020204020204" pitchFamily="34" charset="-122"/>
                <a:ea typeface="微软雅黑" panose="020B0503020204020204" pitchFamily="34" charset="-122"/>
              </a:rPr>
              <a:t>applications </a:t>
            </a:r>
            <a:r>
              <a:rPr lang="en-US" altLang="zh-CN" b="1" dirty="0">
                <a:latin typeface="微软雅黑" panose="020B0503020204020204" pitchFamily="34" charset="-122"/>
                <a:ea typeface="微软雅黑" panose="020B0503020204020204" pitchFamily="34" charset="-122"/>
              </a:rPr>
              <a:t>can share the </a:t>
            </a:r>
            <a:r>
              <a:rPr lang="en-US" altLang="zh-CN" b="1" dirty="0" smtClean="0">
                <a:latin typeface="微软雅黑" panose="020B0503020204020204" pitchFamily="34" charset="-122"/>
                <a:ea typeface="微软雅黑" panose="020B0503020204020204" pitchFamily="34" charset="-122"/>
              </a:rPr>
              <a:t>resource </a:t>
            </a:r>
            <a:r>
              <a:rPr lang="en-US" altLang="zh-CN" b="1" dirty="0">
                <a:latin typeface="微软雅黑" panose="020B0503020204020204" pitchFamily="34" charset="-122"/>
                <a:ea typeface="微软雅黑" panose="020B0503020204020204" pitchFamily="34" charset="-122"/>
              </a:rPr>
              <a:t>pool. </a:t>
            </a:r>
            <a:endParaRPr lang="zh-CN" altLang="en-US" b="1" dirty="0">
              <a:latin typeface="微软雅黑" panose="020B0503020204020204" pitchFamily="34" charset="-122"/>
              <a:ea typeface="微软雅黑" panose="020B0503020204020204" pitchFamily="34" charset="-122"/>
            </a:endParaRPr>
          </a:p>
        </p:txBody>
      </p:sp>
      <p:sp>
        <p:nvSpPr>
          <p:cNvPr id="15363"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Effect transition="in" filter="checkerboard(across)">
                                      <p:cBhvr>
                                        <p:cTn id="7" dur="500"/>
                                        <p:tgtEl>
                                          <p:spTgt spid="1259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5955">
                                            <p:txEl>
                                              <p:pRg st="2" end="2"/>
                                            </p:txEl>
                                          </p:spTgt>
                                        </p:tgtEl>
                                        <p:attrNameLst>
                                          <p:attrName>style.visibility</p:attrName>
                                        </p:attrNameLst>
                                      </p:cBhvr>
                                      <p:to>
                                        <p:strVal val="visible"/>
                                      </p:to>
                                    </p:set>
                                    <p:animEffect transition="in" filter="checkerboard(across)">
                                      <p:cBhvr>
                                        <p:cTn id="12" dur="500"/>
                                        <p:tgtEl>
                                          <p:spTgt spid="1259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5955">
                                            <p:txEl>
                                              <p:pRg st="3" end="3"/>
                                            </p:txEl>
                                          </p:spTgt>
                                        </p:tgtEl>
                                        <p:attrNameLst>
                                          <p:attrName>style.visibility</p:attrName>
                                        </p:attrNameLst>
                                      </p:cBhvr>
                                      <p:to>
                                        <p:strVal val="visible"/>
                                      </p:to>
                                    </p:set>
                                    <p:animEffect transition="in" filter="box(in)">
                                      <p:cBhvr>
                                        <p:cTn id="17" dur="500"/>
                                        <p:tgtEl>
                                          <p:spTgt spid="1259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5955">
                                            <p:txEl>
                                              <p:pRg st="4" end="4"/>
                                            </p:txEl>
                                          </p:spTgt>
                                        </p:tgtEl>
                                        <p:attrNameLst>
                                          <p:attrName>style.visibility</p:attrName>
                                        </p:attrNameLst>
                                      </p:cBhvr>
                                      <p:to>
                                        <p:strVal val="visible"/>
                                      </p:to>
                                    </p:set>
                                    <p:animEffect transition="in" filter="checkerboard(across)">
                                      <p:cBhvr>
                                        <p:cTn id="22" dur="500"/>
                                        <p:tgtEl>
                                          <p:spTgt spid="1259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5955">
                                            <p:txEl>
                                              <p:pRg st="5" end="5"/>
                                            </p:txEl>
                                          </p:spTgt>
                                        </p:tgtEl>
                                        <p:attrNameLst>
                                          <p:attrName>style.visibility</p:attrName>
                                        </p:attrNameLst>
                                      </p:cBhvr>
                                      <p:to>
                                        <p:strVal val="visible"/>
                                      </p:to>
                                    </p:set>
                                    <p:animEffect transition="in" filter="checkerboard(across)">
                                      <p:cBhvr>
                                        <p:cTn id="27" dur="500"/>
                                        <p:tgtEl>
                                          <p:spTgt spid="1259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5955">
                                            <p:txEl>
                                              <p:pRg st="6" end="6"/>
                                            </p:txEl>
                                          </p:spTgt>
                                        </p:tgtEl>
                                        <p:attrNameLst>
                                          <p:attrName>style.visibility</p:attrName>
                                        </p:attrNameLst>
                                      </p:cBhvr>
                                      <p:to>
                                        <p:strVal val="visible"/>
                                      </p:to>
                                    </p:set>
                                    <p:animEffect transition="in" filter="checkerboard(across)">
                                      <p:cBhvr>
                                        <p:cTn id="32" dur="500"/>
                                        <p:tgtEl>
                                          <p:spTgt spid="1259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5955">
                                            <p:txEl>
                                              <p:pRg st="8" end="8"/>
                                            </p:txEl>
                                          </p:spTgt>
                                        </p:tgtEl>
                                        <p:attrNameLst>
                                          <p:attrName>style.visibility</p:attrName>
                                        </p:attrNameLst>
                                      </p:cBhvr>
                                      <p:to>
                                        <p:strVal val="visible"/>
                                      </p:to>
                                    </p:set>
                                    <p:animEffect transition="in" filter="checkerboard(across)">
                                      <p:cBhvr>
                                        <p:cTn id="37" dur="500"/>
                                        <p:tgtEl>
                                          <p:spTgt spid="12595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25955">
                                            <p:txEl>
                                              <p:pRg st="9" end="9"/>
                                            </p:txEl>
                                          </p:spTgt>
                                        </p:tgtEl>
                                        <p:attrNameLst>
                                          <p:attrName>style.visibility</p:attrName>
                                        </p:attrNameLst>
                                      </p:cBhvr>
                                      <p:to>
                                        <p:strVal val="visible"/>
                                      </p:to>
                                    </p:set>
                                    <p:animEffect transition="in" filter="checkerboard(across)">
                                      <p:cBhvr>
                                        <p:cTn id="42" dur="500"/>
                                        <p:tgtEl>
                                          <p:spTgt spid="125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453081" y="779465"/>
            <a:ext cx="10808043" cy="5512693"/>
          </a:xfrm>
        </p:spPr>
        <p:txBody>
          <a:bodyPr>
            <a:normAutofit fontScale="40000" lnSpcReduction="20000"/>
          </a:bodyPr>
          <a:lstStyle/>
          <a:p>
            <a:pPr eaLnBrk="1" hangingPunct="1">
              <a:lnSpc>
                <a:spcPct val="120000"/>
              </a:lnSpc>
              <a:spcBef>
                <a:spcPts val="600"/>
              </a:spcBef>
              <a:buFontTx/>
              <a:buNone/>
            </a:pPr>
            <a:r>
              <a:rPr lang="zh-CN" altLang="en-US" sz="6000" b="1" dirty="0">
                <a:latin typeface="微软雅黑" panose="020B0503020204020204" pitchFamily="34" charset="-122"/>
                <a:ea typeface="微软雅黑" panose="020B0503020204020204" pitchFamily="34" charset="-122"/>
              </a:rPr>
              <a:t>供应的内容 </a:t>
            </a:r>
            <a:r>
              <a:rPr lang="en-US" altLang="zh-CN" sz="6000" b="1" dirty="0">
                <a:latin typeface="微软雅黑" panose="020B0503020204020204" pitchFamily="34" charset="-122"/>
                <a:ea typeface="微软雅黑" panose="020B0503020204020204" pitchFamily="34" charset="-122"/>
              </a:rPr>
              <a:t>(Contents of the provisioning): </a:t>
            </a:r>
          </a:p>
          <a:p>
            <a:pPr eaLnBrk="1" hangingPunct="1">
              <a:lnSpc>
                <a:spcPct val="120000"/>
              </a:lnSpc>
              <a:spcBef>
                <a:spcPts val="600"/>
              </a:spcBef>
              <a:buFontTx/>
              <a:buNone/>
            </a:pPr>
            <a:r>
              <a:rPr lang="zh-CN" altLang="en-US" sz="6000" b="1" dirty="0">
                <a:latin typeface="微软雅黑" panose="020B0503020204020204" pitchFamily="34" charset="-122"/>
                <a:ea typeface="微软雅黑" panose="020B0503020204020204" pitchFamily="34" charset="-122"/>
              </a:rPr>
              <a:t>供应的内容包含如下</a:t>
            </a:r>
            <a:r>
              <a:rPr lang="zh-CN" altLang="en-US" sz="6000" b="1" dirty="0" smtClean="0">
                <a:latin typeface="微软雅黑" panose="020B0503020204020204" pitchFamily="34" charset="-122"/>
                <a:ea typeface="微软雅黑" panose="020B0503020204020204" pitchFamily="34" charset="-122"/>
              </a:rPr>
              <a:t>的</a:t>
            </a:r>
            <a:endParaRPr lang="en-US" altLang="zh-CN" sz="6000" b="1"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寻找 </a:t>
            </a:r>
            <a:r>
              <a:rPr lang="en-US" altLang="zh-CN" sz="6000" b="1" dirty="0">
                <a:solidFill>
                  <a:srgbClr val="000000"/>
                </a:solidFill>
                <a:latin typeface="微软雅黑" panose="020B0503020204020204" pitchFamily="34" charset="-122"/>
                <a:ea typeface="微软雅黑" panose="020B0503020204020204" pitchFamily="34" charset="-122"/>
              </a:rPr>
              <a:t>(</a:t>
            </a:r>
            <a:r>
              <a:rPr lang="en-US" altLang="zh-CN" sz="6000" b="1" dirty="0" smtClean="0">
                <a:solidFill>
                  <a:srgbClr val="000000"/>
                </a:solidFill>
                <a:latin typeface="微软雅黑" panose="020B0503020204020204" pitchFamily="34" charset="-122"/>
                <a:ea typeface="微软雅黑" panose="020B0503020204020204" pitchFamily="34" charset="-122"/>
              </a:rPr>
              <a:t>Locating)  </a:t>
            </a:r>
            <a:endParaRPr lang="en-US" altLang="zh-CN" sz="60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授权 </a:t>
            </a:r>
            <a:r>
              <a:rPr lang="en-US" altLang="zh-CN" sz="6000" b="1" dirty="0" smtClean="0">
                <a:solidFill>
                  <a:srgbClr val="000000"/>
                </a:solidFill>
                <a:latin typeface="微软雅黑" panose="020B0503020204020204" pitchFamily="34" charset="-122"/>
                <a:ea typeface="微软雅黑" panose="020B0503020204020204" pitchFamily="34" charset="-122"/>
              </a:rPr>
              <a:t>(Authorizing)</a:t>
            </a:r>
            <a:endParaRPr lang="en-US" altLang="zh-CN" sz="60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组装 </a:t>
            </a:r>
            <a:r>
              <a:rPr lang="en-US" altLang="zh-CN" sz="6000" b="1" dirty="0" smtClean="0">
                <a:solidFill>
                  <a:srgbClr val="000000"/>
                </a:solidFill>
                <a:latin typeface="微软雅黑" panose="020B0503020204020204" pitchFamily="34" charset="-122"/>
                <a:ea typeface="微软雅黑" panose="020B0503020204020204" pitchFamily="34" charset="-122"/>
              </a:rPr>
              <a:t>(Assembling )</a:t>
            </a:r>
            <a:endParaRPr lang="en-US" altLang="zh-CN" sz="60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计划 </a:t>
            </a:r>
            <a:r>
              <a:rPr lang="en-US" altLang="zh-CN" sz="6000" b="1" dirty="0" smtClean="0">
                <a:solidFill>
                  <a:srgbClr val="000000"/>
                </a:solidFill>
                <a:latin typeface="微软雅黑" panose="020B0503020204020204" pitchFamily="34" charset="-122"/>
                <a:ea typeface="微软雅黑" panose="020B0503020204020204" pitchFamily="34" charset="-122"/>
              </a:rPr>
              <a:t>(Scheduling )</a:t>
            </a:r>
            <a:endParaRPr lang="en-US" altLang="zh-CN" sz="60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释放</a:t>
            </a:r>
            <a:r>
              <a:rPr lang="zh-CN" altLang="en-US" sz="6000" b="1" dirty="0">
                <a:solidFill>
                  <a:srgbClr val="000000"/>
                </a:solidFill>
                <a:latin typeface="微软雅黑" panose="020B0503020204020204" pitchFamily="34" charset="-122"/>
                <a:ea typeface="微软雅黑" panose="020B0503020204020204" pitchFamily="34" charset="-122"/>
              </a:rPr>
              <a:t>、</a:t>
            </a:r>
            <a:r>
              <a:rPr lang="zh-CN" altLang="en-US" sz="6000" b="1" dirty="0" smtClean="0">
                <a:solidFill>
                  <a:srgbClr val="000000"/>
                </a:solidFill>
                <a:latin typeface="微软雅黑" panose="020B0503020204020204" pitchFamily="34" charset="-122"/>
                <a:ea typeface="微软雅黑" panose="020B0503020204020204" pitchFamily="34" charset="-122"/>
              </a:rPr>
              <a:t>发布 </a:t>
            </a:r>
            <a:r>
              <a:rPr lang="en-US" altLang="zh-CN" sz="6000" b="1" dirty="0" smtClean="0">
                <a:solidFill>
                  <a:srgbClr val="000000"/>
                </a:solidFill>
                <a:latin typeface="微软雅黑" panose="020B0503020204020204" pitchFamily="34" charset="-122"/>
                <a:ea typeface="微软雅黑" panose="020B0503020204020204" pitchFamily="34" charset="-122"/>
              </a:rPr>
              <a:t>(Releasing</a:t>
            </a:r>
            <a:r>
              <a:rPr lang="en-US" altLang="zh-CN" sz="6000" b="1" dirty="0">
                <a:solidFill>
                  <a:srgbClr val="000000"/>
                </a:solidFill>
                <a:latin typeface="微软雅黑" panose="020B0503020204020204" pitchFamily="34" charset="-122"/>
                <a:ea typeface="微软雅黑" panose="020B0503020204020204" pitchFamily="34" charset="-122"/>
              </a:rPr>
              <a:t>, </a:t>
            </a:r>
            <a:r>
              <a:rPr lang="en-US" altLang="zh-CN" sz="6000" b="1" dirty="0" smtClean="0">
                <a:solidFill>
                  <a:srgbClr val="000000"/>
                </a:solidFill>
                <a:latin typeface="微软雅黑" panose="020B0503020204020204" pitchFamily="34" charset="-122"/>
                <a:ea typeface="微软雅黑" panose="020B0503020204020204" pitchFamily="34" charset="-122"/>
              </a:rPr>
              <a:t>and)</a:t>
            </a:r>
            <a:endParaRPr lang="zh-CN" altLang="en-US" sz="60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6000" b="1" dirty="0" smtClean="0">
                <a:solidFill>
                  <a:srgbClr val="000000"/>
                </a:solidFill>
                <a:latin typeface="微软雅黑" panose="020B0503020204020204" pitchFamily="34" charset="-122"/>
                <a:ea typeface="微软雅黑" panose="020B0503020204020204" pitchFamily="34" charset="-122"/>
              </a:rPr>
              <a:t> 记账 </a:t>
            </a:r>
            <a:r>
              <a:rPr lang="en-US" altLang="zh-CN" sz="6000" b="1" dirty="0" smtClean="0">
                <a:solidFill>
                  <a:srgbClr val="000000"/>
                </a:solidFill>
                <a:latin typeface="微软雅黑" panose="020B0503020204020204" pitchFamily="34" charset="-122"/>
                <a:ea typeface="微软雅黑" panose="020B0503020204020204" pitchFamily="34" charset="-122"/>
              </a:rPr>
              <a:t>(Accounting)</a:t>
            </a:r>
            <a:r>
              <a:rPr lang="zh-CN" altLang="en-US" sz="6000" b="1" dirty="0" smtClean="0">
                <a:latin typeface="微软雅黑" panose="020B0503020204020204" pitchFamily="34" charset="-122"/>
                <a:ea typeface="微软雅黑" panose="020B0503020204020204" pitchFamily="34" charset="-122"/>
              </a:rPr>
              <a:t>   </a:t>
            </a:r>
            <a:endParaRPr lang="en-US" altLang="zh-CN" sz="6000" b="1" dirty="0" smtClean="0">
              <a:latin typeface="微软雅黑" panose="020B0503020204020204" pitchFamily="34" charset="-122"/>
              <a:ea typeface="微软雅黑" panose="020B0503020204020204" pitchFamily="34" charset="-122"/>
            </a:endParaRPr>
          </a:p>
          <a:p>
            <a:pPr>
              <a:lnSpc>
                <a:spcPct val="120000"/>
              </a:lnSpc>
              <a:spcBef>
                <a:spcPts val="600"/>
              </a:spcBef>
              <a:buNone/>
            </a:pPr>
            <a:r>
              <a:rPr lang="zh-CN" altLang="en-US" sz="6000" b="1" dirty="0" smtClean="0">
                <a:latin typeface="微软雅黑" panose="020B0503020204020204" pitchFamily="34" charset="-122"/>
                <a:ea typeface="微软雅黑" panose="020B0503020204020204" pitchFamily="34" charset="-122"/>
              </a:rPr>
              <a:t>的方法</a:t>
            </a:r>
            <a:r>
              <a:rPr lang="zh-CN" altLang="en-US" sz="6000" b="1" dirty="0">
                <a:latin typeface="微软雅黑" panose="020B0503020204020204" pitchFamily="34" charset="-122"/>
                <a:ea typeface="微软雅黑" panose="020B0503020204020204" pitchFamily="34" charset="-122"/>
              </a:rPr>
              <a:t>与</a:t>
            </a:r>
            <a:r>
              <a:rPr lang="zh-CN" altLang="en-US" sz="6000" b="1" dirty="0" smtClean="0">
                <a:latin typeface="微软雅黑" panose="020B0503020204020204" pitchFamily="34" charset="-122"/>
                <a:ea typeface="微软雅黑" panose="020B0503020204020204" pitchFamily="34" charset="-122"/>
              </a:rPr>
              <a:t>机制</a:t>
            </a:r>
            <a:r>
              <a:rPr lang="en-US" altLang="zh-CN" sz="6000" b="1" dirty="0" smtClean="0">
                <a:latin typeface="微软雅黑" panose="020B0503020204020204" pitchFamily="34" charset="-122"/>
                <a:ea typeface="微软雅黑" panose="020B0503020204020204" pitchFamily="34" charset="-122"/>
              </a:rPr>
              <a:t>.</a:t>
            </a:r>
          </a:p>
          <a:p>
            <a:pPr>
              <a:lnSpc>
                <a:spcPct val="120000"/>
              </a:lnSpc>
              <a:buNone/>
            </a:pPr>
            <a:endParaRPr lang="en-US" altLang="zh-CN" b="1" dirty="0">
              <a:solidFill>
                <a:srgbClr val="0000FF"/>
              </a:solidFill>
              <a:latin typeface="微软雅黑" panose="020B0503020204020204" pitchFamily="34" charset="-122"/>
              <a:ea typeface="微软雅黑" panose="020B0503020204020204" pitchFamily="34" charset="-122"/>
            </a:endParaRPr>
          </a:p>
          <a:p>
            <a:pPr eaLnBrk="1" hangingPunct="1">
              <a:lnSpc>
                <a:spcPct val="90000"/>
              </a:lnSpc>
              <a:buFontTx/>
              <a:buNone/>
            </a:pPr>
            <a:r>
              <a:rPr lang="en-US" altLang="zh-CN" sz="1500" b="1" dirty="0">
                <a:solidFill>
                  <a:srgbClr val="000000"/>
                </a:solidFill>
                <a:latin typeface="微软雅黑" panose="020B0503020204020204" pitchFamily="34" charset="-122"/>
                <a:ea typeface="微软雅黑" panose="020B0503020204020204" pitchFamily="34" charset="-122"/>
              </a:rPr>
              <a:t>Provisioning includes methods and </a:t>
            </a:r>
            <a:r>
              <a:rPr lang="en-US" altLang="zh-CN" sz="1500" b="1" dirty="0" smtClean="0">
                <a:solidFill>
                  <a:srgbClr val="000000"/>
                </a:solidFill>
                <a:latin typeface="微软雅黑" panose="020B0503020204020204" pitchFamily="34" charset="-122"/>
                <a:ea typeface="微软雅黑" panose="020B0503020204020204" pitchFamily="34" charset="-122"/>
              </a:rPr>
              <a:t>mechanisms </a:t>
            </a:r>
            <a:r>
              <a:rPr lang="en-US" altLang="zh-CN" sz="1500" b="1" dirty="0">
                <a:solidFill>
                  <a:srgbClr val="000000"/>
                </a:solidFill>
                <a:latin typeface="微软雅黑" panose="020B0503020204020204" pitchFamily="34" charset="-122"/>
                <a:ea typeface="微软雅黑" panose="020B0503020204020204" pitchFamily="34" charset="-122"/>
              </a:rPr>
              <a:t>for </a:t>
            </a: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Locating (</a:t>
            </a:r>
            <a:r>
              <a:rPr lang="zh-CN" altLang="en-US" sz="1500" b="1" dirty="0">
                <a:solidFill>
                  <a:srgbClr val="000000"/>
                </a:solidFill>
                <a:latin typeface="微软雅黑" panose="020B0503020204020204" pitchFamily="34" charset="-122"/>
                <a:ea typeface="微软雅黑" panose="020B0503020204020204" pitchFamily="34" charset="-122"/>
              </a:rPr>
              <a:t>寻找</a:t>
            </a:r>
            <a:r>
              <a:rPr lang="en-US" altLang="zh-CN" sz="1500" b="1" dirty="0">
                <a:solidFill>
                  <a:srgbClr val="000000"/>
                </a:solidFill>
                <a:latin typeface="微软雅黑" panose="020B0503020204020204" pitchFamily="34" charset="-122"/>
                <a:ea typeface="微软雅黑" panose="020B0503020204020204" pitchFamily="34" charset="-122"/>
              </a:rPr>
              <a:t>)  </a:t>
            </a: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Authorizing  (</a:t>
            </a:r>
            <a:r>
              <a:rPr lang="zh-CN" altLang="en-US" sz="1500" b="1" dirty="0">
                <a:solidFill>
                  <a:srgbClr val="000000"/>
                </a:solidFill>
                <a:latin typeface="微软雅黑" panose="020B0503020204020204" pitchFamily="34" charset="-122"/>
                <a:ea typeface="微软雅黑" panose="020B0503020204020204" pitchFamily="34" charset="-122"/>
              </a:rPr>
              <a:t>授权</a:t>
            </a:r>
            <a:r>
              <a:rPr lang="en-US" altLang="zh-CN" sz="15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Assembling  (</a:t>
            </a:r>
            <a:r>
              <a:rPr lang="zh-CN" altLang="en-US" sz="1500" b="1" dirty="0">
                <a:solidFill>
                  <a:srgbClr val="000000"/>
                </a:solidFill>
                <a:latin typeface="微软雅黑" panose="020B0503020204020204" pitchFamily="34" charset="-122"/>
                <a:ea typeface="微软雅黑" panose="020B0503020204020204" pitchFamily="34" charset="-122"/>
              </a:rPr>
              <a:t>组装</a:t>
            </a:r>
            <a:r>
              <a:rPr lang="en-US" altLang="zh-CN" sz="15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Scheduling  (</a:t>
            </a:r>
            <a:r>
              <a:rPr lang="zh-CN" altLang="en-US" sz="1500" b="1" dirty="0">
                <a:solidFill>
                  <a:srgbClr val="000000"/>
                </a:solidFill>
                <a:latin typeface="微软雅黑" panose="020B0503020204020204" pitchFamily="34" charset="-122"/>
                <a:ea typeface="微软雅黑" panose="020B0503020204020204" pitchFamily="34" charset="-122"/>
              </a:rPr>
              <a:t>计划</a:t>
            </a:r>
            <a:r>
              <a:rPr lang="en-US" altLang="zh-CN" sz="15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Releasing, and (</a:t>
            </a:r>
            <a:r>
              <a:rPr lang="zh-CN" altLang="en-US" sz="1500" b="1" dirty="0">
                <a:solidFill>
                  <a:srgbClr val="000000"/>
                </a:solidFill>
                <a:latin typeface="微软雅黑" panose="020B0503020204020204" pitchFamily="34" charset="-122"/>
                <a:ea typeface="微软雅黑" panose="020B0503020204020204" pitchFamily="34" charset="-122"/>
              </a:rPr>
              <a:t>释放、发布</a:t>
            </a:r>
            <a:r>
              <a:rPr lang="en-US" altLang="zh-CN" sz="1500" b="1" dirty="0">
                <a:solidFill>
                  <a:srgbClr val="000000"/>
                </a:solidFill>
                <a:latin typeface="微软雅黑" panose="020B0503020204020204" pitchFamily="34" charset="-122"/>
                <a:ea typeface="微软雅黑" panose="020B0503020204020204" pitchFamily="34" charset="-122"/>
              </a:rPr>
              <a:t>)</a:t>
            </a:r>
            <a:endParaRPr lang="zh-CN" altLang="en-US" sz="15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pPr>
            <a:r>
              <a:rPr lang="en-US" altLang="zh-CN" sz="1500" b="1" dirty="0">
                <a:solidFill>
                  <a:srgbClr val="000000"/>
                </a:solidFill>
                <a:latin typeface="微软雅黑" panose="020B0503020204020204" pitchFamily="34" charset="-122"/>
                <a:ea typeface="微软雅黑" panose="020B0503020204020204" pitchFamily="34" charset="-122"/>
              </a:rPr>
              <a:t>Accounting (</a:t>
            </a:r>
            <a:r>
              <a:rPr lang="zh-CN" altLang="en-US" sz="1500" b="1" dirty="0">
                <a:solidFill>
                  <a:srgbClr val="000000"/>
                </a:solidFill>
                <a:latin typeface="微软雅黑" panose="020B0503020204020204" pitchFamily="34" charset="-122"/>
                <a:ea typeface="微软雅黑" panose="020B0503020204020204" pitchFamily="34" charset="-122"/>
              </a:rPr>
              <a:t>记账</a:t>
            </a:r>
            <a:r>
              <a:rPr lang="en-US" altLang="zh-CN" sz="1500" b="1" dirty="0">
                <a:solidFill>
                  <a:srgbClr val="000000"/>
                </a:solidFill>
                <a:latin typeface="微软雅黑" panose="020B0503020204020204" pitchFamily="34" charset="-122"/>
                <a:ea typeface="微软雅黑" panose="020B0503020204020204" pitchFamily="34" charset="-122"/>
              </a:rPr>
              <a:t>)</a:t>
            </a:r>
          </a:p>
          <a:p>
            <a:pPr eaLnBrk="1" hangingPunct="1">
              <a:lnSpc>
                <a:spcPct val="90000"/>
              </a:lnSpc>
              <a:buFontTx/>
              <a:buNone/>
            </a:pPr>
            <a:r>
              <a:rPr lang="en-US" altLang="zh-CN" sz="1500" b="1" dirty="0">
                <a:solidFill>
                  <a:srgbClr val="000000"/>
                </a:solidFill>
                <a:latin typeface="微软雅黑" panose="020B0503020204020204" pitchFamily="34" charset="-122"/>
                <a:ea typeface="微软雅黑" panose="020B0503020204020204" pitchFamily="34" charset="-122"/>
              </a:rPr>
              <a:t>for resources and their usage</a:t>
            </a:r>
            <a:r>
              <a:rPr lang="en-US" altLang="zh-CN" sz="1500" dirty="0">
                <a:solidFill>
                  <a:srgbClr val="000000"/>
                </a:solidFill>
                <a:latin typeface="微软雅黑" panose="020B0503020204020204" pitchFamily="34" charset="-122"/>
                <a:ea typeface="微软雅黑" panose="020B0503020204020204" pitchFamily="34" charset="-122"/>
              </a:rPr>
              <a:t>. </a:t>
            </a:r>
          </a:p>
        </p:txBody>
      </p:sp>
      <p:sp>
        <p:nvSpPr>
          <p:cNvPr id="16387"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4931">
                                            <p:txEl>
                                              <p:pRg st="11" end="11"/>
                                            </p:txEl>
                                          </p:spTgt>
                                        </p:tgtEl>
                                        <p:attrNameLst>
                                          <p:attrName>style.visibility</p:attrName>
                                        </p:attrNameLst>
                                      </p:cBhvr>
                                      <p:to>
                                        <p:strVal val="visible"/>
                                      </p:to>
                                    </p:set>
                                    <p:animEffect transition="in" filter="slide(fromBottom)">
                                      <p:cBhvr>
                                        <p:cTn id="7" dur="500"/>
                                        <p:tgtEl>
                                          <p:spTgt spid="124931">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4931">
                                            <p:txEl>
                                              <p:pRg st="12" end="12"/>
                                            </p:txEl>
                                          </p:spTgt>
                                        </p:tgtEl>
                                        <p:attrNameLst>
                                          <p:attrName>style.visibility</p:attrName>
                                        </p:attrNameLst>
                                      </p:cBhvr>
                                      <p:to>
                                        <p:strVal val="visible"/>
                                      </p:to>
                                    </p:set>
                                    <p:animEffect transition="in" filter="slide(fromBottom)">
                                      <p:cBhvr>
                                        <p:cTn id="12" dur="500"/>
                                        <p:tgtEl>
                                          <p:spTgt spid="124931">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4931">
                                            <p:txEl>
                                              <p:pRg st="13" end="13"/>
                                            </p:txEl>
                                          </p:spTgt>
                                        </p:tgtEl>
                                        <p:attrNameLst>
                                          <p:attrName>style.visibility</p:attrName>
                                        </p:attrNameLst>
                                      </p:cBhvr>
                                      <p:to>
                                        <p:strVal val="visible"/>
                                      </p:to>
                                    </p:set>
                                    <p:animEffect transition="in" filter="slide(fromBottom)">
                                      <p:cBhvr>
                                        <p:cTn id="17" dur="500"/>
                                        <p:tgtEl>
                                          <p:spTgt spid="124931">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4931">
                                            <p:txEl>
                                              <p:pRg st="14" end="14"/>
                                            </p:txEl>
                                          </p:spTgt>
                                        </p:tgtEl>
                                        <p:attrNameLst>
                                          <p:attrName>style.visibility</p:attrName>
                                        </p:attrNameLst>
                                      </p:cBhvr>
                                      <p:to>
                                        <p:strVal val="visible"/>
                                      </p:to>
                                    </p:set>
                                    <p:animEffect transition="in" filter="slide(fromBottom)">
                                      <p:cBhvr>
                                        <p:cTn id="22" dur="500"/>
                                        <p:tgtEl>
                                          <p:spTgt spid="124931">
                                            <p:txEl>
                                              <p:pRg st="14"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24931">
                                            <p:txEl>
                                              <p:pRg st="15" end="15"/>
                                            </p:txEl>
                                          </p:spTgt>
                                        </p:tgtEl>
                                        <p:attrNameLst>
                                          <p:attrName>style.visibility</p:attrName>
                                        </p:attrNameLst>
                                      </p:cBhvr>
                                      <p:to>
                                        <p:strVal val="visible"/>
                                      </p:to>
                                    </p:set>
                                    <p:animEffect transition="in" filter="slide(fromBottom)">
                                      <p:cBhvr>
                                        <p:cTn id="27" dur="500"/>
                                        <p:tgtEl>
                                          <p:spTgt spid="124931">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24931">
                                            <p:txEl>
                                              <p:pRg st="16" end="16"/>
                                            </p:txEl>
                                          </p:spTgt>
                                        </p:tgtEl>
                                        <p:attrNameLst>
                                          <p:attrName>style.visibility</p:attrName>
                                        </p:attrNameLst>
                                      </p:cBhvr>
                                      <p:to>
                                        <p:strVal val="visible"/>
                                      </p:to>
                                    </p:set>
                                    <p:animEffect transition="in" filter="slide(fromBottom)">
                                      <p:cBhvr>
                                        <p:cTn id="32" dur="500"/>
                                        <p:tgtEl>
                                          <p:spTgt spid="124931">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4931">
                                            <p:txEl>
                                              <p:pRg st="17" end="17"/>
                                            </p:txEl>
                                          </p:spTgt>
                                        </p:tgtEl>
                                        <p:attrNameLst>
                                          <p:attrName>style.visibility</p:attrName>
                                        </p:attrNameLst>
                                      </p:cBhvr>
                                      <p:to>
                                        <p:strVal val="visible"/>
                                      </p:to>
                                    </p:set>
                                    <p:animEffect transition="in" filter="slide(fromBottom)">
                                      <p:cBhvr>
                                        <p:cTn id="37" dur="500"/>
                                        <p:tgtEl>
                                          <p:spTgt spid="12493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765868" y="1207929"/>
            <a:ext cx="9835330" cy="3599461"/>
          </a:xfrm>
        </p:spPr>
        <p:txBody>
          <a:bodyPr>
            <a:noAutofit/>
          </a:bodyPr>
          <a:lstStyle/>
          <a:p>
            <a:pPr marL="457200" indent="-457200">
              <a:lnSpc>
                <a:spcPct val="100000"/>
              </a:lnSpc>
              <a:spcBef>
                <a:spcPts val="600"/>
              </a:spcBef>
              <a:buNone/>
            </a:pPr>
            <a:r>
              <a:rPr lang="zh-CN" altLang="en-US" sz="2400" b="1" dirty="0">
                <a:latin typeface="微软雅黑" panose="020B0503020204020204" pitchFamily="34" charset="-122"/>
                <a:ea typeface="微软雅黑" panose="020B0503020204020204" pitchFamily="34" charset="-122"/>
              </a:rPr>
              <a:t>关于网格计算</a:t>
            </a:r>
            <a:r>
              <a:rPr lang="zh-CN" altLang="en-US" sz="2400" b="1" dirty="0" smtClean="0">
                <a:latin typeface="微软雅黑" panose="020B0503020204020204" pitchFamily="34" charset="-122"/>
                <a:ea typeface="微软雅黑" panose="020B0503020204020204" pitchFamily="34" charset="-122"/>
              </a:rPr>
              <a:t>的多个方面</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维度</a:t>
            </a:r>
            <a:r>
              <a:rPr lang="en-US" altLang="zh-CN" sz="2400" b="1" dirty="0">
                <a:latin typeface="微软雅黑" panose="020B0503020204020204" pitchFamily="34" charset="-122"/>
                <a:ea typeface="微软雅黑" panose="020B0503020204020204" pitchFamily="34" charset="-122"/>
              </a:rPr>
              <a:t>)</a:t>
            </a:r>
          </a:p>
          <a:p>
            <a:pPr marL="457200" indent="-457200">
              <a:lnSpc>
                <a:spcPct val="100000"/>
              </a:lnSpc>
              <a:spcBef>
                <a:spcPts val="600"/>
              </a:spcBef>
              <a:buFontTx/>
              <a:buAutoNum type="arabicPeriod"/>
            </a:pPr>
            <a:r>
              <a:rPr lang="zh-CN" altLang="en-US" sz="2400" b="1" dirty="0" smtClean="0">
                <a:solidFill>
                  <a:srgbClr val="0000CC"/>
                </a:solidFill>
                <a:latin typeface="微软雅黑" panose="020B0503020204020204" pitchFamily="34" charset="-122"/>
                <a:ea typeface="微软雅黑" panose="020B0503020204020204" pitchFamily="34" charset="-122"/>
              </a:rPr>
              <a:t>网格类型</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Grid Types). </a:t>
            </a:r>
            <a:r>
              <a:rPr lang="zh-CN" altLang="en-US" sz="2400" b="1" dirty="0" smtClean="0">
                <a:solidFill>
                  <a:srgbClr val="0000CC"/>
                </a:solidFill>
                <a:latin typeface="微软雅黑" panose="020B0503020204020204" pitchFamily="34" charset="-122"/>
                <a:ea typeface="微软雅黑" panose="020B0503020204020204" pitchFamily="34" charset="-122"/>
              </a:rPr>
              <a:t>例如：</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a:latin typeface="微软雅黑" panose="020B0503020204020204" pitchFamily="34" charset="-122"/>
                <a:ea typeface="微软雅黑" panose="020B0503020204020204" pitchFamily="34" charset="-122"/>
              </a:rPr>
              <a:t>C</a:t>
            </a:r>
            <a:r>
              <a:rPr lang="en-US" altLang="zh-CN" b="1" dirty="0" smtClean="0">
                <a:latin typeface="微软雅黑" panose="020B0503020204020204" pitchFamily="34" charset="-122"/>
                <a:ea typeface="微软雅黑" panose="020B0503020204020204" pitchFamily="34" charset="-122"/>
              </a:rPr>
              <a:t>omputational grid (</a:t>
            </a:r>
            <a:r>
              <a:rPr lang="zh-CN" altLang="en-US" b="1" dirty="0" smtClean="0">
                <a:latin typeface="微软雅黑" panose="020B0503020204020204" pitchFamily="34" charset="-122"/>
                <a:ea typeface="微软雅黑" panose="020B0503020204020204" pitchFamily="34" charset="-122"/>
              </a:rPr>
              <a:t>计算网格</a:t>
            </a:r>
            <a:r>
              <a:rPr lang="en-US" altLang="zh-CN" b="1" dirty="0" smtClean="0">
                <a:latin typeface="微软雅黑" panose="020B0503020204020204" pitchFamily="34" charset="-122"/>
                <a:ea typeface="微软雅黑" panose="020B0503020204020204" pitchFamily="34" charset="-122"/>
              </a:rPr>
              <a:t>)</a:t>
            </a:r>
          </a:p>
          <a:p>
            <a:pPr lvl="1">
              <a:lnSpc>
                <a:spcPct val="100000"/>
              </a:lnSpc>
              <a:spcBef>
                <a:spcPts val="600"/>
              </a:spcBef>
            </a:pPr>
            <a:r>
              <a:rPr lang="en-US" altLang="zh-CN" b="1" dirty="0" smtClean="0">
                <a:latin typeface="微软雅黑" panose="020B0503020204020204" pitchFamily="34" charset="-122"/>
                <a:ea typeface="微软雅黑" panose="020B0503020204020204" pitchFamily="34" charset="-122"/>
              </a:rPr>
              <a:t>Data grid </a:t>
            </a:r>
            <a:r>
              <a:rPr lang="zh-CN" altLang="en-US" b="1" dirty="0" smtClean="0">
                <a:latin typeface="微软雅黑" panose="020B0503020204020204" pitchFamily="34" charset="-122"/>
                <a:ea typeface="微软雅黑" panose="020B0503020204020204" pitchFamily="34" charset="-122"/>
              </a:rPr>
              <a:t>（数据网格）</a:t>
            </a:r>
            <a:endParaRPr lang="en-US" altLang="zh-CN" b="1" dirty="0">
              <a:latin typeface="微软雅黑" panose="020B0503020204020204" pitchFamily="34" charset="-122"/>
              <a:ea typeface="微软雅黑" panose="020B0503020204020204" pitchFamily="34" charset="-122"/>
            </a:endParaRPr>
          </a:p>
          <a:p>
            <a:pPr marL="457200" indent="-457200">
              <a:lnSpc>
                <a:spcPct val="100000"/>
              </a:lnSpc>
              <a:spcBef>
                <a:spcPts val="600"/>
              </a:spcBef>
              <a:buFont typeface="Wingdings" panose="05000000000000000000" pitchFamily="2" charset="2"/>
              <a:buAutoNum type="arabicPeriod" startAt="2"/>
            </a:pPr>
            <a:r>
              <a:rPr lang="zh-CN" altLang="en-US" sz="2400" b="1" dirty="0">
                <a:solidFill>
                  <a:srgbClr val="0000CC"/>
                </a:solidFill>
                <a:latin typeface="微软雅黑" panose="020B0503020204020204" pitchFamily="34" charset="-122"/>
                <a:ea typeface="微软雅黑" panose="020B0503020204020204" pitchFamily="34" charset="-122"/>
              </a:rPr>
              <a:t>地理网格</a:t>
            </a:r>
            <a:r>
              <a:rPr lang="en-US" altLang="zh-CN" sz="2400" b="1" dirty="0">
                <a:solidFill>
                  <a:srgbClr val="0000CC"/>
                </a:solidFill>
                <a:latin typeface="微软雅黑" panose="020B0503020204020204" pitchFamily="34" charset="-122"/>
                <a:ea typeface="微软雅黑" panose="020B0503020204020204" pitchFamily="34" charset="-122"/>
              </a:rPr>
              <a:t>(Geographic grid). </a:t>
            </a:r>
            <a:r>
              <a:rPr lang="en-US" altLang="zh-CN" sz="2400" b="1" dirty="0" smtClean="0">
                <a:solidFill>
                  <a:srgbClr val="0000CC"/>
                </a:solidFill>
                <a:latin typeface="微软雅黑" panose="020B0503020204020204" pitchFamily="34" charset="-122"/>
                <a:ea typeface="微软雅黑" panose="020B0503020204020204" pitchFamily="34" charset="-122"/>
              </a:rPr>
              <a:t> </a:t>
            </a:r>
          </a:p>
          <a:p>
            <a:pPr lvl="1">
              <a:lnSpc>
                <a:spcPct val="100000"/>
              </a:lnSpc>
              <a:spcBef>
                <a:spcPts val="600"/>
              </a:spcBef>
            </a:pPr>
            <a:r>
              <a:rPr lang="en-US" altLang="zh-CN" b="1" dirty="0" smtClean="0">
                <a:latin typeface="微软雅黑" panose="020B0503020204020204" pitchFamily="34" charset="-122"/>
                <a:ea typeface="微软雅黑" panose="020B0503020204020204" pitchFamily="34" charset="-122"/>
              </a:rPr>
              <a:t>Campus </a:t>
            </a:r>
            <a:r>
              <a:rPr lang="en-US" altLang="zh-CN" b="1" dirty="0">
                <a:latin typeface="微软雅黑" panose="020B0503020204020204" pitchFamily="34" charset="-122"/>
                <a:ea typeface="微软雅黑" panose="020B0503020204020204" pitchFamily="34" charset="-122"/>
              </a:rPr>
              <a:t>grid, </a:t>
            </a:r>
            <a:r>
              <a:rPr lang="zh-CN" altLang="en-US" b="1" dirty="0">
                <a:latin typeface="微软雅黑" panose="020B0503020204020204" pitchFamily="34" charset="-122"/>
                <a:ea typeface="微软雅黑" panose="020B0503020204020204" pitchFamily="34" charset="-122"/>
              </a:rPr>
              <a:t>（校园网格</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tatewide </a:t>
            </a:r>
            <a:r>
              <a:rPr lang="en-US" altLang="zh-CN" b="1" dirty="0">
                <a:latin typeface="微软雅黑" panose="020B0503020204020204" pitchFamily="34" charset="-122"/>
                <a:ea typeface="微软雅黑" panose="020B0503020204020204" pitchFamily="34" charset="-122"/>
              </a:rPr>
              <a:t>grid, and </a:t>
            </a:r>
            <a:r>
              <a:rPr lang="zh-CN" altLang="en-US" b="1" dirty="0">
                <a:latin typeface="微软雅黑" panose="020B0503020204020204" pitchFamily="34" charset="-122"/>
                <a:ea typeface="微软雅黑" panose="020B0503020204020204" pitchFamily="34" charset="-122"/>
              </a:rPr>
              <a:t>（国家网格</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a:latin typeface="微软雅黑" panose="020B0503020204020204" pitchFamily="34" charset="-122"/>
                <a:ea typeface="微软雅黑" panose="020B0503020204020204" pitchFamily="34" charset="-122"/>
              </a:rPr>
              <a:t>G</a:t>
            </a:r>
            <a:r>
              <a:rPr lang="en-US" altLang="zh-CN" b="1" dirty="0" smtClean="0">
                <a:latin typeface="微软雅黑" panose="020B0503020204020204" pitchFamily="34" charset="-122"/>
                <a:ea typeface="微软雅黑" panose="020B0503020204020204" pitchFamily="34" charset="-122"/>
              </a:rPr>
              <a:t>lobal </a:t>
            </a:r>
            <a:r>
              <a:rPr lang="en-US" altLang="zh-CN" b="1" dirty="0">
                <a:latin typeface="微软雅黑" panose="020B0503020204020204" pitchFamily="34" charset="-122"/>
                <a:ea typeface="微软雅黑" panose="020B0503020204020204" pitchFamily="34" charset="-122"/>
              </a:rPr>
              <a:t>grid. </a:t>
            </a:r>
            <a:r>
              <a:rPr lang="zh-CN" altLang="en-US" b="1" dirty="0">
                <a:latin typeface="微软雅黑" panose="020B0503020204020204" pitchFamily="34" charset="-122"/>
                <a:ea typeface="微软雅黑" panose="020B0503020204020204" pitchFamily="34" charset="-122"/>
              </a:rPr>
              <a:t>（全球网格）</a:t>
            </a:r>
          </a:p>
        </p:txBody>
      </p:sp>
      <p:sp>
        <p:nvSpPr>
          <p:cNvPr id="17411"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
        <p:nvSpPr>
          <p:cNvPr id="2" name="矩形 1"/>
          <p:cNvSpPr/>
          <p:nvPr/>
        </p:nvSpPr>
        <p:spPr>
          <a:xfrm>
            <a:off x="739363" y="4955230"/>
            <a:ext cx="10577465" cy="1498872"/>
          </a:xfrm>
          <a:prstGeom prst="rect">
            <a:avLst/>
          </a:prstGeom>
        </p:spPr>
        <p:txBody>
          <a:bodyPr wrap="square">
            <a:spAutoFit/>
          </a:bodyPr>
          <a:lstStyle/>
          <a:p>
            <a:pPr marL="457200" indent="-457200">
              <a:lnSpc>
                <a:spcPct val="120000"/>
              </a:lnSpc>
              <a:spcBef>
                <a:spcPts val="600"/>
              </a:spcBef>
              <a:buFontTx/>
              <a:buAutoNum type="arabicPeriod" startAt="3"/>
            </a:pPr>
            <a:r>
              <a:rPr lang="zh-CN" altLang="en-US" sz="2400" b="1" dirty="0">
                <a:solidFill>
                  <a:srgbClr val="0000CC"/>
                </a:solidFill>
                <a:latin typeface="微软雅黑" panose="020B0503020204020204" pitchFamily="34" charset="-122"/>
                <a:ea typeface="微软雅黑" panose="020B0503020204020204" pitchFamily="34" charset="-122"/>
              </a:rPr>
              <a:t>资源获取</a:t>
            </a:r>
            <a:r>
              <a:rPr lang="en-US" altLang="zh-CN" sz="2400" b="1" dirty="0">
                <a:solidFill>
                  <a:srgbClr val="0000CC"/>
                </a:solidFill>
                <a:latin typeface="微软雅黑" panose="020B0503020204020204" pitchFamily="34" charset="-122"/>
                <a:ea typeface="微软雅黑" panose="020B0503020204020204" pitchFamily="34" charset="-122"/>
              </a:rPr>
              <a:t>(How to get resources). </a:t>
            </a:r>
          </a:p>
          <a:p>
            <a:pPr marL="457200" indent="-457200">
              <a:lnSpc>
                <a:spcPct val="120000"/>
              </a:lnSpc>
              <a:spcBef>
                <a:spcPts val="600"/>
              </a:spcBef>
              <a:buNone/>
            </a:pPr>
            <a:r>
              <a:rPr lang="zh-CN" altLang="en-US" sz="2400" b="1" dirty="0">
                <a:latin typeface="微软雅黑" panose="020B0503020204020204" pitchFamily="34" charset="-122"/>
                <a:ea typeface="微软雅黑" panose="020B0503020204020204" pitchFamily="34" charset="-122"/>
              </a:rPr>
              <a:t>     如何获得这些资源，服务提供商拥有专用的网格资源，并严格监控其使用，例如</a:t>
            </a:r>
            <a:r>
              <a:rPr lang="en-US" altLang="zh-CN" sz="2400" b="1" dirty="0">
                <a:latin typeface="微软雅黑" panose="020B0503020204020204" pitchFamily="34" charset="-122"/>
                <a:ea typeface="微软雅黑" panose="020B0503020204020204" pitchFamily="34" charset="-122"/>
              </a:rPr>
              <a:t>utility grid</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 calcmode="lin" valueType="num">
                                      <p:cBhvr additive="base">
                                        <p:cTn id="7"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5" end="5"/>
                                            </p:txEl>
                                          </p:spTgt>
                                        </p:tgtEl>
                                        <p:attrNameLst>
                                          <p:attrName>style.visibility</p:attrName>
                                        </p:attrNameLst>
                                      </p:cBhvr>
                                      <p:to>
                                        <p:strVal val="visible"/>
                                      </p:to>
                                    </p:set>
                                    <p:anim calcmode="lin" valueType="num">
                                      <p:cBhvr additive="base">
                                        <p:cTn id="13"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anim calcmode="lin" valueType="num">
                                      <p:cBhvr additive="base">
                                        <p:cTn id="19"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1">
                                            <p:txEl>
                                              <p:pRg st="7" end="7"/>
                                            </p:txEl>
                                          </p:spTgt>
                                        </p:tgtEl>
                                        <p:attrNameLst>
                                          <p:attrName>style.visibility</p:attrName>
                                        </p:attrNameLst>
                                      </p:cBhvr>
                                      <p:to>
                                        <p:strVal val="visible"/>
                                      </p:to>
                                    </p:set>
                                    <p:anim calcmode="lin" valueType="num">
                                      <p:cBhvr additive="base">
                                        <p:cTn id="25"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548397" y="1115120"/>
            <a:ext cx="11166787" cy="4697205"/>
          </a:xfrm>
        </p:spPr>
        <p:txBody>
          <a:bodyPr>
            <a:normAutofit/>
          </a:bodyPr>
          <a:lstStyle/>
          <a:p>
            <a:pPr marL="457200" indent="-457200">
              <a:lnSpc>
                <a:spcPct val="120000"/>
              </a:lnSpc>
              <a:spcBef>
                <a:spcPts val="600"/>
              </a:spcBef>
              <a:buFontTx/>
              <a:buAutoNum type="arabicPeriod" startAt="4"/>
            </a:pPr>
            <a:r>
              <a:rPr lang="zh-CN" altLang="en-US" sz="2400" b="1" dirty="0" smtClean="0">
                <a:solidFill>
                  <a:srgbClr val="0000CC"/>
                </a:solidFill>
                <a:latin typeface="微软雅黑" panose="020B0503020204020204" pitchFamily="34" charset="-122"/>
                <a:ea typeface="微软雅黑" panose="020B0503020204020204" pitchFamily="34" charset="-122"/>
              </a:rPr>
              <a:t>网格</a:t>
            </a:r>
            <a:r>
              <a:rPr lang="zh-CN" altLang="en-US" sz="2400" b="1" dirty="0">
                <a:solidFill>
                  <a:srgbClr val="0000CC"/>
                </a:solidFill>
                <a:latin typeface="微软雅黑" panose="020B0503020204020204" pitchFamily="34" charset="-122"/>
                <a:ea typeface="微软雅黑" panose="020B0503020204020204" pitchFamily="34" charset="-122"/>
              </a:rPr>
              <a:t>成员</a:t>
            </a:r>
            <a:r>
              <a:rPr lang="en-US" altLang="zh-CN" sz="2400" b="1" dirty="0">
                <a:solidFill>
                  <a:srgbClr val="0000CC"/>
                </a:solidFill>
                <a:latin typeface="微软雅黑" panose="020B0503020204020204" pitchFamily="34" charset="-122"/>
                <a:ea typeface="微软雅黑" panose="020B0503020204020204" pitchFamily="34" charset="-122"/>
              </a:rPr>
              <a:t>(Grid membership).</a:t>
            </a:r>
          </a:p>
          <a:p>
            <a:pPr marL="457200" indent="-457200">
              <a:lnSpc>
                <a:spcPct val="120000"/>
              </a:lnSpc>
              <a:spcBef>
                <a:spcPts val="600"/>
              </a:spcBef>
              <a:buNone/>
            </a:pP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第</a:t>
            </a:r>
            <a:r>
              <a:rPr lang="zh-CN" altLang="en-US" sz="2400" b="1" dirty="0">
                <a:latin typeface="微软雅黑" panose="020B0503020204020204" pitchFamily="34" charset="-122"/>
                <a:ea typeface="微软雅黑" panose="020B0503020204020204" pitchFamily="34" charset="-122"/>
              </a:rPr>
              <a:t>四维度反映了成员或伙伴关系：</a:t>
            </a:r>
            <a:r>
              <a:rPr lang="zh-CN" altLang="en-US" sz="2400" b="1" dirty="0" smtClean="0">
                <a:latin typeface="微软雅黑" panose="020B0503020204020204" pitchFamily="34" charset="-122"/>
                <a:ea typeface="微软雅黑" panose="020B0503020204020204" pitchFamily="34" charset="-122"/>
              </a:rPr>
              <a:t>例如：</a:t>
            </a:r>
            <a:r>
              <a:rPr lang="en-US" altLang="zh-CN" sz="2400" b="1" dirty="0" smtClean="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marL="914400" lvl="1" indent="-457200">
              <a:lnSpc>
                <a:spcPct val="120000"/>
              </a:lnSpc>
              <a:spcBef>
                <a:spcPts val="600"/>
              </a:spcBef>
            </a:pPr>
            <a:r>
              <a:rPr lang="en-US" altLang="zh-CN" b="1" dirty="0" err="1" smtClean="0">
                <a:solidFill>
                  <a:srgbClr val="C00000"/>
                </a:solidFill>
                <a:latin typeface="微软雅黑" panose="020B0503020204020204" pitchFamily="34" charset="-122"/>
                <a:ea typeface="微软雅黑" panose="020B0503020204020204" pitchFamily="34" charset="-122"/>
              </a:rPr>
              <a:t>企业内部网格</a:t>
            </a:r>
            <a:r>
              <a:rPr lang="en-US" altLang="zh-CN" b="1" dirty="0" smtClean="0">
                <a:latin typeface="微软雅黑" panose="020B0503020204020204" pitchFamily="34" charset="-122"/>
                <a:ea typeface="微软雅黑" panose="020B0503020204020204" pitchFamily="34" charset="-122"/>
              </a:rPr>
              <a:t> (enterprise-internal </a:t>
            </a:r>
            <a:r>
              <a:rPr lang="en-US" altLang="zh-CN" b="1" i="1" dirty="0" err="1">
                <a:latin typeface="微软雅黑" panose="020B0503020204020204" pitchFamily="34" charset="-122"/>
                <a:ea typeface="微软雅黑" panose="020B0503020204020204" pitchFamily="34" charset="-122"/>
              </a:rPr>
              <a:t>intragrids</a:t>
            </a:r>
            <a:r>
              <a:rPr lang="en-US" altLang="zh-CN" b="1" i="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对那些需要解决复杂计算问题的商业公司</a:t>
            </a:r>
            <a:r>
              <a:rPr lang="zh-CN" altLang="en-US" b="1" dirty="0" smtClean="0">
                <a:latin typeface="微软雅黑" panose="020B0503020204020204" pitchFamily="34" charset="-122"/>
                <a:ea typeface="微软雅黑" panose="020B0503020204020204" pitchFamily="34" charset="-122"/>
              </a:rPr>
              <a:t>有吸引力</a:t>
            </a:r>
            <a:r>
              <a:rPr lang="zh-CN" altLang="en-US" b="1" dirty="0">
                <a:latin typeface="微软雅黑" panose="020B0503020204020204" pitchFamily="34" charset="-122"/>
                <a:ea typeface="微软雅黑" panose="020B0503020204020204" pitchFamily="34" charset="-122"/>
              </a:rPr>
              <a:t>，其目标是将企业内部的计算能力最大化。</a:t>
            </a:r>
            <a:endParaRPr lang="en-US" altLang="zh-CN" b="1" dirty="0" smtClean="0">
              <a:latin typeface="微软雅黑" panose="020B0503020204020204" pitchFamily="34" charset="-122"/>
              <a:ea typeface="微软雅黑" panose="020B0503020204020204" pitchFamily="34" charset="-122"/>
            </a:endParaRPr>
          </a:p>
          <a:p>
            <a:pPr marL="914400" lvl="1" indent="-457200">
              <a:lnSpc>
                <a:spcPct val="120000"/>
              </a:lnSpc>
              <a:spcBef>
                <a:spcPts val="600"/>
              </a:spcBef>
            </a:pPr>
            <a:r>
              <a:rPr lang="en-US" altLang="zh-CN" b="1" dirty="0" err="1">
                <a:solidFill>
                  <a:srgbClr val="C00000"/>
                </a:solidFill>
                <a:latin typeface="微软雅黑" panose="020B0503020204020204" pitchFamily="34" charset="-122"/>
                <a:ea typeface="微软雅黑" panose="020B0503020204020204" pitchFamily="34" charset="-122"/>
              </a:rPr>
              <a:t>多站点</a:t>
            </a:r>
            <a:r>
              <a:rPr lang="zh-CN" altLang="en-US" b="1" dirty="0">
                <a:solidFill>
                  <a:srgbClr val="C00000"/>
                </a:solidFill>
                <a:latin typeface="微软雅黑" panose="020B0503020204020204" pitchFamily="34" charset="-122"/>
                <a:ea typeface="微软雅黑" panose="020B0503020204020204" pitchFamily="34" charset="-122"/>
              </a:rPr>
              <a:t>外部</a:t>
            </a:r>
            <a:r>
              <a:rPr lang="en-US" altLang="zh-CN" b="1" dirty="0" err="1" smtClean="0">
                <a:solidFill>
                  <a:srgbClr val="C00000"/>
                </a:solidFill>
                <a:latin typeface="微软雅黑" panose="020B0503020204020204" pitchFamily="34" charset="-122"/>
                <a:ea typeface="微软雅黑" panose="020B0503020204020204" pitchFamily="34" charset="-122"/>
              </a:rPr>
              <a:t>网格</a:t>
            </a:r>
            <a:r>
              <a:rPr lang="en-US" altLang="zh-CN" b="1" dirty="0" smtClean="0">
                <a:solidFill>
                  <a:srgbClr val="C0000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(multisite </a:t>
            </a:r>
            <a:r>
              <a:rPr lang="en-US" altLang="zh-CN" b="1" i="1" dirty="0" err="1">
                <a:latin typeface="微软雅黑" panose="020B0503020204020204" pitchFamily="34" charset="-122"/>
                <a:ea typeface="微软雅黑" panose="020B0503020204020204" pitchFamily="34" charset="-122"/>
              </a:rPr>
              <a:t>extragrids</a:t>
            </a:r>
            <a:r>
              <a:rPr lang="en-US" altLang="zh-CN" b="1" i="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对分布在世界各地的、非营利性质的研究机构颇有吸引力，进而造就了美国国家超级电脑应用中心计算生物学网格，如生物学和医学信息学研究网络。</a:t>
            </a:r>
            <a:endParaRPr lang="en-US" altLang="zh-CN" b="1" dirty="0">
              <a:latin typeface="微软雅黑" panose="020B0503020204020204" pitchFamily="34" charset="-122"/>
              <a:ea typeface="微软雅黑" panose="020B0503020204020204" pitchFamily="34" charset="-122"/>
            </a:endParaRPr>
          </a:p>
          <a:p>
            <a:pPr marL="914400" lvl="1" indent="-457200">
              <a:lnSpc>
                <a:spcPct val="120000"/>
              </a:lnSpc>
              <a:spcBef>
                <a:spcPts val="600"/>
              </a:spcBef>
            </a:pPr>
            <a:r>
              <a:rPr lang="en-US" altLang="zh-CN" b="1" dirty="0" err="1" smtClean="0">
                <a:solidFill>
                  <a:srgbClr val="C00000"/>
                </a:solidFill>
                <a:latin typeface="微软雅黑" panose="020B0503020204020204" pitchFamily="34" charset="-122"/>
                <a:ea typeface="微软雅黑" panose="020B0503020204020204" pitchFamily="34" charset="-122"/>
              </a:rPr>
              <a:t>业务伙伴网格</a:t>
            </a:r>
            <a:r>
              <a:rPr lang="en-US" altLang="zh-CN" b="1" dirty="0" smtClean="0">
                <a:latin typeface="微软雅黑" panose="020B0503020204020204" pitchFamily="34" charset="-122"/>
                <a:ea typeface="微软雅黑" panose="020B0503020204020204" pitchFamily="34" charset="-122"/>
              </a:rPr>
              <a:t> (business </a:t>
            </a:r>
            <a:r>
              <a:rPr lang="en-US" altLang="zh-CN" b="1" dirty="0">
                <a:latin typeface="微软雅黑" panose="020B0503020204020204" pitchFamily="34" charset="-122"/>
                <a:ea typeface="微软雅黑" panose="020B0503020204020204" pitchFamily="34" charset="-122"/>
              </a:rPr>
              <a:t>partner grid and </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914400" lvl="1" indent="-457200">
              <a:lnSpc>
                <a:spcPct val="120000"/>
              </a:lnSpc>
              <a:spcBef>
                <a:spcPts val="600"/>
              </a:spcBef>
            </a:pPr>
            <a:r>
              <a:rPr lang="en-US" altLang="zh-CN" b="1" dirty="0" smtClean="0">
                <a:solidFill>
                  <a:srgbClr val="C00000"/>
                </a:solidFill>
                <a:latin typeface="微软雅黑" panose="020B0503020204020204" pitchFamily="34" charset="-122"/>
                <a:ea typeface="微软雅黑" panose="020B0503020204020204" pitchFamily="34" charset="-122"/>
              </a:rPr>
              <a:t>P2P</a:t>
            </a:r>
            <a:r>
              <a:rPr lang="zh-CN" altLang="en-US" b="1" dirty="0" smtClean="0">
                <a:solidFill>
                  <a:srgbClr val="C00000"/>
                </a:solidFill>
                <a:latin typeface="微软雅黑" panose="020B0503020204020204" pitchFamily="34" charset="-122"/>
                <a:ea typeface="微软雅黑" panose="020B0503020204020204" pitchFamily="34" charset="-122"/>
              </a:rPr>
              <a:t>消费网格 </a:t>
            </a:r>
            <a:r>
              <a:rPr lang="en-US" altLang="zh-CN" b="1" dirty="0" smtClean="0">
                <a:latin typeface="微软雅黑" panose="020B0503020204020204" pitchFamily="34" charset="-122"/>
                <a:ea typeface="微软雅黑" panose="020B0503020204020204" pitchFamily="34" charset="-122"/>
              </a:rPr>
              <a:t>(p2p </a:t>
            </a:r>
            <a:r>
              <a:rPr lang="en-US" altLang="zh-CN" b="1" dirty="0">
                <a:latin typeface="微软雅黑" panose="020B0503020204020204" pitchFamily="34" charset="-122"/>
                <a:ea typeface="微软雅黑" panose="020B0503020204020204" pitchFamily="34" charset="-122"/>
              </a:rPr>
              <a:t>consumer </a:t>
            </a:r>
            <a:r>
              <a:rPr lang="en-US" altLang="zh-CN" b="1" dirty="0" smtClean="0">
                <a:latin typeface="微软雅黑" panose="020B0503020204020204" pitchFamily="34" charset="-122"/>
                <a:ea typeface="微软雅黑" panose="020B0503020204020204" pitchFamily="34" charset="-122"/>
              </a:rPr>
              <a:t>grids)  </a:t>
            </a:r>
            <a:endParaRPr lang="zh-CN" altLang="en-US" b="1" dirty="0">
              <a:latin typeface="微软雅黑" panose="020B0503020204020204" pitchFamily="34" charset="-122"/>
              <a:ea typeface="微软雅黑" panose="020B0503020204020204" pitchFamily="34" charset="-122"/>
            </a:endParaRPr>
          </a:p>
        </p:txBody>
      </p:sp>
      <p:sp>
        <p:nvSpPr>
          <p:cNvPr id="18435"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8003">
                                            <p:txEl>
                                              <p:pRg st="3" end="3"/>
                                            </p:txEl>
                                          </p:spTgt>
                                        </p:tgtEl>
                                        <p:attrNameLst>
                                          <p:attrName>style.visibility</p:attrName>
                                        </p:attrNameLst>
                                      </p:cBhvr>
                                      <p:to>
                                        <p:strVal val="visible"/>
                                      </p:to>
                                    </p:set>
                                    <p:animEffect transition="in" filter="fade">
                                      <p:cBhvr>
                                        <p:cTn id="7" dur="1000"/>
                                        <p:tgtEl>
                                          <p:spTgt spid="128003">
                                            <p:txEl>
                                              <p:pRg st="3" end="3"/>
                                            </p:txEl>
                                          </p:spTgt>
                                        </p:tgtEl>
                                      </p:cBhvr>
                                    </p:animEffect>
                                    <p:anim calcmode="lin" valueType="num">
                                      <p:cBhvr>
                                        <p:cTn id="8" dur="10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80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8003">
                                            <p:txEl>
                                              <p:pRg st="4" end="4"/>
                                            </p:txEl>
                                          </p:spTgt>
                                        </p:tgtEl>
                                        <p:attrNameLst>
                                          <p:attrName>style.visibility</p:attrName>
                                        </p:attrNameLst>
                                      </p:cBhvr>
                                      <p:to>
                                        <p:strVal val="visible"/>
                                      </p:to>
                                    </p:set>
                                    <p:anim calcmode="lin" valueType="num">
                                      <p:cBhvr additive="base">
                                        <p:cTn id="14"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8003">
                                            <p:txEl>
                                              <p:pRg st="5" end="5"/>
                                            </p:txEl>
                                          </p:spTgt>
                                        </p:tgtEl>
                                        <p:attrNameLst>
                                          <p:attrName>style.visibility</p:attrName>
                                        </p:attrNameLst>
                                      </p:cBhvr>
                                      <p:to>
                                        <p:strVal val="visible"/>
                                      </p:to>
                                    </p:set>
                                    <p:anim calcmode="lin" valueType="num">
                                      <p:cBhvr additive="base">
                                        <p:cTn id="20" dur="500" fill="hold"/>
                                        <p:tgtEl>
                                          <p:spTgt spid="12800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80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60170" y="1557339"/>
            <a:ext cx="10981038" cy="3784206"/>
          </a:xfrm>
        </p:spPr>
        <p:txBody>
          <a:bodyPr>
            <a:normAutofit/>
          </a:bodyPr>
          <a:lstStyle/>
          <a:p>
            <a:pPr marL="457200" indent="-457200">
              <a:lnSpc>
                <a:spcPct val="100000"/>
              </a:lnSpc>
              <a:spcBef>
                <a:spcPts val="600"/>
              </a:spcBef>
              <a:buFontTx/>
              <a:buAutoNum type="arabicPeriod" startAt="5"/>
            </a:pPr>
            <a:r>
              <a:rPr lang="zh-CN" altLang="en-US" b="1" dirty="0">
                <a:solidFill>
                  <a:srgbClr val="0000CC"/>
                </a:solidFill>
                <a:latin typeface="微软雅黑" panose="020B0503020204020204" pitchFamily="34" charset="-122"/>
                <a:ea typeface="微软雅黑" panose="020B0503020204020204" pitchFamily="34" charset="-122"/>
              </a:rPr>
              <a:t>网格应用类型</a:t>
            </a:r>
            <a:r>
              <a:rPr lang="en-US" altLang="zh-CN" b="1" dirty="0">
                <a:solidFill>
                  <a:srgbClr val="0000CC"/>
                </a:solidFill>
                <a:latin typeface="微软雅黑" panose="020B0503020204020204" pitchFamily="34" charset="-122"/>
                <a:ea typeface="微软雅黑" panose="020B0503020204020204" pitchFamily="34" charset="-122"/>
              </a:rPr>
              <a:t>(Application types). </a:t>
            </a:r>
          </a:p>
          <a:p>
            <a:pPr marL="457200" indent="-457200">
              <a:lnSpc>
                <a:spcPct val="100000"/>
              </a:lnSpc>
              <a:spcBef>
                <a:spcPts val="600"/>
              </a:spcBef>
              <a:buNone/>
            </a:pPr>
            <a:r>
              <a:rPr lang="en-US" altLang="zh-CN" b="1" dirty="0">
                <a:latin typeface="微软雅黑" panose="020B0503020204020204" pitchFamily="34" charset="-122"/>
                <a:ea typeface="微软雅黑" panose="020B0503020204020204" pitchFamily="34" charset="-122"/>
              </a:rPr>
              <a:t>    Fifth dimension reflects the type of application:  </a:t>
            </a:r>
          </a:p>
          <a:p>
            <a:pPr marL="914400" lvl="1" indent="-457200">
              <a:lnSpc>
                <a:spcPct val="10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科学</a:t>
            </a:r>
            <a:r>
              <a:rPr lang="zh-CN" altLang="en-US" sz="2800" b="1" dirty="0" smtClean="0">
                <a:solidFill>
                  <a:srgbClr val="C00000"/>
                </a:solidFill>
                <a:latin typeface="微软雅黑" panose="020B0503020204020204" pitchFamily="34" charset="-122"/>
                <a:ea typeface="微软雅黑" panose="020B0503020204020204" pitchFamily="34" charset="-122"/>
              </a:rPr>
              <a:t>网格</a:t>
            </a:r>
            <a:r>
              <a:rPr lang="en-US" altLang="zh-CN" sz="2800" b="1" dirty="0" smtClean="0">
                <a:solidFill>
                  <a:srgbClr val="C00000"/>
                </a:solidFill>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Science </a:t>
            </a:r>
            <a:r>
              <a:rPr lang="en-US" altLang="zh-CN" sz="2800" b="1" dirty="0">
                <a:latin typeface="微软雅黑" panose="020B0503020204020204" pitchFamily="34" charset="-122"/>
                <a:ea typeface="微软雅黑" panose="020B0503020204020204" pitchFamily="34" charset="-122"/>
              </a:rPr>
              <a:t>(weather forecasting, land resource statistics) </a:t>
            </a:r>
            <a:endParaRPr lang="en-US" altLang="zh-CN" sz="2800" b="1" dirty="0" smtClean="0">
              <a:latin typeface="微软雅黑" panose="020B0503020204020204" pitchFamily="34" charset="-122"/>
              <a:ea typeface="微软雅黑" panose="020B0503020204020204" pitchFamily="34" charset="-122"/>
            </a:endParaRPr>
          </a:p>
          <a:p>
            <a:pPr marL="914400" lvl="1" indent="-457200">
              <a:lnSpc>
                <a:spcPct val="10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生物</a:t>
            </a:r>
            <a:r>
              <a:rPr lang="zh-CN" altLang="en-US" sz="2800" b="1" dirty="0" smtClean="0">
                <a:solidFill>
                  <a:srgbClr val="C00000"/>
                </a:solidFill>
                <a:latin typeface="微软雅黑" panose="020B0503020204020204" pitchFamily="34" charset="-122"/>
                <a:ea typeface="微软雅黑" panose="020B0503020204020204" pitchFamily="34" charset="-122"/>
              </a:rPr>
              <a:t>网格 </a:t>
            </a:r>
            <a:r>
              <a:rPr lang="en-US" altLang="zh-CN" sz="2800" b="1" dirty="0" smtClean="0">
                <a:latin typeface="微软雅黑" panose="020B0503020204020204" pitchFamily="34" charset="-122"/>
                <a:ea typeface="微软雅黑" panose="020B0503020204020204" pitchFamily="34" charset="-122"/>
              </a:rPr>
              <a:t>Biology </a:t>
            </a:r>
            <a:r>
              <a:rPr lang="en-US" altLang="zh-CN" sz="2800" b="1" dirty="0">
                <a:latin typeface="微软雅黑" panose="020B0503020204020204" pitchFamily="34" charset="-122"/>
                <a:ea typeface="微软雅黑" panose="020B0503020204020204" pitchFamily="34" charset="-122"/>
              </a:rPr>
              <a:t>(e. g. bioinformatics) </a:t>
            </a:r>
          </a:p>
          <a:p>
            <a:pPr marL="914400" lvl="1" indent="-457200">
              <a:lnSpc>
                <a:spcPct val="10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传感器</a:t>
            </a:r>
            <a:r>
              <a:rPr lang="zh-CN" altLang="en-US" sz="2800" b="1" dirty="0" smtClean="0">
                <a:solidFill>
                  <a:srgbClr val="C00000"/>
                </a:solidFill>
                <a:latin typeface="微软雅黑" panose="020B0503020204020204" pitchFamily="34" charset="-122"/>
                <a:ea typeface="微软雅黑" panose="020B0503020204020204" pitchFamily="34" charset="-122"/>
              </a:rPr>
              <a:t>网格 </a:t>
            </a:r>
            <a:r>
              <a:rPr lang="en-US" altLang="zh-CN" sz="2800" b="1" dirty="0" smtClean="0">
                <a:latin typeface="微软雅黑" panose="020B0503020204020204" pitchFamily="34" charset="-122"/>
                <a:ea typeface="微软雅黑" panose="020B0503020204020204" pitchFamily="34" charset="-122"/>
              </a:rPr>
              <a:t>Sensors </a:t>
            </a:r>
            <a:r>
              <a:rPr lang="en-US" altLang="zh-CN" sz="2800" b="1" dirty="0">
                <a:latin typeface="微软雅黑" panose="020B0503020204020204" pitchFamily="34" charset="-122"/>
                <a:ea typeface="微软雅黑" panose="020B0503020204020204" pitchFamily="34" charset="-122"/>
              </a:rPr>
              <a:t>(pollution </a:t>
            </a:r>
            <a:r>
              <a:rPr lang="en-US" altLang="zh-CN" sz="2800" b="1" dirty="0" smtClean="0">
                <a:latin typeface="微软雅黑" panose="020B0503020204020204" pitchFamily="34" charset="-122"/>
                <a:ea typeface="微软雅黑" panose="020B0503020204020204" pitchFamily="34" charset="-122"/>
              </a:rPr>
              <a:t>statistics)</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00000"/>
              </a:lnSpc>
              <a:spcBef>
                <a:spcPts val="600"/>
              </a:spcBef>
            </a:pPr>
            <a:r>
              <a:rPr lang="zh-CN" altLang="en-US" sz="2800" b="1" dirty="0" smtClean="0">
                <a:solidFill>
                  <a:srgbClr val="C00000"/>
                </a:solidFill>
                <a:latin typeface="微软雅黑" panose="020B0503020204020204" pitchFamily="34" charset="-122"/>
                <a:ea typeface="微软雅黑" panose="020B0503020204020204" pitchFamily="34" charset="-122"/>
              </a:rPr>
              <a:t>天文</a:t>
            </a:r>
            <a:r>
              <a:rPr lang="zh-CN" altLang="en-US"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Astronomy)</a:t>
            </a:r>
            <a:endParaRPr lang="en-US" altLang="zh-CN" sz="2800" b="1" dirty="0">
              <a:latin typeface="微软雅黑" panose="020B0503020204020204" pitchFamily="34" charset="-122"/>
              <a:ea typeface="微软雅黑" panose="020B0503020204020204" pitchFamily="34" charset="-122"/>
            </a:endParaRPr>
          </a:p>
        </p:txBody>
      </p:sp>
      <p:sp>
        <p:nvSpPr>
          <p:cNvPr id="19459"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
        <p:nvSpPr>
          <p:cNvPr id="2" name="棱台 1">
            <a:hlinkClick r:id="rId2" action="ppaction://hlinksldjump"/>
          </p:cNvPr>
          <p:cNvSpPr/>
          <p:nvPr/>
        </p:nvSpPr>
        <p:spPr>
          <a:xfrm>
            <a:off x="9780809" y="5629961"/>
            <a:ext cx="1681517" cy="612595"/>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slide(fromBottom)">
                                      <p:cBhvr>
                                        <p:cTn id="7" dur="500"/>
                                        <p:tgtEl>
                                          <p:spTgt spid="59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slide(fromBottom)">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slide(fromBottom)">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slide(fromBottom)">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slide(fromBottom)">
                                      <p:cBhvr>
                                        <p:cTn id="27"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endParaRPr lang="zh-CN" altLang="en-US" smtClean="0">
              <a:ea typeface="宋体" panose="02010600030101010101" pitchFamily="2" charset="-122"/>
            </a:endParaRPr>
          </a:p>
        </p:txBody>
      </p:sp>
      <p:sp>
        <p:nvSpPr>
          <p:cNvPr id="332804" name="AutoShape 4"/>
          <p:cNvSpPr>
            <a:spLocks noChangeArrowheads="1"/>
          </p:cNvSpPr>
          <p:nvPr/>
        </p:nvSpPr>
        <p:spPr bwMode="auto">
          <a:xfrm>
            <a:off x="3503613" y="2565401"/>
            <a:ext cx="4895850" cy="1008063"/>
          </a:xfrm>
          <a:prstGeom prst="bevel">
            <a:avLst>
              <a:gd name="adj" fmla="val 12500"/>
            </a:avLst>
          </a:prstGeom>
          <a:solidFill>
            <a:srgbClr val="FFC000">
              <a:alpha val="17000"/>
            </a:srgbClr>
          </a:solidFill>
          <a:ln w="9525">
            <a:solidFill>
              <a:srgbClr val="FF0000"/>
            </a:solidFill>
            <a:miter lim="800000"/>
          </a:ln>
          <a:effectLst/>
        </p:spPr>
        <p:txBody>
          <a:bodyPr wrap="none" anchor="ctr"/>
          <a:lstStyle/>
          <a:p>
            <a:pPr algn="ctr">
              <a:defRPr/>
            </a:pPr>
            <a:r>
              <a:rPr lang="en-US" altLang="zh-CN" sz="3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Grid Middleware</a:t>
            </a:r>
          </a:p>
        </p:txBody>
      </p:sp>
      <p:sp>
        <p:nvSpPr>
          <p:cNvPr id="20484" name="TextBox 1"/>
          <p:cNvSpPr txBox="1">
            <a:spLocks noChangeArrowheads="1"/>
          </p:cNvSpPr>
          <p:nvPr/>
        </p:nvSpPr>
        <p:spPr bwMode="auto">
          <a:xfrm>
            <a:off x="4440239" y="3708401"/>
            <a:ext cx="3024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3600" b="1">
                <a:solidFill>
                  <a:srgbClr val="000000"/>
                </a:solidFill>
                <a:latin typeface="微软雅黑" panose="020B0503020204020204" pitchFamily="34" charset="-122"/>
                <a:ea typeface="微软雅黑" panose="020B0503020204020204" pitchFamily="34" charset="-122"/>
              </a:rPr>
              <a:t>网格中间件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2208213" y="295276"/>
            <a:ext cx="7772400"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317443" name="Rectangle 3"/>
          <p:cNvSpPr>
            <a:spLocks noGrp="1" noChangeArrowheads="1"/>
          </p:cNvSpPr>
          <p:nvPr>
            <p:ph idx="1"/>
          </p:nvPr>
        </p:nvSpPr>
        <p:spPr>
          <a:xfrm>
            <a:off x="724930" y="1844677"/>
            <a:ext cx="10742140" cy="3551108"/>
          </a:xfrm>
        </p:spPr>
        <p:txBody>
          <a:bodyPr/>
          <a:lstStyle/>
          <a:p>
            <a:pPr eaLnBrk="1" hangingPunct="1">
              <a:lnSpc>
                <a:spcPct val="120000"/>
              </a:lnSpc>
            </a:pPr>
            <a:r>
              <a:rPr lang="zh-CN" altLang="en-US" b="1" dirty="0">
                <a:solidFill>
                  <a:srgbClr val="0000FF"/>
                </a:solidFill>
                <a:latin typeface="微软雅黑" panose="020B0503020204020204" pitchFamily="34" charset="-122"/>
                <a:ea typeface="微软雅黑" panose="020B0503020204020204" pitchFamily="34" charset="-122"/>
              </a:rPr>
              <a:t>网格中间件</a:t>
            </a:r>
            <a:r>
              <a:rPr lang="zh-CN" altLang="en-US" b="1" dirty="0">
                <a:solidFill>
                  <a:srgbClr val="000000"/>
                </a:solidFill>
                <a:latin typeface="微软雅黑" panose="020B0503020204020204" pitchFamily="34" charset="-122"/>
                <a:ea typeface="微软雅黑" panose="020B0503020204020204" pitchFamily="34" charset="-122"/>
              </a:rPr>
              <a:t>：网格中间件是将许多资源应用粘合在一起的粘合剂软件。</a:t>
            </a:r>
          </a:p>
          <a:p>
            <a:pPr eaLnBrk="1" hangingPunct="1">
              <a:lnSpc>
                <a:spcPct val="120000"/>
              </a:lnSpc>
            </a:pPr>
            <a:r>
              <a:rPr lang="zh-CN" altLang="en-US" b="1" dirty="0">
                <a:solidFill>
                  <a:srgbClr val="000000"/>
                </a:solidFill>
                <a:latin typeface="微软雅黑" panose="020B0503020204020204" pitchFamily="34" charset="-122"/>
                <a:ea typeface="微软雅黑" panose="020B0503020204020204" pitchFamily="34" charset="-122"/>
              </a:rPr>
              <a:t>网格中间件是网格关键技术之一，其目的是</a:t>
            </a:r>
            <a:endParaRPr lang="en-US" altLang="zh-CN" b="1" dirty="0">
              <a:solidFill>
                <a:srgbClr val="0000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800" b="1" dirty="0">
                <a:solidFill>
                  <a:srgbClr val="000000"/>
                </a:solidFill>
                <a:latin typeface="微软雅黑" panose="020B0503020204020204" pitchFamily="34" charset="-122"/>
                <a:ea typeface="微软雅黑" panose="020B0503020204020204" pitchFamily="34" charset="-122"/>
              </a:rPr>
              <a:t>为用户提供具有同一编程接口的虚拟机器</a:t>
            </a:r>
            <a:r>
              <a:rPr lang="en-US" altLang="zh-CN" sz="2800" b="1" dirty="0">
                <a:solidFill>
                  <a:srgbClr val="000000"/>
                </a:solidFill>
                <a:latin typeface="微软雅黑" panose="020B0503020204020204" pitchFamily="34" charset="-122"/>
                <a:ea typeface="微软雅黑" panose="020B0503020204020204" pitchFamily="34" charset="-122"/>
              </a:rPr>
              <a:t>,</a:t>
            </a:r>
          </a:p>
          <a:p>
            <a:pPr lvl="1" eaLnBrk="1" hangingPunct="1">
              <a:lnSpc>
                <a:spcPct val="120000"/>
              </a:lnSpc>
            </a:pPr>
            <a:r>
              <a:rPr lang="zh-CN" altLang="en-US" sz="2800" b="1" dirty="0">
                <a:solidFill>
                  <a:srgbClr val="000000"/>
                </a:solidFill>
                <a:latin typeface="微软雅黑" panose="020B0503020204020204" pitchFamily="34" charset="-122"/>
                <a:ea typeface="微软雅黑" panose="020B0503020204020204" pitchFamily="34" charset="-122"/>
              </a:rPr>
              <a:t>支持复杂应用问题的求解和广域网上各类资源的共享。</a:t>
            </a:r>
          </a:p>
          <a:p>
            <a:pPr eaLnBrk="1" hangingPunct="1">
              <a:lnSpc>
                <a:spcPct val="120000"/>
              </a:lnSpc>
            </a:pPr>
            <a:r>
              <a:rPr lang="zh-CN" altLang="en-US" b="1" dirty="0">
                <a:solidFill>
                  <a:srgbClr val="000000"/>
                </a:solidFill>
                <a:latin typeface="微软雅黑" panose="020B0503020204020204" pitchFamily="34" charset="-122"/>
                <a:ea typeface="微软雅黑" panose="020B0503020204020204" pitchFamily="34" charset="-122"/>
              </a:rPr>
              <a:t>美国、英国都很重视这方面的研究。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7443">
                                            <p:txEl>
                                              <p:pRg st="1" end="1"/>
                                            </p:txEl>
                                          </p:spTgt>
                                        </p:tgtEl>
                                        <p:attrNameLst>
                                          <p:attrName>style.visibility</p:attrName>
                                        </p:attrNameLst>
                                      </p:cBhvr>
                                      <p:to>
                                        <p:strVal val="visible"/>
                                      </p:to>
                                    </p:set>
                                    <p:animEffect transition="in" filter="slide(fromBottom)">
                                      <p:cBhvr>
                                        <p:cTn id="7" dur="500"/>
                                        <p:tgtEl>
                                          <p:spTgt spid="317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7443">
                                            <p:txEl>
                                              <p:pRg st="2" end="2"/>
                                            </p:txEl>
                                          </p:spTgt>
                                        </p:tgtEl>
                                        <p:attrNameLst>
                                          <p:attrName>style.visibility</p:attrName>
                                        </p:attrNameLst>
                                      </p:cBhvr>
                                      <p:to>
                                        <p:strVal val="visible"/>
                                      </p:to>
                                    </p:set>
                                    <p:animEffect transition="in" filter="slide(fromBottom)">
                                      <p:cBhvr>
                                        <p:cTn id="12" dur="500"/>
                                        <p:tgtEl>
                                          <p:spTgt spid="317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7443">
                                            <p:txEl>
                                              <p:pRg st="3" end="3"/>
                                            </p:txEl>
                                          </p:spTgt>
                                        </p:tgtEl>
                                        <p:attrNameLst>
                                          <p:attrName>style.visibility</p:attrName>
                                        </p:attrNameLst>
                                      </p:cBhvr>
                                      <p:to>
                                        <p:strVal val="visible"/>
                                      </p:to>
                                    </p:set>
                                    <p:animEffect transition="in" filter="slide(fromBottom)">
                                      <p:cBhvr>
                                        <p:cTn id="17" dur="500"/>
                                        <p:tgtEl>
                                          <p:spTgt spid="317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17443">
                                            <p:txEl>
                                              <p:pRg st="4" end="4"/>
                                            </p:txEl>
                                          </p:spTgt>
                                        </p:tgtEl>
                                        <p:attrNameLst>
                                          <p:attrName>style.visibility</p:attrName>
                                        </p:attrNameLst>
                                      </p:cBhvr>
                                      <p:to>
                                        <p:strVal val="visible"/>
                                      </p:to>
                                    </p:set>
                                    <p:animEffect transition="in" filter="slide(fromBottom)">
                                      <p:cBhvr>
                                        <p:cTn id="22" dur="500"/>
                                        <p:tgtEl>
                                          <p:spTgt spid="317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2208213" y="404813"/>
            <a:ext cx="7993062" cy="647700"/>
          </a:xfrm>
          <a:prstGeom prst="rect">
            <a:avLst/>
          </a:prstGeom>
          <a:noFill/>
          <a:ln>
            <a:noFill/>
          </a:ln>
          <a:effectLst/>
        </p:spPr>
        <p:txBody>
          <a:bodyPr anchor="ctr"/>
          <a:lstStyle/>
          <a:p>
            <a:pPr algn="ctr">
              <a:lnSpc>
                <a:spcPct val="120000"/>
              </a:lnSpc>
              <a:defRPr/>
            </a:pPr>
            <a:r>
              <a:rPr lang="en-US" altLang="zh-CN" sz="3200" b="1">
                <a:solidFill>
                  <a:srgbClr val="000000"/>
                </a:solidFill>
                <a:effectLst>
                  <a:outerShdw blurRad="38100" dist="38100" dir="2700000" algn="tl">
                    <a:srgbClr val="C0C0C0"/>
                  </a:outerShdw>
                </a:effectLst>
                <a:latin typeface="Arial" panose="020B0604020202020204" pitchFamily="34" charset="0"/>
                <a:ea typeface="MS PGothic" panose="020B0600070205080204" pitchFamily="34" charset="-128"/>
              </a:rPr>
              <a:t>Lecture 8. </a:t>
            </a:r>
            <a:r>
              <a:rPr lang="en-US" altLang="ja-JP" sz="3200" b="1">
                <a:solidFill>
                  <a:srgbClr val="000000"/>
                </a:solidFill>
                <a:effectLst>
                  <a:outerShdw blurRad="38100" dist="38100" dir="2700000" algn="tl">
                    <a:srgbClr val="C0C0C0"/>
                  </a:outerShdw>
                </a:effectLst>
                <a:latin typeface="Arial" panose="020B0604020202020204" pitchFamily="34" charset="0"/>
                <a:ea typeface="MS PGothic" panose="020B0600070205080204" pitchFamily="34" charset="-128"/>
              </a:rPr>
              <a:t>Grid Computing</a:t>
            </a:r>
            <a:r>
              <a:rPr lang="en-US" altLang="zh-CN" sz="3200" b="1">
                <a:solidFill>
                  <a:srgbClr val="000000"/>
                </a:solidFill>
                <a:effectLst>
                  <a:outerShdw blurRad="38100" dist="38100" dir="2700000" algn="tl">
                    <a:srgbClr val="C0C0C0"/>
                  </a:outerShdw>
                </a:effectLst>
                <a:latin typeface="Arial" panose="020B0604020202020204" pitchFamily="34" charset="0"/>
                <a:ea typeface="MS PGothic" panose="020B0600070205080204" pitchFamily="34" charset="-128"/>
              </a:rPr>
              <a:t> </a:t>
            </a:r>
            <a:r>
              <a:rPr lang="en-US" altLang="ja-JP" sz="3200" b="1">
                <a:solidFill>
                  <a:srgbClr val="000000"/>
                </a:solidFill>
                <a:effectLst>
                  <a:outerShdw blurRad="38100" dist="38100" dir="2700000" algn="tl">
                    <a:srgbClr val="C0C0C0"/>
                  </a:outerShdw>
                </a:effectLst>
                <a:latin typeface="Arial" panose="020B0604020202020204" pitchFamily="34" charset="0"/>
                <a:ea typeface="MS PGothic" panose="020B0600070205080204" pitchFamily="34" charset="-128"/>
              </a:rPr>
              <a:t>(</a:t>
            </a:r>
            <a:r>
              <a:rPr lang="ko-KR" altLang="en-US" sz="3200" b="1">
                <a:solidFill>
                  <a:srgbClr val="000000"/>
                </a:solidFill>
                <a:effectLst>
                  <a:outerShdw blurRad="38100" dist="38100" dir="2700000" algn="tl">
                    <a:srgbClr val="C0C0C0"/>
                  </a:outerShdw>
                </a:effectLst>
                <a:latin typeface="Arial" panose="020B0604020202020204" pitchFamily="34" charset="0"/>
                <a:ea typeface="Gulim" panose="020B0600000101010101" pitchFamily="34" charset="-127"/>
              </a:rPr>
              <a:t>网格计算</a:t>
            </a:r>
            <a:r>
              <a:rPr lang="en-US" altLang="ja-JP" sz="3200" b="1">
                <a:solidFill>
                  <a:srgbClr val="000000"/>
                </a:solidFill>
                <a:effectLst>
                  <a:outerShdw blurRad="38100" dist="38100" dir="2700000" algn="tl">
                    <a:srgbClr val="C0C0C0"/>
                  </a:outerShdw>
                </a:effectLst>
                <a:latin typeface="Arial" panose="020B0604020202020204" pitchFamily="34" charset="0"/>
                <a:ea typeface="MS PGothic" panose="020B0600070205080204" pitchFamily="34" charset="-128"/>
              </a:rPr>
              <a:t>)</a:t>
            </a:r>
            <a:r>
              <a:rPr lang="en-US" altLang="ko-KR" sz="3200" b="1">
                <a:solidFill>
                  <a:srgbClr val="000000"/>
                </a:solidFill>
                <a:effectLst>
                  <a:outerShdw blurRad="38100" dist="38100" dir="2700000" algn="tl">
                    <a:srgbClr val="C0C0C0"/>
                  </a:outerShdw>
                </a:effectLst>
                <a:latin typeface="Arial" panose="020B0604020202020204" pitchFamily="34" charset="0"/>
                <a:ea typeface="HY헤드라인M" pitchFamily="18" charset="-127"/>
              </a:rPr>
              <a:t> </a:t>
            </a:r>
          </a:p>
        </p:txBody>
      </p:sp>
      <p:sp>
        <p:nvSpPr>
          <p:cNvPr id="48136" name="Text Box 8"/>
          <p:cNvSpPr txBox="1">
            <a:spLocks noChangeArrowheads="1"/>
          </p:cNvSpPr>
          <p:nvPr/>
        </p:nvSpPr>
        <p:spPr bwMode="auto">
          <a:xfrm>
            <a:off x="1179595" y="2629853"/>
            <a:ext cx="9817915" cy="2862322"/>
          </a:xfrm>
          <a:prstGeom prst="rect">
            <a:avLst/>
          </a:prstGeom>
          <a:noFill/>
          <a:ln>
            <a:noFill/>
          </a:ln>
          <a:effec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ts val="600"/>
              </a:spcBef>
              <a:spcAft>
                <a:spcPts val="600"/>
              </a:spcAft>
              <a:buFontTx/>
              <a:buAutoNum type="arabicPeriod"/>
              <a:defRPr/>
            </a:pPr>
            <a:r>
              <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hlinkClick r:id="rId2" action="ppaction://hlinksldjump"/>
              </a:rPr>
              <a:t>Basic Concepts of Grid Computing</a:t>
            </a:r>
            <a:endPar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endParaRPr>
          </a:p>
          <a:p>
            <a:pPr>
              <a:spcBef>
                <a:spcPts val="600"/>
              </a:spcBef>
              <a:spcAft>
                <a:spcPts val="600"/>
              </a:spcAft>
              <a:buFontTx/>
              <a:buAutoNum type="arabicPeriod"/>
              <a:defRPr/>
            </a:pPr>
            <a:r>
              <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hlinkClick r:id="rId3" action="ppaction://hlinksldjump"/>
              </a:rPr>
              <a:t>Grid Middleware</a:t>
            </a:r>
            <a:endPar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endParaRPr>
          </a:p>
          <a:p>
            <a:pPr>
              <a:spcBef>
                <a:spcPts val="600"/>
              </a:spcBef>
              <a:spcAft>
                <a:spcPts val="600"/>
              </a:spcAft>
              <a:buFontTx/>
              <a:buAutoNum type="arabicPeriod"/>
              <a:defRPr/>
            </a:pPr>
            <a:r>
              <a:rPr lang="en-US" altLang="zh-CN" sz="28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hlinkClick r:id="rId4" action="ppaction://hlinksldjump"/>
              </a:rPr>
              <a:t>Comparison of Grid Computing with P2P Computing</a:t>
            </a:r>
            <a:endParaRPr lang="en-US" altLang="zh-CN" sz="28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a:p>
            <a:pPr>
              <a:spcBef>
                <a:spcPts val="600"/>
              </a:spcBef>
              <a:spcAft>
                <a:spcPts val="600"/>
              </a:spcAft>
              <a:buFontTx/>
              <a:buAutoNum type="arabicPeriod"/>
              <a:defRPr/>
            </a:pPr>
            <a:r>
              <a:rPr lang="en-US" altLang="zh-CN" sz="2800" b="1" dirty="0">
                <a:solidFill>
                  <a:srgbClr val="000000"/>
                </a:solidFill>
                <a:latin typeface="Arial" panose="020B0604020202020204" pitchFamily="34" charset="0"/>
                <a:ea typeface="宋体" panose="02010600030101010101" pitchFamily="2" charset="-122"/>
                <a:hlinkClick r:id="rId5" action="ppaction://hlinksldjump"/>
              </a:rPr>
              <a:t>Architectures of Grid Computing</a:t>
            </a:r>
            <a:endPar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endParaRPr>
          </a:p>
          <a:p>
            <a:pPr>
              <a:spcBef>
                <a:spcPts val="600"/>
              </a:spcBef>
              <a:spcAft>
                <a:spcPts val="600"/>
              </a:spcAft>
              <a:buFontTx/>
              <a:buAutoNum type="arabicPeriod"/>
              <a:defRPr/>
            </a:pPr>
            <a:r>
              <a:rPr lang="en-US" altLang="zh-CN"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hlinkClick r:id="rId6" action="ppaction://hlinksldjump"/>
              </a:rPr>
              <a:t>Grid Examples</a:t>
            </a:r>
            <a:endParaRPr lang="zh-CN" altLang="en-US" sz="2800" b="1" dirty="0">
              <a:solidFill>
                <a:srgbClr val="000000"/>
              </a:solidFill>
              <a:effectLst>
                <a:outerShdw blurRad="38100" dist="38100" dir="2700000" algn="tl">
                  <a:srgbClr val="C0C0C0"/>
                </a:outerShdw>
              </a:effectLst>
              <a:latin typeface="Arial" panose="020B0604020202020204" pitchFamily="34" charset="0"/>
              <a:ea typeface="黑体" panose="02010609060101010101" pitchFamily="2" charset="-122"/>
            </a:endParaRPr>
          </a:p>
        </p:txBody>
      </p:sp>
      <p:sp>
        <p:nvSpPr>
          <p:cNvPr id="4101" name="Text Box 11"/>
          <p:cNvSpPr txBox="1">
            <a:spLocks noChangeArrowheads="1"/>
          </p:cNvSpPr>
          <p:nvPr/>
        </p:nvSpPr>
        <p:spPr bwMode="auto">
          <a:xfrm>
            <a:off x="1179596" y="2023270"/>
            <a:ext cx="71294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CN" sz="3200" b="1" dirty="0">
                <a:solidFill>
                  <a:srgbClr val="000000"/>
                </a:solidFill>
                <a:latin typeface="Arial" panose="020B0604020202020204" pitchFamily="34" charset="0"/>
                <a:ea typeface="宋体" panose="02010600030101010101" pitchFamily="2" charset="-122"/>
              </a:rPr>
              <a:t>Contents of the lecture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idx="1"/>
          </p:nvPr>
        </p:nvSpPr>
        <p:spPr>
          <a:xfrm>
            <a:off x="690735" y="1626675"/>
            <a:ext cx="10685719" cy="3841618"/>
          </a:xfrm>
        </p:spPr>
        <p:txBody>
          <a:bodyPr>
            <a:normAutofit fontScale="90000" lnSpcReduction="10000"/>
          </a:bodyPr>
          <a:lstStyle/>
          <a:p>
            <a:pPr>
              <a:lnSpc>
                <a:spcPct val="120000"/>
              </a:lnSpc>
              <a:spcBef>
                <a:spcPts val="600"/>
              </a:spcBef>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网格计算中的资源整合</a:t>
            </a:r>
          </a:p>
          <a:p>
            <a:pPr>
              <a:lnSpc>
                <a:spcPct val="120000"/>
              </a:lnSpc>
              <a:spcBef>
                <a:spcPts val="600"/>
              </a:spcBef>
              <a:spcAft>
                <a:spcPts val="600"/>
              </a:spcAft>
            </a:pPr>
            <a:r>
              <a:rPr lang="zh-CN" altLang="en-US" b="1" dirty="0">
                <a:latin typeface="微软雅黑" panose="020B0503020204020204" pitchFamily="34" charset="-122"/>
                <a:ea typeface="微软雅黑" panose="020B0503020204020204" pitchFamily="34" charset="-122"/>
              </a:rPr>
              <a:t>由于网格计算所涉及的资源都是在地理上广泛分布的异构资源，所以网格计算特别注重资源整合。这就要求网格中间件要具备</a:t>
            </a:r>
          </a:p>
          <a:p>
            <a:pPr lvl="1">
              <a:lnSpc>
                <a:spcPct val="120000"/>
              </a:lnSpc>
              <a:spcBef>
                <a:spcPts val="600"/>
              </a:spcBef>
              <a:spcAft>
                <a:spcPts val="600"/>
              </a:spcAft>
            </a:pPr>
            <a:r>
              <a:rPr lang="zh-CN" altLang="en-US" sz="2800" b="1" dirty="0">
                <a:latin typeface="微软雅黑" panose="020B0503020204020204" pitchFamily="34" charset="-122"/>
                <a:ea typeface="微软雅黑" panose="020B0503020204020204" pitchFamily="34" charset="-122"/>
              </a:rPr>
              <a:t>屏蔽节点异构</a:t>
            </a:r>
            <a:r>
              <a:rPr lang="en-US" altLang="zh-CN" sz="2800" b="1" dirty="0">
                <a:latin typeface="微软雅黑" panose="020B0503020204020204" pitchFamily="34" charset="-122"/>
                <a:ea typeface="微软雅黑" panose="020B0503020204020204" pitchFamily="34" charset="-122"/>
              </a:rPr>
              <a:t>(Unix, </a:t>
            </a:r>
            <a:r>
              <a:rPr lang="en-US" altLang="zh-CN" sz="2800" b="1" dirty="0" err="1">
                <a:latin typeface="微软雅黑" panose="020B0503020204020204" pitchFamily="34" charset="-122"/>
                <a:ea typeface="微软雅黑" panose="020B0503020204020204" pitchFamily="34" charset="-122"/>
              </a:rPr>
              <a:t>Linux,Windows</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zh-CN" altLang="en-US" sz="2800" b="1" dirty="0">
                <a:latin typeface="微软雅黑" panose="020B0503020204020204" pitchFamily="34" charset="-122"/>
                <a:ea typeface="微软雅黑" panose="020B0503020204020204" pitchFamily="34" charset="-122"/>
              </a:rPr>
              <a:t>优化资源选择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例如，计算能力</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zh-CN" altLang="en-US" sz="2800" b="1" dirty="0">
                <a:latin typeface="微软雅黑" panose="020B0503020204020204" pitchFamily="34" charset="-122"/>
                <a:ea typeface="微软雅黑" panose="020B0503020204020204" pitchFamily="34" charset="-122"/>
              </a:rPr>
              <a:t>协同计算与资源动态监测</a:t>
            </a:r>
          </a:p>
          <a:p>
            <a:pPr>
              <a:lnSpc>
                <a:spcPct val="120000"/>
              </a:lnSpc>
              <a:spcBef>
                <a:spcPts val="600"/>
              </a:spcBef>
              <a:spcAft>
                <a:spcPts val="600"/>
              </a:spcAft>
              <a:buNone/>
            </a:pPr>
            <a:r>
              <a:rPr lang="zh-CN" altLang="en-US" b="1" dirty="0">
                <a:latin typeface="微软雅黑" panose="020B0503020204020204" pitchFamily="34" charset="-122"/>
                <a:ea typeface="微软雅黑" panose="020B0503020204020204" pitchFamily="34" charset="-122"/>
              </a:rPr>
              <a:t>   的功能。</a:t>
            </a:r>
          </a:p>
        </p:txBody>
      </p:sp>
      <p:sp>
        <p:nvSpPr>
          <p:cNvPr id="320519" name="Rectangle 7"/>
          <p:cNvSpPr>
            <a:spLocks noGrp="1" noChangeArrowheads="1"/>
          </p:cNvSpPr>
          <p:nvPr>
            <p:ph type="title"/>
          </p:nvPr>
        </p:nvSpPr>
        <p:spPr>
          <a:xfrm>
            <a:off x="2208213" y="295276"/>
            <a:ext cx="7772400"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Effect transition="in" filter="slide(fromBottom)">
                                      <p:cBhvr>
                                        <p:cTn id="7" dur="500"/>
                                        <p:tgtEl>
                                          <p:spTgt spid="320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20515">
                                            <p:txEl>
                                              <p:pRg st="3" end="3"/>
                                            </p:txEl>
                                          </p:spTgt>
                                        </p:tgtEl>
                                        <p:attrNameLst>
                                          <p:attrName>style.visibility</p:attrName>
                                        </p:attrNameLst>
                                      </p:cBhvr>
                                      <p:to>
                                        <p:strVal val="visible"/>
                                      </p:to>
                                    </p:set>
                                    <p:animEffect transition="in" filter="slide(fromBottom)">
                                      <p:cBhvr>
                                        <p:cTn id="12" dur="500"/>
                                        <p:tgtEl>
                                          <p:spTgt spid="3205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20515">
                                            <p:txEl>
                                              <p:pRg st="4" end="4"/>
                                            </p:txEl>
                                          </p:spTgt>
                                        </p:tgtEl>
                                        <p:attrNameLst>
                                          <p:attrName>style.visibility</p:attrName>
                                        </p:attrNameLst>
                                      </p:cBhvr>
                                      <p:to>
                                        <p:strVal val="visible"/>
                                      </p:to>
                                    </p:set>
                                    <p:animEffect transition="in" filter="slide(fromBottom)">
                                      <p:cBhvr>
                                        <p:cTn id="17" dur="500"/>
                                        <p:tgtEl>
                                          <p:spTgt spid="320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a:xfrm>
            <a:off x="1116398" y="1628776"/>
            <a:ext cx="4032250" cy="4355565"/>
          </a:xfrm>
        </p:spPr>
        <p:txBody>
          <a:bodyPr>
            <a:normAutofit lnSpcReduction="10000"/>
          </a:bodyPr>
          <a:lstStyle/>
          <a:p>
            <a:pPr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网格中间件应该包括</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资源监测组件</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计算服务组件</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网格安全组件</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容错服务组件</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信息服务组件和</a:t>
            </a:r>
          </a:p>
          <a:p>
            <a:pPr lvl="1" eaLnBrk="1" hangingPunct="1">
              <a:lnSpc>
                <a:spcPct val="120000"/>
              </a:lnSpc>
              <a:spcBef>
                <a:spcPts val="600"/>
              </a:spcBef>
            </a:pPr>
            <a:r>
              <a:rPr lang="zh-CN" altLang="en-US" sz="3000" b="1" dirty="0">
                <a:latin typeface="微软雅黑" panose="020B0503020204020204" pitchFamily="34" charset="-122"/>
                <a:ea typeface="微软雅黑" panose="020B0503020204020204" pitchFamily="34" charset="-122"/>
              </a:rPr>
              <a:t>应用调度组件</a:t>
            </a:r>
          </a:p>
          <a:p>
            <a:pPr eaLnBrk="1" hangingPunct="1">
              <a:buFontTx/>
              <a:buNone/>
            </a:pPr>
            <a:endParaRPr lang="zh-CN" altLang="en-US" sz="3000" b="1" dirty="0">
              <a:latin typeface="微软雅黑" panose="020B0503020204020204" pitchFamily="34" charset="-122"/>
              <a:ea typeface="微软雅黑" panose="020B0503020204020204" pitchFamily="34" charset="-122"/>
            </a:endParaRPr>
          </a:p>
        </p:txBody>
      </p:sp>
      <p:sp>
        <p:nvSpPr>
          <p:cNvPr id="325639" name="Rectangle 7"/>
          <p:cNvSpPr>
            <a:spLocks noGrp="1" noChangeArrowheads="1"/>
          </p:cNvSpPr>
          <p:nvPr>
            <p:ph type="title"/>
          </p:nvPr>
        </p:nvSpPr>
        <p:spPr>
          <a:xfrm>
            <a:off x="2208213" y="295276"/>
            <a:ext cx="7772400"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465529" y="1043586"/>
            <a:ext cx="4414801" cy="5414480"/>
            <a:chOff x="6383337" y="739740"/>
            <a:chExt cx="4414801" cy="5414480"/>
          </a:xfrm>
        </p:grpSpPr>
        <p:sp>
          <p:nvSpPr>
            <p:cNvPr id="23557" name="立方体 1"/>
            <p:cNvSpPr>
              <a:spLocks noChangeArrowheads="1"/>
            </p:cNvSpPr>
            <p:nvPr/>
          </p:nvSpPr>
          <p:spPr bwMode="auto">
            <a:xfrm>
              <a:off x="6383337" y="739740"/>
              <a:ext cx="4414801" cy="5414480"/>
            </a:xfrm>
            <a:prstGeom prst="cube">
              <a:avLst>
                <a:gd name="adj" fmla="val 2569"/>
              </a:avLst>
            </a:prstGeom>
            <a:solidFill>
              <a:schemeClr val="accent1"/>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solidFill>
                  <a:schemeClr val="bg1"/>
                </a:solidFill>
                <a:ea typeface="宋体" panose="02010600030101010101" pitchFamily="2" charset="-122"/>
              </a:endParaRPr>
            </a:p>
          </p:txBody>
        </p:sp>
        <p:sp>
          <p:nvSpPr>
            <p:cNvPr id="23558" name="Rectangle 16"/>
            <p:cNvSpPr>
              <a:spLocks noChangeArrowheads="1"/>
            </p:cNvSpPr>
            <p:nvPr/>
          </p:nvSpPr>
          <p:spPr bwMode="auto">
            <a:xfrm>
              <a:off x="6671066" y="1530849"/>
              <a:ext cx="3726381" cy="4453491"/>
            </a:xfrm>
            <a:prstGeom prst="rect">
              <a:avLst/>
            </a:prstGeom>
            <a:solidFill>
              <a:srgbClr val="FFC000">
                <a:alpha val="39000"/>
              </a:srgbClr>
            </a:solidFill>
            <a:ln w="9525">
              <a:solidFill>
                <a:schemeClr val="accent2"/>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solidFill>
                  <a:schemeClr val="bg1"/>
                </a:solidFill>
                <a:ea typeface="宋体" panose="02010600030101010101" pitchFamily="2" charset="-122"/>
              </a:endParaRPr>
            </a:p>
          </p:txBody>
        </p:sp>
        <p:sp>
          <p:nvSpPr>
            <p:cNvPr id="23559" name="AutoShape 9"/>
            <p:cNvSpPr>
              <a:spLocks noChangeArrowheads="1"/>
            </p:cNvSpPr>
            <p:nvPr/>
          </p:nvSpPr>
          <p:spPr bwMode="auto">
            <a:xfrm>
              <a:off x="7246394" y="1797606"/>
              <a:ext cx="2592338" cy="576316"/>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latin typeface="微软雅黑" panose="020B0503020204020204" pitchFamily="34" charset="-122"/>
                  <a:ea typeface="微软雅黑" panose="020B0503020204020204" pitchFamily="34" charset="-122"/>
                </a:rPr>
                <a:t>资源监测组件</a:t>
              </a:r>
            </a:p>
          </p:txBody>
        </p:sp>
        <p:sp>
          <p:nvSpPr>
            <p:cNvPr id="23560" name="AutoShape 10"/>
            <p:cNvSpPr>
              <a:spLocks noChangeArrowheads="1"/>
            </p:cNvSpPr>
            <p:nvPr/>
          </p:nvSpPr>
          <p:spPr bwMode="auto">
            <a:xfrm>
              <a:off x="7246394" y="2465972"/>
              <a:ext cx="2592338" cy="576316"/>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a:latin typeface="微软雅黑" panose="020B0503020204020204" pitchFamily="34" charset="-122"/>
                  <a:ea typeface="微软雅黑" panose="020B0503020204020204" pitchFamily="34" charset="-122"/>
                </a:rPr>
                <a:t>计算服务组件</a:t>
              </a:r>
            </a:p>
          </p:txBody>
        </p:sp>
        <p:sp>
          <p:nvSpPr>
            <p:cNvPr id="23561" name="AutoShape 12"/>
            <p:cNvSpPr>
              <a:spLocks noChangeArrowheads="1"/>
            </p:cNvSpPr>
            <p:nvPr/>
          </p:nvSpPr>
          <p:spPr bwMode="auto">
            <a:xfrm>
              <a:off x="7246394" y="3124482"/>
              <a:ext cx="2592338" cy="576316"/>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latin typeface="微软雅黑" panose="020B0503020204020204" pitchFamily="34" charset="-122"/>
                  <a:ea typeface="微软雅黑" panose="020B0503020204020204" pitchFamily="34" charset="-122"/>
                </a:rPr>
                <a:t>网格安全组件</a:t>
              </a:r>
            </a:p>
          </p:txBody>
        </p:sp>
        <p:sp>
          <p:nvSpPr>
            <p:cNvPr id="23562" name="AutoShape 13"/>
            <p:cNvSpPr>
              <a:spLocks noChangeArrowheads="1"/>
            </p:cNvSpPr>
            <p:nvPr/>
          </p:nvSpPr>
          <p:spPr bwMode="auto">
            <a:xfrm>
              <a:off x="7246394" y="3792760"/>
              <a:ext cx="2592338" cy="576316"/>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a:latin typeface="微软雅黑" panose="020B0503020204020204" pitchFamily="34" charset="-122"/>
                  <a:ea typeface="微软雅黑" panose="020B0503020204020204" pitchFamily="34" charset="-122"/>
                </a:rPr>
                <a:t>容错服务组件</a:t>
              </a:r>
            </a:p>
          </p:txBody>
        </p:sp>
        <p:sp>
          <p:nvSpPr>
            <p:cNvPr id="23563" name="AutoShape 14"/>
            <p:cNvSpPr>
              <a:spLocks noChangeArrowheads="1"/>
            </p:cNvSpPr>
            <p:nvPr/>
          </p:nvSpPr>
          <p:spPr bwMode="auto">
            <a:xfrm>
              <a:off x="7252196" y="4431949"/>
              <a:ext cx="2592338" cy="576317"/>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latin typeface="微软雅黑" panose="020B0503020204020204" pitchFamily="34" charset="-122"/>
                  <a:ea typeface="微软雅黑" panose="020B0503020204020204" pitchFamily="34" charset="-122"/>
                </a:rPr>
                <a:t>信息服务组件</a:t>
              </a:r>
            </a:p>
          </p:txBody>
        </p:sp>
        <p:sp>
          <p:nvSpPr>
            <p:cNvPr id="23564" name="AutoShape 15"/>
            <p:cNvSpPr>
              <a:spLocks noChangeArrowheads="1"/>
            </p:cNvSpPr>
            <p:nvPr/>
          </p:nvSpPr>
          <p:spPr bwMode="auto">
            <a:xfrm>
              <a:off x="7246394" y="5119545"/>
              <a:ext cx="2592338" cy="576317"/>
            </a:xfrm>
            <a:prstGeom prst="bevel">
              <a:avLst>
                <a:gd name="adj" fmla="val 12500"/>
              </a:avLst>
            </a:prstGeom>
            <a:solidFill>
              <a:srgbClr val="92D050"/>
            </a:solidFill>
            <a:ln w="9525">
              <a:solidFill>
                <a:schemeClr val="tx1"/>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a:latin typeface="微软雅黑" panose="020B0503020204020204" pitchFamily="34" charset="-122"/>
                  <a:ea typeface="微软雅黑" panose="020B0503020204020204" pitchFamily="34" charset="-122"/>
                </a:rPr>
                <a:t>应用调度组件</a:t>
              </a:r>
            </a:p>
          </p:txBody>
        </p:sp>
        <p:sp>
          <p:nvSpPr>
            <p:cNvPr id="23565" name="矩形 3"/>
            <p:cNvSpPr>
              <a:spLocks noChangeArrowheads="1"/>
            </p:cNvSpPr>
            <p:nvPr/>
          </p:nvSpPr>
          <p:spPr bwMode="auto">
            <a:xfrm>
              <a:off x="7330050" y="964596"/>
              <a:ext cx="244694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solidFill>
                    <a:srgbClr val="C00000"/>
                  </a:solidFill>
                  <a:latin typeface="微软雅黑" panose="020B0503020204020204" pitchFamily="34" charset="-122"/>
                  <a:ea typeface="微软雅黑" panose="020B0503020204020204" pitchFamily="34" charset="-122"/>
                </a:rPr>
                <a:t>网格中间件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25635">
                                            <p:txEl>
                                              <p:pRg st="1" end="1"/>
                                            </p:txEl>
                                          </p:spTgt>
                                        </p:tgtEl>
                                        <p:attrNameLst>
                                          <p:attrName>style.visibility</p:attrName>
                                        </p:attrNameLst>
                                      </p:cBhvr>
                                      <p:to>
                                        <p:strVal val="visible"/>
                                      </p:to>
                                    </p:set>
                                    <p:anim calcmode="lin" valueType="num">
                                      <p:cBhvr>
                                        <p:cTn id="7" dur="1000" fill="hold"/>
                                        <p:tgtEl>
                                          <p:spTgt spid="32563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256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563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25635">
                                            <p:txEl>
                                              <p:pRg st="2" end="2"/>
                                            </p:txEl>
                                          </p:spTgt>
                                        </p:tgtEl>
                                        <p:attrNameLst>
                                          <p:attrName>style.visibility</p:attrName>
                                        </p:attrNameLst>
                                      </p:cBhvr>
                                      <p:to>
                                        <p:strVal val="visible"/>
                                      </p:to>
                                    </p:set>
                                    <p:anim calcmode="lin" valueType="num">
                                      <p:cBhvr>
                                        <p:cTn id="14" dur="1000" fill="hold"/>
                                        <p:tgtEl>
                                          <p:spTgt spid="32563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256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256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25635">
                                            <p:txEl>
                                              <p:pRg st="3" end="3"/>
                                            </p:txEl>
                                          </p:spTgt>
                                        </p:tgtEl>
                                        <p:attrNameLst>
                                          <p:attrName>style.visibility</p:attrName>
                                        </p:attrNameLst>
                                      </p:cBhvr>
                                      <p:to>
                                        <p:strVal val="visible"/>
                                      </p:to>
                                    </p:set>
                                    <p:anim calcmode="lin" valueType="num">
                                      <p:cBhvr>
                                        <p:cTn id="21" dur="1000" fill="hold"/>
                                        <p:tgtEl>
                                          <p:spTgt spid="32563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256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256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25635">
                                            <p:txEl>
                                              <p:pRg st="4" end="4"/>
                                            </p:txEl>
                                          </p:spTgt>
                                        </p:tgtEl>
                                        <p:attrNameLst>
                                          <p:attrName>style.visibility</p:attrName>
                                        </p:attrNameLst>
                                      </p:cBhvr>
                                      <p:to>
                                        <p:strVal val="visible"/>
                                      </p:to>
                                    </p:set>
                                    <p:anim calcmode="lin" valueType="num">
                                      <p:cBhvr>
                                        <p:cTn id="28" dur="1000" fill="hold"/>
                                        <p:tgtEl>
                                          <p:spTgt spid="325635">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256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2563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25635">
                                            <p:txEl>
                                              <p:pRg st="5" end="5"/>
                                            </p:txEl>
                                          </p:spTgt>
                                        </p:tgtEl>
                                        <p:attrNameLst>
                                          <p:attrName>style.visibility</p:attrName>
                                        </p:attrNameLst>
                                      </p:cBhvr>
                                      <p:to>
                                        <p:strVal val="visible"/>
                                      </p:to>
                                    </p:set>
                                    <p:anim calcmode="lin" valueType="num">
                                      <p:cBhvr>
                                        <p:cTn id="35" dur="1000" fill="hold"/>
                                        <p:tgtEl>
                                          <p:spTgt spid="325635">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256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256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25635">
                                            <p:txEl>
                                              <p:pRg st="6" end="6"/>
                                            </p:txEl>
                                          </p:spTgt>
                                        </p:tgtEl>
                                        <p:attrNameLst>
                                          <p:attrName>style.visibility</p:attrName>
                                        </p:attrNameLst>
                                      </p:cBhvr>
                                      <p:to>
                                        <p:strVal val="visible"/>
                                      </p:to>
                                    </p:set>
                                    <p:anim calcmode="lin" valueType="num">
                                      <p:cBhvr>
                                        <p:cTn id="42" dur="1000" fill="hold"/>
                                        <p:tgtEl>
                                          <p:spTgt spid="325635">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256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2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idx="1"/>
          </p:nvPr>
        </p:nvSpPr>
        <p:spPr>
          <a:xfrm>
            <a:off x="436605" y="1700213"/>
            <a:ext cx="8035883" cy="2879937"/>
          </a:xfrm>
        </p:spPr>
        <p:txBody>
          <a:bodyPr>
            <a:normAutofit fontScale="92500" lnSpcReduction="20000"/>
          </a:bodyPr>
          <a:lstStyle/>
          <a:p>
            <a:pPr eaLnBrk="1" hangingPunct="1">
              <a:lnSpc>
                <a:spcPct val="140000"/>
              </a:lnSpc>
              <a:spcBef>
                <a:spcPts val="600"/>
              </a:spcBef>
            </a:pPr>
            <a:r>
              <a:rPr lang="zh-CN" altLang="en-US" b="1" dirty="0">
                <a:solidFill>
                  <a:srgbClr val="000000"/>
                </a:solidFill>
                <a:latin typeface="微软雅黑" panose="020B0503020204020204" pitchFamily="34" charset="-122"/>
                <a:ea typeface="微软雅黑" panose="020B0503020204020204" pitchFamily="34" charset="-122"/>
              </a:rPr>
              <a:t>网格中间件是网格计算的核心，其主要任务是利用分布于整个互联网的</a:t>
            </a:r>
            <a:r>
              <a:rPr lang="zh-CN" altLang="en-US" b="1" dirty="0">
                <a:solidFill>
                  <a:srgbClr val="0000FF"/>
                </a:solidFill>
                <a:latin typeface="微软雅黑" panose="020B0503020204020204" pitchFamily="34" charset="-122"/>
                <a:ea typeface="微软雅黑" panose="020B0503020204020204" pitchFamily="34" charset="-122"/>
              </a:rPr>
              <a:t>异构资源</a:t>
            </a:r>
            <a:r>
              <a:rPr lang="zh-CN" altLang="en-US" b="1" dirty="0">
                <a:solidFill>
                  <a:srgbClr val="000000"/>
                </a:solidFill>
                <a:latin typeface="微软雅黑" panose="020B0503020204020204" pitchFamily="34" charset="-122"/>
                <a:ea typeface="微软雅黑" panose="020B0503020204020204" pitchFamily="34" charset="-122"/>
              </a:rPr>
              <a:t>，包括</a:t>
            </a:r>
          </a:p>
          <a:p>
            <a:pPr lvl="1" eaLnBrk="1" hangingPunct="1">
              <a:lnSpc>
                <a:spcPct val="140000"/>
              </a:lnSpc>
              <a:spcBef>
                <a:spcPts val="600"/>
              </a:spcBef>
            </a:pPr>
            <a:r>
              <a:rPr lang="zh-CN" altLang="en-US" sz="2800" b="1" dirty="0">
                <a:solidFill>
                  <a:srgbClr val="000000"/>
                </a:solidFill>
                <a:latin typeface="微软雅黑" panose="020B0503020204020204" pitchFamily="34" charset="-122"/>
                <a:ea typeface="微软雅黑" panose="020B0503020204020204" pitchFamily="34" charset="-122"/>
              </a:rPr>
              <a:t>计算集群</a:t>
            </a:r>
          </a:p>
          <a:p>
            <a:pPr lvl="1" eaLnBrk="1" hangingPunct="1">
              <a:lnSpc>
                <a:spcPct val="140000"/>
              </a:lnSpc>
              <a:spcBef>
                <a:spcPts val="600"/>
              </a:spcBef>
            </a:pPr>
            <a:r>
              <a:rPr lang="zh-CN" altLang="en-US" sz="2800" b="1" dirty="0">
                <a:solidFill>
                  <a:srgbClr val="000000"/>
                </a:solidFill>
                <a:latin typeface="微软雅黑" panose="020B0503020204020204" pitchFamily="34" charset="-122"/>
                <a:ea typeface="微软雅黑" panose="020B0503020204020204" pitchFamily="34" charset="-122"/>
              </a:rPr>
              <a:t>存储设备</a:t>
            </a:r>
          </a:p>
          <a:p>
            <a:pPr lvl="1" eaLnBrk="1" hangingPunct="1">
              <a:lnSpc>
                <a:spcPct val="140000"/>
              </a:lnSpc>
              <a:spcBef>
                <a:spcPts val="600"/>
              </a:spcBef>
            </a:pPr>
            <a:r>
              <a:rPr lang="zh-CN" altLang="en-US" sz="2800" b="1" dirty="0">
                <a:solidFill>
                  <a:srgbClr val="000000"/>
                </a:solidFill>
                <a:latin typeface="微软雅黑" panose="020B0503020204020204" pitchFamily="34" charset="-122"/>
                <a:ea typeface="微软雅黑" panose="020B0503020204020204" pitchFamily="34" charset="-122"/>
              </a:rPr>
              <a:t>科学仪器</a:t>
            </a:r>
            <a:r>
              <a:rPr lang="zh-CN" altLang="en-US" sz="2800" b="1" dirty="0" smtClean="0">
                <a:solidFill>
                  <a:srgbClr val="000000"/>
                </a:solidFill>
                <a:latin typeface="微软雅黑" panose="020B0503020204020204" pitchFamily="34" charset="-122"/>
                <a:ea typeface="微软雅黑" panose="020B0503020204020204" pitchFamily="34" charset="-122"/>
              </a:rPr>
              <a:t>等</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318471" name="Rectangle 7"/>
          <p:cNvSpPr>
            <a:spLocks noGrp="1" noChangeArrowheads="1"/>
          </p:cNvSpPr>
          <p:nvPr>
            <p:ph type="title"/>
          </p:nvPr>
        </p:nvSpPr>
        <p:spPr>
          <a:xfrm>
            <a:off x="2806574" y="493713"/>
            <a:ext cx="5534172"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806574" y="2491986"/>
            <a:ext cx="7456615" cy="647700"/>
            <a:chOff x="2806574" y="2491986"/>
            <a:chExt cx="7456615" cy="647700"/>
          </a:xfrm>
        </p:grpSpPr>
        <p:pic>
          <p:nvPicPr>
            <p:cNvPr id="24587" name="Picture 8" descr="su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889" y="2491986"/>
              <a:ext cx="151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Line 11"/>
            <p:cNvSpPr>
              <a:spLocks noChangeShapeType="1"/>
            </p:cNvSpPr>
            <p:nvPr/>
          </p:nvSpPr>
          <p:spPr bwMode="auto">
            <a:xfrm flipV="1">
              <a:off x="2806574" y="2888055"/>
              <a:ext cx="5850065" cy="109147"/>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p:cNvGrpSpPr/>
          <p:nvPr/>
        </p:nvGrpSpPr>
        <p:grpSpPr>
          <a:xfrm>
            <a:off x="2734147" y="3285737"/>
            <a:ext cx="7465542" cy="574675"/>
            <a:chOff x="2734147" y="3285737"/>
            <a:chExt cx="7465542" cy="574675"/>
          </a:xfrm>
        </p:grpSpPr>
        <p:pic>
          <p:nvPicPr>
            <p:cNvPr id="24585" name="Picture 9" descr="mass sto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6639" y="3285737"/>
              <a:ext cx="15430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Line 12"/>
            <p:cNvSpPr>
              <a:spLocks noChangeShapeType="1"/>
            </p:cNvSpPr>
            <p:nvPr/>
          </p:nvSpPr>
          <p:spPr bwMode="auto">
            <a:xfrm>
              <a:off x="2734147" y="3500438"/>
              <a:ext cx="5922491" cy="10284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p:cNvGrpSpPr/>
          <p:nvPr/>
        </p:nvGrpSpPr>
        <p:grpSpPr>
          <a:xfrm>
            <a:off x="3069126" y="3859425"/>
            <a:ext cx="7275026" cy="720725"/>
            <a:chOff x="3069126" y="3859425"/>
            <a:chExt cx="7275026" cy="720725"/>
          </a:xfrm>
        </p:grpSpPr>
        <p:pic>
          <p:nvPicPr>
            <p:cNvPr id="24583" name="Picture 10" descr="science instr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414" y="3859425"/>
              <a:ext cx="15827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Line 13"/>
            <p:cNvSpPr>
              <a:spLocks noChangeShapeType="1"/>
            </p:cNvSpPr>
            <p:nvPr/>
          </p:nvSpPr>
          <p:spPr bwMode="auto">
            <a:xfrm>
              <a:off x="3069126" y="4076700"/>
              <a:ext cx="5692288" cy="108344"/>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 name="矩形 4"/>
          <p:cNvSpPr/>
          <p:nvPr/>
        </p:nvSpPr>
        <p:spPr>
          <a:xfrm>
            <a:off x="568345" y="4876515"/>
            <a:ext cx="10363357" cy="1233479"/>
          </a:xfrm>
          <a:prstGeom prst="rect">
            <a:avLst/>
          </a:prstGeom>
        </p:spPr>
        <p:txBody>
          <a:bodyPr wrap="square">
            <a:spAutoFit/>
          </a:bodyPr>
          <a:lstStyle/>
          <a:p>
            <a:pPr marL="457200" indent="-457200">
              <a:lnSpc>
                <a:spcPct val="140000"/>
              </a:lnSpc>
              <a:spcBef>
                <a:spcPts val="600"/>
              </a:spcBef>
              <a:buFont typeface="Arial" panose="020B0604020202020204" pitchFamily="34" charset="0"/>
              <a:buChar char="•"/>
            </a:pPr>
            <a:r>
              <a:rPr lang="zh-CN" altLang="en-US" sz="2800" b="1" dirty="0">
                <a:solidFill>
                  <a:srgbClr val="000000"/>
                </a:solidFill>
                <a:latin typeface="微软雅黑" panose="020B0503020204020204" pitchFamily="34" charset="-122"/>
                <a:ea typeface="微软雅黑" panose="020B0503020204020204" pitchFamily="34" charset="-122"/>
              </a:rPr>
              <a:t>通过构建一个</a:t>
            </a:r>
            <a:r>
              <a:rPr lang="zh-CN" altLang="en-US" sz="2800" b="1" dirty="0">
                <a:solidFill>
                  <a:srgbClr val="0000FF"/>
                </a:solidFill>
                <a:latin typeface="微软雅黑" panose="020B0503020204020204" pitchFamily="34" charset="-122"/>
                <a:ea typeface="微软雅黑" panose="020B0503020204020204" pitchFamily="34" charset="-122"/>
              </a:rPr>
              <a:t>同构的环境</a:t>
            </a:r>
            <a:r>
              <a:rPr lang="zh-CN" altLang="en-US" sz="2800" b="1" dirty="0">
                <a:solidFill>
                  <a:srgbClr val="000000"/>
                </a:solidFill>
                <a:latin typeface="微软雅黑" panose="020B0503020204020204" pitchFamily="34" charset="-122"/>
                <a:ea typeface="微软雅黑" panose="020B0503020204020204" pitchFamily="34" charset="-122"/>
              </a:rPr>
              <a:t>使得这些资源能够为分布于各地用户提供协同服务，达到在整个广域网范围内的计算资源共享。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 calcmode="lin" valueType="num">
                                      <p:cBhvr>
                                        <p:cTn id="7" dur="1000" fill="hold"/>
                                        <p:tgtEl>
                                          <p:spTgt spid="31846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184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84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318467">
                                            <p:txEl>
                                              <p:pRg st="2" end="2"/>
                                            </p:txEl>
                                          </p:spTgt>
                                        </p:tgtEl>
                                        <p:attrNameLst>
                                          <p:attrName>style.visibility</p:attrName>
                                        </p:attrNameLst>
                                      </p:cBhvr>
                                      <p:to>
                                        <p:strVal val="visible"/>
                                      </p:to>
                                    </p:set>
                                    <p:anim calcmode="lin" valueType="num">
                                      <p:cBhvr>
                                        <p:cTn id="20" dur="1000" fill="hold"/>
                                        <p:tgtEl>
                                          <p:spTgt spid="318467">
                                            <p:txEl>
                                              <p:pRg st="2" end="2"/>
                                            </p:txEl>
                                          </p:spTgt>
                                        </p:tgtEl>
                                        <p:attrNameLst>
                                          <p:attrName>ppt_x</p:attrName>
                                        </p:attrNameLst>
                                      </p:cBhvr>
                                      <p:tavLst>
                                        <p:tav tm="0">
                                          <p:val>
                                            <p:strVal val="#ppt_x-.2"/>
                                          </p:val>
                                        </p:tav>
                                        <p:tav tm="100000">
                                          <p:val>
                                            <p:strVal val="#ppt_x"/>
                                          </p:val>
                                        </p:tav>
                                      </p:tavLst>
                                    </p:anim>
                                    <p:anim calcmode="lin" valueType="num">
                                      <p:cBhvr>
                                        <p:cTn id="21" dur="1000" fill="hold"/>
                                        <p:tgtEl>
                                          <p:spTgt spid="3184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3184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318467">
                                            <p:txEl>
                                              <p:pRg st="3" end="3"/>
                                            </p:txEl>
                                          </p:spTgt>
                                        </p:tgtEl>
                                        <p:attrNameLst>
                                          <p:attrName>style.visibility</p:attrName>
                                        </p:attrNameLst>
                                      </p:cBhvr>
                                      <p:to>
                                        <p:strVal val="visible"/>
                                      </p:to>
                                    </p:set>
                                    <p:anim calcmode="lin" valueType="num">
                                      <p:cBhvr>
                                        <p:cTn id="33" dur="1000" fill="hold"/>
                                        <p:tgtEl>
                                          <p:spTgt spid="318467">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3184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1846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568410" y="1662242"/>
            <a:ext cx="11074346" cy="3751729"/>
          </a:xfrm>
        </p:spPr>
        <p:txBody>
          <a:bodyPr>
            <a:normAutofit/>
          </a:bodyPr>
          <a:lstStyle/>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网格中间件的作用为使用一个唯一的接口，使得用户能通过该接口将某项计算任务提交到网格，而具体的计算程序可能运行在网络的任何地方。</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其它例如</a:t>
            </a:r>
          </a:p>
          <a:p>
            <a:pPr lvl="1" eaLnBrk="1" hangingPunct="1">
              <a:lnSpc>
                <a:spcPct val="100000"/>
              </a:lnSpc>
              <a:spcBef>
                <a:spcPts val="600"/>
              </a:spcBef>
            </a:pPr>
            <a:r>
              <a:rPr lang="en-US" altLang="zh-CN" sz="2800" b="1" dirty="0">
                <a:latin typeface="微软雅黑" panose="020B0503020204020204" pitchFamily="34" charset="-122"/>
                <a:ea typeface="微软雅黑" panose="020B0503020204020204" pitchFamily="34" charset="-122"/>
              </a:rPr>
              <a:t>resource broker (</a:t>
            </a:r>
            <a:r>
              <a:rPr lang="zh-CN" altLang="en-US" sz="2800" b="1" dirty="0">
                <a:latin typeface="微软雅黑" panose="020B0503020204020204" pitchFamily="34" charset="-122"/>
                <a:ea typeface="微软雅黑" panose="020B0503020204020204" pitchFamily="34" charset="-122"/>
              </a:rPr>
              <a:t>资源代理</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a:p>
            <a:pPr lvl="1" eaLnBrk="1" hangingPunct="1">
              <a:lnSpc>
                <a:spcPct val="100000"/>
              </a:lnSpc>
              <a:spcBef>
                <a:spcPts val="600"/>
              </a:spcBef>
            </a:pPr>
            <a:r>
              <a:rPr lang="en-US" altLang="zh-CN" sz="2800" b="1" dirty="0">
                <a:latin typeface="微软雅黑" panose="020B0503020204020204" pitchFamily="34" charset="-122"/>
                <a:ea typeface="微软雅黑" panose="020B0503020204020204" pitchFamily="34" charset="-122"/>
              </a:rPr>
              <a:t>replica manager (</a:t>
            </a:r>
            <a:r>
              <a:rPr lang="zh-CN" altLang="en-US" sz="2800" b="1" dirty="0">
                <a:latin typeface="微软雅黑" panose="020B0503020204020204" pitchFamily="34" charset="-122"/>
                <a:ea typeface="微软雅黑" panose="020B0503020204020204" pitchFamily="34" charset="-122"/>
              </a:rPr>
              <a:t>副本</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复制品</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管理器</a:t>
            </a:r>
            <a:r>
              <a:rPr lang="en-US" altLang="zh-CN" sz="2800" b="1" dirty="0">
                <a:latin typeface="微软雅黑" panose="020B0503020204020204" pitchFamily="34" charset="-122"/>
                <a:ea typeface="微软雅黑" panose="020B0503020204020204" pitchFamily="34" charset="-122"/>
              </a:rPr>
              <a:t>)</a:t>
            </a:r>
          </a:p>
          <a:p>
            <a:pPr eaLnBrk="1" hangingPunct="1">
              <a:lnSpc>
                <a:spcPct val="100000"/>
              </a:lnSpc>
              <a:spcBef>
                <a:spcPts val="600"/>
              </a:spcBef>
              <a:buFontTx/>
              <a:buNone/>
            </a:pPr>
            <a:r>
              <a:rPr lang="zh-CN" altLang="en-US" b="1" dirty="0">
                <a:latin typeface="微软雅黑" panose="020B0503020204020204" pitchFamily="34" charset="-122"/>
                <a:ea typeface="微软雅黑" panose="020B0503020204020204" pitchFamily="34" charset="-122"/>
              </a:rPr>
              <a:t>   等类似的软件组件协助中间件将计算任务分配到最适合计算的节点。 </a:t>
            </a:r>
            <a:endParaRPr lang="zh-CN" altLang="en-US" dirty="0">
              <a:latin typeface="微软雅黑" panose="020B0503020204020204" pitchFamily="34" charset="-122"/>
              <a:ea typeface="微软雅黑" panose="020B0503020204020204" pitchFamily="34" charset="-122"/>
            </a:endParaRPr>
          </a:p>
        </p:txBody>
      </p:sp>
      <p:sp>
        <p:nvSpPr>
          <p:cNvPr id="328711" name="Rectangle 7"/>
          <p:cNvSpPr>
            <a:spLocks noGrp="1" noChangeArrowheads="1"/>
          </p:cNvSpPr>
          <p:nvPr>
            <p:ph type="title"/>
          </p:nvPr>
        </p:nvSpPr>
        <p:spPr>
          <a:xfrm>
            <a:off x="3222201" y="449185"/>
            <a:ext cx="5007399"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28707">
                                            <p:txEl>
                                              <p:pRg st="1" end="1"/>
                                            </p:txEl>
                                          </p:spTgt>
                                        </p:tgtEl>
                                        <p:attrNameLst>
                                          <p:attrName>style.visibility</p:attrName>
                                        </p:attrNameLst>
                                      </p:cBhvr>
                                      <p:to>
                                        <p:strVal val="visible"/>
                                      </p:to>
                                    </p:set>
                                    <p:animEffect transition="in" filter="slide(fromBottom)">
                                      <p:cBhvr>
                                        <p:cTn id="7" dur="500"/>
                                        <p:tgtEl>
                                          <p:spTgt spid="32870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28707">
                                            <p:txEl>
                                              <p:pRg st="2" end="2"/>
                                            </p:txEl>
                                          </p:spTgt>
                                        </p:tgtEl>
                                        <p:attrNameLst>
                                          <p:attrName>style.visibility</p:attrName>
                                        </p:attrNameLst>
                                      </p:cBhvr>
                                      <p:to>
                                        <p:strVal val="visible"/>
                                      </p:to>
                                    </p:set>
                                    <p:animEffect transition="in" filter="slide(fromBottom)">
                                      <p:cBhvr>
                                        <p:cTn id="10" dur="500"/>
                                        <p:tgtEl>
                                          <p:spTgt spid="32870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28707">
                                            <p:txEl>
                                              <p:pRg st="3" end="3"/>
                                            </p:txEl>
                                          </p:spTgt>
                                        </p:tgtEl>
                                        <p:attrNameLst>
                                          <p:attrName>style.visibility</p:attrName>
                                        </p:attrNameLst>
                                      </p:cBhvr>
                                      <p:to>
                                        <p:strVal val="visible"/>
                                      </p:to>
                                    </p:set>
                                    <p:animEffect transition="in" filter="slide(fromBottom)">
                                      <p:cBhvr>
                                        <p:cTn id="13" dur="500"/>
                                        <p:tgtEl>
                                          <p:spTgt spid="3287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28707">
                                            <p:txEl>
                                              <p:pRg st="4" end="4"/>
                                            </p:txEl>
                                          </p:spTgt>
                                        </p:tgtEl>
                                        <p:attrNameLst>
                                          <p:attrName>style.visibility</p:attrName>
                                        </p:attrNameLst>
                                      </p:cBhvr>
                                      <p:to>
                                        <p:strVal val="visible"/>
                                      </p:to>
                                    </p:set>
                                    <p:animEffect transition="in" filter="slide(fromBottom)">
                                      <p:cBhvr>
                                        <p:cTn id="18" dur="500"/>
                                        <p:tgtEl>
                                          <p:spTgt spid="328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12175" y="1368425"/>
            <a:ext cx="10484193" cy="1045261"/>
          </a:xfrm>
        </p:spPr>
        <p:txBody>
          <a:bodyPr/>
          <a:lstStyle/>
          <a:p>
            <a:pPr eaLnBrk="1" hangingPunct="1">
              <a:lnSpc>
                <a:spcPct val="100000"/>
              </a:lnSpc>
            </a:pPr>
            <a:r>
              <a:rPr lang="zh-CN" altLang="zh-CN" b="1" dirty="0">
                <a:solidFill>
                  <a:srgbClr val="000000"/>
                </a:solidFill>
                <a:latin typeface="微软雅黑" panose="020B0503020204020204" pitchFamily="34" charset="-122"/>
                <a:ea typeface="微软雅黑" panose="020B0503020204020204" pitchFamily="34" charset="-122"/>
              </a:rPr>
              <a:t>对于使用中间件的用户来讲，这些细节被</a:t>
            </a:r>
            <a:r>
              <a:rPr lang="zh-CN" altLang="en-US" b="1" dirty="0">
                <a:solidFill>
                  <a:srgbClr val="000000"/>
                </a:solidFill>
                <a:latin typeface="微软雅黑" panose="020B0503020204020204" pitchFamily="34" charset="-122"/>
                <a:ea typeface="微软雅黑" panose="020B0503020204020204" pitchFamily="34" charset="-122"/>
              </a:rPr>
              <a:t>隐藏</a:t>
            </a:r>
            <a:r>
              <a:rPr lang="zh-CN" altLang="zh-CN" b="1" dirty="0">
                <a:solidFill>
                  <a:srgbClr val="000000"/>
                </a:solidFill>
                <a:latin typeface="微软雅黑" panose="020B0503020204020204" pitchFamily="34" charset="-122"/>
                <a:ea typeface="微软雅黑" panose="020B0503020204020204" pitchFamily="34" charset="-122"/>
              </a:rPr>
              <a:t>了起来。用户仅仅关心计算结果，而不必关心哪些计算任务被分配到哪些计算机。</a:t>
            </a:r>
          </a:p>
        </p:txBody>
      </p:sp>
      <p:sp>
        <p:nvSpPr>
          <p:cNvPr id="319495" name="Rectangle 7"/>
          <p:cNvSpPr>
            <a:spLocks noGrp="1" noChangeArrowheads="1"/>
          </p:cNvSpPr>
          <p:nvPr>
            <p:ph type="title"/>
          </p:nvPr>
        </p:nvSpPr>
        <p:spPr>
          <a:xfrm>
            <a:off x="3220566" y="337344"/>
            <a:ext cx="5088880"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pic>
        <p:nvPicPr>
          <p:cNvPr id="26628" name="Picture 8" descr="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683" y="3022638"/>
            <a:ext cx="33845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9"/>
          <p:cNvSpPr>
            <a:spLocks noChangeArrowheads="1"/>
          </p:cNvSpPr>
          <p:nvPr/>
        </p:nvSpPr>
        <p:spPr bwMode="auto">
          <a:xfrm>
            <a:off x="6004397" y="3022638"/>
            <a:ext cx="649287" cy="2449512"/>
          </a:xfrm>
          <a:prstGeom prst="rect">
            <a:avLst/>
          </a:prstGeom>
          <a:solidFill>
            <a:schemeClr val="accent1"/>
          </a:solidFill>
          <a:ln w="9525">
            <a:solidFill>
              <a:srgbClr val="FF0000"/>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latin typeface="微软雅黑" panose="020B0503020204020204" pitchFamily="34" charset="-122"/>
                <a:ea typeface="微软雅黑" panose="020B0503020204020204" pitchFamily="34" charset="-122"/>
              </a:rPr>
              <a:t>网</a:t>
            </a:r>
            <a:endParaRPr lang="en-US" altLang="zh-CN" sz="2800" b="1" dirty="0">
              <a:latin typeface="微软雅黑" panose="020B0503020204020204" pitchFamily="34" charset="-122"/>
              <a:ea typeface="微软雅黑" panose="020B0503020204020204" pitchFamily="34" charset="-122"/>
            </a:endParaRPr>
          </a:p>
          <a:p>
            <a:pPr algn="ctr" eaLnBrk="1" hangingPunct="1"/>
            <a:r>
              <a:rPr lang="zh-CN" altLang="en-US" sz="2800" b="1" dirty="0">
                <a:latin typeface="微软雅黑" panose="020B0503020204020204" pitchFamily="34" charset="-122"/>
                <a:ea typeface="微软雅黑" panose="020B0503020204020204" pitchFamily="34" charset="-122"/>
              </a:rPr>
              <a:t>格</a:t>
            </a:r>
          </a:p>
        </p:txBody>
      </p:sp>
      <p:pic>
        <p:nvPicPr>
          <p:cNvPr id="26630" name="Picture 10" descr="ha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91" y="3297275"/>
            <a:ext cx="194468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9" name="Line 11"/>
          <p:cNvSpPr>
            <a:spLocks noChangeShapeType="1"/>
          </p:cNvSpPr>
          <p:nvPr/>
        </p:nvSpPr>
        <p:spPr bwMode="auto">
          <a:xfrm>
            <a:off x="3315381" y="4319625"/>
            <a:ext cx="25200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6"/>
          <p:cNvGrpSpPr/>
          <p:nvPr/>
        </p:nvGrpSpPr>
        <p:grpSpPr bwMode="auto">
          <a:xfrm>
            <a:off x="3788246" y="3743363"/>
            <a:ext cx="1943100" cy="360362"/>
            <a:chOff x="1429" y="2659"/>
            <a:chExt cx="1224" cy="227"/>
          </a:xfrm>
        </p:grpSpPr>
        <p:sp>
          <p:nvSpPr>
            <p:cNvPr id="26638" name="Line 12"/>
            <p:cNvSpPr>
              <a:spLocks noChangeShapeType="1"/>
            </p:cNvSpPr>
            <p:nvPr/>
          </p:nvSpPr>
          <p:spPr bwMode="auto">
            <a:xfrm>
              <a:off x="1429" y="2886"/>
              <a:ext cx="1224"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Text Box 14"/>
            <p:cNvSpPr txBox="1">
              <a:spLocks noChangeArrowheads="1"/>
            </p:cNvSpPr>
            <p:nvPr/>
          </p:nvSpPr>
          <p:spPr bwMode="auto">
            <a:xfrm>
              <a:off x="1429" y="2659"/>
              <a:ext cx="1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zh-CN" sz="2000" b="1" dirty="0">
                  <a:solidFill>
                    <a:srgbClr val="000000"/>
                  </a:solidFill>
                  <a:latin typeface="Arial" panose="020B0604020202020204" pitchFamily="34" charset="0"/>
                  <a:ea typeface="宋体" panose="02010600030101010101" pitchFamily="2" charset="-122"/>
                </a:rPr>
                <a:t>Computing task</a:t>
              </a:r>
            </a:p>
          </p:txBody>
        </p:sp>
      </p:grpSp>
      <p:grpSp>
        <p:nvGrpSpPr>
          <p:cNvPr id="3" name="Group 17"/>
          <p:cNvGrpSpPr/>
          <p:nvPr/>
        </p:nvGrpSpPr>
        <p:grpSpPr bwMode="auto">
          <a:xfrm>
            <a:off x="3715222" y="4543463"/>
            <a:ext cx="2016125" cy="360362"/>
            <a:chOff x="1383" y="3163"/>
            <a:chExt cx="1270" cy="227"/>
          </a:xfrm>
        </p:grpSpPr>
        <p:sp>
          <p:nvSpPr>
            <p:cNvPr id="26636" name="Line 13"/>
            <p:cNvSpPr>
              <a:spLocks noChangeShapeType="1"/>
            </p:cNvSpPr>
            <p:nvPr/>
          </p:nvSpPr>
          <p:spPr bwMode="auto">
            <a:xfrm flipH="1">
              <a:off x="1383" y="3163"/>
              <a:ext cx="127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Text Box 15"/>
            <p:cNvSpPr txBox="1">
              <a:spLocks noChangeArrowheads="1"/>
            </p:cNvSpPr>
            <p:nvPr/>
          </p:nvSpPr>
          <p:spPr bwMode="auto">
            <a:xfrm>
              <a:off x="1655" y="3217"/>
              <a:ext cx="7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r>
                <a:rPr lang="en-US" altLang="zh-CN" sz="2000" b="1">
                  <a:solidFill>
                    <a:srgbClr val="000000"/>
                  </a:solidFill>
                  <a:latin typeface="Arial" panose="020B0604020202020204" pitchFamily="34" charset="0"/>
                  <a:ea typeface="宋体" panose="02010600030101010101" pitchFamily="2" charset="-122"/>
                </a:rPr>
                <a:t>Result</a:t>
              </a:r>
            </a:p>
          </p:txBody>
        </p:sp>
      </p:grpSp>
      <p:sp>
        <p:nvSpPr>
          <p:cNvPr id="26634" name="矩形 3"/>
          <p:cNvSpPr>
            <a:spLocks noChangeArrowheads="1"/>
          </p:cNvSpPr>
          <p:nvPr/>
        </p:nvSpPr>
        <p:spPr bwMode="auto">
          <a:xfrm>
            <a:off x="5890097" y="3930688"/>
            <a:ext cx="142875" cy="749300"/>
          </a:xfrm>
          <a:prstGeom prst="rect">
            <a:avLst/>
          </a:prstGeom>
          <a:solidFill>
            <a:srgbClr val="C000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6635" name="TextBox 4"/>
          <p:cNvSpPr txBox="1">
            <a:spLocks noChangeArrowheads="1"/>
          </p:cNvSpPr>
          <p:nvPr/>
        </p:nvSpPr>
        <p:spPr bwMode="auto">
          <a:xfrm>
            <a:off x="7085484" y="5543588"/>
            <a:ext cx="244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dirty="0">
                <a:solidFill>
                  <a:srgbClr val="000000"/>
                </a:solidFill>
                <a:latin typeface="微软雅黑" panose="020B0503020204020204" pitchFamily="34" charset="-122"/>
                <a:ea typeface="微软雅黑" panose="020B0503020204020204" pitchFamily="34" charset="-122"/>
              </a:rPr>
              <a:t>网格中间件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19499"/>
                                        </p:tgtEl>
                                        <p:attrNameLst>
                                          <p:attrName>style.visibility</p:attrName>
                                        </p:attrNameLst>
                                      </p:cBhvr>
                                      <p:to>
                                        <p:strVal val="visible"/>
                                      </p:to>
                                    </p:set>
                                    <p:anim calcmode="lin" valueType="num">
                                      <p:cBhvr>
                                        <p:cTn id="7" dur="1000" fill="hold"/>
                                        <p:tgtEl>
                                          <p:spTgt spid="319499"/>
                                        </p:tgtEl>
                                        <p:attrNameLst>
                                          <p:attrName>ppt_x</p:attrName>
                                        </p:attrNameLst>
                                      </p:cBhvr>
                                      <p:tavLst>
                                        <p:tav tm="0">
                                          <p:val>
                                            <p:strVal val="#ppt_x-.2"/>
                                          </p:val>
                                        </p:tav>
                                        <p:tav tm="100000">
                                          <p:val>
                                            <p:strVal val="#ppt_x"/>
                                          </p:val>
                                        </p:tav>
                                      </p:tavLst>
                                    </p:anim>
                                    <p:anim calcmode="lin" valueType="num">
                                      <p:cBhvr>
                                        <p:cTn id="8" dur="1000" fill="hold"/>
                                        <p:tgtEl>
                                          <p:spTgt spid="3194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9499"/>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lide(fromBottom)">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5" descr="9k="/>
          <p:cNvSpPr>
            <a:spLocks noChangeAspect="1" noChangeArrowheads="1"/>
          </p:cNvSpPr>
          <p:nvPr/>
        </p:nvSpPr>
        <p:spPr bwMode="auto">
          <a:xfrm>
            <a:off x="4786314" y="2054226"/>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334860" name="Rectangle 12"/>
          <p:cNvSpPr>
            <a:spLocks noGrp="1" noChangeArrowheads="1"/>
          </p:cNvSpPr>
          <p:nvPr>
            <p:ph type="title"/>
          </p:nvPr>
        </p:nvSpPr>
        <p:spPr>
          <a:xfrm>
            <a:off x="3115160" y="412967"/>
            <a:ext cx="5097814"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9703" name="Text Box 13"/>
          <p:cNvSpPr txBox="1">
            <a:spLocks noChangeArrowheads="1"/>
          </p:cNvSpPr>
          <p:nvPr/>
        </p:nvSpPr>
        <p:spPr bwMode="auto">
          <a:xfrm>
            <a:off x="1283683" y="6110273"/>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zh-CN" altLang="en-US" b="1">
                <a:solidFill>
                  <a:srgbClr val="000000"/>
                </a:solidFill>
                <a:latin typeface="微软雅黑" panose="020B0503020204020204" pitchFamily="34" charset="-122"/>
                <a:ea typeface="微软雅黑" panose="020B0503020204020204" pitchFamily="34" charset="-122"/>
              </a:rPr>
              <a:t>将某个网格想象成一台超级计算机</a:t>
            </a:r>
          </a:p>
        </p:txBody>
      </p:sp>
      <p:sp>
        <p:nvSpPr>
          <p:cNvPr id="27653" name="Rectangle 15"/>
          <p:cNvSpPr>
            <a:spLocks noChangeArrowheads="1"/>
          </p:cNvSpPr>
          <p:nvPr/>
        </p:nvSpPr>
        <p:spPr bwMode="auto">
          <a:xfrm>
            <a:off x="584886" y="1341438"/>
            <a:ext cx="10371438" cy="199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ts val="600"/>
              </a:spcBef>
              <a:buFontTx/>
              <a:buChar char="•"/>
            </a:pPr>
            <a:r>
              <a:rPr lang="zh-CN" altLang="zh-CN" sz="2700" b="1" dirty="0">
                <a:solidFill>
                  <a:srgbClr val="000000"/>
                </a:solidFill>
                <a:latin typeface="微软雅黑" panose="020B0503020204020204" pitchFamily="34" charset="-122"/>
                <a:ea typeface="微软雅黑" panose="020B0503020204020204" pitchFamily="34" charset="-122"/>
              </a:rPr>
              <a:t>网格中间件可以看作是</a:t>
            </a:r>
            <a:r>
              <a:rPr lang="zh-CN" altLang="zh-CN" sz="2700" b="1" dirty="0">
                <a:solidFill>
                  <a:srgbClr val="0000FF"/>
                </a:solidFill>
                <a:latin typeface="微软雅黑" panose="020B0503020204020204" pitchFamily="34" charset="-122"/>
                <a:ea typeface="微软雅黑" panose="020B0503020204020204" pitchFamily="34" charset="-122"/>
              </a:rPr>
              <a:t>虚拟超级计算机的操作系统</a:t>
            </a:r>
            <a:r>
              <a:rPr lang="zh-CN" altLang="zh-CN" sz="2700" b="1" dirty="0">
                <a:solidFill>
                  <a:srgbClr val="000000"/>
                </a:solidFill>
                <a:latin typeface="微软雅黑" panose="020B0503020204020204" pitchFamily="34" charset="-122"/>
                <a:ea typeface="微软雅黑" panose="020B0503020204020204" pitchFamily="34" charset="-122"/>
              </a:rPr>
              <a:t>。</a:t>
            </a:r>
          </a:p>
          <a:p>
            <a:pPr eaLnBrk="1" hangingPunct="1">
              <a:lnSpc>
                <a:spcPct val="110000"/>
              </a:lnSpc>
              <a:spcBef>
                <a:spcPts val="600"/>
              </a:spcBef>
              <a:buFontTx/>
              <a:buChar char="•"/>
            </a:pPr>
            <a:r>
              <a:rPr lang="zh-CN" altLang="zh-CN" sz="2700" b="1" dirty="0">
                <a:solidFill>
                  <a:srgbClr val="000000"/>
                </a:solidFill>
                <a:latin typeface="微软雅黑" panose="020B0503020204020204" pitchFamily="34" charset="-122"/>
                <a:ea typeface="微软雅黑" panose="020B0503020204020204" pitchFamily="34" charset="-122"/>
              </a:rPr>
              <a:t>该“超级计算机”实际上包含许了许多在不同的站点运行的许多独立的计算节点，但是对于用户来说，所面对的似乎仅仅是一台独立的超级计算机。</a:t>
            </a:r>
            <a:endParaRPr lang="zh-CN" altLang="en-US" sz="2700" b="1" dirty="0">
              <a:solidFill>
                <a:srgbClr val="000000"/>
              </a:solidFill>
              <a:latin typeface="微软雅黑" panose="020B0503020204020204" pitchFamily="34" charset="-122"/>
              <a:ea typeface="微软雅黑" panose="020B0503020204020204" pitchFamily="34" charset="-122"/>
            </a:endParaRPr>
          </a:p>
        </p:txBody>
      </p:sp>
      <p:grpSp>
        <p:nvGrpSpPr>
          <p:cNvPr id="2" name="组合 3"/>
          <p:cNvGrpSpPr/>
          <p:nvPr/>
        </p:nvGrpSpPr>
        <p:grpSpPr bwMode="auto">
          <a:xfrm>
            <a:off x="1919288" y="3429001"/>
            <a:ext cx="7531100" cy="2608263"/>
            <a:chOff x="395536" y="3429000"/>
            <a:chExt cx="7531416" cy="2608833"/>
          </a:xfrm>
        </p:grpSpPr>
        <p:grpSp>
          <p:nvGrpSpPr>
            <p:cNvPr id="27655" name="Group 14"/>
            <p:cNvGrpSpPr/>
            <p:nvPr/>
          </p:nvGrpSpPr>
          <p:grpSpPr bwMode="auto">
            <a:xfrm>
              <a:off x="395536" y="3635375"/>
              <a:ext cx="3024188" cy="2025650"/>
              <a:chOff x="839" y="1842"/>
              <a:chExt cx="1905" cy="1276"/>
            </a:xfrm>
          </p:grpSpPr>
          <p:sp>
            <p:nvSpPr>
              <p:cNvPr id="27660" name="laptop"/>
              <p:cNvSpPr>
                <a:spLocks noEditPoints="1" noChangeArrowheads="1"/>
              </p:cNvSpPr>
              <p:nvPr/>
            </p:nvSpPr>
            <p:spPr bwMode="auto">
              <a:xfrm>
                <a:off x="1196" y="1842"/>
                <a:ext cx="1140" cy="858"/>
              </a:xfrm>
              <a:custGeom>
                <a:avLst/>
                <a:gdLst>
                  <a:gd name="T0" fmla="*/ 3362 w 21600"/>
                  <a:gd name="T1" fmla="*/ 0 h 21600"/>
                  <a:gd name="T2" fmla="*/ 18327 w 21600"/>
                  <a:gd name="T3" fmla="*/ 0 h 21600"/>
                  <a:gd name="T4" fmla="*/ 18327 w 21600"/>
                  <a:gd name="T5" fmla="*/ 14347 h 21600"/>
                  <a:gd name="T6" fmla="*/ 3362 w 21600"/>
                  <a:gd name="T7" fmla="*/ 14347 h 21600"/>
                  <a:gd name="T8" fmla="*/ 3362 w 21600"/>
                  <a:gd name="T9" fmla="*/ 0 h 21600"/>
                  <a:gd name="T10" fmla="*/ 3340 w 21600"/>
                  <a:gd name="T11" fmla="*/ 15068 h 21600"/>
                  <a:gd name="T12" fmla="*/ 0 w 21600"/>
                  <a:gd name="T13" fmla="*/ 19877 h 21600"/>
                  <a:gd name="T14" fmla="*/ 21600 w 21600"/>
                  <a:gd name="T15" fmla="*/ 19877 h 21600"/>
                  <a:gd name="T16" fmla="*/ 18327 w 21600"/>
                  <a:gd name="T17" fmla="*/ 15068 h 21600"/>
                  <a:gd name="T18" fmla="*/ 3340 w 21600"/>
                  <a:gd name="T19" fmla="*/ 15068 h 21600"/>
                  <a:gd name="T20" fmla="*/ 0 w 21600"/>
                  <a:gd name="T21" fmla="*/ 19877 h 21600"/>
                  <a:gd name="T22" fmla="*/ 0 w 21600"/>
                  <a:gd name="T23" fmla="*/ 21600 h 21600"/>
                  <a:gd name="T24" fmla="*/ 21600 w 21600"/>
                  <a:gd name="T25" fmla="*/ 21600 h 21600"/>
                  <a:gd name="T26" fmla="*/ 21600 w 21600"/>
                  <a:gd name="T27" fmla="*/ 19877 h 21600"/>
                  <a:gd name="T28" fmla="*/ 0 w 21600"/>
                  <a:gd name="T29" fmla="*/ 19877 h 21600"/>
                  <a:gd name="T30" fmla="*/ 4186 w 21600"/>
                  <a:gd name="T31" fmla="*/ 1523 h 21600"/>
                  <a:gd name="T32" fmla="*/ 17547 w 21600"/>
                  <a:gd name="T33" fmla="*/ 1523 h 21600"/>
                  <a:gd name="T34" fmla="*/ 17547 w 21600"/>
                  <a:gd name="T35" fmla="*/ 12744 h 21600"/>
                  <a:gd name="T36" fmla="*/ 4186 w 21600"/>
                  <a:gd name="T37" fmla="*/ 12744 h 21600"/>
                  <a:gd name="T38" fmla="*/ 4186 w 21600"/>
                  <a:gd name="T39" fmla="*/ 1523 h 21600"/>
                  <a:gd name="T40" fmla="*/ 3318 w 21600"/>
                  <a:gd name="T41" fmla="*/ 15549 h 21600"/>
                  <a:gd name="T42" fmla="*/ 2917 w 21600"/>
                  <a:gd name="T43" fmla="*/ 16110 h 21600"/>
                  <a:gd name="T44" fmla="*/ 18727 w 21600"/>
                  <a:gd name="T45" fmla="*/ 16110 h 21600"/>
                  <a:gd name="T46" fmla="*/ 18327 w 21600"/>
                  <a:gd name="T47" fmla="*/ 15549 h 21600"/>
                  <a:gd name="T48" fmla="*/ 3318 w 21600"/>
                  <a:gd name="T49" fmla="*/ 15549 h 21600"/>
                  <a:gd name="T50" fmla="*/ 6213 w 21600"/>
                  <a:gd name="T51" fmla="*/ 18314 h 21600"/>
                  <a:gd name="T52" fmla="*/ 5946 w 21600"/>
                  <a:gd name="T53" fmla="*/ 18875 h 21600"/>
                  <a:gd name="T54" fmla="*/ 15766 w 21600"/>
                  <a:gd name="T55" fmla="*/ 18875 h 21600"/>
                  <a:gd name="T56" fmla="*/ 15499 w 21600"/>
                  <a:gd name="T57" fmla="*/ 18314 h 21600"/>
                  <a:gd name="T58" fmla="*/ 6213 w 21600"/>
                  <a:gd name="T59" fmla="*/ 18314 h 21600"/>
                  <a:gd name="T60" fmla="*/ 2828 w 21600"/>
                  <a:gd name="T61" fmla="*/ 16471 h 21600"/>
                  <a:gd name="T62" fmla="*/ 2405 w 21600"/>
                  <a:gd name="T63" fmla="*/ 17072 h 21600"/>
                  <a:gd name="T64" fmla="*/ 19284 w 21600"/>
                  <a:gd name="T65" fmla="*/ 17072 h 21600"/>
                  <a:gd name="T66" fmla="*/ 18839 w 21600"/>
                  <a:gd name="T67" fmla="*/ 16471 h 21600"/>
                  <a:gd name="T68" fmla="*/ 2828 w 21600"/>
                  <a:gd name="T69" fmla="*/ 16471 h 21600"/>
                  <a:gd name="T70" fmla="*/ 2316 w 21600"/>
                  <a:gd name="T71" fmla="*/ 17352 h 21600"/>
                  <a:gd name="T72" fmla="*/ 1871 w 21600"/>
                  <a:gd name="T73" fmla="*/ 17953 h 21600"/>
                  <a:gd name="T74" fmla="*/ 19863 w 21600"/>
                  <a:gd name="T75" fmla="*/ 17953 h 21600"/>
                  <a:gd name="T76" fmla="*/ 19395 w 21600"/>
                  <a:gd name="T77" fmla="*/ 17352 h 21600"/>
                  <a:gd name="T78" fmla="*/ 2316 w 21600"/>
                  <a:gd name="T79" fmla="*/ 17352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600"/>
                  <a:gd name="T121" fmla="*/ 0 h 21600"/>
                  <a:gd name="T122" fmla="*/ 21600 w 21600"/>
                  <a:gd name="T123" fmla="*/ 21600 h 216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sp>
            <p:nvSpPr>
              <p:cNvPr id="27661" name="Line 8"/>
              <p:cNvSpPr>
                <a:spLocks noChangeShapeType="1"/>
              </p:cNvSpPr>
              <p:nvPr/>
            </p:nvSpPr>
            <p:spPr bwMode="auto">
              <a:xfrm flipV="1">
                <a:off x="2155" y="2336"/>
                <a:ext cx="589" cy="1"/>
              </a:xfrm>
              <a:prstGeom prst="line">
                <a:avLst/>
              </a:prstGeom>
              <a:noFill/>
              <a:ln w="412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9"/>
              <p:cNvSpPr txBox="1">
                <a:spLocks noChangeArrowheads="1"/>
              </p:cNvSpPr>
              <p:nvPr/>
            </p:nvSpPr>
            <p:spPr bwMode="auto">
              <a:xfrm>
                <a:off x="839" y="2791"/>
                <a:ext cx="1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zh-CN" sz="2800" b="1">
                    <a:solidFill>
                      <a:srgbClr val="000000"/>
                    </a:solidFill>
                    <a:latin typeface="Arial" panose="020B0604020202020204" pitchFamily="34" charset="0"/>
                    <a:ea typeface="黑体" panose="02010609060101010101" pitchFamily="2" charset="-122"/>
                  </a:rPr>
                  <a:t>Grid User</a:t>
                </a:r>
              </a:p>
            </p:txBody>
          </p:sp>
        </p:grpSp>
        <p:sp>
          <p:nvSpPr>
            <p:cNvPr id="27656" name="Text Box 10"/>
            <p:cNvSpPr txBox="1">
              <a:spLocks noChangeArrowheads="1"/>
            </p:cNvSpPr>
            <p:nvPr/>
          </p:nvSpPr>
          <p:spPr bwMode="auto">
            <a:xfrm>
              <a:off x="4326502" y="5518721"/>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zh-CN" sz="2800" b="1">
                  <a:solidFill>
                    <a:srgbClr val="000000"/>
                  </a:solidFill>
                  <a:latin typeface="Arial" panose="020B0604020202020204" pitchFamily="34" charset="0"/>
                  <a:ea typeface="黑体" panose="02010609060101010101" pitchFamily="2" charset="-122"/>
                </a:rPr>
                <a:t>Super Computer </a:t>
              </a:r>
            </a:p>
          </p:txBody>
        </p:sp>
        <p:grpSp>
          <p:nvGrpSpPr>
            <p:cNvPr id="27657" name="组合 2"/>
            <p:cNvGrpSpPr/>
            <p:nvPr/>
          </p:nvGrpSpPr>
          <p:grpSpPr bwMode="auto">
            <a:xfrm>
              <a:off x="3491880" y="3429000"/>
              <a:ext cx="4435072" cy="2016696"/>
              <a:chOff x="3491880" y="3429000"/>
              <a:chExt cx="4435072" cy="2016696"/>
            </a:xfrm>
          </p:grpSpPr>
          <p:pic>
            <p:nvPicPr>
              <p:cNvPr id="27658" name="Picture 6" descr="su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052" y="3429571"/>
                <a:ext cx="37719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Rectangle 9"/>
              <p:cNvSpPr>
                <a:spLocks noChangeArrowheads="1"/>
              </p:cNvSpPr>
              <p:nvPr/>
            </p:nvSpPr>
            <p:spPr bwMode="auto">
              <a:xfrm>
                <a:off x="3491880" y="3429000"/>
                <a:ext cx="648592" cy="2016696"/>
              </a:xfrm>
              <a:prstGeom prst="rect">
                <a:avLst/>
              </a:prstGeom>
              <a:solidFill>
                <a:schemeClr val="accent1"/>
              </a:solidFill>
              <a:ln w="9525">
                <a:solidFill>
                  <a:srgbClr val="FF0000"/>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latin typeface="微软雅黑" panose="020B0503020204020204" pitchFamily="34" charset="-122"/>
                    <a:ea typeface="微软雅黑" panose="020B0503020204020204" pitchFamily="34" charset="-122"/>
                  </a:rPr>
                  <a:t>网</a:t>
                </a:r>
                <a:endParaRPr lang="en-US" altLang="zh-CN" sz="2800" b="1" dirty="0">
                  <a:latin typeface="微软雅黑" panose="020B0503020204020204" pitchFamily="34" charset="-122"/>
                  <a:ea typeface="微软雅黑" panose="020B0503020204020204" pitchFamily="34" charset="-122"/>
                </a:endParaRPr>
              </a:p>
              <a:p>
                <a:pPr algn="ctr" eaLnBrk="1" hangingPunct="1"/>
                <a:r>
                  <a:rPr lang="zh-CN" altLang="en-US" sz="2800" b="1" dirty="0">
                    <a:latin typeface="微软雅黑" panose="020B0503020204020204" pitchFamily="34" charset="-122"/>
                    <a:ea typeface="微软雅黑" panose="020B0503020204020204" pitchFamily="34" charset="-122"/>
                  </a:rPr>
                  <a:t>格</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703"/>
                                        </p:tgtEl>
                                        <p:attrNameLst>
                                          <p:attrName>style.visibility</p:attrName>
                                        </p:attrNameLst>
                                      </p:cBhvr>
                                      <p:to>
                                        <p:strVal val="visible"/>
                                      </p:to>
                                    </p:set>
                                    <p:animEffect transition="in" filter="fade">
                                      <p:cBhvr>
                                        <p:cTn id="14" dur="1000"/>
                                        <p:tgtEl>
                                          <p:spTgt spid="29703"/>
                                        </p:tgtEl>
                                      </p:cBhvr>
                                    </p:animEffect>
                                    <p:anim calcmode="lin" valueType="num">
                                      <p:cBhvr>
                                        <p:cTn id="15" dur="1000" fill="hold"/>
                                        <p:tgtEl>
                                          <p:spTgt spid="29703"/>
                                        </p:tgtEl>
                                        <p:attrNameLst>
                                          <p:attrName>ppt_x</p:attrName>
                                        </p:attrNameLst>
                                      </p:cBhvr>
                                      <p:tavLst>
                                        <p:tav tm="0">
                                          <p:val>
                                            <p:strVal val="#ppt_x"/>
                                          </p:val>
                                        </p:tav>
                                        <p:tav tm="100000">
                                          <p:val>
                                            <p:strVal val="#ppt_x"/>
                                          </p:val>
                                        </p:tav>
                                      </p:tavLst>
                                    </p:anim>
                                    <p:anim calcmode="lin" valueType="num">
                                      <p:cBhvr>
                                        <p:cTn id="16"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noChangeArrowheads="1"/>
          </p:cNvSpPr>
          <p:nvPr>
            <p:ph idx="1"/>
          </p:nvPr>
        </p:nvSpPr>
        <p:spPr>
          <a:xfrm>
            <a:off x="630194" y="2065638"/>
            <a:ext cx="10931611" cy="2844114"/>
          </a:xfrm>
        </p:spPr>
        <p:txBody>
          <a:bodyPr>
            <a:normAutofit/>
          </a:bodyPr>
          <a:lstStyle/>
          <a:p>
            <a:pPr eaLnBrk="1" hangingPunct="1">
              <a:lnSpc>
                <a:spcPct val="120000"/>
              </a:lnSpc>
            </a:pPr>
            <a:r>
              <a:rPr lang="zh-CN" altLang="zh-CN" b="1" dirty="0">
                <a:solidFill>
                  <a:srgbClr val="000000"/>
                </a:solidFill>
                <a:latin typeface="微软雅黑" panose="020B0503020204020204" pitchFamily="34" charset="-122"/>
                <a:ea typeface="微软雅黑" panose="020B0503020204020204" pitchFamily="34" charset="-122"/>
              </a:rPr>
              <a:t>形象地说，可以理解在中间件的一侧，是地理上广泛的分布的各种各样的资源，在中间件的另外一侧，是许多虚拟组织，每个组织都拥有它们自己网格应用。</a:t>
            </a:r>
          </a:p>
          <a:p>
            <a:pPr lvl="1" eaLnBrk="1" hangingPunct="1">
              <a:lnSpc>
                <a:spcPct val="120000"/>
              </a:lnSpc>
            </a:pPr>
            <a:r>
              <a:rPr lang="zh-CN" altLang="zh-CN" sz="2800" b="1" dirty="0">
                <a:solidFill>
                  <a:srgbClr val="000000"/>
                </a:solidFill>
                <a:latin typeface="微软雅黑" panose="020B0503020204020204" pitchFamily="34" charset="-122"/>
                <a:ea typeface="微软雅黑" panose="020B0503020204020204" pitchFamily="34" charset="-122"/>
              </a:rPr>
              <a:t>这些应用可以通过少许的由中间件提供的接口访问这些异构的</a:t>
            </a:r>
            <a:r>
              <a:rPr lang="zh-CN" altLang="zh-CN" sz="2800" b="1" dirty="0" smtClean="0">
                <a:solidFill>
                  <a:srgbClr val="000000"/>
                </a:solidFill>
                <a:latin typeface="微软雅黑" panose="020B0503020204020204" pitchFamily="34" charset="-122"/>
                <a:ea typeface="微软雅黑" panose="020B0503020204020204" pitchFamily="34" charset="-122"/>
              </a:rPr>
              <a:t>资源</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2"/>
          <p:cNvSpPr>
            <a:spLocks noChangeArrowheads="1"/>
          </p:cNvSpPr>
          <p:nvPr/>
        </p:nvSpPr>
        <p:spPr bwMode="auto">
          <a:xfrm>
            <a:off x="5434014" y="4361936"/>
            <a:ext cx="739775" cy="271462"/>
          </a:xfrm>
          <a:prstGeom prst="rect">
            <a:avLst/>
          </a:prstGeom>
          <a:solidFill>
            <a:srgbClr val="00FF00"/>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699" name="Line 111"/>
          <p:cNvSpPr>
            <a:spLocks noChangeShapeType="1"/>
          </p:cNvSpPr>
          <p:nvPr/>
        </p:nvSpPr>
        <p:spPr bwMode="auto">
          <a:xfrm>
            <a:off x="5387975" y="1674299"/>
            <a:ext cx="1588" cy="1763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0" name="Line 110"/>
          <p:cNvSpPr>
            <a:spLocks noChangeShapeType="1"/>
          </p:cNvSpPr>
          <p:nvPr/>
        </p:nvSpPr>
        <p:spPr bwMode="auto">
          <a:xfrm>
            <a:off x="5033964" y="1674299"/>
            <a:ext cx="1587" cy="1763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1" name="Line 109"/>
          <p:cNvSpPr>
            <a:spLocks noChangeShapeType="1"/>
          </p:cNvSpPr>
          <p:nvPr/>
        </p:nvSpPr>
        <p:spPr bwMode="auto">
          <a:xfrm>
            <a:off x="4694239" y="1674299"/>
            <a:ext cx="1587" cy="1763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2" name="Line 108"/>
          <p:cNvSpPr>
            <a:spLocks noChangeShapeType="1"/>
          </p:cNvSpPr>
          <p:nvPr/>
        </p:nvSpPr>
        <p:spPr bwMode="auto">
          <a:xfrm flipH="1">
            <a:off x="8547100" y="1809237"/>
            <a:ext cx="0" cy="149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3" name="Line 107"/>
          <p:cNvSpPr>
            <a:spLocks noChangeShapeType="1"/>
          </p:cNvSpPr>
          <p:nvPr/>
        </p:nvSpPr>
        <p:spPr bwMode="auto">
          <a:xfrm flipH="1">
            <a:off x="8023225" y="1809236"/>
            <a:ext cx="0" cy="13779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4" name="Line 106"/>
          <p:cNvSpPr>
            <a:spLocks noChangeShapeType="1"/>
          </p:cNvSpPr>
          <p:nvPr/>
        </p:nvSpPr>
        <p:spPr bwMode="auto">
          <a:xfrm>
            <a:off x="7513639" y="1809237"/>
            <a:ext cx="1587" cy="149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5" name="Line 105"/>
          <p:cNvSpPr>
            <a:spLocks noChangeShapeType="1"/>
          </p:cNvSpPr>
          <p:nvPr/>
        </p:nvSpPr>
        <p:spPr bwMode="auto">
          <a:xfrm>
            <a:off x="7497763" y="2990337"/>
            <a:ext cx="11096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6" name="Line 104"/>
          <p:cNvSpPr>
            <a:spLocks noChangeShapeType="1"/>
          </p:cNvSpPr>
          <p:nvPr/>
        </p:nvSpPr>
        <p:spPr bwMode="auto">
          <a:xfrm>
            <a:off x="7513639" y="2598223"/>
            <a:ext cx="11080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7" name="Line 103"/>
          <p:cNvSpPr>
            <a:spLocks noChangeShapeType="1"/>
          </p:cNvSpPr>
          <p:nvPr/>
        </p:nvSpPr>
        <p:spPr bwMode="auto">
          <a:xfrm>
            <a:off x="7529514" y="2177536"/>
            <a:ext cx="11080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8" name="Line 102"/>
          <p:cNvSpPr>
            <a:spLocks noChangeShapeType="1"/>
          </p:cNvSpPr>
          <p:nvPr/>
        </p:nvSpPr>
        <p:spPr bwMode="auto">
          <a:xfrm>
            <a:off x="7513639" y="1783837"/>
            <a:ext cx="1108075"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9" name="Line 101"/>
          <p:cNvSpPr>
            <a:spLocks noChangeShapeType="1"/>
          </p:cNvSpPr>
          <p:nvPr/>
        </p:nvSpPr>
        <p:spPr bwMode="auto">
          <a:xfrm>
            <a:off x="5849938" y="3315773"/>
            <a:ext cx="11096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0" name="Line 100"/>
          <p:cNvSpPr>
            <a:spLocks noChangeShapeType="1"/>
          </p:cNvSpPr>
          <p:nvPr/>
        </p:nvSpPr>
        <p:spPr bwMode="auto">
          <a:xfrm>
            <a:off x="5849938" y="2922073"/>
            <a:ext cx="11096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1" name="Line 99"/>
          <p:cNvSpPr>
            <a:spLocks noChangeShapeType="1"/>
          </p:cNvSpPr>
          <p:nvPr/>
        </p:nvSpPr>
        <p:spPr bwMode="auto">
          <a:xfrm>
            <a:off x="5849938" y="2541073"/>
            <a:ext cx="11096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2" name="Line 98"/>
          <p:cNvSpPr>
            <a:spLocks noChangeShapeType="1"/>
          </p:cNvSpPr>
          <p:nvPr/>
        </p:nvSpPr>
        <p:spPr bwMode="auto">
          <a:xfrm>
            <a:off x="6035676" y="2160073"/>
            <a:ext cx="9239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3" name="Line 97"/>
          <p:cNvSpPr>
            <a:spLocks noChangeShapeType="1"/>
          </p:cNvSpPr>
          <p:nvPr/>
        </p:nvSpPr>
        <p:spPr bwMode="auto">
          <a:xfrm>
            <a:off x="5849938" y="1796537"/>
            <a:ext cx="11096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4" name="Line 96"/>
          <p:cNvSpPr>
            <a:spLocks noChangeShapeType="1"/>
          </p:cNvSpPr>
          <p:nvPr/>
        </p:nvSpPr>
        <p:spPr bwMode="auto">
          <a:xfrm>
            <a:off x="6959600" y="1809237"/>
            <a:ext cx="0" cy="149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5" name="Line 95"/>
          <p:cNvSpPr>
            <a:spLocks noChangeShapeType="1"/>
          </p:cNvSpPr>
          <p:nvPr/>
        </p:nvSpPr>
        <p:spPr bwMode="auto">
          <a:xfrm>
            <a:off x="6419850" y="1809237"/>
            <a:ext cx="1588" cy="149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6" name="Line 94"/>
          <p:cNvSpPr>
            <a:spLocks noChangeShapeType="1"/>
          </p:cNvSpPr>
          <p:nvPr/>
        </p:nvSpPr>
        <p:spPr bwMode="auto">
          <a:xfrm>
            <a:off x="5942014" y="1809237"/>
            <a:ext cx="1587" cy="149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93"/>
          <p:cNvSpPr>
            <a:spLocks noChangeShapeType="1"/>
          </p:cNvSpPr>
          <p:nvPr/>
        </p:nvSpPr>
        <p:spPr bwMode="auto">
          <a:xfrm>
            <a:off x="4741864" y="3393562"/>
            <a:ext cx="55403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8" name="Line 92"/>
          <p:cNvSpPr>
            <a:spLocks noChangeShapeType="1"/>
          </p:cNvSpPr>
          <p:nvPr/>
        </p:nvSpPr>
        <p:spPr bwMode="auto">
          <a:xfrm>
            <a:off x="4741864" y="3044311"/>
            <a:ext cx="55403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9" name="Line 91"/>
          <p:cNvSpPr>
            <a:spLocks noChangeShapeType="1"/>
          </p:cNvSpPr>
          <p:nvPr/>
        </p:nvSpPr>
        <p:spPr bwMode="auto">
          <a:xfrm>
            <a:off x="4741864" y="2676012"/>
            <a:ext cx="55403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Line 90"/>
          <p:cNvSpPr>
            <a:spLocks noChangeShapeType="1"/>
          </p:cNvSpPr>
          <p:nvPr/>
        </p:nvSpPr>
        <p:spPr bwMode="auto">
          <a:xfrm>
            <a:off x="4741864" y="2295012"/>
            <a:ext cx="55403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1" name="Line 89"/>
          <p:cNvSpPr>
            <a:spLocks noChangeShapeType="1"/>
          </p:cNvSpPr>
          <p:nvPr/>
        </p:nvSpPr>
        <p:spPr bwMode="auto">
          <a:xfrm>
            <a:off x="4741864" y="1971162"/>
            <a:ext cx="55403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2" name="Line 88"/>
          <p:cNvSpPr>
            <a:spLocks noChangeShapeType="1"/>
          </p:cNvSpPr>
          <p:nvPr/>
        </p:nvSpPr>
        <p:spPr bwMode="auto">
          <a:xfrm>
            <a:off x="2708276" y="3166548"/>
            <a:ext cx="12938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3" name="Line 87"/>
          <p:cNvSpPr>
            <a:spLocks noChangeShapeType="1"/>
          </p:cNvSpPr>
          <p:nvPr/>
        </p:nvSpPr>
        <p:spPr bwMode="auto">
          <a:xfrm>
            <a:off x="2892426" y="2488686"/>
            <a:ext cx="11096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4" name="Line 86"/>
          <p:cNvSpPr>
            <a:spLocks noChangeShapeType="1"/>
          </p:cNvSpPr>
          <p:nvPr/>
        </p:nvSpPr>
        <p:spPr bwMode="auto">
          <a:xfrm>
            <a:off x="2892426" y="1809236"/>
            <a:ext cx="9239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5" name="Line 85"/>
          <p:cNvSpPr>
            <a:spLocks noChangeShapeType="1"/>
          </p:cNvSpPr>
          <p:nvPr/>
        </p:nvSpPr>
        <p:spPr bwMode="auto">
          <a:xfrm>
            <a:off x="4078289" y="2080699"/>
            <a:ext cx="1587" cy="950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6" name="Line 84"/>
          <p:cNvSpPr>
            <a:spLocks noChangeShapeType="1"/>
          </p:cNvSpPr>
          <p:nvPr/>
        </p:nvSpPr>
        <p:spPr bwMode="auto">
          <a:xfrm>
            <a:off x="3448050" y="2080699"/>
            <a:ext cx="0" cy="950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7" name="Line 83"/>
          <p:cNvSpPr>
            <a:spLocks noChangeShapeType="1"/>
          </p:cNvSpPr>
          <p:nvPr/>
        </p:nvSpPr>
        <p:spPr bwMode="auto">
          <a:xfrm>
            <a:off x="2708275" y="2080699"/>
            <a:ext cx="0" cy="950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8" name="Line 82"/>
          <p:cNvSpPr>
            <a:spLocks noChangeShapeType="1"/>
          </p:cNvSpPr>
          <p:nvPr/>
        </p:nvSpPr>
        <p:spPr bwMode="auto">
          <a:xfrm>
            <a:off x="3448050" y="3479286"/>
            <a:ext cx="0"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9" name="Line 81"/>
          <p:cNvSpPr>
            <a:spLocks noChangeShapeType="1"/>
          </p:cNvSpPr>
          <p:nvPr/>
        </p:nvSpPr>
        <p:spPr bwMode="auto">
          <a:xfrm>
            <a:off x="5927725" y="3453886"/>
            <a:ext cx="0"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0" name="Line 80"/>
          <p:cNvSpPr>
            <a:spLocks noChangeShapeType="1"/>
          </p:cNvSpPr>
          <p:nvPr/>
        </p:nvSpPr>
        <p:spPr bwMode="auto">
          <a:xfrm>
            <a:off x="7529513" y="3479286"/>
            <a:ext cx="0"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1" name="AutoShape 79"/>
          <p:cNvSpPr>
            <a:spLocks noChangeArrowheads="1"/>
          </p:cNvSpPr>
          <p:nvPr/>
        </p:nvSpPr>
        <p:spPr bwMode="auto">
          <a:xfrm>
            <a:off x="2770189" y="4908036"/>
            <a:ext cx="1863725" cy="887412"/>
          </a:xfrm>
          <a:prstGeom prst="roundRect">
            <a:avLst>
              <a:gd name="adj" fmla="val 16667"/>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天文爱好者</a:t>
            </a:r>
          </a:p>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网格虚拟组织</a:t>
            </a:r>
            <a:endParaRPr lang="en-US" altLang="zh-CN" sz="2000" b="1">
              <a:solidFill>
                <a:srgbClr val="000000"/>
              </a:solidFill>
              <a:latin typeface="微软雅黑" panose="020B0503020204020204" pitchFamily="34" charset="-122"/>
              <a:ea typeface="微软雅黑" panose="020B0503020204020204" pitchFamily="34" charset="-122"/>
            </a:endParaRPr>
          </a:p>
        </p:txBody>
      </p:sp>
      <p:sp>
        <p:nvSpPr>
          <p:cNvPr id="29732" name="Rectangle 78"/>
          <p:cNvSpPr>
            <a:spLocks noChangeArrowheads="1"/>
          </p:cNvSpPr>
          <p:nvPr/>
        </p:nvSpPr>
        <p:spPr bwMode="auto">
          <a:xfrm>
            <a:off x="6265864" y="2047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3" name="Rectangle 77"/>
          <p:cNvSpPr>
            <a:spLocks noChangeArrowheads="1"/>
          </p:cNvSpPr>
          <p:nvPr/>
        </p:nvSpPr>
        <p:spPr bwMode="auto">
          <a:xfrm>
            <a:off x="6249989" y="2809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4" name="Rectangle 76"/>
          <p:cNvSpPr>
            <a:spLocks noChangeArrowheads="1"/>
          </p:cNvSpPr>
          <p:nvPr/>
        </p:nvSpPr>
        <p:spPr bwMode="auto">
          <a:xfrm>
            <a:off x="6265864" y="1666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5" name="Rectangle 75"/>
          <p:cNvSpPr>
            <a:spLocks noChangeArrowheads="1"/>
          </p:cNvSpPr>
          <p:nvPr/>
        </p:nvSpPr>
        <p:spPr bwMode="auto">
          <a:xfrm>
            <a:off x="6265864" y="2428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6" name="AutoShape 74"/>
          <p:cNvSpPr>
            <a:spLocks noChangeArrowheads="1"/>
          </p:cNvSpPr>
          <p:nvPr/>
        </p:nvSpPr>
        <p:spPr bwMode="auto">
          <a:xfrm>
            <a:off x="7329488" y="1647311"/>
            <a:ext cx="368300" cy="271462"/>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7" name="AutoShape 73"/>
          <p:cNvSpPr>
            <a:spLocks noChangeArrowheads="1"/>
          </p:cNvSpPr>
          <p:nvPr/>
        </p:nvSpPr>
        <p:spPr bwMode="auto">
          <a:xfrm>
            <a:off x="7329488" y="2042599"/>
            <a:ext cx="368300"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8" name="AutoShape 72"/>
          <p:cNvSpPr>
            <a:spLocks noChangeArrowheads="1"/>
          </p:cNvSpPr>
          <p:nvPr/>
        </p:nvSpPr>
        <p:spPr bwMode="auto">
          <a:xfrm>
            <a:off x="7329488" y="2855399"/>
            <a:ext cx="368300"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39" name="AutoShape 71"/>
          <p:cNvSpPr>
            <a:spLocks noChangeArrowheads="1"/>
          </p:cNvSpPr>
          <p:nvPr/>
        </p:nvSpPr>
        <p:spPr bwMode="auto">
          <a:xfrm>
            <a:off x="7329488" y="2448999"/>
            <a:ext cx="368300"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40" name="computr3"/>
          <p:cNvSpPr>
            <a:spLocks noEditPoints="1" noChangeArrowheads="1"/>
          </p:cNvSpPr>
          <p:nvPr/>
        </p:nvSpPr>
        <p:spPr bwMode="auto">
          <a:xfrm>
            <a:off x="2492376" y="1613974"/>
            <a:ext cx="466725" cy="442913"/>
          </a:xfrm>
          <a:custGeom>
            <a:avLst/>
            <a:gdLst>
              <a:gd name="T0" fmla="*/ 17557 w 21600"/>
              <a:gd name="T1" fmla="*/ 16971 h 21600"/>
              <a:gd name="T2" fmla="*/ 4736 w 21600"/>
              <a:gd name="T3" fmla="*/ 17743 h 21600"/>
              <a:gd name="T4" fmla="*/ 18250 w 21600"/>
              <a:gd name="T5" fmla="*/ 17743 h 21600"/>
              <a:gd name="T6" fmla="*/ 18712 w 21600"/>
              <a:gd name="T7" fmla="*/ 18360 h 21600"/>
              <a:gd name="T8" fmla="*/ 3581 w 21600"/>
              <a:gd name="T9" fmla="*/ 19131 h 21600"/>
              <a:gd name="T10" fmla="*/ 19405 w 21600"/>
              <a:gd name="T11" fmla="*/ 19131 h 21600"/>
              <a:gd name="T12" fmla="*/ 19867 w 21600"/>
              <a:gd name="T13" fmla="*/ 19749 h 21600"/>
              <a:gd name="T14" fmla="*/ 2426 w 21600"/>
              <a:gd name="T15" fmla="*/ 20520 h 21600"/>
              <a:gd name="T16" fmla="*/ 20560 w 21600"/>
              <a:gd name="T17" fmla="*/ 20520 h 21600"/>
              <a:gd name="T18" fmla="*/ 5313 w 21600"/>
              <a:gd name="T19" fmla="*/ 16200 h 21600"/>
              <a:gd name="T20" fmla="*/ 7624 w 21600"/>
              <a:gd name="T21" fmla="*/ 14194 h 21600"/>
              <a:gd name="T22" fmla="*/ 5891 w 21600"/>
              <a:gd name="T23" fmla="*/ 0 h 21600"/>
              <a:gd name="T24" fmla="*/ 18135 w 21600"/>
              <a:gd name="T25" fmla="*/ 0 h 21600"/>
              <a:gd name="T26" fmla="*/ 18135 w 21600"/>
              <a:gd name="T27" fmla="*/ 14194 h 21600"/>
              <a:gd name="T28" fmla="*/ 16402 w 21600"/>
              <a:gd name="T29" fmla="*/ 16200 h 21600"/>
              <a:gd name="T30" fmla="*/ 19059 w 21600"/>
              <a:gd name="T31" fmla="*/ 17743 h 21600"/>
              <a:gd name="T32" fmla="*/ 21253 w 21600"/>
              <a:gd name="T33" fmla="*/ 20057 h 21600"/>
              <a:gd name="T34" fmla="*/ 21600 w 21600"/>
              <a:gd name="T35" fmla="*/ 20674 h 21600"/>
              <a:gd name="T36" fmla="*/ 21600 w 21600"/>
              <a:gd name="T37" fmla="*/ 20983 h 21600"/>
              <a:gd name="T38" fmla="*/ 21600 w 21600"/>
              <a:gd name="T39" fmla="*/ 21291 h 21600"/>
              <a:gd name="T40" fmla="*/ 21369 w 21600"/>
              <a:gd name="T41" fmla="*/ 21446 h 21600"/>
              <a:gd name="T42" fmla="*/ 21022 w 21600"/>
              <a:gd name="T43" fmla="*/ 21600 h 21600"/>
              <a:gd name="T44" fmla="*/ 2079 w 21600"/>
              <a:gd name="T45" fmla="*/ 21600 h 21600"/>
              <a:gd name="T46" fmla="*/ 1733 w 21600"/>
              <a:gd name="T47" fmla="*/ 21446 h 21600"/>
              <a:gd name="T48" fmla="*/ 1502 w 21600"/>
              <a:gd name="T49" fmla="*/ 21291 h 21600"/>
              <a:gd name="T50" fmla="*/ 1386 w 21600"/>
              <a:gd name="T51" fmla="*/ 21137 h 21600"/>
              <a:gd name="T52" fmla="*/ 1386 w 21600"/>
              <a:gd name="T53" fmla="*/ 20829 h 21600"/>
              <a:gd name="T54" fmla="*/ 1617 w 21600"/>
              <a:gd name="T55" fmla="*/ 20366 h 21600"/>
              <a:gd name="T56" fmla="*/ 1964 w 21600"/>
              <a:gd name="T57" fmla="*/ 19903 h 21600"/>
              <a:gd name="T58" fmla="*/ 0 w 21600"/>
              <a:gd name="T59" fmla="*/ 10800 h 21600"/>
              <a:gd name="T60" fmla="*/ 4620 w 21600"/>
              <a:gd name="T61" fmla="*/ 2777 h 21600"/>
              <a:gd name="T62" fmla="*/ 4620 w 21600"/>
              <a:gd name="T63" fmla="*/ 16971 h 21600"/>
              <a:gd name="T64" fmla="*/ 4158 w 21600"/>
              <a:gd name="T65" fmla="*/ 17434 h 21600"/>
              <a:gd name="T66" fmla="*/ 1964 w 21600"/>
              <a:gd name="T67" fmla="*/ 19903 h 21600"/>
              <a:gd name="T68" fmla="*/ 7624 w 21600"/>
              <a:gd name="T69" fmla="*/ 2314 h 21600"/>
              <a:gd name="T70" fmla="*/ 16402 w 21600"/>
              <a:gd name="T71" fmla="*/ 11880 h 21600"/>
              <a:gd name="T72" fmla="*/ 7624 w 21600"/>
              <a:gd name="T73" fmla="*/ 2314 h 21600"/>
              <a:gd name="T74" fmla="*/ 578 w 21600"/>
              <a:gd name="T75" fmla="*/ 4011 h 21600"/>
              <a:gd name="T76" fmla="*/ 4043 w 21600"/>
              <a:gd name="T77" fmla="*/ 4320 h 21600"/>
              <a:gd name="T78" fmla="*/ 578 w 21600"/>
              <a:gd name="T79" fmla="*/ 4011 h 21600"/>
              <a:gd name="T80" fmla="*/ 7624 w 21600"/>
              <a:gd name="T81" fmla="*/ 14194 h 21600"/>
              <a:gd name="T82" fmla="*/ 16402 w 21600"/>
              <a:gd name="T83" fmla="*/ 162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sp>
        <p:nvSpPr>
          <p:cNvPr id="29741" name="computr4"/>
          <p:cNvSpPr>
            <a:spLocks noEditPoints="1" noChangeArrowheads="1"/>
          </p:cNvSpPr>
          <p:nvPr/>
        </p:nvSpPr>
        <p:spPr bwMode="auto">
          <a:xfrm>
            <a:off x="2492376" y="2307711"/>
            <a:ext cx="466725" cy="444500"/>
          </a:xfrm>
          <a:custGeom>
            <a:avLst/>
            <a:gdLst>
              <a:gd name="T0" fmla="*/ 19872 w 21600"/>
              <a:gd name="T1" fmla="*/ 19623 h 21600"/>
              <a:gd name="T2" fmla="*/ 21600 w 21600"/>
              <a:gd name="T3" fmla="*/ 1217 h 21600"/>
              <a:gd name="T4" fmla="*/ 21168 w 21600"/>
              <a:gd name="T5" fmla="*/ 456 h 21600"/>
              <a:gd name="T6" fmla="*/ 20520 w 21600"/>
              <a:gd name="T7" fmla="*/ 0 h 21600"/>
              <a:gd name="T8" fmla="*/ 10800 w 21600"/>
              <a:gd name="T9" fmla="*/ 0 h 21600"/>
              <a:gd name="T10" fmla="*/ 1080 w 21600"/>
              <a:gd name="T11" fmla="*/ 0 h 21600"/>
              <a:gd name="T12" fmla="*/ 216 w 21600"/>
              <a:gd name="T13" fmla="*/ 456 h 21600"/>
              <a:gd name="T14" fmla="*/ 0 w 21600"/>
              <a:gd name="T15" fmla="*/ 1217 h 21600"/>
              <a:gd name="T16" fmla="*/ 1728 w 21600"/>
              <a:gd name="T17" fmla="*/ 19623 h 21600"/>
              <a:gd name="T18" fmla="*/ 17496 w 21600"/>
              <a:gd name="T19" fmla="*/ 11256 h 21600"/>
              <a:gd name="T20" fmla="*/ 17928 w 21600"/>
              <a:gd name="T21" fmla="*/ 11104 h 21600"/>
              <a:gd name="T22" fmla="*/ 18144 w 21600"/>
              <a:gd name="T23" fmla="*/ 10800 h 21600"/>
              <a:gd name="T24" fmla="*/ 18144 w 21600"/>
              <a:gd name="T25" fmla="*/ 2282 h 21600"/>
              <a:gd name="T26" fmla="*/ 17496 w 21600"/>
              <a:gd name="T27" fmla="*/ 1977 h 21600"/>
              <a:gd name="T28" fmla="*/ 3456 w 21600"/>
              <a:gd name="T29" fmla="*/ 1977 h 21600"/>
              <a:gd name="T30" fmla="*/ 3240 w 21600"/>
              <a:gd name="T31" fmla="*/ 2282 h 21600"/>
              <a:gd name="T32" fmla="*/ 3024 w 21600"/>
              <a:gd name="T33" fmla="*/ 2586 h 21600"/>
              <a:gd name="T34" fmla="*/ 3240 w 21600"/>
              <a:gd name="T35" fmla="*/ 11104 h 21600"/>
              <a:gd name="T36" fmla="*/ 3888 w 21600"/>
              <a:gd name="T37" fmla="*/ 11256 h 21600"/>
              <a:gd name="T38" fmla="*/ 2808 w 21600"/>
              <a:gd name="T39" fmla="*/ 19927 h 21600"/>
              <a:gd name="T40" fmla="*/ 2808 w 21600"/>
              <a:gd name="T41" fmla="*/ 19623 h 21600"/>
              <a:gd name="T42" fmla="*/ 4104 w 21600"/>
              <a:gd name="T43" fmla="*/ 21144 h 21600"/>
              <a:gd name="T44" fmla="*/ 5184 w 21600"/>
              <a:gd name="T45" fmla="*/ 19623 h 21600"/>
              <a:gd name="T46" fmla="*/ 5184 w 21600"/>
              <a:gd name="T47" fmla="*/ 21600 h 21600"/>
              <a:gd name="T48" fmla="*/ 6480 w 21600"/>
              <a:gd name="T49" fmla="*/ 19927 h 21600"/>
              <a:gd name="T50" fmla="*/ 6480 w 21600"/>
              <a:gd name="T51" fmla="*/ 19623 h 21600"/>
              <a:gd name="T52" fmla="*/ 7560 w 21600"/>
              <a:gd name="T53" fmla="*/ 21144 h 21600"/>
              <a:gd name="T54" fmla="*/ 8856 w 21600"/>
              <a:gd name="T55" fmla="*/ 19623 h 21600"/>
              <a:gd name="T56" fmla="*/ 8856 w 21600"/>
              <a:gd name="T57" fmla="*/ 21600 h 21600"/>
              <a:gd name="T58" fmla="*/ 10152 w 21600"/>
              <a:gd name="T59" fmla="*/ 19927 h 21600"/>
              <a:gd name="T60" fmla="*/ 10152 w 21600"/>
              <a:gd name="T61" fmla="*/ 19623 h 21600"/>
              <a:gd name="T62" fmla="*/ 11232 w 21600"/>
              <a:gd name="T63" fmla="*/ 21144 h 21600"/>
              <a:gd name="T64" fmla="*/ 12528 w 21600"/>
              <a:gd name="T65" fmla="*/ 19623 h 21600"/>
              <a:gd name="T66" fmla="*/ 12528 w 21600"/>
              <a:gd name="T67" fmla="*/ 21600 h 21600"/>
              <a:gd name="T68" fmla="*/ 13608 w 21600"/>
              <a:gd name="T69" fmla="*/ 19927 h 21600"/>
              <a:gd name="T70" fmla="*/ 13608 w 21600"/>
              <a:gd name="T71" fmla="*/ 19623 h 21600"/>
              <a:gd name="T72" fmla="*/ 14904 w 21600"/>
              <a:gd name="T73" fmla="*/ 21144 h 21600"/>
              <a:gd name="T74" fmla="*/ 16200 w 21600"/>
              <a:gd name="T75" fmla="*/ 19623 h 21600"/>
              <a:gd name="T76" fmla="*/ 16200 w 21600"/>
              <a:gd name="T77" fmla="*/ 21600 h 21600"/>
              <a:gd name="T78" fmla="*/ 17280 w 21600"/>
              <a:gd name="T79" fmla="*/ 19927 h 21600"/>
              <a:gd name="T80" fmla="*/ 17280 w 21600"/>
              <a:gd name="T81" fmla="*/ 19623 h 21600"/>
              <a:gd name="T82" fmla="*/ 18576 w 21600"/>
              <a:gd name="T83" fmla="*/ 21144 h 21600"/>
              <a:gd name="T84" fmla="*/ 19872 w 21600"/>
              <a:gd name="T85" fmla="*/ 19623 h 21600"/>
              <a:gd name="T86" fmla="*/ 1728 w 21600"/>
              <a:gd name="T87" fmla="*/ 19623 h 21600"/>
              <a:gd name="T88" fmla="*/ 12096 w 21600"/>
              <a:gd name="T89" fmla="*/ 13386 h 21600"/>
              <a:gd name="T90" fmla="*/ 12096 w 21600"/>
              <a:gd name="T91" fmla="*/ 14146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ln>
        </p:spPr>
        <p:txBody>
          <a:bodyPr/>
          <a:lstStyle/>
          <a:p>
            <a:endParaRPr lang="zh-CN" altLang="en-US"/>
          </a:p>
        </p:txBody>
      </p:sp>
      <p:sp>
        <p:nvSpPr>
          <p:cNvPr id="29742" name="computr1"/>
          <p:cNvSpPr>
            <a:spLocks noEditPoints="1" noChangeArrowheads="1"/>
          </p:cNvSpPr>
          <p:nvPr/>
        </p:nvSpPr>
        <p:spPr bwMode="auto">
          <a:xfrm>
            <a:off x="2492376" y="2980811"/>
            <a:ext cx="466725" cy="444500"/>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p>
        </p:txBody>
      </p:sp>
      <p:sp>
        <p:nvSpPr>
          <p:cNvPr id="29743" name="computr3"/>
          <p:cNvSpPr>
            <a:spLocks noEditPoints="1" noChangeArrowheads="1"/>
          </p:cNvSpPr>
          <p:nvPr/>
        </p:nvSpPr>
        <p:spPr bwMode="auto">
          <a:xfrm>
            <a:off x="3197225" y="1639374"/>
            <a:ext cx="465138" cy="442913"/>
          </a:xfrm>
          <a:custGeom>
            <a:avLst/>
            <a:gdLst>
              <a:gd name="T0" fmla="*/ 17557 w 21600"/>
              <a:gd name="T1" fmla="*/ 16971 h 21600"/>
              <a:gd name="T2" fmla="*/ 4736 w 21600"/>
              <a:gd name="T3" fmla="*/ 17743 h 21600"/>
              <a:gd name="T4" fmla="*/ 18250 w 21600"/>
              <a:gd name="T5" fmla="*/ 17743 h 21600"/>
              <a:gd name="T6" fmla="*/ 18712 w 21600"/>
              <a:gd name="T7" fmla="*/ 18360 h 21600"/>
              <a:gd name="T8" fmla="*/ 3581 w 21600"/>
              <a:gd name="T9" fmla="*/ 19131 h 21600"/>
              <a:gd name="T10" fmla="*/ 19405 w 21600"/>
              <a:gd name="T11" fmla="*/ 19131 h 21600"/>
              <a:gd name="T12" fmla="*/ 19867 w 21600"/>
              <a:gd name="T13" fmla="*/ 19749 h 21600"/>
              <a:gd name="T14" fmla="*/ 2426 w 21600"/>
              <a:gd name="T15" fmla="*/ 20520 h 21600"/>
              <a:gd name="T16" fmla="*/ 20560 w 21600"/>
              <a:gd name="T17" fmla="*/ 20520 h 21600"/>
              <a:gd name="T18" fmla="*/ 5313 w 21600"/>
              <a:gd name="T19" fmla="*/ 16200 h 21600"/>
              <a:gd name="T20" fmla="*/ 7624 w 21600"/>
              <a:gd name="T21" fmla="*/ 14194 h 21600"/>
              <a:gd name="T22" fmla="*/ 5891 w 21600"/>
              <a:gd name="T23" fmla="*/ 0 h 21600"/>
              <a:gd name="T24" fmla="*/ 18135 w 21600"/>
              <a:gd name="T25" fmla="*/ 0 h 21600"/>
              <a:gd name="T26" fmla="*/ 18135 w 21600"/>
              <a:gd name="T27" fmla="*/ 14194 h 21600"/>
              <a:gd name="T28" fmla="*/ 16402 w 21600"/>
              <a:gd name="T29" fmla="*/ 16200 h 21600"/>
              <a:gd name="T30" fmla="*/ 19059 w 21600"/>
              <a:gd name="T31" fmla="*/ 17743 h 21600"/>
              <a:gd name="T32" fmla="*/ 21253 w 21600"/>
              <a:gd name="T33" fmla="*/ 20057 h 21600"/>
              <a:gd name="T34" fmla="*/ 21600 w 21600"/>
              <a:gd name="T35" fmla="*/ 20674 h 21600"/>
              <a:gd name="T36" fmla="*/ 21600 w 21600"/>
              <a:gd name="T37" fmla="*/ 20983 h 21600"/>
              <a:gd name="T38" fmla="*/ 21600 w 21600"/>
              <a:gd name="T39" fmla="*/ 21291 h 21600"/>
              <a:gd name="T40" fmla="*/ 21369 w 21600"/>
              <a:gd name="T41" fmla="*/ 21446 h 21600"/>
              <a:gd name="T42" fmla="*/ 21022 w 21600"/>
              <a:gd name="T43" fmla="*/ 21600 h 21600"/>
              <a:gd name="T44" fmla="*/ 2079 w 21600"/>
              <a:gd name="T45" fmla="*/ 21600 h 21600"/>
              <a:gd name="T46" fmla="*/ 1733 w 21600"/>
              <a:gd name="T47" fmla="*/ 21446 h 21600"/>
              <a:gd name="T48" fmla="*/ 1502 w 21600"/>
              <a:gd name="T49" fmla="*/ 21291 h 21600"/>
              <a:gd name="T50" fmla="*/ 1386 w 21600"/>
              <a:gd name="T51" fmla="*/ 21137 h 21600"/>
              <a:gd name="T52" fmla="*/ 1386 w 21600"/>
              <a:gd name="T53" fmla="*/ 20829 h 21600"/>
              <a:gd name="T54" fmla="*/ 1617 w 21600"/>
              <a:gd name="T55" fmla="*/ 20366 h 21600"/>
              <a:gd name="T56" fmla="*/ 1964 w 21600"/>
              <a:gd name="T57" fmla="*/ 19903 h 21600"/>
              <a:gd name="T58" fmla="*/ 0 w 21600"/>
              <a:gd name="T59" fmla="*/ 10800 h 21600"/>
              <a:gd name="T60" fmla="*/ 4620 w 21600"/>
              <a:gd name="T61" fmla="*/ 2777 h 21600"/>
              <a:gd name="T62" fmla="*/ 4620 w 21600"/>
              <a:gd name="T63" fmla="*/ 16971 h 21600"/>
              <a:gd name="T64" fmla="*/ 4158 w 21600"/>
              <a:gd name="T65" fmla="*/ 17434 h 21600"/>
              <a:gd name="T66" fmla="*/ 1964 w 21600"/>
              <a:gd name="T67" fmla="*/ 19903 h 21600"/>
              <a:gd name="T68" fmla="*/ 7624 w 21600"/>
              <a:gd name="T69" fmla="*/ 2314 h 21600"/>
              <a:gd name="T70" fmla="*/ 16402 w 21600"/>
              <a:gd name="T71" fmla="*/ 11880 h 21600"/>
              <a:gd name="T72" fmla="*/ 7624 w 21600"/>
              <a:gd name="T73" fmla="*/ 2314 h 21600"/>
              <a:gd name="T74" fmla="*/ 578 w 21600"/>
              <a:gd name="T75" fmla="*/ 4011 h 21600"/>
              <a:gd name="T76" fmla="*/ 4043 w 21600"/>
              <a:gd name="T77" fmla="*/ 4320 h 21600"/>
              <a:gd name="T78" fmla="*/ 578 w 21600"/>
              <a:gd name="T79" fmla="*/ 4011 h 21600"/>
              <a:gd name="T80" fmla="*/ 7624 w 21600"/>
              <a:gd name="T81" fmla="*/ 14194 h 21600"/>
              <a:gd name="T82" fmla="*/ 16402 w 21600"/>
              <a:gd name="T83" fmla="*/ 162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sp>
        <p:nvSpPr>
          <p:cNvPr id="29744" name="computr4"/>
          <p:cNvSpPr>
            <a:spLocks noEditPoints="1" noChangeArrowheads="1"/>
          </p:cNvSpPr>
          <p:nvPr/>
        </p:nvSpPr>
        <p:spPr bwMode="auto">
          <a:xfrm>
            <a:off x="3197225" y="2334699"/>
            <a:ext cx="465138" cy="442913"/>
          </a:xfrm>
          <a:custGeom>
            <a:avLst/>
            <a:gdLst>
              <a:gd name="T0" fmla="*/ 19872 w 21600"/>
              <a:gd name="T1" fmla="*/ 19623 h 21600"/>
              <a:gd name="T2" fmla="*/ 21600 w 21600"/>
              <a:gd name="T3" fmla="*/ 1217 h 21600"/>
              <a:gd name="T4" fmla="*/ 21168 w 21600"/>
              <a:gd name="T5" fmla="*/ 456 h 21600"/>
              <a:gd name="T6" fmla="*/ 20520 w 21600"/>
              <a:gd name="T7" fmla="*/ 0 h 21600"/>
              <a:gd name="T8" fmla="*/ 10800 w 21600"/>
              <a:gd name="T9" fmla="*/ 0 h 21600"/>
              <a:gd name="T10" fmla="*/ 1080 w 21600"/>
              <a:gd name="T11" fmla="*/ 0 h 21600"/>
              <a:gd name="T12" fmla="*/ 216 w 21600"/>
              <a:gd name="T13" fmla="*/ 456 h 21600"/>
              <a:gd name="T14" fmla="*/ 0 w 21600"/>
              <a:gd name="T15" fmla="*/ 1217 h 21600"/>
              <a:gd name="T16" fmla="*/ 1728 w 21600"/>
              <a:gd name="T17" fmla="*/ 19623 h 21600"/>
              <a:gd name="T18" fmla="*/ 17496 w 21600"/>
              <a:gd name="T19" fmla="*/ 11256 h 21600"/>
              <a:gd name="T20" fmla="*/ 17928 w 21600"/>
              <a:gd name="T21" fmla="*/ 11104 h 21600"/>
              <a:gd name="T22" fmla="*/ 18144 w 21600"/>
              <a:gd name="T23" fmla="*/ 10800 h 21600"/>
              <a:gd name="T24" fmla="*/ 18144 w 21600"/>
              <a:gd name="T25" fmla="*/ 2282 h 21600"/>
              <a:gd name="T26" fmla="*/ 17496 w 21600"/>
              <a:gd name="T27" fmla="*/ 1977 h 21600"/>
              <a:gd name="T28" fmla="*/ 3456 w 21600"/>
              <a:gd name="T29" fmla="*/ 1977 h 21600"/>
              <a:gd name="T30" fmla="*/ 3240 w 21600"/>
              <a:gd name="T31" fmla="*/ 2282 h 21600"/>
              <a:gd name="T32" fmla="*/ 3024 w 21600"/>
              <a:gd name="T33" fmla="*/ 2586 h 21600"/>
              <a:gd name="T34" fmla="*/ 3240 w 21600"/>
              <a:gd name="T35" fmla="*/ 11104 h 21600"/>
              <a:gd name="T36" fmla="*/ 3888 w 21600"/>
              <a:gd name="T37" fmla="*/ 11256 h 21600"/>
              <a:gd name="T38" fmla="*/ 2808 w 21600"/>
              <a:gd name="T39" fmla="*/ 19927 h 21600"/>
              <a:gd name="T40" fmla="*/ 2808 w 21600"/>
              <a:gd name="T41" fmla="*/ 19623 h 21600"/>
              <a:gd name="T42" fmla="*/ 4104 w 21600"/>
              <a:gd name="T43" fmla="*/ 21144 h 21600"/>
              <a:gd name="T44" fmla="*/ 5184 w 21600"/>
              <a:gd name="T45" fmla="*/ 19623 h 21600"/>
              <a:gd name="T46" fmla="*/ 5184 w 21600"/>
              <a:gd name="T47" fmla="*/ 21600 h 21600"/>
              <a:gd name="T48" fmla="*/ 6480 w 21600"/>
              <a:gd name="T49" fmla="*/ 19927 h 21600"/>
              <a:gd name="T50" fmla="*/ 6480 w 21600"/>
              <a:gd name="T51" fmla="*/ 19623 h 21600"/>
              <a:gd name="T52" fmla="*/ 7560 w 21600"/>
              <a:gd name="T53" fmla="*/ 21144 h 21600"/>
              <a:gd name="T54" fmla="*/ 8856 w 21600"/>
              <a:gd name="T55" fmla="*/ 19623 h 21600"/>
              <a:gd name="T56" fmla="*/ 8856 w 21600"/>
              <a:gd name="T57" fmla="*/ 21600 h 21600"/>
              <a:gd name="T58" fmla="*/ 10152 w 21600"/>
              <a:gd name="T59" fmla="*/ 19927 h 21600"/>
              <a:gd name="T60" fmla="*/ 10152 w 21600"/>
              <a:gd name="T61" fmla="*/ 19623 h 21600"/>
              <a:gd name="T62" fmla="*/ 11232 w 21600"/>
              <a:gd name="T63" fmla="*/ 21144 h 21600"/>
              <a:gd name="T64" fmla="*/ 12528 w 21600"/>
              <a:gd name="T65" fmla="*/ 19623 h 21600"/>
              <a:gd name="T66" fmla="*/ 12528 w 21600"/>
              <a:gd name="T67" fmla="*/ 21600 h 21600"/>
              <a:gd name="T68" fmla="*/ 13608 w 21600"/>
              <a:gd name="T69" fmla="*/ 19927 h 21600"/>
              <a:gd name="T70" fmla="*/ 13608 w 21600"/>
              <a:gd name="T71" fmla="*/ 19623 h 21600"/>
              <a:gd name="T72" fmla="*/ 14904 w 21600"/>
              <a:gd name="T73" fmla="*/ 21144 h 21600"/>
              <a:gd name="T74" fmla="*/ 16200 w 21600"/>
              <a:gd name="T75" fmla="*/ 19623 h 21600"/>
              <a:gd name="T76" fmla="*/ 16200 w 21600"/>
              <a:gd name="T77" fmla="*/ 21600 h 21600"/>
              <a:gd name="T78" fmla="*/ 17280 w 21600"/>
              <a:gd name="T79" fmla="*/ 19927 h 21600"/>
              <a:gd name="T80" fmla="*/ 17280 w 21600"/>
              <a:gd name="T81" fmla="*/ 19623 h 21600"/>
              <a:gd name="T82" fmla="*/ 18576 w 21600"/>
              <a:gd name="T83" fmla="*/ 21144 h 21600"/>
              <a:gd name="T84" fmla="*/ 19872 w 21600"/>
              <a:gd name="T85" fmla="*/ 19623 h 21600"/>
              <a:gd name="T86" fmla="*/ 1728 w 21600"/>
              <a:gd name="T87" fmla="*/ 19623 h 21600"/>
              <a:gd name="T88" fmla="*/ 12096 w 21600"/>
              <a:gd name="T89" fmla="*/ 13386 h 21600"/>
              <a:gd name="T90" fmla="*/ 12096 w 21600"/>
              <a:gd name="T91" fmla="*/ 14146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ln>
        </p:spPr>
        <p:txBody>
          <a:bodyPr/>
          <a:lstStyle/>
          <a:p>
            <a:endParaRPr lang="zh-CN" altLang="en-US"/>
          </a:p>
        </p:txBody>
      </p:sp>
      <p:sp>
        <p:nvSpPr>
          <p:cNvPr id="29745" name="computr1"/>
          <p:cNvSpPr>
            <a:spLocks noEditPoints="1" noChangeArrowheads="1"/>
          </p:cNvSpPr>
          <p:nvPr/>
        </p:nvSpPr>
        <p:spPr bwMode="auto">
          <a:xfrm>
            <a:off x="3197225" y="3007799"/>
            <a:ext cx="465138" cy="44291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p>
        </p:txBody>
      </p:sp>
      <p:sp>
        <p:nvSpPr>
          <p:cNvPr id="29746" name="computr3"/>
          <p:cNvSpPr>
            <a:spLocks noEditPoints="1" noChangeArrowheads="1"/>
          </p:cNvSpPr>
          <p:nvPr/>
        </p:nvSpPr>
        <p:spPr bwMode="auto">
          <a:xfrm>
            <a:off x="3848101" y="1626674"/>
            <a:ext cx="466725" cy="442913"/>
          </a:xfrm>
          <a:custGeom>
            <a:avLst/>
            <a:gdLst>
              <a:gd name="T0" fmla="*/ 17557 w 21600"/>
              <a:gd name="T1" fmla="*/ 16971 h 21600"/>
              <a:gd name="T2" fmla="*/ 4736 w 21600"/>
              <a:gd name="T3" fmla="*/ 17743 h 21600"/>
              <a:gd name="T4" fmla="*/ 18250 w 21600"/>
              <a:gd name="T5" fmla="*/ 17743 h 21600"/>
              <a:gd name="T6" fmla="*/ 18712 w 21600"/>
              <a:gd name="T7" fmla="*/ 18360 h 21600"/>
              <a:gd name="T8" fmla="*/ 3581 w 21600"/>
              <a:gd name="T9" fmla="*/ 19131 h 21600"/>
              <a:gd name="T10" fmla="*/ 19405 w 21600"/>
              <a:gd name="T11" fmla="*/ 19131 h 21600"/>
              <a:gd name="T12" fmla="*/ 19867 w 21600"/>
              <a:gd name="T13" fmla="*/ 19749 h 21600"/>
              <a:gd name="T14" fmla="*/ 2426 w 21600"/>
              <a:gd name="T15" fmla="*/ 20520 h 21600"/>
              <a:gd name="T16" fmla="*/ 20560 w 21600"/>
              <a:gd name="T17" fmla="*/ 20520 h 21600"/>
              <a:gd name="T18" fmla="*/ 5313 w 21600"/>
              <a:gd name="T19" fmla="*/ 16200 h 21600"/>
              <a:gd name="T20" fmla="*/ 7624 w 21600"/>
              <a:gd name="T21" fmla="*/ 14194 h 21600"/>
              <a:gd name="T22" fmla="*/ 5891 w 21600"/>
              <a:gd name="T23" fmla="*/ 0 h 21600"/>
              <a:gd name="T24" fmla="*/ 18135 w 21600"/>
              <a:gd name="T25" fmla="*/ 0 h 21600"/>
              <a:gd name="T26" fmla="*/ 18135 w 21600"/>
              <a:gd name="T27" fmla="*/ 14194 h 21600"/>
              <a:gd name="T28" fmla="*/ 16402 w 21600"/>
              <a:gd name="T29" fmla="*/ 16200 h 21600"/>
              <a:gd name="T30" fmla="*/ 19059 w 21600"/>
              <a:gd name="T31" fmla="*/ 17743 h 21600"/>
              <a:gd name="T32" fmla="*/ 21253 w 21600"/>
              <a:gd name="T33" fmla="*/ 20057 h 21600"/>
              <a:gd name="T34" fmla="*/ 21600 w 21600"/>
              <a:gd name="T35" fmla="*/ 20674 h 21600"/>
              <a:gd name="T36" fmla="*/ 21600 w 21600"/>
              <a:gd name="T37" fmla="*/ 20983 h 21600"/>
              <a:gd name="T38" fmla="*/ 21600 w 21600"/>
              <a:gd name="T39" fmla="*/ 21291 h 21600"/>
              <a:gd name="T40" fmla="*/ 21369 w 21600"/>
              <a:gd name="T41" fmla="*/ 21446 h 21600"/>
              <a:gd name="T42" fmla="*/ 21022 w 21600"/>
              <a:gd name="T43" fmla="*/ 21600 h 21600"/>
              <a:gd name="T44" fmla="*/ 2079 w 21600"/>
              <a:gd name="T45" fmla="*/ 21600 h 21600"/>
              <a:gd name="T46" fmla="*/ 1733 w 21600"/>
              <a:gd name="T47" fmla="*/ 21446 h 21600"/>
              <a:gd name="T48" fmla="*/ 1502 w 21600"/>
              <a:gd name="T49" fmla="*/ 21291 h 21600"/>
              <a:gd name="T50" fmla="*/ 1386 w 21600"/>
              <a:gd name="T51" fmla="*/ 21137 h 21600"/>
              <a:gd name="T52" fmla="*/ 1386 w 21600"/>
              <a:gd name="T53" fmla="*/ 20829 h 21600"/>
              <a:gd name="T54" fmla="*/ 1617 w 21600"/>
              <a:gd name="T55" fmla="*/ 20366 h 21600"/>
              <a:gd name="T56" fmla="*/ 1964 w 21600"/>
              <a:gd name="T57" fmla="*/ 19903 h 21600"/>
              <a:gd name="T58" fmla="*/ 0 w 21600"/>
              <a:gd name="T59" fmla="*/ 10800 h 21600"/>
              <a:gd name="T60" fmla="*/ 4620 w 21600"/>
              <a:gd name="T61" fmla="*/ 2777 h 21600"/>
              <a:gd name="T62" fmla="*/ 4620 w 21600"/>
              <a:gd name="T63" fmla="*/ 16971 h 21600"/>
              <a:gd name="T64" fmla="*/ 4158 w 21600"/>
              <a:gd name="T65" fmla="*/ 17434 h 21600"/>
              <a:gd name="T66" fmla="*/ 1964 w 21600"/>
              <a:gd name="T67" fmla="*/ 19903 h 21600"/>
              <a:gd name="T68" fmla="*/ 7624 w 21600"/>
              <a:gd name="T69" fmla="*/ 2314 h 21600"/>
              <a:gd name="T70" fmla="*/ 16402 w 21600"/>
              <a:gd name="T71" fmla="*/ 11880 h 21600"/>
              <a:gd name="T72" fmla="*/ 7624 w 21600"/>
              <a:gd name="T73" fmla="*/ 2314 h 21600"/>
              <a:gd name="T74" fmla="*/ 578 w 21600"/>
              <a:gd name="T75" fmla="*/ 4011 h 21600"/>
              <a:gd name="T76" fmla="*/ 4043 w 21600"/>
              <a:gd name="T77" fmla="*/ 4320 h 21600"/>
              <a:gd name="T78" fmla="*/ 578 w 21600"/>
              <a:gd name="T79" fmla="*/ 4011 h 21600"/>
              <a:gd name="T80" fmla="*/ 7624 w 21600"/>
              <a:gd name="T81" fmla="*/ 14194 h 21600"/>
              <a:gd name="T82" fmla="*/ 16402 w 21600"/>
              <a:gd name="T83" fmla="*/ 162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sp>
        <p:nvSpPr>
          <p:cNvPr id="29747" name="computr4"/>
          <p:cNvSpPr>
            <a:spLocks noEditPoints="1" noChangeArrowheads="1"/>
          </p:cNvSpPr>
          <p:nvPr/>
        </p:nvSpPr>
        <p:spPr bwMode="auto">
          <a:xfrm>
            <a:off x="3848101" y="2321999"/>
            <a:ext cx="466725" cy="442913"/>
          </a:xfrm>
          <a:custGeom>
            <a:avLst/>
            <a:gdLst>
              <a:gd name="T0" fmla="*/ 19872 w 21600"/>
              <a:gd name="T1" fmla="*/ 19623 h 21600"/>
              <a:gd name="T2" fmla="*/ 21600 w 21600"/>
              <a:gd name="T3" fmla="*/ 1217 h 21600"/>
              <a:gd name="T4" fmla="*/ 21168 w 21600"/>
              <a:gd name="T5" fmla="*/ 456 h 21600"/>
              <a:gd name="T6" fmla="*/ 20520 w 21600"/>
              <a:gd name="T7" fmla="*/ 0 h 21600"/>
              <a:gd name="T8" fmla="*/ 10800 w 21600"/>
              <a:gd name="T9" fmla="*/ 0 h 21600"/>
              <a:gd name="T10" fmla="*/ 1080 w 21600"/>
              <a:gd name="T11" fmla="*/ 0 h 21600"/>
              <a:gd name="T12" fmla="*/ 216 w 21600"/>
              <a:gd name="T13" fmla="*/ 456 h 21600"/>
              <a:gd name="T14" fmla="*/ 0 w 21600"/>
              <a:gd name="T15" fmla="*/ 1217 h 21600"/>
              <a:gd name="T16" fmla="*/ 1728 w 21600"/>
              <a:gd name="T17" fmla="*/ 19623 h 21600"/>
              <a:gd name="T18" fmla="*/ 17496 w 21600"/>
              <a:gd name="T19" fmla="*/ 11256 h 21600"/>
              <a:gd name="T20" fmla="*/ 17928 w 21600"/>
              <a:gd name="T21" fmla="*/ 11104 h 21600"/>
              <a:gd name="T22" fmla="*/ 18144 w 21600"/>
              <a:gd name="T23" fmla="*/ 10800 h 21600"/>
              <a:gd name="T24" fmla="*/ 18144 w 21600"/>
              <a:gd name="T25" fmla="*/ 2282 h 21600"/>
              <a:gd name="T26" fmla="*/ 17496 w 21600"/>
              <a:gd name="T27" fmla="*/ 1977 h 21600"/>
              <a:gd name="T28" fmla="*/ 3456 w 21600"/>
              <a:gd name="T29" fmla="*/ 1977 h 21600"/>
              <a:gd name="T30" fmla="*/ 3240 w 21600"/>
              <a:gd name="T31" fmla="*/ 2282 h 21600"/>
              <a:gd name="T32" fmla="*/ 3024 w 21600"/>
              <a:gd name="T33" fmla="*/ 2586 h 21600"/>
              <a:gd name="T34" fmla="*/ 3240 w 21600"/>
              <a:gd name="T35" fmla="*/ 11104 h 21600"/>
              <a:gd name="T36" fmla="*/ 3888 w 21600"/>
              <a:gd name="T37" fmla="*/ 11256 h 21600"/>
              <a:gd name="T38" fmla="*/ 2808 w 21600"/>
              <a:gd name="T39" fmla="*/ 19927 h 21600"/>
              <a:gd name="T40" fmla="*/ 2808 w 21600"/>
              <a:gd name="T41" fmla="*/ 19623 h 21600"/>
              <a:gd name="T42" fmla="*/ 4104 w 21600"/>
              <a:gd name="T43" fmla="*/ 21144 h 21600"/>
              <a:gd name="T44" fmla="*/ 5184 w 21600"/>
              <a:gd name="T45" fmla="*/ 19623 h 21600"/>
              <a:gd name="T46" fmla="*/ 5184 w 21600"/>
              <a:gd name="T47" fmla="*/ 21600 h 21600"/>
              <a:gd name="T48" fmla="*/ 6480 w 21600"/>
              <a:gd name="T49" fmla="*/ 19927 h 21600"/>
              <a:gd name="T50" fmla="*/ 6480 w 21600"/>
              <a:gd name="T51" fmla="*/ 19623 h 21600"/>
              <a:gd name="T52" fmla="*/ 7560 w 21600"/>
              <a:gd name="T53" fmla="*/ 21144 h 21600"/>
              <a:gd name="T54" fmla="*/ 8856 w 21600"/>
              <a:gd name="T55" fmla="*/ 19623 h 21600"/>
              <a:gd name="T56" fmla="*/ 8856 w 21600"/>
              <a:gd name="T57" fmla="*/ 21600 h 21600"/>
              <a:gd name="T58" fmla="*/ 10152 w 21600"/>
              <a:gd name="T59" fmla="*/ 19927 h 21600"/>
              <a:gd name="T60" fmla="*/ 10152 w 21600"/>
              <a:gd name="T61" fmla="*/ 19623 h 21600"/>
              <a:gd name="T62" fmla="*/ 11232 w 21600"/>
              <a:gd name="T63" fmla="*/ 21144 h 21600"/>
              <a:gd name="T64" fmla="*/ 12528 w 21600"/>
              <a:gd name="T65" fmla="*/ 19623 h 21600"/>
              <a:gd name="T66" fmla="*/ 12528 w 21600"/>
              <a:gd name="T67" fmla="*/ 21600 h 21600"/>
              <a:gd name="T68" fmla="*/ 13608 w 21600"/>
              <a:gd name="T69" fmla="*/ 19927 h 21600"/>
              <a:gd name="T70" fmla="*/ 13608 w 21600"/>
              <a:gd name="T71" fmla="*/ 19623 h 21600"/>
              <a:gd name="T72" fmla="*/ 14904 w 21600"/>
              <a:gd name="T73" fmla="*/ 21144 h 21600"/>
              <a:gd name="T74" fmla="*/ 16200 w 21600"/>
              <a:gd name="T75" fmla="*/ 19623 h 21600"/>
              <a:gd name="T76" fmla="*/ 16200 w 21600"/>
              <a:gd name="T77" fmla="*/ 21600 h 21600"/>
              <a:gd name="T78" fmla="*/ 17280 w 21600"/>
              <a:gd name="T79" fmla="*/ 19927 h 21600"/>
              <a:gd name="T80" fmla="*/ 17280 w 21600"/>
              <a:gd name="T81" fmla="*/ 19623 h 21600"/>
              <a:gd name="T82" fmla="*/ 18576 w 21600"/>
              <a:gd name="T83" fmla="*/ 21144 h 21600"/>
              <a:gd name="T84" fmla="*/ 19872 w 21600"/>
              <a:gd name="T85" fmla="*/ 19623 h 21600"/>
              <a:gd name="T86" fmla="*/ 1728 w 21600"/>
              <a:gd name="T87" fmla="*/ 19623 h 21600"/>
              <a:gd name="T88" fmla="*/ 12096 w 21600"/>
              <a:gd name="T89" fmla="*/ 13386 h 21600"/>
              <a:gd name="T90" fmla="*/ 12096 w 21600"/>
              <a:gd name="T91" fmla="*/ 14146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ln>
        </p:spPr>
        <p:txBody>
          <a:bodyPr/>
          <a:lstStyle/>
          <a:p>
            <a:endParaRPr lang="zh-CN" altLang="en-US"/>
          </a:p>
        </p:txBody>
      </p:sp>
      <p:sp>
        <p:nvSpPr>
          <p:cNvPr id="29748" name="computr1"/>
          <p:cNvSpPr>
            <a:spLocks noEditPoints="1" noChangeArrowheads="1"/>
          </p:cNvSpPr>
          <p:nvPr/>
        </p:nvSpPr>
        <p:spPr bwMode="auto">
          <a:xfrm>
            <a:off x="3848101" y="2995099"/>
            <a:ext cx="466725" cy="44291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p>
        </p:txBody>
      </p:sp>
      <p:sp>
        <p:nvSpPr>
          <p:cNvPr id="29749" name="Oval 61"/>
          <p:cNvSpPr>
            <a:spLocks noChangeArrowheads="1"/>
          </p:cNvSpPr>
          <p:nvPr/>
        </p:nvSpPr>
        <p:spPr bwMode="auto">
          <a:xfrm>
            <a:off x="4587875" y="1888612"/>
            <a:ext cx="184150"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0" name="Oval 60"/>
          <p:cNvSpPr>
            <a:spLocks noChangeArrowheads="1"/>
          </p:cNvSpPr>
          <p:nvPr/>
        </p:nvSpPr>
        <p:spPr bwMode="auto">
          <a:xfrm>
            <a:off x="4602164" y="2233098"/>
            <a:ext cx="185737"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1" name="Oval 59"/>
          <p:cNvSpPr>
            <a:spLocks noChangeArrowheads="1"/>
          </p:cNvSpPr>
          <p:nvPr/>
        </p:nvSpPr>
        <p:spPr bwMode="auto">
          <a:xfrm>
            <a:off x="4602164" y="2606162"/>
            <a:ext cx="185737"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2" name="Oval 58"/>
          <p:cNvSpPr>
            <a:spLocks noChangeArrowheads="1"/>
          </p:cNvSpPr>
          <p:nvPr/>
        </p:nvSpPr>
        <p:spPr bwMode="auto">
          <a:xfrm>
            <a:off x="4602164" y="2966523"/>
            <a:ext cx="185737"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3" name="Oval 57"/>
          <p:cNvSpPr>
            <a:spLocks noChangeArrowheads="1"/>
          </p:cNvSpPr>
          <p:nvPr/>
        </p:nvSpPr>
        <p:spPr bwMode="auto">
          <a:xfrm>
            <a:off x="4602164" y="3328473"/>
            <a:ext cx="185737"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4" name="AutoShape 56"/>
          <p:cNvSpPr>
            <a:spLocks noChangeArrowheads="1"/>
          </p:cNvSpPr>
          <p:nvPr/>
        </p:nvSpPr>
        <p:spPr bwMode="auto">
          <a:xfrm>
            <a:off x="7837489" y="1647311"/>
            <a:ext cx="369887" cy="271462"/>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5" name="AutoShape 55"/>
          <p:cNvSpPr>
            <a:spLocks noChangeArrowheads="1"/>
          </p:cNvSpPr>
          <p:nvPr/>
        </p:nvSpPr>
        <p:spPr bwMode="auto">
          <a:xfrm>
            <a:off x="7837489" y="2042599"/>
            <a:ext cx="369887"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6" name="AutoShape 54"/>
          <p:cNvSpPr>
            <a:spLocks noChangeArrowheads="1"/>
          </p:cNvSpPr>
          <p:nvPr/>
        </p:nvSpPr>
        <p:spPr bwMode="auto">
          <a:xfrm>
            <a:off x="7837489" y="2855399"/>
            <a:ext cx="369887"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7" name="AutoShape 53"/>
          <p:cNvSpPr>
            <a:spLocks noChangeArrowheads="1"/>
          </p:cNvSpPr>
          <p:nvPr/>
        </p:nvSpPr>
        <p:spPr bwMode="auto">
          <a:xfrm>
            <a:off x="7837489" y="2448999"/>
            <a:ext cx="369887"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8" name="Rectangle 52"/>
          <p:cNvSpPr>
            <a:spLocks noChangeArrowheads="1"/>
          </p:cNvSpPr>
          <p:nvPr/>
        </p:nvSpPr>
        <p:spPr bwMode="auto">
          <a:xfrm>
            <a:off x="5773739" y="2047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59" name="Rectangle 51"/>
          <p:cNvSpPr>
            <a:spLocks noChangeArrowheads="1"/>
          </p:cNvSpPr>
          <p:nvPr/>
        </p:nvSpPr>
        <p:spPr bwMode="auto">
          <a:xfrm>
            <a:off x="5757864" y="2809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0" name="Rectangle 50"/>
          <p:cNvSpPr>
            <a:spLocks noChangeArrowheads="1"/>
          </p:cNvSpPr>
          <p:nvPr/>
        </p:nvSpPr>
        <p:spPr bwMode="auto">
          <a:xfrm>
            <a:off x="5773739" y="1666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1" name="Rectangle 49"/>
          <p:cNvSpPr>
            <a:spLocks noChangeArrowheads="1"/>
          </p:cNvSpPr>
          <p:nvPr/>
        </p:nvSpPr>
        <p:spPr bwMode="auto">
          <a:xfrm>
            <a:off x="5773739" y="2428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2" name="Rectangle 48"/>
          <p:cNvSpPr>
            <a:spLocks noChangeArrowheads="1"/>
          </p:cNvSpPr>
          <p:nvPr/>
        </p:nvSpPr>
        <p:spPr bwMode="auto">
          <a:xfrm>
            <a:off x="6265864" y="3199886"/>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3" name="Rectangle 47"/>
          <p:cNvSpPr>
            <a:spLocks noChangeArrowheads="1"/>
          </p:cNvSpPr>
          <p:nvPr/>
        </p:nvSpPr>
        <p:spPr bwMode="auto">
          <a:xfrm>
            <a:off x="5773739" y="3199886"/>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4" name="Rectangle 46"/>
          <p:cNvSpPr>
            <a:spLocks noChangeArrowheads="1"/>
          </p:cNvSpPr>
          <p:nvPr/>
        </p:nvSpPr>
        <p:spPr bwMode="auto">
          <a:xfrm>
            <a:off x="6799264" y="2047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5" name="Rectangle 45"/>
          <p:cNvSpPr>
            <a:spLocks noChangeArrowheads="1"/>
          </p:cNvSpPr>
          <p:nvPr/>
        </p:nvSpPr>
        <p:spPr bwMode="auto">
          <a:xfrm>
            <a:off x="6783389" y="2809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6" name="Rectangle 44"/>
          <p:cNvSpPr>
            <a:spLocks noChangeArrowheads="1"/>
          </p:cNvSpPr>
          <p:nvPr/>
        </p:nvSpPr>
        <p:spPr bwMode="auto">
          <a:xfrm>
            <a:off x="6799264" y="1666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7" name="Rectangle 43"/>
          <p:cNvSpPr>
            <a:spLocks noChangeArrowheads="1"/>
          </p:cNvSpPr>
          <p:nvPr/>
        </p:nvSpPr>
        <p:spPr bwMode="auto">
          <a:xfrm>
            <a:off x="6799264" y="2428361"/>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8" name="Rectangle 42"/>
          <p:cNvSpPr>
            <a:spLocks noChangeArrowheads="1"/>
          </p:cNvSpPr>
          <p:nvPr/>
        </p:nvSpPr>
        <p:spPr bwMode="auto">
          <a:xfrm>
            <a:off x="6799264" y="3199886"/>
            <a:ext cx="314325" cy="22225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69" name="AutoShape 41"/>
          <p:cNvSpPr>
            <a:spLocks noChangeArrowheads="1"/>
          </p:cNvSpPr>
          <p:nvPr/>
        </p:nvSpPr>
        <p:spPr bwMode="auto">
          <a:xfrm>
            <a:off x="8361363" y="1634611"/>
            <a:ext cx="368300" cy="271462"/>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0" name="AutoShape 40"/>
          <p:cNvSpPr>
            <a:spLocks noChangeArrowheads="1"/>
          </p:cNvSpPr>
          <p:nvPr/>
        </p:nvSpPr>
        <p:spPr bwMode="auto">
          <a:xfrm>
            <a:off x="8361363" y="2028311"/>
            <a:ext cx="368300" cy="271462"/>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1" name="AutoShape 39"/>
          <p:cNvSpPr>
            <a:spLocks noChangeArrowheads="1"/>
          </p:cNvSpPr>
          <p:nvPr/>
        </p:nvSpPr>
        <p:spPr bwMode="auto">
          <a:xfrm>
            <a:off x="8361363" y="2842699"/>
            <a:ext cx="368300"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2" name="AutoShape 38"/>
          <p:cNvSpPr>
            <a:spLocks noChangeArrowheads="1"/>
          </p:cNvSpPr>
          <p:nvPr/>
        </p:nvSpPr>
        <p:spPr bwMode="auto">
          <a:xfrm>
            <a:off x="8361363" y="2436299"/>
            <a:ext cx="368300"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3" name="Oval 37"/>
          <p:cNvSpPr>
            <a:spLocks noChangeArrowheads="1"/>
          </p:cNvSpPr>
          <p:nvPr/>
        </p:nvSpPr>
        <p:spPr bwMode="auto">
          <a:xfrm>
            <a:off x="4926013" y="1888612"/>
            <a:ext cx="184150"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4" name="Oval 36"/>
          <p:cNvSpPr>
            <a:spLocks noChangeArrowheads="1"/>
          </p:cNvSpPr>
          <p:nvPr/>
        </p:nvSpPr>
        <p:spPr bwMode="auto">
          <a:xfrm>
            <a:off x="4941888" y="2233098"/>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5" name="Oval 35"/>
          <p:cNvSpPr>
            <a:spLocks noChangeArrowheads="1"/>
          </p:cNvSpPr>
          <p:nvPr/>
        </p:nvSpPr>
        <p:spPr bwMode="auto">
          <a:xfrm>
            <a:off x="4941888" y="2606162"/>
            <a:ext cx="184150"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6" name="Oval 34"/>
          <p:cNvSpPr>
            <a:spLocks noChangeArrowheads="1"/>
          </p:cNvSpPr>
          <p:nvPr/>
        </p:nvSpPr>
        <p:spPr bwMode="auto">
          <a:xfrm>
            <a:off x="4941888" y="2966523"/>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7" name="Oval 33"/>
          <p:cNvSpPr>
            <a:spLocks noChangeArrowheads="1"/>
          </p:cNvSpPr>
          <p:nvPr/>
        </p:nvSpPr>
        <p:spPr bwMode="auto">
          <a:xfrm>
            <a:off x="4941888" y="3328473"/>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8" name="Oval 32"/>
          <p:cNvSpPr>
            <a:spLocks noChangeArrowheads="1"/>
          </p:cNvSpPr>
          <p:nvPr/>
        </p:nvSpPr>
        <p:spPr bwMode="auto">
          <a:xfrm>
            <a:off x="5280025" y="1888612"/>
            <a:ext cx="185738"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79" name="Oval 31"/>
          <p:cNvSpPr>
            <a:spLocks noChangeArrowheads="1"/>
          </p:cNvSpPr>
          <p:nvPr/>
        </p:nvSpPr>
        <p:spPr bwMode="auto">
          <a:xfrm>
            <a:off x="5295900" y="2233098"/>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0" name="Oval 30"/>
          <p:cNvSpPr>
            <a:spLocks noChangeArrowheads="1"/>
          </p:cNvSpPr>
          <p:nvPr/>
        </p:nvSpPr>
        <p:spPr bwMode="auto">
          <a:xfrm>
            <a:off x="5295900" y="2606162"/>
            <a:ext cx="184150" cy="134937"/>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1" name="Oval 29"/>
          <p:cNvSpPr>
            <a:spLocks noChangeArrowheads="1"/>
          </p:cNvSpPr>
          <p:nvPr/>
        </p:nvSpPr>
        <p:spPr bwMode="auto">
          <a:xfrm>
            <a:off x="5295900" y="2966523"/>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2" name="Oval 28"/>
          <p:cNvSpPr>
            <a:spLocks noChangeArrowheads="1"/>
          </p:cNvSpPr>
          <p:nvPr/>
        </p:nvSpPr>
        <p:spPr bwMode="auto">
          <a:xfrm>
            <a:off x="5295900" y="3328473"/>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3" name="Line 27"/>
          <p:cNvSpPr>
            <a:spLocks noChangeShapeType="1"/>
          </p:cNvSpPr>
          <p:nvPr/>
        </p:nvSpPr>
        <p:spPr bwMode="auto">
          <a:xfrm>
            <a:off x="2738439" y="3450711"/>
            <a:ext cx="1587"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4" name="Line 26"/>
          <p:cNvSpPr>
            <a:spLocks noChangeShapeType="1"/>
          </p:cNvSpPr>
          <p:nvPr/>
        </p:nvSpPr>
        <p:spPr bwMode="auto">
          <a:xfrm>
            <a:off x="4094164" y="3466586"/>
            <a:ext cx="1587"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5" name="Line 25"/>
          <p:cNvSpPr>
            <a:spLocks noChangeShapeType="1"/>
          </p:cNvSpPr>
          <p:nvPr/>
        </p:nvSpPr>
        <p:spPr bwMode="auto">
          <a:xfrm>
            <a:off x="4694238" y="3453886"/>
            <a:ext cx="0"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6" name="Line 24"/>
          <p:cNvSpPr>
            <a:spLocks noChangeShapeType="1"/>
          </p:cNvSpPr>
          <p:nvPr/>
        </p:nvSpPr>
        <p:spPr bwMode="auto">
          <a:xfrm>
            <a:off x="4756151" y="1713986"/>
            <a:ext cx="5556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87" name="Oval 23"/>
          <p:cNvSpPr>
            <a:spLocks noChangeArrowheads="1"/>
          </p:cNvSpPr>
          <p:nvPr/>
        </p:nvSpPr>
        <p:spPr bwMode="auto">
          <a:xfrm>
            <a:off x="4602164" y="1629848"/>
            <a:ext cx="185737"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8" name="Oval 22"/>
          <p:cNvSpPr>
            <a:spLocks noChangeArrowheads="1"/>
          </p:cNvSpPr>
          <p:nvPr/>
        </p:nvSpPr>
        <p:spPr bwMode="auto">
          <a:xfrm>
            <a:off x="4941888" y="1629848"/>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89" name="Oval 21"/>
          <p:cNvSpPr>
            <a:spLocks noChangeArrowheads="1"/>
          </p:cNvSpPr>
          <p:nvPr/>
        </p:nvSpPr>
        <p:spPr bwMode="auto">
          <a:xfrm>
            <a:off x="5295900" y="1629848"/>
            <a:ext cx="184150" cy="134938"/>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90" name="Line 20"/>
          <p:cNvSpPr>
            <a:spLocks noChangeShapeType="1"/>
          </p:cNvSpPr>
          <p:nvPr/>
        </p:nvSpPr>
        <p:spPr bwMode="auto">
          <a:xfrm>
            <a:off x="5032375" y="3466586"/>
            <a:ext cx="1588"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1" name="Line 19"/>
          <p:cNvSpPr>
            <a:spLocks noChangeShapeType="1"/>
          </p:cNvSpPr>
          <p:nvPr/>
        </p:nvSpPr>
        <p:spPr bwMode="auto">
          <a:xfrm>
            <a:off x="5386389" y="3453886"/>
            <a:ext cx="1587"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2" name="Line 18"/>
          <p:cNvSpPr>
            <a:spLocks noChangeShapeType="1"/>
          </p:cNvSpPr>
          <p:nvPr/>
        </p:nvSpPr>
        <p:spPr bwMode="auto">
          <a:xfrm>
            <a:off x="6434139" y="3453886"/>
            <a:ext cx="1587"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3" name="Line 17"/>
          <p:cNvSpPr>
            <a:spLocks noChangeShapeType="1"/>
          </p:cNvSpPr>
          <p:nvPr/>
        </p:nvSpPr>
        <p:spPr bwMode="auto">
          <a:xfrm>
            <a:off x="6973888" y="3453886"/>
            <a:ext cx="0"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4" name="Line 16"/>
          <p:cNvSpPr>
            <a:spLocks noChangeShapeType="1"/>
          </p:cNvSpPr>
          <p:nvPr/>
        </p:nvSpPr>
        <p:spPr bwMode="auto">
          <a:xfrm>
            <a:off x="7513639" y="3301487"/>
            <a:ext cx="1108075"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5" name="AutoShape 15"/>
          <p:cNvSpPr>
            <a:spLocks noChangeArrowheads="1"/>
          </p:cNvSpPr>
          <p:nvPr/>
        </p:nvSpPr>
        <p:spPr bwMode="auto">
          <a:xfrm>
            <a:off x="7343775" y="3166549"/>
            <a:ext cx="369888"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96" name="AutoShape 14"/>
          <p:cNvSpPr>
            <a:spLocks noChangeArrowheads="1"/>
          </p:cNvSpPr>
          <p:nvPr/>
        </p:nvSpPr>
        <p:spPr bwMode="auto">
          <a:xfrm>
            <a:off x="7851775" y="3166549"/>
            <a:ext cx="369888"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97" name="AutoShape 13"/>
          <p:cNvSpPr>
            <a:spLocks noChangeArrowheads="1"/>
          </p:cNvSpPr>
          <p:nvPr/>
        </p:nvSpPr>
        <p:spPr bwMode="auto">
          <a:xfrm>
            <a:off x="8375650" y="3153849"/>
            <a:ext cx="369888" cy="271463"/>
          </a:xfrm>
          <a:prstGeom prst="can">
            <a:avLst>
              <a:gd name="adj" fmla="val 25000"/>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ea typeface="宋体" panose="02010600030101010101" pitchFamily="2" charset="-122"/>
            </a:endParaRPr>
          </a:p>
        </p:txBody>
      </p:sp>
      <p:sp>
        <p:nvSpPr>
          <p:cNvPr id="29798" name="Line 12"/>
          <p:cNvSpPr>
            <a:spLocks noChangeShapeType="1"/>
          </p:cNvSpPr>
          <p:nvPr/>
        </p:nvSpPr>
        <p:spPr bwMode="auto">
          <a:xfrm>
            <a:off x="8067675" y="3466586"/>
            <a:ext cx="1588"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99" name="Line 11"/>
          <p:cNvSpPr>
            <a:spLocks noChangeShapeType="1"/>
          </p:cNvSpPr>
          <p:nvPr/>
        </p:nvSpPr>
        <p:spPr bwMode="auto">
          <a:xfrm>
            <a:off x="8559800" y="3453886"/>
            <a:ext cx="1588" cy="271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800" name="AutoShape 10"/>
          <p:cNvSpPr>
            <a:spLocks noChangeArrowheads="1"/>
          </p:cNvSpPr>
          <p:nvPr/>
        </p:nvSpPr>
        <p:spPr bwMode="auto">
          <a:xfrm>
            <a:off x="6897689" y="4931848"/>
            <a:ext cx="1863725" cy="819150"/>
          </a:xfrm>
          <a:prstGeom prst="roundRect">
            <a:avLst>
              <a:gd name="adj" fmla="val 16667"/>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天气爱好者</a:t>
            </a:r>
          </a:p>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网格虚拟组织</a:t>
            </a:r>
          </a:p>
        </p:txBody>
      </p:sp>
      <p:sp>
        <p:nvSpPr>
          <p:cNvPr id="29801" name="AutoShape 9"/>
          <p:cNvSpPr>
            <a:spLocks noChangeArrowheads="1"/>
          </p:cNvSpPr>
          <p:nvPr/>
        </p:nvSpPr>
        <p:spPr bwMode="auto">
          <a:xfrm>
            <a:off x="2262188" y="3750749"/>
            <a:ext cx="6653212" cy="714375"/>
          </a:xfrm>
          <a:prstGeom prst="bevel">
            <a:avLst>
              <a:gd name="adj" fmla="val 12500"/>
            </a:avLst>
          </a:prstGeom>
          <a:solidFill>
            <a:srgbClr val="FFCC99">
              <a:alpha val="52156"/>
            </a:srgbClr>
          </a:solidFill>
          <a:ln w="9525">
            <a:solidFill>
              <a:srgbClr val="000000"/>
            </a:solidFill>
            <a:miter lim="800000"/>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黑体" panose="02010609060101010101" pitchFamily="2" charset="-122"/>
              </a:rPr>
              <a:t>Grid Middleware</a:t>
            </a:r>
          </a:p>
        </p:txBody>
      </p:sp>
      <p:sp>
        <p:nvSpPr>
          <p:cNvPr id="29802" name="Line 8"/>
          <p:cNvSpPr>
            <a:spLocks noChangeShapeType="1"/>
          </p:cNvSpPr>
          <p:nvPr/>
        </p:nvSpPr>
        <p:spPr bwMode="auto">
          <a:xfrm flipV="1">
            <a:off x="5807075" y="4633398"/>
            <a:ext cx="0" cy="4079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3" name="AutoShape 7"/>
          <p:cNvSpPr>
            <a:spLocks noChangeArrowheads="1"/>
          </p:cNvSpPr>
          <p:nvPr/>
        </p:nvSpPr>
        <p:spPr bwMode="auto">
          <a:xfrm>
            <a:off x="4818064" y="4908036"/>
            <a:ext cx="1863725" cy="887412"/>
          </a:xfrm>
          <a:prstGeom prst="roundRect">
            <a:avLst>
              <a:gd name="adj" fmla="val 16667"/>
            </a:avLst>
          </a:prstGeom>
          <a:solidFill>
            <a:srgbClr val="FFFFFF"/>
          </a:solidFill>
          <a:ln w="9525">
            <a:solidFill>
              <a:srgbClr val="000000"/>
            </a:solidFill>
            <a:rou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基因计算</a:t>
            </a:r>
          </a:p>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网格虚拟组织</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29804" name="Line 6"/>
          <p:cNvSpPr>
            <a:spLocks noChangeShapeType="1"/>
          </p:cNvSpPr>
          <p:nvPr/>
        </p:nvSpPr>
        <p:spPr bwMode="auto">
          <a:xfrm flipV="1">
            <a:off x="3863976" y="4498461"/>
            <a:ext cx="1552575" cy="3619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5" name="Line 5"/>
          <p:cNvSpPr>
            <a:spLocks noChangeShapeType="1"/>
          </p:cNvSpPr>
          <p:nvPr/>
        </p:nvSpPr>
        <p:spPr bwMode="auto">
          <a:xfrm flipH="1" flipV="1">
            <a:off x="6219825" y="4498461"/>
            <a:ext cx="1663700" cy="4064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6" name="Rectangle 119"/>
          <p:cNvSpPr>
            <a:spLocks noChangeArrowheads="1"/>
          </p:cNvSpPr>
          <p:nvPr/>
        </p:nvSpPr>
        <p:spPr bwMode="auto">
          <a:xfrm>
            <a:off x="3643313" y="6005513"/>
            <a:ext cx="441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solidFill>
                  <a:srgbClr val="000000"/>
                </a:solidFill>
                <a:latin typeface="微软雅黑" panose="020B0503020204020204" pitchFamily="34" charset="-122"/>
                <a:ea typeface="微软雅黑" panose="020B0503020204020204" pitchFamily="34" charset="-122"/>
              </a:rPr>
              <a:t>网格计算中间件工作原理</a:t>
            </a:r>
          </a:p>
        </p:txBody>
      </p:sp>
      <p:sp>
        <p:nvSpPr>
          <p:cNvPr id="29807" name="Freeform 121"/>
          <p:cNvSpPr>
            <a:spLocks noChangeArrowheads="1"/>
          </p:cNvSpPr>
          <p:nvPr/>
        </p:nvSpPr>
        <p:spPr bwMode="auto">
          <a:xfrm>
            <a:off x="1785939" y="1205987"/>
            <a:ext cx="7405687" cy="2535237"/>
          </a:xfrm>
          <a:custGeom>
            <a:avLst/>
            <a:gdLst>
              <a:gd name="T0" fmla="*/ 174 w 4824"/>
              <a:gd name="T1" fmla="*/ 1597 h 1597"/>
              <a:gd name="T2" fmla="*/ 118 w 4824"/>
              <a:gd name="T3" fmla="*/ 1421 h 1597"/>
              <a:gd name="T4" fmla="*/ 62 w 4824"/>
              <a:gd name="T5" fmla="*/ 1141 h 1597"/>
              <a:gd name="T6" fmla="*/ 6 w 4824"/>
              <a:gd name="T7" fmla="*/ 1021 h 1597"/>
              <a:gd name="T8" fmla="*/ 46 w 4824"/>
              <a:gd name="T9" fmla="*/ 717 h 1597"/>
              <a:gd name="T10" fmla="*/ 14 w 4824"/>
              <a:gd name="T11" fmla="*/ 373 h 1597"/>
              <a:gd name="T12" fmla="*/ 62 w 4824"/>
              <a:gd name="T13" fmla="*/ 253 h 1597"/>
              <a:gd name="T14" fmla="*/ 390 w 4824"/>
              <a:gd name="T15" fmla="*/ 149 h 1597"/>
              <a:gd name="T16" fmla="*/ 446 w 4824"/>
              <a:gd name="T17" fmla="*/ 93 h 1597"/>
              <a:gd name="T18" fmla="*/ 630 w 4824"/>
              <a:gd name="T19" fmla="*/ 109 h 1597"/>
              <a:gd name="T20" fmla="*/ 774 w 4824"/>
              <a:gd name="T21" fmla="*/ 173 h 1597"/>
              <a:gd name="T22" fmla="*/ 1294 w 4824"/>
              <a:gd name="T23" fmla="*/ 101 h 1597"/>
              <a:gd name="T24" fmla="*/ 1550 w 4824"/>
              <a:gd name="T25" fmla="*/ 85 h 1597"/>
              <a:gd name="T26" fmla="*/ 1782 w 4824"/>
              <a:gd name="T27" fmla="*/ 149 h 1597"/>
              <a:gd name="T28" fmla="*/ 2510 w 4824"/>
              <a:gd name="T29" fmla="*/ 141 h 1597"/>
              <a:gd name="T30" fmla="*/ 2734 w 4824"/>
              <a:gd name="T31" fmla="*/ 93 h 1597"/>
              <a:gd name="T32" fmla="*/ 2830 w 4824"/>
              <a:gd name="T33" fmla="*/ 13 h 1597"/>
              <a:gd name="T34" fmla="*/ 3214 w 4824"/>
              <a:gd name="T35" fmla="*/ 101 h 1597"/>
              <a:gd name="T36" fmla="*/ 3942 w 4824"/>
              <a:gd name="T37" fmla="*/ 149 h 1597"/>
              <a:gd name="T38" fmla="*/ 4182 w 4824"/>
              <a:gd name="T39" fmla="*/ 173 h 1597"/>
              <a:gd name="T40" fmla="*/ 4326 w 4824"/>
              <a:gd name="T41" fmla="*/ 69 h 1597"/>
              <a:gd name="T42" fmla="*/ 4654 w 4824"/>
              <a:gd name="T43" fmla="*/ 181 h 1597"/>
              <a:gd name="T44" fmla="*/ 4710 w 4824"/>
              <a:gd name="T45" fmla="*/ 269 h 1597"/>
              <a:gd name="T46" fmla="*/ 4590 w 4824"/>
              <a:gd name="T47" fmla="*/ 437 h 1597"/>
              <a:gd name="T48" fmla="*/ 4654 w 4824"/>
              <a:gd name="T49" fmla="*/ 613 h 1597"/>
              <a:gd name="T50" fmla="*/ 4742 w 4824"/>
              <a:gd name="T51" fmla="*/ 701 h 1597"/>
              <a:gd name="T52" fmla="*/ 4654 w 4824"/>
              <a:gd name="T53" fmla="*/ 877 h 1597"/>
              <a:gd name="T54" fmla="*/ 4742 w 4824"/>
              <a:gd name="T55" fmla="*/ 1021 h 1597"/>
              <a:gd name="T56" fmla="*/ 4798 w 4824"/>
              <a:gd name="T57" fmla="*/ 1141 h 1597"/>
              <a:gd name="T58" fmla="*/ 4814 w 4824"/>
              <a:gd name="T59" fmla="*/ 1477 h 1597"/>
              <a:gd name="T60" fmla="*/ 4526 w 4824"/>
              <a:gd name="T61" fmla="*/ 1525 h 1597"/>
              <a:gd name="T62" fmla="*/ 4398 w 4824"/>
              <a:gd name="T63" fmla="*/ 1565 h 15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24"/>
              <a:gd name="T97" fmla="*/ 0 h 1597"/>
              <a:gd name="T98" fmla="*/ 4824 w 4824"/>
              <a:gd name="T99" fmla="*/ 1597 h 15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24" h="1597">
                <a:moveTo>
                  <a:pt x="422" y="1557"/>
                </a:moveTo>
                <a:cubicBezTo>
                  <a:pt x="334" y="1561"/>
                  <a:pt x="248" y="1548"/>
                  <a:pt x="174" y="1597"/>
                </a:cubicBezTo>
                <a:cubicBezTo>
                  <a:pt x="91" y="1585"/>
                  <a:pt x="131" y="1597"/>
                  <a:pt x="94" y="1541"/>
                </a:cubicBezTo>
                <a:cubicBezTo>
                  <a:pt x="97" y="1513"/>
                  <a:pt x="99" y="1449"/>
                  <a:pt x="118" y="1421"/>
                </a:cubicBezTo>
                <a:cubicBezTo>
                  <a:pt x="129" y="1405"/>
                  <a:pt x="150" y="1373"/>
                  <a:pt x="150" y="1373"/>
                </a:cubicBezTo>
                <a:cubicBezTo>
                  <a:pt x="163" y="1283"/>
                  <a:pt x="141" y="1193"/>
                  <a:pt x="62" y="1141"/>
                </a:cubicBezTo>
                <a:cubicBezTo>
                  <a:pt x="53" y="1115"/>
                  <a:pt x="31" y="1095"/>
                  <a:pt x="22" y="1069"/>
                </a:cubicBezTo>
                <a:cubicBezTo>
                  <a:pt x="17" y="1053"/>
                  <a:pt x="6" y="1021"/>
                  <a:pt x="6" y="1021"/>
                </a:cubicBezTo>
                <a:cubicBezTo>
                  <a:pt x="12" y="937"/>
                  <a:pt x="14" y="852"/>
                  <a:pt x="62" y="781"/>
                </a:cubicBezTo>
                <a:cubicBezTo>
                  <a:pt x="60" y="770"/>
                  <a:pt x="54" y="731"/>
                  <a:pt x="46" y="717"/>
                </a:cubicBezTo>
                <a:cubicBezTo>
                  <a:pt x="0" y="634"/>
                  <a:pt x="24" y="699"/>
                  <a:pt x="6" y="645"/>
                </a:cubicBezTo>
                <a:cubicBezTo>
                  <a:pt x="9" y="554"/>
                  <a:pt x="9" y="464"/>
                  <a:pt x="14" y="373"/>
                </a:cubicBezTo>
                <a:cubicBezTo>
                  <a:pt x="15" y="348"/>
                  <a:pt x="28" y="347"/>
                  <a:pt x="38" y="325"/>
                </a:cubicBezTo>
                <a:cubicBezTo>
                  <a:pt x="38" y="325"/>
                  <a:pt x="58" y="265"/>
                  <a:pt x="62" y="253"/>
                </a:cubicBezTo>
                <a:cubicBezTo>
                  <a:pt x="73" y="219"/>
                  <a:pt x="75" y="177"/>
                  <a:pt x="110" y="165"/>
                </a:cubicBezTo>
                <a:cubicBezTo>
                  <a:pt x="179" y="168"/>
                  <a:pt x="320" y="195"/>
                  <a:pt x="390" y="149"/>
                </a:cubicBezTo>
                <a:cubicBezTo>
                  <a:pt x="407" y="98"/>
                  <a:pt x="383" y="149"/>
                  <a:pt x="430" y="117"/>
                </a:cubicBezTo>
                <a:cubicBezTo>
                  <a:pt x="438" y="112"/>
                  <a:pt x="438" y="98"/>
                  <a:pt x="446" y="93"/>
                </a:cubicBezTo>
                <a:cubicBezTo>
                  <a:pt x="465" y="82"/>
                  <a:pt x="489" y="84"/>
                  <a:pt x="510" y="77"/>
                </a:cubicBezTo>
                <a:cubicBezTo>
                  <a:pt x="556" y="82"/>
                  <a:pt x="594" y="79"/>
                  <a:pt x="630" y="109"/>
                </a:cubicBezTo>
                <a:cubicBezTo>
                  <a:pt x="639" y="116"/>
                  <a:pt x="645" y="127"/>
                  <a:pt x="654" y="133"/>
                </a:cubicBezTo>
                <a:cubicBezTo>
                  <a:pt x="687" y="155"/>
                  <a:pt x="737" y="154"/>
                  <a:pt x="774" y="173"/>
                </a:cubicBezTo>
                <a:cubicBezTo>
                  <a:pt x="897" y="170"/>
                  <a:pt x="1023" y="187"/>
                  <a:pt x="1142" y="157"/>
                </a:cubicBezTo>
                <a:cubicBezTo>
                  <a:pt x="1196" y="144"/>
                  <a:pt x="1242" y="116"/>
                  <a:pt x="1294" y="101"/>
                </a:cubicBezTo>
                <a:cubicBezTo>
                  <a:pt x="1320" y="93"/>
                  <a:pt x="1366" y="61"/>
                  <a:pt x="1366" y="61"/>
                </a:cubicBezTo>
                <a:cubicBezTo>
                  <a:pt x="1422" y="65"/>
                  <a:pt x="1494" y="64"/>
                  <a:pt x="1550" y="85"/>
                </a:cubicBezTo>
                <a:cubicBezTo>
                  <a:pt x="1631" y="115"/>
                  <a:pt x="1576" y="114"/>
                  <a:pt x="1694" y="125"/>
                </a:cubicBezTo>
                <a:cubicBezTo>
                  <a:pt x="1766" y="143"/>
                  <a:pt x="1737" y="134"/>
                  <a:pt x="1782" y="149"/>
                </a:cubicBezTo>
                <a:cubicBezTo>
                  <a:pt x="1963" y="144"/>
                  <a:pt x="2161" y="153"/>
                  <a:pt x="2342" y="117"/>
                </a:cubicBezTo>
                <a:cubicBezTo>
                  <a:pt x="2421" y="123"/>
                  <a:pt x="2446" y="125"/>
                  <a:pt x="2510" y="141"/>
                </a:cubicBezTo>
                <a:cubicBezTo>
                  <a:pt x="2569" y="138"/>
                  <a:pt x="2628" y="140"/>
                  <a:pt x="2686" y="133"/>
                </a:cubicBezTo>
                <a:cubicBezTo>
                  <a:pt x="2725" y="129"/>
                  <a:pt x="2713" y="114"/>
                  <a:pt x="2734" y="93"/>
                </a:cubicBezTo>
                <a:cubicBezTo>
                  <a:pt x="2750" y="77"/>
                  <a:pt x="2774" y="69"/>
                  <a:pt x="2790" y="53"/>
                </a:cubicBezTo>
                <a:cubicBezTo>
                  <a:pt x="2843" y="0"/>
                  <a:pt x="2766" y="56"/>
                  <a:pt x="2830" y="13"/>
                </a:cubicBezTo>
                <a:cubicBezTo>
                  <a:pt x="2906" y="43"/>
                  <a:pt x="2990" y="37"/>
                  <a:pt x="3070" y="53"/>
                </a:cubicBezTo>
                <a:cubicBezTo>
                  <a:pt x="3113" y="74"/>
                  <a:pt x="3167" y="93"/>
                  <a:pt x="3214" y="101"/>
                </a:cubicBezTo>
                <a:cubicBezTo>
                  <a:pt x="3255" y="129"/>
                  <a:pt x="3303" y="133"/>
                  <a:pt x="3350" y="149"/>
                </a:cubicBezTo>
                <a:cubicBezTo>
                  <a:pt x="3517" y="145"/>
                  <a:pt x="3766" y="133"/>
                  <a:pt x="3942" y="149"/>
                </a:cubicBezTo>
                <a:cubicBezTo>
                  <a:pt x="3984" y="153"/>
                  <a:pt x="4021" y="229"/>
                  <a:pt x="4070" y="245"/>
                </a:cubicBezTo>
                <a:cubicBezTo>
                  <a:pt x="4124" y="234"/>
                  <a:pt x="4147" y="213"/>
                  <a:pt x="4182" y="173"/>
                </a:cubicBezTo>
                <a:cubicBezTo>
                  <a:pt x="4197" y="156"/>
                  <a:pt x="4230" y="125"/>
                  <a:pt x="4230" y="125"/>
                </a:cubicBezTo>
                <a:cubicBezTo>
                  <a:pt x="4245" y="80"/>
                  <a:pt x="4283" y="78"/>
                  <a:pt x="4326" y="69"/>
                </a:cubicBezTo>
                <a:cubicBezTo>
                  <a:pt x="4408" y="81"/>
                  <a:pt x="4494" y="97"/>
                  <a:pt x="4574" y="117"/>
                </a:cubicBezTo>
                <a:cubicBezTo>
                  <a:pt x="4602" y="138"/>
                  <a:pt x="4625" y="162"/>
                  <a:pt x="4654" y="181"/>
                </a:cubicBezTo>
                <a:cubicBezTo>
                  <a:pt x="4663" y="217"/>
                  <a:pt x="4666" y="233"/>
                  <a:pt x="4702" y="245"/>
                </a:cubicBezTo>
                <a:cubicBezTo>
                  <a:pt x="4705" y="253"/>
                  <a:pt x="4713" y="261"/>
                  <a:pt x="4710" y="269"/>
                </a:cubicBezTo>
                <a:cubicBezTo>
                  <a:pt x="4706" y="282"/>
                  <a:pt x="4658" y="325"/>
                  <a:pt x="4646" y="333"/>
                </a:cubicBezTo>
                <a:cubicBezTo>
                  <a:pt x="4634" y="370"/>
                  <a:pt x="4611" y="405"/>
                  <a:pt x="4590" y="437"/>
                </a:cubicBezTo>
                <a:cubicBezTo>
                  <a:pt x="4601" y="483"/>
                  <a:pt x="4610" y="499"/>
                  <a:pt x="4638" y="541"/>
                </a:cubicBezTo>
                <a:cubicBezTo>
                  <a:pt x="4649" y="558"/>
                  <a:pt x="4648" y="600"/>
                  <a:pt x="4654" y="613"/>
                </a:cubicBezTo>
                <a:cubicBezTo>
                  <a:pt x="4659" y="623"/>
                  <a:pt x="4671" y="628"/>
                  <a:pt x="4678" y="637"/>
                </a:cubicBezTo>
                <a:cubicBezTo>
                  <a:pt x="4701" y="669"/>
                  <a:pt x="4702" y="688"/>
                  <a:pt x="4742" y="701"/>
                </a:cubicBezTo>
                <a:cubicBezTo>
                  <a:pt x="4728" y="756"/>
                  <a:pt x="4711" y="789"/>
                  <a:pt x="4662" y="821"/>
                </a:cubicBezTo>
                <a:cubicBezTo>
                  <a:pt x="4644" y="848"/>
                  <a:pt x="4639" y="842"/>
                  <a:pt x="4654" y="877"/>
                </a:cubicBezTo>
                <a:cubicBezTo>
                  <a:pt x="4666" y="906"/>
                  <a:pt x="4696" y="921"/>
                  <a:pt x="4710" y="949"/>
                </a:cubicBezTo>
                <a:cubicBezTo>
                  <a:pt x="4721" y="972"/>
                  <a:pt x="4735" y="996"/>
                  <a:pt x="4742" y="1021"/>
                </a:cubicBezTo>
                <a:cubicBezTo>
                  <a:pt x="4748" y="1042"/>
                  <a:pt x="4746" y="1067"/>
                  <a:pt x="4758" y="1085"/>
                </a:cubicBezTo>
                <a:cubicBezTo>
                  <a:pt x="4781" y="1120"/>
                  <a:pt x="4768" y="1101"/>
                  <a:pt x="4798" y="1141"/>
                </a:cubicBezTo>
                <a:cubicBezTo>
                  <a:pt x="4803" y="1161"/>
                  <a:pt x="4821" y="1177"/>
                  <a:pt x="4822" y="1197"/>
                </a:cubicBezTo>
                <a:cubicBezTo>
                  <a:pt x="4824" y="1290"/>
                  <a:pt x="4824" y="1384"/>
                  <a:pt x="4814" y="1477"/>
                </a:cubicBezTo>
                <a:cubicBezTo>
                  <a:pt x="4813" y="1482"/>
                  <a:pt x="4774" y="1516"/>
                  <a:pt x="4766" y="1517"/>
                </a:cubicBezTo>
                <a:cubicBezTo>
                  <a:pt x="4686" y="1524"/>
                  <a:pt x="4606" y="1522"/>
                  <a:pt x="4526" y="1525"/>
                </a:cubicBezTo>
                <a:cubicBezTo>
                  <a:pt x="4494" y="1531"/>
                  <a:pt x="4460" y="1528"/>
                  <a:pt x="4430" y="1541"/>
                </a:cubicBezTo>
                <a:cubicBezTo>
                  <a:pt x="4366" y="1569"/>
                  <a:pt x="4449" y="1565"/>
                  <a:pt x="4398" y="1565"/>
                </a:cubicBezTo>
              </a:path>
            </a:pathLst>
          </a:custGeom>
          <a:noFill/>
          <a:ln w="9525">
            <a:solidFill>
              <a:srgbClr val="00FF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808" name="Text Box 123"/>
          <p:cNvSpPr txBox="1">
            <a:spLocks noChangeArrowheads="1"/>
          </p:cNvSpPr>
          <p:nvPr/>
        </p:nvSpPr>
        <p:spPr bwMode="auto">
          <a:xfrm>
            <a:off x="9191625" y="2041011"/>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dirty="0">
                <a:solidFill>
                  <a:srgbClr val="000000"/>
                </a:solidFill>
                <a:latin typeface="微软雅黑" panose="020B0503020204020204" pitchFamily="34" charset="-122"/>
                <a:ea typeface="微软雅黑" panose="020B0503020204020204" pitchFamily="34" charset="-122"/>
              </a:rPr>
              <a:t>大量异构资源</a:t>
            </a:r>
          </a:p>
        </p:txBody>
      </p:sp>
      <p:sp>
        <p:nvSpPr>
          <p:cNvPr id="29809" name="Text Box 124"/>
          <p:cNvSpPr txBox="1">
            <a:spLocks noChangeArrowheads="1"/>
          </p:cNvSpPr>
          <p:nvPr/>
        </p:nvSpPr>
        <p:spPr bwMode="auto">
          <a:xfrm>
            <a:off x="9120188" y="4715948"/>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a:solidFill>
                  <a:srgbClr val="000000"/>
                </a:solidFill>
                <a:latin typeface="黑体" panose="02010609060101010101" pitchFamily="2" charset="-122"/>
                <a:ea typeface="黑体" panose="02010609060101010101" pitchFamily="2" charset="-122"/>
              </a:rPr>
              <a:t>网格应用程序</a:t>
            </a:r>
          </a:p>
        </p:txBody>
      </p:sp>
      <p:sp>
        <p:nvSpPr>
          <p:cNvPr id="321663" name="Rectangle 127"/>
          <p:cNvSpPr>
            <a:spLocks noGrp="1" noChangeArrowheads="1"/>
          </p:cNvSpPr>
          <p:nvPr>
            <p:ph type="title"/>
          </p:nvPr>
        </p:nvSpPr>
        <p:spPr>
          <a:xfrm>
            <a:off x="3313113" y="304287"/>
            <a:ext cx="4889501" cy="612775"/>
          </a:xfrm>
        </p:spPr>
        <p:txBody>
          <a:bodyPr>
            <a:normAutofit/>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2. Grid Middleware</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9812" name="Rectangle 129"/>
          <p:cNvSpPr>
            <a:spLocks noChangeArrowheads="1"/>
          </p:cNvSpPr>
          <p:nvPr/>
        </p:nvSpPr>
        <p:spPr bwMode="auto">
          <a:xfrm>
            <a:off x="3529013" y="4812786"/>
            <a:ext cx="431800" cy="144462"/>
          </a:xfrm>
          <a:prstGeom prst="rect">
            <a:avLst/>
          </a:prstGeom>
          <a:solidFill>
            <a:schemeClr val="accent1"/>
          </a:solidFill>
          <a:ln w="9525">
            <a:solidFill>
              <a:srgbClr val="000000"/>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29813" name="Rectangle 130"/>
          <p:cNvSpPr>
            <a:spLocks noChangeArrowheads="1"/>
          </p:cNvSpPr>
          <p:nvPr/>
        </p:nvSpPr>
        <p:spPr bwMode="auto">
          <a:xfrm>
            <a:off x="5580063" y="4860411"/>
            <a:ext cx="431800" cy="144462"/>
          </a:xfrm>
          <a:prstGeom prst="rect">
            <a:avLst/>
          </a:prstGeom>
          <a:solidFill>
            <a:schemeClr val="accent1"/>
          </a:solidFill>
          <a:ln w="9525">
            <a:solidFill>
              <a:srgbClr val="000000"/>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29814" name="Rectangle 131"/>
          <p:cNvSpPr>
            <a:spLocks noChangeArrowheads="1"/>
          </p:cNvSpPr>
          <p:nvPr/>
        </p:nvSpPr>
        <p:spPr bwMode="auto">
          <a:xfrm>
            <a:off x="7646988" y="4876286"/>
            <a:ext cx="431800" cy="144462"/>
          </a:xfrm>
          <a:prstGeom prst="rect">
            <a:avLst/>
          </a:prstGeom>
          <a:solidFill>
            <a:schemeClr val="accent1"/>
          </a:solidFill>
          <a:ln w="9525">
            <a:solidFill>
              <a:srgbClr val="000000"/>
            </a:solidFill>
            <a:miter lim="800000"/>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a:ea typeface="宋体" panose="02010600030101010101" pitchFamily="2" charset="-122"/>
            </a:endParaRPr>
          </a:p>
        </p:txBody>
      </p:sp>
      <p:sp>
        <p:nvSpPr>
          <p:cNvPr id="119" name="棱台 118">
            <a:hlinkClick r:id="rId2" action="ppaction://hlinksldjump"/>
          </p:cNvPr>
          <p:cNvSpPr/>
          <p:nvPr/>
        </p:nvSpPr>
        <p:spPr>
          <a:xfrm>
            <a:off x="9780809" y="5973987"/>
            <a:ext cx="1681517" cy="612595"/>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AutoShape 4"/>
          <p:cNvSpPr>
            <a:spLocks noChangeArrowheads="1"/>
          </p:cNvSpPr>
          <p:nvPr/>
        </p:nvSpPr>
        <p:spPr bwMode="auto">
          <a:xfrm>
            <a:off x="2279651" y="2781300"/>
            <a:ext cx="7777163" cy="1727200"/>
          </a:xfrm>
          <a:prstGeom prst="bevel">
            <a:avLst>
              <a:gd name="adj" fmla="val 12500"/>
            </a:avLst>
          </a:prstGeom>
          <a:solidFill>
            <a:srgbClr val="FFCC00">
              <a:alpha val="19000"/>
            </a:srgbClr>
          </a:solidFill>
          <a:ln w="9525">
            <a:solidFill>
              <a:srgbClr val="FF0000"/>
            </a:solidFill>
            <a:miter lim="800000"/>
          </a:ln>
          <a:effectLst/>
        </p:spPr>
        <p:txBody>
          <a:bodyPr wrap="none" anchor="ctr"/>
          <a:lstStyle/>
          <a:p>
            <a:pPr algn="ctr">
              <a:defRPr/>
            </a:pPr>
            <a:r>
              <a:rPr lang="en-US" altLang="zh-CN" sz="30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Comparison of Grid Computing with </a:t>
            </a:r>
          </a:p>
          <a:p>
            <a:pPr algn="ctr">
              <a:defRPr/>
            </a:pPr>
            <a:r>
              <a:rPr lang="en-US" altLang="zh-CN" sz="30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P2P Computing</a:t>
            </a:r>
            <a:endParaRPr lang="zh-CN" altLang="en-US" sz="30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95124" y="1418411"/>
            <a:ext cx="4391025" cy="539750"/>
          </a:xfrm>
        </p:spPr>
        <p:txBody>
          <a:bodyPr/>
          <a:lstStyle/>
          <a:p>
            <a:pPr algn="l" eaLnBrk="1" hangingPunct="1">
              <a:defRPr/>
            </a:pPr>
            <a:r>
              <a:rPr lang="en-US" altLang="zh-CN" sz="2800" b="1" dirty="0">
                <a:solidFill>
                  <a:srgbClr val="0000CC"/>
                </a:solidFill>
                <a:latin typeface="微软雅黑" panose="020B0503020204020204" pitchFamily="34" charset="-122"/>
                <a:ea typeface="微软雅黑" panose="020B0503020204020204" pitchFamily="34" charset="-122"/>
              </a:rPr>
              <a:t>P2P Computing </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65539" name="Rectangle 3"/>
          <p:cNvSpPr>
            <a:spLocks noGrp="1" noChangeArrowheads="1"/>
          </p:cNvSpPr>
          <p:nvPr>
            <p:ph idx="1"/>
          </p:nvPr>
        </p:nvSpPr>
        <p:spPr>
          <a:xfrm>
            <a:off x="667265" y="2060575"/>
            <a:ext cx="10659762" cy="2577328"/>
          </a:xfrm>
        </p:spPr>
        <p:txBody>
          <a:bodyPr/>
          <a:lstStyle/>
          <a:p>
            <a:pPr>
              <a:spcBef>
                <a:spcPts val="600"/>
              </a:spcBef>
              <a:spcAft>
                <a:spcPts val="600"/>
              </a:spcAft>
              <a:defRPr/>
            </a:pPr>
            <a:r>
              <a:rPr lang="en-US" altLang="zh-CN" b="1" dirty="0">
                <a:latin typeface="微软雅黑" panose="020B0503020204020204" pitchFamily="34" charset="-122"/>
                <a:ea typeface="微软雅黑" panose="020B0503020204020204" pitchFamily="34" charset="-122"/>
              </a:rPr>
              <a:t>Grids and P2P</a:t>
            </a:r>
            <a:r>
              <a:rPr lang="zh-CN" altLang="en-US" b="1" dirty="0">
                <a:latin typeface="微软雅黑" panose="020B0503020204020204" pitchFamily="34" charset="-122"/>
                <a:ea typeface="微软雅黑" panose="020B0503020204020204" pitchFamily="34" charset="-122"/>
              </a:rPr>
              <a:t>的相似之处：使用地理上广泛分布的资源</a:t>
            </a:r>
          </a:p>
          <a:p>
            <a:pPr>
              <a:spcBef>
                <a:spcPts val="600"/>
              </a:spcBef>
              <a:spcAft>
                <a:spcPts val="600"/>
              </a:spcAft>
              <a:defRPr/>
            </a:pPr>
            <a:r>
              <a:rPr lang="en-US" altLang="zh-CN" b="1" dirty="0">
                <a:latin typeface="微软雅黑" panose="020B0503020204020204" pitchFamily="34" charset="-122"/>
                <a:ea typeface="微软雅黑" panose="020B0503020204020204" pitchFamily="34" charset="-122"/>
              </a:rPr>
              <a:t>Foster believes that grids and P2P computing have much in </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common</a:t>
            </a:r>
            <a:endParaRPr lang="en-US" altLang="zh-CN" b="1" dirty="0">
              <a:latin typeface="微软雅黑" panose="020B0503020204020204" pitchFamily="34" charset="-122"/>
              <a:ea typeface="微软雅黑" panose="020B0503020204020204" pitchFamily="34" charset="-122"/>
            </a:endParaRPr>
          </a:p>
          <a:p>
            <a:pPr lvl="1">
              <a:spcBef>
                <a:spcPts val="600"/>
              </a:spcBef>
              <a:spcAft>
                <a:spcPts val="600"/>
              </a:spcAft>
              <a:defRPr/>
            </a:pPr>
            <a:r>
              <a:rPr lang="en-US" altLang="zh-CN" sz="2800" b="1" dirty="0">
                <a:latin typeface="微软雅黑" panose="020B0503020204020204" pitchFamily="34" charset="-122"/>
                <a:ea typeface="微软雅黑" panose="020B0503020204020204" pitchFamily="34" charset="-122"/>
                <a:cs typeface="+mn-ea"/>
              </a:rPr>
              <a:t>Both approaches have the same objective:</a:t>
            </a:r>
            <a:r>
              <a:rPr lang="en-US" altLang="zh-CN" sz="2800" b="1" dirty="0">
                <a:latin typeface="微软雅黑" panose="020B0503020204020204" pitchFamily="34" charset="-122"/>
                <a:ea typeface="微软雅黑" panose="020B0503020204020204" pitchFamily="34" charset="-122"/>
              </a:rPr>
              <a:t/>
            </a:r>
            <a:br>
              <a:rPr lang="en-US" altLang="zh-CN" sz="2800" b="1" dirty="0">
                <a:latin typeface="微软雅黑" panose="020B0503020204020204" pitchFamily="34" charset="-122"/>
                <a:ea typeface="微软雅黑" panose="020B0503020204020204" pitchFamily="34" charset="-122"/>
              </a:rPr>
            </a:br>
            <a:r>
              <a:rPr lang="en-US" altLang="zh-CN" sz="2800" b="1" dirty="0">
                <a:latin typeface="微软雅黑" panose="020B0503020204020204" pitchFamily="34" charset="-122"/>
                <a:ea typeface="微软雅黑" panose="020B0503020204020204" pitchFamily="34" charset="-122"/>
                <a:cs typeface="+mn-ea"/>
              </a:rPr>
              <a:t>- </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the use of geographically distributed resources</a:t>
            </a:r>
            <a:r>
              <a:rPr lang="en-US" altLang="zh-CN" sz="2800" b="1" dirty="0">
                <a:latin typeface="微软雅黑" panose="020B0503020204020204" pitchFamily="34" charset="-122"/>
                <a:ea typeface="微软雅黑" panose="020B0503020204020204" pitchFamily="34" charset="-122"/>
                <a:cs typeface="+mn-ea"/>
              </a:rPr>
              <a:t> </a:t>
            </a:r>
          </a:p>
        </p:txBody>
      </p:sp>
      <p:sp>
        <p:nvSpPr>
          <p:cNvPr id="5" name="Rectangle 2"/>
          <p:cNvSpPr txBox="1">
            <a:spLocks noChangeArrowheads="1"/>
          </p:cNvSpPr>
          <p:nvPr/>
        </p:nvSpPr>
        <p:spPr bwMode="auto">
          <a:xfrm>
            <a:off x="2209800" y="188914"/>
            <a:ext cx="8134350" cy="9366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9pPr>
          </a:lstStyle>
          <a:p>
            <a:pPr eaLnBrk="1" hangingPunct="1">
              <a:defRPr/>
            </a:pPr>
            <a:r>
              <a:rPr lang="en-US" altLang="zh-CN" sz="2800" b="1">
                <a:solidFill>
                  <a:srgbClr val="000000"/>
                </a:solidFill>
                <a:latin typeface="Arial" panose="020B0604020202020204" pitchFamily="34" charset="0"/>
                <a:ea typeface="宋体" panose="02010600030101010101" pitchFamily="2" charset="-122"/>
              </a:rPr>
              <a:t>3. Comparison of Grid Computing with P2P Computing</a:t>
            </a:r>
            <a:endParaRPr lang="zh-CN" altLang="en-US" sz="2800" b="1" dirty="0">
              <a:solidFill>
                <a:srgbClr val="00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lide(fromBottom)">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slide(fromBottom)">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slide(fromBottom)">
                                      <p:cBhvr>
                                        <p:cTn id="17"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endParaRPr lang="zh-CN" altLang="en-US" smtClean="0">
              <a:ea typeface="宋体" panose="02010600030101010101" pitchFamily="2" charset="-122"/>
            </a:endParaRPr>
          </a:p>
        </p:txBody>
      </p:sp>
      <p:sp>
        <p:nvSpPr>
          <p:cNvPr id="301060" name="AutoShape 4"/>
          <p:cNvSpPr>
            <a:spLocks noChangeArrowheads="1"/>
          </p:cNvSpPr>
          <p:nvPr/>
        </p:nvSpPr>
        <p:spPr bwMode="auto">
          <a:xfrm>
            <a:off x="2062164" y="2781300"/>
            <a:ext cx="7634287" cy="1079500"/>
          </a:xfrm>
          <a:prstGeom prst="bevel">
            <a:avLst>
              <a:gd name="adj" fmla="val 12500"/>
            </a:avLst>
          </a:prstGeom>
          <a:solidFill>
            <a:srgbClr val="00B0F0">
              <a:alpha val="17000"/>
            </a:srgbClr>
          </a:solidFill>
          <a:ln w="9525">
            <a:solidFill>
              <a:srgbClr val="FF9900"/>
            </a:solidFill>
            <a:miter lim="800000"/>
          </a:ln>
          <a:effectLst/>
        </p:spPr>
        <p:txBody>
          <a:bodyPr wrap="none" anchor="ctr"/>
          <a:lstStyle/>
          <a:p>
            <a:pPr algn="ctr">
              <a:defRPr/>
            </a:pPr>
            <a:r>
              <a:rPr lang="en-US" altLang="zh-CN" sz="3200" b="1">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Basic Concepts of Grid Computing</a:t>
            </a:r>
            <a:endParaRPr lang="zh-CN" altLang="en-US" sz="3200" b="1">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a:xfrm>
            <a:off x="593124" y="1325564"/>
            <a:ext cx="10959098" cy="4649724"/>
          </a:xfrm>
        </p:spPr>
        <p:txBody>
          <a:bodyPr vert="horz" lIns="0" tIns="45720" rIns="0" bIns="45720" rtlCol="0">
            <a:normAutofit/>
          </a:bodyPr>
          <a:lstStyle/>
          <a:p>
            <a:pPr indent="0">
              <a:lnSpc>
                <a:spcPct val="100000"/>
              </a:lnSpc>
              <a:spcBef>
                <a:spcPts val="600"/>
              </a:spcBef>
              <a:buNone/>
            </a:pPr>
            <a:r>
              <a:rPr lang="en-US" altLang="zh-CN" b="1" dirty="0">
                <a:latin typeface="微软雅黑" panose="020B0503020204020204" pitchFamily="34" charset="-122"/>
                <a:ea typeface="微软雅黑" panose="020B0503020204020204" pitchFamily="34" charset="-122"/>
              </a:rPr>
              <a:t>Grids</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P2P</a:t>
            </a:r>
            <a:r>
              <a:rPr lang="zh-CN" altLang="en-US" b="1" dirty="0">
                <a:latin typeface="微软雅黑" panose="020B0503020204020204" pitchFamily="34" charset="-122"/>
                <a:ea typeface="微软雅黑" panose="020B0503020204020204" pitchFamily="34" charset="-122"/>
              </a:rPr>
              <a:t>的区别</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indent="0">
              <a:lnSpc>
                <a:spcPct val="10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网格计算关注自顶向下</a:t>
            </a:r>
            <a:r>
              <a:rPr lang="zh-CN" altLang="en-US" b="1" dirty="0" smtClean="0">
                <a:latin typeface="微软雅黑" panose="020B0503020204020204" pitchFamily="34" charset="-122"/>
                <a:ea typeface="微软雅黑" panose="020B0503020204020204" pitchFamily="34" charset="-122"/>
              </a:rPr>
              <a:t>的问题</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例如</a:t>
            </a:r>
            <a:endParaRPr lang="en-US" altLang="zh-CN" b="1" dirty="0">
              <a:latin typeface="微软雅黑" panose="020B0503020204020204" pitchFamily="34" charset="-122"/>
              <a:ea typeface="微软雅黑" panose="020B0503020204020204" pitchFamily="34" charset="-122"/>
            </a:endParaRPr>
          </a:p>
          <a:p>
            <a:pPr lvl="1" indent="0">
              <a:lnSpc>
                <a:spcPct val="100000"/>
              </a:lnSpc>
              <a:spcBef>
                <a:spcPts val="600"/>
              </a:spcBef>
              <a:buFontTx/>
              <a:buChar char="•"/>
            </a:pPr>
            <a:r>
              <a:rPr lang="zh-CN" altLang="en-US" sz="2800" b="1" dirty="0">
                <a:latin typeface="微软雅黑" panose="020B0503020204020204" pitchFamily="34" charset="-122"/>
                <a:ea typeface="微软雅黑" panose="020B0503020204020204" pitchFamily="34" charset="-122"/>
              </a:rPr>
              <a:t>资源</a:t>
            </a:r>
            <a:r>
              <a:rPr lang="zh-CN" altLang="en-US" sz="2800" b="1" dirty="0" smtClean="0">
                <a:latin typeface="微软雅黑" panose="020B0503020204020204" pitchFamily="34" charset="-122"/>
                <a:ea typeface="微软雅黑" panose="020B0503020204020204" pitchFamily="34" charset="-122"/>
              </a:rPr>
              <a:t>整合 </a:t>
            </a:r>
            <a:r>
              <a:rPr lang="en-US" altLang="zh-CN" sz="2800" b="1" dirty="0" smtClean="0">
                <a:latin typeface="微软雅黑" panose="020B0503020204020204" pitchFamily="34" charset="-122"/>
                <a:ea typeface="微软雅黑" panose="020B0503020204020204" pitchFamily="34" charset="-122"/>
              </a:rPr>
              <a:t>(resource integration)</a:t>
            </a:r>
            <a:endParaRPr lang="en-US" altLang="zh-CN" sz="2800" b="1" dirty="0">
              <a:latin typeface="微软雅黑" panose="020B0503020204020204" pitchFamily="34" charset="-122"/>
              <a:ea typeface="微软雅黑" panose="020B0503020204020204" pitchFamily="34" charset="-122"/>
            </a:endParaRPr>
          </a:p>
          <a:p>
            <a:pPr lvl="1" indent="0">
              <a:lnSpc>
                <a:spcPct val="100000"/>
              </a:lnSpc>
              <a:spcBef>
                <a:spcPts val="600"/>
              </a:spcBef>
              <a:buFontTx/>
              <a:buChar char="•"/>
            </a:pPr>
            <a:r>
              <a:rPr lang="zh-CN" altLang="en-US" sz="2800" b="1" dirty="0" smtClean="0">
                <a:latin typeface="微软雅黑" panose="020B0503020204020204" pitchFamily="34" charset="-122"/>
                <a:ea typeface="微软雅黑" panose="020B0503020204020204" pitchFamily="34" charset="-122"/>
              </a:rPr>
              <a:t>性能 </a:t>
            </a:r>
            <a:r>
              <a:rPr lang="en-US" altLang="zh-CN" sz="2800" b="1" dirty="0" smtClean="0">
                <a:latin typeface="微软雅黑" panose="020B0503020204020204" pitchFamily="34" charset="-122"/>
                <a:ea typeface="微软雅黑" panose="020B0503020204020204" pitchFamily="34" charset="-122"/>
              </a:rPr>
              <a:t>(performance</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indent="0">
              <a:lnSpc>
                <a:spcPct val="100000"/>
              </a:lnSpc>
              <a:spcBef>
                <a:spcPts val="600"/>
              </a:spcBef>
              <a:buFontTx/>
              <a:buChar char="•"/>
            </a:pPr>
            <a:r>
              <a:rPr lang="zh-CN" altLang="en-US" sz="2800" b="1" dirty="0">
                <a:latin typeface="微软雅黑" panose="020B0503020204020204" pitchFamily="34" charset="-122"/>
                <a:ea typeface="微软雅黑" panose="020B0503020204020204" pitchFamily="34" charset="-122"/>
              </a:rPr>
              <a:t>服务</a:t>
            </a:r>
            <a:r>
              <a:rPr lang="zh-CN" altLang="en-US" sz="2800" b="1" dirty="0" smtClean="0">
                <a:latin typeface="微软雅黑" panose="020B0503020204020204" pitchFamily="34" charset="-122"/>
                <a:ea typeface="微软雅黑" panose="020B0503020204020204" pitchFamily="34" charset="-122"/>
              </a:rPr>
              <a:t>质量 </a:t>
            </a:r>
            <a:r>
              <a:rPr lang="en-US" altLang="zh-CN" sz="2800" b="1" dirty="0" smtClean="0">
                <a:latin typeface="微软雅黑" panose="020B0503020204020204" pitchFamily="34" charset="-122"/>
                <a:ea typeface="微软雅黑" panose="020B0503020204020204" pitchFamily="34" charset="-122"/>
              </a:rPr>
              <a:t>(service </a:t>
            </a:r>
            <a:r>
              <a:rPr lang="en-US" altLang="zh-CN" sz="2800" b="1" dirty="0">
                <a:latin typeface="微软雅黑" panose="020B0503020204020204" pitchFamily="34" charset="-122"/>
                <a:ea typeface="微软雅黑" panose="020B0503020204020204" pitchFamily="34" charset="-122"/>
              </a:rPr>
              <a:t>quality , </a:t>
            </a:r>
            <a:r>
              <a:rPr lang="en-US" altLang="zh-CN" sz="2800" b="1" dirty="0" smtClean="0">
                <a:latin typeface="微软雅黑" panose="020B0503020204020204" pitchFamily="34" charset="-122"/>
                <a:ea typeface="微软雅黑" panose="020B0503020204020204" pitchFamily="34" charset="-122"/>
              </a:rPr>
              <a:t>and</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indent="0">
              <a:lnSpc>
                <a:spcPct val="100000"/>
              </a:lnSpc>
              <a:spcBef>
                <a:spcPts val="600"/>
              </a:spcBef>
              <a:buFontTx/>
              <a:buChar char="•"/>
            </a:pPr>
            <a:r>
              <a:rPr lang="zh-CN" altLang="en-US" sz="2800" b="1" dirty="0" smtClean="0">
                <a:latin typeface="微软雅黑" panose="020B0503020204020204" pitchFamily="34" charset="-122"/>
                <a:ea typeface="微软雅黑" panose="020B0503020204020204" pitchFamily="34" charset="-122"/>
              </a:rPr>
              <a:t>安全性 </a:t>
            </a:r>
            <a:r>
              <a:rPr lang="en-US" altLang="zh-CN" sz="2800" b="1" dirty="0" smtClean="0">
                <a:latin typeface="微软雅黑" panose="020B0503020204020204" pitchFamily="34" charset="-122"/>
                <a:ea typeface="微软雅黑" panose="020B0503020204020204" pitchFamily="34" charset="-122"/>
              </a:rPr>
              <a:t>(security</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indent="0">
              <a:lnSpc>
                <a:spcPct val="100000"/>
              </a:lnSpc>
              <a:spcBef>
                <a:spcPts val="600"/>
              </a:spcBef>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P2P</a:t>
            </a:r>
            <a:r>
              <a:rPr lang="zh-CN" altLang="en-US" b="1" dirty="0">
                <a:latin typeface="微软雅黑" panose="020B0503020204020204" pitchFamily="34" charset="-122"/>
                <a:ea typeface="微软雅黑" panose="020B0503020204020204" pitchFamily="34" charset="-122"/>
              </a:rPr>
              <a:t>关注自底向上</a:t>
            </a:r>
            <a:r>
              <a:rPr lang="zh-CN" altLang="en-US" b="1" dirty="0" smtClean="0">
                <a:latin typeface="微软雅黑" panose="020B0503020204020204" pitchFamily="34" charset="-122"/>
                <a:ea typeface="微软雅黑" panose="020B0503020204020204" pitchFamily="34" charset="-122"/>
              </a:rPr>
              <a:t>的问题，例如</a:t>
            </a:r>
            <a:endParaRPr lang="en-US" altLang="zh-CN" b="1" dirty="0">
              <a:latin typeface="微软雅黑" panose="020B0503020204020204" pitchFamily="34" charset="-122"/>
              <a:ea typeface="微软雅黑" panose="020B0503020204020204" pitchFamily="34" charset="-122"/>
            </a:endParaRPr>
          </a:p>
          <a:p>
            <a:pPr marL="1200150" lvl="1" indent="-514350">
              <a:lnSpc>
                <a:spcPct val="100000"/>
              </a:lnSpc>
              <a:spcBef>
                <a:spcPts val="600"/>
              </a:spcBef>
              <a:buFont typeface="+mj-lt"/>
              <a:buAutoNum type="alphaLcParenR"/>
            </a:pPr>
            <a:r>
              <a:rPr lang="en-US" altLang="zh-CN" sz="2800" b="1" dirty="0" err="1" smtClean="0">
                <a:latin typeface="微软雅黑" panose="020B0503020204020204" pitchFamily="34" charset="-122"/>
                <a:ea typeface="微软雅黑" panose="020B0503020204020204" pitchFamily="34" charset="-122"/>
              </a:rPr>
              <a:t>专门服务</a:t>
            </a:r>
            <a:r>
              <a:rPr lang="en-US" altLang="zh-CN" sz="2800" b="1" dirty="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and </a:t>
            </a:r>
          </a:p>
          <a:p>
            <a:pPr marL="1200150" lvl="1" indent="-514350">
              <a:lnSpc>
                <a:spcPct val="100000"/>
              </a:lnSpc>
              <a:spcBef>
                <a:spcPts val="600"/>
              </a:spcBef>
              <a:buFont typeface="+mj-lt"/>
              <a:buAutoNum type="alphaLcParenR"/>
            </a:pPr>
            <a:r>
              <a:rPr lang="zh-CN" altLang="en-US" sz="2800" b="1" dirty="0" smtClean="0">
                <a:latin typeface="微软雅黑" panose="020B0503020204020204" pitchFamily="34" charset="-122"/>
                <a:ea typeface="微软雅黑" panose="020B0503020204020204" pitchFamily="34" charset="-122"/>
              </a:rPr>
              <a:t>对众多参与者的支持</a:t>
            </a:r>
            <a:endParaRPr lang="zh-CN" altLang="en-US" sz="2800" b="1" dirty="0">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p:nvPr>
        </p:nvSpPr>
        <p:spPr>
          <a:xfrm>
            <a:off x="2209800" y="188914"/>
            <a:ext cx="8134350" cy="936625"/>
          </a:xfrm>
        </p:spPr>
        <p:txBody>
          <a:bodyPr/>
          <a:lstStyle/>
          <a:p>
            <a:pPr eaLnBrk="1" hangingPunct="1">
              <a:defRPr/>
            </a:pPr>
            <a:r>
              <a:rPr lang="en-US" altLang="zh-CN" sz="2800" b="1" dirty="0">
                <a:solidFill>
                  <a:srgbClr val="000000"/>
                </a:solidFill>
                <a:latin typeface="Arial" panose="020B0604020202020204" pitchFamily="34" charset="0"/>
                <a:ea typeface="宋体" panose="02010600030101010101" pitchFamily="2" charset="-122"/>
              </a:rPr>
              <a:t>3. Comparison of Grid Computing with P2P Computing</a:t>
            </a:r>
            <a:endParaRPr lang="zh-CN" altLang="en-US" sz="2800" b="1" dirty="0">
              <a:solidFill>
                <a:srgbClr val="000000"/>
              </a:solidFill>
              <a:latin typeface="Arial" panose="020B0604020202020204" pitchFamily="34" charset="0"/>
              <a:ea typeface="黑体" panose="02010609060101010101" pitchFamily="2" charset="-122"/>
            </a:endParaRPr>
          </a:p>
        </p:txBody>
      </p:sp>
      <p:sp>
        <p:nvSpPr>
          <p:cNvPr id="7" name="棱台 6">
            <a:hlinkClick r:id="rId2" action="ppaction://hlinksldjump"/>
          </p:cNvPr>
          <p:cNvSpPr/>
          <p:nvPr/>
        </p:nvSpPr>
        <p:spPr>
          <a:xfrm>
            <a:off x="9780809" y="5629961"/>
            <a:ext cx="1681517" cy="612595"/>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6" end="6"/>
                                            </p:txEl>
                                          </p:spTgt>
                                        </p:tgtEl>
                                        <p:attrNameLst>
                                          <p:attrName>style.visibility</p:attrName>
                                        </p:attrNameLst>
                                      </p:cBhvr>
                                      <p:to>
                                        <p:strVal val="visible"/>
                                      </p:to>
                                    </p:set>
                                    <p:anim calcmode="lin" valueType="num">
                                      <p:cBhvr additive="base">
                                        <p:cTn id="7"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23">
                                            <p:txEl>
                                              <p:pRg st="7" end="7"/>
                                            </p:txEl>
                                          </p:spTgt>
                                        </p:tgtEl>
                                        <p:attrNameLst>
                                          <p:attrName>style.visibility</p:attrName>
                                        </p:attrNameLst>
                                      </p:cBhvr>
                                      <p:to>
                                        <p:strVal val="visible"/>
                                      </p:to>
                                    </p:set>
                                    <p:anim calcmode="lin" valueType="num">
                                      <p:cBhvr additive="base">
                                        <p:cTn id="11"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2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23">
                                            <p:txEl>
                                              <p:pRg st="8" end="8"/>
                                            </p:txEl>
                                          </p:spTgt>
                                        </p:tgtEl>
                                        <p:attrNameLst>
                                          <p:attrName>style.visibility</p:attrName>
                                        </p:attrNameLst>
                                      </p:cBhvr>
                                      <p:to>
                                        <p:strVal val="visible"/>
                                      </p:to>
                                    </p:set>
                                    <p:anim calcmode="lin" valueType="num">
                                      <p:cBhvr additive="base">
                                        <p:cTn id="15" dur="500" fill="hold"/>
                                        <p:tgtEl>
                                          <p:spTgt spid="13312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endParaRPr lang="zh-CN" altLang="en-US" smtClean="0">
              <a:ea typeface="宋体" panose="02010600030101010101" pitchFamily="2" charset="-122"/>
            </a:endParaRPr>
          </a:p>
        </p:txBody>
      </p:sp>
      <p:sp>
        <p:nvSpPr>
          <p:cNvPr id="304132" name="AutoShape 4"/>
          <p:cNvSpPr>
            <a:spLocks noChangeArrowheads="1"/>
          </p:cNvSpPr>
          <p:nvPr/>
        </p:nvSpPr>
        <p:spPr bwMode="auto">
          <a:xfrm>
            <a:off x="2135188" y="2781301"/>
            <a:ext cx="7923212" cy="1008063"/>
          </a:xfrm>
          <a:prstGeom prst="bevel">
            <a:avLst>
              <a:gd name="adj" fmla="val 12500"/>
            </a:avLst>
          </a:prstGeom>
          <a:solidFill>
            <a:srgbClr val="FFCC00"/>
          </a:solidFill>
          <a:ln w="9525">
            <a:solidFill>
              <a:srgbClr val="FFFFFF"/>
            </a:solidFill>
            <a:miter lim="800000"/>
          </a:ln>
          <a:effectLst/>
        </p:spPr>
        <p:txBody>
          <a:bodyPr wrap="none" anchor="ctr"/>
          <a:lstStyle/>
          <a:p>
            <a:pPr algn="ctr">
              <a:defRPr/>
            </a:pPr>
            <a:r>
              <a:rPr lang="en-US" altLang="zh-CN" sz="36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Architectures of Grid Computing</a:t>
            </a:r>
            <a:r>
              <a:rPr lang="en-US" altLang="en-US" sz="36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 </a:t>
            </a:r>
            <a:endParaRPr lang="zh-CN" altLang="en-US" sz="3600" b="1" dirty="0">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idx="1"/>
          </p:nvPr>
        </p:nvSpPr>
        <p:spPr>
          <a:xfrm>
            <a:off x="706744" y="1195059"/>
            <a:ext cx="10710249" cy="4934138"/>
          </a:xfrm>
        </p:spPr>
        <p:txBody>
          <a:bodyPr>
            <a:normAutofit fontScale="92500"/>
          </a:bodyPr>
          <a:lstStyle/>
          <a:p>
            <a:pPr>
              <a:lnSpc>
                <a:spcPct val="130000"/>
              </a:lnSpc>
              <a:spcBef>
                <a:spcPts val="600"/>
              </a:spcBef>
              <a:buNone/>
              <a:defRPr/>
            </a:pPr>
            <a:r>
              <a:rPr lang="en-US" altLang="zh-CN" sz="26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Standards</a:t>
            </a:r>
            <a:r>
              <a:rPr lang="en-US" altLang="zh-CN" sz="2600" b="1" dirty="0">
                <a:solidFill>
                  <a:srgbClr val="000000"/>
                </a:solidFill>
                <a:latin typeface="微软雅黑" panose="020B0503020204020204" pitchFamily="34" charset="-122"/>
                <a:ea typeface="微软雅黑" panose="020B0503020204020204" pitchFamily="34" charset="-122"/>
              </a:rPr>
              <a:t>: </a:t>
            </a:r>
            <a:r>
              <a:rPr lang="zh-CN" altLang="en-US" sz="2600" b="1" dirty="0">
                <a:solidFill>
                  <a:srgbClr val="2929FF"/>
                </a:solidFill>
                <a:latin typeface="微软雅黑" panose="020B0503020204020204" pitchFamily="34" charset="-122"/>
                <a:ea typeface="微软雅黑" panose="020B0503020204020204" pitchFamily="34" charset="-122"/>
                <a:cs typeface="Arial" panose="020B0604020202020204" pitchFamily="34" charset="0"/>
              </a:rPr>
              <a:t>全球网格论坛与</a:t>
            </a:r>
            <a:r>
              <a:rPr lang="en-US" altLang="zh-CN" sz="2600" b="1" dirty="0">
                <a:solidFill>
                  <a:srgbClr val="2929FF"/>
                </a:solidFill>
                <a:latin typeface="微软雅黑" panose="020B0503020204020204" pitchFamily="34" charset="-122"/>
                <a:ea typeface="微软雅黑" panose="020B0503020204020204" pitchFamily="34" charset="-122"/>
                <a:cs typeface="Arial" panose="020B0604020202020204" pitchFamily="34" charset="0"/>
              </a:rPr>
              <a:t>Globus</a:t>
            </a:r>
            <a:r>
              <a:rPr lang="zh-CN" altLang="en-US" sz="2600" b="1" dirty="0">
                <a:solidFill>
                  <a:srgbClr val="2929FF"/>
                </a:solidFill>
                <a:latin typeface="微软雅黑" panose="020B0503020204020204" pitchFamily="34" charset="-122"/>
                <a:ea typeface="微软雅黑" panose="020B0503020204020204" pitchFamily="34" charset="-122"/>
                <a:cs typeface="Arial" panose="020B0604020202020204" pitchFamily="34" charset="0"/>
              </a:rPr>
              <a:t>联盟制定标准</a:t>
            </a:r>
            <a:endParaRPr lang="en-US" altLang="zh-CN" sz="2600" b="1" dirty="0">
              <a:solidFill>
                <a:srgbClr val="2929FF"/>
              </a:solidFill>
              <a:latin typeface="微软雅黑" panose="020B0503020204020204" pitchFamily="34" charset="-122"/>
              <a:ea typeface="微软雅黑" panose="020B0503020204020204" pitchFamily="34" charset="-122"/>
              <a:cs typeface="Arial" panose="020B0604020202020204" pitchFamily="34" charset="0"/>
            </a:endParaRPr>
          </a:p>
          <a:p>
            <a:pPr>
              <a:lnSpc>
                <a:spcPct val="130000"/>
              </a:lnSpc>
              <a:spcBef>
                <a:spcPts val="600"/>
              </a:spcBef>
              <a:defRPr/>
            </a:pPr>
            <a:r>
              <a:rPr lang="en-US" altLang="zh-CN" sz="2600" b="1" dirty="0">
                <a:solidFill>
                  <a:srgbClr val="000000"/>
                </a:solidFill>
                <a:latin typeface="微软雅黑" panose="020B0503020204020204" pitchFamily="34" charset="-122"/>
                <a:ea typeface="微软雅黑" panose="020B0503020204020204" pitchFamily="34" charset="-122"/>
              </a:rPr>
              <a:t>全球网格论坛（GGF）和Globus联盟专注于体系结构、软件工具包和应用程序开发。</a:t>
            </a:r>
          </a:p>
          <a:p>
            <a:pPr>
              <a:lnSpc>
                <a:spcPct val="130000"/>
              </a:lnSpc>
              <a:spcBef>
                <a:spcPts val="600"/>
              </a:spcBef>
              <a:defRPr/>
            </a:pPr>
            <a:r>
              <a:rPr lang="zh-CN" altLang="en-US" sz="2600" b="1" dirty="0">
                <a:solidFill>
                  <a:srgbClr val="0000FF"/>
                </a:solidFill>
                <a:latin typeface="微软雅黑" panose="020B0503020204020204" pitchFamily="34" charset="-122"/>
                <a:ea typeface="微软雅黑" panose="020B0503020204020204" pitchFamily="34" charset="-122"/>
              </a:rPr>
              <a:t>网格计算标准</a:t>
            </a:r>
            <a:r>
              <a:rPr lang="en-US" altLang="zh-CN" sz="2600" b="1" dirty="0" err="1">
                <a:solidFill>
                  <a:srgbClr val="0000FF"/>
                </a:solidFill>
                <a:latin typeface="微软雅黑" panose="020B0503020204020204" pitchFamily="34" charset="-122"/>
                <a:ea typeface="微软雅黑" panose="020B0503020204020204" pitchFamily="34" charset="-122"/>
              </a:rPr>
              <a:t>OGSA</a:t>
            </a:r>
            <a:r>
              <a:rPr lang="en-US" altLang="zh-CN" sz="2600" b="1" dirty="0">
                <a:solidFill>
                  <a:srgbClr val="0000FF"/>
                </a:solidFill>
                <a:latin typeface="微软雅黑" panose="020B0503020204020204" pitchFamily="34" charset="-122"/>
                <a:ea typeface="微软雅黑" panose="020B0503020204020204" pitchFamily="34" charset="-122"/>
              </a:rPr>
              <a:t>(</a:t>
            </a:r>
            <a:r>
              <a:rPr lang="zh-CN" altLang="en-US" sz="2600" b="1" dirty="0">
                <a:solidFill>
                  <a:srgbClr val="0000FF"/>
                </a:solidFill>
                <a:latin typeface="微软雅黑" panose="020B0503020204020204" pitchFamily="34" charset="-122"/>
                <a:ea typeface="微软雅黑" panose="020B0503020204020204" pitchFamily="34" charset="-122"/>
              </a:rPr>
              <a:t>开放网格服务架构）    </a:t>
            </a:r>
            <a:r>
              <a:rPr lang="zh-CN" altLang="en-US" sz="2600" b="1" dirty="0">
                <a:solidFill>
                  <a:srgbClr val="000000"/>
                </a:solidFill>
                <a:latin typeface="微软雅黑" panose="020B0503020204020204" pitchFamily="34" charset="-122"/>
                <a:ea typeface="微软雅黑" panose="020B0503020204020204" pitchFamily="34" charset="-122"/>
              </a:rPr>
              <a:t>        </a:t>
            </a:r>
            <a:r>
              <a:rPr lang="zh-CN" altLang="en-US" sz="2600" b="1" dirty="0" smtClean="0">
                <a:solidFill>
                  <a:srgbClr val="000000"/>
                </a:solidFill>
                <a:latin typeface="微软雅黑" panose="020B0503020204020204" pitchFamily="34" charset="-122"/>
                <a:ea typeface="微软雅黑" panose="020B0503020204020204" pitchFamily="34" charset="-122"/>
              </a:rPr>
              <a:t>                                     在</a:t>
            </a:r>
            <a:r>
              <a:rPr lang="zh-CN" altLang="en-US" sz="2600" b="1" dirty="0">
                <a:solidFill>
                  <a:srgbClr val="000000"/>
                </a:solidFill>
                <a:latin typeface="微软雅黑" panose="020B0503020204020204" pitchFamily="34" charset="-122"/>
                <a:ea typeface="微软雅黑" panose="020B0503020204020204" pitchFamily="34" charset="-122"/>
              </a:rPr>
              <a:t>2002年的GGF会议上，Globus项目团队和IBM提出了一个新的网格标准OGSA（开放网格服务</a:t>
            </a:r>
            <a:r>
              <a:rPr lang="zh-CN" altLang="en-US" sz="2600" b="1" dirty="0" smtClean="0">
                <a:solidFill>
                  <a:srgbClr val="000000"/>
                </a:solidFill>
                <a:latin typeface="微软雅黑" panose="020B0503020204020204" pitchFamily="34" charset="-122"/>
                <a:ea typeface="微软雅黑" panose="020B0503020204020204" pitchFamily="34" charset="-122"/>
              </a:rPr>
              <a:t>体系结构，</a:t>
            </a:r>
            <a:r>
              <a:rPr lang="en-US" altLang="zh-CN" sz="2600" b="1" dirty="0">
                <a:solidFill>
                  <a:srgbClr val="000000"/>
                </a:solidFill>
                <a:latin typeface="微软雅黑" panose="020B0503020204020204" pitchFamily="34" charset="-122"/>
                <a:ea typeface="微软雅黑" panose="020B0503020204020204" pitchFamily="34" charset="-122"/>
              </a:rPr>
              <a:t>Open Grid Services Architecture</a:t>
            </a:r>
            <a:r>
              <a:rPr lang="zh-CN" altLang="en-US" sz="2600" b="1" dirty="0" smtClean="0">
                <a:solidFill>
                  <a:srgbClr val="000000"/>
                </a:solidFill>
                <a:latin typeface="微软雅黑" panose="020B0503020204020204" pitchFamily="34" charset="-122"/>
                <a:ea typeface="微软雅黑" panose="020B0503020204020204" pitchFamily="34" charset="-122"/>
              </a:rPr>
              <a:t>）</a:t>
            </a:r>
            <a:r>
              <a:rPr lang="zh-CN" altLang="en-US" sz="2600" b="1" dirty="0">
                <a:solidFill>
                  <a:srgbClr val="000000"/>
                </a:solidFill>
                <a:latin typeface="微软雅黑" panose="020B0503020204020204" pitchFamily="34" charset="-122"/>
                <a:ea typeface="微软雅黑" panose="020B0503020204020204" pitchFamily="34" charset="-122"/>
              </a:rPr>
              <a:t>。</a:t>
            </a:r>
          </a:p>
          <a:p>
            <a:pPr>
              <a:lnSpc>
                <a:spcPct val="130000"/>
              </a:lnSpc>
              <a:spcBef>
                <a:spcPts val="600"/>
              </a:spcBef>
              <a:defRPr/>
            </a:pPr>
            <a:r>
              <a:rPr lang="zh-CN" altLang="en-US" sz="2600" b="1" dirty="0">
                <a:solidFill>
                  <a:srgbClr val="0000FF"/>
                </a:solidFill>
                <a:latin typeface="微软雅黑" panose="020B0503020204020204" pitchFamily="34" charset="-122"/>
                <a:ea typeface="微软雅黑" panose="020B0503020204020204" pitchFamily="34" charset="-122"/>
                <a:sym typeface="+mn-ea"/>
              </a:rPr>
              <a:t>开发网格架构基础设施</a:t>
            </a:r>
            <a:r>
              <a:rPr lang="en-US" altLang="zh-CN" sz="2600" b="1" dirty="0">
                <a:solidFill>
                  <a:srgbClr val="0000FF"/>
                </a:solidFill>
                <a:latin typeface="微软雅黑" panose="020B0503020204020204" pitchFamily="34" charset="-122"/>
                <a:ea typeface="微软雅黑" panose="020B0503020204020204" pitchFamily="34" charset="-122"/>
                <a:sym typeface="+mn-ea"/>
              </a:rPr>
              <a:t>OGSI   </a:t>
            </a:r>
            <a:r>
              <a:rPr lang="en-US" altLang="zh-CN" sz="2600" b="1" dirty="0">
                <a:solidFill>
                  <a:srgbClr val="000000"/>
                </a:solidFill>
                <a:latin typeface="微软雅黑" panose="020B0503020204020204" pitchFamily="34" charset="-122"/>
                <a:ea typeface="微软雅黑" panose="020B0503020204020204" pitchFamily="34" charset="-122"/>
                <a:sym typeface="+mn-ea"/>
              </a:rPr>
              <a:t>                        </a:t>
            </a:r>
            <a:r>
              <a:rPr lang="zh-CN" altLang="en-US" sz="2600" b="1" dirty="0">
                <a:solidFill>
                  <a:srgbClr val="000000"/>
                </a:solidFill>
                <a:latin typeface="微软雅黑" panose="020B0503020204020204" pitchFamily="34" charset="-122"/>
                <a:ea typeface="微软雅黑" panose="020B0503020204020204" pitchFamily="34" charset="-122"/>
                <a:sym typeface="+mn-ea"/>
              </a:rPr>
              <a:t>              </a:t>
            </a:r>
            <a:r>
              <a:rPr lang="zh-CN" altLang="en-US" sz="2600" b="1" dirty="0" smtClean="0">
                <a:solidFill>
                  <a:srgbClr val="000000"/>
                </a:solidFill>
                <a:latin typeface="微软雅黑" panose="020B0503020204020204" pitchFamily="34" charset="-122"/>
                <a:ea typeface="微软雅黑" panose="020B0503020204020204" pitchFamily="34" charset="-122"/>
                <a:sym typeface="+mn-ea"/>
              </a:rPr>
              <a:t>                        GGF</a:t>
            </a:r>
            <a:r>
              <a:rPr lang="zh-CN" altLang="en-US" sz="2600" b="1" dirty="0">
                <a:solidFill>
                  <a:srgbClr val="000000"/>
                </a:solidFill>
                <a:latin typeface="微软雅黑" panose="020B0503020204020204" pitchFamily="34" charset="-122"/>
                <a:ea typeface="微软雅黑" panose="020B0503020204020204" pitchFamily="34" charset="-122"/>
                <a:sym typeface="+mn-ea"/>
              </a:rPr>
              <a:t>于2003年6月发布了开放网格服务基础设施（OGSI），为开放网格服务体系结构（OGSA）提供基础设施层。</a:t>
            </a:r>
            <a:endParaRPr lang="zh-CN" altLang="en-US" sz="2600" b="1" dirty="0">
              <a:solidFill>
                <a:srgbClr val="000000"/>
              </a:solidFill>
              <a:latin typeface="微软雅黑" panose="020B0503020204020204" pitchFamily="34" charset="-122"/>
              <a:ea typeface="微软雅黑" panose="020B0503020204020204" pitchFamily="34" charset="-122"/>
            </a:endParaRPr>
          </a:p>
        </p:txBody>
      </p:sp>
      <p:sp>
        <p:nvSpPr>
          <p:cNvPr id="34819"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2450">
                                            <p:txEl>
                                              <p:pRg st="2" end="2"/>
                                            </p:txEl>
                                          </p:spTgt>
                                        </p:tgtEl>
                                        <p:attrNameLst>
                                          <p:attrName>style.visibility</p:attrName>
                                        </p:attrNameLst>
                                      </p:cBhvr>
                                      <p:to>
                                        <p:strVal val="visible"/>
                                      </p:to>
                                    </p:set>
                                    <p:anim calcmode="lin" valueType="num">
                                      <p:cBhvr>
                                        <p:cTn id="7" dur="500" fill="hold"/>
                                        <p:tgtEl>
                                          <p:spTgt spid="232450">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324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2450">
                                            <p:txEl>
                                              <p:pRg st="3" end="3"/>
                                            </p:txEl>
                                          </p:spTgt>
                                        </p:tgtEl>
                                        <p:attrNameLst>
                                          <p:attrName>style.visibility</p:attrName>
                                        </p:attrNameLst>
                                      </p:cBhvr>
                                      <p:to>
                                        <p:strVal val="visible"/>
                                      </p:to>
                                    </p:set>
                                    <p:anim calcmode="lin" valueType="num">
                                      <p:cBhvr>
                                        <p:cTn id="13" dur="500" fill="hold"/>
                                        <p:tgtEl>
                                          <p:spTgt spid="232450">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23245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43781" y="1018830"/>
            <a:ext cx="11036175" cy="4357603"/>
          </a:xfrm>
          <a:prstGeom prst="rect">
            <a:avLst/>
          </a:prstGeom>
          <a:noFill/>
          <a:ln>
            <a:noFill/>
          </a:ln>
        </p:spPr>
        <p:txBody>
          <a:bodyPr wrap="square">
            <a:spAutoFit/>
          </a:bodyPr>
          <a:lstStyle/>
          <a:p>
            <a:pPr marL="457200" indent="-457200">
              <a:lnSpc>
                <a:spcPct val="120000"/>
              </a:lnSpc>
              <a:spcBef>
                <a:spcPts val="600"/>
              </a:spcBef>
              <a:buFontTx/>
              <a:buChar char="•"/>
              <a:defRPr/>
            </a:pPr>
            <a:r>
              <a:rPr lang="zh-CN" altLang="en-US" sz="24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开发工具</a:t>
            </a:r>
            <a:r>
              <a:rPr lang="en-US" altLang="zh-CN" sz="24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Globus Toolkit</a:t>
            </a:r>
            <a:r>
              <a:rPr lang="en-US" altLang="zh-CN" sz="24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a:p>
            <a:pPr marL="457200" indent="-457200">
              <a:lnSpc>
                <a:spcPct val="120000"/>
              </a:lnSpc>
              <a:spcBef>
                <a:spcPts val="600"/>
              </a:spcBef>
              <a:buFontTx/>
              <a:buChar char="•"/>
              <a:defRPr/>
            </a:pPr>
            <a:r>
              <a:rPr lang="en-US" altLang="zh-CN" sz="2400" b="1" dirty="0">
                <a:solidFill>
                  <a:srgbClr val="000000"/>
                </a:solidFill>
                <a:latin typeface="微软雅黑" panose="020B0503020204020204" pitchFamily="34" charset="-122"/>
                <a:ea typeface="微软雅黑" panose="020B0503020204020204" pitchFamily="34" charset="-122"/>
              </a:rPr>
              <a:t>Published in 2003, Globus Toolkit </a:t>
            </a:r>
            <a:r>
              <a:rPr lang="en-US" altLang="zh-CN" sz="2400" b="1" dirty="0" smtClean="0">
                <a:solidFill>
                  <a:srgbClr val="000000"/>
                </a:solidFill>
                <a:latin typeface="微软雅黑" panose="020B0503020204020204" pitchFamily="34" charset="-122"/>
                <a:ea typeface="微软雅黑" panose="020B0503020204020204" pitchFamily="34" charset="-122"/>
              </a:rPr>
              <a:t>is </a:t>
            </a:r>
            <a:r>
              <a:rPr lang="en-US" altLang="zh-CN" sz="2400" b="1" dirty="0">
                <a:solidFill>
                  <a:srgbClr val="000000"/>
                </a:solidFill>
                <a:latin typeface="微软雅黑" panose="020B0503020204020204" pitchFamily="34" charset="-122"/>
                <a:ea typeface="微软雅黑" panose="020B0503020204020204" pitchFamily="34" charset="-122"/>
              </a:rPr>
              <a:t>an open architecture and open-source. </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http://toolkit.globus.org/toolkit/). </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marL="457200" indent="-457200">
              <a:lnSpc>
                <a:spcPct val="120000"/>
              </a:lnSpc>
              <a:spcBef>
                <a:spcPts val="600"/>
              </a:spcBef>
              <a:buFontTx/>
              <a:buChar char="•"/>
              <a:defRPr/>
            </a:pPr>
            <a:r>
              <a:rPr lang="en-US" altLang="zh-CN" sz="2400" b="1" dirty="0">
                <a:latin typeface="微软雅黑" panose="020B0503020204020204" pitchFamily="34" charset="-122"/>
                <a:ea typeface="微软雅黑" panose="020B0503020204020204" pitchFamily="34" charset="-122"/>
              </a:rPr>
              <a:t>Globus</a:t>
            </a:r>
            <a:r>
              <a:rPr lang="zh-CN" altLang="en-US" sz="2400" b="1" dirty="0">
                <a:latin typeface="微软雅黑" panose="020B0503020204020204" pitchFamily="34" charset="-122"/>
                <a:ea typeface="微软雅黑" panose="020B0503020204020204" pitchFamily="34" charset="-122"/>
              </a:rPr>
              <a:t>是基于开放结构、开放服务资源和软件库，并支持网格和网格应用，目的是为构建网格应用</a:t>
            </a:r>
            <a:r>
              <a:rPr lang="zh-CN" altLang="en-US" sz="2400" b="1" dirty="0">
                <a:solidFill>
                  <a:srgbClr val="FF0000"/>
                </a:solidFill>
                <a:latin typeface="微软雅黑" panose="020B0503020204020204" pitchFamily="34" charset="-122"/>
                <a:ea typeface="微软雅黑" panose="020B0503020204020204" pitchFamily="34" charset="-122"/>
              </a:rPr>
              <a:t>提供中间件服务</a:t>
            </a:r>
            <a:r>
              <a:rPr lang="zh-CN" altLang="en-US" sz="2400" b="1"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hlinkClick r:id="rId2"/>
              </a:rPr>
              <a:t>程序库</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457200" indent="-457200">
              <a:lnSpc>
                <a:spcPct val="120000"/>
              </a:lnSpc>
              <a:spcBef>
                <a:spcPts val="600"/>
              </a:spcBef>
              <a:buFontTx/>
              <a:buChar char="•"/>
              <a:defRPr/>
            </a:pPr>
            <a:r>
              <a:rPr lang="en-US" altLang="zh-CN" sz="2400" b="1" dirty="0">
                <a:latin typeface="微软雅黑" panose="020B0503020204020204" pitchFamily="34" charset="-122"/>
                <a:ea typeface="微软雅黑" panose="020B0503020204020204" pitchFamily="34" charset="-122"/>
              </a:rPr>
              <a:t>Globus</a:t>
            </a:r>
            <a:r>
              <a:rPr lang="zh-CN" altLang="en-US" sz="2400" b="1" dirty="0">
                <a:latin typeface="微软雅黑" panose="020B0503020204020204" pitchFamily="34" charset="-122"/>
                <a:ea typeface="微软雅黑" panose="020B0503020204020204" pitchFamily="34" charset="-122"/>
              </a:rPr>
              <a:t>工具包机制已经被应用于全球数百个站点和几十个主要的</a:t>
            </a:r>
            <a:r>
              <a:rPr lang="zh-CN" altLang="en-US" sz="2400" b="1" dirty="0">
                <a:latin typeface="微软雅黑" panose="020B0503020204020204" pitchFamily="34" charset="-122"/>
                <a:ea typeface="微软雅黑" panose="020B0503020204020204" pitchFamily="34" charset="-122"/>
                <a:hlinkClick r:id="rId3"/>
              </a:rPr>
              <a:t>网格</a:t>
            </a:r>
            <a:r>
              <a:rPr lang="zh-CN" altLang="en-US" sz="2400" b="1" dirty="0">
                <a:latin typeface="微软雅黑" panose="020B0503020204020204" pitchFamily="34" charset="-122"/>
                <a:ea typeface="微软雅黑" panose="020B0503020204020204" pitchFamily="34" charset="-122"/>
              </a:rPr>
              <a:t>计算项目：</a:t>
            </a:r>
            <a:r>
              <a:rPr lang="en-US" altLang="zh-CN" sz="2400" b="1" dirty="0">
                <a:latin typeface="微软雅黑" panose="020B0503020204020204" pitchFamily="34" charset="-122"/>
                <a:ea typeface="微软雅黑" panose="020B0503020204020204" pitchFamily="34" charset="-122"/>
              </a:rPr>
              <a:t>NASA</a:t>
            </a:r>
            <a:r>
              <a:rPr lang="zh-CN" altLang="en-US" sz="2400" b="1" dirty="0">
                <a:latin typeface="微软雅黑" panose="020B0503020204020204" pitchFamily="34" charset="-122"/>
                <a:ea typeface="微软雅黑" panose="020B0503020204020204" pitchFamily="34" charset="-122"/>
              </a:rPr>
              <a:t>网格</a:t>
            </a:r>
            <a:r>
              <a:rPr lang="en-US" altLang="zh-CN" sz="2400" b="1" dirty="0">
                <a:latin typeface="微软雅黑" panose="020B0503020204020204" pitchFamily="34" charset="-122"/>
                <a:ea typeface="微软雅黑" panose="020B0503020204020204" pitchFamily="34" charset="-122"/>
              </a:rPr>
              <a:t>(NASA IPG)</a:t>
            </a:r>
            <a:r>
              <a:rPr lang="zh-CN" altLang="en-US" sz="2400" b="1" dirty="0">
                <a:latin typeface="微软雅黑" panose="020B0503020204020204" pitchFamily="34" charset="-122"/>
                <a:ea typeface="微软雅黑" panose="020B0503020204020204" pitchFamily="34" charset="-122"/>
              </a:rPr>
              <a:t>、欧洲数据网格</a:t>
            </a:r>
            <a:r>
              <a:rPr lang="en-US" altLang="zh-CN" sz="2400" b="1" dirty="0">
                <a:latin typeface="微软雅黑" panose="020B0503020204020204" pitchFamily="34" charset="-122"/>
                <a:ea typeface="微软雅黑" panose="020B0503020204020204" pitchFamily="34" charset="-122"/>
              </a:rPr>
              <a:t>(Data Grid)</a:t>
            </a:r>
            <a:r>
              <a:rPr lang="zh-CN" altLang="en-US" sz="2400" b="1" dirty="0">
                <a:latin typeface="微软雅黑" panose="020B0503020204020204" pitchFamily="34" charset="-122"/>
                <a:ea typeface="微软雅黑" panose="020B0503020204020204" pitchFamily="34" charset="-122"/>
              </a:rPr>
              <a:t>和美国国家技术网格</a:t>
            </a:r>
            <a:r>
              <a:rPr lang="en-US" altLang="zh-CN" sz="2400" b="1" dirty="0">
                <a:latin typeface="微软雅黑" panose="020B0503020204020204" pitchFamily="34" charset="-122"/>
                <a:ea typeface="微软雅黑" panose="020B0503020204020204" pitchFamily="34" charset="-122"/>
              </a:rPr>
              <a:t>(NTG)</a:t>
            </a:r>
            <a:r>
              <a:rPr lang="zh-CN" altLang="en-US" sz="2400" b="1" dirty="0">
                <a:latin typeface="微软雅黑" panose="020B0503020204020204" pitchFamily="34" charset="-122"/>
                <a:ea typeface="微软雅黑" panose="020B0503020204020204" pitchFamily="34" charset="-122"/>
              </a:rPr>
              <a:t>等。</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457200" indent="-457200">
              <a:lnSpc>
                <a:spcPct val="120000"/>
              </a:lnSpc>
              <a:spcBef>
                <a:spcPts val="600"/>
              </a:spcBef>
              <a:buFontTx/>
              <a:buChar char="•"/>
              <a:defRPr/>
            </a:pPr>
            <a:r>
              <a:rPr lang="en-US" altLang="zh-CN" sz="2400" b="1" dirty="0">
                <a:solidFill>
                  <a:srgbClr val="FF0000"/>
                </a:solidFill>
              </a:rPr>
              <a:t>Globus Toolkit is </a:t>
            </a:r>
            <a:r>
              <a:rPr lang="en-US" altLang="zh-CN" sz="2400" b="1" dirty="0" smtClean="0">
                <a:solidFill>
                  <a:srgbClr val="FF0000"/>
                </a:solidFill>
              </a:rPr>
              <a:t>Retired (1998-2018</a:t>
            </a:r>
            <a:r>
              <a:rPr lang="en-US" altLang="zh-CN" sz="2400" dirty="0" smtClean="0">
                <a:solidFill>
                  <a:srgbClr val="FF0000"/>
                </a:solidFill>
              </a:rPr>
              <a:t>)</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5843"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pic>
        <p:nvPicPr>
          <p:cNvPr id="1026" name="Picture 2" descr="preserved globus toolkit logo with 1998-2018 plac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7483" y="4445251"/>
            <a:ext cx="3203260" cy="2254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2" end="2"/>
                                            </p:txEl>
                                          </p:spTgt>
                                        </p:tgtEl>
                                        <p:attrNameLst>
                                          <p:attrName>style.visibility</p:attrName>
                                        </p:attrNameLst>
                                      </p:cBhvr>
                                      <p:to>
                                        <p:strVal val="visible"/>
                                      </p:to>
                                    </p:set>
                                    <p:anim calcmode="lin" valueType="num">
                                      <p:cBhvr additive="base">
                                        <p:cTn id="7"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3" end="3"/>
                                            </p:txEl>
                                          </p:spTgt>
                                        </p:tgtEl>
                                        <p:attrNameLst>
                                          <p:attrName>style.visibility</p:attrName>
                                        </p:attrNameLst>
                                      </p:cBhvr>
                                      <p:to>
                                        <p:strVal val="visible"/>
                                      </p:to>
                                    </p:set>
                                    <p:anim calcmode="lin" valueType="num">
                                      <p:cBhvr additive="base">
                                        <p:cTn id="13" dur="500" fill="hold"/>
                                        <p:tgtEl>
                                          <p:spTgt spid="3584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2">
                                            <p:txEl>
                                              <p:pRg st="4" end="4"/>
                                            </p:txEl>
                                          </p:spTgt>
                                        </p:tgtEl>
                                        <p:attrNameLst>
                                          <p:attrName>style.visibility</p:attrName>
                                        </p:attrNameLst>
                                      </p:cBhvr>
                                      <p:to>
                                        <p:strVal val="visible"/>
                                      </p:to>
                                    </p:set>
                                    <p:anim calcmode="lin" valueType="num">
                                      <p:cBhvr additive="base">
                                        <p:cTn id="19" dur="500" fill="hold"/>
                                        <p:tgtEl>
                                          <p:spTgt spid="3584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noChangeArrowheads="1"/>
          </p:cNvSpPr>
          <p:nvPr>
            <p:ph idx="1"/>
          </p:nvPr>
        </p:nvSpPr>
        <p:spPr>
          <a:xfrm>
            <a:off x="615636" y="1773238"/>
            <a:ext cx="10864158" cy="3115633"/>
          </a:xfrm>
        </p:spPr>
        <p:txBody>
          <a:bodyPr>
            <a:normAutofit/>
          </a:bodyPr>
          <a:lstStyle/>
          <a:p>
            <a:pPr>
              <a:lnSpc>
                <a:spcPct val="120000"/>
              </a:lnSpc>
              <a:spcBef>
                <a:spcPts val="600"/>
              </a:spcBef>
              <a:spcAft>
                <a:spcPts val="600"/>
              </a:spcAft>
            </a:pPr>
            <a:r>
              <a:rPr lang="zh-CN" altLang="en-US" b="1" dirty="0">
                <a:solidFill>
                  <a:srgbClr val="000000"/>
                </a:solidFill>
                <a:latin typeface="微软雅黑" panose="020B0503020204020204" pitchFamily="34" charset="-122"/>
                <a:ea typeface="微软雅黑" panose="020B0503020204020204" pitchFamily="34" charset="-122"/>
              </a:rPr>
              <a:t>网格的体系结构主要有两个</a:t>
            </a:r>
            <a:r>
              <a:rPr lang="en-US" altLang="zh-CN" b="1" dirty="0">
                <a:solidFill>
                  <a:srgbClr val="000000"/>
                </a:solidFill>
                <a:latin typeface="微软雅黑" panose="020B0503020204020204" pitchFamily="34" charset="-122"/>
                <a:ea typeface="微软雅黑" panose="020B0503020204020204" pitchFamily="34" charset="-122"/>
              </a:rPr>
              <a:t>:</a:t>
            </a:r>
          </a:p>
          <a:p>
            <a:pPr lvl="1">
              <a:lnSpc>
                <a:spcPct val="120000"/>
              </a:lnSpc>
              <a:spcBef>
                <a:spcPts val="600"/>
              </a:spcBef>
              <a:spcAft>
                <a:spcPts val="600"/>
              </a:spcAft>
            </a:pPr>
            <a:r>
              <a:rPr lang="zh-CN" altLang="en-US" sz="2800" b="1" dirty="0">
                <a:solidFill>
                  <a:srgbClr val="000000"/>
                </a:solidFill>
                <a:latin typeface="微软雅黑" panose="020B0503020204020204" pitchFamily="34" charset="-122"/>
                <a:ea typeface="微软雅黑" panose="020B0503020204020204" pitchFamily="34" charset="-122"/>
              </a:rPr>
              <a:t>一个是较早由</a:t>
            </a:r>
            <a:r>
              <a:rPr lang="en-US" altLang="zh-CN" sz="2800" b="1" dirty="0">
                <a:solidFill>
                  <a:srgbClr val="000000"/>
                </a:solidFill>
                <a:latin typeface="微软雅黑" panose="020B0503020204020204" pitchFamily="34" charset="-122"/>
                <a:ea typeface="微软雅黑" panose="020B0503020204020204" pitchFamily="34" charset="-122"/>
              </a:rPr>
              <a:t>Ian Foster</a:t>
            </a:r>
            <a:r>
              <a:rPr lang="zh-CN" altLang="en-US" sz="2800" b="1" dirty="0">
                <a:solidFill>
                  <a:srgbClr val="000000"/>
                </a:solidFill>
                <a:latin typeface="微软雅黑" panose="020B0503020204020204" pitchFamily="34" charset="-122"/>
                <a:ea typeface="微软雅黑" panose="020B0503020204020204" pitchFamily="34" charset="-122"/>
              </a:rPr>
              <a:t>等提出的</a:t>
            </a:r>
            <a:r>
              <a:rPr lang="en-US" altLang="zh-CN" sz="2800" b="1" dirty="0">
                <a:solidFill>
                  <a:srgbClr val="0000FF"/>
                </a:solidFill>
                <a:latin typeface="微软雅黑" panose="020B0503020204020204" pitchFamily="34" charset="-122"/>
                <a:ea typeface="微软雅黑" panose="020B0503020204020204" pitchFamily="34" charset="-122"/>
              </a:rPr>
              <a:t>5</a:t>
            </a:r>
            <a:r>
              <a:rPr lang="zh-CN" altLang="en-US" sz="2800" b="1" dirty="0">
                <a:solidFill>
                  <a:srgbClr val="0000FF"/>
                </a:solidFill>
                <a:latin typeface="微软雅黑" panose="020B0503020204020204" pitchFamily="34" charset="-122"/>
                <a:ea typeface="微软雅黑" panose="020B0503020204020204" pitchFamily="34" charset="-122"/>
              </a:rPr>
              <a:t>层沙漏架构</a:t>
            </a:r>
            <a:r>
              <a:rPr lang="zh-CN" altLang="en-US" sz="2800" b="1" dirty="0">
                <a:solidFill>
                  <a:srgbClr val="000000"/>
                </a:solidFill>
                <a:latin typeface="微软雅黑" panose="020B0503020204020204" pitchFamily="34" charset="-122"/>
                <a:ea typeface="微软雅黑" panose="020B0503020204020204" pitchFamily="34" charset="-122"/>
              </a:rPr>
              <a:t>，它建立在互联网协议之上，以互联网协议中的通信、路由、名字解析等为基础。</a:t>
            </a:r>
            <a:endParaRPr lang="en-US" altLang="zh-CN" sz="2800" b="1" dirty="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zh-CN" altLang="en-US" sz="2800" b="1" dirty="0">
                <a:solidFill>
                  <a:srgbClr val="000000"/>
                </a:solidFill>
                <a:latin typeface="微软雅黑" panose="020B0503020204020204" pitchFamily="34" charset="-122"/>
                <a:ea typeface="微软雅黑" panose="020B0503020204020204" pitchFamily="34" charset="-122"/>
              </a:rPr>
              <a:t>另一个是</a:t>
            </a:r>
            <a:r>
              <a:rPr lang="en-US" altLang="zh-CN" sz="2800" b="1" dirty="0">
                <a:solidFill>
                  <a:srgbClr val="000000"/>
                </a:solidFill>
                <a:latin typeface="微软雅黑" panose="020B0503020204020204" pitchFamily="34" charset="-122"/>
                <a:ea typeface="微软雅黑" panose="020B0503020204020204" pitchFamily="34" charset="-122"/>
              </a:rPr>
              <a:t>IBM</a:t>
            </a:r>
            <a:r>
              <a:rPr lang="zh-CN" altLang="en-US" sz="2800" b="1" dirty="0">
                <a:solidFill>
                  <a:srgbClr val="000000"/>
                </a:solidFill>
                <a:latin typeface="微软雅黑" panose="020B0503020204020204" pitchFamily="34" charset="-122"/>
                <a:ea typeface="微软雅黑" panose="020B0503020204020204" pitchFamily="34" charset="-122"/>
              </a:rPr>
              <a:t>公司与</a:t>
            </a:r>
            <a:r>
              <a:rPr lang="en-US" altLang="zh-CN" sz="2800" b="1" dirty="0">
                <a:solidFill>
                  <a:srgbClr val="000000"/>
                </a:solidFill>
                <a:latin typeface="微软雅黑" panose="020B0503020204020204" pitchFamily="34" charset="-122"/>
                <a:ea typeface="微软雅黑" panose="020B0503020204020204" pitchFamily="34" charset="-122"/>
              </a:rPr>
              <a:t>Ian Foster</a:t>
            </a:r>
            <a:r>
              <a:rPr lang="zh-CN" altLang="en-US" sz="2800" b="1" dirty="0">
                <a:solidFill>
                  <a:srgbClr val="000000"/>
                </a:solidFill>
                <a:latin typeface="微软雅黑" panose="020B0503020204020204" pitchFamily="34" charset="-122"/>
                <a:ea typeface="微软雅黑" panose="020B0503020204020204" pitchFamily="34" charset="-122"/>
              </a:rPr>
              <a:t>共同提出的</a:t>
            </a:r>
            <a:r>
              <a:rPr lang="zh-CN" altLang="en-US" sz="2800" b="1" dirty="0">
                <a:solidFill>
                  <a:srgbClr val="0000FF"/>
                </a:solidFill>
                <a:latin typeface="微软雅黑" panose="020B0503020204020204" pitchFamily="34" charset="-122"/>
                <a:ea typeface="微软雅黑" panose="020B0503020204020204" pitchFamily="34" charset="-122"/>
              </a:rPr>
              <a:t>开放网格服务架构</a:t>
            </a:r>
            <a:r>
              <a:rPr lang="en-US" altLang="zh-CN" sz="2800" b="1" dirty="0">
                <a:solidFill>
                  <a:srgbClr val="000000"/>
                </a:solidFill>
                <a:latin typeface="微软雅黑" panose="020B0503020204020204" pitchFamily="34" charset="-122"/>
                <a:ea typeface="微软雅黑" panose="020B0503020204020204" pitchFamily="34" charset="-122"/>
              </a:rPr>
              <a:t>(Open Grid Services Architecture, OGSA)</a:t>
            </a:r>
            <a:r>
              <a:rPr lang="zh-CN" altLang="en-US" sz="2800" b="1" dirty="0">
                <a:solidFill>
                  <a:srgbClr val="000000"/>
                </a:solidFill>
                <a:latin typeface="微软雅黑" panose="020B0503020204020204" pitchFamily="34" charset="-122"/>
                <a:ea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6867"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fade">
                                      <p:cBhvr>
                                        <p:cTn id="7" dur="1000"/>
                                        <p:tgtEl>
                                          <p:spTgt spid="64515">
                                            <p:txEl>
                                              <p:pRg st="2" end="2"/>
                                            </p:txEl>
                                          </p:spTgt>
                                        </p:tgtEl>
                                      </p:cBhvr>
                                    </p:animEffect>
                                    <p:anim calcmode="lin" valueType="num">
                                      <p:cBhvr>
                                        <p:cTn id="8"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noChangeArrowheads="1"/>
          </p:cNvSpPr>
          <p:nvPr>
            <p:ph idx="1"/>
          </p:nvPr>
        </p:nvSpPr>
        <p:spPr>
          <a:xfrm>
            <a:off x="475316" y="1447801"/>
            <a:ext cx="3238500" cy="612775"/>
          </a:xfrm>
        </p:spPr>
        <p:txBody>
          <a:bodyPr/>
          <a:lstStyle/>
          <a:p>
            <a:r>
              <a:rPr lang="zh-CN" altLang="en-US" sz="3000" b="1">
                <a:solidFill>
                  <a:srgbClr val="0000FF"/>
                </a:solidFill>
                <a:latin typeface="微软雅黑" panose="020B0503020204020204" pitchFamily="34" charset="-122"/>
                <a:ea typeface="微软雅黑" panose="020B0503020204020204" pitchFamily="34" charset="-122"/>
              </a:rPr>
              <a:t>五层沙漏架构</a:t>
            </a:r>
          </a:p>
        </p:txBody>
      </p:sp>
      <p:sp>
        <p:nvSpPr>
          <p:cNvPr id="37891" name="矩形 3"/>
          <p:cNvSpPr>
            <a:spLocks noChangeArrowheads="1"/>
          </p:cNvSpPr>
          <p:nvPr/>
        </p:nvSpPr>
        <p:spPr bwMode="auto">
          <a:xfrm>
            <a:off x="400704" y="2133600"/>
            <a:ext cx="4321175" cy="503238"/>
          </a:xfrm>
          <a:prstGeom prst="rect">
            <a:avLst/>
          </a:prstGeom>
          <a:solidFill>
            <a:schemeClr val="accent1">
              <a:alpha val="32156"/>
            </a:schemeClr>
          </a:solidFill>
          <a:ln w="9525">
            <a:solidFill>
              <a:schemeClr val="bg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4D"/>
                </a:solidFill>
                <a:latin typeface="微软雅黑" panose="020B0503020204020204" pitchFamily="34" charset="-122"/>
                <a:ea typeface="微软雅黑" panose="020B0503020204020204" pitchFamily="34" charset="-122"/>
              </a:rPr>
              <a:t>应用层 </a:t>
            </a:r>
            <a:r>
              <a:rPr lang="en-US" altLang="zh-CN" b="1">
                <a:solidFill>
                  <a:srgbClr val="00004D"/>
                </a:solidFill>
                <a:latin typeface="微软雅黑" panose="020B0503020204020204" pitchFamily="34" charset="-122"/>
                <a:ea typeface="微软雅黑" panose="020B0503020204020204" pitchFamily="34" charset="-122"/>
              </a:rPr>
              <a:t>(Application)</a:t>
            </a:r>
            <a:endParaRPr lang="zh-CN" altLang="en-US" b="1">
              <a:solidFill>
                <a:srgbClr val="00004D"/>
              </a:solidFill>
              <a:latin typeface="微软雅黑" panose="020B0503020204020204" pitchFamily="34" charset="-122"/>
              <a:ea typeface="微软雅黑" panose="020B0503020204020204" pitchFamily="34" charset="-122"/>
            </a:endParaRPr>
          </a:p>
        </p:txBody>
      </p:sp>
      <p:sp>
        <p:nvSpPr>
          <p:cNvPr id="37892" name="矩形 4"/>
          <p:cNvSpPr>
            <a:spLocks noChangeArrowheads="1"/>
          </p:cNvSpPr>
          <p:nvPr/>
        </p:nvSpPr>
        <p:spPr bwMode="auto">
          <a:xfrm>
            <a:off x="2058054" y="2997200"/>
            <a:ext cx="2663825" cy="503238"/>
          </a:xfrm>
          <a:prstGeom prst="rect">
            <a:avLst/>
          </a:prstGeom>
          <a:solidFill>
            <a:schemeClr val="accent1">
              <a:alpha val="32156"/>
            </a:schemeClr>
          </a:solidFill>
          <a:ln w="9525">
            <a:solidFill>
              <a:schemeClr val="bg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4D"/>
                </a:solidFill>
                <a:latin typeface="微软雅黑" panose="020B0503020204020204" pitchFamily="34" charset="-122"/>
                <a:ea typeface="微软雅黑" panose="020B0503020204020204" pitchFamily="34" charset="-122"/>
              </a:rPr>
              <a:t>汇聚层 </a:t>
            </a:r>
            <a:r>
              <a:rPr lang="en-US" altLang="zh-CN" b="1">
                <a:solidFill>
                  <a:srgbClr val="00004D"/>
                </a:solidFill>
                <a:latin typeface="微软雅黑" panose="020B0503020204020204" pitchFamily="34" charset="-122"/>
                <a:ea typeface="微软雅黑" panose="020B0503020204020204" pitchFamily="34" charset="-122"/>
              </a:rPr>
              <a:t>(Collective)</a:t>
            </a:r>
            <a:endParaRPr lang="zh-CN" altLang="en-US" b="1">
              <a:solidFill>
                <a:srgbClr val="00004D"/>
              </a:solidFill>
              <a:latin typeface="微软雅黑" panose="020B0503020204020204" pitchFamily="34" charset="-122"/>
              <a:ea typeface="微软雅黑" panose="020B0503020204020204" pitchFamily="34" charset="-122"/>
            </a:endParaRPr>
          </a:p>
        </p:txBody>
      </p:sp>
      <p:sp>
        <p:nvSpPr>
          <p:cNvPr id="37893" name="矩形 5"/>
          <p:cNvSpPr>
            <a:spLocks noChangeArrowheads="1"/>
          </p:cNvSpPr>
          <p:nvPr/>
        </p:nvSpPr>
        <p:spPr bwMode="auto">
          <a:xfrm>
            <a:off x="1408766" y="3860801"/>
            <a:ext cx="3313112" cy="504825"/>
          </a:xfrm>
          <a:prstGeom prst="rect">
            <a:avLst/>
          </a:prstGeom>
          <a:solidFill>
            <a:schemeClr val="accent1">
              <a:alpha val="32156"/>
            </a:schemeClr>
          </a:solidFill>
          <a:ln w="9525">
            <a:solidFill>
              <a:schemeClr val="bg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4D"/>
                </a:solidFill>
                <a:latin typeface="微软雅黑" panose="020B0503020204020204" pitchFamily="34" charset="-122"/>
                <a:ea typeface="微软雅黑" panose="020B0503020204020204" pitchFamily="34" charset="-122"/>
              </a:rPr>
              <a:t>资源层 </a:t>
            </a:r>
            <a:r>
              <a:rPr lang="en-US" altLang="zh-CN" b="1">
                <a:solidFill>
                  <a:srgbClr val="00004D"/>
                </a:solidFill>
                <a:latin typeface="微软雅黑" panose="020B0503020204020204" pitchFamily="34" charset="-122"/>
                <a:ea typeface="微软雅黑" panose="020B0503020204020204" pitchFamily="34" charset="-122"/>
              </a:rPr>
              <a:t>(Resource)</a:t>
            </a:r>
            <a:endParaRPr lang="zh-CN" altLang="en-US" b="1">
              <a:solidFill>
                <a:srgbClr val="00004D"/>
              </a:solidFill>
              <a:latin typeface="微软雅黑" panose="020B0503020204020204" pitchFamily="34" charset="-122"/>
              <a:ea typeface="微软雅黑" panose="020B0503020204020204" pitchFamily="34" charset="-122"/>
            </a:endParaRPr>
          </a:p>
        </p:txBody>
      </p:sp>
      <p:sp>
        <p:nvSpPr>
          <p:cNvPr id="37894" name="矩形 6"/>
          <p:cNvSpPr>
            <a:spLocks noChangeArrowheads="1"/>
          </p:cNvSpPr>
          <p:nvPr/>
        </p:nvSpPr>
        <p:spPr bwMode="auto">
          <a:xfrm>
            <a:off x="400704" y="4941889"/>
            <a:ext cx="4321175" cy="503237"/>
          </a:xfrm>
          <a:prstGeom prst="rect">
            <a:avLst/>
          </a:prstGeom>
          <a:solidFill>
            <a:schemeClr val="accent1">
              <a:alpha val="32156"/>
            </a:schemeClr>
          </a:solidFill>
          <a:ln w="9525">
            <a:solidFill>
              <a:schemeClr val="bg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4D"/>
                </a:solidFill>
                <a:latin typeface="微软雅黑" panose="020B0503020204020204" pitchFamily="34" charset="-122"/>
                <a:ea typeface="微软雅黑" panose="020B0503020204020204" pitchFamily="34" charset="-122"/>
              </a:rPr>
              <a:t>连接层 </a:t>
            </a:r>
            <a:r>
              <a:rPr lang="en-US" altLang="zh-CN" b="1">
                <a:solidFill>
                  <a:srgbClr val="00004D"/>
                </a:solidFill>
                <a:latin typeface="微软雅黑" panose="020B0503020204020204" pitchFamily="34" charset="-122"/>
                <a:ea typeface="微软雅黑" panose="020B0503020204020204" pitchFamily="34" charset="-122"/>
              </a:rPr>
              <a:t>(Connectivity)</a:t>
            </a:r>
            <a:endParaRPr lang="zh-CN" altLang="en-US" b="1">
              <a:solidFill>
                <a:srgbClr val="00004D"/>
              </a:solidFill>
              <a:latin typeface="微软雅黑" panose="020B0503020204020204" pitchFamily="34" charset="-122"/>
              <a:ea typeface="微软雅黑" panose="020B0503020204020204" pitchFamily="34" charset="-122"/>
            </a:endParaRPr>
          </a:p>
        </p:txBody>
      </p:sp>
      <p:sp>
        <p:nvSpPr>
          <p:cNvPr id="37895" name="矩形 7"/>
          <p:cNvSpPr>
            <a:spLocks noChangeArrowheads="1"/>
          </p:cNvSpPr>
          <p:nvPr/>
        </p:nvSpPr>
        <p:spPr bwMode="auto">
          <a:xfrm>
            <a:off x="400704" y="5805489"/>
            <a:ext cx="4321175" cy="503237"/>
          </a:xfrm>
          <a:prstGeom prst="rect">
            <a:avLst/>
          </a:prstGeom>
          <a:solidFill>
            <a:schemeClr val="accent1">
              <a:alpha val="32156"/>
            </a:schemeClr>
          </a:solidFill>
          <a:ln w="9525">
            <a:solidFill>
              <a:schemeClr val="bg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4D"/>
                </a:solidFill>
                <a:latin typeface="微软雅黑" panose="020B0503020204020204" pitchFamily="34" charset="-122"/>
                <a:ea typeface="微软雅黑" panose="020B0503020204020204" pitchFamily="34" charset="-122"/>
              </a:rPr>
              <a:t>构造层 </a:t>
            </a:r>
            <a:r>
              <a:rPr lang="en-US" altLang="zh-CN" b="1">
                <a:solidFill>
                  <a:srgbClr val="00004D"/>
                </a:solidFill>
                <a:latin typeface="微软雅黑" panose="020B0503020204020204" pitchFamily="34" charset="-122"/>
                <a:ea typeface="微软雅黑" panose="020B0503020204020204" pitchFamily="34" charset="-122"/>
              </a:rPr>
              <a:t>(Fabric)</a:t>
            </a:r>
            <a:endParaRPr lang="zh-CN" altLang="en-US" b="1">
              <a:solidFill>
                <a:srgbClr val="00004D"/>
              </a:solidFill>
              <a:latin typeface="微软雅黑" panose="020B0503020204020204" pitchFamily="34" charset="-122"/>
              <a:ea typeface="微软雅黑" panose="020B0503020204020204" pitchFamily="34" charset="-122"/>
            </a:endParaRPr>
          </a:p>
        </p:txBody>
      </p:sp>
      <p:cxnSp>
        <p:nvCxnSpPr>
          <p:cNvPr id="37896" name="直接箭头连接符 9"/>
          <p:cNvCxnSpPr>
            <a:cxnSpLocks noChangeShapeType="1"/>
          </p:cNvCxnSpPr>
          <p:nvPr/>
        </p:nvCxnSpPr>
        <p:spPr bwMode="auto">
          <a:xfrm>
            <a:off x="1769128" y="2636838"/>
            <a:ext cx="0" cy="1223962"/>
          </a:xfrm>
          <a:prstGeom prst="straightConnector1">
            <a:avLst/>
          </a:prstGeom>
          <a:noFill/>
          <a:ln w="25400">
            <a:solidFill>
              <a:srgbClr val="000000"/>
            </a:solidFill>
            <a:round/>
            <a:tailEnd type="arrow" w="med" len="med"/>
          </a:ln>
          <a:extLst>
            <a:ext uri="{909E8E84-426E-40DD-AFC4-6F175D3DCCD1}">
              <a14:hiddenFill xmlns:a14="http://schemas.microsoft.com/office/drawing/2010/main">
                <a:noFill/>
              </a14:hiddenFill>
            </a:ext>
          </a:extLst>
        </p:spPr>
      </p:cxnSp>
      <p:cxnSp>
        <p:nvCxnSpPr>
          <p:cNvPr id="37897" name="直接箭头连接符 11"/>
          <p:cNvCxnSpPr>
            <a:cxnSpLocks noChangeShapeType="1"/>
          </p:cNvCxnSpPr>
          <p:nvPr/>
        </p:nvCxnSpPr>
        <p:spPr bwMode="auto">
          <a:xfrm>
            <a:off x="4145616" y="2644776"/>
            <a:ext cx="0" cy="423863"/>
          </a:xfrm>
          <a:prstGeom prst="straightConnector1">
            <a:avLst/>
          </a:prstGeom>
          <a:noFill/>
          <a:ln w="25400">
            <a:solidFill>
              <a:srgbClr val="000000"/>
            </a:solidFill>
            <a:round/>
            <a:tailEnd type="arrow" w="med" len="med"/>
          </a:ln>
          <a:extLst>
            <a:ext uri="{909E8E84-426E-40DD-AFC4-6F175D3DCCD1}">
              <a14:hiddenFill xmlns:a14="http://schemas.microsoft.com/office/drawing/2010/main">
                <a:noFill/>
              </a14:hiddenFill>
            </a:ext>
          </a:extLst>
        </p:spPr>
      </p:cxnSp>
      <p:cxnSp>
        <p:nvCxnSpPr>
          <p:cNvPr id="37898" name="直接箭头连接符 14"/>
          <p:cNvCxnSpPr>
            <a:cxnSpLocks noChangeShapeType="1"/>
          </p:cNvCxnSpPr>
          <p:nvPr/>
        </p:nvCxnSpPr>
        <p:spPr bwMode="auto">
          <a:xfrm>
            <a:off x="1048403" y="2651126"/>
            <a:ext cx="0" cy="2290763"/>
          </a:xfrm>
          <a:prstGeom prst="straightConnector1">
            <a:avLst/>
          </a:prstGeom>
          <a:noFill/>
          <a:ln w="25400">
            <a:solidFill>
              <a:srgbClr val="000000"/>
            </a:solidFill>
            <a:round/>
            <a:tailEnd type="arrow" w="med" len="med"/>
          </a:ln>
          <a:extLst>
            <a:ext uri="{909E8E84-426E-40DD-AFC4-6F175D3DCCD1}">
              <a14:hiddenFill xmlns:a14="http://schemas.microsoft.com/office/drawing/2010/main">
                <a:noFill/>
              </a14:hiddenFill>
            </a:ext>
          </a:extLst>
        </p:spPr>
      </p:cxnSp>
      <p:sp>
        <p:nvSpPr>
          <p:cNvPr id="37899" name="TextBox 16"/>
          <p:cNvSpPr txBox="1">
            <a:spLocks noChangeArrowheads="1"/>
          </p:cNvSpPr>
          <p:nvPr/>
        </p:nvSpPr>
        <p:spPr bwMode="auto">
          <a:xfrm>
            <a:off x="4936192" y="5516564"/>
            <a:ext cx="68017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C00000"/>
                </a:solidFill>
                <a:latin typeface="微软雅黑" panose="020B0503020204020204" pitchFamily="34" charset="-122"/>
                <a:ea typeface="微软雅黑" panose="020B0503020204020204" pitchFamily="34" charset="-122"/>
              </a:rPr>
              <a:t>构造层</a:t>
            </a:r>
            <a:r>
              <a:rPr lang="zh-CN" altLang="en-US" sz="1600" b="1" dirty="0" smtClean="0">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功能</a:t>
            </a:r>
            <a:r>
              <a:rPr lang="zh-CN" altLang="en-US" sz="1600" b="1" dirty="0">
                <a:solidFill>
                  <a:srgbClr val="0070C0"/>
                </a:solidFill>
                <a:latin typeface="微软雅黑" panose="020B0503020204020204" pitchFamily="34" charset="-122"/>
                <a:ea typeface="微软雅黑" panose="020B0503020204020204" pitchFamily="34" charset="-122"/>
              </a:rPr>
              <a:t>：控制</a:t>
            </a:r>
            <a:r>
              <a:rPr lang="zh-CN" altLang="en-US" sz="1600" b="1" dirty="0" smtClean="0">
                <a:solidFill>
                  <a:srgbClr val="0070C0"/>
                </a:solidFill>
                <a:latin typeface="微软雅黑" panose="020B0503020204020204" pitchFamily="34" charset="-122"/>
                <a:ea typeface="微软雅黑" panose="020B0503020204020204" pitchFamily="34" charset="-122"/>
              </a:rPr>
              <a:t>局部资源</a:t>
            </a:r>
            <a:r>
              <a:rPr lang="zh-CN" altLang="en-US" sz="1600" b="1" dirty="0">
                <a:latin typeface="微软雅黑" panose="020B0503020204020204" pitchFamily="34" charset="-122"/>
                <a:ea typeface="微软雅黑" panose="020B0503020204020204" pitchFamily="34" charset="-122"/>
              </a:rPr>
              <a:t>，包括查询机制（发现资源的结构和状态等信息）、控制服务质量的资源管理能力等，并向上提供访问这些资源的接口。资源：计算资源、存储系统、目录、网络资源以及传感器等。</a:t>
            </a:r>
          </a:p>
        </p:txBody>
      </p:sp>
      <p:sp>
        <p:nvSpPr>
          <p:cNvPr id="37900" name="TextBox 17"/>
          <p:cNvSpPr txBox="1">
            <a:spLocks noChangeArrowheads="1"/>
          </p:cNvSpPr>
          <p:nvPr/>
        </p:nvSpPr>
        <p:spPr bwMode="auto">
          <a:xfrm>
            <a:off x="4936190" y="4508500"/>
            <a:ext cx="68017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C00000"/>
                </a:solidFill>
                <a:latin typeface="微软雅黑" panose="020B0503020204020204" pitchFamily="34" charset="-122"/>
                <a:ea typeface="微软雅黑" panose="020B0503020204020204" pitchFamily="34" charset="-122"/>
              </a:rPr>
              <a:t>连接层</a:t>
            </a:r>
            <a:r>
              <a:rPr lang="zh-CN" altLang="en-US" sz="1600" b="1" dirty="0" smtClean="0">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功能：对</a:t>
            </a:r>
            <a:r>
              <a:rPr lang="zh-CN" altLang="en-US" sz="1600" b="1" dirty="0">
                <a:solidFill>
                  <a:srgbClr val="0070C0"/>
                </a:solidFill>
                <a:latin typeface="微软雅黑" panose="020B0503020204020204" pitchFamily="34" charset="-122"/>
                <a:ea typeface="微软雅黑" panose="020B0503020204020204" pitchFamily="34" charset="-122"/>
              </a:rPr>
              <a:t>下层物理资源提供安全的数据通讯能力</a:t>
            </a:r>
            <a:r>
              <a:rPr lang="zh-CN" altLang="en-US" sz="1600" b="1" dirty="0">
                <a:latin typeface="微软雅黑" panose="020B0503020204020204" pitchFamily="34" charset="-122"/>
                <a:ea typeface="微软雅黑" panose="020B0503020204020204" pitchFamily="34" charset="-122"/>
              </a:rPr>
              <a:t>，使得</a:t>
            </a:r>
            <a:r>
              <a:rPr lang="zh-CN" altLang="en-US" sz="1600" b="1" dirty="0">
                <a:solidFill>
                  <a:srgbClr val="0070C0"/>
                </a:solidFill>
                <a:latin typeface="微软雅黑" panose="020B0503020204020204" pitchFamily="34" charset="-122"/>
                <a:ea typeface="微软雅黑" panose="020B0503020204020204" pitchFamily="34" charset="-122"/>
              </a:rPr>
              <a:t>资源之间可以进行互操作</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单个资源之间建立了联系</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。该层定义了核心的通信和认证协议，用于网格的网络事务处理。通信协议允许在构造层资源之间交换数据，要求包括传输、路由、命名等功能。</a:t>
            </a:r>
          </a:p>
        </p:txBody>
      </p:sp>
      <p:sp>
        <p:nvSpPr>
          <p:cNvPr id="37901" name="TextBox 18"/>
          <p:cNvSpPr txBox="1">
            <a:spLocks noChangeArrowheads="1"/>
          </p:cNvSpPr>
          <p:nvPr/>
        </p:nvSpPr>
        <p:spPr bwMode="auto">
          <a:xfrm>
            <a:off x="4936191" y="3716339"/>
            <a:ext cx="6902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C00000"/>
                </a:solidFill>
                <a:latin typeface="微软雅黑" panose="020B0503020204020204" pitchFamily="34" charset="-122"/>
                <a:ea typeface="微软雅黑" panose="020B0503020204020204" pitchFamily="34" charset="-122"/>
              </a:rPr>
              <a:t>资源层</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功能</a:t>
            </a:r>
            <a:r>
              <a:rPr lang="zh-CN" altLang="en-US" sz="1600" b="1" dirty="0">
                <a:solidFill>
                  <a:srgbClr val="0070C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a:t>
            </a:r>
            <a:r>
              <a:rPr lang="zh-CN" altLang="en-US" sz="1600" b="1" dirty="0">
                <a:solidFill>
                  <a:srgbClr val="0070C0"/>
                </a:solidFill>
                <a:latin typeface="微软雅黑" panose="020B0503020204020204" pitchFamily="34" charset="-122"/>
                <a:ea typeface="微软雅黑" panose="020B0503020204020204" pitchFamily="34" charset="-122"/>
              </a:rPr>
              <a:t>实现对单个资源的共享</a:t>
            </a:r>
            <a:r>
              <a:rPr lang="zh-CN" altLang="en-US" sz="1600" b="1" dirty="0">
                <a:latin typeface="微软雅黑" panose="020B0503020204020204" pitchFamily="34" charset="-122"/>
                <a:ea typeface="微软雅黑" panose="020B0503020204020204" pitchFamily="34" charset="-122"/>
              </a:rPr>
              <a:t>。资源层定义的协议包括安全初始化、监视、控制单个资源的共享操作、审计以及付费等。它忽略了全局状态。</a:t>
            </a:r>
          </a:p>
        </p:txBody>
      </p:sp>
      <p:sp>
        <p:nvSpPr>
          <p:cNvPr id="37902" name="TextBox 19"/>
          <p:cNvSpPr txBox="1">
            <a:spLocks noChangeArrowheads="1"/>
          </p:cNvSpPr>
          <p:nvPr/>
        </p:nvSpPr>
        <p:spPr bwMode="auto">
          <a:xfrm>
            <a:off x="4973005" y="2629502"/>
            <a:ext cx="6932304"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C00000"/>
                </a:solidFill>
                <a:latin typeface="微软雅黑" panose="020B0503020204020204" pitchFamily="34" charset="-122"/>
                <a:ea typeface="微软雅黑" panose="020B0503020204020204" pitchFamily="34" charset="-122"/>
              </a:rPr>
              <a:t>汇聚层</a:t>
            </a:r>
            <a:r>
              <a:rPr lang="zh-CN" altLang="en-US" sz="1600" b="1" dirty="0" smtClean="0">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功能：是</a:t>
            </a:r>
            <a:r>
              <a:rPr lang="zh-CN" altLang="en-US" sz="1600" b="1" dirty="0">
                <a:solidFill>
                  <a:srgbClr val="0070C0"/>
                </a:solidFill>
                <a:latin typeface="微软雅黑" panose="020B0503020204020204" pitchFamily="34" charset="-122"/>
                <a:ea typeface="微软雅黑" panose="020B0503020204020204" pitchFamily="34" charset="-122"/>
              </a:rPr>
              <a:t>协调多种资源的共享</a:t>
            </a:r>
            <a:r>
              <a:rPr lang="zh-CN" altLang="en-US" sz="1600" b="1" dirty="0">
                <a:latin typeface="微软雅黑" panose="020B0503020204020204" pitchFamily="34" charset="-122"/>
                <a:ea typeface="微软雅黑" panose="020B0503020204020204" pitchFamily="34" charset="-122"/>
              </a:rPr>
              <a:t>。该层协议与服务描述的是资源的共享，包括目录服务、协同分配和调度以及代理服务、监控和诊断服务、数据复制服务、网格支持下的编程系统、负载管理系统与协同分配工作框架、软件发现服务、协作服务等。说明了不同资源集合之间是如何相互作用的。</a:t>
            </a:r>
          </a:p>
        </p:txBody>
      </p:sp>
      <p:sp>
        <p:nvSpPr>
          <p:cNvPr id="37903" name="TextBox 20"/>
          <p:cNvSpPr txBox="1">
            <a:spLocks noChangeArrowheads="1"/>
          </p:cNvSpPr>
          <p:nvPr/>
        </p:nvSpPr>
        <p:spPr bwMode="auto">
          <a:xfrm>
            <a:off x="4982056" y="1916114"/>
            <a:ext cx="70332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C00000"/>
                </a:solidFill>
                <a:latin typeface="微软雅黑" panose="020B0503020204020204" pitchFamily="34" charset="-122"/>
                <a:ea typeface="微软雅黑" panose="020B0503020204020204" pitchFamily="34" charset="-122"/>
              </a:rPr>
              <a:t>应用层</a:t>
            </a:r>
            <a:r>
              <a:rPr lang="zh-CN" altLang="en-US" sz="1600" b="1" dirty="0">
                <a:latin typeface="微软雅黑" panose="020B0503020204020204" pitchFamily="34" charset="-122"/>
                <a:ea typeface="微软雅黑" panose="020B0503020204020204" pitchFamily="34" charset="-122"/>
              </a:rPr>
              <a:t>：可以根据任一层次上定义的服务来构造。每一层都定义了协议，以提供对相关服务的访问，这些服务包括资源管理、数据存取、资源发现等。</a:t>
            </a:r>
          </a:p>
        </p:txBody>
      </p:sp>
      <p:sp>
        <p:nvSpPr>
          <p:cNvPr id="37904"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00"/>
                                        </p:tgtEl>
                                        <p:attrNameLst>
                                          <p:attrName>style.visibility</p:attrName>
                                        </p:attrNameLst>
                                      </p:cBhvr>
                                      <p:to>
                                        <p:strVal val="visible"/>
                                      </p:to>
                                    </p:set>
                                    <p:anim calcmode="lin" valueType="num">
                                      <p:cBhvr additive="base">
                                        <p:cTn id="7" dur="500" fill="hold"/>
                                        <p:tgtEl>
                                          <p:spTgt spid="37900"/>
                                        </p:tgtEl>
                                        <p:attrNameLst>
                                          <p:attrName>ppt_x</p:attrName>
                                        </p:attrNameLst>
                                      </p:cBhvr>
                                      <p:tavLst>
                                        <p:tav tm="0">
                                          <p:val>
                                            <p:strVal val="#ppt_x"/>
                                          </p:val>
                                        </p:tav>
                                        <p:tav tm="100000">
                                          <p:val>
                                            <p:strVal val="#ppt_x"/>
                                          </p:val>
                                        </p:tav>
                                      </p:tavLst>
                                    </p:anim>
                                    <p:anim calcmode="lin" valueType="num">
                                      <p:cBhvr additive="base">
                                        <p:cTn id="8" dur="500" fill="hold"/>
                                        <p:tgtEl>
                                          <p:spTgt spid="379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901"/>
                                        </p:tgtEl>
                                        <p:attrNameLst>
                                          <p:attrName>style.visibility</p:attrName>
                                        </p:attrNameLst>
                                      </p:cBhvr>
                                      <p:to>
                                        <p:strVal val="visible"/>
                                      </p:to>
                                    </p:set>
                                    <p:anim calcmode="lin" valueType="num">
                                      <p:cBhvr additive="base">
                                        <p:cTn id="13" dur="500" fill="hold"/>
                                        <p:tgtEl>
                                          <p:spTgt spid="37901"/>
                                        </p:tgtEl>
                                        <p:attrNameLst>
                                          <p:attrName>ppt_x</p:attrName>
                                        </p:attrNameLst>
                                      </p:cBhvr>
                                      <p:tavLst>
                                        <p:tav tm="0">
                                          <p:val>
                                            <p:strVal val="#ppt_x"/>
                                          </p:val>
                                        </p:tav>
                                        <p:tav tm="100000">
                                          <p:val>
                                            <p:strVal val="#ppt_x"/>
                                          </p:val>
                                        </p:tav>
                                      </p:tavLst>
                                    </p:anim>
                                    <p:anim calcmode="lin" valueType="num">
                                      <p:cBhvr additive="base">
                                        <p:cTn id="14" dur="500" fill="hold"/>
                                        <p:tgtEl>
                                          <p:spTgt spid="379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902"/>
                                        </p:tgtEl>
                                        <p:attrNameLst>
                                          <p:attrName>style.visibility</p:attrName>
                                        </p:attrNameLst>
                                      </p:cBhvr>
                                      <p:to>
                                        <p:strVal val="visible"/>
                                      </p:to>
                                    </p:set>
                                    <p:anim calcmode="lin" valueType="num">
                                      <p:cBhvr additive="base">
                                        <p:cTn id="19" dur="500" fill="hold"/>
                                        <p:tgtEl>
                                          <p:spTgt spid="37902"/>
                                        </p:tgtEl>
                                        <p:attrNameLst>
                                          <p:attrName>ppt_x</p:attrName>
                                        </p:attrNameLst>
                                      </p:cBhvr>
                                      <p:tavLst>
                                        <p:tav tm="0">
                                          <p:val>
                                            <p:strVal val="#ppt_x"/>
                                          </p:val>
                                        </p:tav>
                                        <p:tav tm="100000">
                                          <p:val>
                                            <p:strVal val="#ppt_x"/>
                                          </p:val>
                                        </p:tav>
                                      </p:tavLst>
                                    </p:anim>
                                    <p:anim calcmode="lin" valueType="num">
                                      <p:cBhvr additive="base">
                                        <p:cTn id="20" dur="500" fill="hold"/>
                                        <p:tgtEl>
                                          <p:spTgt spid="379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903"/>
                                        </p:tgtEl>
                                        <p:attrNameLst>
                                          <p:attrName>style.visibility</p:attrName>
                                        </p:attrNameLst>
                                      </p:cBhvr>
                                      <p:to>
                                        <p:strVal val="visible"/>
                                      </p:to>
                                    </p:set>
                                    <p:anim calcmode="lin" valueType="num">
                                      <p:cBhvr additive="base">
                                        <p:cTn id="25" dur="500" fill="hold"/>
                                        <p:tgtEl>
                                          <p:spTgt spid="37903"/>
                                        </p:tgtEl>
                                        <p:attrNameLst>
                                          <p:attrName>ppt_x</p:attrName>
                                        </p:attrNameLst>
                                      </p:cBhvr>
                                      <p:tavLst>
                                        <p:tav tm="0">
                                          <p:val>
                                            <p:strVal val="#ppt_x"/>
                                          </p:val>
                                        </p:tav>
                                        <p:tav tm="100000">
                                          <p:val>
                                            <p:strVal val="#ppt_x"/>
                                          </p:val>
                                        </p:tav>
                                      </p:tavLst>
                                    </p:anim>
                                    <p:anim calcmode="lin" valueType="num">
                                      <p:cBhvr additive="base">
                                        <p:cTn id="26" dur="500" fill="hold"/>
                                        <p:tgtEl>
                                          <p:spTgt spid="37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p:bldP spid="37901" grpId="0"/>
      <p:bldP spid="37902" grpId="0"/>
      <p:bldP spid="379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5"/>
          <p:cNvSpPr>
            <a:spLocks noChangeArrowheads="1"/>
          </p:cNvSpPr>
          <p:nvPr/>
        </p:nvSpPr>
        <p:spPr bwMode="auto">
          <a:xfrm>
            <a:off x="2928939" y="3933826"/>
            <a:ext cx="4319587" cy="430213"/>
          </a:xfrm>
          <a:prstGeom prst="rect">
            <a:avLst/>
          </a:prstGeom>
          <a:solidFill>
            <a:schemeClr val="accent1">
              <a:alpha val="18823"/>
            </a:schemeClr>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相互安全通讯</a:t>
            </a:r>
          </a:p>
        </p:txBody>
      </p:sp>
      <p:sp>
        <p:nvSpPr>
          <p:cNvPr id="38915" name="矩形 3"/>
          <p:cNvSpPr>
            <a:spLocks noChangeArrowheads="1"/>
          </p:cNvSpPr>
          <p:nvPr/>
        </p:nvSpPr>
        <p:spPr bwMode="auto">
          <a:xfrm>
            <a:off x="2928939" y="1989139"/>
            <a:ext cx="4319587" cy="503237"/>
          </a:xfrm>
          <a:prstGeom prst="rect">
            <a:avLst/>
          </a:prstGeom>
          <a:solidFill>
            <a:schemeClr val="accent1">
              <a:alpha val="18823"/>
            </a:schemeClr>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工具与应用</a:t>
            </a:r>
          </a:p>
        </p:txBody>
      </p:sp>
      <p:sp>
        <p:nvSpPr>
          <p:cNvPr id="38916" name="矩形 4"/>
          <p:cNvSpPr>
            <a:spLocks noChangeArrowheads="1"/>
          </p:cNvSpPr>
          <p:nvPr/>
        </p:nvSpPr>
        <p:spPr bwMode="auto">
          <a:xfrm>
            <a:off x="2928939" y="2565401"/>
            <a:ext cx="4319587" cy="720725"/>
          </a:xfrm>
          <a:prstGeom prst="rect">
            <a:avLst/>
          </a:prstGeom>
          <a:solidFill>
            <a:schemeClr val="accent1">
              <a:alpha val="18823"/>
            </a:schemeClr>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目标代理诊</a:t>
            </a:r>
            <a:endParaRPr lang="en-US" altLang="zh-CN"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断与监控层</a:t>
            </a:r>
          </a:p>
        </p:txBody>
      </p:sp>
      <p:sp>
        <p:nvSpPr>
          <p:cNvPr id="38917" name="矩形 5"/>
          <p:cNvSpPr>
            <a:spLocks noChangeArrowheads="1"/>
          </p:cNvSpPr>
          <p:nvPr/>
        </p:nvSpPr>
        <p:spPr bwMode="auto">
          <a:xfrm>
            <a:off x="2928939" y="3357564"/>
            <a:ext cx="4319587" cy="503237"/>
          </a:xfrm>
          <a:prstGeom prst="rect">
            <a:avLst/>
          </a:prstGeom>
          <a:solidFill>
            <a:schemeClr val="accent1">
              <a:alpha val="18823"/>
            </a:schemeClr>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单资源共享</a:t>
            </a:r>
          </a:p>
        </p:txBody>
      </p:sp>
      <p:sp>
        <p:nvSpPr>
          <p:cNvPr id="38918" name="矩形 7"/>
          <p:cNvSpPr>
            <a:spLocks noChangeArrowheads="1"/>
          </p:cNvSpPr>
          <p:nvPr/>
        </p:nvSpPr>
        <p:spPr bwMode="auto">
          <a:xfrm>
            <a:off x="2928939" y="4652963"/>
            <a:ext cx="4319587" cy="792162"/>
          </a:xfrm>
          <a:prstGeom prst="rect">
            <a:avLst/>
          </a:prstGeom>
          <a:solidFill>
            <a:schemeClr val="accent1">
              <a:alpha val="18823"/>
            </a:schemeClr>
          </a:solidFill>
          <a:ln w="9525">
            <a:solidFill>
              <a:srgbClr val="000000"/>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000" b="1">
                <a:latin typeface="微软雅黑" panose="020B0503020204020204" pitchFamily="34" charset="-122"/>
                <a:ea typeface="微软雅黑" panose="020B0503020204020204" pitchFamily="34" charset="-122"/>
              </a:rPr>
              <a:t>各种资源：如计算机、</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存储介质、网络、传感器</a:t>
            </a:r>
          </a:p>
        </p:txBody>
      </p:sp>
      <p:sp>
        <p:nvSpPr>
          <p:cNvPr id="38919" name="矩形 11"/>
          <p:cNvSpPr>
            <a:spLocks noChangeArrowheads="1"/>
          </p:cNvSpPr>
          <p:nvPr/>
        </p:nvSpPr>
        <p:spPr bwMode="auto">
          <a:xfrm>
            <a:off x="7464425" y="1989139"/>
            <a:ext cx="2160588" cy="503237"/>
          </a:xfrm>
          <a:prstGeom prst="rect">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应用层</a:t>
            </a:r>
          </a:p>
        </p:txBody>
      </p:sp>
      <p:sp>
        <p:nvSpPr>
          <p:cNvPr id="38920" name="矩形 12"/>
          <p:cNvSpPr>
            <a:spLocks noChangeArrowheads="1"/>
          </p:cNvSpPr>
          <p:nvPr/>
        </p:nvSpPr>
        <p:spPr bwMode="auto">
          <a:xfrm>
            <a:off x="7464425" y="2636839"/>
            <a:ext cx="2160588" cy="504825"/>
          </a:xfrm>
          <a:prstGeom prst="rect">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汇聚层</a:t>
            </a:r>
          </a:p>
        </p:txBody>
      </p:sp>
      <p:sp>
        <p:nvSpPr>
          <p:cNvPr id="38921" name="矩形 13"/>
          <p:cNvSpPr>
            <a:spLocks noChangeArrowheads="1"/>
          </p:cNvSpPr>
          <p:nvPr/>
        </p:nvSpPr>
        <p:spPr bwMode="auto">
          <a:xfrm>
            <a:off x="7823200" y="3284539"/>
            <a:ext cx="1512888" cy="503237"/>
          </a:xfrm>
          <a:prstGeom prst="rect">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资源层</a:t>
            </a:r>
          </a:p>
        </p:txBody>
      </p:sp>
      <p:sp>
        <p:nvSpPr>
          <p:cNvPr id="38922" name="矩形 15"/>
          <p:cNvSpPr>
            <a:spLocks noChangeArrowheads="1"/>
          </p:cNvSpPr>
          <p:nvPr/>
        </p:nvSpPr>
        <p:spPr bwMode="auto">
          <a:xfrm>
            <a:off x="7967663" y="4797425"/>
            <a:ext cx="1225550" cy="503238"/>
          </a:xfrm>
          <a:prstGeom prst="rect">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构造层</a:t>
            </a:r>
          </a:p>
        </p:txBody>
      </p:sp>
      <p:sp>
        <p:nvSpPr>
          <p:cNvPr id="38923" name="任意多边形 21"/>
          <p:cNvSpPr>
            <a:spLocks noChangeArrowheads="1"/>
          </p:cNvSpPr>
          <p:nvPr/>
        </p:nvSpPr>
        <p:spPr bwMode="auto">
          <a:xfrm>
            <a:off x="2928939" y="2060575"/>
            <a:ext cx="1271587" cy="3384550"/>
          </a:xfrm>
          <a:custGeom>
            <a:avLst/>
            <a:gdLst>
              <a:gd name="T0" fmla="*/ 58057 w 1272223"/>
              <a:gd name="T1" fmla="*/ 0 h 3106057"/>
              <a:gd name="T2" fmla="*/ 377371 w 1272223"/>
              <a:gd name="T3" fmla="*/ 101600 h 3106057"/>
              <a:gd name="T4" fmla="*/ 943428 w 1272223"/>
              <a:gd name="T5" fmla="*/ 580571 h 3106057"/>
              <a:gd name="T6" fmla="*/ 1223842 w 1272223"/>
              <a:gd name="T7" fmla="*/ 1198585 h 3106057"/>
              <a:gd name="T8" fmla="*/ 1233714 w 1272223"/>
              <a:gd name="T9" fmla="*/ 1959429 h 3106057"/>
              <a:gd name="T10" fmla="*/ 1001485 w 1272223"/>
              <a:gd name="T11" fmla="*/ 2481943 h 3106057"/>
              <a:gd name="T12" fmla="*/ 203200 w 1272223"/>
              <a:gd name="T13" fmla="*/ 3004457 h 3106057"/>
              <a:gd name="T14" fmla="*/ 0 w 1272223"/>
              <a:gd name="T15" fmla="*/ 3091543 h 3106057"/>
              <a:gd name="T16" fmla="*/ 0 60000 65536"/>
              <a:gd name="T17" fmla="*/ 0 60000 65536"/>
              <a:gd name="T18" fmla="*/ 0 60000 65536"/>
              <a:gd name="T19" fmla="*/ 0 60000 65536"/>
              <a:gd name="T20" fmla="*/ 0 60000 65536"/>
              <a:gd name="T21" fmla="*/ 0 60000 65536"/>
              <a:gd name="T22" fmla="*/ 0 60000 65536"/>
              <a:gd name="T23" fmla="*/ 0 60000 65536"/>
              <a:gd name="T24" fmla="*/ 0 w 1272223"/>
              <a:gd name="T25" fmla="*/ 0 h 3106057"/>
              <a:gd name="T26" fmla="*/ 1272223 w 1272223"/>
              <a:gd name="T27" fmla="*/ 3106057 h 31060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2223" h="3106057">
                <a:moveTo>
                  <a:pt x="58057" y="0"/>
                </a:moveTo>
                <a:cubicBezTo>
                  <a:pt x="143933" y="2419"/>
                  <a:pt x="229809" y="4838"/>
                  <a:pt x="377371" y="101600"/>
                </a:cubicBezTo>
                <a:cubicBezTo>
                  <a:pt x="524933" y="198362"/>
                  <a:pt x="802350" y="397740"/>
                  <a:pt x="943428" y="580571"/>
                </a:cubicBezTo>
                <a:cubicBezTo>
                  <a:pt x="1084506" y="763402"/>
                  <a:pt x="1175461" y="968775"/>
                  <a:pt x="1223842" y="1198585"/>
                </a:cubicBezTo>
                <a:cubicBezTo>
                  <a:pt x="1272223" y="1428395"/>
                  <a:pt x="1270773" y="1745536"/>
                  <a:pt x="1233714" y="1959429"/>
                </a:cubicBezTo>
                <a:cubicBezTo>
                  <a:pt x="1196655" y="2173322"/>
                  <a:pt x="1173237" y="2307772"/>
                  <a:pt x="1001485" y="2481943"/>
                </a:cubicBezTo>
                <a:cubicBezTo>
                  <a:pt x="829733" y="2656114"/>
                  <a:pt x="370114" y="2902857"/>
                  <a:pt x="203200" y="3004457"/>
                </a:cubicBezTo>
                <a:cubicBezTo>
                  <a:pt x="36286" y="3106057"/>
                  <a:pt x="0" y="3091543"/>
                  <a:pt x="0" y="3091543"/>
                </a:cubicBezTo>
              </a:path>
            </a:pathLst>
          </a:custGeom>
          <a:noFill/>
          <a:ln w="38100">
            <a:solidFill>
              <a:srgbClr val="C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8924" name="任意多边形 22"/>
          <p:cNvSpPr>
            <a:spLocks noChangeArrowheads="1"/>
          </p:cNvSpPr>
          <p:nvPr/>
        </p:nvSpPr>
        <p:spPr bwMode="auto">
          <a:xfrm flipH="1">
            <a:off x="6024563" y="2060575"/>
            <a:ext cx="1223962" cy="3384550"/>
          </a:xfrm>
          <a:custGeom>
            <a:avLst/>
            <a:gdLst>
              <a:gd name="T0" fmla="*/ 58057 w 1272223"/>
              <a:gd name="T1" fmla="*/ 0 h 3106057"/>
              <a:gd name="T2" fmla="*/ 377371 w 1272223"/>
              <a:gd name="T3" fmla="*/ 101600 h 3106057"/>
              <a:gd name="T4" fmla="*/ 943428 w 1272223"/>
              <a:gd name="T5" fmla="*/ 580571 h 3106057"/>
              <a:gd name="T6" fmla="*/ 1223842 w 1272223"/>
              <a:gd name="T7" fmla="*/ 1198585 h 3106057"/>
              <a:gd name="T8" fmla="*/ 1233714 w 1272223"/>
              <a:gd name="T9" fmla="*/ 1959429 h 3106057"/>
              <a:gd name="T10" fmla="*/ 1001485 w 1272223"/>
              <a:gd name="T11" fmla="*/ 2481943 h 3106057"/>
              <a:gd name="T12" fmla="*/ 203200 w 1272223"/>
              <a:gd name="T13" fmla="*/ 3004457 h 3106057"/>
              <a:gd name="T14" fmla="*/ 0 w 1272223"/>
              <a:gd name="T15" fmla="*/ 3091543 h 3106057"/>
              <a:gd name="T16" fmla="*/ 0 60000 65536"/>
              <a:gd name="T17" fmla="*/ 0 60000 65536"/>
              <a:gd name="T18" fmla="*/ 0 60000 65536"/>
              <a:gd name="T19" fmla="*/ 0 60000 65536"/>
              <a:gd name="T20" fmla="*/ 0 60000 65536"/>
              <a:gd name="T21" fmla="*/ 0 60000 65536"/>
              <a:gd name="T22" fmla="*/ 0 60000 65536"/>
              <a:gd name="T23" fmla="*/ 0 60000 65536"/>
              <a:gd name="T24" fmla="*/ 0 w 1272223"/>
              <a:gd name="T25" fmla="*/ 0 h 3106057"/>
              <a:gd name="T26" fmla="*/ 1272223 w 1272223"/>
              <a:gd name="T27" fmla="*/ 3106057 h 31060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2223" h="3106057">
                <a:moveTo>
                  <a:pt x="58057" y="0"/>
                </a:moveTo>
                <a:cubicBezTo>
                  <a:pt x="143933" y="2419"/>
                  <a:pt x="229809" y="4838"/>
                  <a:pt x="377371" y="101600"/>
                </a:cubicBezTo>
                <a:cubicBezTo>
                  <a:pt x="524933" y="198362"/>
                  <a:pt x="802350" y="397740"/>
                  <a:pt x="943428" y="580571"/>
                </a:cubicBezTo>
                <a:cubicBezTo>
                  <a:pt x="1084506" y="763402"/>
                  <a:pt x="1175461" y="968775"/>
                  <a:pt x="1223842" y="1198585"/>
                </a:cubicBezTo>
                <a:cubicBezTo>
                  <a:pt x="1272223" y="1428395"/>
                  <a:pt x="1270773" y="1745536"/>
                  <a:pt x="1233714" y="1959429"/>
                </a:cubicBezTo>
                <a:cubicBezTo>
                  <a:pt x="1196655" y="2173322"/>
                  <a:pt x="1173237" y="2307772"/>
                  <a:pt x="1001485" y="2481943"/>
                </a:cubicBezTo>
                <a:cubicBezTo>
                  <a:pt x="829733" y="2656114"/>
                  <a:pt x="370114" y="2902857"/>
                  <a:pt x="203200" y="3004457"/>
                </a:cubicBezTo>
                <a:cubicBezTo>
                  <a:pt x="36286" y="3106057"/>
                  <a:pt x="0" y="3091543"/>
                  <a:pt x="0" y="3091543"/>
                </a:cubicBezTo>
              </a:path>
            </a:pathLst>
          </a:custGeom>
          <a:noFill/>
          <a:ln w="38100">
            <a:solidFill>
              <a:srgbClr val="C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 name="内容占位符 2"/>
          <p:cNvSpPr>
            <a:spLocks noGrp="1"/>
          </p:cNvSpPr>
          <p:nvPr>
            <p:ph idx="1"/>
          </p:nvPr>
        </p:nvSpPr>
        <p:spPr>
          <a:xfrm>
            <a:off x="1117601" y="1178610"/>
            <a:ext cx="4894262" cy="612775"/>
          </a:xfrm>
        </p:spPr>
        <p:txBody>
          <a:bodyPr/>
          <a:lstStyle/>
          <a:p>
            <a:pPr>
              <a:buFontTx/>
              <a:buNone/>
              <a:defRPr/>
            </a:pPr>
            <a:r>
              <a:rPr lang="zh-CN" altLang="en-US" sz="3000" b="1" dirty="0">
                <a:latin typeface="微软雅黑" panose="020B0503020204020204" pitchFamily="34" charset="-122"/>
                <a:ea typeface="微软雅黑" panose="020B0503020204020204" pitchFamily="34" charset="-122"/>
              </a:rPr>
              <a:t>绘制成沙漏形状的五层架构</a:t>
            </a:r>
          </a:p>
        </p:txBody>
      </p:sp>
      <p:sp>
        <p:nvSpPr>
          <p:cNvPr id="38926" name="TextBox 24"/>
          <p:cNvSpPr txBox="1">
            <a:spLocks noChangeArrowheads="1"/>
          </p:cNvSpPr>
          <p:nvPr/>
        </p:nvSpPr>
        <p:spPr bwMode="auto">
          <a:xfrm>
            <a:off x="1042092" y="5727809"/>
            <a:ext cx="101389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dirty="0">
                <a:solidFill>
                  <a:srgbClr val="000000"/>
                </a:solidFill>
                <a:latin typeface="黑体" panose="02010609060101010101" pitchFamily="2" charset="-122"/>
                <a:ea typeface="黑体" panose="02010609060101010101" pitchFamily="2" charset="-122"/>
              </a:rPr>
              <a:t>含义：各部分协议的数量是不同的，对于其最核心的部分，要能够实现上层各协议向核心协议映射；同时，实现核心协议向下层其它各协议的映射。核心协议在所有支持网格计算的地点都应该得到支持，因此，核心协议数量不应该太多，否则就成了协议查重结构中的瓶颈。</a:t>
            </a:r>
          </a:p>
        </p:txBody>
      </p:sp>
      <p:sp>
        <p:nvSpPr>
          <p:cNvPr id="38927" name="矩形 13"/>
          <p:cNvSpPr>
            <a:spLocks noChangeArrowheads="1"/>
          </p:cNvSpPr>
          <p:nvPr/>
        </p:nvSpPr>
        <p:spPr bwMode="auto">
          <a:xfrm>
            <a:off x="7824788" y="3860800"/>
            <a:ext cx="1439862" cy="503238"/>
          </a:xfrm>
          <a:prstGeom prst="rect">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latin typeface="微软雅黑" panose="020B0503020204020204" pitchFamily="34" charset="-122"/>
                <a:ea typeface="微软雅黑" panose="020B0503020204020204" pitchFamily="34" charset="-122"/>
              </a:rPr>
              <a:t>连接层</a:t>
            </a:r>
          </a:p>
        </p:txBody>
      </p:sp>
      <p:sp>
        <p:nvSpPr>
          <p:cNvPr id="38928"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
        <p:nvSpPr>
          <p:cNvPr id="2" name="矩形 1"/>
          <p:cNvSpPr/>
          <p:nvPr/>
        </p:nvSpPr>
        <p:spPr>
          <a:xfrm>
            <a:off x="812744" y="3213609"/>
            <a:ext cx="1723549" cy="830997"/>
          </a:xfrm>
          <a:prstGeom prst="rect">
            <a:avLst/>
          </a:prstGeom>
        </p:spPr>
        <p:txBody>
          <a:bodyPr wrap="none">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核心协议</a:t>
            </a:r>
            <a:r>
              <a:rPr lang="zh-CN" altLang="en-US" sz="2400" b="1" dirty="0" smtClean="0">
                <a:solidFill>
                  <a:srgbClr val="0000CC"/>
                </a:solidFill>
                <a:latin typeface="微软雅黑" panose="020B0503020204020204" pitchFamily="34" charset="-122"/>
                <a:ea typeface="微软雅黑" panose="020B0503020204020204" pitchFamily="34" charset="-122"/>
              </a:rPr>
              <a:t>数</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zh-CN" altLang="en-US" sz="2400" b="1" dirty="0" smtClean="0">
                <a:solidFill>
                  <a:srgbClr val="0000CC"/>
                </a:solidFill>
                <a:latin typeface="微软雅黑" panose="020B0503020204020204" pitchFamily="34" charset="-122"/>
                <a:ea typeface="微软雅黑" panose="020B0503020204020204" pitchFamily="34" charset="-122"/>
              </a:rPr>
              <a:t>量</a:t>
            </a:r>
            <a:r>
              <a:rPr lang="zh-CN" altLang="en-US" sz="2400" b="1" dirty="0">
                <a:solidFill>
                  <a:srgbClr val="0000CC"/>
                </a:solidFill>
                <a:latin typeface="微软雅黑" panose="020B0503020204020204" pitchFamily="34" charset="-122"/>
                <a:ea typeface="微软雅黑" panose="020B0503020204020204" pitchFamily="34" charset="-122"/>
              </a:rPr>
              <a:t>不</a:t>
            </a:r>
            <a:r>
              <a:rPr lang="zh-CN" altLang="en-US" sz="2400" b="1" dirty="0" smtClean="0">
                <a:solidFill>
                  <a:srgbClr val="0000CC"/>
                </a:solidFill>
                <a:latin typeface="微软雅黑" panose="020B0503020204020204" pitchFamily="34" charset="-122"/>
                <a:ea typeface="微软雅黑" panose="020B0503020204020204" pitchFamily="34" charset="-122"/>
              </a:rPr>
              <a:t>应太</a:t>
            </a:r>
            <a:r>
              <a:rPr lang="zh-CN" altLang="en-US" sz="2400" b="1" dirty="0">
                <a:solidFill>
                  <a:srgbClr val="0000CC"/>
                </a:solidFill>
                <a:latin typeface="微软雅黑" panose="020B0503020204020204" pitchFamily="34" charset="-122"/>
                <a:ea typeface="微软雅黑" panose="020B0503020204020204" pitchFamily="34" charset="-122"/>
              </a:rPr>
              <a:t>多</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032" y="307818"/>
            <a:ext cx="11271564" cy="5869145"/>
          </a:xfrm>
        </p:spPr>
        <p:txBody>
          <a:bodyPr>
            <a:noAutofit/>
          </a:bodyPr>
          <a:lstStyle/>
          <a:p>
            <a:pPr>
              <a:lnSpc>
                <a:spcPct val="120000"/>
              </a:lnSpc>
              <a:spcBef>
                <a:spcPts val="600"/>
              </a:spcBef>
            </a:pPr>
            <a:r>
              <a:rPr lang="en-US" altLang="zh-CN" sz="2400" b="1" dirty="0">
                <a:latin typeface="微软雅黑" panose="020B0503020204020204" pitchFamily="34" charset="-122"/>
                <a:ea typeface="微软雅黑" panose="020B0503020204020204" pitchFamily="34" charset="-122"/>
              </a:rPr>
              <a:t>OGSA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Open Grid Services Architecture</a:t>
            </a:r>
            <a:r>
              <a:rPr lang="zh-CN" altLang="en-US" sz="2400" b="1" dirty="0">
                <a:latin typeface="微软雅黑" panose="020B0503020204020204" pitchFamily="34" charset="-122"/>
                <a:ea typeface="微软雅黑" panose="020B0503020204020204" pitchFamily="34" charset="-122"/>
              </a:rPr>
              <a:t>）被称为是下一代的网格体系结构，它是在原来“五层沙漏结构”的基础上，结合最新的</a:t>
            </a:r>
            <a:r>
              <a:rPr lang="en-US" altLang="zh-CN" sz="2400" b="1" dirty="0">
                <a:latin typeface="微软雅黑" panose="020B0503020204020204" pitchFamily="34" charset="-122"/>
                <a:ea typeface="微软雅黑" panose="020B0503020204020204" pitchFamily="34" charset="-122"/>
              </a:rPr>
              <a:t>Web Service </a:t>
            </a:r>
            <a:r>
              <a:rPr lang="zh-CN" altLang="en-US" sz="2400" b="1" dirty="0">
                <a:latin typeface="微软雅黑" panose="020B0503020204020204" pitchFamily="34" charset="-122"/>
                <a:ea typeface="微软雅黑" panose="020B0503020204020204" pitchFamily="34" charset="-122"/>
              </a:rPr>
              <a:t>技术提出来的</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20000"/>
              </a:lnSpc>
              <a:spcBef>
                <a:spcPts val="600"/>
              </a:spcBef>
            </a:pPr>
            <a:r>
              <a:rPr lang="en-US" altLang="zh-CN" sz="2400" b="1" dirty="0" smtClean="0">
                <a:latin typeface="微软雅黑" panose="020B0503020204020204" pitchFamily="34" charset="-122"/>
                <a:ea typeface="微软雅黑" panose="020B0503020204020204" pitchFamily="34" charset="-122"/>
              </a:rPr>
              <a:t>OGSA</a:t>
            </a:r>
            <a:r>
              <a:rPr lang="zh-CN" altLang="en-US" sz="2400" b="1" dirty="0">
                <a:latin typeface="微软雅黑" panose="020B0503020204020204" pitchFamily="34" charset="-122"/>
                <a:ea typeface="微软雅黑" panose="020B0503020204020204" pitchFamily="34" charset="-122"/>
              </a:rPr>
              <a:t>包括两大关键技术即</a:t>
            </a:r>
            <a:r>
              <a:rPr lang="zh-CN" altLang="en-US" sz="2400" b="1" dirty="0">
                <a:solidFill>
                  <a:srgbClr val="FF0000"/>
                </a:solidFill>
                <a:latin typeface="微软雅黑" panose="020B0503020204020204" pitchFamily="34" charset="-122"/>
                <a:ea typeface="微软雅黑" panose="020B0503020204020204" pitchFamily="34" charset="-122"/>
              </a:rPr>
              <a:t>网格技术</a:t>
            </a:r>
            <a:r>
              <a:rPr lang="zh-CN" altLang="en-US" sz="2400" b="1" dirty="0">
                <a:latin typeface="微软雅黑" panose="020B0503020204020204" pitchFamily="34" charset="-122"/>
                <a:ea typeface="微软雅黑" panose="020B0503020204020204" pitchFamily="34" charset="-122"/>
              </a:rPr>
              <a:t>和</a:t>
            </a:r>
            <a:r>
              <a:rPr lang="en-US" altLang="zh-CN" sz="2400" b="1" dirty="0">
                <a:solidFill>
                  <a:srgbClr val="FF0000"/>
                </a:solidFill>
                <a:latin typeface="微软雅黑" panose="020B0503020204020204" pitchFamily="34" charset="-122"/>
                <a:ea typeface="微软雅黑" panose="020B0503020204020204" pitchFamily="34" charset="-122"/>
              </a:rPr>
              <a:t>Web Service</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技术</a:t>
            </a:r>
            <a:r>
              <a:rPr lang="zh-CN" altLang="en-US" sz="2400" b="1" dirty="0" smtClean="0">
                <a:latin typeface="微软雅黑" panose="020B0503020204020204" pitchFamily="34" charset="-122"/>
                <a:ea typeface="微软雅黑" panose="020B0503020204020204" pitchFamily="34" charset="-122"/>
              </a:rPr>
              <a:t>。</a:t>
            </a:r>
            <a:r>
              <a:rPr lang="zh-CN" altLang="en-US" sz="2600" b="1" noProof="1">
                <a:solidFill>
                  <a:srgbClr val="000000"/>
                </a:solidFill>
                <a:latin typeface="微软雅黑" panose="020B0503020204020204" pitchFamily="34" charset="-122"/>
                <a:ea typeface="微软雅黑" panose="020B0503020204020204" pitchFamily="34" charset="-122"/>
              </a:rPr>
              <a:t>解决了两个重要问题：</a:t>
            </a:r>
          </a:p>
          <a:p>
            <a:pPr marL="1200150" lvl="1" indent="-457200">
              <a:lnSpc>
                <a:spcPct val="100000"/>
              </a:lnSpc>
              <a:spcBef>
                <a:spcPts val="600"/>
              </a:spcBef>
              <a:defRPr/>
            </a:pPr>
            <a:r>
              <a:rPr lang="zh-CN" altLang="en-US" sz="2600" b="1" noProof="1">
                <a:solidFill>
                  <a:srgbClr val="000000"/>
                </a:solidFill>
                <a:latin typeface="微软雅黑" panose="020B0503020204020204" pitchFamily="34" charset="-122"/>
                <a:ea typeface="微软雅黑" panose="020B0503020204020204" pitchFamily="34" charset="-122"/>
                <a:cs typeface="+mn-ea"/>
              </a:rPr>
              <a:t>标准服务接口的定义和</a:t>
            </a:r>
          </a:p>
          <a:p>
            <a:pPr marL="1200150" lvl="1" indent="-457200">
              <a:lnSpc>
                <a:spcPct val="100000"/>
              </a:lnSpc>
              <a:spcBef>
                <a:spcPts val="600"/>
              </a:spcBef>
              <a:defRPr/>
            </a:pPr>
            <a:r>
              <a:rPr lang="zh-CN" altLang="en-US" sz="2600" b="1" noProof="1">
                <a:solidFill>
                  <a:srgbClr val="000000"/>
                </a:solidFill>
                <a:latin typeface="微软雅黑" panose="020B0503020204020204" pitchFamily="34" charset="-122"/>
                <a:ea typeface="微软雅黑" panose="020B0503020204020204" pitchFamily="34" charset="-122"/>
                <a:cs typeface="+mn-ea"/>
              </a:rPr>
              <a:t>协议的识别</a:t>
            </a:r>
            <a:r>
              <a:rPr lang="zh-CN" altLang="en-US" sz="2600" b="1" noProof="1" smtClean="0">
                <a:solidFill>
                  <a:srgbClr val="000000"/>
                </a:solidFill>
                <a:latin typeface="微软雅黑" panose="020B0503020204020204" pitchFamily="34" charset="-122"/>
                <a:ea typeface="微软雅黑" panose="020B0503020204020204" pitchFamily="34" charset="-122"/>
                <a:cs typeface="+mn-ea"/>
              </a:rPr>
              <a:t>。</a:t>
            </a:r>
            <a:r>
              <a:rPr lang="zh-CN" altLang="en-US"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　</a:t>
            </a:r>
            <a:endParaRPr lang="en-US" altLang="zh-CN" sz="2400"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400" b="1" dirty="0" smtClean="0">
                <a:latin typeface="微软雅黑" panose="020B0503020204020204" pitchFamily="34" charset="-122"/>
                <a:ea typeface="微软雅黑" panose="020B0503020204020204" pitchFamily="34" charset="-122"/>
              </a:rPr>
              <a:t>网格</a:t>
            </a:r>
            <a:r>
              <a:rPr lang="zh-CN" altLang="en-US" sz="2400" b="1" dirty="0">
                <a:latin typeface="微软雅黑" panose="020B0503020204020204" pitchFamily="34" charset="-122"/>
                <a:ea typeface="微软雅黑" panose="020B0503020204020204" pitchFamily="34" charset="-122"/>
              </a:rPr>
              <a:t>体系结构是关于如何建造网格的技术，包括对网格基本组成部分和各部分功能的定义和描述，网格各部分相互关系与集成方法的规定，网格有效运行机制的刻画</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en-US" altLang="zh-CN" sz="2400" b="1" dirty="0" smtClean="0">
                <a:latin typeface="微软雅黑" panose="020B0503020204020204" pitchFamily="34" charset="-122"/>
                <a:ea typeface="微软雅黑" panose="020B0503020204020204" pitchFamily="34" charset="-122"/>
              </a:rPr>
              <a:t>OGSA</a:t>
            </a:r>
            <a:r>
              <a:rPr lang="zh-CN" altLang="en-US" sz="2400" b="1" dirty="0">
                <a:latin typeface="微软雅黑" panose="020B0503020204020204" pitchFamily="34" charset="-122"/>
                <a:ea typeface="微软雅黑" panose="020B0503020204020204" pitchFamily="34" charset="-122"/>
              </a:rPr>
              <a:t>最突出的思想就是以“服务”为中心。在</a:t>
            </a:r>
            <a:r>
              <a:rPr lang="en-US" altLang="zh-CN" sz="2400" b="1" dirty="0">
                <a:latin typeface="微软雅黑" panose="020B0503020204020204" pitchFamily="34" charset="-122"/>
                <a:ea typeface="微软雅黑" panose="020B0503020204020204" pitchFamily="34" charset="-122"/>
              </a:rPr>
              <a:t>OGSA</a:t>
            </a:r>
            <a:r>
              <a:rPr lang="zh-CN" altLang="en-US" sz="2400" b="1" dirty="0">
                <a:latin typeface="微软雅黑" panose="020B0503020204020204" pitchFamily="34" charset="-122"/>
                <a:ea typeface="微软雅黑" panose="020B0503020204020204" pitchFamily="34" charset="-122"/>
              </a:rPr>
              <a:t>框架中，将一切都抽象为服务，包括计算机、程序、数据、仪器设备等</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400" b="1" dirty="0" smtClean="0">
                <a:latin typeface="微软雅黑" panose="020B0503020204020204" pitchFamily="34" charset="-122"/>
                <a:ea typeface="微软雅黑" panose="020B0503020204020204" pitchFamily="34" charset="-122"/>
              </a:rPr>
              <a:t>这种</a:t>
            </a:r>
            <a:r>
              <a:rPr lang="zh-CN" altLang="en-US" sz="2400" b="1" dirty="0">
                <a:latin typeface="微软雅黑" panose="020B0503020204020204" pitchFamily="34" charset="-122"/>
                <a:ea typeface="微软雅黑" panose="020B0503020204020204" pitchFamily="34" charset="-122"/>
              </a:rPr>
              <a:t>观念，有利于通过统一的标准接口来管理和使用网格。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7"/>
          <p:cNvSpPr>
            <a:spLocks noChangeArrowheads="1"/>
          </p:cNvSpPr>
          <p:nvPr/>
        </p:nvSpPr>
        <p:spPr bwMode="auto">
          <a:xfrm>
            <a:off x="482889" y="4581186"/>
            <a:ext cx="6209872" cy="1008062"/>
          </a:xfrm>
          <a:prstGeom prst="rect">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dirty="0">
                <a:solidFill>
                  <a:srgbClr val="000000"/>
                </a:solidFill>
                <a:latin typeface="微软雅黑" panose="020B0503020204020204" pitchFamily="34" charset="-122"/>
                <a:ea typeface="微软雅黑" panose="020B0503020204020204" pitchFamily="34" charset="-122"/>
              </a:rPr>
              <a:t>主机环境</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运行时</a:t>
            </a:r>
            <a:endParaRPr lang="en-US" altLang="zh-CN" sz="2800" b="1" dirty="0">
              <a:solidFill>
                <a:srgbClr val="000000"/>
              </a:solidFill>
              <a:latin typeface="微软雅黑" panose="020B0503020204020204" pitchFamily="34" charset="-122"/>
              <a:ea typeface="微软雅黑" panose="020B0503020204020204" pitchFamily="34" charset="-122"/>
            </a:endParaRPr>
          </a:p>
          <a:p>
            <a:pPr algn="ctr" eaLnBrk="1" hangingPunct="1"/>
            <a:r>
              <a:rPr lang="en-US" altLang="zh-CN" sz="2800" b="1" dirty="0">
                <a:solidFill>
                  <a:srgbClr val="000000"/>
                </a:solidFill>
                <a:latin typeface="微软雅黑" panose="020B0503020204020204" pitchFamily="34" charset="-122"/>
                <a:ea typeface="微软雅黑" panose="020B0503020204020204" pitchFamily="34" charset="-122"/>
              </a:rPr>
              <a:t>(C, </a:t>
            </a:r>
            <a:r>
              <a:rPr lang="en-US" altLang="zh-CN" sz="2800" b="1" dirty="0" err="1">
                <a:solidFill>
                  <a:srgbClr val="000000"/>
                </a:solidFill>
                <a:latin typeface="微软雅黑" panose="020B0503020204020204" pitchFamily="34" charset="-122"/>
                <a:ea typeface="微软雅黑" panose="020B0503020204020204" pitchFamily="34" charset="-122"/>
              </a:rPr>
              <a:t>JavaEE</a:t>
            </a:r>
            <a:r>
              <a:rPr lang="en-US" altLang="zh-CN" sz="2800" b="1" dirty="0">
                <a:solidFill>
                  <a:srgbClr val="000000"/>
                </a:solidFill>
                <a:latin typeface="微软雅黑" panose="020B0503020204020204" pitchFamily="34" charset="-122"/>
                <a:ea typeface="微软雅黑" panose="020B0503020204020204" pitchFamily="34" charset="-122"/>
              </a:rPr>
              <a:t>, .NET…)</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40964" name="矩形 7"/>
          <p:cNvSpPr>
            <a:spLocks noChangeArrowheads="1"/>
          </p:cNvSpPr>
          <p:nvPr/>
        </p:nvSpPr>
        <p:spPr bwMode="auto">
          <a:xfrm>
            <a:off x="482889" y="2420599"/>
            <a:ext cx="6209872" cy="2016125"/>
          </a:xfrm>
          <a:prstGeom prst="rect">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zh-CN" altLang="en-US" sz="2800">
              <a:solidFill>
                <a:srgbClr val="00004D"/>
              </a:solidFill>
              <a:latin typeface="Arial" panose="020B0604020202020204" pitchFamily="34" charset="0"/>
              <a:ea typeface="黑体" panose="02010609060101010101" pitchFamily="2" charset="-122"/>
            </a:endParaRPr>
          </a:p>
        </p:txBody>
      </p:sp>
      <p:sp>
        <p:nvSpPr>
          <p:cNvPr id="40965" name="矩形 5"/>
          <p:cNvSpPr>
            <a:spLocks noChangeArrowheads="1"/>
          </p:cNvSpPr>
          <p:nvPr/>
        </p:nvSpPr>
        <p:spPr bwMode="auto">
          <a:xfrm>
            <a:off x="1509574" y="2133261"/>
            <a:ext cx="863600" cy="576262"/>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966" name="矩形 6"/>
          <p:cNvSpPr>
            <a:spLocks noChangeArrowheads="1"/>
          </p:cNvSpPr>
          <p:nvPr/>
        </p:nvSpPr>
        <p:spPr bwMode="auto">
          <a:xfrm>
            <a:off x="3525699" y="2133261"/>
            <a:ext cx="863600" cy="576262"/>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967" name="矩形 7"/>
          <p:cNvSpPr>
            <a:spLocks noChangeArrowheads="1"/>
          </p:cNvSpPr>
          <p:nvPr/>
        </p:nvSpPr>
        <p:spPr bwMode="auto">
          <a:xfrm>
            <a:off x="5325924" y="2133261"/>
            <a:ext cx="863600" cy="576262"/>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968" name="矩形 8"/>
          <p:cNvSpPr>
            <a:spLocks noChangeArrowheads="1"/>
          </p:cNvSpPr>
          <p:nvPr/>
        </p:nvSpPr>
        <p:spPr bwMode="auto">
          <a:xfrm>
            <a:off x="1222043" y="2925424"/>
            <a:ext cx="1079500" cy="720725"/>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服务数</a:t>
            </a:r>
            <a:endParaRPr lang="en-US" altLang="zh-CN" b="1">
              <a:solidFill>
                <a:srgbClr val="000000"/>
              </a:solidFill>
              <a:latin typeface="微软雅黑" panose="020B0503020204020204" pitchFamily="34" charset="-122"/>
              <a:ea typeface="微软雅黑" panose="020B0503020204020204" pitchFamily="34" charset="-122"/>
            </a:endParaRPr>
          </a:p>
          <a:p>
            <a:pPr eaLnBrk="1" hangingPunct="1"/>
            <a:r>
              <a:rPr lang="zh-CN" altLang="en-US" b="1">
                <a:solidFill>
                  <a:srgbClr val="000000"/>
                </a:solidFill>
                <a:latin typeface="微软雅黑" panose="020B0503020204020204" pitchFamily="34" charset="-122"/>
                <a:ea typeface="微软雅黑" panose="020B0503020204020204" pitchFamily="34" charset="-122"/>
              </a:rPr>
              <a:t>据元素</a:t>
            </a:r>
          </a:p>
        </p:txBody>
      </p:sp>
      <p:sp>
        <p:nvSpPr>
          <p:cNvPr id="40969" name="矩形 11"/>
          <p:cNvSpPr>
            <a:spLocks noChangeArrowheads="1"/>
          </p:cNvSpPr>
          <p:nvPr/>
        </p:nvSpPr>
        <p:spPr bwMode="auto">
          <a:xfrm>
            <a:off x="2877805" y="2925424"/>
            <a:ext cx="1079500" cy="720725"/>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服务数</a:t>
            </a:r>
            <a:endParaRPr lang="en-US" altLang="zh-CN" b="1">
              <a:solidFill>
                <a:srgbClr val="000000"/>
              </a:solidFill>
              <a:latin typeface="微软雅黑" panose="020B0503020204020204" pitchFamily="34" charset="-122"/>
              <a:ea typeface="微软雅黑" panose="020B0503020204020204" pitchFamily="34" charset="-122"/>
            </a:endParaRPr>
          </a:p>
          <a:p>
            <a:pPr eaLnBrk="1" hangingPunct="1"/>
            <a:r>
              <a:rPr lang="zh-CN" altLang="en-US" b="1">
                <a:solidFill>
                  <a:srgbClr val="000000"/>
                </a:solidFill>
                <a:latin typeface="微软雅黑" panose="020B0503020204020204" pitchFamily="34" charset="-122"/>
                <a:ea typeface="微软雅黑" panose="020B0503020204020204" pitchFamily="34" charset="-122"/>
              </a:rPr>
              <a:t>据元素</a:t>
            </a:r>
          </a:p>
        </p:txBody>
      </p:sp>
      <p:sp>
        <p:nvSpPr>
          <p:cNvPr id="40970" name="矩形 12"/>
          <p:cNvSpPr>
            <a:spLocks noChangeArrowheads="1"/>
          </p:cNvSpPr>
          <p:nvPr/>
        </p:nvSpPr>
        <p:spPr bwMode="auto">
          <a:xfrm>
            <a:off x="4606593" y="2925424"/>
            <a:ext cx="1079500" cy="720725"/>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服务数</a:t>
            </a:r>
            <a:endParaRPr lang="en-US" altLang="zh-CN" b="1">
              <a:solidFill>
                <a:srgbClr val="000000"/>
              </a:solidFill>
              <a:latin typeface="微软雅黑" panose="020B0503020204020204" pitchFamily="34" charset="-122"/>
              <a:ea typeface="微软雅黑" panose="020B0503020204020204" pitchFamily="34" charset="-122"/>
            </a:endParaRPr>
          </a:p>
          <a:p>
            <a:pPr eaLnBrk="1" hangingPunct="1"/>
            <a:r>
              <a:rPr lang="zh-CN" altLang="en-US" b="1">
                <a:solidFill>
                  <a:srgbClr val="000000"/>
                </a:solidFill>
                <a:latin typeface="微软雅黑" panose="020B0503020204020204" pitchFamily="34" charset="-122"/>
                <a:ea typeface="微软雅黑" panose="020B0503020204020204" pitchFamily="34" charset="-122"/>
              </a:rPr>
              <a:t>据元素</a:t>
            </a:r>
          </a:p>
        </p:txBody>
      </p:sp>
      <p:sp>
        <p:nvSpPr>
          <p:cNvPr id="40971" name="矩形 13"/>
          <p:cNvSpPr>
            <a:spLocks noChangeArrowheads="1"/>
          </p:cNvSpPr>
          <p:nvPr/>
        </p:nvSpPr>
        <p:spPr bwMode="auto">
          <a:xfrm>
            <a:off x="1366506" y="3789024"/>
            <a:ext cx="4162425" cy="576263"/>
          </a:xfrm>
          <a:prstGeom prst="rect">
            <a:avLst/>
          </a:prstGeom>
          <a:solidFill>
            <a:srgbClr val="FFFF00"/>
          </a:solidFill>
          <a:ln w="9525">
            <a:solidFill>
              <a:schemeClr val="tx1"/>
            </a:solidFill>
            <a:rou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sz="2800" b="1">
                <a:solidFill>
                  <a:srgbClr val="000000"/>
                </a:solidFill>
                <a:latin typeface="微软雅黑" panose="020B0503020204020204" pitchFamily="34" charset="-122"/>
                <a:ea typeface="微软雅黑" panose="020B0503020204020204" pitchFamily="34" charset="-122"/>
              </a:rPr>
              <a:t>实现</a:t>
            </a:r>
          </a:p>
        </p:txBody>
      </p:sp>
      <p:sp>
        <p:nvSpPr>
          <p:cNvPr id="40972" name="TextBox 14"/>
          <p:cNvSpPr txBox="1">
            <a:spLocks noChangeArrowheads="1"/>
          </p:cNvSpPr>
          <p:nvPr/>
        </p:nvSpPr>
        <p:spPr bwMode="auto">
          <a:xfrm>
            <a:off x="1004750" y="1199811"/>
            <a:ext cx="21605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b="1">
                <a:solidFill>
                  <a:srgbClr val="000000"/>
                </a:solidFill>
                <a:latin typeface="微软雅黑" panose="020B0503020204020204" pitchFamily="34" charset="-122"/>
                <a:ea typeface="微软雅黑" panose="020B0503020204020204" pitchFamily="34" charset="-122"/>
              </a:rPr>
              <a:t>GridService</a:t>
            </a:r>
          </a:p>
          <a:p>
            <a:pPr algn="ctr" eaLnBrk="1" hangingPunct="1"/>
            <a:r>
              <a:rPr lang="en-US" altLang="zh-CN" b="1">
                <a:solidFill>
                  <a:srgbClr val="000000"/>
                </a:solidFill>
                <a:latin typeface="微软雅黑" panose="020B0503020204020204" pitchFamily="34" charset="-122"/>
                <a:ea typeface="微软雅黑" panose="020B0503020204020204" pitchFamily="34" charset="-122"/>
              </a:rPr>
              <a:t>(</a:t>
            </a:r>
            <a:r>
              <a:rPr lang="zh-CN" altLang="en-US" b="1">
                <a:solidFill>
                  <a:srgbClr val="000000"/>
                </a:solidFill>
                <a:latin typeface="微软雅黑" panose="020B0503020204020204" pitchFamily="34" charset="-122"/>
                <a:ea typeface="微软雅黑" panose="020B0503020204020204" pitchFamily="34" charset="-122"/>
              </a:rPr>
              <a:t>必须的</a:t>
            </a:r>
            <a:r>
              <a:rPr lang="en-US" altLang="zh-CN" b="1">
                <a:solidFill>
                  <a:srgbClr val="000000"/>
                </a:solidFill>
                <a:latin typeface="微软雅黑" panose="020B0503020204020204" pitchFamily="34" charset="-122"/>
                <a:ea typeface="微软雅黑" panose="020B0503020204020204" pitchFamily="34" charset="-122"/>
              </a:rPr>
              <a:t>)</a:t>
            </a: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40973" name="TextBox 15"/>
          <p:cNvSpPr txBox="1">
            <a:spLocks noChangeArrowheads="1"/>
          </p:cNvSpPr>
          <p:nvPr/>
        </p:nvSpPr>
        <p:spPr bwMode="auto">
          <a:xfrm>
            <a:off x="3957500" y="1229974"/>
            <a:ext cx="21605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zh-CN" altLang="en-US" b="1">
                <a:solidFill>
                  <a:srgbClr val="000000"/>
                </a:solidFill>
                <a:latin typeface="微软雅黑" panose="020B0503020204020204" pitchFamily="34" charset="-122"/>
                <a:ea typeface="微软雅黑" panose="020B0503020204020204" pitchFamily="34" charset="-122"/>
              </a:rPr>
              <a:t>其它接口</a:t>
            </a:r>
            <a:endParaRPr lang="en-US" altLang="zh-CN"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zh-CN" b="1">
                <a:solidFill>
                  <a:srgbClr val="000000"/>
                </a:solidFill>
                <a:latin typeface="微软雅黑" panose="020B0503020204020204" pitchFamily="34" charset="-122"/>
                <a:ea typeface="微软雅黑" panose="020B0503020204020204" pitchFamily="34" charset="-122"/>
              </a:rPr>
              <a:t>(</a:t>
            </a:r>
            <a:r>
              <a:rPr lang="zh-CN" altLang="en-US" b="1">
                <a:solidFill>
                  <a:srgbClr val="000000"/>
                </a:solidFill>
                <a:latin typeface="微软雅黑" panose="020B0503020204020204" pitchFamily="34" charset="-122"/>
                <a:ea typeface="微软雅黑" panose="020B0503020204020204" pitchFamily="34" charset="-122"/>
              </a:rPr>
              <a:t>可选的</a:t>
            </a:r>
            <a:r>
              <a:rPr lang="en-US" altLang="zh-CN" b="1">
                <a:solidFill>
                  <a:srgbClr val="000000"/>
                </a:solidFill>
                <a:latin typeface="微软雅黑" panose="020B0503020204020204" pitchFamily="34" charset="-122"/>
                <a:ea typeface="微软雅黑" panose="020B0503020204020204" pitchFamily="34" charset="-122"/>
              </a:rPr>
              <a:t>)</a:t>
            </a: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40974" name="矩形 16"/>
          <p:cNvSpPr>
            <a:spLocks noChangeArrowheads="1"/>
          </p:cNvSpPr>
          <p:nvPr/>
        </p:nvSpPr>
        <p:spPr bwMode="auto">
          <a:xfrm>
            <a:off x="3216275" y="6021389"/>
            <a:ext cx="5143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2800" b="1">
                <a:solidFill>
                  <a:srgbClr val="000000"/>
                </a:solidFill>
                <a:latin typeface="微软雅黑" panose="020B0503020204020204" pitchFamily="34" charset="-122"/>
                <a:ea typeface="微软雅黑" panose="020B0503020204020204" pitchFamily="34" charset="-122"/>
              </a:rPr>
              <a:t>开放网格服务体系结构</a:t>
            </a:r>
            <a:r>
              <a:rPr lang="en-US" altLang="zh-CN" sz="2800" b="1">
                <a:solidFill>
                  <a:srgbClr val="000000"/>
                </a:solidFill>
                <a:latin typeface="微软雅黑" panose="020B0503020204020204" pitchFamily="34" charset="-122"/>
                <a:ea typeface="微软雅黑" panose="020B0503020204020204" pitchFamily="34" charset="-122"/>
              </a:rPr>
              <a:t>(OGSA)</a:t>
            </a:r>
          </a:p>
        </p:txBody>
      </p:sp>
      <p:sp>
        <p:nvSpPr>
          <p:cNvPr id="40975" name="TextBox 2"/>
          <p:cNvSpPr txBox="1">
            <a:spLocks noChangeArrowheads="1"/>
          </p:cNvSpPr>
          <p:nvPr/>
        </p:nvSpPr>
        <p:spPr bwMode="auto">
          <a:xfrm>
            <a:off x="6863137" y="2460626"/>
            <a:ext cx="507543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0000"/>
              </a:lnSpc>
              <a:spcBef>
                <a:spcPts val="600"/>
              </a:spcBef>
              <a:buFontTx/>
              <a:buChar char="•"/>
            </a:pPr>
            <a:r>
              <a:rPr lang="zh-CN" altLang="en-US" b="1" dirty="0">
                <a:solidFill>
                  <a:srgbClr val="000000"/>
                </a:solidFill>
                <a:latin typeface="微软雅黑" panose="020B0503020204020204" pitchFamily="34" charset="-122"/>
                <a:ea typeface="微软雅黑" panose="020B0503020204020204" pitchFamily="34" charset="-122"/>
              </a:rPr>
              <a:t>网格服务</a:t>
            </a:r>
            <a:r>
              <a:rPr lang="en-US" altLang="zh-CN" b="1" dirty="0">
                <a:solidFill>
                  <a:srgbClr val="000000"/>
                </a:solidFill>
                <a:latin typeface="微软雅黑" panose="020B0503020204020204" pitchFamily="34" charset="-122"/>
                <a:ea typeface="微软雅黑" panose="020B0503020204020204" pitchFamily="34" charset="-122"/>
              </a:rPr>
              <a:t>(Grid service)</a:t>
            </a:r>
            <a:r>
              <a:rPr lang="zh-CN" altLang="en-US" b="1" dirty="0">
                <a:solidFill>
                  <a:srgbClr val="000000"/>
                </a:solidFill>
                <a:latin typeface="微软雅黑" panose="020B0503020204020204" pitchFamily="34" charset="-122"/>
                <a:ea typeface="微软雅黑" panose="020B0503020204020204" pitchFamily="34" charset="-122"/>
              </a:rPr>
              <a:t>通过定义接口来完成不同的功能。</a:t>
            </a:r>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Char char="•"/>
            </a:pPr>
            <a:r>
              <a:rPr lang="zh-CN" altLang="en-US" b="1" dirty="0">
                <a:solidFill>
                  <a:srgbClr val="000000"/>
                </a:solidFill>
                <a:latin typeface="微软雅黑" panose="020B0503020204020204" pitchFamily="34" charset="-122"/>
                <a:ea typeface="微软雅黑" panose="020B0503020204020204" pitchFamily="34" charset="-122"/>
              </a:rPr>
              <a:t>服务数据是关于网格服务实例的信息。</a:t>
            </a:r>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Char char="•"/>
            </a:pPr>
            <a:r>
              <a:rPr lang="zh-CN" altLang="en-US" b="1" dirty="0">
                <a:solidFill>
                  <a:srgbClr val="000000"/>
                </a:solidFill>
                <a:latin typeface="微软雅黑" panose="020B0503020204020204" pitchFamily="34" charset="-122"/>
                <a:ea typeface="微软雅黑" panose="020B0503020204020204" pitchFamily="34" charset="-122"/>
              </a:rPr>
              <a:t>网格服务</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接口</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行为</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服务数据。</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a:xfrm>
            <a:off x="678815" y="1249045"/>
            <a:ext cx="11063605" cy="4291330"/>
          </a:xfrm>
        </p:spPr>
        <p:txBody>
          <a:bodyPr/>
          <a:lstStyle/>
          <a:p>
            <a:pPr>
              <a:lnSpc>
                <a:spcPct val="100000"/>
              </a:lnSpc>
              <a:spcBef>
                <a:spcPts val="600"/>
              </a:spcBef>
            </a:pPr>
            <a:r>
              <a:rPr lang="en-US" altLang="zh-CN" b="1" dirty="0" err="1" smtClean="0">
                <a:solidFill>
                  <a:srgbClr val="0000FF"/>
                </a:solidFill>
                <a:latin typeface="微软雅黑" panose="020B0503020204020204" pitchFamily="34" charset="-122"/>
                <a:ea typeface="微软雅黑" panose="020B0503020204020204" pitchFamily="34" charset="-122"/>
              </a:rPr>
              <a:t>GridService</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err="1" smtClean="0">
                <a:solidFill>
                  <a:srgbClr val="000000"/>
                </a:solidFill>
                <a:latin typeface="微软雅黑" panose="020B0503020204020204" pitchFamily="34" charset="-122"/>
                <a:ea typeface="微软雅黑" panose="020B0503020204020204" pitchFamily="34" charset="-122"/>
              </a:rPr>
              <a:t>findServiceData</a:t>
            </a:r>
            <a:r>
              <a:rPr lang="zh-CN" altLang="en-US" b="1" dirty="0" smtClean="0">
                <a:solidFill>
                  <a:srgbClr val="000000"/>
                </a:solidFill>
                <a:latin typeface="微软雅黑" panose="020B0503020204020204" pitchFamily="34" charset="-122"/>
                <a:ea typeface="微软雅黑" panose="020B0503020204020204" pitchFamily="34" charset="-122"/>
              </a:rPr>
              <a:t>，查询有关网格服务实例的多种信息，包括基本的内部信息，关于每个接口的信息以及特定服务有关的信息</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err="1" smtClean="0">
                <a:solidFill>
                  <a:srgbClr val="000000"/>
                </a:solidFill>
                <a:latin typeface="微软雅黑" panose="020B0503020204020204" pitchFamily="34" charset="-122"/>
                <a:ea typeface="微软雅黑" panose="020B0503020204020204" pitchFamily="34" charset="-122"/>
              </a:rPr>
              <a:t>setTerminationTime</a:t>
            </a:r>
            <a:r>
              <a:rPr lang="zh-CN" altLang="en-US" b="1" dirty="0" smtClean="0">
                <a:solidFill>
                  <a:srgbClr val="000000"/>
                </a:solidFill>
                <a:latin typeface="微软雅黑" panose="020B0503020204020204" pitchFamily="34" charset="-122"/>
                <a:ea typeface="微软雅黑" panose="020B0503020204020204" pitchFamily="34" charset="-122"/>
              </a:rPr>
              <a:t>，设置并且得到网格服务实例的终止时间</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smtClean="0">
                <a:solidFill>
                  <a:srgbClr val="000000"/>
                </a:solidFill>
                <a:latin typeface="微软雅黑" panose="020B0503020204020204" pitchFamily="34" charset="-122"/>
                <a:ea typeface="微软雅黑" panose="020B0503020204020204" pitchFamily="34" charset="-122"/>
              </a:rPr>
              <a:t>destroy, </a:t>
            </a:r>
            <a:r>
              <a:rPr lang="zh-CN" altLang="en-US" b="1" dirty="0" smtClean="0">
                <a:solidFill>
                  <a:srgbClr val="000000"/>
                </a:solidFill>
                <a:latin typeface="微软雅黑" panose="020B0503020204020204" pitchFamily="34" charset="-122"/>
                <a:ea typeface="微软雅黑" panose="020B0503020204020204" pitchFamily="34" charset="-122"/>
              </a:rPr>
              <a:t>销毁网格服务实例</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nSpc>
                <a:spcPct val="100000"/>
              </a:lnSpc>
              <a:spcBef>
                <a:spcPts val="600"/>
              </a:spcBef>
            </a:pPr>
            <a:r>
              <a:rPr lang="en-US" altLang="zh-CN" b="1" dirty="0" err="1" smtClean="0">
                <a:solidFill>
                  <a:srgbClr val="0000FF"/>
                </a:solidFill>
                <a:latin typeface="微软雅黑" panose="020B0503020204020204" pitchFamily="34" charset="-122"/>
                <a:ea typeface="微软雅黑" panose="020B0503020204020204" pitchFamily="34" charset="-122"/>
              </a:rPr>
              <a:t>NotificationSource</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err="1" smtClean="0">
                <a:solidFill>
                  <a:srgbClr val="000000"/>
                </a:solidFill>
                <a:latin typeface="微软雅黑" panose="020B0503020204020204" pitchFamily="34" charset="-122"/>
                <a:ea typeface="微软雅黑" panose="020B0503020204020204" pitchFamily="34" charset="-122"/>
              </a:rPr>
              <a:t>subscribeToNotificationTopic</a:t>
            </a:r>
            <a:r>
              <a:rPr lang="zh-CN" altLang="en-US" b="1" dirty="0" smtClean="0">
                <a:solidFill>
                  <a:srgbClr val="000000"/>
                </a:solidFill>
                <a:latin typeface="微软雅黑" panose="020B0503020204020204" pitchFamily="34" charset="-122"/>
                <a:ea typeface="微软雅黑" panose="020B0503020204020204" pitchFamily="34" charset="-122"/>
              </a:rPr>
              <a:t>，根据感兴趣的消息类型和内容说明，向相关事件的通知发送者进行订阅</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b="1" dirty="0" err="1" smtClean="0">
                <a:solidFill>
                  <a:srgbClr val="000000"/>
                </a:solidFill>
                <a:latin typeface="微软雅黑" panose="020B0503020204020204" pitchFamily="34" charset="-122"/>
                <a:ea typeface="微软雅黑" panose="020B0503020204020204" pitchFamily="34" charset="-122"/>
              </a:rPr>
              <a:t>unsubscribeToNotificationTopic</a:t>
            </a:r>
            <a:r>
              <a:rPr lang="zh-CN" altLang="en-US" b="1" dirty="0" smtClean="0">
                <a:solidFill>
                  <a:srgbClr val="000000"/>
                </a:solidFill>
                <a:latin typeface="微软雅黑" panose="020B0503020204020204" pitchFamily="34" charset="-122"/>
                <a:ea typeface="微软雅黑" panose="020B0503020204020204" pitchFamily="34" charset="-122"/>
              </a:rPr>
              <a:t>，取消通知的订阅</a:t>
            </a:r>
            <a:endParaRPr lang="en-US" altLang="zh-CN" b="1" dirty="0" smtClean="0">
              <a:solidFill>
                <a:srgbClr val="000000"/>
              </a:solidFill>
              <a:latin typeface="微软雅黑" panose="020B0503020204020204" pitchFamily="34" charset="-122"/>
              <a:ea typeface="微软雅黑" panose="020B0503020204020204" pitchFamily="34" charset="-122"/>
            </a:endParaRPr>
          </a:p>
        </p:txBody>
      </p:sp>
      <p:sp>
        <p:nvSpPr>
          <p:cNvPr id="41987"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g2.imgtn.bdimg.com/it/u=823431888,2223178064&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502" y="1227825"/>
            <a:ext cx="43195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1154430" y="4062730"/>
            <a:ext cx="1030033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defRPr sz="2400">
                <a:solidFill>
                  <a:schemeClr val="tx1"/>
                </a:solidFill>
                <a:latin typeface="Times New Roman" panose="02020603050405020304" pitchFamily="18" charset="0"/>
              </a:defRPr>
            </a:lvl1pPr>
            <a:lvl2pPr marL="1028700" indent="-5715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zh-CN" altLang="en-US" sz="2700" b="1" dirty="0">
                <a:solidFill>
                  <a:srgbClr val="0000CC"/>
                </a:solidFill>
                <a:latin typeface="微软雅黑" panose="020B0503020204020204" pitchFamily="34" charset="-122"/>
                <a:ea typeface="微软雅黑" panose="020B0503020204020204" pitchFamily="34" charset="-122"/>
              </a:rPr>
              <a:t>背景</a:t>
            </a:r>
            <a:r>
              <a:rPr lang="zh-CN" altLang="en-US" sz="2700" b="1" dirty="0">
                <a:solidFill>
                  <a:srgbClr val="000000"/>
                </a:solidFill>
                <a:latin typeface="微软雅黑" panose="020B0503020204020204" pitchFamily="34" charset="-122"/>
                <a:ea typeface="微软雅黑" panose="020B0503020204020204" pitchFamily="34" charset="-122"/>
              </a:rPr>
              <a:t>：对于复杂科学计算（基因组计算），使用超级计算机</a:t>
            </a:r>
            <a:endParaRPr lang="en-US" altLang="zh-CN" sz="2700" b="1" dirty="0">
              <a:solidFill>
                <a:srgbClr val="000000"/>
              </a:solidFill>
              <a:latin typeface="微软雅黑" panose="020B0503020204020204" pitchFamily="34" charset="-122"/>
              <a:ea typeface="微软雅黑" panose="020B0503020204020204" pitchFamily="34" charset="-122"/>
            </a:endParaRPr>
          </a:p>
          <a:p>
            <a:pPr eaLnBrk="1" hangingPunct="1">
              <a:buFontTx/>
              <a:buChar char="•"/>
            </a:pPr>
            <a:r>
              <a:rPr lang="zh-CN" altLang="en-US" sz="2700" b="1" dirty="0">
                <a:solidFill>
                  <a:srgbClr val="0000CC"/>
                </a:solidFill>
                <a:latin typeface="微软雅黑" panose="020B0503020204020204" pitchFamily="34" charset="-122"/>
                <a:ea typeface="微软雅黑" panose="020B0503020204020204" pitchFamily="34" charset="-122"/>
              </a:rPr>
              <a:t>问题</a:t>
            </a:r>
            <a:r>
              <a:rPr lang="zh-CN" altLang="en-US" sz="2700" b="1" dirty="0">
                <a:solidFill>
                  <a:srgbClr val="000000"/>
                </a:solidFill>
                <a:latin typeface="微软雅黑" panose="020B0503020204020204" pitchFamily="34" charset="-122"/>
                <a:ea typeface="微软雅黑" panose="020B0503020204020204" pitchFamily="34" charset="-122"/>
              </a:rPr>
              <a:t>：</a:t>
            </a:r>
            <a:endParaRPr lang="en-US" altLang="zh-CN" sz="2700" b="1" dirty="0">
              <a:solidFill>
                <a:srgbClr val="000000"/>
              </a:solidFill>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Char char="Ø"/>
            </a:pPr>
            <a:r>
              <a:rPr lang="en-US" altLang="zh-CN" sz="2700" b="1" dirty="0">
                <a:solidFill>
                  <a:srgbClr val="000000"/>
                </a:solidFill>
                <a:latin typeface="微软雅黑" panose="020B0503020204020204" pitchFamily="34" charset="-122"/>
                <a:ea typeface="微软雅黑" panose="020B0503020204020204" pitchFamily="34" charset="-122"/>
              </a:rPr>
              <a:t>1</a:t>
            </a:r>
            <a:r>
              <a:rPr lang="zh-CN" altLang="en-US" sz="2700" b="1" dirty="0">
                <a:solidFill>
                  <a:srgbClr val="000000"/>
                </a:solidFill>
                <a:latin typeface="微软雅黑" panose="020B0503020204020204" pitchFamily="34" charset="-122"/>
                <a:ea typeface="微软雅黑" panose="020B0503020204020204" pitchFamily="34" charset="-122"/>
              </a:rPr>
              <a:t>）计算费用昂贵</a:t>
            </a:r>
            <a:endParaRPr lang="en-US" altLang="zh-CN" sz="2700" b="1" dirty="0">
              <a:solidFill>
                <a:srgbClr val="000000"/>
              </a:solidFill>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Char char="Ø"/>
            </a:pPr>
            <a:r>
              <a:rPr lang="en-US" altLang="zh-CN" sz="2700" b="1" dirty="0">
                <a:solidFill>
                  <a:srgbClr val="000000"/>
                </a:solidFill>
                <a:latin typeface="微软雅黑" panose="020B0503020204020204" pitchFamily="34" charset="-122"/>
                <a:ea typeface="微软雅黑" panose="020B0503020204020204" pitchFamily="34" charset="-122"/>
              </a:rPr>
              <a:t>2</a:t>
            </a:r>
            <a:r>
              <a:rPr lang="zh-CN" altLang="en-US" sz="2700" b="1" dirty="0">
                <a:solidFill>
                  <a:srgbClr val="000000"/>
                </a:solidFill>
                <a:latin typeface="微软雅黑" panose="020B0503020204020204" pitchFamily="34" charset="-122"/>
                <a:ea typeface="微软雅黑" panose="020B0503020204020204" pitchFamily="34" charset="-122"/>
              </a:rPr>
              <a:t>）有很多计算，超级计算机也不能胜任</a:t>
            </a:r>
            <a:endParaRPr lang="en-US" altLang="zh-CN" sz="2700" b="1" dirty="0">
              <a:solidFill>
                <a:srgbClr val="000000"/>
              </a:solidFill>
              <a:latin typeface="微软雅黑" panose="020B0503020204020204" pitchFamily="34" charset="-122"/>
              <a:ea typeface="微软雅黑" panose="020B0503020204020204" pitchFamily="34" charset="-122"/>
            </a:endParaRPr>
          </a:p>
          <a:p>
            <a:pPr eaLnBrk="1" hangingPunct="1">
              <a:buFontTx/>
              <a:buChar char="•"/>
            </a:pPr>
            <a:r>
              <a:rPr lang="zh-CN" altLang="en-US" sz="2700" b="1" dirty="0">
                <a:solidFill>
                  <a:srgbClr val="000000"/>
                </a:solidFill>
                <a:latin typeface="微软雅黑" panose="020B0503020204020204" pitchFamily="34" charset="-122"/>
                <a:ea typeface="微软雅黑" panose="020B0503020204020204" pitchFamily="34" charset="-122"/>
              </a:rPr>
              <a:t>你有什么想法？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noChangeArrowheads="1"/>
          </p:cNvSpPr>
          <p:nvPr>
            <p:ph idx="1"/>
          </p:nvPr>
        </p:nvSpPr>
        <p:spPr>
          <a:xfrm>
            <a:off x="561315" y="1484313"/>
            <a:ext cx="9711398" cy="4070350"/>
          </a:xfrm>
        </p:spPr>
        <p:txBody>
          <a:bodyPr/>
          <a:lstStyle/>
          <a:p>
            <a:r>
              <a:rPr lang="en-US" altLang="zh-CN" b="1" dirty="0" err="1" smtClean="0">
                <a:solidFill>
                  <a:srgbClr val="0000FF"/>
                </a:solidFill>
                <a:latin typeface="微软雅黑" panose="020B0503020204020204" pitchFamily="34" charset="-122"/>
                <a:ea typeface="微软雅黑" panose="020B0503020204020204" pitchFamily="34" charset="-122"/>
              </a:rPr>
              <a:t>NotificationSink</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r>
              <a:rPr lang="en-US" altLang="zh-CN" b="1" dirty="0" err="1" smtClean="0">
                <a:solidFill>
                  <a:srgbClr val="000000"/>
                </a:solidFill>
                <a:latin typeface="微软雅黑" panose="020B0503020204020204" pitchFamily="34" charset="-122"/>
                <a:ea typeface="微软雅黑" panose="020B0503020204020204" pitchFamily="34" charset="-122"/>
              </a:rPr>
              <a:t>deliverNotification</a:t>
            </a:r>
            <a:r>
              <a:rPr lang="zh-CN" altLang="en-US" b="1" dirty="0" smtClean="0">
                <a:solidFill>
                  <a:srgbClr val="000000"/>
                </a:solidFill>
                <a:latin typeface="微软雅黑" panose="020B0503020204020204" pitchFamily="34" charset="-122"/>
                <a:ea typeface="微软雅黑" panose="020B0503020204020204" pitchFamily="34" charset="-122"/>
              </a:rPr>
              <a:t>，异步发送消息</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Registry</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r>
              <a:rPr lang="en-US" altLang="zh-CN" b="1" dirty="0" err="1" smtClean="0">
                <a:solidFill>
                  <a:srgbClr val="000000"/>
                </a:solidFill>
                <a:latin typeface="微软雅黑" panose="020B0503020204020204" pitchFamily="34" charset="-122"/>
                <a:ea typeface="微软雅黑" panose="020B0503020204020204" pitchFamily="34" charset="-122"/>
              </a:rPr>
              <a:t>registerService</a:t>
            </a:r>
            <a:r>
              <a:rPr lang="zh-CN" altLang="en-US" b="1" dirty="0" smtClean="0">
                <a:solidFill>
                  <a:srgbClr val="000000"/>
                </a:solidFill>
                <a:latin typeface="微软雅黑" panose="020B0503020204020204" pitchFamily="34" charset="-122"/>
                <a:ea typeface="微软雅黑" panose="020B0503020204020204" pitchFamily="34" charset="-122"/>
              </a:rPr>
              <a:t>，网格服务句柄的软状态注册</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r>
              <a:rPr lang="en-US" altLang="zh-CN" b="1" dirty="0" err="1" smtClean="0">
                <a:solidFill>
                  <a:srgbClr val="000000"/>
                </a:solidFill>
                <a:latin typeface="微软雅黑" panose="020B0503020204020204" pitchFamily="34" charset="-122"/>
                <a:ea typeface="微软雅黑" panose="020B0503020204020204" pitchFamily="34" charset="-122"/>
              </a:rPr>
              <a:t>unregisterService</a:t>
            </a:r>
            <a:r>
              <a:rPr lang="zh-CN" altLang="en-US" b="1" dirty="0" smtClean="0">
                <a:solidFill>
                  <a:srgbClr val="000000"/>
                </a:solidFill>
                <a:latin typeface="微软雅黑" panose="020B0503020204020204" pitchFamily="34" charset="-122"/>
                <a:ea typeface="微软雅黑" panose="020B0503020204020204" pitchFamily="34" charset="-122"/>
              </a:rPr>
              <a:t>，取消注册的网格服务句柄</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Factory</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r>
              <a:rPr lang="en-US" altLang="zh-CN" b="1" dirty="0" err="1" smtClean="0">
                <a:solidFill>
                  <a:srgbClr val="000000"/>
                </a:solidFill>
                <a:latin typeface="微软雅黑" panose="020B0503020204020204" pitchFamily="34" charset="-122"/>
                <a:ea typeface="微软雅黑" panose="020B0503020204020204" pitchFamily="34" charset="-122"/>
              </a:rPr>
              <a:t>createService</a:t>
            </a:r>
            <a:r>
              <a:rPr lang="zh-CN" altLang="en-US" b="1" dirty="0" smtClean="0">
                <a:solidFill>
                  <a:srgbClr val="000000"/>
                </a:solidFill>
                <a:latin typeface="微软雅黑" panose="020B0503020204020204" pitchFamily="34" charset="-122"/>
                <a:ea typeface="微软雅黑" panose="020B0503020204020204" pitchFamily="34" charset="-122"/>
              </a:rPr>
              <a:t>，创建新的网格服务实例</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en-US" altLang="zh-CN" b="1" dirty="0" err="1" smtClean="0">
                <a:solidFill>
                  <a:srgbClr val="0000FF"/>
                </a:solidFill>
                <a:latin typeface="微软雅黑" panose="020B0503020204020204" pitchFamily="34" charset="-122"/>
                <a:ea typeface="微软雅黑" panose="020B0503020204020204" pitchFamily="34" charset="-122"/>
              </a:rPr>
              <a:t>HandleMap</a:t>
            </a:r>
            <a:r>
              <a:rPr lang="zh-CN" altLang="en-US" b="1" dirty="0" smtClean="0">
                <a:solidFill>
                  <a:srgbClr val="0000FF"/>
                </a:solidFill>
                <a:latin typeface="微软雅黑" panose="020B0503020204020204" pitchFamily="34" charset="-122"/>
                <a:ea typeface="微软雅黑" panose="020B0503020204020204" pitchFamily="34" charset="-122"/>
              </a:rPr>
              <a:t>接口类型，</a:t>
            </a:r>
            <a:r>
              <a:rPr lang="zh-CN" altLang="en-US" b="1" dirty="0" smtClean="0">
                <a:solidFill>
                  <a:srgbClr val="000000"/>
                </a:solidFill>
                <a:latin typeface="微软雅黑" panose="020B0503020204020204" pitchFamily="34" charset="-122"/>
                <a:ea typeface="微软雅黑" panose="020B0503020204020204" pitchFamily="34" charset="-122"/>
              </a:rPr>
              <a:t>包括以下操作</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r>
              <a:rPr lang="en-US" altLang="zh-CN" b="1" dirty="0" err="1" smtClean="0">
                <a:solidFill>
                  <a:srgbClr val="000000"/>
                </a:solidFill>
                <a:latin typeface="微软雅黑" panose="020B0503020204020204" pitchFamily="34" charset="-122"/>
                <a:ea typeface="微软雅黑" panose="020B0503020204020204" pitchFamily="34" charset="-122"/>
              </a:rPr>
              <a:t>findByHandle</a:t>
            </a:r>
            <a:r>
              <a:rPr lang="zh-CN" altLang="en-US" b="1" dirty="0" smtClean="0">
                <a:solidFill>
                  <a:srgbClr val="000000"/>
                </a:solidFill>
                <a:latin typeface="微软雅黑" panose="020B0503020204020204" pitchFamily="34" charset="-122"/>
                <a:ea typeface="微软雅黑" panose="020B0503020204020204" pitchFamily="34" charset="-122"/>
              </a:rPr>
              <a:t>，返回与网格服务句柄相关的服务实例</a:t>
            </a:r>
            <a:endParaRPr lang="en-US" altLang="zh-CN" b="1" dirty="0" smtClean="0">
              <a:solidFill>
                <a:srgbClr val="000000"/>
              </a:solidFill>
              <a:latin typeface="微软雅黑" panose="020B0503020204020204" pitchFamily="34" charset="-122"/>
              <a:ea typeface="微软雅黑" panose="020B0503020204020204" pitchFamily="34" charset="-122"/>
            </a:endParaRPr>
          </a:p>
        </p:txBody>
      </p:sp>
      <p:sp>
        <p:nvSpPr>
          <p:cNvPr id="43012" name="Rectangle 3"/>
          <p:cNvSpPr>
            <a:spLocks noChangeArrowheads="1"/>
          </p:cNvSpPr>
          <p:nvPr/>
        </p:nvSpPr>
        <p:spPr bwMode="auto">
          <a:xfrm>
            <a:off x="2714625" y="333376"/>
            <a:ext cx="66944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a:solidFill>
                  <a:srgbClr val="000000"/>
                </a:solidFill>
                <a:latin typeface="Arial" panose="020B0604020202020204" pitchFamily="34" charset="0"/>
                <a:ea typeface="宋体" panose="02010600030101010101" pitchFamily="2" charset="-122"/>
              </a:rPr>
              <a:t>5. Architectures of Grid Computing </a:t>
            </a:r>
            <a:endParaRPr lang="zh-CN" altLang="en-US" sz="2800" b="1">
              <a:solidFill>
                <a:srgbClr val="000000"/>
              </a:solidFill>
              <a:latin typeface="Arial" panose="020B0604020202020204" pitchFamily="34" charset="0"/>
              <a:ea typeface="宋体" panose="02010600030101010101" pitchFamily="2" charset="-122"/>
            </a:endParaRPr>
          </a:p>
        </p:txBody>
      </p:sp>
      <p:sp>
        <p:nvSpPr>
          <p:cNvPr id="6" name="棱台 5">
            <a:hlinkClick r:id="rId2" action="ppaction://hlinksldjump"/>
          </p:cNvPr>
          <p:cNvSpPr/>
          <p:nvPr/>
        </p:nvSpPr>
        <p:spPr>
          <a:xfrm>
            <a:off x="9780809" y="5629961"/>
            <a:ext cx="1681517" cy="612595"/>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endParaRPr lang="zh-CN" altLang="en-US" smtClean="0">
              <a:ea typeface="宋体" panose="02010600030101010101" pitchFamily="2" charset="-122"/>
            </a:endParaRPr>
          </a:p>
        </p:txBody>
      </p:sp>
      <p:sp>
        <p:nvSpPr>
          <p:cNvPr id="305156" name="AutoShape 4"/>
          <p:cNvSpPr>
            <a:spLocks noChangeArrowheads="1"/>
          </p:cNvSpPr>
          <p:nvPr/>
        </p:nvSpPr>
        <p:spPr bwMode="auto">
          <a:xfrm>
            <a:off x="3360739" y="2924176"/>
            <a:ext cx="4967287" cy="1152525"/>
          </a:xfrm>
          <a:prstGeom prst="bevel">
            <a:avLst>
              <a:gd name="adj" fmla="val 12500"/>
            </a:avLst>
          </a:prstGeom>
          <a:solidFill>
            <a:srgbClr val="FFCC00"/>
          </a:solidFill>
          <a:ln w="9525">
            <a:solidFill>
              <a:srgbClr val="FFFFFF"/>
            </a:solidFill>
            <a:miter lim="800000"/>
          </a:ln>
          <a:effectLst/>
        </p:spPr>
        <p:txBody>
          <a:bodyPr wrap="none" anchor="ctr"/>
          <a:lstStyle/>
          <a:p>
            <a:pPr algn="ctr">
              <a:defRPr/>
            </a:pPr>
            <a:r>
              <a:rPr lang="en-US" altLang="en-US" sz="3600" b="1">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Grid Examples</a:t>
            </a:r>
            <a:endParaRPr lang="zh-CN" altLang="en-US" sz="3600" b="1">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a:xfrm>
            <a:off x="941559" y="1557338"/>
            <a:ext cx="10592555" cy="3449228"/>
          </a:xfrm>
        </p:spPr>
        <p:txBody>
          <a:bodyPr>
            <a:normAutofit lnSpcReduction="10000"/>
          </a:bodyPr>
          <a:lstStyle/>
          <a:p>
            <a:pPr eaLnBrk="1" hangingPunct="1">
              <a:buFont typeface="Wingdings" panose="05000000000000000000" pitchFamily="2" charset="2"/>
              <a:buChar char="u"/>
              <a:defRPr/>
            </a:pP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中国教育部网格项目</a:t>
            </a:r>
            <a:endParaRPr lang="en-US" altLang="zh-CN"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defRPr/>
            </a:pPr>
            <a:r>
              <a:rPr lang="en-US" altLang="zh-CN" b="1" dirty="0">
                <a:latin typeface="微软雅黑" panose="020B0503020204020204" pitchFamily="34" charset="-122"/>
                <a:ea typeface="微软雅黑" panose="020B0503020204020204" pitchFamily="34" charset="-122"/>
              </a:rPr>
              <a:t>2003/10</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IBM and China’s Ministry of Education announced they have begun using grid technology to enable universities across the country to collaborate on </a:t>
            </a:r>
          </a:p>
          <a:p>
            <a:pPr lvl="1" eaLnBrk="1" hangingPunct="1">
              <a:defRPr/>
            </a:pPr>
            <a:r>
              <a:rPr lang="en-US" altLang="zh-CN" sz="2800" b="1" dirty="0">
                <a:latin typeface="微软雅黑" panose="020B0503020204020204" pitchFamily="34" charset="-122"/>
                <a:ea typeface="微软雅黑" panose="020B0503020204020204" pitchFamily="34" charset="-122"/>
                <a:cs typeface="+mn-ea"/>
              </a:rPr>
              <a:t>research, </a:t>
            </a:r>
          </a:p>
          <a:p>
            <a:pPr lvl="1" eaLnBrk="1" hangingPunct="1">
              <a:defRPr/>
            </a:pPr>
            <a:r>
              <a:rPr lang="en-US" altLang="zh-CN" sz="2800" b="1" dirty="0">
                <a:latin typeface="微软雅黑" panose="020B0503020204020204" pitchFamily="34" charset="-122"/>
                <a:ea typeface="微软雅黑" panose="020B0503020204020204" pitchFamily="34" charset="-122"/>
                <a:cs typeface="+mn-ea"/>
              </a:rPr>
              <a:t>scientific and </a:t>
            </a:r>
          </a:p>
          <a:p>
            <a:pPr lvl="1" eaLnBrk="1" hangingPunct="1">
              <a:defRPr/>
            </a:pPr>
            <a:r>
              <a:rPr lang="en-US" altLang="zh-CN" sz="2800" b="1" dirty="0">
                <a:latin typeface="微软雅黑" panose="020B0503020204020204" pitchFamily="34" charset="-122"/>
                <a:ea typeface="微软雅黑" panose="020B0503020204020204" pitchFamily="34" charset="-122"/>
                <a:cs typeface="+mn-ea"/>
              </a:rPr>
              <a:t>education </a:t>
            </a:r>
          </a:p>
          <a:p>
            <a:pPr eaLnBrk="1" hangingPunct="1">
              <a:buFontTx/>
              <a:buNone/>
              <a:defRPr/>
            </a:pPr>
            <a:r>
              <a:rPr lang="en-US" altLang="zh-CN" dirty="0">
                <a:latin typeface="微软雅黑" panose="020B0503020204020204" pitchFamily="34" charset="-122"/>
                <a:ea typeface="微软雅黑" panose="020B0503020204020204" pitchFamily="34" charset="-122"/>
              </a:rPr>
              <a:t>    projects. </a:t>
            </a:r>
            <a:r>
              <a:rPr lang="en-US" altLang="zh-CN" b="1" dirty="0">
                <a:latin typeface="微软雅黑" panose="020B0503020204020204" pitchFamily="34" charset="-122"/>
                <a:ea typeface="微软雅黑" panose="020B0503020204020204" pitchFamily="34" charset="-122"/>
              </a:rPr>
              <a:t> </a:t>
            </a:r>
            <a:endParaRPr lang="en-US" altLang="ja-JP" dirty="0">
              <a:latin typeface="微软雅黑" panose="020B0503020204020204" pitchFamily="34" charset="-122"/>
              <a:ea typeface="微软雅黑" panose="020B0503020204020204" pitchFamily="34" charset="-122"/>
            </a:endParaRPr>
          </a:p>
          <a:p>
            <a:pPr eaLnBrk="1" hangingPunct="1">
              <a:buFontTx/>
              <a:buNone/>
              <a:defRPr/>
            </a:pPr>
            <a:endParaRPr lang="zh-CN" altLang="en-US" dirty="0">
              <a:latin typeface="微软雅黑" panose="020B0503020204020204" pitchFamily="34" charset="-122"/>
              <a:ea typeface="微软雅黑" panose="020B0503020204020204" pitchFamily="34" charset="-122"/>
            </a:endParaRPr>
          </a:p>
        </p:txBody>
      </p:sp>
      <p:sp>
        <p:nvSpPr>
          <p:cNvPr id="295940"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5939">
                                            <p:txEl>
                                              <p:pRg st="2" end="2"/>
                                            </p:txEl>
                                          </p:spTgt>
                                        </p:tgtEl>
                                        <p:attrNameLst>
                                          <p:attrName>style.visibility</p:attrName>
                                        </p:attrNameLst>
                                      </p:cBhvr>
                                      <p:to>
                                        <p:strVal val="visible"/>
                                      </p:to>
                                    </p:set>
                                    <p:animEffect transition="in" filter="diamond(in)">
                                      <p:cBhvr>
                                        <p:cTn id="7" dur="2000"/>
                                        <p:tgtEl>
                                          <p:spTgt spid="2959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95939">
                                            <p:txEl>
                                              <p:pRg st="3" end="3"/>
                                            </p:txEl>
                                          </p:spTgt>
                                        </p:tgtEl>
                                        <p:attrNameLst>
                                          <p:attrName>style.visibility</p:attrName>
                                        </p:attrNameLst>
                                      </p:cBhvr>
                                      <p:to>
                                        <p:strVal val="visible"/>
                                      </p:to>
                                    </p:set>
                                    <p:animEffect transition="in" filter="slide(fromBottom)">
                                      <p:cBhvr>
                                        <p:cTn id="12" dur="500"/>
                                        <p:tgtEl>
                                          <p:spTgt spid="2959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animEffect transition="in" filter="slide(fromBottom)">
                                      <p:cBhvr>
                                        <p:cTn id="17" dur="500"/>
                                        <p:tgtEl>
                                          <p:spTgt spid="2959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95939">
                                            <p:txEl>
                                              <p:pRg st="5" end="5"/>
                                            </p:txEl>
                                          </p:spTgt>
                                        </p:tgtEl>
                                        <p:attrNameLst>
                                          <p:attrName>style.visibility</p:attrName>
                                        </p:attrNameLst>
                                      </p:cBhvr>
                                      <p:to>
                                        <p:strVal val="visible"/>
                                      </p:to>
                                    </p:set>
                                    <p:animEffect transition="in" filter="slide(fromBottom)">
                                      <p:cBhvr>
                                        <p:cTn id="22" dur="500"/>
                                        <p:tgtEl>
                                          <p:spTgt spid="295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2" descr="chinagrid-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16" y="1211264"/>
            <a:ext cx="87645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3"/>
          <p:cNvSpPr>
            <a:spLocks noChangeArrowheads="1"/>
          </p:cNvSpPr>
          <p:nvPr/>
        </p:nvSpPr>
        <p:spPr bwMode="auto">
          <a:xfrm>
            <a:off x="707413" y="951707"/>
            <a:ext cx="4534544" cy="958850"/>
          </a:xfrm>
          <a:prstGeom prst="rect">
            <a:avLst/>
          </a:prstGeom>
          <a:solidFill>
            <a:srgbClr val="CC99FF"/>
          </a:solidFill>
          <a:ln w="9525">
            <a:solidFill>
              <a:schemeClr val="tx1"/>
            </a:solidFill>
            <a:miter lim="800000"/>
          </a:ln>
          <a:effectLst/>
        </p:spPr>
        <p:txBody>
          <a:bodyPr wrap="none" anchor="ctr"/>
          <a:lstStyle/>
          <a:p>
            <a:pPr>
              <a:lnSpc>
                <a:spcPct val="120000"/>
              </a:lnSpc>
              <a:defRPr/>
            </a:pPr>
            <a:r>
              <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Ministry of Education. </a:t>
            </a:r>
            <a:endParaRPr lang="en-US" altLang="zh-CN" sz="2000" b="1" dirty="0" smtClean="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nSpc>
                <a:spcPct val="120000"/>
              </a:lnSpc>
              <a:defRPr/>
            </a:pPr>
            <a:r>
              <a:rPr lang="en-US" altLang="zh-CN" sz="2000" b="1" dirty="0" smtClean="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Grid </a:t>
            </a:r>
            <a:r>
              <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Points </a:t>
            </a:r>
            <a:r>
              <a:rPr lang="en-US" altLang="zh-CN" sz="2000" b="1" dirty="0" smtClean="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Distribution </a:t>
            </a:r>
            <a:r>
              <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in China</a:t>
            </a:r>
            <a:r>
              <a:rPr lang="en-US" altLang="zh-CN" sz="2000" b="1" dirty="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zh-CN" altLang="en-US" sz="2000" b="1" dirty="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3669" name="Rectangle 5"/>
          <p:cNvSpPr>
            <a:spLocks noChangeArrowheads="1"/>
          </p:cNvSpPr>
          <p:nvPr/>
        </p:nvSpPr>
        <p:spPr bwMode="auto">
          <a:xfrm>
            <a:off x="7751764" y="692151"/>
            <a:ext cx="2001837" cy="519113"/>
          </a:xfrm>
          <a:prstGeom prst="rect">
            <a:avLst/>
          </a:prstGeom>
          <a:noFill/>
          <a:ln>
            <a:noFill/>
          </a:ln>
          <a:effectLst/>
        </p:spPr>
        <p:txBody>
          <a:bodyPr wrap="none">
            <a:spAutoFit/>
          </a:bodyPr>
          <a:lstStyle/>
          <a:p>
            <a:pPr>
              <a:defRPr/>
            </a:pPr>
            <a:r>
              <a:rPr lang="en-US" altLang="ja-JP" sz="2800" b="1" dirty="0">
                <a:solidFill>
                  <a:srgbClr val="0000CC"/>
                </a:solidFill>
                <a:effectLst>
                  <a:outerShdw blurRad="38100" dist="38100" dir="2700000" algn="tl">
                    <a:srgbClr val="C0C0C0"/>
                  </a:outerShdw>
                </a:effectLst>
                <a:latin typeface="Arial" panose="020B0604020202020204" pitchFamily="34" charset="0"/>
                <a:ea typeface="MS PGothic" panose="020B0600070205080204" pitchFamily="34" charset="-128"/>
              </a:rPr>
              <a:t>China Grid</a:t>
            </a:r>
            <a:endParaRPr lang="zh-CN" altLang="en-US" sz="2800" b="1" dirty="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7" name="Rectangle 4"/>
          <p:cNvSpPr>
            <a:spLocks noGrp="1" noChangeArrowheads="1"/>
          </p:cNvSpPr>
          <p:nvPr>
            <p:ph type="title"/>
          </p:nvPr>
        </p:nvSpPr>
        <p:spPr>
          <a:xfrm>
            <a:off x="3278109" y="79974"/>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a:xfrm>
            <a:off x="679011" y="1660525"/>
            <a:ext cx="10990906" cy="3463736"/>
          </a:xfrm>
        </p:spPr>
        <p:txBody>
          <a:bodyPr/>
          <a:lstStyle/>
          <a:p>
            <a:pPr eaLnBrk="1" hangingPunct="1">
              <a:lnSpc>
                <a:spcPct val="100000"/>
              </a:lnSpc>
              <a:spcBef>
                <a:spcPts val="600"/>
              </a:spcBef>
            </a:pPr>
            <a:r>
              <a:rPr lang="en-US" altLang="zh-CN" b="1" dirty="0">
                <a:solidFill>
                  <a:srgbClr val="0000CC"/>
                </a:solidFill>
                <a:latin typeface="微软雅黑" panose="020B0503020204020204" pitchFamily="34" charset="-122"/>
                <a:ea typeface="微软雅黑" panose="020B0503020204020204" pitchFamily="34" charset="-122"/>
              </a:rPr>
              <a:t>BOINC</a:t>
            </a:r>
            <a:r>
              <a:rPr lang="zh-CN" altLang="en-US" b="1" dirty="0">
                <a:solidFill>
                  <a:srgbClr val="0000CC"/>
                </a:solidFill>
                <a:latin typeface="微软雅黑" panose="020B0503020204020204" pitchFamily="34" charset="-122"/>
                <a:ea typeface="微软雅黑" panose="020B0503020204020204" pitchFamily="34" charset="-122"/>
              </a:rPr>
              <a:t>网格项目</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BOINC (Berkeley Open Infrastructure for Network Computing) </a:t>
            </a:r>
          </a:p>
          <a:p>
            <a:pPr eaLnBrk="1" hangingPunct="1">
              <a:lnSpc>
                <a:spcPct val="100000"/>
              </a:lnSpc>
              <a:spcBef>
                <a:spcPts val="600"/>
              </a:spcBef>
            </a:pPr>
            <a:endParaRPr lang="zh-CN" altLang="en-US"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由加州大学，和伯克利大学开发的</a:t>
            </a:r>
            <a:r>
              <a:rPr lang="en-US" altLang="zh-CN" b="1" dirty="0">
                <a:latin typeface="微软雅黑" panose="020B0503020204020204" pitchFamily="34" charset="-122"/>
                <a:ea typeface="微软雅黑" panose="020B0503020204020204" pitchFamily="34" charset="-122"/>
              </a:rPr>
              <a:t>BOINC</a:t>
            </a:r>
            <a:r>
              <a:rPr lang="zh-CN" altLang="en-US" b="1" dirty="0">
                <a:latin typeface="微软雅黑" panose="020B0503020204020204" pitchFamily="34" charset="-122"/>
                <a:ea typeface="微软雅黑" panose="020B0503020204020204" pitchFamily="34" charset="-122"/>
              </a:rPr>
              <a:t>项目，使得任何人可以使用家庭个人计算机在许多科学研究领域的项目中贡献计算能力。</a:t>
            </a: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研究领域：数学，医学，分子生物学，气候学，天体物理学。</a:t>
            </a:r>
            <a:r>
              <a:rPr lang="en-US" altLang="zh-CN" b="1" dirty="0">
                <a:latin typeface="微软雅黑" panose="020B0503020204020204" pitchFamily="34" charset="-122"/>
                <a:ea typeface="微软雅黑" panose="020B0503020204020204" pitchFamily="34" charset="-122"/>
              </a:rPr>
              <a:t>BOINC</a:t>
            </a:r>
            <a:r>
              <a:rPr lang="zh-CN" altLang="en-US" b="1" dirty="0">
                <a:latin typeface="微软雅黑" panose="020B0503020204020204" pitchFamily="34" charset="-122"/>
                <a:ea typeface="微软雅黑" panose="020B0503020204020204" pitchFamily="34" charset="-122"/>
              </a:rPr>
              <a:t>是一共同一个寻找公开志愿者的学术项目。</a:t>
            </a:r>
          </a:p>
        </p:txBody>
      </p:sp>
      <p:sp>
        <p:nvSpPr>
          <p:cNvPr id="5"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3347">
                                            <p:txEl>
                                              <p:pRg st="2" end="2"/>
                                            </p:txEl>
                                          </p:spTgt>
                                        </p:tgtEl>
                                        <p:attrNameLst>
                                          <p:attrName>style.visibility</p:attrName>
                                        </p:attrNameLst>
                                      </p:cBhvr>
                                      <p:to>
                                        <p:strVal val="visible"/>
                                      </p:to>
                                    </p:set>
                                    <p:animEffect transition="in" filter="slide(fromBottom)">
                                      <p:cBhvr>
                                        <p:cTn id="7" dur="500"/>
                                        <p:tgtEl>
                                          <p:spTgt spid="313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3347">
                                            <p:txEl>
                                              <p:pRg st="3" end="3"/>
                                            </p:txEl>
                                          </p:spTgt>
                                        </p:tgtEl>
                                        <p:attrNameLst>
                                          <p:attrName>style.visibility</p:attrName>
                                        </p:attrNameLst>
                                      </p:cBhvr>
                                      <p:to>
                                        <p:strVal val="visible"/>
                                      </p:to>
                                    </p:set>
                                    <p:animEffect transition="in" filter="slide(fromBottom)">
                                      <p:cBhvr>
                                        <p:cTn id="12" dur="500"/>
                                        <p:tgtEl>
                                          <p:spTgt spid="313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a:xfrm>
            <a:off x="688063" y="1876425"/>
            <a:ext cx="10773624" cy="3784600"/>
          </a:xfrm>
        </p:spPr>
        <p:txBody>
          <a:bodyPr/>
          <a:lstStyle/>
          <a:p>
            <a:pPr eaLnBrk="1" hangingPunct="1">
              <a:lnSpc>
                <a:spcPct val="100000"/>
              </a:lnSpc>
              <a:spcBef>
                <a:spcPts val="600"/>
              </a:spcBef>
            </a:pPr>
            <a:r>
              <a:rPr lang="en-US" altLang="zh-CN" b="1" dirty="0" err="1">
                <a:solidFill>
                  <a:srgbClr val="0000CC"/>
                </a:solidFill>
                <a:latin typeface="微软雅黑" panose="020B0503020204020204" pitchFamily="34" charset="-122"/>
                <a:ea typeface="微软雅黑" panose="020B0503020204020204" pitchFamily="34" charset="-122"/>
              </a:rPr>
              <a:t>Folding@home</a:t>
            </a:r>
            <a:r>
              <a:rPr lang="zh-CN" altLang="en-US" b="1" dirty="0">
                <a:solidFill>
                  <a:srgbClr val="0000CC"/>
                </a:solidFill>
                <a:latin typeface="微软雅黑" panose="020B0503020204020204" pitchFamily="34" charset="-122"/>
                <a:ea typeface="微软雅黑" panose="020B0503020204020204" pitchFamily="34" charset="-122"/>
              </a:rPr>
              <a:t>网格项目</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Folding@home</a:t>
            </a:r>
            <a:r>
              <a:rPr lang="en-US" altLang="zh-CN" b="1" dirty="0">
                <a:latin typeface="微软雅黑" panose="020B0503020204020204" pitchFamily="34" charset="-122"/>
                <a:ea typeface="微软雅黑" panose="020B0503020204020204" pitchFamily="34" charset="-122"/>
              </a:rPr>
              <a:t> (abbreviated as FAH or </a:t>
            </a:r>
            <a:r>
              <a:rPr lang="en-US" altLang="zh-CN" b="1" dirty="0" err="1">
                <a:latin typeface="微软雅黑" panose="020B0503020204020204" pitchFamily="34" charset="-122"/>
                <a:ea typeface="微软雅黑" panose="020B0503020204020204" pitchFamily="34" charset="-122"/>
              </a:rPr>
              <a:t>F@h</a:t>
            </a:r>
            <a:r>
              <a:rPr lang="en-US" altLang="zh-CN" b="1" dirty="0">
                <a:latin typeface="微软雅黑" panose="020B0503020204020204" pitchFamily="34" charset="-122"/>
                <a:ea typeface="微软雅黑" panose="020B0503020204020204" pitchFamily="34" charset="-122"/>
              </a:rPr>
              <a:t>)</a:t>
            </a: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目的：研究蛋白质的正确折叠和错误折叠。</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endParaRPr lang="zh-CN" altLang="en-US"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en-US" altLang="zh-CN" b="1" dirty="0" err="1">
                <a:solidFill>
                  <a:srgbClr val="0000CC"/>
                </a:solidFill>
                <a:latin typeface="微软雅黑" panose="020B0503020204020204" pitchFamily="34" charset="-122"/>
                <a:ea typeface="微软雅黑" panose="020B0503020204020204" pitchFamily="34" charset="-122"/>
              </a:rPr>
              <a:t>Einstein@Home</a:t>
            </a:r>
            <a:r>
              <a:rPr lang="zh-CN" altLang="en-US" b="1" dirty="0">
                <a:solidFill>
                  <a:srgbClr val="0000CC"/>
                </a:solidFill>
                <a:latin typeface="微软雅黑" panose="020B0503020204020204" pitchFamily="34" charset="-122"/>
                <a:ea typeface="微软雅黑" panose="020B0503020204020204" pitchFamily="34" charset="-122"/>
              </a:rPr>
              <a:t>网格项目</a:t>
            </a:r>
            <a:r>
              <a:rPr lang="zh-CN" altLang="en-US" b="1" dirty="0">
                <a:latin typeface="微软雅黑" panose="020B0503020204020204" pitchFamily="34" charset="-122"/>
                <a:ea typeface="微软雅黑" panose="020B0503020204020204" pitchFamily="34" charset="-122"/>
              </a:rPr>
              <a:t>：</a:t>
            </a: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目的：使用从</a:t>
            </a:r>
            <a:r>
              <a:rPr lang="en-US" altLang="zh-CN" b="1" dirty="0">
                <a:latin typeface="微软雅黑" panose="020B0503020204020204" pitchFamily="34" charset="-122"/>
                <a:ea typeface="微软雅黑" panose="020B0503020204020204" pitchFamily="34" charset="-122"/>
              </a:rPr>
              <a:t>LIGO</a:t>
            </a:r>
            <a:r>
              <a:rPr lang="zh-CN" altLang="en-US" b="1" dirty="0">
                <a:latin typeface="微软雅黑" panose="020B0503020204020204" pitchFamily="34" charset="-122"/>
                <a:ea typeface="微软雅黑" panose="020B0503020204020204" pitchFamily="34" charset="-122"/>
              </a:rPr>
              <a:t>重力波探测器得到数据器得到的数据研究旋转中子星。</a:t>
            </a:r>
          </a:p>
        </p:txBody>
      </p:sp>
      <p:sp>
        <p:nvSpPr>
          <p:cNvPr id="5"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slide(fromBottom)">
                                      <p:cBhvr>
                                        <p:cTn id="7" dur="500"/>
                                        <p:tgtEl>
                                          <p:spTgt spid="308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8227">
                                            <p:txEl>
                                              <p:pRg st="3" end="3"/>
                                            </p:txEl>
                                          </p:spTgt>
                                        </p:tgtEl>
                                        <p:attrNameLst>
                                          <p:attrName>style.visibility</p:attrName>
                                        </p:attrNameLst>
                                      </p:cBhvr>
                                      <p:to>
                                        <p:strVal val="visible"/>
                                      </p:to>
                                    </p:set>
                                    <p:animEffect transition="in" filter="slide(fromBottom)">
                                      <p:cBhvr>
                                        <p:cTn id="12" dur="500"/>
                                        <p:tgtEl>
                                          <p:spTgt spid="3082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8227">
                                            <p:txEl>
                                              <p:pRg st="4" end="4"/>
                                            </p:txEl>
                                          </p:spTgt>
                                        </p:tgtEl>
                                        <p:attrNameLst>
                                          <p:attrName>style.visibility</p:attrName>
                                        </p:attrNameLst>
                                      </p:cBhvr>
                                      <p:to>
                                        <p:strVal val="visible"/>
                                      </p:to>
                                    </p:set>
                                    <p:animEffect transition="in" filter="slide(fromBottom)">
                                      <p:cBhvr>
                                        <p:cTn id="17"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75005" y="1409065"/>
            <a:ext cx="10713720" cy="4651375"/>
          </a:xfrm>
        </p:spPr>
        <p:txBody>
          <a:bodyPr>
            <a:normAutofit/>
          </a:bodyPr>
          <a:lstStyle/>
          <a:p>
            <a:pPr>
              <a:lnSpc>
                <a:spcPct val="120000"/>
              </a:lnSpc>
              <a:spcBef>
                <a:spcPts val="600"/>
              </a:spcBef>
            </a:pPr>
            <a:r>
              <a:rPr lang="en-US" altLang="zh-CN" sz="2600" b="1" dirty="0">
                <a:solidFill>
                  <a:srgbClr val="0000CC"/>
                </a:solidFill>
                <a:latin typeface="微软雅黑" panose="020B0503020204020204" pitchFamily="34" charset="-122"/>
                <a:ea typeface="微软雅黑" panose="020B0503020204020204" pitchFamily="34" charset="-122"/>
              </a:rPr>
              <a:t>IPG (Information Power Grid)</a:t>
            </a:r>
          </a:p>
          <a:p>
            <a:pPr>
              <a:lnSpc>
                <a:spcPct val="120000"/>
              </a:lnSpc>
              <a:spcBef>
                <a:spcPts val="600"/>
              </a:spcBef>
            </a:pPr>
            <a:r>
              <a:rPr lang="zh-CN" altLang="en-US" sz="2600" b="1" dirty="0">
                <a:solidFill>
                  <a:srgbClr val="000000"/>
                </a:solidFill>
                <a:latin typeface="微软雅黑" panose="020B0503020204020204" pitchFamily="34" charset="-122"/>
                <a:ea typeface="微软雅黑" panose="020B0503020204020204" pitchFamily="34" charset="-122"/>
              </a:rPr>
              <a:t>是美国</a:t>
            </a:r>
            <a:r>
              <a:rPr lang="en-US" altLang="zh-CN" sz="2600" b="1" dirty="0">
                <a:solidFill>
                  <a:srgbClr val="000000"/>
                </a:solidFill>
                <a:latin typeface="微软雅黑" panose="020B0503020204020204" pitchFamily="34" charset="-122"/>
                <a:ea typeface="微软雅黑" panose="020B0503020204020204" pitchFamily="34" charset="-122"/>
              </a:rPr>
              <a:t>NASA</a:t>
            </a:r>
            <a:r>
              <a:rPr lang="zh-CN" altLang="en-US" sz="2600" b="1" dirty="0">
                <a:solidFill>
                  <a:srgbClr val="000000"/>
                </a:solidFill>
                <a:latin typeface="微软雅黑" panose="020B0503020204020204" pitchFamily="34" charset="-122"/>
                <a:ea typeface="微软雅黑" panose="020B0503020204020204" pitchFamily="34" charset="-122"/>
              </a:rPr>
              <a:t>的一个高性能计算与数据网格项目。</a:t>
            </a:r>
          </a:p>
          <a:p>
            <a:pPr>
              <a:lnSpc>
                <a:spcPct val="120000"/>
              </a:lnSpc>
              <a:spcBef>
                <a:spcPts val="600"/>
              </a:spcBef>
            </a:pPr>
            <a:r>
              <a:rPr lang="zh-CN" altLang="en-US" sz="2600" b="1" dirty="0">
                <a:solidFill>
                  <a:srgbClr val="000000"/>
                </a:solidFill>
                <a:latin typeface="微软雅黑" panose="020B0503020204020204" pitchFamily="34" charset="-122"/>
                <a:ea typeface="微软雅黑" panose="020B0503020204020204" pitchFamily="34" charset="-122"/>
              </a:rPr>
              <a:t>使用</a:t>
            </a:r>
            <a:r>
              <a:rPr lang="en-US" altLang="zh-CN" sz="2600" b="1" dirty="0">
                <a:solidFill>
                  <a:srgbClr val="000000"/>
                </a:solidFill>
                <a:latin typeface="微软雅黑" panose="020B0503020204020204" pitchFamily="34" charset="-122"/>
                <a:ea typeface="微软雅黑" panose="020B0503020204020204" pitchFamily="34" charset="-122"/>
              </a:rPr>
              <a:t>IPG</a:t>
            </a:r>
            <a:r>
              <a:rPr lang="zh-CN" altLang="en-US" sz="2600" b="1" dirty="0">
                <a:solidFill>
                  <a:srgbClr val="000000"/>
                </a:solidFill>
                <a:latin typeface="微软雅黑" panose="020B0503020204020204" pitchFamily="34" charset="-122"/>
                <a:ea typeface="微软雅黑" panose="020B0503020204020204" pitchFamily="34" charset="-122"/>
              </a:rPr>
              <a:t>中间件，网格用户就可以从任何地方访问广泛分布的异构资源。</a:t>
            </a:r>
            <a:r>
              <a:rPr lang="en-US" altLang="zh-CN" sz="2600" b="1" dirty="0">
                <a:solidFill>
                  <a:srgbClr val="000000"/>
                </a:solidFill>
                <a:latin typeface="微软雅黑" panose="020B0503020204020204" pitchFamily="34" charset="-122"/>
                <a:ea typeface="微软雅黑" panose="020B0503020204020204" pitchFamily="34" charset="-122"/>
              </a:rPr>
              <a:t>IPG</a:t>
            </a:r>
            <a:r>
              <a:rPr lang="zh-CN" altLang="en-US" sz="2600" b="1" dirty="0">
                <a:solidFill>
                  <a:srgbClr val="000000"/>
                </a:solidFill>
                <a:latin typeface="微软雅黑" panose="020B0503020204020204" pitchFamily="34" charset="-122"/>
                <a:ea typeface="微软雅黑" panose="020B0503020204020204" pitchFamily="34" charset="-122"/>
              </a:rPr>
              <a:t>的任务是为</a:t>
            </a:r>
            <a:r>
              <a:rPr lang="en-US" altLang="zh-CN" sz="2600" b="1" dirty="0">
                <a:solidFill>
                  <a:srgbClr val="000000"/>
                </a:solidFill>
                <a:latin typeface="微软雅黑" panose="020B0503020204020204" pitchFamily="34" charset="-122"/>
                <a:ea typeface="微软雅黑" panose="020B0503020204020204" pitchFamily="34" charset="-122"/>
              </a:rPr>
              <a:t>NASA</a:t>
            </a:r>
            <a:r>
              <a:rPr lang="zh-CN" altLang="en-US" sz="2600" b="1" dirty="0">
                <a:solidFill>
                  <a:srgbClr val="000000"/>
                </a:solidFill>
                <a:latin typeface="微软雅黑" panose="020B0503020204020204" pitchFamily="34" charset="-122"/>
                <a:ea typeface="微软雅黑" panose="020B0503020204020204" pitchFamily="34" charset="-122"/>
              </a:rPr>
              <a:t>的科学与工程人员提供一个解决问题的平台。</a:t>
            </a:r>
          </a:p>
          <a:p>
            <a:pPr>
              <a:lnSpc>
                <a:spcPct val="120000"/>
              </a:lnSpc>
              <a:spcBef>
                <a:spcPts val="600"/>
              </a:spcBef>
            </a:pPr>
            <a:r>
              <a:rPr lang="en-US" altLang="zh-CN" sz="2600" b="1" dirty="0">
                <a:solidFill>
                  <a:srgbClr val="000000"/>
                </a:solidFill>
                <a:latin typeface="微软雅黑" panose="020B0503020204020204" pitchFamily="34" charset="-122"/>
                <a:ea typeface="微软雅黑" panose="020B0503020204020204" pitchFamily="34" charset="-122"/>
              </a:rPr>
              <a:t>IPG</a:t>
            </a:r>
            <a:r>
              <a:rPr lang="zh-CN" altLang="en-US" sz="2600" b="1" dirty="0">
                <a:solidFill>
                  <a:srgbClr val="000000"/>
                </a:solidFill>
                <a:latin typeface="微软雅黑" panose="020B0503020204020204" pitchFamily="34" charset="-122"/>
                <a:ea typeface="微软雅黑" panose="020B0503020204020204" pitchFamily="34" charset="-122"/>
              </a:rPr>
              <a:t>的主要目标是建立一个网格环境原型：一个异构的、分布计算、数据和仪器环境，以提供统一的资源访问</a:t>
            </a:r>
            <a:r>
              <a:rPr lang="zh-CN" altLang="en-US" sz="2600" b="1" dirty="0" smtClean="0">
                <a:solidFill>
                  <a:srgbClr val="000000"/>
                </a:solidFill>
                <a:latin typeface="微软雅黑" panose="020B0503020204020204" pitchFamily="34" charset="-122"/>
                <a:ea typeface="微软雅黑" panose="020B0503020204020204" pitchFamily="34" charset="-122"/>
              </a:rPr>
              <a:t>。</a:t>
            </a:r>
            <a:endParaRPr lang="en-US" altLang="zh-CN" sz="2600" b="1" dirty="0" smtClean="0">
              <a:solidFill>
                <a:srgbClr val="000000"/>
              </a:solidFill>
              <a:latin typeface="微软雅黑" panose="020B0503020204020204" pitchFamily="34" charset="-122"/>
              <a:ea typeface="微软雅黑" panose="020B0503020204020204" pitchFamily="34" charset="-122"/>
            </a:endParaRPr>
          </a:p>
          <a:p>
            <a:pPr>
              <a:lnSpc>
                <a:spcPct val="120000"/>
              </a:lnSpc>
              <a:spcBef>
                <a:spcPts val="600"/>
              </a:spcBef>
            </a:pPr>
            <a:r>
              <a:rPr lang="en-US" altLang="zh-CN" sz="2600" b="1" dirty="0" smtClean="0">
                <a:solidFill>
                  <a:srgbClr val="000000"/>
                </a:solidFill>
                <a:latin typeface="微软雅黑" panose="020B0503020204020204" pitchFamily="34" charset="-122"/>
                <a:ea typeface="微软雅黑" panose="020B0503020204020204" pitchFamily="34" charset="-122"/>
              </a:rPr>
              <a:t>IPG</a:t>
            </a:r>
            <a:r>
              <a:rPr lang="zh-CN" altLang="en-US" sz="2600" b="1" dirty="0">
                <a:solidFill>
                  <a:srgbClr val="000000"/>
                </a:solidFill>
                <a:latin typeface="微软雅黑" panose="020B0503020204020204" pitchFamily="34" charset="-122"/>
                <a:ea typeface="微软雅黑" panose="020B0503020204020204" pitchFamily="34" charset="-122"/>
              </a:rPr>
              <a:t>系统的主要应用领域为：</a:t>
            </a:r>
            <a:r>
              <a:rPr lang="zh-CN" altLang="en-US" sz="2600" b="1" dirty="0">
                <a:solidFill>
                  <a:srgbClr val="C00000"/>
                </a:solidFill>
                <a:latin typeface="微软雅黑" panose="020B0503020204020204" pitchFamily="34" charset="-122"/>
                <a:ea typeface="微软雅黑" panose="020B0503020204020204" pitchFamily="34" charset="-122"/>
              </a:rPr>
              <a:t>高性能计算、高能物理和海量数据存储</a:t>
            </a:r>
            <a:r>
              <a:rPr lang="zh-CN" altLang="en-US" sz="2600" b="1" dirty="0">
                <a:solidFill>
                  <a:srgbClr val="000000"/>
                </a:solidFill>
                <a:latin typeface="微软雅黑" panose="020B0503020204020204" pitchFamily="34" charset="-122"/>
                <a:ea typeface="微软雅黑" panose="020B0503020204020204" pitchFamily="34" charset="-122"/>
              </a:rPr>
              <a:t>。参见网址</a:t>
            </a:r>
            <a:r>
              <a:rPr lang="en-US" altLang="zh-CN" sz="2600" b="1" dirty="0">
                <a:solidFill>
                  <a:srgbClr val="000000"/>
                </a:solidFill>
                <a:latin typeface="微软雅黑" panose="020B0503020204020204" pitchFamily="34" charset="-122"/>
                <a:ea typeface="微软雅黑" panose="020B0503020204020204" pitchFamily="34" charset="-122"/>
              </a:rPr>
              <a:t>(</a:t>
            </a:r>
            <a:r>
              <a:rPr lang="en-US" altLang="zh-CN" sz="2600" b="1" dirty="0">
                <a:solidFill>
                  <a:srgbClr val="000000"/>
                </a:solidFill>
                <a:latin typeface="微软雅黑" panose="020B0503020204020204" pitchFamily="34" charset="-122"/>
                <a:ea typeface="微软雅黑" panose="020B0503020204020204" pitchFamily="34" charset="-122"/>
                <a:hlinkClick r:id="rId2"/>
              </a:rPr>
              <a:t>www.ipg.nasa.gov</a:t>
            </a:r>
            <a:r>
              <a:rPr lang="en-US" altLang="zh-CN" sz="2600" b="1" dirty="0">
                <a:solidFill>
                  <a:srgbClr val="000000"/>
                </a:solidFill>
                <a:latin typeface="微软雅黑" panose="020B0503020204020204" pitchFamily="34" charset="-122"/>
                <a:ea typeface="微软雅黑" panose="020B0503020204020204" pitchFamily="34" charset="-122"/>
              </a:rPr>
              <a:t>) </a:t>
            </a:r>
            <a:endParaRPr lang="zh-CN" altLang="en-US" sz="2600" b="1" dirty="0">
              <a:solidFill>
                <a:srgbClr val="000000"/>
              </a:solidFill>
              <a:latin typeface="微软雅黑" panose="020B0503020204020204" pitchFamily="34" charset="-122"/>
              <a:ea typeface="微软雅黑" panose="020B0503020204020204" pitchFamily="34" charset="-122"/>
            </a:endParaRPr>
          </a:p>
        </p:txBody>
      </p:sp>
      <p:sp>
        <p:nvSpPr>
          <p:cNvPr id="5"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a:xfrm>
            <a:off x="733331" y="1447800"/>
            <a:ext cx="10891319" cy="4436952"/>
          </a:xfrm>
        </p:spPr>
        <p:txBody>
          <a:bodyPr/>
          <a:lstStyle/>
          <a:p>
            <a:pPr eaLnBrk="1" hangingPunct="1"/>
            <a:r>
              <a:rPr lang="zh-CN" altLang="en-US" b="1" dirty="0">
                <a:solidFill>
                  <a:srgbClr val="0000CC"/>
                </a:solidFill>
                <a:latin typeface="微软雅黑" panose="020B0503020204020204" pitchFamily="34" charset="-122"/>
                <a:ea typeface="微软雅黑" panose="020B0503020204020204" pitchFamily="34" charset="-122"/>
              </a:rPr>
              <a:t>美国</a:t>
            </a:r>
            <a:r>
              <a:rPr lang="en-US" altLang="zh-CN" b="1" dirty="0" err="1">
                <a:solidFill>
                  <a:srgbClr val="0000CC"/>
                </a:solidFill>
                <a:latin typeface="微软雅黑" panose="020B0503020204020204" pitchFamily="34" charset="-122"/>
                <a:ea typeface="微软雅黑" panose="020B0503020204020204" pitchFamily="34" charset="-122"/>
              </a:rPr>
              <a:t>TeraGrid</a:t>
            </a:r>
            <a:r>
              <a:rPr lang="zh-CN" altLang="en-US" b="1" dirty="0">
                <a:solidFill>
                  <a:srgbClr val="0000CC"/>
                </a:solidFill>
                <a:latin typeface="微软雅黑" panose="020B0503020204020204" pitchFamily="34" charset="-122"/>
                <a:ea typeface="微软雅黑" panose="020B0503020204020204" pitchFamily="34" charset="-122"/>
              </a:rPr>
              <a:t>网格项目：国家科学基金会的</a:t>
            </a:r>
            <a:r>
              <a:rPr lang="en-US" altLang="zh-CN" b="1" dirty="0" err="1">
                <a:solidFill>
                  <a:srgbClr val="0000CC"/>
                </a:solidFill>
                <a:latin typeface="微软雅黑" panose="020B0503020204020204" pitchFamily="34" charset="-122"/>
                <a:ea typeface="微软雅黑" panose="020B0503020204020204" pitchFamily="34" charset="-122"/>
              </a:rPr>
              <a:t>TeraGrid</a:t>
            </a:r>
            <a:r>
              <a:rPr lang="en-US" altLang="zh-CN" b="1" dirty="0">
                <a:solidFill>
                  <a:srgbClr val="0000CC"/>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hlinkClick r:id="rId2"/>
              </a:rPr>
              <a:t>http://www.teragrid.org/</a:t>
            </a:r>
            <a:r>
              <a:rPr lang="en-US" altLang="zh-CN" b="1" dirty="0">
                <a:latin typeface="微软雅黑" panose="020B0503020204020204" pitchFamily="34" charset="-122"/>
                <a:ea typeface="微软雅黑" panose="020B0503020204020204" pitchFamily="34" charset="-122"/>
              </a:rPr>
              <a:t>)</a:t>
            </a:r>
          </a:p>
          <a:p>
            <a:pPr eaLnBrk="1" hangingPunct="1"/>
            <a:r>
              <a:rPr lang="zh-CN" altLang="en-US" dirty="0">
                <a:latin typeface="微软雅黑" panose="020B0503020204020204" pitchFamily="34" charset="-122"/>
                <a:ea typeface="微软雅黑" panose="020B0503020204020204" pitchFamily="34" charset="-122"/>
              </a:rPr>
              <a:t>是巨型的研究计算的基础设施，在</a:t>
            </a:r>
            <a:r>
              <a:rPr lang="en-US" altLang="zh-CN" dirty="0">
                <a:latin typeface="微软雅黑" panose="020B0503020204020204" pitchFamily="34" charset="-122"/>
                <a:ea typeface="微软雅黑" panose="020B0503020204020204" pitchFamily="34" charset="-122"/>
              </a:rPr>
              <a:t>2001</a:t>
            </a:r>
            <a:r>
              <a:rPr lang="zh-CN" altLang="en-US" dirty="0">
                <a:latin typeface="微软雅黑" panose="020B0503020204020204" pitchFamily="34" charset="-122"/>
                <a:ea typeface="微软雅黑" panose="020B0503020204020204" pitchFamily="34" charset="-122"/>
              </a:rPr>
              <a:t>年投资</a:t>
            </a:r>
            <a:r>
              <a:rPr lang="en-US" altLang="zh-CN" dirty="0">
                <a:latin typeface="微软雅黑" panose="020B0503020204020204" pitchFamily="34" charset="-122"/>
                <a:ea typeface="微软雅黑" panose="020B0503020204020204" pitchFamily="34" charset="-122"/>
              </a:rPr>
              <a:t>5300</a:t>
            </a:r>
            <a:r>
              <a:rPr lang="zh-CN" altLang="en-US" dirty="0">
                <a:latin typeface="微软雅黑" panose="020B0503020204020204" pitchFamily="34" charset="-122"/>
                <a:ea typeface="微软雅黑" panose="020B0503020204020204" pitchFamily="34" charset="-122"/>
              </a:rPr>
              <a:t>万美元建成，其目的是结合</a:t>
            </a:r>
            <a:r>
              <a:rPr lang="zh-CN" altLang="en-US" dirty="0">
                <a:solidFill>
                  <a:srgbClr val="C00000"/>
                </a:solidFill>
                <a:latin typeface="微软雅黑" panose="020B0503020204020204" pitchFamily="34" charset="-122"/>
                <a:ea typeface="微软雅黑" panose="020B0503020204020204" pitchFamily="34" charset="-122"/>
              </a:rPr>
              <a:t>五大计算和数据管理设施</a:t>
            </a:r>
            <a:r>
              <a:rPr lang="zh-CN" altLang="en-US" dirty="0">
                <a:latin typeface="微软雅黑" panose="020B0503020204020204" pitchFamily="34" charset="-122"/>
                <a:ea typeface="微软雅黑" panose="020B0503020204020204" pitchFamily="34" charset="-122"/>
              </a:rPr>
              <a:t>和支持许多另外的学院和研究实验室。</a:t>
            </a:r>
          </a:p>
          <a:p>
            <a:pPr eaLnBrk="1" hangingPunct="1"/>
            <a:r>
              <a:rPr lang="en-US" altLang="zh-CN" dirty="0" err="1">
                <a:latin typeface="微软雅黑" panose="020B0503020204020204" pitchFamily="34" charset="-122"/>
                <a:ea typeface="微软雅黑" panose="020B0503020204020204" pitchFamily="34" charset="-122"/>
              </a:rPr>
              <a:t>TeraGrid</a:t>
            </a:r>
            <a:r>
              <a:rPr lang="zh-CN" altLang="en-US" dirty="0">
                <a:latin typeface="微软雅黑" panose="020B0503020204020204" pitchFamily="34" charset="-122"/>
                <a:ea typeface="微软雅黑" panose="020B0503020204020204" pitchFamily="34" charset="-122"/>
              </a:rPr>
              <a:t>是开放的科学发现网格计算的基础设施。它结合了具有领导地位的资源的十一个伙伴站点，以便创建一种集成的，永久性的计算资源。</a:t>
            </a:r>
          </a:p>
          <a:p>
            <a:pPr eaLnBrk="1" hangingPunct="1"/>
            <a:r>
              <a:rPr lang="zh-CN" altLang="en-US" dirty="0">
                <a:latin typeface="微软雅黑" panose="020B0503020204020204" pitchFamily="34" charset="-122"/>
                <a:ea typeface="微软雅黑" panose="020B0503020204020204" pitchFamily="34" charset="-122"/>
              </a:rPr>
              <a:t>使用高性能的网络连接，</a:t>
            </a:r>
            <a:r>
              <a:rPr lang="en-US" altLang="zh-CN" dirty="0" err="1">
                <a:latin typeface="微软雅黑" panose="020B0503020204020204" pitchFamily="34" charset="-122"/>
                <a:ea typeface="微软雅黑" panose="020B0503020204020204" pitchFamily="34" charset="-122"/>
              </a:rPr>
              <a:t>TeraGrid</a:t>
            </a:r>
            <a:r>
              <a:rPr lang="zh-CN" altLang="en-US" dirty="0">
                <a:latin typeface="微软雅黑" panose="020B0503020204020204" pitchFamily="34" charset="-122"/>
                <a:ea typeface="微软雅黑" panose="020B0503020204020204" pitchFamily="34" charset="-122"/>
              </a:rPr>
              <a:t>集成高性能计算机、数据资源和工具和美国国家的高端的实验设施。</a:t>
            </a:r>
            <a:endParaRPr lang="zh-CN" altLang="en-US" b="1" dirty="0">
              <a:latin typeface="微软雅黑" panose="020B0503020204020204" pitchFamily="34" charset="-122"/>
              <a:ea typeface="微软雅黑" panose="020B0503020204020204" pitchFamily="34" charset="-122"/>
            </a:endParaRPr>
          </a:p>
        </p:txBody>
      </p:sp>
      <p:sp>
        <p:nvSpPr>
          <p:cNvPr id="5"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Effect transition="in" filter="slide(fromBottom)">
                                      <p:cBhvr>
                                        <p:cTn id="7" dur="500"/>
                                        <p:tgtEl>
                                          <p:spTgt spid="3112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1299">
                                            <p:txEl>
                                              <p:pRg st="2" end="2"/>
                                            </p:txEl>
                                          </p:spTgt>
                                        </p:tgtEl>
                                        <p:attrNameLst>
                                          <p:attrName>style.visibility</p:attrName>
                                        </p:attrNameLst>
                                      </p:cBhvr>
                                      <p:to>
                                        <p:strVal val="visible"/>
                                      </p:to>
                                    </p:set>
                                    <p:animEffect transition="in" filter="slide(fromBottom)">
                                      <p:cBhvr>
                                        <p:cTn id="12" dur="500"/>
                                        <p:tgtEl>
                                          <p:spTgt spid="3112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1299">
                                            <p:txEl>
                                              <p:pRg st="3" end="3"/>
                                            </p:txEl>
                                          </p:spTgt>
                                        </p:tgtEl>
                                        <p:attrNameLst>
                                          <p:attrName>style.visibility</p:attrName>
                                        </p:attrNameLst>
                                      </p:cBhvr>
                                      <p:to>
                                        <p:strVal val="visible"/>
                                      </p:to>
                                    </p:set>
                                    <p:animEffect transition="in" filter="slide(fromBottom)">
                                      <p:cBhvr>
                                        <p:cTn id="17" dur="500"/>
                                        <p:tgtEl>
                                          <p:spTgt spid="311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idx="1"/>
          </p:nvPr>
        </p:nvSpPr>
        <p:spPr>
          <a:xfrm>
            <a:off x="960610" y="2356573"/>
            <a:ext cx="8458200" cy="2376488"/>
          </a:xfrm>
        </p:spPr>
        <p:txBody>
          <a:bodyPr/>
          <a:lstStyle/>
          <a:p>
            <a:pPr eaLnBrk="1" hangingPunct="1">
              <a:defRPr/>
            </a:pPr>
            <a:r>
              <a:rPr lang="en-US" altLang="zh-CN" dirty="0">
                <a:latin typeface="Arial" panose="020B0604020202020204" pitchFamily="34" charset="0"/>
                <a:ea typeface="宋体" panose="02010600030101010101" pitchFamily="2" charset="-122"/>
              </a:rPr>
              <a:t>The </a:t>
            </a:r>
            <a:r>
              <a:rPr lang="en-US" altLang="zh-CN" b="1" dirty="0" err="1">
                <a:latin typeface="Arial" panose="020B0604020202020204" pitchFamily="34" charset="0"/>
                <a:ea typeface="宋体" panose="02010600030101010101" pitchFamily="2" charset="-122"/>
              </a:rPr>
              <a:t>TeraGrid</a:t>
            </a:r>
            <a:r>
              <a:rPr lang="en-US" altLang="zh-CN" dirty="0">
                <a:latin typeface="Arial" panose="020B0604020202020204" pitchFamily="34" charset="0"/>
                <a:ea typeface="宋体" panose="02010600030101010101" pitchFamily="2" charset="-122"/>
              </a:rPr>
              <a:t> is launched by the </a:t>
            </a:r>
          </a:p>
          <a:p>
            <a:pPr lvl="1" eaLnBrk="1" hangingPunct="1">
              <a:defRPr/>
            </a:pPr>
            <a:r>
              <a:rPr lang="en-US" altLang="zh-CN" sz="2800" b="1" dirty="0">
                <a:effectLst>
                  <a:outerShdw blurRad="38100" dist="38100" dir="2700000" algn="tl">
                    <a:srgbClr val="C0C0C0"/>
                  </a:outerShdw>
                </a:effectLst>
                <a:latin typeface="Arial" panose="020B0604020202020204" pitchFamily="34" charset="0"/>
                <a:cs typeface="+mn-ea"/>
              </a:rPr>
              <a:t> academic community, </a:t>
            </a:r>
          </a:p>
          <a:p>
            <a:pPr lvl="1" eaLnBrk="1" hangingPunct="1">
              <a:defRPr/>
            </a:pPr>
            <a:r>
              <a:rPr lang="en-US" altLang="zh-CN" sz="2800" b="1" dirty="0">
                <a:effectLst>
                  <a:outerShdw blurRad="38100" dist="38100" dir="2700000" algn="tl">
                    <a:srgbClr val="C0C0C0"/>
                  </a:outerShdw>
                </a:effectLst>
                <a:latin typeface="Arial" panose="020B0604020202020204" pitchFamily="34" charset="0"/>
                <a:cs typeface="+mn-ea"/>
              </a:rPr>
              <a:t> government organizations, and </a:t>
            </a:r>
          </a:p>
          <a:p>
            <a:pPr lvl="1" eaLnBrk="1" hangingPunct="1">
              <a:defRPr/>
            </a:pPr>
            <a:r>
              <a:rPr lang="en-US" altLang="zh-CN" sz="2800" b="1" dirty="0">
                <a:effectLst>
                  <a:outerShdw blurRad="38100" dist="38100" dir="2700000" algn="tl">
                    <a:srgbClr val="C0C0C0"/>
                  </a:outerShdw>
                </a:effectLst>
                <a:latin typeface="Arial" panose="020B0604020202020204" pitchFamily="34" charset="0"/>
                <a:cs typeface="+mn-ea"/>
              </a:rPr>
              <a:t> many large corporations. </a:t>
            </a:r>
            <a:endParaRPr lang="zh-CN" altLang="en-US" sz="2800" dirty="0">
              <a:cs typeface="+mn-ea"/>
            </a:endParaRPr>
          </a:p>
        </p:txBody>
      </p:sp>
      <p:sp>
        <p:nvSpPr>
          <p:cNvPr id="51203" name="Rectangle 3"/>
          <p:cNvSpPr>
            <a:spLocks noChangeArrowheads="1"/>
          </p:cNvSpPr>
          <p:nvPr/>
        </p:nvSpPr>
        <p:spPr bwMode="auto">
          <a:xfrm>
            <a:off x="1075932" y="1655936"/>
            <a:ext cx="172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2800" b="1" dirty="0" err="1">
                <a:latin typeface="Arial" panose="020B0604020202020204" pitchFamily="34" charset="0"/>
                <a:ea typeface="宋体" panose="02010600030101010101" pitchFamily="2" charset="-122"/>
              </a:rPr>
              <a:t>TeraGrid</a:t>
            </a:r>
            <a:r>
              <a:rPr lang="en-US" altLang="zh-CN"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
        <p:nvSpPr>
          <p:cNvPr id="6" name="Rectangle 4"/>
          <p:cNvSpPr>
            <a:spLocks noGrp="1" noChangeArrowheads="1"/>
          </p:cNvSpPr>
          <p:nvPr>
            <p:ph type="title"/>
          </p:nvPr>
        </p:nvSpPr>
        <p:spPr>
          <a:xfrm>
            <a:off x="3278109" y="288203"/>
            <a:ext cx="4598406" cy="684213"/>
          </a:xfrm>
        </p:spPr>
        <p:txBody>
          <a:bodyPr/>
          <a:lstStyle/>
          <a:p>
            <a:pPr algn="ctr" eaLnBrk="1" hangingPunct="1">
              <a:defRPr/>
            </a:pPr>
            <a:r>
              <a:rPr lang="en-US" altLang="zh-CN" sz="2800" b="1" dirty="0">
                <a:solidFill>
                  <a:srgbClr val="000000"/>
                </a:solidFill>
                <a:latin typeface="微软雅黑" panose="020B0503020204020204" pitchFamily="34" charset="-122"/>
                <a:ea typeface="微软雅黑" panose="020B0503020204020204" pitchFamily="34" charset="-122"/>
              </a:rPr>
              <a:t>6. Grid Examples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1778">
                                            <p:txEl>
                                              <p:pRg st="1" end="1"/>
                                            </p:txEl>
                                          </p:spTgt>
                                        </p:tgtEl>
                                        <p:attrNameLst>
                                          <p:attrName>style.visibility</p:attrName>
                                        </p:attrNameLst>
                                      </p:cBhvr>
                                      <p:to>
                                        <p:strVal val="visible"/>
                                      </p:to>
                                    </p:set>
                                    <p:animEffect transition="in" filter="checkerboard(across)">
                                      <p:cBhvr>
                                        <p:cTn id="7" dur="500"/>
                                        <p:tgtEl>
                                          <p:spTgt spid="3317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1778">
                                            <p:txEl>
                                              <p:pRg st="2" end="2"/>
                                            </p:txEl>
                                          </p:spTgt>
                                        </p:tgtEl>
                                        <p:attrNameLst>
                                          <p:attrName>style.visibility</p:attrName>
                                        </p:attrNameLst>
                                      </p:cBhvr>
                                      <p:to>
                                        <p:strVal val="visible"/>
                                      </p:to>
                                    </p:set>
                                    <p:animEffect transition="in" filter="slide(fromBottom)">
                                      <p:cBhvr>
                                        <p:cTn id="12" dur="500"/>
                                        <p:tgtEl>
                                          <p:spTgt spid="33177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31778">
                                            <p:txEl>
                                              <p:pRg st="3" end="3"/>
                                            </p:txEl>
                                          </p:spTgt>
                                        </p:tgtEl>
                                        <p:attrNameLst>
                                          <p:attrName>style.visibility</p:attrName>
                                        </p:attrNameLst>
                                      </p:cBhvr>
                                      <p:to>
                                        <p:strVal val="visible"/>
                                      </p:to>
                                    </p:set>
                                    <p:animEffect transition="in" filter="slide(fromBottom)">
                                      <p:cBhvr>
                                        <p:cTn id="17" dur="500"/>
                                        <p:tgtEl>
                                          <p:spTgt spid="331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tera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036" y="1557338"/>
            <a:ext cx="7590152" cy="43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732" name="Rectangle 4"/>
          <p:cNvSpPr>
            <a:spLocks noChangeArrowheads="1"/>
          </p:cNvSpPr>
          <p:nvPr/>
        </p:nvSpPr>
        <p:spPr bwMode="auto">
          <a:xfrm>
            <a:off x="1403241" y="836614"/>
            <a:ext cx="2808287" cy="468313"/>
          </a:xfrm>
          <a:prstGeom prst="rect">
            <a:avLst/>
          </a:prstGeom>
          <a:noFill/>
          <a:ln>
            <a:noFill/>
          </a:ln>
          <a:effectLst/>
        </p:spPr>
        <p:txBody>
          <a:bodyPr anchor="ctr"/>
          <a:lstStyle>
            <a:lvl1pPr algn="ctr">
              <a:defRPr sz="4400">
                <a:solidFill>
                  <a:schemeClr val="tx2"/>
                </a:solidFill>
                <a:effectLst>
                  <a:outerShdw blurRad="38100" dist="38100" dir="2700000" algn="tl">
                    <a:srgbClr val="C0C0C0"/>
                  </a:outerShdw>
                </a:effectLst>
                <a:latin typeface="Verdana" panose="020B0604030504040204" pitchFamily="34" charset="0"/>
              </a:defRPr>
            </a:lvl1pPr>
            <a:lvl2pPr algn="ctr">
              <a:defRPr sz="4400">
                <a:solidFill>
                  <a:schemeClr val="tx2"/>
                </a:solidFill>
                <a:effectLst>
                  <a:outerShdw blurRad="38100" dist="38100" dir="2700000" algn="tl">
                    <a:srgbClr val="C0C0C0"/>
                  </a:outerShdw>
                </a:effectLst>
                <a:latin typeface="Verdana" panose="020B0604030504040204" pitchFamily="34" charset="0"/>
              </a:defRPr>
            </a:lvl2pPr>
            <a:lvl3pPr algn="ctr">
              <a:defRPr sz="4400">
                <a:solidFill>
                  <a:schemeClr val="tx2"/>
                </a:solidFill>
                <a:effectLst>
                  <a:outerShdw blurRad="38100" dist="38100" dir="2700000" algn="tl">
                    <a:srgbClr val="C0C0C0"/>
                  </a:outerShdw>
                </a:effectLst>
                <a:latin typeface="Verdana" panose="020B0604030504040204" pitchFamily="34" charset="0"/>
              </a:defRPr>
            </a:lvl3pPr>
            <a:lvl4pPr algn="ctr">
              <a:defRPr sz="4400">
                <a:solidFill>
                  <a:schemeClr val="tx2"/>
                </a:solidFill>
                <a:effectLst>
                  <a:outerShdw blurRad="38100" dist="38100" dir="2700000" algn="tl">
                    <a:srgbClr val="C0C0C0"/>
                  </a:outerShdw>
                </a:effectLst>
                <a:latin typeface="Verdana" panose="020B0604030504040204" pitchFamily="34" charset="0"/>
              </a:defRPr>
            </a:lvl4pPr>
            <a:lvl5pPr algn="ctr">
              <a:defRPr sz="4400">
                <a:solidFill>
                  <a:schemeClr val="tx2"/>
                </a:solidFill>
                <a:effectLst>
                  <a:outerShdw blurRad="38100" dist="38100" dir="2700000" algn="tl">
                    <a:srgbClr val="C0C0C0"/>
                  </a:outerShdw>
                </a:effectLst>
                <a:latin typeface="Verdana" panose="020B0604030504040204" pitchFamily="34" charset="0"/>
              </a:defRPr>
            </a:lvl5pPr>
            <a:lvl6pPr marL="4572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6pPr>
            <a:lvl7pPr marL="9144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7pPr>
            <a:lvl8pPr marL="13716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8pPr>
            <a:lvl9pPr marL="18288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9pPr>
          </a:lstStyle>
          <a:p>
            <a:pPr algn="l">
              <a:defRPr/>
            </a:pPr>
            <a:r>
              <a:rPr lang="en-US" altLang="ko-KR" sz="2800" b="1" dirty="0">
                <a:solidFill>
                  <a:srgbClr val="000000"/>
                </a:solidFill>
                <a:latin typeface="Arial" panose="020B0604020202020204" pitchFamily="34" charset="0"/>
                <a:ea typeface="Gulim" panose="020B0600000101010101" pitchFamily="34" charset="-127"/>
              </a:rPr>
              <a:t>Example Grids</a:t>
            </a:r>
          </a:p>
        </p:txBody>
      </p:sp>
      <p:sp>
        <p:nvSpPr>
          <p:cNvPr id="329733" name="Rectangle 5"/>
          <p:cNvSpPr>
            <a:spLocks noChangeArrowheads="1"/>
          </p:cNvSpPr>
          <p:nvPr/>
        </p:nvSpPr>
        <p:spPr bwMode="auto">
          <a:xfrm>
            <a:off x="2209800" y="152401"/>
            <a:ext cx="7772400" cy="684213"/>
          </a:xfrm>
          <a:prstGeom prst="rect">
            <a:avLst/>
          </a:prstGeom>
          <a:noFill/>
          <a:ln>
            <a:noFill/>
          </a:ln>
          <a:effectLst/>
        </p:spPr>
        <p:txBody>
          <a:bodyPr anchor="ctr"/>
          <a:lstStyle>
            <a:lvl1pPr algn="ctr">
              <a:defRPr sz="4400">
                <a:solidFill>
                  <a:schemeClr val="tx2"/>
                </a:solidFill>
                <a:effectLst>
                  <a:outerShdw blurRad="38100" dist="38100" dir="2700000" algn="tl">
                    <a:srgbClr val="C0C0C0"/>
                  </a:outerShdw>
                </a:effectLst>
                <a:latin typeface="Verdana" panose="020B0604030504040204" pitchFamily="34" charset="0"/>
              </a:defRPr>
            </a:lvl1pPr>
            <a:lvl2pPr algn="ctr">
              <a:defRPr sz="4400">
                <a:solidFill>
                  <a:schemeClr val="tx2"/>
                </a:solidFill>
                <a:effectLst>
                  <a:outerShdw blurRad="38100" dist="38100" dir="2700000" algn="tl">
                    <a:srgbClr val="C0C0C0"/>
                  </a:outerShdw>
                </a:effectLst>
                <a:latin typeface="Verdana" panose="020B0604030504040204" pitchFamily="34" charset="0"/>
              </a:defRPr>
            </a:lvl2pPr>
            <a:lvl3pPr algn="ctr">
              <a:defRPr sz="4400">
                <a:solidFill>
                  <a:schemeClr val="tx2"/>
                </a:solidFill>
                <a:effectLst>
                  <a:outerShdw blurRad="38100" dist="38100" dir="2700000" algn="tl">
                    <a:srgbClr val="C0C0C0"/>
                  </a:outerShdw>
                </a:effectLst>
                <a:latin typeface="Verdana" panose="020B0604030504040204" pitchFamily="34" charset="0"/>
              </a:defRPr>
            </a:lvl3pPr>
            <a:lvl4pPr algn="ctr">
              <a:defRPr sz="4400">
                <a:solidFill>
                  <a:schemeClr val="tx2"/>
                </a:solidFill>
                <a:effectLst>
                  <a:outerShdw blurRad="38100" dist="38100" dir="2700000" algn="tl">
                    <a:srgbClr val="C0C0C0"/>
                  </a:outerShdw>
                </a:effectLst>
                <a:latin typeface="Verdana" panose="020B0604030504040204" pitchFamily="34" charset="0"/>
              </a:defRPr>
            </a:lvl4pPr>
            <a:lvl5pPr algn="ctr">
              <a:defRPr sz="4400">
                <a:solidFill>
                  <a:schemeClr val="tx2"/>
                </a:solidFill>
                <a:effectLst>
                  <a:outerShdw blurRad="38100" dist="38100" dir="2700000" algn="tl">
                    <a:srgbClr val="C0C0C0"/>
                  </a:outerShdw>
                </a:effectLst>
                <a:latin typeface="Verdana" panose="020B0604030504040204" pitchFamily="34" charset="0"/>
              </a:defRPr>
            </a:lvl5pPr>
            <a:lvl6pPr marL="4572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6pPr>
            <a:lvl7pPr marL="9144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7pPr>
            <a:lvl8pPr marL="13716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8pPr>
            <a:lvl9pPr marL="1828800" algn="ctr" fontAlgn="base">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defRPr>
            </a:lvl9pPr>
          </a:lstStyle>
          <a:p>
            <a:pPr>
              <a:defRPr/>
            </a:pPr>
            <a:r>
              <a:rPr lang="en-US" altLang="zh-CN" sz="2800" b="1">
                <a:solidFill>
                  <a:srgbClr val="000000"/>
                </a:solidFill>
                <a:ea typeface="宋体" panose="02010600030101010101" pitchFamily="2" charset="-122"/>
              </a:rPr>
              <a:t>6. Grid Examples</a:t>
            </a:r>
            <a:endParaRPr lang="zh-CN" altLang="en-US" sz="2800" b="1">
              <a:solidFill>
                <a:srgbClr val="000000"/>
              </a:solidFill>
              <a:ea typeface="宋体" panose="02010600030101010101" pitchFamily="2" charset="-122"/>
            </a:endParaRPr>
          </a:p>
        </p:txBody>
      </p:sp>
      <p:sp>
        <p:nvSpPr>
          <p:cNvPr id="7" name="棱台 6">
            <a:hlinkClick r:id="rId3" action="ppaction://hlinksldjump"/>
          </p:cNvPr>
          <p:cNvSpPr/>
          <p:nvPr/>
        </p:nvSpPr>
        <p:spPr>
          <a:xfrm>
            <a:off x="9780809" y="5629961"/>
            <a:ext cx="1681517" cy="612595"/>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2"/>
          <p:cNvGrpSpPr/>
          <p:nvPr/>
        </p:nvGrpSpPr>
        <p:grpSpPr bwMode="auto">
          <a:xfrm>
            <a:off x="5340351" y="3332542"/>
            <a:ext cx="1235075" cy="1493838"/>
            <a:chOff x="3967362" y="2627313"/>
            <a:chExt cx="1514278" cy="1864804"/>
          </a:xfrm>
        </p:grpSpPr>
        <p:sp>
          <p:nvSpPr>
            <p:cNvPr id="86" name="矩形 85"/>
            <p:cNvSpPr/>
            <p:nvPr/>
          </p:nvSpPr>
          <p:spPr>
            <a:xfrm>
              <a:off x="4041324" y="3800494"/>
              <a:ext cx="1440316" cy="691623"/>
            </a:xfrm>
            <a:prstGeom prst="rect">
              <a:avLst/>
            </a:prstGeom>
            <a:ln>
              <a:solidFill>
                <a:schemeClr val="tx1"/>
              </a:solidFill>
            </a:ln>
          </p:spPr>
          <p:txBody>
            <a:bodyPr lIns="36000" tIns="0" rIns="36000" bIns="0">
              <a:spAutoFit/>
            </a:bodyPr>
            <a:lstStyle/>
            <a:p>
              <a:pPr algn="ctr">
                <a:defRPr/>
              </a:pPr>
              <a:r>
                <a:rPr lang="zh-CN" altLang="en-US"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中心服务器集群</a:t>
              </a:r>
              <a:endParaRPr lang="en-US" altLang="zh-CN"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pic>
          <p:nvPicPr>
            <p:cNvPr id="7621" name="Picture 2" descr="http://img1.imgtn.bdimg.com/it/u=1412045278,2897822659&amp;fm=21&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7362" y="2627313"/>
              <a:ext cx="1506289" cy="111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1" name="组合 8"/>
          <p:cNvGrpSpPr/>
          <p:nvPr/>
        </p:nvGrpSpPr>
        <p:grpSpPr bwMode="auto">
          <a:xfrm>
            <a:off x="1957393" y="3689129"/>
            <a:ext cx="1393825" cy="1385887"/>
            <a:chOff x="467544" y="2155246"/>
            <a:chExt cx="2450871" cy="2569898"/>
          </a:xfrm>
        </p:grpSpPr>
        <p:sp>
          <p:nvSpPr>
            <p:cNvPr id="7568" name="computr1"/>
            <p:cNvSpPr>
              <a:spLocks noEditPoints="1" noChangeArrowheads="1"/>
            </p:cNvSpPr>
            <p:nvPr/>
          </p:nvSpPr>
          <p:spPr bwMode="auto">
            <a:xfrm>
              <a:off x="1028984" y="4427079"/>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69" name="computr1"/>
            <p:cNvSpPr>
              <a:spLocks noEditPoints="1" noChangeArrowheads="1"/>
            </p:cNvSpPr>
            <p:nvPr/>
          </p:nvSpPr>
          <p:spPr bwMode="auto">
            <a:xfrm>
              <a:off x="2785891" y="272442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0" name="computr1"/>
            <p:cNvSpPr>
              <a:spLocks noEditPoints="1" noChangeArrowheads="1"/>
            </p:cNvSpPr>
            <p:nvPr/>
          </p:nvSpPr>
          <p:spPr bwMode="auto">
            <a:xfrm>
              <a:off x="2112273" y="442871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1" name="computr1"/>
            <p:cNvSpPr>
              <a:spLocks noEditPoints="1" noChangeArrowheads="1"/>
            </p:cNvSpPr>
            <p:nvPr/>
          </p:nvSpPr>
          <p:spPr bwMode="auto">
            <a:xfrm>
              <a:off x="1556331" y="4051434"/>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2" name="computr1"/>
            <p:cNvSpPr>
              <a:spLocks noEditPoints="1" noChangeArrowheads="1"/>
            </p:cNvSpPr>
            <p:nvPr/>
          </p:nvSpPr>
          <p:spPr bwMode="auto">
            <a:xfrm>
              <a:off x="2785891" y="3685589"/>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3" name="computr1"/>
            <p:cNvSpPr>
              <a:spLocks noEditPoints="1" noChangeArrowheads="1"/>
            </p:cNvSpPr>
            <p:nvPr/>
          </p:nvSpPr>
          <p:spPr bwMode="auto">
            <a:xfrm>
              <a:off x="2785891" y="3204600"/>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4" name="computr1"/>
            <p:cNvSpPr>
              <a:spLocks noEditPoints="1" noChangeArrowheads="1"/>
            </p:cNvSpPr>
            <p:nvPr/>
          </p:nvSpPr>
          <p:spPr bwMode="auto">
            <a:xfrm>
              <a:off x="2112273" y="294654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5" name="computr1"/>
            <p:cNvSpPr>
              <a:spLocks noEditPoints="1" noChangeArrowheads="1"/>
            </p:cNvSpPr>
            <p:nvPr/>
          </p:nvSpPr>
          <p:spPr bwMode="auto">
            <a:xfrm>
              <a:off x="2112273" y="391015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6" name="computr1"/>
            <p:cNvSpPr>
              <a:spLocks noEditPoints="1" noChangeArrowheads="1"/>
            </p:cNvSpPr>
            <p:nvPr/>
          </p:nvSpPr>
          <p:spPr bwMode="auto">
            <a:xfrm>
              <a:off x="467544" y="296206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7" name="computr1"/>
            <p:cNvSpPr>
              <a:spLocks noEditPoints="1" noChangeArrowheads="1"/>
            </p:cNvSpPr>
            <p:nvPr/>
          </p:nvSpPr>
          <p:spPr bwMode="auto">
            <a:xfrm>
              <a:off x="716645" y="3908526"/>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78" name="Line 19"/>
            <p:cNvSpPr>
              <a:spLocks noChangeShapeType="1"/>
            </p:cNvSpPr>
            <p:nvPr/>
          </p:nvSpPr>
          <p:spPr bwMode="auto">
            <a:xfrm flipV="1">
              <a:off x="542329" y="2666041"/>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79" name="Line 20"/>
            <p:cNvSpPr>
              <a:spLocks noChangeShapeType="1"/>
            </p:cNvSpPr>
            <p:nvPr/>
          </p:nvSpPr>
          <p:spPr bwMode="auto">
            <a:xfrm>
              <a:off x="579722" y="3063326"/>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0" name="Line 21"/>
            <p:cNvSpPr>
              <a:spLocks noChangeShapeType="1"/>
            </p:cNvSpPr>
            <p:nvPr/>
          </p:nvSpPr>
          <p:spPr bwMode="auto">
            <a:xfrm>
              <a:off x="529682" y="3147437"/>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1" name="Line 24"/>
            <p:cNvSpPr>
              <a:spLocks noChangeShapeType="1"/>
            </p:cNvSpPr>
            <p:nvPr/>
          </p:nvSpPr>
          <p:spPr bwMode="auto">
            <a:xfrm flipV="1">
              <a:off x="1028984" y="2436163"/>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2" name="Line 25"/>
            <p:cNvSpPr>
              <a:spLocks noChangeShapeType="1"/>
            </p:cNvSpPr>
            <p:nvPr/>
          </p:nvSpPr>
          <p:spPr bwMode="auto">
            <a:xfrm flipV="1">
              <a:off x="1563480" y="2258956"/>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3" name="Line 28"/>
            <p:cNvSpPr>
              <a:spLocks noChangeShapeType="1"/>
            </p:cNvSpPr>
            <p:nvPr/>
          </p:nvSpPr>
          <p:spPr bwMode="auto">
            <a:xfrm flipV="1">
              <a:off x="1653662" y="4021219"/>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4" name="Line 30"/>
            <p:cNvSpPr>
              <a:spLocks noChangeShapeType="1"/>
            </p:cNvSpPr>
            <p:nvPr/>
          </p:nvSpPr>
          <p:spPr bwMode="auto">
            <a:xfrm>
              <a:off x="2129869" y="2241808"/>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5" name="Line 31"/>
            <p:cNvSpPr>
              <a:spLocks noChangeShapeType="1"/>
            </p:cNvSpPr>
            <p:nvPr/>
          </p:nvSpPr>
          <p:spPr bwMode="auto">
            <a:xfrm flipV="1">
              <a:off x="2237098" y="2861621"/>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6" name="Line 33"/>
            <p:cNvSpPr>
              <a:spLocks noChangeShapeType="1"/>
            </p:cNvSpPr>
            <p:nvPr/>
          </p:nvSpPr>
          <p:spPr bwMode="auto">
            <a:xfrm flipV="1">
              <a:off x="2254695" y="3872594"/>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7" name="Line 34"/>
            <p:cNvSpPr>
              <a:spLocks noChangeShapeType="1"/>
            </p:cNvSpPr>
            <p:nvPr/>
          </p:nvSpPr>
          <p:spPr bwMode="auto">
            <a:xfrm>
              <a:off x="1681157" y="4236806"/>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8" name="Line 42"/>
            <p:cNvSpPr>
              <a:spLocks noChangeShapeType="1"/>
            </p:cNvSpPr>
            <p:nvPr/>
          </p:nvSpPr>
          <p:spPr bwMode="auto">
            <a:xfrm>
              <a:off x="853019" y="3219300"/>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9" name="Line 43"/>
            <p:cNvSpPr>
              <a:spLocks noChangeShapeType="1"/>
            </p:cNvSpPr>
            <p:nvPr/>
          </p:nvSpPr>
          <p:spPr bwMode="auto">
            <a:xfrm flipH="1">
              <a:off x="829373" y="3467552"/>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0" name="Line 45"/>
            <p:cNvSpPr>
              <a:spLocks noChangeShapeType="1"/>
            </p:cNvSpPr>
            <p:nvPr/>
          </p:nvSpPr>
          <p:spPr bwMode="auto">
            <a:xfrm>
              <a:off x="831573" y="4021219"/>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1" name="Line 46"/>
            <p:cNvSpPr>
              <a:spLocks noChangeShapeType="1"/>
            </p:cNvSpPr>
            <p:nvPr/>
          </p:nvSpPr>
          <p:spPr bwMode="auto">
            <a:xfrm>
              <a:off x="1091122" y="3412022"/>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2" name="Line 48"/>
            <p:cNvSpPr>
              <a:spLocks noChangeShapeType="1"/>
            </p:cNvSpPr>
            <p:nvPr/>
          </p:nvSpPr>
          <p:spPr bwMode="auto">
            <a:xfrm>
              <a:off x="2075980" y="2356134"/>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3" name="Line 49"/>
            <p:cNvSpPr>
              <a:spLocks noChangeShapeType="1"/>
            </p:cNvSpPr>
            <p:nvPr/>
          </p:nvSpPr>
          <p:spPr bwMode="auto">
            <a:xfrm flipV="1">
              <a:off x="2237098" y="3885660"/>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4" name="Line 50"/>
            <p:cNvSpPr>
              <a:spLocks noChangeShapeType="1"/>
            </p:cNvSpPr>
            <p:nvPr/>
          </p:nvSpPr>
          <p:spPr bwMode="auto">
            <a:xfrm>
              <a:off x="2237098" y="3081291"/>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5" name="Line 52"/>
            <p:cNvSpPr>
              <a:spLocks noChangeShapeType="1"/>
            </p:cNvSpPr>
            <p:nvPr/>
          </p:nvSpPr>
          <p:spPr bwMode="auto">
            <a:xfrm>
              <a:off x="2388319" y="2726879"/>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96" name="computr1"/>
            <p:cNvSpPr>
              <a:spLocks noEditPoints="1" noChangeArrowheads="1"/>
            </p:cNvSpPr>
            <p:nvPr/>
          </p:nvSpPr>
          <p:spPr bwMode="auto">
            <a:xfrm>
              <a:off x="1653662" y="453977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97" name="computr1"/>
            <p:cNvSpPr>
              <a:spLocks noEditPoints="1" noChangeArrowheads="1"/>
            </p:cNvSpPr>
            <p:nvPr/>
          </p:nvSpPr>
          <p:spPr bwMode="auto">
            <a:xfrm>
              <a:off x="2793589" y="2227108"/>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98" name="computr1"/>
            <p:cNvSpPr>
              <a:spLocks noEditPoints="1" noChangeArrowheads="1"/>
            </p:cNvSpPr>
            <p:nvPr/>
          </p:nvSpPr>
          <p:spPr bwMode="auto">
            <a:xfrm>
              <a:off x="2013842" y="2155246"/>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99" name="computr1"/>
            <p:cNvSpPr>
              <a:spLocks noEditPoints="1" noChangeArrowheads="1"/>
            </p:cNvSpPr>
            <p:nvPr/>
          </p:nvSpPr>
          <p:spPr bwMode="auto">
            <a:xfrm>
              <a:off x="897723" y="2541353"/>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0" name="computr1"/>
            <p:cNvSpPr>
              <a:spLocks noEditPoints="1" noChangeArrowheads="1"/>
            </p:cNvSpPr>
            <p:nvPr/>
          </p:nvSpPr>
          <p:spPr bwMode="auto">
            <a:xfrm>
              <a:off x="769435" y="3033927"/>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1" name="computr1"/>
            <p:cNvSpPr>
              <a:spLocks noEditPoints="1" noChangeArrowheads="1"/>
            </p:cNvSpPr>
            <p:nvPr/>
          </p:nvSpPr>
          <p:spPr bwMode="auto">
            <a:xfrm>
              <a:off x="1440304" y="2393699"/>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2" name="computr1"/>
            <p:cNvSpPr>
              <a:spLocks noEditPoints="1" noChangeArrowheads="1"/>
            </p:cNvSpPr>
            <p:nvPr/>
          </p:nvSpPr>
          <p:spPr bwMode="auto">
            <a:xfrm>
              <a:off x="2263493" y="265256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3" name="computr1"/>
            <p:cNvSpPr>
              <a:spLocks noEditPoints="1" noChangeArrowheads="1"/>
            </p:cNvSpPr>
            <p:nvPr/>
          </p:nvSpPr>
          <p:spPr bwMode="auto">
            <a:xfrm>
              <a:off x="966297" y="3282179"/>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4" name="computr1"/>
            <p:cNvSpPr>
              <a:spLocks noEditPoints="1" noChangeArrowheads="1"/>
            </p:cNvSpPr>
            <p:nvPr/>
          </p:nvSpPr>
          <p:spPr bwMode="auto">
            <a:xfrm>
              <a:off x="1265438" y="3697838"/>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5" name="Line 23"/>
            <p:cNvSpPr>
              <a:spLocks noChangeShapeType="1"/>
            </p:cNvSpPr>
            <p:nvPr/>
          </p:nvSpPr>
          <p:spPr bwMode="auto">
            <a:xfrm flipV="1">
              <a:off x="1091122" y="3908526"/>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06" name="Line 23"/>
            <p:cNvSpPr>
              <a:spLocks noChangeShapeType="1"/>
            </p:cNvSpPr>
            <p:nvPr/>
          </p:nvSpPr>
          <p:spPr bwMode="auto">
            <a:xfrm>
              <a:off x="1153260" y="4519356"/>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07" name="Line 23"/>
            <p:cNvSpPr>
              <a:spLocks noChangeShapeType="1"/>
            </p:cNvSpPr>
            <p:nvPr/>
          </p:nvSpPr>
          <p:spPr bwMode="auto">
            <a:xfrm flipH="1" flipV="1">
              <a:off x="1620669" y="4226190"/>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08" name="computr1"/>
            <p:cNvSpPr>
              <a:spLocks noEditPoints="1" noChangeArrowheads="1"/>
            </p:cNvSpPr>
            <p:nvPr/>
          </p:nvSpPr>
          <p:spPr bwMode="auto">
            <a:xfrm>
              <a:off x="1638863" y="305081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09" name="computr1"/>
            <p:cNvSpPr>
              <a:spLocks noEditPoints="1" noChangeArrowheads="1"/>
            </p:cNvSpPr>
            <p:nvPr/>
          </p:nvSpPr>
          <p:spPr bwMode="auto">
            <a:xfrm>
              <a:off x="1318940" y="3163358"/>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10" name="Line 19"/>
            <p:cNvSpPr>
              <a:spLocks noChangeShapeType="1"/>
            </p:cNvSpPr>
            <p:nvPr/>
          </p:nvSpPr>
          <p:spPr bwMode="auto">
            <a:xfrm flipH="1" flipV="1">
              <a:off x="1502716" y="2570538"/>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1" name="computr1"/>
            <p:cNvSpPr>
              <a:spLocks noEditPoints="1" noChangeArrowheads="1"/>
            </p:cNvSpPr>
            <p:nvPr/>
          </p:nvSpPr>
          <p:spPr bwMode="auto">
            <a:xfrm>
              <a:off x="1834302" y="34365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12" name="computr1"/>
            <p:cNvSpPr>
              <a:spLocks noEditPoints="1" noChangeArrowheads="1"/>
            </p:cNvSpPr>
            <p:nvPr/>
          </p:nvSpPr>
          <p:spPr bwMode="auto">
            <a:xfrm>
              <a:off x="2294107" y="342773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13" name="computr1"/>
            <p:cNvSpPr>
              <a:spLocks noEditPoints="1" noChangeArrowheads="1"/>
            </p:cNvSpPr>
            <p:nvPr/>
          </p:nvSpPr>
          <p:spPr bwMode="auto">
            <a:xfrm>
              <a:off x="2384095" y="386805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614" name="Line 19"/>
            <p:cNvSpPr>
              <a:spLocks noChangeShapeType="1"/>
            </p:cNvSpPr>
            <p:nvPr/>
          </p:nvSpPr>
          <p:spPr bwMode="auto">
            <a:xfrm flipH="1" flipV="1">
              <a:off x="971599" y="2722937"/>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5" name="Line 19"/>
            <p:cNvSpPr>
              <a:spLocks noChangeShapeType="1"/>
            </p:cNvSpPr>
            <p:nvPr/>
          </p:nvSpPr>
          <p:spPr bwMode="auto">
            <a:xfrm flipH="1">
              <a:off x="1381352" y="3595405"/>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6" name="Line 19"/>
            <p:cNvSpPr>
              <a:spLocks noChangeShapeType="1"/>
            </p:cNvSpPr>
            <p:nvPr/>
          </p:nvSpPr>
          <p:spPr bwMode="auto">
            <a:xfrm flipH="1">
              <a:off x="1381352" y="3254330"/>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7" name="Line 19"/>
            <p:cNvSpPr>
              <a:spLocks noChangeShapeType="1"/>
            </p:cNvSpPr>
            <p:nvPr/>
          </p:nvSpPr>
          <p:spPr bwMode="auto">
            <a:xfrm flipH="1" flipV="1">
              <a:off x="1955518" y="3621636"/>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8" name="Line 19"/>
            <p:cNvSpPr>
              <a:spLocks noChangeShapeType="1"/>
            </p:cNvSpPr>
            <p:nvPr/>
          </p:nvSpPr>
          <p:spPr bwMode="auto">
            <a:xfrm flipH="1" flipV="1">
              <a:off x="2388318" y="3612289"/>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19" name="Line 19"/>
            <p:cNvSpPr>
              <a:spLocks noChangeShapeType="1"/>
            </p:cNvSpPr>
            <p:nvPr/>
          </p:nvSpPr>
          <p:spPr bwMode="auto">
            <a:xfrm flipH="1" flipV="1">
              <a:off x="2174683" y="3126612"/>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2" name="组合 10"/>
          <p:cNvGrpSpPr/>
          <p:nvPr/>
        </p:nvGrpSpPr>
        <p:grpSpPr bwMode="auto">
          <a:xfrm>
            <a:off x="7822820" y="1625722"/>
            <a:ext cx="1998663" cy="903288"/>
            <a:chOff x="6153577" y="1268760"/>
            <a:chExt cx="2450871" cy="2569898"/>
          </a:xfrm>
        </p:grpSpPr>
        <p:sp>
          <p:nvSpPr>
            <p:cNvPr id="7516" name="computr1"/>
            <p:cNvSpPr>
              <a:spLocks noEditPoints="1" noChangeArrowheads="1"/>
            </p:cNvSpPr>
            <p:nvPr/>
          </p:nvSpPr>
          <p:spPr bwMode="auto">
            <a:xfrm>
              <a:off x="6715017" y="3540593"/>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17" name="computr1"/>
            <p:cNvSpPr>
              <a:spLocks noEditPoints="1" noChangeArrowheads="1"/>
            </p:cNvSpPr>
            <p:nvPr/>
          </p:nvSpPr>
          <p:spPr bwMode="auto">
            <a:xfrm>
              <a:off x="8471924" y="1837943"/>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18" name="computr1"/>
            <p:cNvSpPr>
              <a:spLocks noEditPoints="1" noChangeArrowheads="1"/>
            </p:cNvSpPr>
            <p:nvPr/>
          </p:nvSpPr>
          <p:spPr bwMode="auto">
            <a:xfrm>
              <a:off x="7798306" y="3542226"/>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19" name="computr1"/>
            <p:cNvSpPr>
              <a:spLocks noEditPoints="1" noChangeArrowheads="1"/>
            </p:cNvSpPr>
            <p:nvPr/>
          </p:nvSpPr>
          <p:spPr bwMode="auto">
            <a:xfrm>
              <a:off x="7242364" y="3164948"/>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0" name="computr1"/>
            <p:cNvSpPr>
              <a:spLocks noEditPoints="1" noChangeArrowheads="1"/>
            </p:cNvSpPr>
            <p:nvPr/>
          </p:nvSpPr>
          <p:spPr bwMode="auto">
            <a:xfrm>
              <a:off x="8471924" y="2799103"/>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1" name="computr1"/>
            <p:cNvSpPr>
              <a:spLocks noEditPoints="1" noChangeArrowheads="1"/>
            </p:cNvSpPr>
            <p:nvPr/>
          </p:nvSpPr>
          <p:spPr bwMode="auto">
            <a:xfrm>
              <a:off x="8471924" y="2318114"/>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2" name="computr1"/>
            <p:cNvSpPr>
              <a:spLocks noEditPoints="1" noChangeArrowheads="1"/>
            </p:cNvSpPr>
            <p:nvPr/>
          </p:nvSpPr>
          <p:spPr bwMode="auto">
            <a:xfrm>
              <a:off x="7798306" y="2060063"/>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3" name="computr1"/>
            <p:cNvSpPr>
              <a:spLocks noEditPoints="1" noChangeArrowheads="1"/>
            </p:cNvSpPr>
            <p:nvPr/>
          </p:nvSpPr>
          <p:spPr bwMode="auto">
            <a:xfrm>
              <a:off x="7798306" y="3023673"/>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4" name="computr1"/>
            <p:cNvSpPr>
              <a:spLocks noEditPoints="1" noChangeArrowheads="1"/>
            </p:cNvSpPr>
            <p:nvPr/>
          </p:nvSpPr>
          <p:spPr bwMode="auto">
            <a:xfrm>
              <a:off x="6153577" y="2075579"/>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5" name="computr1"/>
            <p:cNvSpPr>
              <a:spLocks noEditPoints="1" noChangeArrowheads="1"/>
            </p:cNvSpPr>
            <p:nvPr/>
          </p:nvSpPr>
          <p:spPr bwMode="auto">
            <a:xfrm>
              <a:off x="6402678" y="3022040"/>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26" name="Line 19"/>
            <p:cNvSpPr>
              <a:spLocks noChangeShapeType="1"/>
            </p:cNvSpPr>
            <p:nvPr/>
          </p:nvSpPr>
          <p:spPr bwMode="auto">
            <a:xfrm flipV="1">
              <a:off x="6228362" y="1779555"/>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27" name="Line 20"/>
            <p:cNvSpPr>
              <a:spLocks noChangeShapeType="1"/>
            </p:cNvSpPr>
            <p:nvPr/>
          </p:nvSpPr>
          <p:spPr bwMode="auto">
            <a:xfrm>
              <a:off x="6265755" y="2176840"/>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28" name="Line 21"/>
            <p:cNvSpPr>
              <a:spLocks noChangeShapeType="1"/>
            </p:cNvSpPr>
            <p:nvPr/>
          </p:nvSpPr>
          <p:spPr bwMode="auto">
            <a:xfrm>
              <a:off x="6215715" y="2260951"/>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29" name="Line 24"/>
            <p:cNvSpPr>
              <a:spLocks noChangeShapeType="1"/>
            </p:cNvSpPr>
            <p:nvPr/>
          </p:nvSpPr>
          <p:spPr bwMode="auto">
            <a:xfrm flipV="1">
              <a:off x="6715017" y="1549677"/>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0" name="Line 25"/>
            <p:cNvSpPr>
              <a:spLocks noChangeShapeType="1"/>
            </p:cNvSpPr>
            <p:nvPr/>
          </p:nvSpPr>
          <p:spPr bwMode="auto">
            <a:xfrm flipV="1">
              <a:off x="7249513" y="1372470"/>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1" name="Line 28"/>
            <p:cNvSpPr>
              <a:spLocks noChangeShapeType="1"/>
            </p:cNvSpPr>
            <p:nvPr/>
          </p:nvSpPr>
          <p:spPr bwMode="auto">
            <a:xfrm flipV="1">
              <a:off x="7339695" y="3134733"/>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2" name="Line 30"/>
            <p:cNvSpPr>
              <a:spLocks noChangeShapeType="1"/>
            </p:cNvSpPr>
            <p:nvPr/>
          </p:nvSpPr>
          <p:spPr bwMode="auto">
            <a:xfrm>
              <a:off x="7815902" y="1355322"/>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3" name="Line 31"/>
            <p:cNvSpPr>
              <a:spLocks noChangeShapeType="1"/>
            </p:cNvSpPr>
            <p:nvPr/>
          </p:nvSpPr>
          <p:spPr bwMode="auto">
            <a:xfrm flipV="1">
              <a:off x="7923131" y="1975135"/>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4" name="Line 33"/>
            <p:cNvSpPr>
              <a:spLocks noChangeShapeType="1"/>
            </p:cNvSpPr>
            <p:nvPr/>
          </p:nvSpPr>
          <p:spPr bwMode="auto">
            <a:xfrm flipV="1">
              <a:off x="7940728" y="2986108"/>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5" name="Line 34"/>
            <p:cNvSpPr>
              <a:spLocks noChangeShapeType="1"/>
            </p:cNvSpPr>
            <p:nvPr/>
          </p:nvSpPr>
          <p:spPr bwMode="auto">
            <a:xfrm>
              <a:off x="7367190" y="3350320"/>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6" name="Line 42"/>
            <p:cNvSpPr>
              <a:spLocks noChangeShapeType="1"/>
            </p:cNvSpPr>
            <p:nvPr/>
          </p:nvSpPr>
          <p:spPr bwMode="auto">
            <a:xfrm>
              <a:off x="6539052" y="2332814"/>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7" name="Line 43"/>
            <p:cNvSpPr>
              <a:spLocks noChangeShapeType="1"/>
            </p:cNvSpPr>
            <p:nvPr/>
          </p:nvSpPr>
          <p:spPr bwMode="auto">
            <a:xfrm flipH="1">
              <a:off x="6515406" y="2581066"/>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8" name="Line 45"/>
            <p:cNvSpPr>
              <a:spLocks noChangeShapeType="1"/>
            </p:cNvSpPr>
            <p:nvPr/>
          </p:nvSpPr>
          <p:spPr bwMode="auto">
            <a:xfrm>
              <a:off x="6517606" y="3134733"/>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39" name="Line 46"/>
            <p:cNvSpPr>
              <a:spLocks noChangeShapeType="1"/>
            </p:cNvSpPr>
            <p:nvPr/>
          </p:nvSpPr>
          <p:spPr bwMode="auto">
            <a:xfrm>
              <a:off x="6777155" y="2525536"/>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40" name="Line 48"/>
            <p:cNvSpPr>
              <a:spLocks noChangeShapeType="1"/>
            </p:cNvSpPr>
            <p:nvPr/>
          </p:nvSpPr>
          <p:spPr bwMode="auto">
            <a:xfrm>
              <a:off x="7762013" y="1469648"/>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41" name="Line 49"/>
            <p:cNvSpPr>
              <a:spLocks noChangeShapeType="1"/>
            </p:cNvSpPr>
            <p:nvPr/>
          </p:nvSpPr>
          <p:spPr bwMode="auto">
            <a:xfrm flipV="1">
              <a:off x="7923131" y="2999174"/>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42" name="Line 50"/>
            <p:cNvSpPr>
              <a:spLocks noChangeShapeType="1"/>
            </p:cNvSpPr>
            <p:nvPr/>
          </p:nvSpPr>
          <p:spPr bwMode="auto">
            <a:xfrm>
              <a:off x="7923131" y="2194805"/>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43" name="Line 52"/>
            <p:cNvSpPr>
              <a:spLocks noChangeShapeType="1"/>
            </p:cNvSpPr>
            <p:nvPr/>
          </p:nvSpPr>
          <p:spPr bwMode="auto">
            <a:xfrm>
              <a:off x="8074352" y="1840393"/>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44" name="computr1"/>
            <p:cNvSpPr>
              <a:spLocks noEditPoints="1" noChangeArrowheads="1"/>
            </p:cNvSpPr>
            <p:nvPr/>
          </p:nvSpPr>
          <p:spPr bwMode="auto">
            <a:xfrm>
              <a:off x="7339695" y="3653286"/>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45" name="computr1"/>
            <p:cNvSpPr>
              <a:spLocks noEditPoints="1" noChangeArrowheads="1"/>
            </p:cNvSpPr>
            <p:nvPr/>
          </p:nvSpPr>
          <p:spPr bwMode="auto">
            <a:xfrm>
              <a:off x="8479622" y="1340622"/>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46" name="computr1"/>
            <p:cNvSpPr>
              <a:spLocks noEditPoints="1" noChangeArrowheads="1"/>
            </p:cNvSpPr>
            <p:nvPr/>
          </p:nvSpPr>
          <p:spPr bwMode="auto">
            <a:xfrm>
              <a:off x="7699875" y="126876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47" name="computr1"/>
            <p:cNvSpPr>
              <a:spLocks noEditPoints="1" noChangeArrowheads="1"/>
            </p:cNvSpPr>
            <p:nvPr/>
          </p:nvSpPr>
          <p:spPr bwMode="auto">
            <a:xfrm>
              <a:off x="6583756" y="1654867"/>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48" name="computr1"/>
            <p:cNvSpPr>
              <a:spLocks noEditPoints="1" noChangeArrowheads="1"/>
            </p:cNvSpPr>
            <p:nvPr/>
          </p:nvSpPr>
          <p:spPr bwMode="auto">
            <a:xfrm>
              <a:off x="6455468" y="2147441"/>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49" name="computr1"/>
            <p:cNvSpPr>
              <a:spLocks noEditPoints="1" noChangeArrowheads="1"/>
            </p:cNvSpPr>
            <p:nvPr/>
          </p:nvSpPr>
          <p:spPr bwMode="auto">
            <a:xfrm>
              <a:off x="7126337" y="1507213"/>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0" name="computr1"/>
            <p:cNvSpPr>
              <a:spLocks noEditPoints="1" noChangeArrowheads="1"/>
            </p:cNvSpPr>
            <p:nvPr/>
          </p:nvSpPr>
          <p:spPr bwMode="auto">
            <a:xfrm>
              <a:off x="7949526" y="1766080"/>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1" name="computr1"/>
            <p:cNvSpPr>
              <a:spLocks noEditPoints="1" noChangeArrowheads="1"/>
            </p:cNvSpPr>
            <p:nvPr/>
          </p:nvSpPr>
          <p:spPr bwMode="auto">
            <a:xfrm>
              <a:off x="6652330" y="239569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2" name="computr1"/>
            <p:cNvSpPr>
              <a:spLocks noEditPoints="1" noChangeArrowheads="1"/>
            </p:cNvSpPr>
            <p:nvPr/>
          </p:nvSpPr>
          <p:spPr bwMode="auto">
            <a:xfrm>
              <a:off x="6951471" y="281135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3" name="Line 23"/>
            <p:cNvSpPr>
              <a:spLocks noChangeShapeType="1"/>
            </p:cNvSpPr>
            <p:nvPr/>
          </p:nvSpPr>
          <p:spPr bwMode="auto">
            <a:xfrm flipV="1">
              <a:off x="6777155" y="3022040"/>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54" name="Line 23"/>
            <p:cNvSpPr>
              <a:spLocks noChangeShapeType="1"/>
            </p:cNvSpPr>
            <p:nvPr/>
          </p:nvSpPr>
          <p:spPr bwMode="auto">
            <a:xfrm>
              <a:off x="6839293" y="3632870"/>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55" name="Line 23"/>
            <p:cNvSpPr>
              <a:spLocks noChangeShapeType="1"/>
            </p:cNvSpPr>
            <p:nvPr/>
          </p:nvSpPr>
          <p:spPr bwMode="auto">
            <a:xfrm flipH="1" flipV="1">
              <a:off x="7306702" y="3339704"/>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56" name="computr1"/>
            <p:cNvSpPr>
              <a:spLocks noEditPoints="1" noChangeArrowheads="1"/>
            </p:cNvSpPr>
            <p:nvPr/>
          </p:nvSpPr>
          <p:spPr bwMode="auto">
            <a:xfrm>
              <a:off x="7324896" y="216432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7" name="computr1"/>
            <p:cNvSpPr>
              <a:spLocks noEditPoints="1" noChangeArrowheads="1"/>
            </p:cNvSpPr>
            <p:nvPr/>
          </p:nvSpPr>
          <p:spPr bwMode="auto">
            <a:xfrm>
              <a:off x="7004973" y="2276872"/>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58" name="Line 19"/>
            <p:cNvSpPr>
              <a:spLocks noChangeShapeType="1"/>
            </p:cNvSpPr>
            <p:nvPr/>
          </p:nvSpPr>
          <p:spPr bwMode="auto">
            <a:xfrm flipH="1" flipV="1">
              <a:off x="7188749" y="1684052"/>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59" name="computr1"/>
            <p:cNvSpPr>
              <a:spLocks noEditPoints="1" noChangeArrowheads="1"/>
            </p:cNvSpPr>
            <p:nvPr/>
          </p:nvSpPr>
          <p:spPr bwMode="auto">
            <a:xfrm>
              <a:off x="7520335" y="255003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60" name="computr1"/>
            <p:cNvSpPr>
              <a:spLocks noEditPoints="1" noChangeArrowheads="1"/>
            </p:cNvSpPr>
            <p:nvPr/>
          </p:nvSpPr>
          <p:spPr bwMode="auto">
            <a:xfrm>
              <a:off x="7980140" y="2541248"/>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61" name="computr1"/>
            <p:cNvSpPr>
              <a:spLocks noEditPoints="1" noChangeArrowheads="1"/>
            </p:cNvSpPr>
            <p:nvPr/>
          </p:nvSpPr>
          <p:spPr bwMode="auto">
            <a:xfrm>
              <a:off x="8070128" y="298156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62" name="Line 19"/>
            <p:cNvSpPr>
              <a:spLocks noChangeShapeType="1"/>
            </p:cNvSpPr>
            <p:nvPr/>
          </p:nvSpPr>
          <p:spPr bwMode="auto">
            <a:xfrm flipH="1" flipV="1">
              <a:off x="6657632" y="1836451"/>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63" name="Line 19"/>
            <p:cNvSpPr>
              <a:spLocks noChangeShapeType="1"/>
            </p:cNvSpPr>
            <p:nvPr/>
          </p:nvSpPr>
          <p:spPr bwMode="auto">
            <a:xfrm flipH="1">
              <a:off x="7067385" y="2708919"/>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64" name="Line 19"/>
            <p:cNvSpPr>
              <a:spLocks noChangeShapeType="1"/>
            </p:cNvSpPr>
            <p:nvPr/>
          </p:nvSpPr>
          <p:spPr bwMode="auto">
            <a:xfrm flipH="1">
              <a:off x="7067385" y="2367844"/>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65" name="Line 19"/>
            <p:cNvSpPr>
              <a:spLocks noChangeShapeType="1"/>
            </p:cNvSpPr>
            <p:nvPr/>
          </p:nvSpPr>
          <p:spPr bwMode="auto">
            <a:xfrm flipH="1" flipV="1">
              <a:off x="7641551" y="2735150"/>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66" name="Line 19"/>
            <p:cNvSpPr>
              <a:spLocks noChangeShapeType="1"/>
            </p:cNvSpPr>
            <p:nvPr/>
          </p:nvSpPr>
          <p:spPr bwMode="auto">
            <a:xfrm flipH="1" flipV="1">
              <a:off x="8074351" y="2725803"/>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67" name="Line 19"/>
            <p:cNvSpPr>
              <a:spLocks noChangeShapeType="1"/>
            </p:cNvSpPr>
            <p:nvPr/>
          </p:nvSpPr>
          <p:spPr bwMode="auto">
            <a:xfrm flipH="1" flipV="1">
              <a:off x="7860716" y="2240126"/>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3" name="组合 11"/>
          <p:cNvGrpSpPr/>
          <p:nvPr/>
        </p:nvGrpSpPr>
        <p:grpSpPr bwMode="auto">
          <a:xfrm>
            <a:off x="8186357" y="3241798"/>
            <a:ext cx="1752600" cy="1006475"/>
            <a:chOff x="6081569" y="4077072"/>
            <a:chExt cx="2450871" cy="2569898"/>
          </a:xfrm>
        </p:grpSpPr>
        <p:sp>
          <p:nvSpPr>
            <p:cNvPr id="7464" name="computr1"/>
            <p:cNvSpPr>
              <a:spLocks noEditPoints="1" noChangeArrowheads="1"/>
            </p:cNvSpPr>
            <p:nvPr/>
          </p:nvSpPr>
          <p:spPr bwMode="auto">
            <a:xfrm>
              <a:off x="6643009" y="6348905"/>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65" name="computr1"/>
            <p:cNvSpPr>
              <a:spLocks noEditPoints="1" noChangeArrowheads="1"/>
            </p:cNvSpPr>
            <p:nvPr/>
          </p:nvSpPr>
          <p:spPr bwMode="auto">
            <a:xfrm>
              <a:off x="8399916" y="4646255"/>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66" name="computr1"/>
            <p:cNvSpPr>
              <a:spLocks noEditPoints="1" noChangeArrowheads="1"/>
            </p:cNvSpPr>
            <p:nvPr/>
          </p:nvSpPr>
          <p:spPr bwMode="auto">
            <a:xfrm>
              <a:off x="7726298" y="635053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67" name="computr1"/>
            <p:cNvSpPr>
              <a:spLocks noEditPoints="1" noChangeArrowheads="1"/>
            </p:cNvSpPr>
            <p:nvPr/>
          </p:nvSpPr>
          <p:spPr bwMode="auto">
            <a:xfrm>
              <a:off x="7170356" y="597326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68" name="computr1"/>
            <p:cNvSpPr>
              <a:spLocks noEditPoints="1" noChangeArrowheads="1"/>
            </p:cNvSpPr>
            <p:nvPr/>
          </p:nvSpPr>
          <p:spPr bwMode="auto">
            <a:xfrm>
              <a:off x="8399916" y="560741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69" name="computr1"/>
            <p:cNvSpPr>
              <a:spLocks noEditPoints="1" noChangeArrowheads="1"/>
            </p:cNvSpPr>
            <p:nvPr/>
          </p:nvSpPr>
          <p:spPr bwMode="auto">
            <a:xfrm>
              <a:off x="8399916" y="512642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70" name="computr1"/>
            <p:cNvSpPr>
              <a:spLocks noEditPoints="1" noChangeArrowheads="1"/>
            </p:cNvSpPr>
            <p:nvPr/>
          </p:nvSpPr>
          <p:spPr bwMode="auto">
            <a:xfrm>
              <a:off x="7726298" y="486837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71" name="computr1"/>
            <p:cNvSpPr>
              <a:spLocks noEditPoints="1" noChangeArrowheads="1"/>
            </p:cNvSpPr>
            <p:nvPr/>
          </p:nvSpPr>
          <p:spPr bwMode="auto">
            <a:xfrm>
              <a:off x="7726298" y="583198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72" name="computr1"/>
            <p:cNvSpPr>
              <a:spLocks noEditPoints="1" noChangeArrowheads="1"/>
            </p:cNvSpPr>
            <p:nvPr/>
          </p:nvSpPr>
          <p:spPr bwMode="auto">
            <a:xfrm>
              <a:off x="6081569" y="4883891"/>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73" name="computr1"/>
            <p:cNvSpPr>
              <a:spLocks noEditPoints="1" noChangeArrowheads="1"/>
            </p:cNvSpPr>
            <p:nvPr/>
          </p:nvSpPr>
          <p:spPr bwMode="auto">
            <a:xfrm>
              <a:off x="6330670" y="583035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74" name="Line 19"/>
            <p:cNvSpPr>
              <a:spLocks noChangeShapeType="1"/>
            </p:cNvSpPr>
            <p:nvPr/>
          </p:nvSpPr>
          <p:spPr bwMode="auto">
            <a:xfrm flipV="1">
              <a:off x="6156354" y="4587867"/>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75" name="Line 20"/>
            <p:cNvSpPr>
              <a:spLocks noChangeShapeType="1"/>
            </p:cNvSpPr>
            <p:nvPr/>
          </p:nvSpPr>
          <p:spPr bwMode="auto">
            <a:xfrm>
              <a:off x="6193747" y="4985152"/>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76" name="Line 21"/>
            <p:cNvSpPr>
              <a:spLocks noChangeShapeType="1"/>
            </p:cNvSpPr>
            <p:nvPr/>
          </p:nvSpPr>
          <p:spPr bwMode="auto">
            <a:xfrm>
              <a:off x="6143707" y="5069263"/>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77" name="Line 24"/>
            <p:cNvSpPr>
              <a:spLocks noChangeShapeType="1"/>
            </p:cNvSpPr>
            <p:nvPr/>
          </p:nvSpPr>
          <p:spPr bwMode="auto">
            <a:xfrm flipV="1">
              <a:off x="6643009" y="4357989"/>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78" name="Line 25"/>
            <p:cNvSpPr>
              <a:spLocks noChangeShapeType="1"/>
            </p:cNvSpPr>
            <p:nvPr/>
          </p:nvSpPr>
          <p:spPr bwMode="auto">
            <a:xfrm flipV="1">
              <a:off x="7177505" y="4180782"/>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79" name="Line 28"/>
            <p:cNvSpPr>
              <a:spLocks noChangeShapeType="1"/>
            </p:cNvSpPr>
            <p:nvPr/>
          </p:nvSpPr>
          <p:spPr bwMode="auto">
            <a:xfrm flipV="1">
              <a:off x="7267687" y="5943045"/>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0" name="Line 30"/>
            <p:cNvSpPr>
              <a:spLocks noChangeShapeType="1"/>
            </p:cNvSpPr>
            <p:nvPr/>
          </p:nvSpPr>
          <p:spPr bwMode="auto">
            <a:xfrm>
              <a:off x="7743894" y="4163634"/>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1" name="Line 31"/>
            <p:cNvSpPr>
              <a:spLocks noChangeShapeType="1"/>
            </p:cNvSpPr>
            <p:nvPr/>
          </p:nvSpPr>
          <p:spPr bwMode="auto">
            <a:xfrm flipV="1">
              <a:off x="7851123" y="4783447"/>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2" name="Line 33"/>
            <p:cNvSpPr>
              <a:spLocks noChangeShapeType="1"/>
            </p:cNvSpPr>
            <p:nvPr/>
          </p:nvSpPr>
          <p:spPr bwMode="auto">
            <a:xfrm flipV="1">
              <a:off x="7868720" y="5794420"/>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3" name="Line 34"/>
            <p:cNvSpPr>
              <a:spLocks noChangeShapeType="1"/>
            </p:cNvSpPr>
            <p:nvPr/>
          </p:nvSpPr>
          <p:spPr bwMode="auto">
            <a:xfrm>
              <a:off x="7295182" y="6158632"/>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4" name="Line 42"/>
            <p:cNvSpPr>
              <a:spLocks noChangeShapeType="1"/>
            </p:cNvSpPr>
            <p:nvPr/>
          </p:nvSpPr>
          <p:spPr bwMode="auto">
            <a:xfrm>
              <a:off x="6467044" y="5141126"/>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5" name="Line 43"/>
            <p:cNvSpPr>
              <a:spLocks noChangeShapeType="1"/>
            </p:cNvSpPr>
            <p:nvPr/>
          </p:nvSpPr>
          <p:spPr bwMode="auto">
            <a:xfrm flipH="1">
              <a:off x="6443398" y="5389378"/>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6" name="Line 45"/>
            <p:cNvSpPr>
              <a:spLocks noChangeShapeType="1"/>
            </p:cNvSpPr>
            <p:nvPr/>
          </p:nvSpPr>
          <p:spPr bwMode="auto">
            <a:xfrm>
              <a:off x="6445598" y="5943045"/>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7" name="Line 46"/>
            <p:cNvSpPr>
              <a:spLocks noChangeShapeType="1"/>
            </p:cNvSpPr>
            <p:nvPr/>
          </p:nvSpPr>
          <p:spPr bwMode="auto">
            <a:xfrm>
              <a:off x="6705147" y="5333848"/>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8" name="Line 48"/>
            <p:cNvSpPr>
              <a:spLocks noChangeShapeType="1"/>
            </p:cNvSpPr>
            <p:nvPr/>
          </p:nvSpPr>
          <p:spPr bwMode="auto">
            <a:xfrm>
              <a:off x="7690005" y="4277960"/>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89" name="Line 49"/>
            <p:cNvSpPr>
              <a:spLocks noChangeShapeType="1"/>
            </p:cNvSpPr>
            <p:nvPr/>
          </p:nvSpPr>
          <p:spPr bwMode="auto">
            <a:xfrm flipV="1">
              <a:off x="7851123" y="5807486"/>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90" name="Line 50"/>
            <p:cNvSpPr>
              <a:spLocks noChangeShapeType="1"/>
            </p:cNvSpPr>
            <p:nvPr/>
          </p:nvSpPr>
          <p:spPr bwMode="auto">
            <a:xfrm>
              <a:off x="7851123" y="5003117"/>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91" name="Line 52"/>
            <p:cNvSpPr>
              <a:spLocks noChangeShapeType="1"/>
            </p:cNvSpPr>
            <p:nvPr/>
          </p:nvSpPr>
          <p:spPr bwMode="auto">
            <a:xfrm>
              <a:off x="8002344" y="4648705"/>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92" name="computr1"/>
            <p:cNvSpPr>
              <a:spLocks noEditPoints="1" noChangeArrowheads="1"/>
            </p:cNvSpPr>
            <p:nvPr/>
          </p:nvSpPr>
          <p:spPr bwMode="auto">
            <a:xfrm>
              <a:off x="7267687" y="646159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3" name="computr1"/>
            <p:cNvSpPr>
              <a:spLocks noEditPoints="1" noChangeArrowheads="1"/>
            </p:cNvSpPr>
            <p:nvPr/>
          </p:nvSpPr>
          <p:spPr bwMode="auto">
            <a:xfrm>
              <a:off x="8407614" y="4148934"/>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4" name="computr1"/>
            <p:cNvSpPr>
              <a:spLocks noEditPoints="1" noChangeArrowheads="1"/>
            </p:cNvSpPr>
            <p:nvPr/>
          </p:nvSpPr>
          <p:spPr bwMode="auto">
            <a:xfrm>
              <a:off x="7627867" y="4077072"/>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5" name="computr1"/>
            <p:cNvSpPr>
              <a:spLocks noEditPoints="1" noChangeArrowheads="1"/>
            </p:cNvSpPr>
            <p:nvPr/>
          </p:nvSpPr>
          <p:spPr bwMode="auto">
            <a:xfrm>
              <a:off x="6511748" y="446317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6" name="computr1"/>
            <p:cNvSpPr>
              <a:spLocks noEditPoints="1" noChangeArrowheads="1"/>
            </p:cNvSpPr>
            <p:nvPr/>
          </p:nvSpPr>
          <p:spPr bwMode="auto">
            <a:xfrm>
              <a:off x="6383460" y="495575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7" name="computr1"/>
            <p:cNvSpPr>
              <a:spLocks noEditPoints="1" noChangeArrowheads="1"/>
            </p:cNvSpPr>
            <p:nvPr/>
          </p:nvSpPr>
          <p:spPr bwMode="auto">
            <a:xfrm>
              <a:off x="7054329" y="4315525"/>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8" name="computr1"/>
            <p:cNvSpPr>
              <a:spLocks noEditPoints="1" noChangeArrowheads="1"/>
            </p:cNvSpPr>
            <p:nvPr/>
          </p:nvSpPr>
          <p:spPr bwMode="auto">
            <a:xfrm>
              <a:off x="7877518" y="4574392"/>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99" name="computr1"/>
            <p:cNvSpPr>
              <a:spLocks noEditPoints="1" noChangeArrowheads="1"/>
            </p:cNvSpPr>
            <p:nvPr/>
          </p:nvSpPr>
          <p:spPr bwMode="auto">
            <a:xfrm>
              <a:off x="6580322" y="5204005"/>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0" name="computr1"/>
            <p:cNvSpPr>
              <a:spLocks noEditPoints="1" noChangeArrowheads="1"/>
            </p:cNvSpPr>
            <p:nvPr/>
          </p:nvSpPr>
          <p:spPr bwMode="auto">
            <a:xfrm>
              <a:off x="6879463" y="5619664"/>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1" name="Line 23"/>
            <p:cNvSpPr>
              <a:spLocks noChangeShapeType="1"/>
            </p:cNvSpPr>
            <p:nvPr/>
          </p:nvSpPr>
          <p:spPr bwMode="auto">
            <a:xfrm flipV="1">
              <a:off x="6705147" y="5830352"/>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02" name="Line 23"/>
            <p:cNvSpPr>
              <a:spLocks noChangeShapeType="1"/>
            </p:cNvSpPr>
            <p:nvPr/>
          </p:nvSpPr>
          <p:spPr bwMode="auto">
            <a:xfrm>
              <a:off x="6767285" y="6441182"/>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03" name="Line 23"/>
            <p:cNvSpPr>
              <a:spLocks noChangeShapeType="1"/>
            </p:cNvSpPr>
            <p:nvPr/>
          </p:nvSpPr>
          <p:spPr bwMode="auto">
            <a:xfrm flipH="1" flipV="1">
              <a:off x="7234694" y="6148016"/>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04" name="computr1"/>
            <p:cNvSpPr>
              <a:spLocks noEditPoints="1" noChangeArrowheads="1"/>
            </p:cNvSpPr>
            <p:nvPr/>
          </p:nvSpPr>
          <p:spPr bwMode="auto">
            <a:xfrm>
              <a:off x="7252888" y="497263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5" name="computr1"/>
            <p:cNvSpPr>
              <a:spLocks noEditPoints="1" noChangeArrowheads="1"/>
            </p:cNvSpPr>
            <p:nvPr/>
          </p:nvSpPr>
          <p:spPr bwMode="auto">
            <a:xfrm>
              <a:off x="6932965" y="508518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6" name="Line 19"/>
            <p:cNvSpPr>
              <a:spLocks noChangeShapeType="1"/>
            </p:cNvSpPr>
            <p:nvPr/>
          </p:nvSpPr>
          <p:spPr bwMode="auto">
            <a:xfrm flipH="1" flipV="1">
              <a:off x="7116741" y="4492364"/>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07" name="computr1"/>
            <p:cNvSpPr>
              <a:spLocks noEditPoints="1" noChangeArrowheads="1"/>
            </p:cNvSpPr>
            <p:nvPr/>
          </p:nvSpPr>
          <p:spPr bwMode="auto">
            <a:xfrm>
              <a:off x="7448327" y="535834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8" name="computr1"/>
            <p:cNvSpPr>
              <a:spLocks noEditPoints="1" noChangeArrowheads="1"/>
            </p:cNvSpPr>
            <p:nvPr/>
          </p:nvSpPr>
          <p:spPr bwMode="auto">
            <a:xfrm>
              <a:off x="7908132" y="534956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09" name="computr1"/>
            <p:cNvSpPr>
              <a:spLocks noEditPoints="1" noChangeArrowheads="1"/>
            </p:cNvSpPr>
            <p:nvPr/>
          </p:nvSpPr>
          <p:spPr bwMode="auto">
            <a:xfrm>
              <a:off x="7998120" y="578987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510" name="Line 19"/>
            <p:cNvSpPr>
              <a:spLocks noChangeShapeType="1"/>
            </p:cNvSpPr>
            <p:nvPr/>
          </p:nvSpPr>
          <p:spPr bwMode="auto">
            <a:xfrm flipH="1" flipV="1">
              <a:off x="6585624" y="4644763"/>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11" name="Line 19"/>
            <p:cNvSpPr>
              <a:spLocks noChangeShapeType="1"/>
            </p:cNvSpPr>
            <p:nvPr/>
          </p:nvSpPr>
          <p:spPr bwMode="auto">
            <a:xfrm flipH="1">
              <a:off x="6995377" y="5517231"/>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12" name="Line 19"/>
            <p:cNvSpPr>
              <a:spLocks noChangeShapeType="1"/>
            </p:cNvSpPr>
            <p:nvPr/>
          </p:nvSpPr>
          <p:spPr bwMode="auto">
            <a:xfrm flipH="1">
              <a:off x="6995377" y="5176156"/>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13" name="Line 19"/>
            <p:cNvSpPr>
              <a:spLocks noChangeShapeType="1"/>
            </p:cNvSpPr>
            <p:nvPr/>
          </p:nvSpPr>
          <p:spPr bwMode="auto">
            <a:xfrm flipH="1" flipV="1">
              <a:off x="7569543" y="5543462"/>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14" name="Line 19"/>
            <p:cNvSpPr>
              <a:spLocks noChangeShapeType="1"/>
            </p:cNvSpPr>
            <p:nvPr/>
          </p:nvSpPr>
          <p:spPr bwMode="auto">
            <a:xfrm flipH="1" flipV="1">
              <a:off x="8002343" y="5534115"/>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15" name="Line 19"/>
            <p:cNvSpPr>
              <a:spLocks noChangeShapeType="1"/>
            </p:cNvSpPr>
            <p:nvPr/>
          </p:nvSpPr>
          <p:spPr bwMode="auto">
            <a:xfrm flipH="1" flipV="1">
              <a:off x="7788708" y="5048438"/>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4" name="组合 7"/>
          <p:cNvGrpSpPr/>
          <p:nvPr/>
        </p:nvGrpSpPr>
        <p:grpSpPr bwMode="auto">
          <a:xfrm>
            <a:off x="2081217" y="5190903"/>
            <a:ext cx="1468438" cy="1162050"/>
            <a:chOff x="619944" y="4891550"/>
            <a:chExt cx="2450871" cy="2569898"/>
          </a:xfrm>
        </p:grpSpPr>
        <p:sp>
          <p:nvSpPr>
            <p:cNvPr id="7412" name="computr1"/>
            <p:cNvSpPr>
              <a:spLocks noEditPoints="1" noChangeArrowheads="1"/>
            </p:cNvSpPr>
            <p:nvPr/>
          </p:nvSpPr>
          <p:spPr bwMode="auto">
            <a:xfrm>
              <a:off x="1181384" y="7163383"/>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3" name="computr1"/>
            <p:cNvSpPr>
              <a:spLocks noEditPoints="1" noChangeArrowheads="1"/>
            </p:cNvSpPr>
            <p:nvPr/>
          </p:nvSpPr>
          <p:spPr bwMode="auto">
            <a:xfrm>
              <a:off x="2938291" y="5460733"/>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4" name="computr1"/>
            <p:cNvSpPr>
              <a:spLocks noEditPoints="1" noChangeArrowheads="1"/>
            </p:cNvSpPr>
            <p:nvPr/>
          </p:nvSpPr>
          <p:spPr bwMode="auto">
            <a:xfrm>
              <a:off x="2264673" y="7165016"/>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5" name="computr1"/>
            <p:cNvSpPr>
              <a:spLocks noEditPoints="1" noChangeArrowheads="1"/>
            </p:cNvSpPr>
            <p:nvPr/>
          </p:nvSpPr>
          <p:spPr bwMode="auto">
            <a:xfrm>
              <a:off x="1708731" y="6787738"/>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6" name="computr1"/>
            <p:cNvSpPr>
              <a:spLocks noEditPoints="1" noChangeArrowheads="1"/>
            </p:cNvSpPr>
            <p:nvPr/>
          </p:nvSpPr>
          <p:spPr bwMode="auto">
            <a:xfrm>
              <a:off x="2938291" y="6421893"/>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7" name="computr1"/>
            <p:cNvSpPr>
              <a:spLocks noEditPoints="1" noChangeArrowheads="1"/>
            </p:cNvSpPr>
            <p:nvPr/>
          </p:nvSpPr>
          <p:spPr bwMode="auto">
            <a:xfrm>
              <a:off x="2938291" y="5940904"/>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8" name="computr1"/>
            <p:cNvSpPr>
              <a:spLocks noEditPoints="1" noChangeArrowheads="1"/>
            </p:cNvSpPr>
            <p:nvPr/>
          </p:nvSpPr>
          <p:spPr bwMode="auto">
            <a:xfrm>
              <a:off x="2264673" y="5682853"/>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19" name="computr1"/>
            <p:cNvSpPr>
              <a:spLocks noEditPoints="1" noChangeArrowheads="1"/>
            </p:cNvSpPr>
            <p:nvPr/>
          </p:nvSpPr>
          <p:spPr bwMode="auto">
            <a:xfrm>
              <a:off x="2264673" y="6646463"/>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20" name="computr1"/>
            <p:cNvSpPr>
              <a:spLocks noEditPoints="1" noChangeArrowheads="1"/>
            </p:cNvSpPr>
            <p:nvPr/>
          </p:nvSpPr>
          <p:spPr bwMode="auto">
            <a:xfrm>
              <a:off x="619944" y="5698369"/>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21" name="computr1"/>
            <p:cNvSpPr>
              <a:spLocks noEditPoints="1" noChangeArrowheads="1"/>
            </p:cNvSpPr>
            <p:nvPr/>
          </p:nvSpPr>
          <p:spPr bwMode="auto">
            <a:xfrm>
              <a:off x="869045" y="6644830"/>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22" name="Line 19"/>
            <p:cNvSpPr>
              <a:spLocks noChangeShapeType="1"/>
            </p:cNvSpPr>
            <p:nvPr/>
          </p:nvSpPr>
          <p:spPr bwMode="auto">
            <a:xfrm flipV="1">
              <a:off x="694729" y="5402345"/>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3" name="Line 20"/>
            <p:cNvSpPr>
              <a:spLocks noChangeShapeType="1"/>
            </p:cNvSpPr>
            <p:nvPr/>
          </p:nvSpPr>
          <p:spPr bwMode="auto">
            <a:xfrm>
              <a:off x="732122" y="5799630"/>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4" name="Line 21"/>
            <p:cNvSpPr>
              <a:spLocks noChangeShapeType="1"/>
            </p:cNvSpPr>
            <p:nvPr/>
          </p:nvSpPr>
          <p:spPr bwMode="auto">
            <a:xfrm>
              <a:off x="682082" y="5883741"/>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5" name="Line 24"/>
            <p:cNvSpPr>
              <a:spLocks noChangeShapeType="1"/>
            </p:cNvSpPr>
            <p:nvPr/>
          </p:nvSpPr>
          <p:spPr bwMode="auto">
            <a:xfrm flipV="1">
              <a:off x="1181384" y="5172467"/>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6" name="Line 25"/>
            <p:cNvSpPr>
              <a:spLocks noChangeShapeType="1"/>
            </p:cNvSpPr>
            <p:nvPr/>
          </p:nvSpPr>
          <p:spPr bwMode="auto">
            <a:xfrm flipV="1">
              <a:off x="1715880" y="4995260"/>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7" name="Line 28"/>
            <p:cNvSpPr>
              <a:spLocks noChangeShapeType="1"/>
            </p:cNvSpPr>
            <p:nvPr/>
          </p:nvSpPr>
          <p:spPr bwMode="auto">
            <a:xfrm flipV="1">
              <a:off x="1806062" y="6757523"/>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8" name="Line 30"/>
            <p:cNvSpPr>
              <a:spLocks noChangeShapeType="1"/>
            </p:cNvSpPr>
            <p:nvPr/>
          </p:nvSpPr>
          <p:spPr bwMode="auto">
            <a:xfrm>
              <a:off x="2282269" y="4978112"/>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29" name="Line 31"/>
            <p:cNvSpPr>
              <a:spLocks noChangeShapeType="1"/>
            </p:cNvSpPr>
            <p:nvPr/>
          </p:nvSpPr>
          <p:spPr bwMode="auto">
            <a:xfrm flipV="1">
              <a:off x="2389498" y="5597925"/>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0" name="Line 33"/>
            <p:cNvSpPr>
              <a:spLocks noChangeShapeType="1"/>
            </p:cNvSpPr>
            <p:nvPr/>
          </p:nvSpPr>
          <p:spPr bwMode="auto">
            <a:xfrm flipV="1">
              <a:off x="2407095" y="6608898"/>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1" name="Line 34"/>
            <p:cNvSpPr>
              <a:spLocks noChangeShapeType="1"/>
            </p:cNvSpPr>
            <p:nvPr/>
          </p:nvSpPr>
          <p:spPr bwMode="auto">
            <a:xfrm>
              <a:off x="1833557" y="6973110"/>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2" name="Line 42"/>
            <p:cNvSpPr>
              <a:spLocks noChangeShapeType="1"/>
            </p:cNvSpPr>
            <p:nvPr/>
          </p:nvSpPr>
          <p:spPr bwMode="auto">
            <a:xfrm>
              <a:off x="1005419" y="5955604"/>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3" name="Line 43"/>
            <p:cNvSpPr>
              <a:spLocks noChangeShapeType="1"/>
            </p:cNvSpPr>
            <p:nvPr/>
          </p:nvSpPr>
          <p:spPr bwMode="auto">
            <a:xfrm flipH="1">
              <a:off x="981773" y="6203856"/>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4" name="Line 45"/>
            <p:cNvSpPr>
              <a:spLocks noChangeShapeType="1"/>
            </p:cNvSpPr>
            <p:nvPr/>
          </p:nvSpPr>
          <p:spPr bwMode="auto">
            <a:xfrm>
              <a:off x="983973" y="6757523"/>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5" name="Line 46"/>
            <p:cNvSpPr>
              <a:spLocks noChangeShapeType="1"/>
            </p:cNvSpPr>
            <p:nvPr/>
          </p:nvSpPr>
          <p:spPr bwMode="auto">
            <a:xfrm>
              <a:off x="1243522" y="6148326"/>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6" name="Line 48"/>
            <p:cNvSpPr>
              <a:spLocks noChangeShapeType="1"/>
            </p:cNvSpPr>
            <p:nvPr/>
          </p:nvSpPr>
          <p:spPr bwMode="auto">
            <a:xfrm>
              <a:off x="2228380" y="5092438"/>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7" name="Line 49"/>
            <p:cNvSpPr>
              <a:spLocks noChangeShapeType="1"/>
            </p:cNvSpPr>
            <p:nvPr/>
          </p:nvSpPr>
          <p:spPr bwMode="auto">
            <a:xfrm flipV="1">
              <a:off x="2389498" y="6621964"/>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8" name="Line 50"/>
            <p:cNvSpPr>
              <a:spLocks noChangeShapeType="1"/>
            </p:cNvSpPr>
            <p:nvPr/>
          </p:nvSpPr>
          <p:spPr bwMode="auto">
            <a:xfrm>
              <a:off x="2389498" y="5817595"/>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39" name="Line 52"/>
            <p:cNvSpPr>
              <a:spLocks noChangeShapeType="1"/>
            </p:cNvSpPr>
            <p:nvPr/>
          </p:nvSpPr>
          <p:spPr bwMode="auto">
            <a:xfrm>
              <a:off x="2540719" y="5463183"/>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40" name="computr1"/>
            <p:cNvSpPr>
              <a:spLocks noEditPoints="1" noChangeArrowheads="1"/>
            </p:cNvSpPr>
            <p:nvPr/>
          </p:nvSpPr>
          <p:spPr bwMode="auto">
            <a:xfrm>
              <a:off x="1806062" y="7276076"/>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1" name="computr1"/>
            <p:cNvSpPr>
              <a:spLocks noEditPoints="1" noChangeArrowheads="1"/>
            </p:cNvSpPr>
            <p:nvPr/>
          </p:nvSpPr>
          <p:spPr bwMode="auto">
            <a:xfrm>
              <a:off x="2945989" y="4963412"/>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2" name="computr1"/>
            <p:cNvSpPr>
              <a:spLocks noEditPoints="1" noChangeArrowheads="1"/>
            </p:cNvSpPr>
            <p:nvPr/>
          </p:nvSpPr>
          <p:spPr bwMode="auto">
            <a:xfrm>
              <a:off x="2166242" y="489155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3" name="computr1"/>
            <p:cNvSpPr>
              <a:spLocks noEditPoints="1" noChangeArrowheads="1"/>
            </p:cNvSpPr>
            <p:nvPr/>
          </p:nvSpPr>
          <p:spPr bwMode="auto">
            <a:xfrm>
              <a:off x="1050123" y="5277657"/>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4" name="computr1"/>
            <p:cNvSpPr>
              <a:spLocks noEditPoints="1" noChangeArrowheads="1"/>
            </p:cNvSpPr>
            <p:nvPr/>
          </p:nvSpPr>
          <p:spPr bwMode="auto">
            <a:xfrm>
              <a:off x="921835" y="5770231"/>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5" name="computr1"/>
            <p:cNvSpPr>
              <a:spLocks noEditPoints="1" noChangeArrowheads="1"/>
            </p:cNvSpPr>
            <p:nvPr/>
          </p:nvSpPr>
          <p:spPr bwMode="auto">
            <a:xfrm>
              <a:off x="1592704" y="5130003"/>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6" name="computr1"/>
            <p:cNvSpPr>
              <a:spLocks noEditPoints="1" noChangeArrowheads="1"/>
            </p:cNvSpPr>
            <p:nvPr/>
          </p:nvSpPr>
          <p:spPr bwMode="auto">
            <a:xfrm>
              <a:off x="2415893" y="5388870"/>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7" name="computr1"/>
            <p:cNvSpPr>
              <a:spLocks noEditPoints="1" noChangeArrowheads="1"/>
            </p:cNvSpPr>
            <p:nvPr/>
          </p:nvSpPr>
          <p:spPr bwMode="auto">
            <a:xfrm>
              <a:off x="1118697" y="601848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8" name="computr1"/>
            <p:cNvSpPr>
              <a:spLocks noEditPoints="1" noChangeArrowheads="1"/>
            </p:cNvSpPr>
            <p:nvPr/>
          </p:nvSpPr>
          <p:spPr bwMode="auto">
            <a:xfrm>
              <a:off x="1417838" y="643414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49" name="Line 23"/>
            <p:cNvSpPr>
              <a:spLocks noChangeShapeType="1"/>
            </p:cNvSpPr>
            <p:nvPr/>
          </p:nvSpPr>
          <p:spPr bwMode="auto">
            <a:xfrm flipV="1">
              <a:off x="1243522" y="6644830"/>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50" name="Line 23"/>
            <p:cNvSpPr>
              <a:spLocks noChangeShapeType="1"/>
            </p:cNvSpPr>
            <p:nvPr/>
          </p:nvSpPr>
          <p:spPr bwMode="auto">
            <a:xfrm>
              <a:off x="1305660" y="7255660"/>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51" name="Line 23"/>
            <p:cNvSpPr>
              <a:spLocks noChangeShapeType="1"/>
            </p:cNvSpPr>
            <p:nvPr/>
          </p:nvSpPr>
          <p:spPr bwMode="auto">
            <a:xfrm flipH="1" flipV="1">
              <a:off x="1773069" y="6962494"/>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52" name="computr1"/>
            <p:cNvSpPr>
              <a:spLocks noEditPoints="1" noChangeArrowheads="1"/>
            </p:cNvSpPr>
            <p:nvPr/>
          </p:nvSpPr>
          <p:spPr bwMode="auto">
            <a:xfrm>
              <a:off x="1791263" y="578711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53" name="computr1"/>
            <p:cNvSpPr>
              <a:spLocks noEditPoints="1" noChangeArrowheads="1"/>
            </p:cNvSpPr>
            <p:nvPr/>
          </p:nvSpPr>
          <p:spPr bwMode="auto">
            <a:xfrm>
              <a:off x="1471340" y="5899662"/>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54" name="Line 19"/>
            <p:cNvSpPr>
              <a:spLocks noChangeShapeType="1"/>
            </p:cNvSpPr>
            <p:nvPr/>
          </p:nvSpPr>
          <p:spPr bwMode="auto">
            <a:xfrm flipH="1" flipV="1">
              <a:off x="1655116" y="5306842"/>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55" name="computr1"/>
            <p:cNvSpPr>
              <a:spLocks noEditPoints="1" noChangeArrowheads="1"/>
            </p:cNvSpPr>
            <p:nvPr/>
          </p:nvSpPr>
          <p:spPr bwMode="auto">
            <a:xfrm>
              <a:off x="1986702" y="617282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56" name="computr1"/>
            <p:cNvSpPr>
              <a:spLocks noEditPoints="1" noChangeArrowheads="1"/>
            </p:cNvSpPr>
            <p:nvPr/>
          </p:nvSpPr>
          <p:spPr bwMode="auto">
            <a:xfrm>
              <a:off x="2446507" y="6164038"/>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57" name="computr1"/>
            <p:cNvSpPr>
              <a:spLocks noEditPoints="1" noChangeArrowheads="1"/>
            </p:cNvSpPr>
            <p:nvPr/>
          </p:nvSpPr>
          <p:spPr bwMode="auto">
            <a:xfrm>
              <a:off x="2536495" y="660435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58" name="Line 19"/>
            <p:cNvSpPr>
              <a:spLocks noChangeShapeType="1"/>
            </p:cNvSpPr>
            <p:nvPr/>
          </p:nvSpPr>
          <p:spPr bwMode="auto">
            <a:xfrm flipH="1" flipV="1">
              <a:off x="1123999" y="5459241"/>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59" name="Line 19"/>
            <p:cNvSpPr>
              <a:spLocks noChangeShapeType="1"/>
            </p:cNvSpPr>
            <p:nvPr/>
          </p:nvSpPr>
          <p:spPr bwMode="auto">
            <a:xfrm flipH="1">
              <a:off x="1533752" y="6331709"/>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60" name="Line 19"/>
            <p:cNvSpPr>
              <a:spLocks noChangeShapeType="1"/>
            </p:cNvSpPr>
            <p:nvPr/>
          </p:nvSpPr>
          <p:spPr bwMode="auto">
            <a:xfrm flipH="1">
              <a:off x="1533752" y="5990634"/>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61" name="Line 19"/>
            <p:cNvSpPr>
              <a:spLocks noChangeShapeType="1"/>
            </p:cNvSpPr>
            <p:nvPr/>
          </p:nvSpPr>
          <p:spPr bwMode="auto">
            <a:xfrm flipH="1" flipV="1">
              <a:off x="2107918" y="6357940"/>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62" name="Line 19"/>
            <p:cNvSpPr>
              <a:spLocks noChangeShapeType="1"/>
            </p:cNvSpPr>
            <p:nvPr/>
          </p:nvSpPr>
          <p:spPr bwMode="auto">
            <a:xfrm flipH="1" flipV="1">
              <a:off x="2540718" y="6348593"/>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63" name="Line 19"/>
            <p:cNvSpPr>
              <a:spLocks noChangeShapeType="1"/>
            </p:cNvSpPr>
            <p:nvPr/>
          </p:nvSpPr>
          <p:spPr bwMode="auto">
            <a:xfrm flipH="1" flipV="1">
              <a:off x="2327083" y="5862916"/>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5" name="组合 9"/>
          <p:cNvGrpSpPr/>
          <p:nvPr/>
        </p:nvGrpSpPr>
        <p:grpSpPr bwMode="auto">
          <a:xfrm>
            <a:off x="4732339" y="1419605"/>
            <a:ext cx="2136775" cy="1300162"/>
            <a:chOff x="3201249" y="116632"/>
            <a:chExt cx="2450871" cy="2569898"/>
          </a:xfrm>
        </p:grpSpPr>
        <p:sp>
          <p:nvSpPr>
            <p:cNvPr id="7360" name="computr1"/>
            <p:cNvSpPr>
              <a:spLocks noEditPoints="1" noChangeArrowheads="1"/>
            </p:cNvSpPr>
            <p:nvPr/>
          </p:nvSpPr>
          <p:spPr bwMode="auto">
            <a:xfrm>
              <a:off x="3762689" y="2388465"/>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1" name="computr1"/>
            <p:cNvSpPr>
              <a:spLocks noEditPoints="1" noChangeArrowheads="1"/>
            </p:cNvSpPr>
            <p:nvPr/>
          </p:nvSpPr>
          <p:spPr bwMode="auto">
            <a:xfrm>
              <a:off x="5519596" y="685815"/>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2" name="computr1"/>
            <p:cNvSpPr>
              <a:spLocks noEditPoints="1" noChangeArrowheads="1"/>
            </p:cNvSpPr>
            <p:nvPr/>
          </p:nvSpPr>
          <p:spPr bwMode="auto">
            <a:xfrm>
              <a:off x="4845978" y="239009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3" name="computr1"/>
            <p:cNvSpPr>
              <a:spLocks noEditPoints="1" noChangeArrowheads="1"/>
            </p:cNvSpPr>
            <p:nvPr/>
          </p:nvSpPr>
          <p:spPr bwMode="auto">
            <a:xfrm>
              <a:off x="4290036" y="201282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4" name="computr1"/>
            <p:cNvSpPr>
              <a:spLocks noEditPoints="1" noChangeArrowheads="1"/>
            </p:cNvSpPr>
            <p:nvPr/>
          </p:nvSpPr>
          <p:spPr bwMode="auto">
            <a:xfrm>
              <a:off x="5519596" y="164697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5" name="computr1"/>
            <p:cNvSpPr>
              <a:spLocks noEditPoints="1" noChangeArrowheads="1"/>
            </p:cNvSpPr>
            <p:nvPr/>
          </p:nvSpPr>
          <p:spPr bwMode="auto">
            <a:xfrm>
              <a:off x="5519596" y="116598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6" name="computr1"/>
            <p:cNvSpPr>
              <a:spLocks noEditPoints="1" noChangeArrowheads="1"/>
            </p:cNvSpPr>
            <p:nvPr/>
          </p:nvSpPr>
          <p:spPr bwMode="auto">
            <a:xfrm>
              <a:off x="4845978" y="90793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7" name="computr1"/>
            <p:cNvSpPr>
              <a:spLocks noEditPoints="1" noChangeArrowheads="1"/>
            </p:cNvSpPr>
            <p:nvPr/>
          </p:nvSpPr>
          <p:spPr bwMode="auto">
            <a:xfrm>
              <a:off x="4845978" y="187154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8" name="computr1"/>
            <p:cNvSpPr>
              <a:spLocks noEditPoints="1" noChangeArrowheads="1"/>
            </p:cNvSpPr>
            <p:nvPr/>
          </p:nvSpPr>
          <p:spPr bwMode="auto">
            <a:xfrm>
              <a:off x="3201249" y="923451"/>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69" name="computr1"/>
            <p:cNvSpPr>
              <a:spLocks noEditPoints="1" noChangeArrowheads="1"/>
            </p:cNvSpPr>
            <p:nvPr/>
          </p:nvSpPr>
          <p:spPr bwMode="auto">
            <a:xfrm>
              <a:off x="3450350" y="186991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70" name="Line 19"/>
            <p:cNvSpPr>
              <a:spLocks noChangeShapeType="1"/>
            </p:cNvSpPr>
            <p:nvPr/>
          </p:nvSpPr>
          <p:spPr bwMode="auto">
            <a:xfrm flipV="1">
              <a:off x="3276034" y="627427"/>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1" name="Line 20"/>
            <p:cNvSpPr>
              <a:spLocks noChangeShapeType="1"/>
            </p:cNvSpPr>
            <p:nvPr/>
          </p:nvSpPr>
          <p:spPr bwMode="auto">
            <a:xfrm>
              <a:off x="3313427" y="1024712"/>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2" name="Line 21"/>
            <p:cNvSpPr>
              <a:spLocks noChangeShapeType="1"/>
            </p:cNvSpPr>
            <p:nvPr/>
          </p:nvSpPr>
          <p:spPr bwMode="auto">
            <a:xfrm>
              <a:off x="3263387" y="1108823"/>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3" name="Line 24"/>
            <p:cNvSpPr>
              <a:spLocks noChangeShapeType="1"/>
            </p:cNvSpPr>
            <p:nvPr/>
          </p:nvSpPr>
          <p:spPr bwMode="auto">
            <a:xfrm flipV="1">
              <a:off x="3762689" y="397549"/>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4" name="Line 25"/>
            <p:cNvSpPr>
              <a:spLocks noChangeShapeType="1"/>
            </p:cNvSpPr>
            <p:nvPr/>
          </p:nvSpPr>
          <p:spPr bwMode="auto">
            <a:xfrm flipV="1">
              <a:off x="4297185" y="220342"/>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5" name="Line 28"/>
            <p:cNvSpPr>
              <a:spLocks noChangeShapeType="1"/>
            </p:cNvSpPr>
            <p:nvPr/>
          </p:nvSpPr>
          <p:spPr bwMode="auto">
            <a:xfrm flipV="1">
              <a:off x="4387367" y="1982605"/>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6" name="Line 30"/>
            <p:cNvSpPr>
              <a:spLocks noChangeShapeType="1"/>
            </p:cNvSpPr>
            <p:nvPr/>
          </p:nvSpPr>
          <p:spPr bwMode="auto">
            <a:xfrm>
              <a:off x="4863574" y="203194"/>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7" name="Line 31"/>
            <p:cNvSpPr>
              <a:spLocks noChangeShapeType="1"/>
            </p:cNvSpPr>
            <p:nvPr/>
          </p:nvSpPr>
          <p:spPr bwMode="auto">
            <a:xfrm flipV="1">
              <a:off x="4970803" y="823007"/>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8" name="Line 33"/>
            <p:cNvSpPr>
              <a:spLocks noChangeShapeType="1"/>
            </p:cNvSpPr>
            <p:nvPr/>
          </p:nvSpPr>
          <p:spPr bwMode="auto">
            <a:xfrm flipV="1">
              <a:off x="4988400" y="1833980"/>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79" name="Line 34"/>
            <p:cNvSpPr>
              <a:spLocks noChangeShapeType="1"/>
            </p:cNvSpPr>
            <p:nvPr/>
          </p:nvSpPr>
          <p:spPr bwMode="auto">
            <a:xfrm>
              <a:off x="4414862" y="2198192"/>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0" name="Line 42"/>
            <p:cNvSpPr>
              <a:spLocks noChangeShapeType="1"/>
            </p:cNvSpPr>
            <p:nvPr/>
          </p:nvSpPr>
          <p:spPr bwMode="auto">
            <a:xfrm>
              <a:off x="3586724" y="1180686"/>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1" name="Line 43"/>
            <p:cNvSpPr>
              <a:spLocks noChangeShapeType="1"/>
            </p:cNvSpPr>
            <p:nvPr/>
          </p:nvSpPr>
          <p:spPr bwMode="auto">
            <a:xfrm flipH="1">
              <a:off x="3563078" y="1428938"/>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2" name="Line 45"/>
            <p:cNvSpPr>
              <a:spLocks noChangeShapeType="1"/>
            </p:cNvSpPr>
            <p:nvPr/>
          </p:nvSpPr>
          <p:spPr bwMode="auto">
            <a:xfrm>
              <a:off x="3565278" y="1982605"/>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3" name="Line 46"/>
            <p:cNvSpPr>
              <a:spLocks noChangeShapeType="1"/>
            </p:cNvSpPr>
            <p:nvPr/>
          </p:nvSpPr>
          <p:spPr bwMode="auto">
            <a:xfrm>
              <a:off x="3824827" y="1373408"/>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4" name="Line 48"/>
            <p:cNvSpPr>
              <a:spLocks noChangeShapeType="1"/>
            </p:cNvSpPr>
            <p:nvPr/>
          </p:nvSpPr>
          <p:spPr bwMode="auto">
            <a:xfrm>
              <a:off x="4809685" y="317520"/>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5" name="Line 49"/>
            <p:cNvSpPr>
              <a:spLocks noChangeShapeType="1"/>
            </p:cNvSpPr>
            <p:nvPr/>
          </p:nvSpPr>
          <p:spPr bwMode="auto">
            <a:xfrm flipV="1">
              <a:off x="4970803" y="1847046"/>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6" name="Line 50"/>
            <p:cNvSpPr>
              <a:spLocks noChangeShapeType="1"/>
            </p:cNvSpPr>
            <p:nvPr/>
          </p:nvSpPr>
          <p:spPr bwMode="auto">
            <a:xfrm>
              <a:off x="4970803" y="1042677"/>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7" name="Line 52"/>
            <p:cNvSpPr>
              <a:spLocks noChangeShapeType="1"/>
            </p:cNvSpPr>
            <p:nvPr/>
          </p:nvSpPr>
          <p:spPr bwMode="auto">
            <a:xfrm>
              <a:off x="5122024" y="688265"/>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88" name="computr1"/>
            <p:cNvSpPr>
              <a:spLocks noEditPoints="1" noChangeArrowheads="1"/>
            </p:cNvSpPr>
            <p:nvPr/>
          </p:nvSpPr>
          <p:spPr bwMode="auto">
            <a:xfrm>
              <a:off x="4387367" y="250115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89" name="computr1"/>
            <p:cNvSpPr>
              <a:spLocks noEditPoints="1" noChangeArrowheads="1"/>
            </p:cNvSpPr>
            <p:nvPr/>
          </p:nvSpPr>
          <p:spPr bwMode="auto">
            <a:xfrm>
              <a:off x="5527294" y="188494"/>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0" name="computr1"/>
            <p:cNvSpPr>
              <a:spLocks noEditPoints="1" noChangeArrowheads="1"/>
            </p:cNvSpPr>
            <p:nvPr/>
          </p:nvSpPr>
          <p:spPr bwMode="auto">
            <a:xfrm>
              <a:off x="4747547" y="116632"/>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1" name="computr1"/>
            <p:cNvSpPr>
              <a:spLocks noEditPoints="1" noChangeArrowheads="1"/>
            </p:cNvSpPr>
            <p:nvPr/>
          </p:nvSpPr>
          <p:spPr bwMode="auto">
            <a:xfrm>
              <a:off x="3631428" y="50273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2" name="computr1"/>
            <p:cNvSpPr>
              <a:spLocks noEditPoints="1" noChangeArrowheads="1"/>
            </p:cNvSpPr>
            <p:nvPr/>
          </p:nvSpPr>
          <p:spPr bwMode="auto">
            <a:xfrm>
              <a:off x="3503140" y="99531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3" name="computr1"/>
            <p:cNvSpPr>
              <a:spLocks noEditPoints="1" noChangeArrowheads="1"/>
            </p:cNvSpPr>
            <p:nvPr/>
          </p:nvSpPr>
          <p:spPr bwMode="auto">
            <a:xfrm>
              <a:off x="4174009" y="355085"/>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4" name="computr1"/>
            <p:cNvSpPr>
              <a:spLocks noEditPoints="1" noChangeArrowheads="1"/>
            </p:cNvSpPr>
            <p:nvPr/>
          </p:nvSpPr>
          <p:spPr bwMode="auto">
            <a:xfrm>
              <a:off x="4997198" y="613952"/>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5" name="computr1"/>
            <p:cNvSpPr>
              <a:spLocks noEditPoints="1" noChangeArrowheads="1"/>
            </p:cNvSpPr>
            <p:nvPr/>
          </p:nvSpPr>
          <p:spPr bwMode="auto">
            <a:xfrm>
              <a:off x="3700002" y="1243565"/>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6" name="computr1"/>
            <p:cNvSpPr>
              <a:spLocks noEditPoints="1" noChangeArrowheads="1"/>
            </p:cNvSpPr>
            <p:nvPr/>
          </p:nvSpPr>
          <p:spPr bwMode="auto">
            <a:xfrm>
              <a:off x="3999143" y="1659224"/>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97" name="Line 23"/>
            <p:cNvSpPr>
              <a:spLocks noChangeShapeType="1"/>
            </p:cNvSpPr>
            <p:nvPr/>
          </p:nvSpPr>
          <p:spPr bwMode="auto">
            <a:xfrm flipV="1">
              <a:off x="3824827" y="1869912"/>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98" name="Line 23"/>
            <p:cNvSpPr>
              <a:spLocks noChangeShapeType="1"/>
            </p:cNvSpPr>
            <p:nvPr/>
          </p:nvSpPr>
          <p:spPr bwMode="auto">
            <a:xfrm>
              <a:off x="3886965" y="2480742"/>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99" name="Line 23"/>
            <p:cNvSpPr>
              <a:spLocks noChangeShapeType="1"/>
            </p:cNvSpPr>
            <p:nvPr/>
          </p:nvSpPr>
          <p:spPr bwMode="auto">
            <a:xfrm flipH="1" flipV="1">
              <a:off x="4354374" y="2187576"/>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00" name="computr1"/>
            <p:cNvSpPr>
              <a:spLocks noEditPoints="1" noChangeArrowheads="1"/>
            </p:cNvSpPr>
            <p:nvPr/>
          </p:nvSpPr>
          <p:spPr bwMode="auto">
            <a:xfrm>
              <a:off x="4372568" y="101219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01" name="computr1"/>
            <p:cNvSpPr>
              <a:spLocks noEditPoints="1" noChangeArrowheads="1"/>
            </p:cNvSpPr>
            <p:nvPr/>
          </p:nvSpPr>
          <p:spPr bwMode="auto">
            <a:xfrm>
              <a:off x="4052645" y="112474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02" name="Line 19"/>
            <p:cNvSpPr>
              <a:spLocks noChangeShapeType="1"/>
            </p:cNvSpPr>
            <p:nvPr/>
          </p:nvSpPr>
          <p:spPr bwMode="auto">
            <a:xfrm flipH="1" flipV="1">
              <a:off x="4236421" y="531924"/>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03" name="computr1"/>
            <p:cNvSpPr>
              <a:spLocks noEditPoints="1" noChangeArrowheads="1"/>
            </p:cNvSpPr>
            <p:nvPr/>
          </p:nvSpPr>
          <p:spPr bwMode="auto">
            <a:xfrm>
              <a:off x="4568007" y="139790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04" name="computr1"/>
            <p:cNvSpPr>
              <a:spLocks noEditPoints="1" noChangeArrowheads="1"/>
            </p:cNvSpPr>
            <p:nvPr/>
          </p:nvSpPr>
          <p:spPr bwMode="auto">
            <a:xfrm>
              <a:off x="5027812" y="13891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05" name="computr1"/>
            <p:cNvSpPr>
              <a:spLocks noEditPoints="1" noChangeArrowheads="1"/>
            </p:cNvSpPr>
            <p:nvPr/>
          </p:nvSpPr>
          <p:spPr bwMode="auto">
            <a:xfrm>
              <a:off x="5117800" y="182943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406" name="Line 19"/>
            <p:cNvSpPr>
              <a:spLocks noChangeShapeType="1"/>
            </p:cNvSpPr>
            <p:nvPr/>
          </p:nvSpPr>
          <p:spPr bwMode="auto">
            <a:xfrm flipH="1" flipV="1">
              <a:off x="3705304" y="684323"/>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07" name="Line 19"/>
            <p:cNvSpPr>
              <a:spLocks noChangeShapeType="1"/>
            </p:cNvSpPr>
            <p:nvPr/>
          </p:nvSpPr>
          <p:spPr bwMode="auto">
            <a:xfrm flipH="1">
              <a:off x="4115057" y="1556791"/>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08" name="Line 19"/>
            <p:cNvSpPr>
              <a:spLocks noChangeShapeType="1"/>
            </p:cNvSpPr>
            <p:nvPr/>
          </p:nvSpPr>
          <p:spPr bwMode="auto">
            <a:xfrm flipH="1">
              <a:off x="4115057" y="1215716"/>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09" name="Line 19"/>
            <p:cNvSpPr>
              <a:spLocks noChangeShapeType="1"/>
            </p:cNvSpPr>
            <p:nvPr/>
          </p:nvSpPr>
          <p:spPr bwMode="auto">
            <a:xfrm flipH="1" flipV="1">
              <a:off x="4689223" y="1583022"/>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10" name="Line 19"/>
            <p:cNvSpPr>
              <a:spLocks noChangeShapeType="1"/>
            </p:cNvSpPr>
            <p:nvPr/>
          </p:nvSpPr>
          <p:spPr bwMode="auto">
            <a:xfrm flipH="1" flipV="1">
              <a:off x="5122023" y="1573675"/>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11" name="Line 19"/>
            <p:cNvSpPr>
              <a:spLocks noChangeShapeType="1"/>
            </p:cNvSpPr>
            <p:nvPr/>
          </p:nvSpPr>
          <p:spPr bwMode="auto">
            <a:xfrm flipH="1" flipV="1">
              <a:off x="4908388" y="1087998"/>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6" name="组合 6"/>
          <p:cNvGrpSpPr/>
          <p:nvPr/>
        </p:nvGrpSpPr>
        <p:grpSpPr bwMode="auto">
          <a:xfrm>
            <a:off x="8500683" y="4337172"/>
            <a:ext cx="1203325" cy="1435100"/>
            <a:chOff x="3201249" y="3955446"/>
            <a:chExt cx="2450871" cy="2569898"/>
          </a:xfrm>
        </p:grpSpPr>
        <p:sp>
          <p:nvSpPr>
            <p:cNvPr id="7308" name="computr1"/>
            <p:cNvSpPr>
              <a:spLocks noEditPoints="1" noChangeArrowheads="1"/>
            </p:cNvSpPr>
            <p:nvPr/>
          </p:nvSpPr>
          <p:spPr bwMode="auto">
            <a:xfrm>
              <a:off x="3762689" y="6227279"/>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09" name="computr1"/>
            <p:cNvSpPr>
              <a:spLocks noEditPoints="1" noChangeArrowheads="1"/>
            </p:cNvSpPr>
            <p:nvPr/>
          </p:nvSpPr>
          <p:spPr bwMode="auto">
            <a:xfrm>
              <a:off x="5519596" y="452462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0" name="computr1"/>
            <p:cNvSpPr>
              <a:spLocks noEditPoints="1" noChangeArrowheads="1"/>
            </p:cNvSpPr>
            <p:nvPr/>
          </p:nvSpPr>
          <p:spPr bwMode="auto">
            <a:xfrm>
              <a:off x="4845978" y="622891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1" name="computr1"/>
            <p:cNvSpPr>
              <a:spLocks noEditPoints="1" noChangeArrowheads="1"/>
            </p:cNvSpPr>
            <p:nvPr/>
          </p:nvSpPr>
          <p:spPr bwMode="auto">
            <a:xfrm>
              <a:off x="4290036" y="5851634"/>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2" name="computr1"/>
            <p:cNvSpPr>
              <a:spLocks noEditPoints="1" noChangeArrowheads="1"/>
            </p:cNvSpPr>
            <p:nvPr/>
          </p:nvSpPr>
          <p:spPr bwMode="auto">
            <a:xfrm>
              <a:off x="5519596" y="5485789"/>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3" name="computr1"/>
            <p:cNvSpPr>
              <a:spLocks noEditPoints="1" noChangeArrowheads="1"/>
            </p:cNvSpPr>
            <p:nvPr/>
          </p:nvSpPr>
          <p:spPr bwMode="auto">
            <a:xfrm>
              <a:off x="5519596" y="5004800"/>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4" name="computr1"/>
            <p:cNvSpPr>
              <a:spLocks noEditPoints="1" noChangeArrowheads="1"/>
            </p:cNvSpPr>
            <p:nvPr/>
          </p:nvSpPr>
          <p:spPr bwMode="auto">
            <a:xfrm>
              <a:off x="4845978" y="474674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5" name="computr1"/>
            <p:cNvSpPr>
              <a:spLocks noEditPoints="1" noChangeArrowheads="1"/>
            </p:cNvSpPr>
            <p:nvPr/>
          </p:nvSpPr>
          <p:spPr bwMode="auto">
            <a:xfrm>
              <a:off x="4845978" y="571035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6" name="computr1"/>
            <p:cNvSpPr>
              <a:spLocks noEditPoints="1" noChangeArrowheads="1"/>
            </p:cNvSpPr>
            <p:nvPr/>
          </p:nvSpPr>
          <p:spPr bwMode="auto">
            <a:xfrm>
              <a:off x="3201249" y="476226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7" name="computr1"/>
            <p:cNvSpPr>
              <a:spLocks noEditPoints="1" noChangeArrowheads="1"/>
            </p:cNvSpPr>
            <p:nvPr/>
          </p:nvSpPr>
          <p:spPr bwMode="auto">
            <a:xfrm>
              <a:off x="3450350" y="5708726"/>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18" name="Line 19"/>
            <p:cNvSpPr>
              <a:spLocks noChangeShapeType="1"/>
            </p:cNvSpPr>
            <p:nvPr/>
          </p:nvSpPr>
          <p:spPr bwMode="auto">
            <a:xfrm flipV="1">
              <a:off x="3276034" y="4466241"/>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19" name="Line 20"/>
            <p:cNvSpPr>
              <a:spLocks noChangeShapeType="1"/>
            </p:cNvSpPr>
            <p:nvPr/>
          </p:nvSpPr>
          <p:spPr bwMode="auto">
            <a:xfrm>
              <a:off x="3313427" y="4863526"/>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0" name="Line 21"/>
            <p:cNvSpPr>
              <a:spLocks noChangeShapeType="1"/>
            </p:cNvSpPr>
            <p:nvPr/>
          </p:nvSpPr>
          <p:spPr bwMode="auto">
            <a:xfrm>
              <a:off x="3263387" y="4947637"/>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1" name="Line 24"/>
            <p:cNvSpPr>
              <a:spLocks noChangeShapeType="1"/>
            </p:cNvSpPr>
            <p:nvPr/>
          </p:nvSpPr>
          <p:spPr bwMode="auto">
            <a:xfrm flipV="1">
              <a:off x="3762689" y="4236363"/>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2" name="Line 25"/>
            <p:cNvSpPr>
              <a:spLocks noChangeShapeType="1"/>
            </p:cNvSpPr>
            <p:nvPr/>
          </p:nvSpPr>
          <p:spPr bwMode="auto">
            <a:xfrm flipV="1">
              <a:off x="4297185" y="4059156"/>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3" name="Line 28"/>
            <p:cNvSpPr>
              <a:spLocks noChangeShapeType="1"/>
            </p:cNvSpPr>
            <p:nvPr/>
          </p:nvSpPr>
          <p:spPr bwMode="auto">
            <a:xfrm flipV="1">
              <a:off x="4387367" y="5821419"/>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4" name="Line 30"/>
            <p:cNvSpPr>
              <a:spLocks noChangeShapeType="1"/>
            </p:cNvSpPr>
            <p:nvPr/>
          </p:nvSpPr>
          <p:spPr bwMode="auto">
            <a:xfrm>
              <a:off x="4863574" y="4042008"/>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5" name="Line 31"/>
            <p:cNvSpPr>
              <a:spLocks noChangeShapeType="1"/>
            </p:cNvSpPr>
            <p:nvPr/>
          </p:nvSpPr>
          <p:spPr bwMode="auto">
            <a:xfrm flipV="1">
              <a:off x="4970803" y="4661821"/>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6" name="Line 33"/>
            <p:cNvSpPr>
              <a:spLocks noChangeShapeType="1"/>
            </p:cNvSpPr>
            <p:nvPr/>
          </p:nvSpPr>
          <p:spPr bwMode="auto">
            <a:xfrm flipV="1">
              <a:off x="4988400" y="5672794"/>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7" name="Line 34"/>
            <p:cNvSpPr>
              <a:spLocks noChangeShapeType="1"/>
            </p:cNvSpPr>
            <p:nvPr/>
          </p:nvSpPr>
          <p:spPr bwMode="auto">
            <a:xfrm>
              <a:off x="4414862" y="6037006"/>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8" name="Line 42"/>
            <p:cNvSpPr>
              <a:spLocks noChangeShapeType="1"/>
            </p:cNvSpPr>
            <p:nvPr/>
          </p:nvSpPr>
          <p:spPr bwMode="auto">
            <a:xfrm>
              <a:off x="3586724" y="5019500"/>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29" name="Line 43"/>
            <p:cNvSpPr>
              <a:spLocks noChangeShapeType="1"/>
            </p:cNvSpPr>
            <p:nvPr/>
          </p:nvSpPr>
          <p:spPr bwMode="auto">
            <a:xfrm flipH="1">
              <a:off x="3563078" y="5267752"/>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0" name="Line 45"/>
            <p:cNvSpPr>
              <a:spLocks noChangeShapeType="1"/>
            </p:cNvSpPr>
            <p:nvPr/>
          </p:nvSpPr>
          <p:spPr bwMode="auto">
            <a:xfrm>
              <a:off x="3565278" y="5821419"/>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1" name="Line 46"/>
            <p:cNvSpPr>
              <a:spLocks noChangeShapeType="1"/>
            </p:cNvSpPr>
            <p:nvPr/>
          </p:nvSpPr>
          <p:spPr bwMode="auto">
            <a:xfrm>
              <a:off x="3824827" y="5212222"/>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2" name="Line 48"/>
            <p:cNvSpPr>
              <a:spLocks noChangeShapeType="1"/>
            </p:cNvSpPr>
            <p:nvPr/>
          </p:nvSpPr>
          <p:spPr bwMode="auto">
            <a:xfrm>
              <a:off x="4809685" y="4156334"/>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3" name="Line 49"/>
            <p:cNvSpPr>
              <a:spLocks noChangeShapeType="1"/>
            </p:cNvSpPr>
            <p:nvPr/>
          </p:nvSpPr>
          <p:spPr bwMode="auto">
            <a:xfrm flipV="1">
              <a:off x="4970803" y="5685860"/>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4" name="Line 50"/>
            <p:cNvSpPr>
              <a:spLocks noChangeShapeType="1"/>
            </p:cNvSpPr>
            <p:nvPr/>
          </p:nvSpPr>
          <p:spPr bwMode="auto">
            <a:xfrm>
              <a:off x="4970803" y="4881491"/>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5" name="Line 52"/>
            <p:cNvSpPr>
              <a:spLocks noChangeShapeType="1"/>
            </p:cNvSpPr>
            <p:nvPr/>
          </p:nvSpPr>
          <p:spPr bwMode="auto">
            <a:xfrm>
              <a:off x="5122024" y="4527079"/>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36" name="computr1"/>
            <p:cNvSpPr>
              <a:spLocks noEditPoints="1" noChangeArrowheads="1"/>
            </p:cNvSpPr>
            <p:nvPr/>
          </p:nvSpPr>
          <p:spPr bwMode="auto">
            <a:xfrm>
              <a:off x="4387367" y="633997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37" name="computr1"/>
            <p:cNvSpPr>
              <a:spLocks noEditPoints="1" noChangeArrowheads="1"/>
            </p:cNvSpPr>
            <p:nvPr/>
          </p:nvSpPr>
          <p:spPr bwMode="auto">
            <a:xfrm>
              <a:off x="5527294" y="4027308"/>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38" name="computr1"/>
            <p:cNvSpPr>
              <a:spLocks noEditPoints="1" noChangeArrowheads="1"/>
            </p:cNvSpPr>
            <p:nvPr/>
          </p:nvSpPr>
          <p:spPr bwMode="auto">
            <a:xfrm>
              <a:off x="4747547" y="3955446"/>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39" name="computr1"/>
            <p:cNvSpPr>
              <a:spLocks noEditPoints="1" noChangeArrowheads="1"/>
            </p:cNvSpPr>
            <p:nvPr/>
          </p:nvSpPr>
          <p:spPr bwMode="auto">
            <a:xfrm>
              <a:off x="3631428" y="4341553"/>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0" name="computr1"/>
            <p:cNvSpPr>
              <a:spLocks noEditPoints="1" noChangeArrowheads="1"/>
            </p:cNvSpPr>
            <p:nvPr/>
          </p:nvSpPr>
          <p:spPr bwMode="auto">
            <a:xfrm>
              <a:off x="3503140" y="4834127"/>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1" name="computr1"/>
            <p:cNvSpPr>
              <a:spLocks noEditPoints="1" noChangeArrowheads="1"/>
            </p:cNvSpPr>
            <p:nvPr/>
          </p:nvSpPr>
          <p:spPr bwMode="auto">
            <a:xfrm>
              <a:off x="4174009" y="4193899"/>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2" name="computr1"/>
            <p:cNvSpPr>
              <a:spLocks noEditPoints="1" noChangeArrowheads="1"/>
            </p:cNvSpPr>
            <p:nvPr/>
          </p:nvSpPr>
          <p:spPr bwMode="auto">
            <a:xfrm>
              <a:off x="4997198" y="445276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3" name="computr1"/>
            <p:cNvSpPr>
              <a:spLocks noEditPoints="1" noChangeArrowheads="1"/>
            </p:cNvSpPr>
            <p:nvPr/>
          </p:nvSpPr>
          <p:spPr bwMode="auto">
            <a:xfrm>
              <a:off x="3700002" y="5082379"/>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4" name="computr1"/>
            <p:cNvSpPr>
              <a:spLocks noEditPoints="1" noChangeArrowheads="1"/>
            </p:cNvSpPr>
            <p:nvPr/>
          </p:nvSpPr>
          <p:spPr bwMode="auto">
            <a:xfrm>
              <a:off x="3999143" y="5498038"/>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5" name="Line 23"/>
            <p:cNvSpPr>
              <a:spLocks noChangeShapeType="1"/>
            </p:cNvSpPr>
            <p:nvPr/>
          </p:nvSpPr>
          <p:spPr bwMode="auto">
            <a:xfrm flipV="1">
              <a:off x="3824827" y="5708726"/>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46" name="Line 23"/>
            <p:cNvSpPr>
              <a:spLocks noChangeShapeType="1"/>
            </p:cNvSpPr>
            <p:nvPr/>
          </p:nvSpPr>
          <p:spPr bwMode="auto">
            <a:xfrm>
              <a:off x="3886965" y="6319556"/>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47" name="Line 23"/>
            <p:cNvSpPr>
              <a:spLocks noChangeShapeType="1"/>
            </p:cNvSpPr>
            <p:nvPr/>
          </p:nvSpPr>
          <p:spPr bwMode="auto">
            <a:xfrm flipH="1" flipV="1">
              <a:off x="4354374" y="6026390"/>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48" name="computr1"/>
            <p:cNvSpPr>
              <a:spLocks noEditPoints="1" noChangeArrowheads="1"/>
            </p:cNvSpPr>
            <p:nvPr/>
          </p:nvSpPr>
          <p:spPr bwMode="auto">
            <a:xfrm>
              <a:off x="4372568" y="485101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49" name="computr1"/>
            <p:cNvSpPr>
              <a:spLocks noEditPoints="1" noChangeArrowheads="1"/>
            </p:cNvSpPr>
            <p:nvPr/>
          </p:nvSpPr>
          <p:spPr bwMode="auto">
            <a:xfrm>
              <a:off x="4052645" y="4963558"/>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50" name="Line 19"/>
            <p:cNvSpPr>
              <a:spLocks noChangeShapeType="1"/>
            </p:cNvSpPr>
            <p:nvPr/>
          </p:nvSpPr>
          <p:spPr bwMode="auto">
            <a:xfrm flipH="1" flipV="1">
              <a:off x="4236421" y="4370738"/>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1" name="computr1"/>
            <p:cNvSpPr>
              <a:spLocks noEditPoints="1" noChangeArrowheads="1"/>
            </p:cNvSpPr>
            <p:nvPr/>
          </p:nvSpPr>
          <p:spPr bwMode="auto">
            <a:xfrm>
              <a:off x="4568007" y="52367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52" name="computr1"/>
            <p:cNvSpPr>
              <a:spLocks noEditPoints="1" noChangeArrowheads="1"/>
            </p:cNvSpPr>
            <p:nvPr/>
          </p:nvSpPr>
          <p:spPr bwMode="auto">
            <a:xfrm>
              <a:off x="5027812" y="522793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53" name="computr1"/>
            <p:cNvSpPr>
              <a:spLocks noEditPoints="1" noChangeArrowheads="1"/>
            </p:cNvSpPr>
            <p:nvPr/>
          </p:nvSpPr>
          <p:spPr bwMode="auto">
            <a:xfrm>
              <a:off x="5117800" y="566825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54" name="Line 19"/>
            <p:cNvSpPr>
              <a:spLocks noChangeShapeType="1"/>
            </p:cNvSpPr>
            <p:nvPr/>
          </p:nvSpPr>
          <p:spPr bwMode="auto">
            <a:xfrm flipH="1" flipV="1">
              <a:off x="3705304" y="4523137"/>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5" name="Line 19"/>
            <p:cNvSpPr>
              <a:spLocks noChangeShapeType="1"/>
            </p:cNvSpPr>
            <p:nvPr/>
          </p:nvSpPr>
          <p:spPr bwMode="auto">
            <a:xfrm flipH="1">
              <a:off x="4115057" y="5395605"/>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6" name="Line 19"/>
            <p:cNvSpPr>
              <a:spLocks noChangeShapeType="1"/>
            </p:cNvSpPr>
            <p:nvPr/>
          </p:nvSpPr>
          <p:spPr bwMode="auto">
            <a:xfrm flipH="1">
              <a:off x="4115057" y="5054530"/>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7" name="Line 19"/>
            <p:cNvSpPr>
              <a:spLocks noChangeShapeType="1"/>
            </p:cNvSpPr>
            <p:nvPr/>
          </p:nvSpPr>
          <p:spPr bwMode="auto">
            <a:xfrm flipH="1" flipV="1">
              <a:off x="4689223" y="5421836"/>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8" name="Line 19"/>
            <p:cNvSpPr>
              <a:spLocks noChangeShapeType="1"/>
            </p:cNvSpPr>
            <p:nvPr/>
          </p:nvSpPr>
          <p:spPr bwMode="auto">
            <a:xfrm flipH="1" flipV="1">
              <a:off x="5122023" y="5412489"/>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59" name="Line 19"/>
            <p:cNvSpPr>
              <a:spLocks noChangeShapeType="1"/>
            </p:cNvSpPr>
            <p:nvPr/>
          </p:nvSpPr>
          <p:spPr bwMode="auto">
            <a:xfrm flipH="1" flipV="1">
              <a:off x="4908388" y="4926812"/>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7" name="组合 361"/>
          <p:cNvGrpSpPr/>
          <p:nvPr/>
        </p:nvGrpSpPr>
        <p:grpSpPr bwMode="auto">
          <a:xfrm>
            <a:off x="5143501" y="5391667"/>
            <a:ext cx="2136775" cy="1300163"/>
            <a:chOff x="3201249" y="116632"/>
            <a:chExt cx="2450871" cy="2569898"/>
          </a:xfrm>
        </p:grpSpPr>
        <p:sp>
          <p:nvSpPr>
            <p:cNvPr id="7256" name="computr1"/>
            <p:cNvSpPr>
              <a:spLocks noEditPoints="1" noChangeArrowheads="1"/>
            </p:cNvSpPr>
            <p:nvPr/>
          </p:nvSpPr>
          <p:spPr bwMode="auto">
            <a:xfrm>
              <a:off x="3762689" y="2388465"/>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57" name="computr1"/>
            <p:cNvSpPr>
              <a:spLocks noEditPoints="1" noChangeArrowheads="1"/>
            </p:cNvSpPr>
            <p:nvPr/>
          </p:nvSpPr>
          <p:spPr bwMode="auto">
            <a:xfrm>
              <a:off x="5519596" y="685815"/>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58" name="computr1"/>
            <p:cNvSpPr>
              <a:spLocks noEditPoints="1" noChangeArrowheads="1"/>
            </p:cNvSpPr>
            <p:nvPr/>
          </p:nvSpPr>
          <p:spPr bwMode="auto">
            <a:xfrm>
              <a:off x="4845978" y="239009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59" name="computr1"/>
            <p:cNvSpPr>
              <a:spLocks noEditPoints="1" noChangeArrowheads="1"/>
            </p:cNvSpPr>
            <p:nvPr/>
          </p:nvSpPr>
          <p:spPr bwMode="auto">
            <a:xfrm>
              <a:off x="4290036" y="2012820"/>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0" name="computr1"/>
            <p:cNvSpPr>
              <a:spLocks noEditPoints="1" noChangeArrowheads="1"/>
            </p:cNvSpPr>
            <p:nvPr/>
          </p:nvSpPr>
          <p:spPr bwMode="auto">
            <a:xfrm>
              <a:off x="5519596" y="164697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1" name="computr1"/>
            <p:cNvSpPr>
              <a:spLocks noEditPoints="1" noChangeArrowheads="1"/>
            </p:cNvSpPr>
            <p:nvPr/>
          </p:nvSpPr>
          <p:spPr bwMode="auto">
            <a:xfrm>
              <a:off x="5519596" y="116598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2" name="computr1"/>
            <p:cNvSpPr>
              <a:spLocks noEditPoints="1" noChangeArrowheads="1"/>
            </p:cNvSpPr>
            <p:nvPr/>
          </p:nvSpPr>
          <p:spPr bwMode="auto">
            <a:xfrm>
              <a:off x="4845978" y="90793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3" name="computr1"/>
            <p:cNvSpPr>
              <a:spLocks noEditPoints="1" noChangeArrowheads="1"/>
            </p:cNvSpPr>
            <p:nvPr/>
          </p:nvSpPr>
          <p:spPr bwMode="auto">
            <a:xfrm>
              <a:off x="4845978" y="1871545"/>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4" name="computr1"/>
            <p:cNvSpPr>
              <a:spLocks noEditPoints="1" noChangeArrowheads="1"/>
            </p:cNvSpPr>
            <p:nvPr/>
          </p:nvSpPr>
          <p:spPr bwMode="auto">
            <a:xfrm>
              <a:off x="3201249" y="923451"/>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5" name="computr1"/>
            <p:cNvSpPr>
              <a:spLocks noEditPoints="1" noChangeArrowheads="1"/>
            </p:cNvSpPr>
            <p:nvPr/>
          </p:nvSpPr>
          <p:spPr bwMode="auto">
            <a:xfrm>
              <a:off x="3450350" y="1869912"/>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66" name="Line 19"/>
            <p:cNvSpPr>
              <a:spLocks noChangeShapeType="1"/>
            </p:cNvSpPr>
            <p:nvPr/>
          </p:nvSpPr>
          <p:spPr bwMode="auto">
            <a:xfrm flipV="1">
              <a:off x="3276034" y="627427"/>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67" name="Line 20"/>
            <p:cNvSpPr>
              <a:spLocks noChangeShapeType="1"/>
            </p:cNvSpPr>
            <p:nvPr/>
          </p:nvSpPr>
          <p:spPr bwMode="auto">
            <a:xfrm>
              <a:off x="3313427" y="1024712"/>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68" name="Line 21"/>
            <p:cNvSpPr>
              <a:spLocks noChangeShapeType="1"/>
            </p:cNvSpPr>
            <p:nvPr/>
          </p:nvSpPr>
          <p:spPr bwMode="auto">
            <a:xfrm>
              <a:off x="3263387" y="1108823"/>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69" name="Line 24"/>
            <p:cNvSpPr>
              <a:spLocks noChangeShapeType="1"/>
            </p:cNvSpPr>
            <p:nvPr/>
          </p:nvSpPr>
          <p:spPr bwMode="auto">
            <a:xfrm flipV="1">
              <a:off x="3762689" y="397549"/>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0" name="Line 25"/>
            <p:cNvSpPr>
              <a:spLocks noChangeShapeType="1"/>
            </p:cNvSpPr>
            <p:nvPr/>
          </p:nvSpPr>
          <p:spPr bwMode="auto">
            <a:xfrm flipV="1">
              <a:off x="4297185" y="220342"/>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1" name="Line 28"/>
            <p:cNvSpPr>
              <a:spLocks noChangeShapeType="1"/>
            </p:cNvSpPr>
            <p:nvPr/>
          </p:nvSpPr>
          <p:spPr bwMode="auto">
            <a:xfrm flipV="1">
              <a:off x="4387367" y="1982605"/>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2" name="Line 30"/>
            <p:cNvSpPr>
              <a:spLocks noChangeShapeType="1"/>
            </p:cNvSpPr>
            <p:nvPr/>
          </p:nvSpPr>
          <p:spPr bwMode="auto">
            <a:xfrm>
              <a:off x="4863574" y="203194"/>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3" name="Line 31"/>
            <p:cNvSpPr>
              <a:spLocks noChangeShapeType="1"/>
            </p:cNvSpPr>
            <p:nvPr/>
          </p:nvSpPr>
          <p:spPr bwMode="auto">
            <a:xfrm flipV="1">
              <a:off x="4970803" y="823007"/>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4" name="Line 33"/>
            <p:cNvSpPr>
              <a:spLocks noChangeShapeType="1"/>
            </p:cNvSpPr>
            <p:nvPr/>
          </p:nvSpPr>
          <p:spPr bwMode="auto">
            <a:xfrm flipV="1">
              <a:off x="4988400" y="1833980"/>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5" name="Line 34"/>
            <p:cNvSpPr>
              <a:spLocks noChangeShapeType="1"/>
            </p:cNvSpPr>
            <p:nvPr/>
          </p:nvSpPr>
          <p:spPr bwMode="auto">
            <a:xfrm>
              <a:off x="4414862" y="2198192"/>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6" name="Line 42"/>
            <p:cNvSpPr>
              <a:spLocks noChangeShapeType="1"/>
            </p:cNvSpPr>
            <p:nvPr/>
          </p:nvSpPr>
          <p:spPr bwMode="auto">
            <a:xfrm>
              <a:off x="3586724" y="1180686"/>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7" name="Line 43"/>
            <p:cNvSpPr>
              <a:spLocks noChangeShapeType="1"/>
            </p:cNvSpPr>
            <p:nvPr/>
          </p:nvSpPr>
          <p:spPr bwMode="auto">
            <a:xfrm flipH="1">
              <a:off x="3563078" y="1428938"/>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8" name="Line 45"/>
            <p:cNvSpPr>
              <a:spLocks noChangeShapeType="1"/>
            </p:cNvSpPr>
            <p:nvPr/>
          </p:nvSpPr>
          <p:spPr bwMode="auto">
            <a:xfrm>
              <a:off x="3565278" y="1982605"/>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79" name="Line 46"/>
            <p:cNvSpPr>
              <a:spLocks noChangeShapeType="1"/>
            </p:cNvSpPr>
            <p:nvPr/>
          </p:nvSpPr>
          <p:spPr bwMode="auto">
            <a:xfrm>
              <a:off x="3824827" y="1373408"/>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80" name="Line 48"/>
            <p:cNvSpPr>
              <a:spLocks noChangeShapeType="1"/>
            </p:cNvSpPr>
            <p:nvPr/>
          </p:nvSpPr>
          <p:spPr bwMode="auto">
            <a:xfrm>
              <a:off x="4809685" y="317520"/>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81" name="Line 49"/>
            <p:cNvSpPr>
              <a:spLocks noChangeShapeType="1"/>
            </p:cNvSpPr>
            <p:nvPr/>
          </p:nvSpPr>
          <p:spPr bwMode="auto">
            <a:xfrm flipV="1">
              <a:off x="4970803" y="1847046"/>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82" name="Line 50"/>
            <p:cNvSpPr>
              <a:spLocks noChangeShapeType="1"/>
            </p:cNvSpPr>
            <p:nvPr/>
          </p:nvSpPr>
          <p:spPr bwMode="auto">
            <a:xfrm>
              <a:off x="4970803" y="1042677"/>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83" name="Line 52"/>
            <p:cNvSpPr>
              <a:spLocks noChangeShapeType="1"/>
            </p:cNvSpPr>
            <p:nvPr/>
          </p:nvSpPr>
          <p:spPr bwMode="auto">
            <a:xfrm>
              <a:off x="5122024" y="688265"/>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84" name="computr1"/>
            <p:cNvSpPr>
              <a:spLocks noEditPoints="1" noChangeArrowheads="1"/>
            </p:cNvSpPr>
            <p:nvPr/>
          </p:nvSpPr>
          <p:spPr bwMode="auto">
            <a:xfrm>
              <a:off x="4387367" y="2501158"/>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85" name="computr1"/>
            <p:cNvSpPr>
              <a:spLocks noEditPoints="1" noChangeArrowheads="1"/>
            </p:cNvSpPr>
            <p:nvPr/>
          </p:nvSpPr>
          <p:spPr bwMode="auto">
            <a:xfrm>
              <a:off x="5527294" y="188494"/>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86" name="computr1"/>
            <p:cNvSpPr>
              <a:spLocks noEditPoints="1" noChangeArrowheads="1"/>
            </p:cNvSpPr>
            <p:nvPr/>
          </p:nvSpPr>
          <p:spPr bwMode="auto">
            <a:xfrm>
              <a:off x="4747547" y="116632"/>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87" name="computr1"/>
            <p:cNvSpPr>
              <a:spLocks noEditPoints="1" noChangeArrowheads="1"/>
            </p:cNvSpPr>
            <p:nvPr/>
          </p:nvSpPr>
          <p:spPr bwMode="auto">
            <a:xfrm>
              <a:off x="3631428" y="50273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88" name="computr1"/>
            <p:cNvSpPr>
              <a:spLocks noEditPoints="1" noChangeArrowheads="1"/>
            </p:cNvSpPr>
            <p:nvPr/>
          </p:nvSpPr>
          <p:spPr bwMode="auto">
            <a:xfrm>
              <a:off x="3503140" y="995313"/>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89" name="computr1"/>
            <p:cNvSpPr>
              <a:spLocks noEditPoints="1" noChangeArrowheads="1"/>
            </p:cNvSpPr>
            <p:nvPr/>
          </p:nvSpPr>
          <p:spPr bwMode="auto">
            <a:xfrm>
              <a:off x="4174009" y="355085"/>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0" name="computr1"/>
            <p:cNvSpPr>
              <a:spLocks noEditPoints="1" noChangeArrowheads="1"/>
            </p:cNvSpPr>
            <p:nvPr/>
          </p:nvSpPr>
          <p:spPr bwMode="auto">
            <a:xfrm>
              <a:off x="4997198" y="613952"/>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1" name="computr1"/>
            <p:cNvSpPr>
              <a:spLocks noEditPoints="1" noChangeArrowheads="1"/>
            </p:cNvSpPr>
            <p:nvPr/>
          </p:nvSpPr>
          <p:spPr bwMode="auto">
            <a:xfrm>
              <a:off x="3700002" y="1243565"/>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2" name="computr1"/>
            <p:cNvSpPr>
              <a:spLocks noEditPoints="1" noChangeArrowheads="1"/>
            </p:cNvSpPr>
            <p:nvPr/>
          </p:nvSpPr>
          <p:spPr bwMode="auto">
            <a:xfrm>
              <a:off x="3999143" y="1659224"/>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3" name="Line 23"/>
            <p:cNvSpPr>
              <a:spLocks noChangeShapeType="1"/>
            </p:cNvSpPr>
            <p:nvPr/>
          </p:nvSpPr>
          <p:spPr bwMode="auto">
            <a:xfrm flipV="1">
              <a:off x="3824827" y="1869912"/>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94" name="Line 23"/>
            <p:cNvSpPr>
              <a:spLocks noChangeShapeType="1"/>
            </p:cNvSpPr>
            <p:nvPr/>
          </p:nvSpPr>
          <p:spPr bwMode="auto">
            <a:xfrm>
              <a:off x="3886965" y="2480742"/>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95" name="Line 23"/>
            <p:cNvSpPr>
              <a:spLocks noChangeShapeType="1"/>
            </p:cNvSpPr>
            <p:nvPr/>
          </p:nvSpPr>
          <p:spPr bwMode="auto">
            <a:xfrm flipH="1" flipV="1">
              <a:off x="4354374" y="2187576"/>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96" name="computr1"/>
            <p:cNvSpPr>
              <a:spLocks noEditPoints="1" noChangeArrowheads="1"/>
            </p:cNvSpPr>
            <p:nvPr/>
          </p:nvSpPr>
          <p:spPr bwMode="auto">
            <a:xfrm>
              <a:off x="4372568" y="101219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7" name="computr1"/>
            <p:cNvSpPr>
              <a:spLocks noEditPoints="1" noChangeArrowheads="1"/>
            </p:cNvSpPr>
            <p:nvPr/>
          </p:nvSpPr>
          <p:spPr bwMode="auto">
            <a:xfrm>
              <a:off x="4052645" y="112474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98" name="Line 19"/>
            <p:cNvSpPr>
              <a:spLocks noChangeShapeType="1"/>
            </p:cNvSpPr>
            <p:nvPr/>
          </p:nvSpPr>
          <p:spPr bwMode="auto">
            <a:xfrm flipH="1" flipV="1">
              <a:off x="4236421" y="531924"/>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99" name="computr1"/>
            <p:cNvSpPr>
              <a:spLocks noEditPoints="1" noChangeArrowheads="1"/>
            </p:cNvSpPr>
            <p:nvPr/>
          </p:nvSpPr>
          <p:spPr bwMode="auto">
            <a:xfrm>
              <a:off x="4568007" y="139790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00" name="computr1"/>
            <p:cNvSpPr>
              <a:spLocks noEditPoints="1" noChangeArrowheads="1"/>
            </p:cNvSpPr>
            <p:nvPr/>
          </p:nvSpPr>
          <p:spPr bwMode="auto">
            <a:xfrm>
              <a:off x="5027812" y="13891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01" name="computr1"/>
            <p:cNvSpPr>
              <a:spLocks noEditPoints="1" noChangeArrowheads="1"/>
            </p:cNvSpPr>
            <p:nvPr/>
          </p:nvSpPr>
          <p:spPr bwMode="auto">
            <a:xfrm>
              <a:off x="5117800" y="1829436"/>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02" name="Line 19"/>
            <p:cNvSpPr>
              <a:spLocks noChangeShapeType="1"/>
            </p:cNvSpPr>
            <p:nvPr/>
          </p:nvSpPr>
          <p:spPr bwMode="auto">
            <a:xfrm flipH="1" flipV="1">
              <a:off x="3705304" y="684323"/>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03" name="Line 19"/>
            <p:cNvSpPr>
              <a:spLocks noChangeShapeType="1"/>
            </p:cNvSpPr>
            <p:nvPr/>
          </p:nvSpPr>
          <p:spPr bwMode="auto">
            <a:xfrm flipH="1">
              <a:off x="4115057" y="1556791"/>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04" name="Line 19"/>
            <p:cNvSpPr>
              <a:spLocks noChangeShapeType="1"/>
            </p:cNvSpPr>
            <p:nvPr/>
          </p:nvSpPr>
          <p:spPr bwMode="auto">
            <a:xfrm flipH="1">
              <a:off x="4115057" y="1215716"/>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05" name="Line 19"/>
            <p:cNvSpPr>
              <a:spLocks noChangeShapeType="1"/>
            </p:cNvSpPr>
            <p:nvPr/>
          </p:nvSpPr>
          <p:spPr bwMode="auto">
            <a:xfrm flipH="1" flipV="1">
              <a:off x="4689223" y="1583022"/>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06" name="Line 19"/>
            <p:cNvSpPr>
              <a:spLocks noChangeShapeType="1"/>
            </p:cNvSpPr>
            <p:nvPr/>
          </p:nvSpPr>
          <p:spPr bwMode="auto">
            <a:xfrm flipH="1" flipV="1">
              <a:off x="5122023" y="1573675"/>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07" name="Line 19"/>
            <p:cNvSpPr>
              <a:spLocks noChangeShapeType="1"/>
            </p:cNvSpPr>
            <p:nvPr/>
          </p:nvSpPr>
          <p:spPr bwMode="auto">
            <a:xfrm flipH="1" flipV="1">
              <a:off x="4908388" y="1087998"/>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78" name="组合 414"/>
          <p:cNvGrpSpPr/>
          <p:nvPr/>
        </p:nvGrpSpPr>
        <p:grpSpPr bwMode="auto">
          <a:xfrm>
            <a:off x="2090743" y="1903190"/>
            <a:ext cx="1393825" cy="1385888"/>
            <a:chOff x="467544" y="2155246"/>
            <a:chExt cx="2450871" cy="2569898"/>
          </a:xfrm>
        </p:grpSpPr>
        <p:sp>
          <p:nvSpPr>
            <p:cNvPr id="7204" name="computr1"/>
            <p:cNvSpPr>
              <a:spLocks noEditPoints="1" noChangeArrowheads="1"/>
            </p:cNvSpPr>
            <p:nvPr/>
          </p:nvSpPr>
          <p:spPr bwMode="auto">
            <a:xfrm>
              <a:off x="1028984" y="4427079"/>
              <a:ext cx="12427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05" name="computr1"/>
            <p:cNvSpPr>
              <a:spLocks noEditPoints="1" noChangeArrowheads="1"/>
            </p:cNvSpPr>
            <p:nvPr/>
          </p:nvSpPr>
          <p:spPr bwMode="auto">
            <a:xfrm>
              <a:off x="2785891" y="2724429"/>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06" name="computr1"/>
            <p:cNvSpPr>
              <a:spLocks noEditPoints="1" noChangeArrowheads="1"/>
            </p:cNvSpPr>
            <p:nvPr/>
          </p:nvSpPr>
          <p:spPr bwMode="auto">
            <a:xfrm>
              <a:off x="2112273" y="442871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07" name="computr1"/>
            <p:cNvSpPr>
              <a:spLocks noEditPoints="1" noChangeArrowheads="1"/>
            </p:cNvSpPr>
            <p:nvPr/>
          </p:nvSpPr>
          <p:spPr bwMode="auto">
            <a:xfrm>
              <a:off x="1556331" y="4051434"/>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08" name="computr1"/>
            <p:cNvSpPr>
              <a:spLocks noEditPoints="1" noChangeArrowheads="1"/>
            </p:cNvSpPr>
            <p:nvPr/>
          </p:nvSpPr>
          <p:spPr bwMode="auto">
            <a:xfrm>
              <a:off x="2785891" y="3685589"/>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09" name="computr1"/>
            <p:cNvSpPr>
              <a:spLocks noEditPoints="1" noChangeArrowheads="1"/>
            </p:cNvSpPr>
            <p:nvPr/>
          </p:nvSpPr>
          <p:spPr bwMode="auto">
            <a:xfrm>
              <a:off x="2785891" y="3204600"/>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10" name="computr1"/>
            <p:cNvSpPr>
              <a:spLocks noEditPoints="1" noChangeArrowheads="1"/>
            </p:cNvSpPr>
            <p:nvPr/>
          </p:nvSpPr>
          <p:spPr bwMode="auto">
            <a:xfrm>
              <a:off x="2112273" y="294654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11" name="computr1"/>
            <p:cNvSpPr>
              <a:spLocks noEditPoints="1" noChangeArrowheads="1"/>
            </p:cNvSpPr>
            <p:nvPr/>
          </p:nvSpPr>
          <p:spPr bwMode="auto">
            <a:xfrm>
              <a:off x="2112273" y="3910159"/>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12" name="computr1"/>
            <p:cNvSpPr>
              <a:spLocks noEditPoints="1" noChangeArrowheads="1"/>
            </p:cNvSpPr>
            <p:nvPr/>
          </p:nvSpPr>
          <p:spPr bwMode="auto">
            <a:xfrm>
              <a:off x="467544" y="2962065"/>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13" name="computr1"/>
            <p:cNvSpPr>
              <a:spLocks noEditPoints="1" noChangeArrowheads="1"/>
            </p:cNvSpPr>
            <p:nvPr/>
          </p:nvSpPr>
          <p:spPr bwMode="auto">
            <a:xfrm>
              <a:off x="716645" y="3908526"/>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14" name="Line 19"/>
            <p:cNvSpPr>
              <a:spLocks noChangeShapeType="1"/>
            </p:cNvSpPr>
            <p:nvPr/>
          </p:nvSpPr>
          <p:spPr bwMode="auto">
            <a:xfrm flipV="1">
              <a:off x="542329" y="2666041"/>
              <a:ext cx="355394" cy="3099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15" name="Line 20"/>
            <p:cNvSpPr>
              <a:spLocks noChangeShapeType="1"/>
            </p:cNvSpPr>
            <p:nvPr/>
          </p:nvSpPr>
          <p:spPr bwMode="auto">
            <a:xfrm>
              <a:off x="579722" y="3063326"/>
              <a:ext cx="273297" cy="367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16" name="Line 21"/>
            <p:cNvSpPr>
              <a:spLocks noChangeShapeType="1"/>
            </p:cNvSpPr>
            <p:nvPr/>
          </p:nvSpPr>
          <p:spPr bwMode="auto">
            <a:xfrm>
              <a:off x="529682" y="3147437"/>
              <a:ext cx="212259" cy="7627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17" name="Line 24"/>
            <p:cNvSpPr>
              <a:spLocks noChangeShapeType="1"/>
            </p:cNvSpPr>
            <p:nvPr/>
          </p:nvSpPr>
          <p:spPr bwMode="auto">
            <a:xfrm flipV="1">
              <a:off x="1028984" y="2436163"/>
              <a:ext cx="411320" cy="216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18" name="Line 25"/>
            <p:cNvSpPr>
              <a:spLocks noChangeShapeType="1"/>
            </p:cNvSpPr>
            <p:nvPr/>
          </p:nvSpPr>
          <p:spPr bwMode="auto">
            <a:xfrm flipV="1">
              <a:off x="1563480" y="2258956"/>
              <a:ext cx="450362" cy="2433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19" name="Line 28"/>
            <p:cNvSpPr>
              <a:spLocks noChangeShapeType="1"/>
            </p:cNvSpPr>
            <p:nvPr/>
          </p:nvSpPr>
          <p:spPr bwMode="auto">
            <a:xfrm flipV="1">
              <a:off x="1653662" y="4021219"/>
              <a:ext cx="483355" cy="12249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0" name="Line 30"/>
            <p:cNvSpPr>
              <a:spLocks noChangeShapeType="1"/>
            </p:cNvSpPr>
            <p:nvPr/>
          </p:nvSpPr>
          <p:spPr bwMode="auto">
            <a:xfrm>
              <a:off x="2129869" y="2241808"/>
              <a:ext cx="663720" cy="775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1" name="Line 31"/>
            <p:cNvSpPr>
              <a:spLocks noChangeShapeType="1"/>
            </p:cNvSpPr>
            <p:nvPr/>
          </p:nvSpPr>
          <p:spPr bwMode="auto">
            <a:xfrm flipV="1">
              <a:off x="2237098" y="2861621"/>
              <a:ext cx="550443" cy="1143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2" name="Line 33"/>
            <p:cNvSpPr>
              <a:spLocks noChangeShapeType="1"/>
            </p:cNvSpPr>
            <p:nvPr/>
          </p:nvSpPr>
          <p:spPr bwMode="auto">
            <a:xfrm flipV="1">
              <a:off x="2254695" y="3872594"/>
              <a:ext cx="547143" cy="148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3" name="Line 34"/>
            <p:cNvSpPr>
              <a:spLocks noChangeShapeType="1"/>
            </p:cNvSpPr>
            <p:nvPr/>
          </p:nvSpPr>
          <p:spPr bwMode="auto">
            <a:xfrm>
              <a:off x="1681157" y="4236806"/>
              <a:ext cx="431116" cy="3029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4" name="Line 42"/>
            <p:cNvSpPr>
              <a:spLocks noChangeShapeType="1"/>
            </p:cNvSpPr>
            <p:nvPr/>
          </p:nvSpPr>
          <p:spPr bwMode="auto">
            <a:xfrm>
              <a:off x="853019" y="3219300"/>
              <a:ext cx="175966" cy="60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5" name="Line 43"/>
            <p:cNvSpPr>
              <a:spLocks noChangeShapeType="1"/>
            </p:cNvSpPr>
            <p:nvPr/>
          </p:nvSpPr>
          <p:spPr bwMode="auto">
            <a:xfrm flipH="1">
              <a:off x="829373" y="3467552"/>
              <a:ext cx="168267" cy="4793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6" name="Line 45"/>
            <p:cNvSpPr>
              <a:spLocks noChangeShapeType="1"/>
            </p:cNvSpPr>
            <p:nvPr/>
          </p:nvSpPr>
          <p:spPr bwMode="auto">
            <a:xfrm>
              <a:off x="831573" y="4021219"/>
              <a:ext cx="758302" cy="15025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7" name="Line 46"/>
            <p:cNvSpPr>
              <a:spLocks noChangeShapeType="1"/>
            </p:cNvSpPr>
            <p:nvPr/>
          </p:nvSpPr>
          <p:spPr bwMode="auto">
            <a:xfrm>
              <a:off x="1091122" y="3412022"/>
              <a:ext cx="498753" cy="7202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8" name="Line 48"/>
            <p:cNvSpPr>
              <a:spLocks noChangeShapeType="1"/>
            </p:cNvSpPr>
            <p:nvPr/>
          </p:nvSpPr>
          <p:spPr bwMode="auto">
            <a:xfrm>
              <a:off x="2075980" y="2356134"/>
              <a:ext cx="62688" cy="7014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29" name="Line 49"/>
            <p:cNvSpPr>
              <a:spLocks noChangeShapeType="1"/>
            </p:cNvSpPr>
            <p:nvPr/>
          </p:nvSpPr>
          <p:spPr bwMode="auto">
            <a:xfrm flipV="1">
              <a:off x="2237098" y="3885660"/>
              <a:ext cx="610931" cy="654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30" name="Line 50"/>
            <p:cNvSpPr>
              <a:spLocks noChangeShapeType="1"/>
            </p:cNvSpPr>
            <p:nvPr/>
          </p:nvSpPr>
          <p:spPr bwMode="auto">
            <a:xfrm>
              <a:off x="2237098" y="3081291"/>
              <a:ext cx="550443" cy="238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31" name="Line 52"/>
            <p:cNvSpPr>
              <a:spLocks noChangeShapeType="1"/>
            </p:cNvSpPr>
            <p:nvPr/>
          </p:nvSpPr>
          <p:spPr bwMode="auto">
            <a:xfrm>
              <a:off x="2388319" y="2726879"/>
              <a:ext cx="399222" cy="111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32" name="computr1"/>
            <p:cNvSpPr>
              <a:spLocks noEditPoints="1" noChangeArrowheads="1"/>
            </p:cNvSpPr>
            <p:nvPr/>
          </p:nvSpPr>
          <p:spPr bwMode="auto">
            <a:xfrm>
              <a:off x="1653662" y="4539772"/>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3" name="computr1"/>
            <p:cNvSpPr>
              <a:spLocks noEditPoints="1" noChangeArrowheads="1"/>
            </p:cNvSpPr>
            <p:nvPr/>
          </p:nvSpPr>
          <p:spPr bwMode="auto">
            <a:xfrm>
              <a:off x="2793589" y="2227108"/>
              <a:ext cx="124826"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4" name="computr1"/>
            <p:cNvSpPr>
              <a:spLocks noEditPoints="1" noChangeArrowheads="1"/>
            </p:cNvSpPr>
            <p:nvPr/>
          </p:nvSpPr>
          <p:spPr bwMode="auto">
            <a:xfrm>
              <a:off x="2013842" y="2155246"/>
              <a:ext cx="124826"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5" name="computr1"/>
            <p:cNvSpPr>
              <a:spLocks noEditPoints="1" noChangeArrowheads="1"/>
            </p:cNvSpPr>
            <p:nvPr/>
          </p:nvSpPr>
          <p:spPr bwMode="auto">
            <a:xfrm>
              <a:off x="897723" y="2541353"/>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6" name="computr1"/>
            <p:cNvSpPr>
              <a:spLocks noEditPoints="1" noChangeArrowheads="1"/>
            </p:cNvSpPr>
            <p:nvPr/>
          </p:nvSpPr>
          <p:spPr bwMode="auto">
            <a:xfrm>
              <a:off x="769435" y="3033927"/>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7" name="computr1"/>
            <p:cNvSpPr>
              <a:spLocks noEditPoints="1" noChangeArrowheads="1"/>
            </p:cNvSpPr>
            <p:nvPr/>
          </p:nvSpPr>
          <p:spPr bwMode="auto">
            <a:xfrm>
              <a:off x="1440304" y="2393699"/>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8" name="computr1"/>
            <p:cNvSpPr>
              <a:spLocks noEditPoints="1" noChangeArrowheads="1"/>
            </p:cNvSpPr>
            <p:nvPr/>
          </p:nvSpPr>
          <p:spPr bwMode="auto">
            <a:xfrm>
              <a:off x="2263493" y="2652566"/>
              <a:ext cx="124826"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39" name="computr1"/>
            <p:cNvSpPr>
              <a:spLocks noEditPoints="1" noChangeArrowheads="1"/>
            </p:cNvSpPr>
            <p:nvPr/>
          </p:nvSpPr>
          <p:spPr bwMode="auto">
            <a:xfrm>
              <a:off x="966297" y="3282179"/>
              <a:ext cx="124825" cy="185372"/>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0" name="computr1"/>
            <p:cNvSpPr>
              <a:spLocks noEditPoints="1" noChangeArrowheads="1"/>
            </p:cNvSpPr>
            <p:nvPr/>
          </p:nvSpPr>
          <p:spPr bwMode="auto">
            <a:xfrm>
              <a:off x="1265438" y="3697838"/>
              <a:ext cx="124825" cy="185373"/>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1" name="Line 23"/>
            <p:cNvSpPr>
              <a:spLocks noChangeShapeType="1"/>
            </p:cNvSpPr>
            <p:nvPr/>
          </p:nvSpPr>
          <p:spPr bwMode="auto">
            <a:xfrm flipV="1">
              <a:off x="1091122" y="3908526"/>
              <a:ext cx="199061" cy="518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42" name="Line 23"/>
            <p:cNvSpPr>
              <a:spLocks noChangeShapeType="1"/>
            </p:cNvSpPr>
            <p:nvPr/>
          </p:nvSpPr>
          <p:spPr bwMode="auto">
            <a:xfrm>
              <a:off x="1153260" y="4519356"/>
              <a:ext cx="500402" cy="947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43" name="Line 23"/>
            <p:cNvSpPr>
              <a:spLocks noChangeShapeType="1"/>
            </p:cNvSpPr>
            <p:nvPr/>
          </p:nvSpPr>
          <p:spPr bwMode="auto">
            <a:xfrm flipH="1" flipV="1">
              <a:off x="1620669" y="4226190"/>
              <a:ext cx="51690" cy="3266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44" name="computr1"/>
            <p:cNvSpPr>
              <a:spLocks noEditPoints="1" noChangeArrowheads="1"/>
            </p:cNvSpPr>
            <p:nvPr/>
          </p:nvSpPr>
          <p:spPr bwMode="auto">
            <a:xfrm>
              <a:off x="1638863" y="305081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5" name="computr1"/>
            <p:cNvSpPr>
              <a:spLocks noEditPoints="1" noChangeArrowheads="1"/>
            </p:cNvSpPr>
            <p:nvPr/>
          </p:nvSpPr>
          <p:spPr bwMode="auto">
            <a:xfrm>
              <a:off x="1318940" y="3163358"/>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6" name="Line 19"/>
            <p:cNvSpPr>
              <a:spLocks noChangeShapeType="1"/>
            </p:cNvSpPr>
            <p:nvPr/>
          </p:nvSpPr>
          <p:spPr bwMode="auto">
            <a:xfrm flipH="1" flipV="1">
              <a:off x="1502716" y="2570538"/>
              <a:ext cx="193610" cy="494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47" name="computr1"/>
            <p:cNvSpPr>
              <a:spLocks noEditPoints="1" noChangeArrowheads="1"/>
            </p:cNvSpPr>
            <p:nvPr/>
          </p:nvSpPr>
          <p:spPr bwMode="auto">
            <a:xfrm>
              <a:off x="1834302" y="343652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8" name="computr1"/>
            <p:cNvSpPr>
              <a:spLocks noEditPoints="1" noChangeArrowheads="1"/>
            </p:cNvSpPr>
            <p:nvPr/>
          </p:nvSpPr>
          <p:spPr bwMode="auto">
            <a:xfrm>
              <a:off x="2294107" y="3427734"/>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49" name="computr1"/>
            <p:cNvSpPr>
              <a:spLocks noEditPoints="1" noChangeArrowheads="1"/>
            </p:cNvSpPr>
            <p:nvPr/>
          </p:nvSpPr>
          <p:spPr bwMode="auto">
            <a:xfrm>
              <a:off x="2384095" y="3868050"/>
              <a:ext cx="124825" cy="184556"/>
            </a:xfrm>
            <a:custGeom>
              <a:avLst/>
              <a:gdLst>
                <a:gd name="T0" fmla="*/ 16994 w 21600"/>
                <a:gd name="T1" fmla="*/ 15388 h 21600"/>
                <a:gd name="T2" fmla="*/ 16994 w 21600"/>
                <a:gd name="T3" fmla="*/ 13553 h 21600"/>
                <a:gd name="T4" fmla="*/ 19535 w 21600"/>
                <a:gd name="T5" fmla="*/ 13553 h 21600"/>
                <a:gd name="T6" fmla="*/ 19535 w 21600"/>
                <a:gd name="T7" fmla="*/ 10729 h 21600"/>
                <a:gd name="T8" fmla="*/ 19535 w 21600"/>
                <a:gd name="T9" fmla="*/ 6776 h 21600"/>
                <a:gd name="T10" fmla="*/ 19535 w 21600"/>
                <a:gd name="T11" fmla="*/ 0 h 21600"/>
                <a:gd name="T12" fmla="*/ 10800 w 21600"/>
                <a:gd name="T13" fmla="*/ 0 h 21600"/>
                <a:gd name="T14" fmla="*/ 2065 w 21600"/>
                <a:gd name="T15" fmla="*/ 0 h 21600"/>
                <a:gd name="T16" fmla="*/ 2065 w 21600"/>
                <a:gd name="T17" fmla="*/ 6776 h 21600"/>
                <a:gd name="T18" fmla="*/ 2065 w 21600"/>
                <a:gd name="T19" fmla="*/ 10729 h 21600"/>
                <a:gd name="T20" fmla="*/ 2065 w 21600"/>
                <a:gd name="T21" fmla="*/ 13553 h 21600"/>
                <a:gd name="T22" fmla="*/ 4606 w 21600"/>
                <a:gd name="T23" fmla="*/ 13553 h 21600"/>
                <a:gd name="T24" fmla="*/ 4606 w 21600"/>
                <a:gd name="T25" fmla="*/ 15388 h 21600"/>
                <a:gd name="T26" fmla="*/ 0 w 21600"/>
                <a:gd name="T27" fmla="*/ 15388 h 21600"/>
                <a:gd name="T28" fmla="*/ 0 w 21600"/>
                <a:gd name="T29" fmla="*/ 21600 h 21600"/>
                <a:gd name="T30" fmla="*/ 10800 w 21600"/>
                <a:gd name="T31" fmla="*/ 21600 h 21600"/>
                <a:gd name="T32" fmla="*/ 21600 w 21600"/>
                <a:gd name="T33" fmla="*/ 21600 h 21600"/>
                <a:gd name="T34" fmla="*/ 21600 w 21600"/>
                <a:gd name="T35" fmla="*/ 15388 h 21600"/>
                <a:gd name="T36" fmla="*/ 16994 w 21600"/>
                <a:gd name="T37" fmla="*/ 15388 h 21600"/>
                <a:gd name="T38" fmla="*/ 4606 w 21600"/>
                <a:gd name="T39" fmla="*/ 15388 h 21600"/>
                <a:gd name="T40" fmla="*/ 4606 w 21600"/>
                <a:gd name="T41" fmla="*/ 13553 h 21600"/>
                <a:gd name="T42" fmla="*/ 16994 w 21600"/>
                <a:gd name="T43" fmla="*/ 13553 h 21600"/>
                <a:gd name="T44" fmla="*/ 16994 w 21600"/>
                <a:gd name="T45" fmla="*/ 15388 h 21600"/>
                <a:gd name="T46" fmla="*/ 4606 w 21600"/>
                <a:gd name="T47" fmla="*/ 15388 h 21600"/>
                <a:gd name="T48" fmla="*/ 4606 w 21600"/>
                <a:gd name="T49" fmla="*/ 11294 h 21600"/>
                <a:gd name="T50" fmla="*/ 4606 w 21600"/>
                <a:gd name="T51" fmla="*/ 2259 h 21600"/>
                <a:gd name="T52" fmla="*/ 16994 w 21600"/>
                <a:gd name="T53" fmla="*/ 2259 h 21600"/>
                <a:gd name="T54" fmla="*/ 16994 w 21600"/>
                <a:gd name="T55" fmla="*/ 11294 h 21600"/>
                <a:gd name="T56" fmla="*/ 4606 w 21600"/>
                <a:gd name="T57" fmla="*/ 11294 h 21600"/>
                <a:gd name="T58" fmla="*/ 13976 w 21600"/>
                <a:gd name="T59" fmla="*/ 17082 h 21600"/>
                <a:gd name="T60" fmla="*/ 13976 w 21600"/>
                <a:gd name="T61" fmla="*/ 16376 h 21600"/>
                <a:gd name="T62" fmla="*/ 20171 w 21600"/>
                <a:gd name="T63" fmla="*/ 16376 h 21600"/>
                <a:gd name="T64" fmla="*/ 20171 w 21600"/>
                <a:gd name="T65" fmla="*/ 17082 h 21600"/>
                <a:gd name="T66" fmla="*/ 13976 w 21600"/>
                <a:gd name="T67" fmla="*/ 17082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50" name="Line 19"/>
            <p:cNvSpPr>
              <a:spLocks noChangeShapeType="1"/>
            </p:cNvSpPr>
            <p:nvPr/>
          </p:nvSpPr>
          <p:spPr bwMode="auto">
            <a:xfrm flipH="1" flipV="1">
              <a:off x="971599" y="2722937"/>
              <a:ext cx="318583" cy="4775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51" name="Line 19"/>
            <p:cNvSpPr>
              <a:spLocks noChangeShapeType="1"/>
            </p:cNvSpPr>
            <p:nvPr/>
          </p:nvSpPr>
          <p:spPr bwMode="auto">
            <a:xfrm flipH="1">
              <a:off x="1381352" y="3595405"/>
              <a:ext cx="467374" cy="1767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52" name="Line 19"/>
            <p:cNvSpPr>
              <a:spLocks noChangeShapeType="1"/>
            </p:cNvSpPr>
            <p:nvPr/>
          </p:nvSpPr>
          <p:spPr bwMode="auto">
            <a:xfrm flipH="1">
              <a:off x="1381352" y="3254330"/>
              <a:ext cx="334722" cy="4181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53" name="Line 19"/>
            <p:cNvSpPr>
              <a:spLocks noChangeShapeType="1"/>
            </p:cNvSpPr>
            <p:nvPr/>
          </p:nvSpPr>
          <p:spPr bwMode="auto">
            <a:xfrm flipH="1" flipV="1">
              <a:off x="1955518" y="3621636"/>
              <a:ext cx="193610" cy="3550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54" name="Line 19"/>
            <p:cNvSpPr>
              <a:spLocks noChangeShapeType="1"/>
            </p:cNvSpPr>
            <p:nvPr/>
          </p:nvSpPr>
          <p:spPr bwMode="auto">
            <a:xfrm flipH="1" flipV="1">
              <a:off x="2388318" y="3612289"/>
              <a:ext cx="61541" cy="2711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55" name="Line 19"/>
            <p:cNvSpPr>
              <a:spLocks noChangeShapeType="1"/>
            </p:cNvSpPr>
            <p:nvPr/>
          </p:nvSpPr>
          <p:spPr bwMode="auto">
            <a:xfrm flipH="1" flipV="1">
              <a:off x="2174683" y="3126612"/>
              <a:ext cx="181835" cy="3099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pic>
        <p:nvPicPr>
          <p:cNvPr id="7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7093" y="2479453"/>
            <a:ext cx="4032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531" y="4138391"/>
            <a:ext cx="403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93" y="5060728"/>
            <a:ext cx="403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750" y="4977731"/>
            <a:ext cx="403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4770" y="4510210"/>
            <a:ext cx="4032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5626" y="2630868"/>
            <a:ext cx="403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6833" y="2376610"/>
            <a:ext cx="4032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9820" y="3400548"/>
            <a:ext cx="403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87" name="直接连接符 13"/>
          <p:cNvCxnSpPr>
            <a:cxnSpLocks noChangeShapeType="1"/>
          </p:cNvCxnSpPr>
          <p:nvPr/>
        </p:nvCxnSpPr>
        <p:spPr bwMode="auto">
          <a:xfrm flipH="1" flipV="1">
            <a:off x="3794602" y="2809419"/>
            <a:ext cx="1633063" cy="826336"/>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88" name="直接连接符 477"/>
          <p:cNvCxnSpPr>
            <a:cxnSpLocks noChangeShapeType="1"/>
            <a:endCxn id="7180" idx="3"/>
          </p:cNvCxnSpPr>
          <p:nvPr/>
        </p:nvCxnSpPr>
        <p:spPr bwMode="auto">
          <a:xfrm flipH="1">
            <a:off x="3714756" y="3926267"/>
            <a:ext cx="1746244" cy="420881"/>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89" name="直接连接符 480"/>
          <p:cNvCxnSpPr>
            <a:cxnSpLocks noChangeShapeType="1"/>
          </p:cNvCxnSpPr>
          <p:nvPr/>
        </p:nvCxnSpPr>
        <p:spPr bwMode="auto">
          <a:xfrm flipH="1">
            <a:off x="3972268" y="4191381"/>
            <a:ext cx="1657009" cy="1103488"/>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90" name="直接连接符 483"/>
          <p:cNvCxnSpPr>
            <a:cxnSpLocks noChangeShapeType="1"/>
            <a:stCxn id="7185" idx="1"/>
          </p:cNvCxnSpPr>
          <p:nvPr/>
        </p:nvCxnSpPr>
        <p:spPr bwMode="auto">
          <a:xfrm flipH="1">
            <a:off x="6473825" y="2585366"/>
            <a:ext cx="1703008" cy="924976"/>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91" name="直接连接符 485"/>
          <p:cNvCxnSpPr>
            <a:cxnSpLocks noChangeShapeType="1"/>
          </p:cNvCxnSpPr>
          <p:nvPr/>
        </p:nvCxnSpPr>
        <p:spPr bwMode="auto">
          <a:xfrm flipH="1" flipV="1">
            <a:off x="5854701" y="3024568"/>
            <a:ext cx="100013" cy="307975"/>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92" name="直接连接符 487"/>
          <p:cNvCxnSpPr>
            <a:cxnSpLocks noChangeShapeType="1"/>
            <a:stCxn id="7183" idx="1"/>
          </p:cNvCxnSpPr>
          <p:nvPr/>
        </p:nvCxnSpPr>
        <p:spPr bwMode="auto">
          <a:xfrm flipH="1" flipV="1">
            <a:off x="6383338" y="4062792"/>
            <a:ext cx="1801432" cy="656174"/>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93" name="直接连接符 489"/>
          <p:cNvCxnSpPr>
            <a:cxnSpLocks noChangeShapeType="1"/>
            <a:stCxn id="7186" idx="1"/>
          </p:cNvCxnSpPr>
          <p:nvPr/>
        </p:nvCxnSpPr>
        <p:spPr bwMode="auto">
          <a:xfrm flipH="1">
            <a:off x="6559550" y="3609305"/>
            <a:ext cx="1390270" cy="107412"/>
          </a:xfrm>
          <a:prstGeom prst="line">
            <a:avLst/>
          </a:prstGeom>
          <a:noFill/>
          <a:ln w="25400">
            <a:solidFill>
              <a:srgbClr val="C00000"/>
            </a:solidFill>
            <a:round/>
          </a:ln>
          <a:extLst>
            <a:ext uri="{909E8E84-426E-40DD-AFC4-6F175D3DCCD1}">
              <a14:hiddenFill xmlns:a14="http://schemas.microsoft.com/office/drawing/2010/main">
                <a:noFill/>
              </a14:hiddenFill>
            </a:ext>
          </a:extLst>
        </p:spPr>
      </p:cxnSp>
      <p:cxnSp>
        <p:nvCxnSpPr>
          <p:cNvPr id="7194" name="直接连接符 491"/>
          <p:cNvCxnSpPr>
            <a:cxnSpLocks noChangeShapeType="1"/>
          </p:cNvCxnSpPr>
          <p:nvPr/>
        </p:nvCxnSpPr>
        <p:spPr bwMode="auto">
          <a:xfrm flipH="1" flipV="1">
            <a:off x="6152916" y="4190287"/>
            <a:ext cx="792000" cy="756000"/>
          </a:xfrm>
          <a:prstGeom prst="line">
            <a:avLst/>
          </a:prstGeom>
          <a:noFill/>
          <a:ln w="25400">
            <a:solidFill>
              <a:srgbClr val="C00000"/>
            </a:solidFill>
            <a:round/>
          </a:ln>
          <a:extLst>
            <a:ext uri="{909E8E84-426E-40DD-AFC4-6F175D3DCCD1}">
              <a14:hiddenFill xmlns:a14="http://schemas.microsoft.com/office/drawing/2010/main">
                <a:noFill/>
              </a14:hiddenFill>
            </a:ext>
          </a:extLst>
        </p:spPr>
      </p:cxnSp>
      <p:sp>
        <p:nvSpPr>
          <p:cNvPr id="7195" name="矩形 1"/>
          <p:cNvSpPr>
            <a:spLocks noChangeArrowheads="1"/>
          </p:cNvSpPr>
          <p:nvPr/>
        </p:nvSpPr>
        <p:spPr bwMode="auto">
          <a:xfrm>
            <a:off x="10205657" y="3478335"/>
            <a:ext cx="804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上海</a:t>
            </a:r>
          </a:p>
        </p:txBody>
      </p:sp>
      <p:sp>
        <p:nvSpPr>
          <p:cNvPr id="7196" name="矩形 446"/>
          <p:cNvSpPr>
            <a:spLocks noChangeArrowheads="1"/>
          </p:cNvSpPr>
          <p:nvPr/>
        </p:nvSpPr>
        <p:spPr bwMode="auto">
          <a:xfrm>
            <a:off x="9972294" y="1774948"/>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哈尔滨</a:t>
            </a:r>
          </a:p>
        </p:txBody>
      </p:sp>
      <p:sp>
        <p:nvSpPr>
          <p:cNvPr id="7197" name="矩形 447"/>
          <p:cNvSpPr>
            <a:spLocks noChangeArrowheads="1"/>
          </p:cNvSpPr>
          <p:nvPr/>
        </p:nvSpPr>
        <p:spPr bwMode="auto">
          <a:xfrm>
            <a:off x="10070720" y="5700835"/>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广州</a:t>
            </a:r>
          </a:p>
        </p:txBody>
      </p:sp>
      <p:sp>
        <p:nvSpPr>
          <p:cNvPr id="7198" name="矩形 448"/>
          <p:cNvSpPr>
            <a:spLocks noChangeArrowheads="1"/>
          </p:cNvSpPr>
          <p:nvPr/>
        </p:nvSpPr>
        <p:spPr bwMode="auto">
          <a:xfrm>
            <a:off x="7446468" y="5929924"/>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深圳</a:t>
            </a:r>
          </a:p>
        </p:txBody>
      </p:sp>
      <p:sp>
        <p:nvSpPr>
          <p:cNvPr id="7199" name="矩形 449"/>
          <p:cNvSpPr>
            <a:spLocks noChangeArrowheads="1"/>
          </p:cNvSpPr>
          <p:nvPr/>
        </p:nvSpPr>
        <p:spPr bwMode="auto">
          <a:xfrm>
            <a:off x="1150943" y="5617941"/>
            <a:ext cx="80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成都</a:t>
            </a:r>
          </a:p>
        </p:txBody>
      </p:sp>
      <p:sp>
        <p:nvSpPr>
          <p:cNvPr id="7200" name="矩形 450"/>
          <p:cNvSpPr>
            <a:spLocks noChangeArrowheads="1"/>
          </p:cNvSpPr>
          <p:nvPr/>
        </p:nvSpPr>
        <p:spPr bwMode="auto">
          <a:xfrm>
            <a:off x="1079506" y="410505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西安</a:t>
            </a:r>
          </a:p>
        </p:txBody>
      </p:sp>
      <p:sp>
        <p:nvSpPr>
          <p:cNvPr id="7201" name="矩形 451"/>
          <p:cNvSpPr>
            <a:spLocks noChangeArrowheads="1"/>
          </p:cNvSpPr>
          <p:nvPr/>
        </p:nvSpPr>
        <p:spPr bwMode="auto">
          <a:xfrm>
            <a:off x="954092" y="165712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呼和浩特</a:t>
            </a:r>
          </a:p>
        </p:txBody>
      </p:sp>
      <p:sp>
        <p:nvSpPr>
          <p:cNvPr id="7202" name="矩形 452"/>
          <p:cNvSpPr>
            <a:spLocks noChangeArrowheads="1"/>
          </p:cNvSpPr>
          <p:nvPr/>
        </p:nvSpPr>
        <p:spPr bwMode="auto">
          <a:xfrm>
            <a:off x="5940426" y="2859468"/>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b="1">
                <a:solidFill>
                  <a:srgbClr val="000000"/>
                </a:solidFill>
                <a:latin typeface="微软雅黑" panose="020B0503020204020204" pitchFamily="34" charset="-122"/>
                <a:ea typeface="微软雅黑" panose="020B0503020204020204" pitchFamily="34" charset="-122"/>
              </a:rPr>
              <a:t>北京</a:t>
            </a:r>
          </a:p>
        </p:txBody>
      </p:sp>
      <p:sp>
        <p:nvSpPr>
          <p:cNvPr id="7203" name="TextBox 453"/>
          <p:cNvSpPr txBox="1">
            <a:spLocks noChangeArrowheads="1"/>
          </p:cNvSpPr>
          <p:nvPr/>
        </p:nvSpPr>
        <p:spPr bwMode="auto">
          <a:xfrm>
            <a:off x="591334" y="452433"/>
            <a:ext cx="105856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600"/>
              </a:spcBef>
            </a:pPr>
            <a:r>
              <a:rPr lang="zh-CN" altLang="en-US" b="1" dirty="0" smtClean="0">
                <a:solidFill>
                  <a:srgbClr val="C00000"/>
                </a:solidFill>
                <a:latin typeface="微软雅黑" panose="020B0503020204020204" pitchFamily="34" charset="-122"/>
                <a:ea typeface="微软雅黑" panose="020B0503020204020204" pitchFamily="34" charset="-122"/>
              </a:rPr>
              <a:t>想法</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通过使用互联网，将百万</a:t>
            </a:r>
            <a:r>
              <a:rPr lang="zh-CN" altLang="en-US" b="1" dirty="0">
                <a:latin typeface="微软雅黑" panose="020B0503020204020204" pitchFamily="34" charset="-122"/>
                <a:ea typeface="微软雅黑" panose="020B0503020204020204" pitchFamily="34" charset="-122"/>
              </a:rPr>
              <a:t>台、千万台计算机</a:t>
            </a:r>
            <a:r>
              <a:rPr lang="zh-CN" altLang="en-US" b="1" dirty="0" smtClean="0">
                <a:latin typeface="微软雅黑" panose="020B0503020204020204" pitchFamily="34" charset="-122"/>
                <a:ea typeface="微软雅黑" panose="020B0503020204020204" pitchFamily="34" charset="-122"/>
              </a:rPr>
              <a:t>连接起来，共同</a:t>
            </a:r>
            <a:r>
              <a:rPr lang="zh-CN" altLang="en-US" b="1" dirty="0">
                <a:latin typeface="微软雅黑" panose="020B0503020204020204" pitchFamily="34" charset="-122"/>
                <a:ea typeface="微软雅黑" panose="020B0503020204020204" pitchFamily="34" charset="-122"/>
              </a:rPr>
              <a:t>计算。利用一切可利用的资源；需要有中心服务器；需要有整合机制。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ChangeArrowheads="1"/>
          </p:cNvSpPr>
          <p:nvPr/>
        </p:nvSpPr>
        <p:spPr bwMode="auto">
          <a:xfrm>
            <a:off x="701964" y="1363376"/>
            <a:ext cx="11157527" cy="415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0000"/>
              </a:lnSpc>
              <a:spcBef>
                <a:spcPts val="600"/>
              </a:spcBef>
            </a:pPr>
            <a:r>
              <a:rPr lang="zh-CN" altLang="en-US" sz="2800" b="1" dirty="0">
                <a:solidFill>
                  <a:srgbClr val="000000"/>
                </a:solidFill>
                <a:latin typeface="微软雅黑" panose="020B0503020204020204" pitchFamily="34" charset="-122"/>
                <a:ea typeface="微软雅黑" panose="020B0503020204020204" pitchFamily="34" charset="-122"/>
              </a:rPr>
              <a:t>网格计算的定义</a:t>
            </a:r>
            <a:r>
              <a:rPr lang="en-US" altLang="zh-CN" sz="2800" b="1" dirty="0">
                <a:solidFill>
                  <a:srgbClr val="000000"/>
                </a:solidFill>
                <a:latin typeface="微软雅黑" panose="020B0503020204020204" pitchFamily="34" charset="-122"/>
                <a:ea typeface="微软雅黑" panose="020B0503020204020204" pitchFamily="34" charset="-122"/>
              </a:rPr>
              <a:t> (Definition of grid computing)</a:t>
            </a:r>
            <a:endParaRPr lang="zh-CN" altLang="en-US" sz="2800" b="1"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zh-CN" sz="2800" b="1" dirty="0" smtClean="0">
                <a:solidFill>
                  <a:srgbClr val="000000"/>
                </a:solidFill>
                <a:latin typeface="微软雅黑" panose="020B0503020204020204" pitchFamily="34" charset="-122"/>
                <a:ea typeface="微软雅黑" panose="020B0503020204020204" pitchFamily="34" charset="-122"/>
              </a:rPr>
              <a:t>Ian </a:t>
            </a:r>
            <a:r>
              <a:rPr lang="en-US" altLang="zh-CN" sz="2800" b="1" dirty="0">
                <a:solidFill>
                  <a:srgbClr val="000000"/>
                </a:solidFill>
                <a:latin typeface="微软雅黑" panose="020B0503020204020204" pitchFamily="34" charset="-122"/>
                <a:ea typeface="微软雅黑" panose="020B0503020204020204" pitchFamily="34" charset="-122"/>
              </a:rPr>
              <a:t>Foster</a:t>
            </a:r>
            <a:r>
              <a:rPr lang="zh-CN" altLang="en-US" sz="2800" b="1" dirty="0">
                <a:solidFill>
                  <a:srgbClr val="000000"/>
                </a:solidFill>
                <a:latin typeface="微软雅黑" panose="020B0503020204020204" pitchFamily="34" charset="-122"/>
                <a:ea typeface="微软雅黑" panose="020B0503020204020204" pitchFamily="34" charset="-122"/>
              </a:rPr>
              <a:t>将计算网格定义为</a:t>
            </a:r>
            <a:r>
              <a:rPr lang="zh-CN" altLang="en-US" sz="2800" b="1" dirty="0" smtClean="0">
                <a:solidFill>
                  <a:srgbClr val="000000"/>
                </a:solidFill>
                <a:latin typeface="微软雅黑" panose="020B0503020204020204" pitchFamily="34" charset="-122"/>
                <a:ea typeface="微软雅黑" panose="020B0503020204020204" pitchFamily="34" charset="-122"/>
              </a:rPr>
              <a:t>：</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Wingdings" panose="05000000000000000000" pitchFamily="2" charset="2"/>
              <a:buChar char="Ø"/>
            </a:pPr>
            <a:r>
              <a:rPr lang="zh-CN" altLang="en-US" sz="2800" b="1" dirty="0" smtClean="0">
                <a:solidFill>
                  <a:srgbClr val="000000"/>
                </a:solidFill>
                <a:latin typeface="微软雅黑" panose="020B0503020204020204" pitchFamily="34" charset="-122"/>
                <a:ea typeface="微软雅黑" panose="020B0503020204020204" pitchFamily="34" charset="-122"/>
              </a:rPr>
              <a:t>协调</a:t>
            </a:r>
            <a:r>
              <a:rPr lang="zh-CN" altLang="en-US" sz="2800" b="1" dirty="0">
                <a:solidFill>
                  <a:srgbClr val="000000"/>
                </a:solidFill>
                <a:latin typeface="微软雅黑" panose="020B0503020204020204" pitchFamily="34" charset="-122"/>
                <a:ea typeface="微软雅黑" panose="020B0503020204020204" pitchFamily="34" charset="-122"/>
              </a:rPr>
              <a:t>不受集中控制的</a:t>
            </a:r>
            <a:r>
              <a:rPr lang="zh-CN" altLang="en-US" sz="2800" b="1" dirty="0" smtClean="0">
                <a:solidFill>
                  <a:srgbClr val="000000"/>
                </a:solidFill>
                <a:latin typeface="微软雅黑" panose="020B0503020204020204" pitchFamily="34" charset="-122"/>
                <a:ea typeface="微软雅黑" panose="020B0503020204020204" pitchFamily="34" charset="-122"/>
              </a:rPr>
              <a:t>资源</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Wingdings" panose="05000000000000000000" pitchFamily="2" charset="2"/>
              <a:buChar char="Ø"/>
            </a:pPr>
            <a:r>
              <a:rPr lang="zh-CN" altLang="en-US" sz="2800" b="1" dirty="0" smtClean="0">
                <a:solidFill>
                  <a:srgbClr val="000000"/>
                </a:solidFill>
                <a:latin typeface="微软雅黑" panose="020B0503020204020204" pitchFamily="34" charset="-122"/>
                <a:ea typeface="微软雅黑" panose="020B0503020204020204" pitchFamily="34" charset="-122"/>
              </a:rPr>
              <a:t>使用</a:t>
            </a:r>
            <a:r>
              <a:rPr lang="zh-CN" altLang="en-US" sz="2800" b="1" dirty="0">
                <a:solidFill>
                  <a:srgbClr val="000000"/>
                </a:solidFill>
                <a:latin typeface="微软雅黑" panose="020B0503020204020204" pitchFamily="34" charset="-122"/>
                <a:ea typeface="微软雅黑" panose="020B0503020204020204" pitchFamily="34" charset="-122"/>
              </a:rPr>
              <a:t>标准、开放、通用协议</a:t>
            </a:r>
            <a:r>
              <a:rPr lang="zh-CN" altLang="en-US" sz="2800" b="1" dirty="0" smtClean="0">
                <a:solidFill>
                  <a:srgbClr val="000000"/>
                </a:solidFill>
                <a:latin typeface="微软雅黑" panose="020B0503020204020204" pitchFamily="34" charset="-122"/>
                <a:ea typeface="微软雅黑" panose="020B0503020204020204" pitchFamily="34" charset="-122"/>
              </a:rPr>
              <a:t>和接口</a:t>
            </a:r>
          </a:p>
          <a:p>
            <a:pPr eaLnBrk="1" hangingPunct="1">
              <a:lnSpc>
                <a:spcPct val="120000"/>
              </a:lnSpc>
              <a:spcBef>
                <a:spcPts val="600"/>
              </a:spcBef>
              <a:buFont typeface="Wingdings" panose="05000000000000000000" pitchFamily="2" charset="2"/>
              <a:buChar char="Ø"/>
            </a:pPr>
            <a:r>
              <a:rPr lang="zh-CN" altLang="en-US" sz="2800" b="1" dirty="0">
                <a:solidFill>
                  <a:srgbClr val="000000"/>
                </a:solidFill>
                <a:latin typeface="微软雅黑" panose="020B0503020204020204" pitchFamily="34" charset="-122"/>
                <a:ea typeface="微软雅黑" panose="020B0503020204020204" pitchFamily="34" charset="-122"/>
              </a:rPr>
              <a:t>提供非平凡的服务质量。</a:t>
            </a:r>
            <a:endParaRPr lang="en-US" altLang="zh-CN" sz="28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zh-CN" sz="1200" b="1" dirty="0" smtClean="0">
                <a:solidFill>
                  <a:srgbClr val="000000"/>
                </a:solidFill>
                <a:latin typeface="微软雅黑" panose="020B0503020204020204" pitchFamily="34" charset="-122"/>
                <a:ea typeface="微软雅黑" panose="020B0503020204020204" pitchFamily="34" charset="-122"/>
              </a:rPr>
              <a:t>Ian </a:t>
            </a:r>
            <a:r>
              <a:rPr lang="en-US" altLang="zh-CN" sz="1200" b="1" dirty="0">
                <a:solidFill>
                  <a:srgbClr val="000000"/>
                </a:solidFill>
                <a:latin typeface="微软雅黑" panose="020B0503020204020204" pitchFamily="34" charset="-122"/>
                <a:ea typeface="微软雅黑" panose="020B0503020204020204" pitchFamily="34" charset="-122"/>
              </a:rPr>
              <a:t>Foster defines a computing grid as a </a:t>
            </a:r>
            <a:r>
              <a:rPr lang="en-US" altLang="zh-CN" sz="1200" b="1" dirty="0" smtClean="0">
                <a:solidFill>
                  <a:srgbClr val="000000"/>
                </a:solidFill>
                <a:latin typeface="微软雅黑" panose="020B0503020204020204" pitchFamily="34" charset="-122"/>
                <a:ea typeface="微软雅黑" panose="020B0503020204020204" pitchFamily="34" charset="-122"/>
              </a:rPr>
              <a:t>system that:</a:t>
            </a:r>
          </a:p>
          <a:p>
            <a:pPr eaLnBrk="1" hangingPunct="1">
              <a:lnSpc>
                <a:spcPct val="120000"/>
              </a:lnSpc>
              <a:spcBef>
                <a:spcPts val="600"/>
              </a:spcBef>
              <a:buFont typeface="Arial" panose="020B0604020202020204" pitchFamily="34" charset="0"/>
              <a:buChar char="•"/>
            </a:pPr>
            <a:r>
              <a:rPr lang="en-US" altLang="zh-CN" sz="1200" b="1" dirty="0" smtClean="0">
                <a:solidFill>
                  <a:srgbClr val="000000"/>
                </a:solidFill>
                <a:latin typeface="微软雅黑" panose="020B0503020204020204" pitchFamily="34" charset="-122"/>
                <a:ea typeface="微软雅黑" panose="020B0503020204020204" pitchFamily="34" charset="-122"/>
              </a:rPr>
              <a:t>Coordinates </a:t>
            </a:r>
            <a:r>
              <a:rPr lang="en-US" altLang="zh-CN" sz="1200" b="1" dirty="0">
                <a:solidFill>
                  <a:srgbClr val="000000"/>
                </a:solidFill>
                <a:latin typeface="微软雅黑" panose="020B0503020204020204" pitchFamily="34" charset="-122"/>
                <a:ea typeface="微软雅黑" panose="020B0503020204020204" pitchFamily="34" charset="-122"/>
              </a:rPr>
              <a:t>resources that are not subject to centralized control </a:t>
            </a:r>
          </a:p>
          <a:p>
            <a:pPr eaLnBrk="1" hangingPunct="1">
              <a:lnSpc>
                <a:spcPct val="120000"/>
              </a:lnSpc>
              <a:spcBef>
                <a:spcPts val="600"/>
              </a:spcBef>
              <a:buFont typeface="Arial" panose="020B0604020202020204" pitchFamily="34" charset="0"/>
              <a:buChar char="•"/>
            </a:pPr>
            <a:r>
              <a:rPr lang="en-US" altLang="zh-CN" sz="1200" b="1" dirty="0" smtClean="0">
                <a:solidFill>
                  <a:srgbClr val="000000"/>
                </a:solidFill>
                <a:latin typeface="微软雅黑" panose="020B0503020204020204" pitchFamily="34" charset="-122"/>
                <a:ea typeface="微软雅黑" panose="020B0503020204020204" pitchFamily="34" charset="-122"/>
              </a:rPr>
              <a:t>using   </a:t>
            </a:r>
            <a:r>
              <a:rPr lang="en-US" altLang="zh-CN" sz="1200" b="1" dirty="0">
                <a:solidFill>
                  <a:srgbClr val="000000"/>
                </a:solidFill>
                <a:latin typeface="微软雅黑" panose="020B0503020204020204" pitchFamily="34" charset="-122"/>
                <a:ea typeface="微软雅黑" panose="020B0503020204020204" pitchFamily="34" charset="-122"/>
              </a:rPr>
              <a:t>standard, open, general-purpose protocols and interfaces </a:t>
            </a:r>
            <a:endParaRPr lang="en-US" altLang="zh-CN" sz="1200" b="1"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Arial" panose="020B0604020202020204" pitchFamily="34" charset="0"/>
              <a:buChar char="•"/>
            </a:pPr>
            <a:r>
              <a:rPr lang="en-US" altLang="zh-CN" sz="1200" b="1" dirty="0" smtClean="0">
                <a:solidFill>
                  <a:srgbClr val="000000"/>
                </a:solidFill>
                <a:latin typeface="微软雅黑" panose="020B0503020204020204" pitchFamily="34" charset="-122"/>
                <a:ea typeface="微软雅黑" panose="020B0503020204020204" pitchFamily="34" charset="-122"/>
              </a:rPr>
              <a:t>to </a:t>
            </a:r>
            <a:r>
              <a:rPr lang="en-US" altLang="zh-CN" sz="1200" b="1" dirty="0">
                <a:solidFill>
                  <a:srgbClr val="000000"/>
                </a:solidFill>
                <a:latin typeface="微软雅黑" panose="020B0503020204020204" pitchFamily="34" charset="-122"/>
                <a:ea typeface="微软雅黑" panose="020B0503020204020204" pitchFamily="34" charset="-122"/>
              </a:rPr>
              <a:t>deliver nontrivial qualities of service. </a:t>
            </a:r>
          </a:p>
        </p:txBody>
      </p:sp>
      <p:sp>
        <p:nvSpPr>
          <p:cNvPr id="156677" name="Rectangle 5"/>
          <p:cNvSpPr>
            <a:spLocks noChangeArrowheads="1"/>
          </p:cNvSpPr>
          <p:nvPr/>
        </p:nvSpPr>
        <p:spPr bwMode="auto">
          <a:xfrm>
            <a:off x="2771776" y="260351"/>
            <a:ext cx="6492875" cy="519113"/>
          </a:xfrm>
          <a:prstGeom prst="rect">
            <a:avLst/>
          </a:prstGeom>
          <a:noFill/>
          <a:ln>
            <a:noFill/>
          </a:ln>
          <a:effectLst/>
        </p:spPr>
        <p:txBody>
          <a:bodyPr wrap="none">
            <a:spAutoFit/>
          </a:bodyPr>
          <a:lstStyle/>
          <a:p>
            <a:pPr>
              <a:defRPr/>
            </a:pPr>
            <a:r>
              <a:rPr lang="en-US" altLang="zh-CN" sz="28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1. Basic Concepts of Grid Computing</a:t>
            </a:r>
            <a:endParaRPr lang="zh-CN" altLang="en-US" sz="2800" b="1"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6">
                                            <p:txEl>
                                              <p:pRg st="7" end="7"/>
                                            </p:txEl>
                                          </p:spTgt>
                                        </p:tgtEl>
                                        <p:attrNameLst>
                                          <p:attrName>style.visibility</p:attrName>
                                        </p:attrNameLst>
                                      </p:cBhvr>
                                      <p:to>
                                        <p:strVal val="visible"/>
                                      </p:to>
                                    </p:set>
                                    <p:anim calcmode="lin" valueType="num">
                                      <p:cBhvr additive="base">
                                        <p:cTn id="7" dur="500" fill="hold"/>
                                        <p:tgtEl>
                                          <p:spTgt spid="15667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676">
                                            <p:txEl>
                                              <p:pRg st="8" end="8"/>
                                            </p:txEl>
                                          </p:spTgt>
                                        </p:tgtEl>
                                        <p:attrNameLst>
                                          <p:attrName>style.visibility</p:attrName>
                                        </p:attrNameLst>
                                      </p:cBhvr>
                                      <p:to>
                                        <p:strVal val="visible"/>
                                      </p:to>
                                    </p:set>
                                    <p:anim calcmode="lin" valueType="num">
                                      <p:cBhvr additive="base">
                                        <p:cTn id="13" dur="500" fill="hold"/>
                                        <p:tgtEl>
                                          <p:spTgt spid="156676">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8145" y="1449388"/>
            <a:ext cx="10788073" cy="1116012"/>
          </a:xfrm>
        </p:spPr>
        <p:txBody>
          <a:bodyPr/>
          <a:lstStyle/>
          <a:p>
            <a:pPr algn="l" eaLnBrk="1" hangingPunct="1"/>
            <a:r>
              <a:rPr lang="zh-CN" altLang="en-US" sz="3000" b="1" dirty="0">
                <a:solidFill>
                  <a:srgbClr val="000000"/>
                </a:solidFill>
                <a:latin typeface="微软雅黑" panose="020B0503020204020204" pitchFamily="34" charset="-122"/>
                <a:ea typeface="微软雅黑" panose="020B0503020204020204" pitchFamily="34" charset="-122"/>
              </a:rPr>
              <a:t>使用网格计算的原因</a:t>
            </a:r>
            <a:r>
              <a:rPr lang="en-US" altLang="zh-CN" sz="3000" b="1" dirty="0">
                <a:solidFill>
                  <a:srgbClr val="000000"/>
                </a:solidFill>
                <a:latin typeface="微软雅黑" panose="020B0503020204020204" pitchFamily="34" charset="-122"/>
                <a:ea typeface="微软雅黑" panose="020B0503020204020204" pitchFamily="34" charset="-122"/>
              </a:rPr>
              <a:t> (Reasons for Using Grid Computing)</a:t>
            </a:r>
          </a:p>
        </p:txBody>
      </p:sp>
      <p:sp>
        <p:nvSpPr>
          <p:cNvPr id="60419" name="Rectangle 3"/>
          <p:cNvSpPr>
            <a:spLocks noGrp="1"/>
          </p:cNvSpPr>
          <p:nvPr>
            <p:ph idx="1"/>
          </p:nvPr>
        </p:nvSpPr>
        <p:spPr>
          <a:xfrm>
            <a:off x="637308" y="2565400"/>
            <a:ext cx="11009746" cy="3548063"/>
          </a:xfrm>
        </p:spPr>
        <p:txBody>
          <a:bodyPr vert="horz" lIns="18000" tIns="45720" rIns="18000" bIns="45720" rtlCol="0">
            <a:normAutofit/>
          </a:bodyPr>
          <a:lstStyle/>
          <a:p>
            <a:pPr marL="800100" indent="-457200">
              <a:lnSpc>
                <a:spcPct val="120000"/>
              </a:lnSpc>
              <a:spcBef>
                <a:spcPct val="0"/>
              </a:spcBef>
              <a:buFont typeface="Wingdings" panose="05000000000000000000" pitchFamily="2" charset="2"/>
              <a:buChar char="l"/>
            </a:pPr>
            <a:r>
              <a:rPr lang="en-US" altLang="zh-CN" sz="3000" b="1" dirty="0" err="1">
                <a:solidFill>
                  <a:srgbClr val="000000"/>
                </a:solidFill>
                <a:latin typeface="微软雅黑" panose="020B0503020204020204" pitchFamily="34" charset="-122"/>
                <a:ea typeface="微软雅黑" panose="020B0503020204020204" pitchFamily="34" charset="-122"/>
              </a:rPr>
              <a:t>使用冗余和可靠的服务</a:t>
            </a:r>
            <a:endParaRPr lang="en-US" altLang="zh-CN" sz="3000" b="1" dirty="0">
              <a:solidFill>
                <a:srgbClr val="000000"/>
              </a:solidFill>
              <a:latin typeface="微软雅黑" panose="020B0503020204020204" pitchFamily="34" charset="-122"/>
              <a:ea typeface="微软雅黑" panose="020B0503020204020204" pitchFamily="34" charset="-122"/>
            </a:endParaRPr>
          </a:p>
          <a:p>
            <a:pPr marL="800100" indent="-457200">
              <a:lnSpc>
                <a:spcPct val="120000"/>
              </a:lnSpc>
              <a:spcBef>
                <a:spcPct val="0"/>
              </a:spcBef>
              <a:buFont typeface="Wingdings" panose="05000000000000000000" pitchFamily="2" charset="2"/>
              <a:buChar char="l"/>
            </a:pPr>
            <a:r>
              <a:rPr lang="zh-CN" altLang="en-US" sz="3000" b="1" dirty="0">
                <a:solidFill>
                  <a:srgbClr val="000000"/>
                </a:solidFill>
                <a:latin typeface="微软雅黑" panose="020B0503020204020204" pitchFamily="34" charset="-122"/>
                <a:ea typeface="微软雅黑" panose="020B0503020204020204" pitchFamily="34" charset="-122"/>
              </a:rPr>
              <a:t>例如，</a:t>
            </a:r>
            <a:r>
              <a:rPr lang="en-US" altLang="zh-CN" sz="3000" b="1" dirty="0" err="1" smtClean="0">
                <a:solidFill>
                  <a:srgbClr val="000000"/>
                </a:solidFill>
                <a:latin typeface="微软雅黑" panose="020B0503020204020204" pitchFamily="34" charset="-122"/>
                <a:ea typeface="微软雅黑" panose="020B0503020204020204" pitchFamily="34" charset="-122"/>
              </a:rPr>
              <a:t>大量的资源分布在一个企业或服务提供商的区域</a:t>
            </a:r>
            <a:r>
              <a:rPr lang="zh-CN" altLang="en-US" sz="3000" b="1" dirty="0">
                <a:solidFill>
                  <a:srgbClr val="000000"/>
                </a:solidFill>
                <a:latin typeface="微软雅黑" panose="020B0503020204020204" pitchFamily="34" charset="-122"/>
                <a:ea typeface="微软雅黑" panose="020B0503020204020204" pitchFamily="34" charset="-122"/>
              </a:rPr>
              <a:t>，它们</a:t>
            </a:r>
            <a:r>
              <a:rPr lang="en-US" altLang="zh-CN" sz="3000" b="1" dirty="0" err="1">
                <a:solidFill>
                  <a:srgbClr val="000000"/>
                </a:solidFill>
                <a:latin typeface="微软雅黑" panose="020B0503020204020204" pitchFamily="34" charset="-122"/>
                <a:ea typeface="微软雅黑" panose="020B0503020204020204" pitchFamily="34" charset="-122"/>
              </a:rPr>
              <a:t>可以提供</a:t>
            </a:r>
            <a:endParaRPr lang="en-US" altLang="zh-CN" sz="3000" b="1" dirty="0">
              <a:solidFill>
                <a:srgbClr val="000000"/>
              </a:solidFill>
              <a:latin typeface="微软雅黑" panose="020B0503020204020204" pitchFamily="34" charset="-122"/>
              <a:ea typeface="微软雅黑" panose="020B0503020204020204" pitchFamily="34" charset="-122"/>
            </a:endParaRPr>
          </a:p>
          <a:p>
            <a:pPr marL="1200150" lvl="1" indent="-457200">
              <a:lnSpc>
                <a:spcPct val="120000"/>
              </a:lnSpc>
              <a:spcBef>
                <a:spcPct val="0"/>
              </a:spcBef>
              <a:buFont typeface="Wingdings" panose="05000000000000000000" pitchFamily="2" charset="2"/>
              <a:buChar char="Ø"/>
            </a:pPr>
            <a:r>
              <a:rPr lang="zh-CN" altLang="en-US" sz="3000" b="1" dirty="0">
                <a:solidFill>
                  <a:srgbClr val="000000"/>
                </a:solidFill>
                <a:latin typeface="微软雅黑" panose="020B0503020204020204" pitchFamily="34" charset="-122"/>
                <a:ea typeface="微软雅黑" panose="020B0503020204020204" pitchFamily="34" charset="-122"/>
              </a:rPr>
              <a:t>冗余的</a:t>
            </a:r>
            <a:r>
              <a:rPr lang="en-US" altLang="zh-CN" sz="3000" b="1" dirty="0">
                <a:solidFill>
                  <a:srgbClr val="000000"/>
                </a:solidFill>
                <a:latin typeface="微软雅黑" panose="020B0503020204020204" pitchFamily="34" charset="-122"/>
                <a:ea typeface="微软雅黑" panose="020B0503020204020204" pitchFamily="34" charset="-122"/>
              </a:rPr>
              <a:t>(</a:t>
            </a:r>
            <a:r>
              <a:rPr lang="zh-CN" altLang="en-US" sz="3000" b="1" dirty="0">
                <a:solidFill>
                  <a:srgbClr val="000000"/>
                </a:solidFill>
                <a:latin typeface="微软雅黑" panose="020B0503020204020204" pitchFamily="34" charset="-122"/>
                <a:ea typeface="微软雅黑" panose="020B0503020204020204" pitchFamily="34" charset="-122"/>
              </a:rPr>
              <a:t>冗余的计算能力，空闲时间</a:t>
            </a:r>
            <a:r>
              <a:rPr lang="en-US" altLang="zh-CN" sz="3000" b="1" dirty="0">
                <a:solidFill>
                  <a:srgbClr val="000000"/>
                </a:solidFill>
                <a:latin typeface="微软雅黑" panose="020B0503020204020204" pitchFamily="34" charset="-122"/>
                <a:ea typeface="微软雅黑" panose="020B0503020204020204" pitchFamily="34" charset="-122"/>
              </a:rPr>
              <a:t>)</a:t>
            </a:r>
          </a:p>
          <a:p>
            <a:pPr marL="1200150" lvl="1" indent="-457200">
              <a:lnSpc>
                <a:spcPct val="120000"/>
              </a:lnSpc>
              <a:spcBef>
                <a:spcPct val="0"/>
              </a:spcBef>
              <a:buFont typeface="Wingdings" panose="05000000000000000000" pitchFamily="2" charset="2"/>
              <a:buChar char="Ø"/>
            </a:pPr>
            <a:r>
              <a:rPr lang="en-US" altLang="zh-CN" sz="3000" b="1" dirty="0" err="1">
                <a:solidFill>
                  <a:srgbClr val="000000"/>
                </a:solidFill>
                <a:latin typeface="微软雅黑" panose="020B0503020204020204" pitchFamily="34" charset="-122"/>
                <a:ea typeface="微软雅黑" panose="020B0503020204020204" pitchFamily="34" charset="-122"/>
              </a:rPr>
              <a:t>可靠的</a:t>
            </a:r>
            <a:r>
              <a:rPr lang="en-US" altLang="zh-CN" sz="3000" b="1" dirty="0">
                <a:solidFill>
                  <a:srgbClr val="000000"/>
                </a:solidFill>
                <a:latin typeface="微软雅黑" panose="020B0503020204020204" pitchFamily="34" charset="-122"/>
                <a:ea typeface="微软雅黑" panose="020B0503020204020204" pitchFamily="34" charset="-122"/>
              </a:rPr>
              <a:t>(</a:t>
            </a:r>
            <a:r>
              <a:rPr lang="zh-CN" altLang="en-US" sz="3000" b="1" dirty="0">
                <a:solidFill>
                  <a:srgbClr val="000000"/>
                </a:solidFill>
                <a:latin typeface="微软雅黑" panose="020B0503020204020204" pitchFamily="34" charset="-122"/>
                <a:ea typeface="微软雅黑" panose="020B0503020204020204" pitchFamily="34" charset="-122"/>
              </a:rPr>
              <a:t>大型公司的实验室</a:t>
            </a:r>
            <a:r>
              <a:rPr lang="en-US" altLang="zh-CN" sz="3000" b="1" dirty="0">
                <a:solidFill>
                  <a:srgbClr val="000000"/>
                </a:solidFill>
                <a:latin typeface="微软雅黑" panose="020B0503020204020204" pitchFamily="34" charset="-122"/>
                <a:ea typeface="微软雅黑" panose="020B0503020204020204" pitchFamily="34" charset="-122"/>
              </a:rPr>
              <a:t>)</a:t>
            </a:r>
          </a:p>
          <a:p>
            <a:pPr marL="800100" indent="-457200">
              <a:lnSpc>
                <a:spcPct val="120000"/>
              </a:lnSpc>
              <a:spcBef>
                <a:spcPct val="0"/>
              </a:spcBef>
              <a:buNone/>
            </a:pPr>
            <a:r>
              <a:rPr lang="en-US" altLang="zh-CN" sz="3000" b="1" dirty="0">
                <a:solidFill>
                  <a:srgbClr val="000000"/>
                </a:solidFill>
                <a:latin typeface="微软雅黑" panose="020B0503020204020204" pitchFamily="34" charset="-122"/>
                <a:ea typeface="微软雅黑" panose="020B0503020204020204" pitchFamily="34" charset="-122"/>
              </a:rPr>
              <a:t>       </a:t>
            </a:r>
            <a:r>
              <a:rPr lang="en-US" altLang="zh-CN" sz="3000" b="1" dirty="0" err="1">
                <a:solidFill>
                  <a:srgbClr val="000000"/>
                </a:solidFill>
                <a:latin typeface="微软雅黑" panose="020B0503020204020204" pitchFamily="34" charset="-122"/>
                <a:ea typeface="微软雅黑" panose="020B0503020204020204" pitchFamily="34" charset="-122"/>
              </a:rPr>
              <a:t>服务</a:t>
            </a:r>
            <a:r>
              <a:rPr lang="en-US" altLang="zh-CN" sz="3000" b="1" dirty="0">
                <a:solidFill>
                  <a:srgbClr val="000000"/>
                </a:solidFill>
                <a:latin typeface="微软雅黑" panose="020B0503020204020204" pitchFamily="34" charset="-122"/>
                <a:ea typeface="微软雅黑" panose="020B0503020204020204" pitchFamily="34" charset="-122"/>
              </a:rPr>
              <a:t>。     </a:t>
            </a:r>
          </a:p>
        </p:txBody>
      </p:sp>
      <p:sp>
        <p:nvSpPr>
          <p:cNvPr id="9220" name="Rectangle 4"/>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charRg st="11" end="42"/>
                                            </p:txEl>
                                          </p:spTgt>
                                        </p:tgtEl>
                                        <p:attrNameLst>
                                          <p:attrName>style.visibility</p:attrName>
                                        </p:attrNameLst>
                                      </p:cBhvr>
                                      <p:to>
                                        <p:strVal val="visible"/>
                                      </p:to>
                                    </p:set>
                                    <p:anim calcmode="lin" valueType="num">
                                      <p:cBhvr additive="base">
                                        <p:cTn id="13" dur="500" fill="hold"/>
                                        <p:tgtEl>
                                          <p:spTgt spid="60419">
                                            <p:txEl>
                                              <p:charRg st="11"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charRg st="11"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charRg st="42" end="57"/>
                                            </p:txEl>
                                          </p:spTgt>
                                        </p:tgtEl>
                                        <p:attrNameLst>
                                          <p:attrName>style.visibility</p:attrName>
                                        </p:attrNameLst>
                                      </p:cBhvr>
                                      <p:to>
                                        <p:strVal val="visible"/>
                                      </p:to>
                                    </p:set>
                                    <p:anim calcmode="lin" valueType="num">
                                      <p:cBhvr additive="base">
                                        <p:cTn id="17" dur="500" fill="hold"/>
                                        <p:tgtEl>
                                          <p:spTgt spid="60419">
                                            <p:txEl>
                                              <p:charRg st="42" end="5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charRg st="42" end="5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9">
                                            <p:txEl>
                                              <p:charRg st="57" end="72"/>
                                            </p:txEl>
                                          </p:spTgt>
                                        </p:tgtEl>
                                        <p:attrNameLst>
                                          <p:attrName>style.visibility</p:attrName>
                                        </p:attrNameLst>
                                      </p:cBhvr>
                                      <p:to>
                                        <p:strVal val="visible"/>
                                      </p:to>
                                    </p:set>
                                    <p:anim calcmode="lin" valueType="num">
                                      <p:cBhvr additive="base">
                                        <p:cTn id="21" dur="500" fill="hold"/>
                                        <p:tgtEl>
                                          <p:spTgt spid="60419">
                                            <p:txEl>
                                              <p:charRg st="57" end="7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charRg st="57" end="7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419">
                                            <p:txEl>
                                              <p:charRg st="72" end="88"/>
                                            </p:txEl>
                                          </p:spTgt>
                                        </p:tgtEl>
                                        <p:attrNameLst>
                                          <p:attrName>style.visibility</p:attrName>
                                        </p:attrNameLst>
                                      </p:cBhvr>
                                      <p:to>
                                        <p:strVal val="visible"/>
                                      </p:to>
                                    </p:set>
                                    <p:anim calcmode="lin" valueType="num">
                                      <p:cBhvr additive="base">
                                        <p:cTn id="25" dur="500" fill="hold"/>
                                        <p:tgtEl>
                                          <p:spTgt spid="60419">
                                            <p:txEl>
                                              <p:charRg st="72" end="8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charRg st="72"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noChangeArrowheads="1"/>
          </p:cNvSpPr>
          <p:nvPr>
            <p:ph idx="1"/>
          </p:nvPr>
        </p:nvSpPr>
        <p:spPr>
          <a:xfrm>
            <a:off x="775970" y="1628775"/>
            <a:ext cx="10760075" cy="3571240"/>
          </a:xfrm>
        </p:spPr>
        <p:txBody>
          <a:bodyPr>
            <a:normAutofit/>
          </a:bodyPr>
          <a:lstStyle/>
          <a:p>
            <a:pPr marL="0" indent="0">
              <a:lnSpc>
                <a:spcPct val="120000"/>
              </a:lnSpc>
              <a:buFont typeface="Wingdings" panose="05000000000000000000" pitchFamily="2" charset="2"/>
              <a:buNone/>
            </a:pPr>
            <a:r>
              <a:rPr lang="zh-CN" altLang="en-US" b="1" dirty="0">
                <a:solidFill>
                  <a:srgbClr val="0000CC"/>
                </a:solidFill>
                <a:latin typeface="微软雅黑" panose="020B0503020204020204" pitchFamily="34" charset="-122"/>
                <a:ea typeface="微软雅黑" panose="020B0503020204020204" pitchFamily="34" charset="-122"/>
              </a:rPr>
              <a:t>网格计算中的虚拟组织的概念</a:t>
            </a:r>
            <a:endParaRPr lang="zh-CN" altLang="en-US" b="1"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在网格计算中，虚拟组织（</a:t>
            </a:r>
            <a:r>
              <a:rPr lang="en-US" altLang="zh-CN" b="1" dirty="0">
                <a:latin typeface="微软雅黑" panose="020B0503020204020204" pitchFamily="34" charset="-122"/>
                <a:ea typeface="微软雅黑" panose="020B0503020204020204" pitchFamily="34" charset="-122"/>
              </a:rPr>
              <a:t>VO</a:t>
            </a:r>
            <a:r>
              <a:rPr lang="zh-CN" altLang="en-US" b="1" dirty="0">
                <a:latin typeface="微软雅黑" panose="020B0503020204020204" pitchFamily="34" charset="-122"/>
                <a:ea typeface="微软雅黑" panose="020B0503020204020204" pitchFamily="34" charset="-122"/>
              </a:rPr>
              <a:t>）是指围绕一组资源共享规则和条件定义的一组动态的个人或机构</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计算</a:t>
            </a:r>
            <a:r>
              <a:rPr lang="zh-CN" altLang="en-US" b="1" dirty="0">
                <a:solidFill>
                  <a:schemeClr val="bg1"/>
                </a:solidFill>
                <a:latin typeface="微软雅黑" panose="020B0503020204020204" pitchFamily="34" charset="-122"/>
                <a:ea typeface="微软雅黑" panose="020B0503020204020204" pitchFamily="34" charset="-122"/>
              </a:rPr>
              <a:t>中，虚拟组织是指围绕</a:t>
            </a:r>
            <a:r>
              <a:rPr lang="zh-CN" altLang="en-US" b="1" dirty="0" smtClean="0">
                <a:solidFill>
                  <a:schemeClr val="bg1"/>
                </a:solidFill>
                <a:latin typeface="微软雅黑" panose="020B0503020204020204" pitchFamily="34" charset="-122"/>
                <a:ea typeface="微软雅黑" panose="020B0503020204020204" pitchFamily="34" charset="-122"/>
              </a:rPr>
              <a:t>一</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b="1" dirty="0" smtClean="0">
                <a:solidFill>
                  <a:srgbClr val="000000"/>
                </a:solidFill>
                <a:latin typeface="微软雅黑" panose="020B0503020204020204" pitchFamily="34" charset="-122"/>
                <a:ea typeface="微软雅黑" panose="020B0503020204020204" pitchFamily="34" charset="-122"/>
              </a:rPr>
              <a:t>In</a:t>
            </a:r>
            <a:r>
              <a:rPr lang="en-US" altLang="zh-CN" b="1" dirty="0">
                <a:solidFill>
                  <a:srgbClr val="000000"/>
                </a:solidFill>
                <a:latin typeface="微软雅黑" panose="020B0503020204020204" pitchFamily="34" charset="-122"/>
                <a:ea typeface="微软雅黑" panose="020B0503020204020204" pitchFamily="34" charset="-122"/>
              </a:rPr>
              <a:t> grid computing, a virtual  organization (VO) refers to a dynamic set of individuals or institutions defined around a set of resource-sharing rules and conditions.</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10243" name="Rectangle 5"/>
          <p:cNvSpPr>
            <a:spLocks noChangeArrowheads="1"/>
          </p:cNvSpPr>
          <p:nvPr/>
        </p:nvSpPr>
        <p:spPr bwMode="auto">
          <a:xfrm>
            <a:off x="1847851" y="260351"/>
            <a:ext cx="649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b="1">
                <a:solidFill>
                  <a:srgbClr val="000000"/>
                </a:solidFill>
                <a:latin typeface="Arial" panose="020B0604020202020204" pitchFamily="34" charset="0"/>
                <a:ea typeface="宋体" panose="02010600030101010101" pitchFamily="2" charset="-122"/>
              </a:rPr>
              <a:t>1. Basic Concepts of Grid Computing</a:t>
            </a:r>
            <a:endParaRPr lang="zh-CN" altLang="en-US" sz="2800" b="1">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400" y="2491905"/>
            <a:ext cx="11126237" cy="3851119"/>
          </a:xfrm>
          <a:prstGeom prst="rect">
            <a:avLst/>
          </a:prstGeom>
        </p:spPr>
        <p:txBody>
          <a:bodyPr wrap="square">
            <a:spAutoFit/>
          </a:bodyPr>
          <a:lstStyle/>
          <a:p>
            <a:pPr marL="457200" indent="-457200">
              <a:lnSpc>
                <a:spcPct val="110000"/>
              </a:lnSpc>
              <a:buFont typeface="Arial" panose="020B0604020202020204" pitchFamily="34" charset="0"/>
              <a:buChar char="•"/>
            </a:pPr>
            <a:r>
              <a:rPr lang="zh-CN" altLang="en-US" sz="2800" b="1" dirty="0">
                <a:solidFill>
                  <a:srgbClr val="0000CC"/>
                </a:solidFill>
                <a:latin typeface="微软雅黑" panose="020B0503020204020204" pitchFamily="34" charset="-122"/>
                <a:ea typeface="微软雅黑" panose="020B0503020204020204" pitchFamily="34" charset="-122"/>
              </a:rPr>
              <a:t>网格</a:t>
            </a:r>
            <a:r>
              <a:rPr lang="zh-CN" altLang="en-US" sz="2800" b="1" dirty="0" smtClean="0">
                <a:solidFill>
                  <a:srgbClr val="0000CC"/>
                </a:solidFill>
                <a:latin typeface="微软雅黑" panose="020B0503020204020204" pitchFamily="34" charset="-122"/>
                <a:ea typeface="微软雅黑" panose="020B0503020204020204" pitchFamily="34" charset="-122"/>
              </a:rPr>
              <a:t>计算使得（跨分布式的，异构的，和动态的）虚拟组织 的 服务与资源的集成，成为可能。</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457200" indent="-457200">
              <a:lnSpc>
                <a:spcPct val="110000"/>
              </a:lnSpc>
              <a:buFont typeface="Arial" panose="020B0604020202020204" pitchFamily="34" charset="0"/>
              <a:buChar char="•"/>
            </a:pPr>
            <a:r>
              <a:rPr lang="en-US" altLang="zh-CN" sz="2800" b="1" dirty="0" smtClean="0">
                <a:solidFill>
                  <a:srgbClr val="000000"/>
                </a:solidFill>
                <a:latin typeface="微软雅黑" panose="020B0503020204020204" pitchFamily="34" charset="-122"/>
                <a:ea typeface="微软雅黑" panose="020B0503020204020204" pitchFamily="34" charset="-122"/>
              </a:rPr>
              <a:t>The </a:t>
            </a:r>
            <a:r>
              <a:rPr lang="en-US" altLang="ja-JP" sz="2800" b="1" dirty="0">
                <a:solidFill>
                  <a:srgbClr val="000000"/>
                </a:solidFill>
                <a:latin typeface="微软雅黑" panose="020B0503020204020204" pitchFamily="34" charset="-122"/>
                <a:ea typeface="微软雅黑" panose="020B0503020204020204" pitchFamily="34" charset="-122"/>
              </a:rPr>
              <a:t>g</a:t>
            </a:r>
            <a:r>
              <a:rPr lang="en-US" altLang="zh-CN" sz="2800" b="1" dirty="0">
                <a:solidFill>
                  <a:srgbClr val="000000"/>
                </a:solidFill>
                <a:latin typeface="微软雅黑" panose="020B0503020204020204" pitchFamily="34" charset="-122"/>
                <a:ea typeface="微软雅黑" panose="020B0503020204020204" pitchFamily="34" charset="-122"/>
              </a:rPr>
              <a:t>rid </a:t>
            </a:r>
            <a:r>
              <a:rPr lang="en-US" altLang="ja-JP" sz="2800" b="1" dirty="0">
                <a:solidFill>
                  <a:srgbClr val="000000"/>
                </a:solidFill>
                <a:latin typeface="微软雅黑" panose="020B0503020204020204" pitchFamily="34" charset="-122"/>
                <a:ea typeface="微软雅黑" panose="020B0503020204020204" pitchFamily="34" charset="-122"/>
              </a:rPr>
              <a:t>computing</a:t>
            </a:r>
            <a:r>
              <a:rPr lang="en-US" altLang="zh-CN" sz="2800" b="1" dirty="0">
                <a:solidFill>
                  <a:srgbClr val="000000"/>
                </a:solidFill>
                <a:latin typeface="微软雅黑" panose="020B0503020204020204" pitchFamily="34" charset="-122"/>
                <a:ea typeface="微软雅黑" panose="020B0503020204020204" pitchFamily="34" charset="-122"/>
              </a:rPr>
              <a:t> enables the integration of services and resources across </a:t>
            </a:r>
          </a:p>
          <a:p>
            <a:pPr marL="914400" lvl="1" indent="-457200">
              <a:lnSpc>
                <a:spcPct val="110000"/>
              </a:lnSpc>
              <a:buFont typeface="Wingdings" panose="05000000000000000000" pitchFamily="2" charset="2"/>
              <a:buChar char="Ø"/>
            </a:pPr>
            <a:r>
              <a:rPr lang="en-US" altLang="zh-CN" sz="2800" b="1" dirty="0">
                <a:solidFill>
                  <a:srgbClr val="000000"/>
                </a:solidFill>
                <a:latin typeface="微软雅黑" panose="020B0503020204020204" pitchFamily="34" charset="-122"/>
                <a:ea typeface="微软雅黑" panose="020B0503020204020204" pitchFamily="34" charset="-122"/>
              </a:rPr>
              <a:t>distributed  </a:t>
            </a:r>
            <a:r>
              <a:rPr lang="zh-CN" altLang="en-US" sz="2800" b="1" dirty="0">
                <a:solidFill>
                  <a:srgbClr val="000000"/>
                </a:solidFill>
                <a:latin typeface="微软雅黑" panose="020B0503020204020204" pitchFamily="34" charset="-122"/>
                <a:ea typeface="微软雅黑" panose="020B0503020204020204" pitchFamily="34" charset="-122"/>
              </a:rPr>
              <a:t>分布式的</a:t>
            </a:r>
          </a:p>
          <a:p>
            <a:pPr marL="914400" lvl="1" indent="-457200">
              <a:lnSpc>
                <a:spcPct val="110000"/>
              </a:lnSpc>
              <a:buFont typeface="Wingdings" panose="05000000000000000000" pitchFamily="2" charset="2"/>
              <a:buChar char="Ø"/>
            </a:pPr>
            <a:r>
              <a:rPr lang="en-US" altLang="zh-CN" sz="2800" b="1" dirty="0">
                <a:solidFill>
                  <a:srgbClr val="000000"/>
                </a:solidFill>
                <a:latin typeface="微软雅黑" panose="020B0503020204020204" pitchFamily="34" charset="-122"/>
                <a:ea typeface="微软雅黑" panose="020B0503020204020204" pitchFamily="34" charset="-122"/>
              </a:rPr>
              <a:t>heterogeneous, and  </a:t>
            </a:r>
            <a:r>
              <a:rPr lang="zh-CN" altLang="en-US" sz="2800" b="1" dirty="0">
                <a:solidFill>
                  <a:srgbClr val="000000"/>
                </a:solidFill>
                <a:latin typeface="微软雅黑" panose="020B0503020204020204" pitchFamily="34" charset="-122"/>
                <a:ea typeface="微软雅黑" panose="020B0503020204020204" pitchFamily="34" charset="-122"/>
              </a:rPr>
              <a:t>多样的</a:t>
            </a:r>
          </a:p>
          <a:p>
            <a:pPr marL="914400" lvl="1" indent="-457200">
              <a:lnSpc>
                <a:spcPct val="110000"/>
              </a:lnSpc>
              <a:buFont typeface="Wingdings" panose="05000000000000000000" pitchFamily="2" charset="2"/>
              <a:buChar char="Ø"/>
            </a:pPr>
            <a:r>
              <a:rPr lang="en-US" altLang="zh-CN" sz="2800" b="1" dirty="0">
                <a:solidFill>
                  <a:srgbClr val="000000"/>
                </a:solidFill>
                <a:latin typeface="微软雅黑" panose="020B0503020204020204" pitchFamily="34" charset="-122"/>
                <a:ea typeface="微软雅黑" panose="020B0503020204020204" pitchFamily="34" charset="-122"/>
              </a:rPr>
              <a:t>dynamic  </a:t>
            </a:r>
            <a:r>
              <a:rPr lang="zh-CN" altLang="en-US" sz="2800" b="1" dirty="0">
                <a:solidFill>
                  <a:srgbClr val="000000"/>
                </a:solidFill>
                <a:latin typeface="微软雅黑" panose="020B0503020204020204" pitchFamily="34" charset="-122"/>
                <a:ea typeface="微软雅黑" panose="020B0503020204020204" pitchFamily="34" charset="-122"/>
              </a:rPr>
              <a:t>动态的</a:t>
            </a:r>
          </a:p>
          <a:p>
            <a:pPr>
              <a:lnSpc>
                <a:spcPct val="110000"/>
              </a:lnSpc>
            </a:pPr>
            <a:r>
              <a:rPr lang="en-US" altLang="zh-CN" sz="2800" b="1" dirty="0">
                <a:solidFill>
                  <a:srgbClr val="000000"/>
                </a:solidFill>
                <a:latin typeface="微软雅黑" panose="020B0503020204020204" pitchFamily="34" charset="-122"/>
                <a:ea typeface="微软雅黑" panose="020B0503020204020204" pitchFamily="34" charset="-122"/>
              </a:rPr>
              <a:t>   virtual organizations.</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idx="1"/>
          </p:nvPr>
        </p:nvSpPr>
        <p:spPr>
          <a:xfrm>
            <a:off x="406400" y="1557340"/>
            <a:ext cx="11268364" cy="560710"/>
          </a:xfrm>
        </p:spPr>
        <p:txBody>
          <a:bodyPr>
            <a:noAutofit/>
          </a:bodyPr>
          <a:lstStyle/>
          <a:p>
            <a:pPr eaLnBrk="1" hangingPunct="1">
              <a:lnSpc>
                <a:spcPct val="90000"/>
              </a:lnSpc>
            </a:pPr>
            <a:r>
              <a:rPr lang="zh-CN" altLang="en-US" b="1" dirty="0">
                <a:solidFill>
                  <a:srgbClr val="000000"/>
                </a:solidFill>
                <a:latin typeface="微软雅黑" panose="020B0503020204020204" pitchFamily="34" charset="-122"/>
                <a:ea typeface="微软雅黑" panose="020B0503020204020204" pitchFamily="34" charset="-122"/>
              </a:rPr>
              <a:t>网格计算的功能 </a:t>
            </a:r>
            <a:r>
              <a:rPr lang="en-US" altLang="zh-CN" b="1" dirty="0">
                <a:solidFill>
                  <a:srgbClr val="000000"/>
                </a:solidFill>
                <a:latin typeface="微软雅黑" panose="020B0503020204020204" pitchFamily="34" charset="-122"/>
                <a:ea typeface="微软雅黑" panose="020B0503020204020204" pitchFamily="34" charset="-122"/>
              </a:rPr>
              <a:t>(Functions of grid computing)</a:t>
            </a:r>
            <a:r>
              <a:rPr lang="zh-CN" altLang="en-US" b="1" dirty="0">
                <a:solidFill>
                  <a:srgbClr val="000000"/>
                </a:solidFill>
                <a:latin typeface="微软雅黑" panose="020B0503020204020204" pitchFamily="34" charset="-122"/>
                <a:ea typeface="微软雅黑" panose="020B0503020204020204" pitchFamily="34" charset="-122"/>
              </a:rPr>
              <a:t> </a:t>
            </a:r>
            <a:endParaRPr lang="en-US" altLang="zh-CN"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xEl>
                                              <p:charRg st="39" end="39"/>
                                            </p:txEl>
                                          </p:spTgt>
                                        </p:tgtEl>
                                        <p:attrNameLst>
                                          <p:attrName>style.visibility</p:attrName>
                                        </p:attrNameLst>
                                      </p:cBhvr>
                                      <p:to>
                                        <p:strVal val="visible"/>
                                      </p:to>
                                    </p:set>
                                    <p:animEffect transition="in" filter="slide(fromBottom)">
                                      <p:cBhvr>
                                        <p:cTn id="13" dur="500"/>
                                        <p:tgtEl>
                                          <p:spTgt spid="5">
                                            <p:txEl>
                                              <p:charRg st="39" end="3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5">
                                            <p:txEl>
                                              <p:charRg st="39" end="39"/>
                                            </p:txEl>
                                          </p:spTgt>
                                        </p:tgtEl>
                                        <p:attrNameLst>
                                          <p:attrName>style.visibility</p:attrName>
                                        </p:attrNameLst>
                                      </p:cBhvr>
                                      <p:to>
                                        <p:strVal val="visible"/>
                                      </p:to>
                                    </p:set>
                                    <p:animEffect transition="in" filter="slide(fromBottom)">
                                      <p:cBhvr>
                                        <p:cTn id="18" dur="500"/>
                                        <p:tgtEl>
                                          <p:spTgt spid="5">
                                            <p:txEl>
                                              <p:charRg st="39" end="3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5">
                                            <p:txEl>
                                              <p:charRg st="39" end="39"/>
                                            </p:txEl>
                                          </p:spTgt>
                                        </p:tgtEl>
                                        <p:attrNameLst>
                                          <p:attrName>style.visibility</p:attrName>
                                        </p:attrNameLst>
                                      </p:cBhvr>
                                      <p:to>
                                        <p:strVal val="visible"/>
                                      </p:to>
                                    </p:set>
                                    <p:anim calcmode="lin" valueType="num">
                                      <p:cBhvr>
                                        <p:cTn id="23" dur="1000" fill="hold"/>
                                        <p:tgtEl>
                                          <p:spTgt spid="5">
                                            <p:txEl>
                                              <p:charRg st="39" end="39"/>
                                            </p:txEl>
                                          </p:spTgt>
                                        </p:tgtEl>
                                        <p:attrNameLst>
                                          <p:attrName>ppt_x</p:attrName>
                                        </p:attrNameLst>
                                      </p:cBhvr>
                                      <p:tavLst>
                                        <p:tav tm="0">
                                          <p:val>
                                            <p:strVal val="#ppt_x-.2"/>
                                          </p:val>
                                        </p:tav>
                                        <p:tav tm="100000">
                                          <p:val>
                                            <p:strVal val="#ppt_x"/>
                                          </p:val>
                                        </p:tav>
                                      </p:tavLst>
                                    </p:anim>
                                    <p:anim calcmode="lin" valueType="num">
                                      <p:cBhvr>
                                        <p:cTn id="24" dur="1000" fill="hold"/>
                                        <p:tgtEl>
                                          <p:spTgt spid="5">
                                            <p:txEl>
                                              <p:charRg st="39" end="39"/>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5">
                                            <p:txEl>
                                              <p:charRg st="39"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kyZDA4MDE0ZDlkZDdhOGMxODNhOGE2MWQxZmJlMj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3148</Words>
  <Application>Microsoft Office PowerPoint</Application>
  <PresentationFormat>宽屏</PresentationFormat>
  <Paragraphs>400</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Gulim</vt:lpstr>
      <vt:lpstr>HY헤드라인M</vt:lpstr>
      <vt:lpstr>MS PGothic</vt:lpstr>
      <vt:lpstr>黑体</vt:lpstr>
      <vt:lpstr>宋体</vt:lpstr>
      <vt:lpstr>微软雅黑</vt:lpstr>
      <vt:lpstr>Arial</vt:lpstr>
      <vt:lpstr>Calibri</vt:lpstr>
      <vt:lpstr>Calibri Light</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使用网格计算的原因 (Reasons for Using Grid Computing)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Grid Middleware</vt:lpstr>
      <vt:lpstr>2. Grid Middleware</vt:lpstr>
      <vt:lpstr>2. Grid Middleware</vt:lpstr>
      <vt:lpstr>2. Grid Middleware</vt:lpstr>
      <vt:lpstr>2. Grid Middleware</vt:lpstr>
      <vt:lpstr>2. Grid Middleware</vt:lpstr>
      <vt:lpstr>2. Grid Middleware</vt:lpstr>
      <vt:lpstr>PowerPoint 演示文稿</vt:lpstr>
      <vt:lpstr>2. Grid Middleware</vt:lpstr>
      <vt:lpstr>PowerPoint 演示文稿</vt:lpstr>
      <vt:lpstr>P2P Computing </vt:lpstr>
      <vt:lpstr>3. Comparison of Grid Computing with P2P Computing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Grid Examples</vt:lpstr>
      <vt:lpstr>6. Grid Examples</vt:lpstr>
      <vt:lpstr>6. Grid Examples</vt:lpstr>
      <vt:lpstr>6. Grid Examples</vt:lpstr>
      <vt:lpstr>6. Grid Examples</vt:lpstr>
      <vt:lpstr>6. Grid Examples</vt:lpstr>
      <vt:lpstr>6. Grid Examples</vt:lpstr>
      <vt:lpstr>PowerPoint 演示文稿</vt:lpstr>
    </vt:vector>
  </TitlesOfParts>
  <Company>mycomputer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帐户</cp:lastModifiedBy>
  <cp:revision>115</cp:revision>
  <dcterms:created xsi:type="dcterms:W3CDTF">2022-10-31T02:15:00Z</dcterms:created>
  <dcterms:modified xsi:type="dcterms:W3CDTF">2023-12-17T23:40:55Z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43647F6237F84232B41C5B73B6CCD39E_12</vt:lpwstr>
  </property>
  <property fmtid="{D5CDD505-2E9C-101B-9397-08002B2CF9AE}" pid="3" name="KSOProductBuildVer">
    <vt:lpwstr>2052-12.1.0.15990</vt:lpwstr>
  </property>
</Properties>
</file>