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30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9" r:id="rId29"/>
    <p:sldId id="290" r:id="rId30"/>
    <p:sldId id="292" r:id="rId31"/>
    <p:sldId id="294" r:id="rId32"/>
    <p:sldId id="296" r:id="rId33"/>
    <p:sldId id="297" r:id="rId34"/>
    <p:sldId id="298" r:id="rId35"/>
    <p:sldId id="299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A15-849E-4E95-B187-77FF9AAB6BD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690A-EA14-4508-9885-CE3E8E139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88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A15-849E-4E95-B187-77FF9AAB6BD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690A-EA14-4508-9885-CE3E8E139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88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A15-849E-4E95-B187-77FF9AAB6BD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690A-EA14-4508-9885-CE3E8E139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A15-849E-4E95-B187-77FF9AAB6BD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690A-EA14-4508-9885-CE3E8E139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63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A15-849E-4E95-B187-77FF9AAB6BD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690A-EA14-4508-9885-CE3E8E139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A15-849E-4E95-B187-77FF9AAB6BD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690A-EA14-4508-9885-CE3E8E139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24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A15-849E-4E95-B187-77FF9AAB6BD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690A-EA14-4508-9885-CE3E8E139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78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A15-849E-4E95-B187-77FF9AAB6BD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690A-EA14-4508-9885-CE3E8E139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0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A15-849E-4E95-B187-77FF9AAB6BD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690A-EA14-4508-9885-CE3E8E139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22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A15-849E-4E95-B187-77FF9AAB6BD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690A-EA14-4508-9885-CE3E8E139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5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A15-849E-4E95-B187-77FF9AAB6BD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690A-EA14-4508-9885-CE3E8E139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8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FEA15-849E-4E95-B187-77FF9AAB6BD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690A-EA14-4508-9885-CE3E8E139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76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images.google.cn/imgres?imgurl=http://www.destination360.com/north-america/us/washington/images/s/seattle-condo-rental.jpg&amp;imgrefurl=http://www.destination360.com/north-america/us/washington/seattle-condo-rental.php&amp;h=332&amp;w=415&amp;sz=42&amp;hl=zh-CN&amp;start=1&amp;usg=__Wontl5ck60yqCs2cbJqZJRl4M6g=&amp;tbnid=2RKccm904R3KCM:&amp;tbnh=100&amp;tbnw=125&amp;prev=/images?q=Condo&amp;gbv=2&amp;complete=1&amp;hl=zh-CN&amp;newwindow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http://images.google.cn/imgres?imgurl=http://www.habitationsbellefeuille.com/images/modeles/big/semi_detache_champetre.jpg&amp;imgrefurl=http://www.habitationsbellefeuille.com/maison_semi_detache_champetre.html&amp;usg=__NaxHMUIqfD-elM5_2k1da80EWCE=&amp;h=453&amp;w=700&amp;sz=289&amp;hl=zh-CN&amp;start=9&amp;um=1&amp;tbnid=2J1YzPujz_i1CM:&amp;tbnh=91&amp;tbnw=140&amp;prev=/images?q=semi+detacher&amp;hl=zh-CN&amp;rlz=1G1GGLQ_ZH-CNCN323&amp;sa=N&amp;um=1&amp;newwindow=1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灯片编号占位符 5"/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99E85784-9DD0-4F63-B764-A9EF74B0D366}" type="slidenum">
              <a:rPr lang="en-US" altLang="zh-CN" sz="1400"/>
              <a:pPr algn="r"/>
              <a:t>1</a:t>
            </a:fld>
            <a:endParaRPr lang="en-US" altLang="zh-CN" sz="1400"/>
          </a:p>
        </p:txBody>
      </p:sp>
      <p:sp>
        <p:nvSpPr>
          <p:cNvPr id="1015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10254" y="2281473"/>
            <a:ext cx="8400546" cy="2667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Lecture 2: Abstract Factory Pattern</a:t>
            </a:r>
            <a:b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抽象工厂模式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Fall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Professor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Yushan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Sun</a:t>
            </a:r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2133600" y="685800"/>
            <a:ext cx="8077200" cy="641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ea typeface="黑体" panose="02010609060101010101" pitchFamily="49" charset="-122"/>
              </a:rPr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884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2290" name="AutoShape 4"/>
          <p:cNvSpPr>
            <a:spLocks noChangeArrowheads="1"/>
          </p:cNvSpPr>
          <p:nvPr/>
        </p:nvSpPr>
        <p:spPr bwMode="auto">
          <a:xfrm>
            <a:off x="2640013" y="2708276"/>
            <a:ext cx="6985000" cy="2233613"/>
          </a:xfrm>
          <a:prstGeom prst="bevel">
            <a:avLst>
              <a:gd name="adj" fmla="val 5352"/>
            </a:avLst>
          </a:prstGeom>
          <a:solidFill>
            <a:srgbClr val="FFCC00">
              <a:alpha val="3215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Theory of the abstract </a:t>
            </a:r>
          </a:p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factory pattern</a:t>
            </a:r>
          </a:p>
          <a:p>
            <a:pPr algn="ctr"/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抽象工厂模式理论</a:t>
            </a:r>
            <a:endParaRPr lang="en-US" altLang="zh-CN" sz="3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8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3432176" y="6237289"/>
            <a:ext cx="5472113" cy="390525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Abstract Factory Pattern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4411000" y="4727213"/>
            <a:ext cx="1928667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6020853" y="3670301"/>
            <a:ext cx="188300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</a:p>
        </p:txBody>
      </p:sp>
      <p:sp>
        <p:nvSpPr>
          <p:cNvPr id="12339" name="Line 51"/>
          <p:cNvSpPr>
            <a:spLocks noChangeShapeType="1"/>
          </p:cNvSpPr>
          <p:nvPr/>
        </p:nvSpPr>
        <p:spPr bwMode="auto">
          <a:xfrm>
            <a:off x="3810007" y="5180013"/>
            <a:ext cx="3492000" cy="0"/>
          </a:xfrm>
          <a:prstGeom prst="line">
            <a:avLst/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0" name="Line 52"/>
          <p:cNvSpPr>
            <a:spLocks noChangeShapeType="1"/>
          </p:cNvSpPr>
          <p:nvPr/>
        </p:nvSpPr>
        <p:spPr bwMode="auto">
          <a:xfrm>
            <a:off x="1640179" y="5787988"/>
            <a:ext cx="8640000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1" name="Line 53"/>
          <p:cNvSpPr>
            <a:spLocks noChangeShapeType="1"/>
          </p:cNvSpPr>
          <p:nvPr/>
        </p:nvSpPr>
        <p:spPr bwMode="auto">
          <a:xfrm flipV="1">
            <a:off x="10258520" y="5522913"/>
            <a:ext cx="0" cy="233362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2" name="Line 54"/>
          <p:cNvSpPr>
            <a:spLocks noChangeShapeType="1"/>
          </p:cNvSpPr>
          <p:nvPr/>
        </p:nvSpPr>
        <p:spPr bwMode="auto">
          <a:xfrm>
            <a:off x="1429705" y="5943600"/>
            <a:ext cx="10188000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3" name="Line 55"/>
          <p:cNvSpPr>
            <a:spLocks noChangeShapeType="1"/>
          </p:cNvSpPr>
          <p:nvPr/>
        </p:nvSpPr>
        <p:spPr bwMode="auto">
          <a:xfrm flipV="1">
            <a:off x="11584901" y="2781301"/>
            <a:ext cx="0" cy="3141663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4" name="Line 56"/>
          <p:cNvSpPr>
            <a:spLocks noChangeShapeType="1"/>
          </p:cNvSpPr>
          <p:nvPr/>
        </p:nvSpPr>
        <p:spPr bwMode="auto">
          <a:xfrm flipH="1">
            <a:off x="10916686" y="2781300"/>
            <a:ext cx="684000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6" name="Line 58"/>
          <p:cNvSpPr>
            <a:spLocks noChangeShapeType="1"/>
          </p:cNvSpPr>
          <p:nvPr/>
        </p:nvSpPr>
        <p:spPr bwMode="auto">
          <a:xfrm flipV="1">
            <a:off x="7903859" y="3054351"/>
            <a:ext cx="0" cy="648000"/>
          </a:xfrm>
          <a:prstGeom prst="line">
            <a:avLst/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7" name="Text Box 59"/>
          <p:cNvSpPr txBox="1">
            <a:spLocks noChangeArrowheads="1"/>
          </p:cNvSpPr>
          <p:nvPr/>
        </p:nvSpPr>
        <p:spPr bwMode="auto">
          <a:xfrm>
            <a:off x="2057411" y="5229226"/>
            <a:ext cx="189243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</a:p>
        </p:txBody>
      </p:sp>
      <p:sp>
        <p:nvSpPr>
          <p:cNvPr id="12350" name="Rectangle 62"/>
          <p:cNvSpPr>
            <a:spLocks noChangeArrowheads="1"/>
          </p:cNvSpPr>
          <p:nvPr/>
        </p:nvSpPr>
        <p:spPr bwMode="auto">
          <a:xfrm>
            <a:off x="267465" y="185738"/>
            <a:ext cx="3466346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抽象工厂模式理论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51" name="Rectangle 63"/>
          <p:cNvSpPr>
            <a:spLocks noChangeArrowheads="1"/>
          </p:cNvSpPr>
          <p:nvPr/>
        </p:nvSpPr>
        <p:spPr bwMode="auto">
          <a:xfrm>
            <a:off x="2062174" y="6030334"/>
            <a:ext cx="160274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&lt;&lt;create&gt;&gt;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597691" y="1209675"/>
            <a:ext cx="2733151" cy="6842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&lt;&lt;Interface&gt;&gt; </a:t>
            </a:r>
          </a:p>
          <a:p>
            <a:pPr algn="ctr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Creator 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597691" y="1894988"/>
            <a:ext cx="2733151" cy="69104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getObjA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000" b="1" i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getObjB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000" b="1" i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1" name="Line 7"/>
          <p:cNvSpPr>
            <a:spLocks noChangeShapeType="1"/>
          </p:cNvSpPr>
          <p:nvPr/>
        </p:nvSpPr>
        <p:spPr bwMode="auto">
          <a:xfrm>
            <a:off x="1828811" y="29591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2" name="Line 10"/>
          <p:cNvSpPr>
            <a:spLocks noChangeShapeType="1"/>
          </p:cNvSpPr>
          <p:nvPr/>
        </p:nvSpPr>
        <p:spPr bwMode="auto">
          <a:xfrm>
            <a:off x="1828811" y="29591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3" name="Line 11"/>
          <p:cNvSpPr>
            <a:spLocks noChangeShapeType="1"/>
          </p:cNvSpPr>
          <p:nvPr/>
        </p:nvSpPr>
        <p:spPr bwMode="auto">
          <a:xfrm>
            <a:off x="4114811" y="29591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4" name="AutoShape 12"/>
          <p:cNvSpPr>
            <a:spLocks noChangeArrowheads="1"/>
          </p:cNvSpPr>
          <p:nvPr/>
        </p:nvSpPr>
        <p:spPr bwMode="auto">
          <a:xfrm>
            <a:off x="2819411" y="2600325"/>
            <a:ext cx="304800" cy="2159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3335" name="Line 13"/>
          <p:cNvSpPr>
            <a:spLocks noChangeShapeType="1"/>
          </p:cNvSpPr>
          <p:nvPr/>
        </p:nvSpPr>
        <p:spPr bwMode="auto">
          <a:xfrm>
            <a:off x="2971811" y="28162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048011" y="3133725"/>
            <a:ext cx="2820442" cy="359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ConcreteCreator2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048011" y="3492500"/>
            <a:ext cx="2820442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getObjA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ProductA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getObjB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ProductB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20580" y="3133724"/>
            <a:ext cx="2775031" cy="36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ConcreteCreator1</a:t>
            </a: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120580" y="3495675"/>
            <a:ext cx="2775031" cy="611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getObjA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getObjB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8037843" y="815415"/>
            <a:ext cx="1960266" cy="5413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&lt;&lt;Interface&gt;&gt;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ctr">
              <a:lnSpc>
                <a:spcPct val="80000"/>
              </a:lnSpc>
              <a:defRPr/>
            </a:pPr>
            <a:r>
              <a:rPr lang="en-US" altLang="zh-CN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ProductA</a:t>
            </a:r>
            <a:endParaRPr lang="en-US" altLang="zh-CN" sz="2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8037843" y="1367902"/>
            <a:ext cx="1960266" cy="3444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operationA</a:t>
            </a:r>
            <a:endParaRPr lang="en-US" altLang="zh-CN" b="1" i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45" name="Line 19"/>
          <p:cNvSpPr>
            <a:spLocks noChangeShapeType="1"/>
          </p:cNvSpPr>
          <p:nvPr/>
        </p:nvSpPr>
        <p:spPr bwMode="auto">
          <a:xfrm>
            <a:off x="8016067" y="2108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6" name="Line 20"/>
          <p:cNvSpPr>
            <a:spLocks noChangeShapeType="1"/>
          </p:cNvSpPr>
          <p:nvPr/>
        </p:nvSpPr>
        <p:spPr bwMode="auto">
          <a:xfrm>
            <a:off x="8016067" y="21082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7" name="Line 21"/>
          <p:cNvSpPr>
            <a:spLocks noChangeShapeType="1"/>
          </p:cNvSpPr>
          <p:nvPr/>
        </p:nvSpPr>
        <p:spPr bwMode="auto">
          <a:xfrm>
            <a:off x="9844867" y="21082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7094136" y="2321683"/>
            <a:ext cx="1760131" cy="4040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ProductA2</a:t>
            </a: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7094136" y="2720976"/>
            <a:ext cx="1760131" cy="3397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operationA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9082866" y="2313703"/>
            <a:ext cx="1806473" cy="40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ProductA1</a:t>
            </a:r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9082866" y="2678112"/>
            <a:ext cx="1819105" cy="39687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operationA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54" name="AutoShape 64"/>
          <p:cNvSpPr>
            <a:spLocks noChangeArrowheads="1"/>
          </p:cNvSpPr>
          <p:nvPr/>
        </p:nvSpPr>
        <p:spPr bwMode="auto">
          <a:xfrm>
            <a:off x="8800293" y="1728788"/>
            <a:ext cx="358775" cy="360362"/>
          </a:xfrm>
          <a:prstGeom prst="upArrow">
            <a:avLst>
              <a:gd name="adj1" fmla="val 0"/>
              <a:gd name="adj2" fmla="val 450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8224030" y="3254375"/>
            <a:ext cx="1874558" cy="5413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&lt;&lt;Interface&gt;&gt;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ctr">
              <a:defRPr/>
            </a:pPr>
            <a:r>
              <a:rPr lang="en-US" altLang="zh-CN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ProductB</a:t>
            </a:r>
            <a:endParaRPr lang="en-US" altLang="zh-CN" sz="2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8224030" y="3867150"/>
            <a:ext cx="1874558" cy="3381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operationB</a:t>
            </a:r>
          </a:p>
        </p:txBody>
      </p:sp>
      <p:sp>
        <p:nvSpPr>
          <p:cNvPr id="13358" name="Line 41"/>
          <p:cNvSpPr>
            <a:spLocks noChangeShapeType="1"/>
          </p:cNvSpPr>
          <p:nvPr/>
        </p:nvSpPr>
        <p:spPr bwMode="auto">
          <a:xfrm>
            <a:off x="8168467" y="45704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9" name="Line 42"/>
          <p:cNvSpPr>
            <a:spLocks noChangeShapeType="1"/>
          </p:cNvSpPr>
          <p:nvPr/>
        </p:nvSpPr>
        <p:spPr bwMode="auto">
          <a:xfrm>
            <a:off x="8168467" y="4570414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0" name="Line 43"/>
          <p:cNvSpPr>
            <a:spLocks noChangeShapeType="1"/>
          </p:cNvSpPr>
          <p:nvPr/>
        </p:nvSpPr>
        <p:spPr bwMode="auto">
          <a:xfrm>
            <a:off x="9997267" y="4570414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3" name="Rectangle 45"/>
          <p:cNvSpPr>
            <a:spLocks noChangeArrowheads="1"/>
          </p:cNvSpPr>
          <p:nvPr/>
        </p:nvSpPr>
        <p:spPr bwMode="auto">
          <a:xfrm>
            <a:off x="9311466" y="5103812"/>
            <a:ext cx="1892611" cy="36829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ProductB1</a:t>
            </a:r>
          </a:p>
        </p:txBody>
      </p:sp>
      <p:sp>
        <p:nvSpPr>
          <p:cNvPr id="12334" name="Rectangle 46"/>
          <p:cNvSpPr>
            <a:spLocks noChangeArrowheads="1"/>
          </p:cNvSpPr>
          <p:nvPr/>
        </p:nvSpPr>
        <p:spPr bwMode="auto">
          <a:xfrm>
            <a:off x="9311466" y="5109675"/>
            <a:ext cx="1892611" cy="432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operationB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36" name="Rectangle 48"/>
          <p:cNvSpPr>
            <a:spLocks noChangeArrowheads="1"/>
          </p:cNvSpPr>
          <p:nvPr/>
        </p:nvSpPr>
        <p:spPr bwMode="auto">
          <a:xfrm>
            <a:off x="7295103" y="4767017"/>
            <a:ext cx="1887786" cy="33996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ProductB2</a:t>
            </a:r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auto">
          <a:xfrm>
            <a:off x="7295103" y="5113342"/>
            <a:ext cx="1887786" cy="39444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operationB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67" name="AutoShape 65"/>
          <p:cNvSpPr>
            <a:spLocks noChangeArrowheads="1"/>
          </p:cNvSpPr>
          <p:nvPr/>
        </p:nvSpPr>
        <p:spPr bwMode="auto">
          <a:xfrm>
            <a:off x="8928881" y="4221163"/>
            <a:ext cx="358775" cy="360362"/>
          </a:xfrm>
          <a:prstGeom prst="upArrow">
            <a:avLst>
              <a:gd name="adj1" fmla="val 0"/>
              <a:gd name="adj2" fmla="val 490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2357" name="Rectangle 69"/>
          <p:cNvSpPr>
            <a:spLocks noChangeArrowheads="1"/>
          </p:cNvSpPr>
          <p:nvPr/>
        </p:nvSpPr>
        <p:spPr bwMode="auto">
          <a:xfrm>
            <a:off x="9300354" y="4738687"/>
            <a:ext cx="1892611" cy="36829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ProductB1</a:t>
            </a: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1436699" y="3783013"/>
            <a:ext cx="0" cy="21600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1652599" y="4029057"/>
            <a:ext cx="0" cy="17640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H="1">
            <a:off x="3813186" y="4005264"/>
            <a:ext cx="0" cy="1152525"/>
          </a:xfrm>
          <a:prstGeom prst="line">
            <a:avLst/>
          </a:prstGeom>
          <a:noFill/>
          <a:ln w="317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4556126" y="1179203"/>
            <a:ext cx="2149475" cy="1279525"/>
          </a:xfrm>
          <a:prstGeom prst="wedgeRoundRectCallout">
            <a:avLst>
              <a:gd name="adj1" fmla="val -66852"/>
              <a:gd name="adj2" fmla="val 28597"/>
              <a:gd name="adj3" fmla="val 16667"/>
            </a:avLst>
          </a:prstGeom>
          <a:solidFill>
            <a:srgbClr val="FFFF00">
              <a:alpha val="32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工厂类中有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</a:p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工厂方法；每个</a:t>
            </a:r>
          </a:p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工厂方法创建一个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类的对象。</a:t>
            </a:r>
          </a:p>
        </p:txBody>
      </p:sp>
      <p:sp>
        <p:nvSpPr>
          <p:cNvPr id="12345" name="Line 57"/>
          <p:cNvSpPr>
            <a:spLocks noChangeShapeType="1"/>
          </p:cNvSpPr>
          <p:nvPr/>
        </p:nvSpPr>
        <p:spPr bwMode="auto">
          <a:xfrm>
            <a:off x="5720016" y="3662904"/>
            <a:ext cx="2196000" cy="0"/>
          </a:xfrm>
          <a:prstGeom prst="line">
            <a:avLst/>
          </a:prstGeom>
          <a:noFill/>
          <a:ln w="317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42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2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2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2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12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23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2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2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1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6" grpId="0" animBg="1"/>
      <p:bldP spid="12317" grpId="0" animBg="1"/>
      <p:bldP spid="12339" grpId="0" animBg="1"/>
      <p:bldP spid="12340" grpId="0" animBg="1"/>
      <p:bldP spid="12341" grpId="0" animBg="1"/>
      <p:bldP spid="12342" grpId="0" animBg="1"/>
      <p:bldP spid="12343" grpId="0" animBg="1"/>
      <p:bldP spid="12344" grpId="0" animBg="1"/>
      <p:bldP spid="12346" grpId="0" animBg="1"/>
      <p:bldP spid="12347" grpId="0" animBg="1"/>
      <p:bldP spid="12351" grpId="0" animBg="1"/>
      <p:bldP spid="12311" grpId="0" animBg="1"/>
      <p:bldP spid="12314" grpId="0" animBg="1"/>
      <p:bldP spid="12312" grpId="0" animBg="1"/>
      <p:bldP spid="8" grpId="0" bldLvl="0" animBg="1"/>
      <p:bldP spid="8" grpId="1" animBg="1"/>
      <p:bldP spid="123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43627" y="904673"/>
            <a:ext cx="11147004" cy="26171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抽象工厂模式采用与工厂方法模式相同的概念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工厂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Creator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是一个类，它提供一个接口来生成一系列对象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编程语言中，它可以实现为接口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或抽象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 interface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 abstract class.</a:t>
            </a:r>
          </a:p>
        </p:txBody>
      </p:sp>
      <p:sp>
        <p:nvSpPr>
          <p:cNvPr id="5" name="Rectangle 62"/>
          <p:cNvSpPr>
            <a:spLocks noChangeArrowheads="1"/>
          </p:cNvSpPr>
          <p:nvPr/>
        </p:nvSpPr>
        <p:spPr bwMode="auto">
          <a:xfrm>
            <a:off x="443627" y="185733"/>
            <a:ext cx="3466346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r>
              <a:rPr lang="zh-CN" altLang="en-US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抽象工厂模式理论</a:t>
            </a:r>
            <a:endParaRPr lang="en-US" altLang="zh-CN" sz="3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43627" y="3872652"/>
            <a:ext cx="11452626" cy="2582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抽象工厂模式的组件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一族（相关的）产品层次类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工厂接口，带有几个实现子类（子类个数与每个产品层次类的个数相同）。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每个工厂子类都负责创建所有的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层次类的指定的子类对象。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47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588475" y="981077"/>
            <a:ext cx="10900373" cy="1244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对象想要创建一族层次类的某个子类对象，而不想知道到底是哪个子类对象被创建了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757239" y="296071"/>
            <a:ext cx="4533900" cy="4905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何时使用抽象工厂模式</a:t>
            </a: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30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cxnSp>
        <p:nvCxnSpPr>
          <p:cNvPr id="16388" name="AutoShape 35"/>
          <p:cNvCxnSpPr>
            <a:cxnSpLocks noChangeShapeType="1"/>
          </p:cNvCxnSpPr>
          <p:nvPr/>
        </p:nvCxnSpPr>
        <p:spPr bwMode="auto">
          <a:xfrm>
            <a:off x="3174496" y="3372964"/>
            <a:ext cx="1588" cy="863600"/>
          </a:xfrm>
          <a:prstGeom prst="straightConnector1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89" name="Rectangle 37"/>
          <p:cNvSpPr>
            <a:spLocks noChangeArrowheads="1"/>
          </p:cNvSpPr>
          <p:nvPr/>
        </p:nvSpPr>
        <p:spPr bwMode="auto">
          <a:xfrm>
            <a:off x="5232401" y="3139060"/>
            <a:ext cx="1368425" cy="4397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1" name="Rectangle 28"/>
          <p:cNvSpPr>
            <a:spLocks noChangeArrowheads="1"/>
          </p:cNvSpPr>
          <p:nvPr/>
        </p:nvSpPr>
        <p:spPr bwMode="auto">
          <a:xfrm>
            <a:off x="2818896" y="4206401"/>
            <a:ext cx="717550" cy="43021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cxnSp>
        <p:nvCxnSpPr>
          <p:cNvPr id="16392" name="AutoShape 29"/>
          <p:cNvCxnSpPr>
            <a:cxnSpLocks noChangeShapeType="1"/>
          </p:cNvCxnSpPr>
          <p:nvPr/>
        </p:nvCxnSpPr>
        <p:spPr bwMode="auto">
          <a:xfrm flipV="1">
            <a:off x="2056392" y="5128702"/>
            <a:ext cx="2106613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30"/>
          <p:cNvCxnSpPr>
            <a:cxnSpLocks noChangeShapeType="1"/>
          </p:cNvCxnSpPr>
          <p:nvPr/>
        </p:nvCxnSpPr>
        <p:spPr bwMode="auto">
          <a:xfrm flipH="1">
            <a:off x="2040517" y="5128702"/>
            <a:ext cx="1588" cy="500063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31"/>
          <p:cNvCxnSpPr>
            <a:cxnSpLocks noChangeShapeType="1"/>
          </p:cNvCxnSpPr>
          <p:nvPr/>
        </p:nvCxnSpPr>
        <p:spPr bwMode="auto">
          <a:xfrm flipH="1">
            <a:off x="4180467" y="5123939"/>
            <a:ext cx="1588" cy="5016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5" name="AutoShape 34"/>
          <p:cNvSpPr>
            <a:spLocks noChangeArrowheads="1"/>
          </p:cNvSpPr>
          <p:nvPr/>
        </p:nvSpPr>
        <p:spPr bwMode="auto">
          <a:xfrm>
            <a:off x="3023179" y="4638164"/>
            <a:ext cx="296863" cy="468313"/>
          </a:xfrm>
          <a:prstGeom prst="upArrow">
            <a:avLst>
              <a:gd name="adj1" fmla="val 0"/>
              <a:gd name="adj2" fmla="val 70887"/>
            </a:avLst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 sz="2000" b="1"/>
          </a:p>
        </p:txBody>
      </p:sp>
      <p:cxnSp>
        <p:nvCxnSpPr>
          <p:cNvPr id="16396" name="AutoShape 30"/>
          <p:cNvCxnSpPr>
            <a:cxnSpLocks noChangeShapeType="1"/>
          </p:cNvCxnSpPr>
          <p:nvPr/>
        </p:nvCxnSpPr>
        <p:spPr bwMode="auto">
          <a:xfrm flipH="1">
            <a:off x="2448504" y="5142989"/>
            <a:ext cx="1588" cy="500063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AutoShape 30"/>
          <p:cNvCxnSpPr>
            <a:cxnSpLocks noChangeShapeType="1"/>
          </p:cNvCxnSpPr>
          <p:nvPr/>
        </p:nvCxnSpPr>
        <p:spPr bwMode="auto">
          <a:xfrm flipH="1">
            <a:off x="2918404" y="5142989"/>
            <a:ext cx="1588" cy="500063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AutoShape 31"/>
          <p:cNvCxnSpPr>
            <a:cxnSpLocks noChangeShapeType="1"/>
          </p:cNvCxnSpPr>
          <p:nvPr/>
        </p:nvCxnSpPr>
        <p:spPr bwMode="auto">
          <a:xfrm flipH="1">
            <a:off x="3280354" y="5142989"/>
            <a:ext cx="1588" cy="5016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AutoShape 31"/>
          <p:cNvCxnSpPr>
            <a:cxnSpLocks noChangeShapeType="1"/>
          </p:cNvCxnSpPr>
          <p:nvPr/>
        </p:nvCxnSpPr>
        <p:spPr bwMode="auto">
          <a:xfrm flipH="1">
            <a:off x="3782004" y="5142989"/>
            <a:ext cx="1588" cy="5016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0" name="Rectangle 33"/>
          <p:cNvSpPr>
            <a:spLocks noChangeArrowheads="1"/>
          </p:cNvSpPr>
          <p:nvPr/>
        </p:nvSpPr>
        <p:spPr bwMode="auto">
          <a:xfrm>
            <a:off x="3188279" y="5349364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6401" name="Rectangle 33"/>
          <p:cNvSpPr>
            <a:spLocks noChangeArrowheads="1"/>
          </p:cNvSpPr>
          <p:nvPr/>
        </p:nvSpPr>
        <p:spPr bwMode="auto">
          <a:xfrm>
            <a:off x="3623254" y="5350952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6402" name="Rectangle 33"/>
          <p:cNvSpPr>
            <a:spLocks noChangeArrowheads="1"/>
          </p:cNvSpPr>
          <p:nvPr/>
        </p:nvSpPr>
        <p:spPr bwMode="auto">
          <a:xfrm>
            <a:off x="4055054" y="5354127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6403" name="Rectangle 33"/>
          <p:cNvSpPr>
            <a:spLocks noChangeArrowheads="1"/>
          </p:cNvSpPr>
          <p:nvPr/>
        </p:nvSpPr>
        <p:spPr bwMode="auto">
          <a:xfrm>
            <a:off x="1911929" y="5363652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6404" name="Rectangle 33"/>
          <p:cNvSpPr>
            <a:spLocks noChangeArrowheads="1"/>
          </p:cNvSpPr>
          <p:nvPr/>
        </p:nvSpPr>
        <p:spPr bwMode="auto">
          <a:xfrm>
            <a:off x="2346904" y="5365239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6405" name="Rectangle 33"/>
          <p:cNvSpPr>
            <a:spLocks noChangeArrowheads="1"/>
          </p:cNvSpPr>
          <p:nvPr/>
        </p:nvSpPr>
        <p:spPr bwMode="auto">
          <a:xfrm>
            <a:off x="2778704" y="5368414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6407" name="Rectangle 28"/>
          <p:cNvSpPr>
            <a:spLocks noChangeArrowheads="1"/>
          </p:cNvSpPr>
          <p:nvPr/>
        </p:nvSpPr>
        <p:spPr bwMode="auto">
          <a:xfrm>
            <a:off x="5595938" y="4177285"/>
            <a:ext cx="717550" cy="43021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16408" name="AutoShape 29"/>
          <p:cNvCxnSpPr>
            <a:cxnSpLocks noChangeShapeType="1"/>
          </p:cNvCxnSpPr>
          <p:nvPr/>
        </p:nvCxnSpPr>
        <p:spPr bwMode="auto">
          <a:xfrm flipV="1">
            <a:off x="4813338" y="5109634"/>
            <a:ext cx="2106613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30"/>
          <p:cNvCxnSpPr>
            <a:cxnSpLocks noChangeShapeType="1"/>
          </p:cNvCxnSpPr>
          <p:nvPr/>
        </p:nvCxnSpPr>
        <p:spPr bwMode="auto">
          <a:xfrm flipH="1">
            <a:off x="4797463" y="5109634"/>
            <a:ext cx="1588" cy="500063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AutoShape 31"/>
          <p:cNvCxnSpPr>
            <a:cxnSpLocks noChangeShapeType="1"/>
          </p:cNvCxnSpPr>
          <p:nvPr/>
        </p:nvCxnSpPr>
        <p:spPr bwMode="auto">
          <a:xfrm flipH="1">
            <a:off x="6937413" y="5104871"/>
            <a:ext cx="1588" cy="5016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1" name="AutoShape 34"/>
          <p:cNvSpPr>
            <a:spLocks noChangeArrowheads="1"/>
          </p:cNvSpPr>
          <p:nvPr/>
        </p:nvSpPr>
        <p:spPr bwMode="auto">
          <a:xfrm>
            <a:off x="5780125" y="4619096"/>
            <a:ext cx="296863" cy="468313"/>
          </a:xfrm>
          <a:prstGeom prst="upArrow">
            <a:avLst>
              <a:gd name="adj1" fmla="val 0"/>
              <a:gd name="adj2" fmla="val 70887"/>
            </a:avLst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 sz="2000" b="1"/>
          </a:p>
        </p:txBody>
      </p:sp>
      <p:cxnSp>
        <p:nvCxnSpPr>
          <p:cNvPr id="16412" name="AutoShape 30"/>
          <p:cNvCxnSpPr>
            <a:cxnSpLocks noChangeShapeType="1"/>
          </p:cNvCxnSpPr>
          <p:nvPr/>
        </p:nvCxnSpPr>
        <p:spPr bwMode="auto">
          <a:xfrm flipH="1">
            <a:off x="5205450" y="5123921"/>
            <a:ext cx="1588" cy="500063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3" name="AutoShape 30"/>
          <p:cNvCxnSpPr>
            <a:cxnSpLocks noChangeShapeType="1"/>
          </p:cNvCxnSpPr>
          <p:nvPr/>
        </p:nvCxnSpPr>
        <p:spPr bwMode="auto">
          <a:xfrm flipH="1">
            <a:off x="5675350" y="5123921"/>
            <a:ext cx="1588" cy="500063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AutoShape 31"/>
          <p:cNvCxnSpPr>
            <a:cxnSpLocks noChangeShapeType="1"/>
          </p:cNvCxnSpPr>
          <p:nvPr/>
        </p:nvCxnSpPr>
        <p:spPr bwMode="auto">
          <a:xfrm flipH="1">
            <a:off x="6037300" y="5123921"/>
            <a:ext cx="1588" cy="5016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AutoShape 31"/>
          <p:cNvCxnSpPr>
            <a:cxnSpLocks noChangeShapeType="1"/>
          </p:cNvCxnSpPr>
          <p:nvPr/>
        </p:nvCxnSpPr>
        <p:spPr bwMode="auto">
          <a:xfrm flipH="1">
            <a:off x="6538950" y="5123921"/>
            <a:ext cx="1588" cy="5016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6" name="Rectangle 33"/>
          <p:cNvSpPr>
            <a:spLocks noChangeArrowheads="1"/>
          </p:cNvSpPr>
          <p:nvPr/>
        </p:nvSpPr>
        <p:spPr bwMode="auto">
          <a:xfrm>
            <a:off x="5945225" y="5330296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6380200" y="5331884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6418" name="Rectangle 33"/>
          <p:cNvSpPr>
            <a:spLocks noChangeArrowheads="1"/>
          </p:cNvSpPr>
          <p:nvPr/>
        </p:nvSpPr>
        <p:spPr bwMode="auto">
          <a:xfrm>
            <a:off x="6812000" y="5335059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6419" name="Rectangle 33"/>
          <p:cNvSpPr>
            <a:spLocks noChangeArrowheads="1"/>
          </p:cNvSpPr>
          <p:nvPr/>
        </p:nvSpPr>
        <p:spPr bwMode="auto">
          <a:xfrm>
            <a:off x="4668875" y="5344584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6420" name="Rectangle 33"/>
          <p:cNvSpPr>
            <a:spLocks noChangeArrowheads="1"/>
          </p:cNvSpPr>
          <p:nvPr/>
        </p:nvSpPr>
        <p:spPr bwMode="auto">
          <a:xfrm>
            <a:off x="5103850" y="5346171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6421" name="Rectangle 33"/>
          <p:cNvSpPr>
            <a:spLocks noChangeArrowheads="1"/>
          </p:cNvSpPr>
          <p:nvPr/>
        </p:nvSpPr>
        <p:spPr bwMode="auto">
          <a:xfrm>
            <a:off x="5535650" y="5349346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6423" name="Rectangle 28"/>
          <p:cNvSpPr>
            <a:spLocks noChangeArrowheads="1"/>
          </p:cNvSpPr>
          <p:nvPr/>
        </p:nvSpPr>
        <p:spPr bwMode="auto">
          <a:xfrm>
            <a:off x="8331201" y="4174110"/>
            <a:ext cx="717550" cy="43021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cxnSp>
        <p:nvCxnSpPr>
          <p:cNvPr id="16424" name="AutoShape 29"/>
          <p:cNvCxnSpPr>
            <a:cxnSpLocks noChangeShapeType="1"/>
          </p:cNvCxnSpPr>
          <p:nvPr/>
        </p:nvCxnSpPr>
        <p:spPr bwMode="auto">
          <a:xfrm flipV="1">
            <a:off x="7608889" y="5116507"/>
            <a:ext cx="2106613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5" name="AutoShape 30"/>
          <p:cNvCxnSpPr>
            <a:cxnSpLocks noChangeShapeType="1"/>
          </p:cNvCxnSpPr>
          <p:nvPr/>
        </p:nvCxnSpPr>
        <p:spPr bwMode="auto">
          <a:xfrm flipH="1">
            <a:off x="7593014" y="5116507"/>
            <a:ext cx="1588" cy="500063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6" name="AutoShape 31"/>
          <p:cNvCxnSpPr>
            <a:cxnSpLocks noChangeShapeType="1"/>
          </p:cNvCxnSpPr>
          <p:nvPr/>
        </p:nvCxnSpPr>
        <p:spPr bwMode="auto">
          <a:xfrm flipH="1">
            <a:off x="9732964" y="5111744"/>
            <a:ext cx="1588" cy="5016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27" name="AutoShape 34"/>
          <p:cNvSpPr>
            <a:spLocks noChangeArrowheads="1"/>
          </p:cNvSpPr>
          <p:nvPr/>
        </p:nvSpPr>
        <p:spPr bwMode="auto">
          <a:xfrm>
            <a:off x="8575676" y="4625969"/>
            <a:ext cx="296863" cy="468313"/>
          </a:xfrm>
          <a:prstGeom prst="upArrow">
            <a:avLst>
              <a:gd name="adj1" fmla="val 0"/>
              <a:gd name="adj2" fmla="val 70887"/>
            </a:avLst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 sz="2000" b="1"/>
          </a:p>
        </p:txBody>
      </p:sp>
      <p:cxnSp>
        <p:nvCxnSpPr>
          <p:cNvPr id="16428" name="AutoShape 30"/>
          <p:cNvCxnSpPr>
            <a:cxnSpLocks noChangeShapeType="1"/>
          </p:cNvCxnSpPr>
          <p:nvPr/>
        </p:nvCxnSpPr>
        <p:spPr bwMode="auto">
          <a:xfrm flipH="1">
            <a:off x="8001001" y="5130794"/>
            <a:ext cx="1588" cy="500063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9" name="AutoShape 30"/>
          <p:cNvCxnSpPr>
            <a:cxnSpLocks noChangeShapeType="1"/>
          </p:cNvCxnSpPr>
          <p:nvPr/>
        </p:nvCxnSpPr>
        <p:spPr bwMode="auto">
          <a:xfrm flipH="1">
            <a:off x="8470901" y="5130794"/>
            <a:ext cx="1588" cy="500063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0" name="AutoShape 31"/>
          <p:cNvCxnSpPr>
            <a:cxnSpLocks noChangeShapeType="1"/>
          </p:cNvCxnSpPr>
          <p:nvPr/>
        </p:nvCxnSpPr>
        <p:spPr bwMode="auto">
          <a:xfrm flipH="1">
            <a:off x="8832851" y="5130794"/>
            <a:ext cx="1588" cy="5016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1" name="AutoShape 31"/>
          <p:cNvCxnSpPr>
            <a:cxnSpLocks noChangeShapeType="1"/>
          </p:cNvCxnSpPr>
          <p:nvPr/>
        </p:nvCxnSpPr>
        <p:spPr bwMode="auto">
          <a:xfrm flipH="1">
            <a:off x="9334501" y="5130794"/>
            <a:ext cx="1588" cy="5016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32" name="Rectangle 33"/>
          <p:cNvSpPr>
            <a:spLocks noChangeArrowheads="1"/>
          </p:cNvSpPr>
          <p:nvPr/>
        </p:nvSpPr>
        <p:spPr bwMode="auto">
          <a:xfrm>
            <a:off x="8740776" y="5337169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6433" name="Rectangle 33"/>
          <p:cNvSpPr>
            <a:spLocks noChangeArrowheads="1"/>
          </p:cNvSpPr>
          <p:nvPr/>
        </p:nvSpPr>
        <p:spPr bwMode="auto">
          <a:xfrm>
            <a:off x="9175751" y="5338757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6434" name="Rectangle 33"/>
          <p:cNvSpPr>
            <a:spLocks noChangeArrowheads="1"/>
          </p:cNvSpPr>
          <p:nvPr/>
        </p:nvSpPr>
        <p:spPr bwMode="auto">
          <a:xfrm>
            <a:off x="9607551" y="5341932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6435" name="Rectangle 33"/>
          <p:cNvSpPr>
            <a:spLocks noChangeArrowheads="1"/>
          </p:cNvSpPr>
          <p:nvPr/>
        </p:nvSpPr>
        <p:spPr bwMode="auto">
          <a:xfrm>
            <a:off x="7464426" y="5351457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6436" name="Rectangle 33"/>
          <p:cNvSpPr>
            <a:spLocks noChangeArrowheads="1"/>
          </p:cNvSpPr>
          <p:nvPr/>
        </p:nvSpPr>
        <p:spPr bwMode="auto">
          <a:xfrm>
            <a:off x="7899401" y="5353044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6437" name="Rectangle 33"/>
          <p:cNvSpPr>
            <a:spLocks noChangeArrowheads="1"/>
          </p:cNvSpPr>
          <p:nvPr/>
        </p:nvSpPr>
        <p:spPr bwMode="auto">
          <a:xfrm>
            <a:off x="8331201" y="5356219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6438" name="Line 79"/>
          <p:cNvSpPr>
            <a:spLocks noChangeShapeType="1"/>
          </p:cNvSpPr>
          <p:nvPr/>
        </p:nvSpPr>
        <p:spPr bwMode="auto">
          <a:xfrm flipV="1">
            <a:off x="3151748" y="3337011"/>
            <a:ext cx="2089150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6439" name="AutoShape 35"/>
          <p:cNvCxnSpPr>
            <a:cxnSpLocks noChangeShapeType="1"/>
            <a:endCxn id="16407" idx="0"/>
          </p:cNvCxnSpPr>
          <p:nvPr/>
        </p:nvCxnSpPr>
        <p:spPr bwMode="auto">
          <a:xfrm>
            <a:off x="5951538" y="3608960"/>
            <a:ext cx="3175" cy="568325"/>
          </a:xfrm>
          <a:prstGeom prst="straightConnector1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0" name="AutoShape 35"/>
          <p:cNvCxnSpPr>
            <a:cxnSpLocks noChangeShapeType="1"/>
            <a:endCxn id="16423" idx="0"/>
          </p:cNvCxnSpPr>
          <p:nvPr/>
        </p:nvCxnSpPr>
        <p:spPr bwMode="auto">
          <a:xfrm>
            <a:off x="8686801" y="3350197"/>
            <a:ext cx="3175" cy="823913"/>
          </a:xfrm>
          <a:prstGeom prst="straightConnector1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41" name="Line 82"/>
          <p:cNvSpPr>
            <a:spLocks noChangeShapeType="1"/>
          </p:cNvSpPr>
          <p:nvPr/>
        </p:nvSpPr>
        <p:spPr bwMode="auto">
          <a:xfrm flipV="1">
            <a:off x="6599238" y="3335910"/>
            <a:ext cx="2088000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7" name="Text Box 59"/>
          <p:cNvSpPr txBox="1">
            <a:spLocks noChangeArrowheads="1"/>
          </p:cNvSpPr>
          <p:nvPr/>
        </p:nvSpPr>
        <p:spPr bwMode="auto">
          <a:xfrm>
            <a:off x="3482976" y="2831085"/>
            <a:ext cx="1676400" cy="39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/>
              <a:t>&lt;&lt;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en-US" altLang="zh-CN" sz="2000" b="1"/>
              <a:t>&gt;&gt;</a:t>
            </a:r>
          </a:p>
        </p:txBody>
      </p:sp>
      <p:sp>
        <p:nvSpPr>
          <p:cNvPr id="2" name="Text Box 59"/>
          <p:cNvSpPr txBox="1">
            <a:spLocks noChangeArrowheads="1"/>
          </p:cNvSpPr>
          <p:nvPr/>
        </p:nvSpPr>
        <p:spPr bwMode="auto">
          <a:xfrm>
            <a:off x="6724651" y="2831085"/>
            <a:ext cx="1676400" cy="39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/>
              <a:t>&lt;&lt;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en-US" altLang="zh-CN" sz="2000" b="1"/>
              <a:t>&gt;&gt;</a:t>
            </a:r>
          </a:p>
        </p:txBody>
      </p:sp>
      <p:sp>
        <p:nvSpPr>
          <p:cNvPr id="3" name="Text Box 59"/>
          <p:cNvSpPr txBox="1">
            <a:spLocks noChangeArrowheads="1"/>
          </p:cNvSpPr>
          <p:nvPr/>
        </p:nvSpPr>
        <p:spPr bwMode="auto">
          <a:xfrm>
            <a:off x="6075363" y="3658172"/>
            <a:ext cx="1676400" cy="39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/>
              <a:t>&lt;&lt;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en-US" altLang="zh-CN" sz="2000" b="1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905391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561316" y="1695310"/>
            <a:ext cx="10846050" cy="2894797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如果不使用抽象工厂模式，将会发生什么？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我们不使用抽象工厂，那么在创建这样的实例时，选择适当类所需的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实现代码将会出现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在任何地方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使用大量条件语句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1" y="274639"/>
            <a:ext cx="8291513" cy="777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When to use Abstract Factory Pattern?</a:t>
            </a:r>
          </a:p>
        </p:txBody>
      </p:sp>
    </p:spTree>
    <p:extLst>
      <p:ext uri="{BB962C8B-B14F-4D97-AF65-F5344CB8AC3E}">
        <p14:creationId xmlns:p14="http://schemas.microsoft.com/office/powerpoint/2010/main" val="155965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7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charRg st="79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7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charRg st="79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681416" y="874713"/>
            <a:ext cx="10438644" cy="16097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对象怎样使用抽象工厂模式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回答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使用具体的工厂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子类创建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子类对象，而不必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知道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到底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哪个子类对象被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3359151" y="188913"/>
            <a:ext cx="6276975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Abstract Factory Pattern</a:t>
            </a:r>
          </a:p>
        </p:txBody>
      </p:sp>
      <p:cxnSp>
        <p:nvCxnSpPr>
          <p:cNvPr id="18436" name="AutoShape 35"/>
          <p:cNvCxnSpPr>
            <a:cxnSpLocks noChangeShapeType="1"/>
          </p:cNvCxnSpPr>
          <p:nvPr/>
        </p:nvCxnSpPr>
        <p:spPr bwMode="auto">
          <a:xfrm>
            <a:off x="3286125" y="4278314"/>
            <a:ext cx="1588" cy="863600"/>
          </a:xfrm>
          <a:prstGeom prst="straightConnector1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7" name="Rectangle 37"/>
          <p:cNvSpPr>
            <a:spLocks noChangeArrowheads="1"/>
          </p:cNvSpPr>
          <p:nvPr/>
        </p:nvSpPr>
        <p:spPr bwMode="auto">
          <a:xfrm>
            <a:off x="5303838" y="2924176"/>
            <a:ext cx="1368425" cy="4397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9" name="Rectangle 28"/>
          <p:cNvSpPr>
            <a:spLocks noChangeArrowheads="1"/>
          </p:cNvSpPr>
          <p:nvPr/>
        </p:nvSpPr>
        <p:spPr bwMode="auto">
          <a:xfrm>
            <a:off x="2930525" y="5111751"/>
            <a:ext cx="717550" cy="43021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cxnSp>
        <p:nvCxnSpPr>
          <p:cNvPr id="18440" name="AutoShape 29"/>
          <p:cNvCxnSpPr>
            <a:cxnSpLocks noChangeShapeType="1"/>
          </p:cNvCxnSpPr>
          <p:nvPr/>
        </p:nvCxnSpPr>
        <p:spPr bwMode="auto">
          <a:xfrm flipV="1">
            <a:off x="2157973" y="6034052"/>
            <a:ext cx="2106613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AutoShape 30"/>
          <p:cNvCxnSpPr>
            <a:cxnSpLocks noChangeShapeType="1"/>
          </p:cNvCxnSpPr>
          <p:nvPr/>
        </p:nvCxnSpPr>
        <p:spPr bwMode="auto">
          <a:xfrm flipH="1">
            <a:off x="2142098" y="6034052"/>
            <a:ext cx="1588" cy="500063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AutoShape 31"/>
          <p:cNvCxnSpPr>
            <a:cxnSpLocks noChangeShapeType="1"/>
          </p:cNvCxnSpPr>
          <p:nvPr/>
        </p:nvCxnSpPr>
        <p:spPr bwMode="auto">
          <a:xfrm flipH="1">
            <a:off x="4282048" y="6029289"/>
            <a:ext cx="1588" cy="5016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AutoShape 34"/>
          <p:cNvSpPr>
            <a:spLocks noChangeArrowheads="1"/>
          </p:cNvSpPr>
          <p:nvPr/>
        </p:nvSpPr>
        <p:spPr bwMode="auto">
          <a:xfrm>
            <a:off x="3124760" y="5543514"/>
            <a:ext cx="296863" cy="468313"/>
          </a:xfrm>
          <a:prstGeom prst="upArrow">
            <a:avLst>
              <a:gd name="adj1" fmla="val 0"/>
              <a:gd name="adj2" fmla="val 70887"/>
            </a:avLst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 sz="2000" b="1"/>
          </a:p>
        </p:txBody>
      </p:sp>
      <p:cxnSp>
        <p:nvCxnSpPr>
          <p:cNvPr id="18444" name="AutoShape 30"/>
          <p:cNvCxnSpPr>
            <a:cxnSpLocks noChangeShapeType="1"/>
          </p:cNvCxnSpPr>
          <p:nvPr/>
        </p:nvCxnSpPr>
        <p:spPr bwMode="auto">
          <a:xfrm flipH="1">
            <a:off x="2550085" y="6048339"/>
            <a:ext cx="1588" cy="500063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AutoShape 30"/>
          <p:cNvCxnSpPr>
            <a:cxnSpLocks noChangeShapeType="1"/>
          </p:cNvCxnSpPr>
          <p:nvPr/>
        </p:nvCxnSpPr>
        <p:spPr bwMode="auto">
          <a:xfrm flipH="1">
            <a:off x="3019985" y="6048339"/>
            <a:ext cx="1588" cy="500063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31"/>
          <p:cNvCxnSpPr>
            <a:cxnSpLocks noChangeShapeType="1"/>
          </p:cNvCxnSpPr>
          <p:nvPr/>
        </p:nvCxnSpPr>
        <p:spPr bwMode="auto">
          <a:xfrm flipH="1">
            <a:off x="3381935" y="6048339"/>
            <a:ext cx="1588" cy="5016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31"/>
          <p:cNvCxnSpPr>
            <a:cxnSpLocks noChangeShapeType="1"/>
          </p:cNvCxnSpPr>
          <p:nvPr/>
        </p:nvCxnSpPr>
        <p:spPr bwMode="auto">
          <a:xfrm flipH="1">
            <a:off x="3883585" y="6048339"/>
            <a:ext cx="1588" cy="5016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8" name="Rectangle 33"/>
          <p:cNvSpPr>
            <a:spLocks noChangeArrowheads="1"/>
          </p:cNvSpPr>
          <p:nvPr/>
        </p:nvSpPr>
        <p:spPr bwMode="auto">
          <a:xfrm>
            <a:off x="3289860" y="6254714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8449" name="Rectangle 33"/>
          <p:cNvSpPr>
            <a:spLocks noChangeArrowheads="1"/>
          </p:cNvSpPr>
          <p:nvPr/>
        </p:nvSpPr>
        <p:spPr bwMode="auto">
          <a:xfrm>
            <a:off x="3724835" y="6256302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8450" name="Rectangle 33"/>
          <p:cNvSpPr>
            <a:spLocks noChangeArrowheads="1"/>
          </p:cNvSpPr>
          <p:nvPr/>
        </p:nvSpPr>
        <p:spPr bwMode="auto">
          <a:xfrm>
            <a:off x="4156635" y="6259477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8451" name="Rectangle 33"/>
          <p:cNvSpPr>
            <a:spLocks noChangeArrowheads="1"/>
          </p:cNvSpPr>
          <p:nvPr/>
        </p:nvSpPr>
        <p:spPr bwMode="auto">
          <a:xfrm>
            <a:off x="2013510" y="6269002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8452" name="Rectangle 33"/>
          <p:cNvSpPr>
            <a:spLocks noChangeArrowheads="1"/>
          </p:cNvSpPr>
          <p:nvPr/>
        </p:nvSpPr>
        <p:spPr bwMode="auto">
          <a:xfrm>
            <a:off x="2448485" y="6270589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8453" name="Rectangle 33"/>
          <p:cNvSpPr>
            <a:spLocks noChangeArrowheads="1"/>
          </p:cNvSpPr>
          <p:nvPr/>
        </p:nvSpPr>
        <p:spPr bwMode="auto">
          <a:xfrm>
            <a:off x="2880285" y="6273764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8455" name="Rectangle 28"/>
          <p:cNvSpPr>
            <a:spLocks noChangeArrowheads="1"/>
          </p:cNvSpPr>
          <p:nvPr/>
        </p:nvSpPr>
        <p:spPr bwMode="auto">
          <a:xfrm>
            <a:off x="5667375" y="5062539"/>
            <a:ext cx="717550" cy="43021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18456" name="AutoShape 29"/>
          <p:cNvCxnSpPr>
            <a:cxnSpLocks noChangeShapeType="1"/>
          </p:cNvCxnSpPr>
          <p:nvPr/>
        </p:nvCxnSpPr>
        <p:spPr bwMode="auto">
          <a:xfrm flipV="1">
            <a:off x="4904871" y="6004936"/>
            <a:ext cx="2106613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AutoShape 30"/>
          <p:cNvCxnSpPr>
            <a:cxnSpLocks noChangeShapeType="1"/>
          </p:cNvCxnSpPr>
          <p:nvPr/>
        </p:nvCxnSpPr>
        <p:spPr bwMode="auto">
          <a:xfrm flipH="1">
            <a:off x="4888996" y="6004936"/>
            <a:ext cx="1588" cy="500063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8" name="AutoShape 31"/>
          <p:cNvCxnSpPr>
            <a:cxnSpLocks noChangeShapeType="1"/>
          </p:cNvCxnSpPr>
          <p:nvPr/>
        </p:nvCxnSpPr>
        <p:spPr bwMode="auto">
          <a:xfrm flipH="1">
            <a:off x="7028946" y="6000173"/>
            <a:ext cx="1588" cy="5016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9" name="AutoShape 34"/>
          <p:cNvSpPr>
            <a:spLocks noChangeArrowheads="1"/>
          </p:cNvSpPr>
          <p:nvPr/>
        </p:nvSpPr>
        <p:spPr bwMode="auto">
          <a:xfrm>
            <a:off x="5871658" y="5514398"/>
            <a:ext cx="296863" cy="468313"/>
          </a:xfrm>
          <a:prstGeom prst="upArrow">
            <a:avLst>
              <a:gd name="adj1" fmla="val 0"/>
              <a:gd name="adj2" fmla="val 70887"/>
            </a:avLst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 sz="2000" b="1"/>
          </a:p>
        </p:txBody>
      </p:sp>
      <p:cxnSp>
        <p:nvCxnSpPr>
          <p:cNvPr id="18460" name="AutoShape 30"/>
          <p:cNvCxnSpPr>
            <a:cxnSpLocks noChangeShapeType="1"/>
          </p:cNvCxnSpPr>
          <p:nvPr/>
        </p:nvCxnSpPr>
        <p:spPr bwMode="auto">
          <a:xfrm flipH="1">
            <a:off x="5296983" y="6019223"/>
            <a:ext cx="1588" cy="500063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AutoShape 30"/>
          <p:cNvCxnSpPr>
            <a:cxnSpLocks noChangeShapeType="1"/>
          </p:cNvCxnSpPr>
          <p:nvPr/>
        </p:nvCxnSpPr>
        <p:spPr bwMode="auto">
          <a:xfrm flipH="1">
            <a:off x="5766883" y="6019223"/>
            <a:ext cx="1588" cy="500063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2" name="AutoShape 31"/>
          <p:cNvCxnSpPr>
            <a:cxnSpLocks noChangeShapeType="1"/>
          </p:cNvCxnSpPr>
          <p:nvPr/>
        </p:nvCxnSpPr>
        <p:spPr bwMode="auto">
          <a:xfrm flipH="1">
            <a:off x="6128833" y="6019223"/>
            <a:ext cx="1588" cy="5016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AutoShape 31"/>
          <p:cNvCxnSpPr>
            <a:cxnSpLocks noChangeShapeType="1"/>
          </p:cNvCxnSpPr>
          <p:nvPr/>
        </p:nvCxnSpPr>
        <p:spPr bwMode="auto">
          <a:xfrm flipH="1">
            <a:off x="6630483" y="6019223"/>
            <a:ext cx="1588" cy="5016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4" name="Rectangle 33"/>
          <p:cNvSpPr>
            <a:spLocks noChangeArrowheads="1"/>
          </p:cNvSpPr>
          <p:nvPr/>
        </p:nvSpPr>
        <p:spPr bwMode="auto">
          <a:xfrm>
            <a:off x="6036758" y="6225598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6471733" y="6227186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8466" name="Rectangle 33"/>
          <p:cNvSpPr>
            <a:spLocks noChangeArrowheads="1"/>
          </p:cNvSpPr>
          <p:nvPr/>
        </p:nvSpPr>
        <p:spPr bwMode="auto">
          <a:xfrm>
            <a:off x="6903533" y="6230361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8467" name="Rectangle 33"/>
          <p:cNvSpPr>
            <a:spLocks noChangeArrowheads="1"/>
          </p:cNvSpPr>
          <p:nvPr/>
        </p:nvSpPr>
        <p:spPr bwMode="auto">
          <a:xfrm>
            <a:off x="4760408" y="6239886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8468" name="Rectangle 33"/>
          <p:cNvSpPr>
            <a:spLocks noChangeArrowheads="1"/>
          </p:cNvSpPr>
          <p:nvPr/>
        </p:nvSpPr>
        <p:spPr bwMode="auto">
          <a:xfrm>
            <a:off x="5195383" y="6241473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8469" name="Rectangle 33"/>
          <p:cNvSpPr>
            <a:spLocks noChangeArrowheads="1"/>
          </p:cNvSpPr>
          <p:nvPr/>
        </p:nvSpPr>
        <p:spPr bwMode="auto">
          <a:xfrm>
            <a:off x="5627183" y="6244648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8471" name="Rectangle 28"/>
          <p:cNvSpPr>
            <a:spLocks noChangeArrowheads="1"/>
          </p:cNvSpPr>
          <p:nvPr/>
        </p:nvSpPr>
        <p:spPr bwMode="auto">
          <a:xfrm>
            <a:off x="8435976" y="5051426"/>
            <a:ext cx="717550" cy="43021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cxnSp>
        <p:nvCxnSpPr>
          <p:cNvPr id="18472" name="AutoShape 29"/>
          <p:cNvCxnSpPr>
            <a:cxnSpLocks noChangeShapeType="1"/>
          </p:cNvCxnSpPr>
          <p:nvPr/>
        </p:nvCxnSpPr>
        <p:spPr bwMode="auto">
          <a:xfrm flipV="1">
            <a:off x="7680326" y="6001760"/>
            <a:ext cx="2106613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3" name="AutoShape 30"/>
          <p:cNvCxnSpPr>
            <a:cxnSpLocks noChangeShapeType="1"/>
          </p:cNvCxnSpPr>
          <p:nvPr/>
        </p:nvCxnSpPr>
        <p:spPr bwMode="auto">
          <a:xfrm flipH="1">
            <a:off x="7664451" y="6001760"/>
            <a:ext cx="1588" cy="500063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4" name="AutoShape 31"/>
          <p:cNvCxnSpPr>
            <a:cxnSpLocks noChangeShapeType="1"/>
          </p:cNvCxnSpPr>
          <p:nvPr/>
        </p:nvCxnSpPr>
        <p:spPr bwMode="auto">
          <a:xfrm flipH="1">
            <a:off x="9804401" y="5996998"/>
            <a:ext cx="1588" cy="5016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5" name="AutoShape 34"/>
          <p:cNvSpPr>
            <a:spLocks noChangeArrowheads="1"/>
          </p:cNvSpPr>
          <p:nvPr/>
        </p:nvSpPr>
        <p:spPr bwMode="auto">
          <a:xfrm>
            <a:off x="8647113" y="5511223"/>
            <a:ext cx="296863" cy="468313"/>
          </a:xfrm>
          <a:prstGeom prst="upArrow">
            <a:avLst>
              <a:gd name="adj1" fmla="val 0"/>
              <a:gd name="adj2" fmla="val 70887"/>
            </a:avLst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 sz="2000" b="1"/>
          </a:p>
        </p:txBody>
      </p:sp>
      <p:cxnSp>
        <p:nvCxnSpPr>
          <p:cNvPr id="18476" name="AutoShape 30"/>
          <p:cNvCxnSpPr>
            <a:cxnSpLocks noChangeShapeType="1"/>
          </p:cNvCxnSpPr>
          <p:nvPr/>
        </p:nvCxnSpPr>
        <p:spPr bwMode="auto">
          <a:xfrm flipH="1">
            <a:off x="8072438" y="6016048"/>
            <a:ext cx="1588" cy="500063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7" name="AutoShape 30"/>
          <p:cNvCxnSpPr>
            <a:cxnSpLocks noChangeShapeType="1"/>
          </p:cNvCxnSpPr>
          <p:nvPr/>
        </p:nvCxnSpPr>
        <p:spPr bwMode="auto">
          <a:xfrm flipH="1">
            <a:off x="8542338" y="6016048"/>
            <a:ext cx="1588" cy="500063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8" name="AutoShape 31"/>
          <p:cNvCxnSpPr>
            <a:cxnSpLocks noChangeShapeType="1"/>
          </p:cNvCxnSpPr>
          <p:nvPr/>
        </p:nvCxnSpPr>
        <p:spPr bwMode="auto">
          <a:xfrm flipH="1">
            <a:off x="8904288" y="6016048"/>
            <a:ext cx="1588" cy="5016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9" name="AutoShape 31"/>
          <p:cNvCxnSpPr>
            <a:cxnSpLocks noChangeShapeType="1"/>
          </p:cNvCxnSpPr>
          <p:nvPr/>
        </p:nvCxnSpPr>
        <p:spPr bwMode="auto">
          <a:xfrm flipH="1">
            <a:off x="9405938" y="6016048"/>
            <a:ext cx="1588" cy="5016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80" name="Rectangle 33"/>
          <p:cNvSpPr>
            <a:spLocks noChangeArrowheads="1"/>
          </p:cNvSpPr>
          <p:nvPr/>
        </p:nvSpPr>
        <p:spPr bwMode="auto">
          <a:xfrm>
            <a:off x="8812213" y="6222423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8481" name="Rectangle 33"/>
          <p:cNvSpPr>
            <a:spLocks noChangeArrowheads="1"/>
          </p:cNvSpPr>
          <p:nvPr/>
        </p:nvSpPr>
        <p:spPr bwMode="auto">
          <a:xfrm>
            <a:off x="9247188" y="6224010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8482" name="Rectangle 33"/>
          <p:cNvSpPr>
            <a:spLocks noChangeArrowheads="1"/>
          </p:cNvSpPr>
          <p:nvPr/>
        </p:nvSpPr>
        <p:spPr bwMode="auto">
          <a:xfrm>
            <a:off x="9678988" y="6227185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8483" name="Rectangle 33"/>
          <p:cNvSpPr>
            <a:spLocks noChangeArrowheads="1"/>
          </p:cNvSpPr>
          <p:nvPr/>
        </p:nvSpPr>
        <p:spPr bwMode="auto">
          <a:xfrm>
            <a:off x="7535863" y="6236710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8484" name="Rectangle 33"/>
          <p:cNvSpPr>
            <a:spLocks noChangeArrowheads="1"/>
          </p:cNvSpPr>
          <p:nvPr/>
        </p:nvSpPr>
        <p:spPr bwMode="auto">
          <a:xfrm>
            <a:off x="7970838" y="6238298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8485" name="Rectangle 33"/>
          <p:cNvSpPr>
            <a:spLocks noChangeArrowheads="1"/>
          </p:cNvSpPr>
          <p:nvPr/>
        </p:nvSpPr>
        <p:spPr bwMode="auto">
          <a:xfrm>
            <a:off x="8402638" y="6241473"/>
            <a:ext cx="233363" cy="31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 altLang="zh-CN" sz="2000" b="1"/>
          </a:p>
        </p:txBody>
      </p:sp>
      <p:sp>
        <p:nvSpPr>
          <p:cNvPr id="18486" name="Line 55"/>
          <p:cNvSpPr>
            <a:spLocks noChangeShapeType="1"/>
          </p:cNvSpPr>
          <p:nvPr/>
        </p:nvSpPr>
        <p:spPr bwMode="auto">
          <a:xfrm flipV="1">
            <a:off x="3273425" y="4292601"/>
            <a:ext cx="2089150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8487" name="AutoShape 35"/>
          <p:cNvCxnSpPr>
            <a:cxnSpLocks noChangeShapeType="1"/>
            <a:endCxn id="18455" idx="0"/>
          </p:cNvCxnSpPr>
          <p:nvPr/>
        </p:nvCxnSpPr>
        <p:spPr bwMode="auto">
          <a:xfrm>
            <a:off x="6022975" y="4494214"/>
            <a:ext cx="3175" cy="568325"/>
          </a:xfrm>
          <a:prstGeom prst="straightConnector1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8" name="AutoShape 35"/>
          <p:cNvCxnSpPr>
            <a:cxnSpLocks noChangeShapeType="1"/>
          </p:cNvCxnSpPr>
          <p:nvPr/>
        </p:nvCxnSpPr>
        <p:spPr bwMode="auto">
          <a:xfrm>
            <a:off x="8808478" y="4235451"/>
            <a:ext cx="0" cy="815975"/>
          </a:xfrm>
          <a:prstGeom prst="straightConnector1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89" name="Line 58"/>
          <p:cNvSpPr>
            <a:spLocks noChangeShapeType="1"/>
          </p:cNvSpPr>
          <p:nvPr/>
        </p:nvSpPr>
        <p:spPr bwMode="auto">
          <a:xfrm flipV="1">
            <a:off x="6670675" y="4221164"/>
            <a:ext cx="2162175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7" name="Text Box 59"/>
          <p:cNvSpPr txBox="1">
            <a:spLocks noChangeArrowheads="1"/>
          </p:cNvSpPr>
          <p:nvPr/>
        </p:nvSpPr>
        <p:spPr bwMode="auto">
          <a:xfrm>
            <a:off x="3554413" y="3716339"/>
            <a:ext cx="1676400" cy="39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/>
              <a:t>&lt;&lt;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en-US" altLang="zh-CN" sz="2000" b="1"/>
              <a:t>&gt;&gt;</a:t>
            </a:r>
          </a:p>
        </p:txBody>
      </p:sp>
      <p:sp>
        <p:nvSpPr>
          <p:cNvPr id="2" name="Text Box 59"/>
          <p:cNvSpPr txBox="1">
            <a:spLocks noChangeArrowheads="1"/>
          </p:cNvSpPr>
          <p:nvPr/>
        </p:nvSpPr>
        <p:spPr bwMode="auto">
          <a:xfrm>
            <a:off x="6796088" y="3716339"/>
            <a:ext cx="1676400" cy="39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/>
              <a:t>&lt;&lt;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en-US" altLang="zh-CN" sz="2000" b="1"/>
              <a:t>&gt;&gt;</a:t>
            </a:r>
          </a:p>
        </p:txBody>
      </p:sp>
      <p:sp>
        <p:nvSpPr>
          <p:cNvPr id="3" name="Text Box 59"/>
          <p:cNvSpPr txBox="1">
            <a:spLocks noChangeArrowheads="1"/>
          </p:cNvSpPr>
          <p:nvPr/>
        </p:nvSpPr>
        <p:spPr bwMode="auto">
          <a:xfrm>
            <a:off x="6146800" y="4543426"/>
            <a:ext cx="1676400" cy="39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/>
              <a:t>&lt;&lt;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en-US" altLang="zh-CN" sz="2000" b="1"/>
              <a:t>&gt;&gt;</a:t>
            </a:r>
          </a:p>
        </p:txBody>
      </p:sp>
      <p:sp>
        <p:nvSpPr>
          <p:cNvPr id="18493" name="Rectangle 37"/>
          <p:cNvSpPr>
            <a:spLocks noChangeArrowheads="1"/>
          </p:cNvSpPr>
          <p:nvPr/>
        </p:nvSpPr>
        <p:spPr bwMode="auto">
          <a:xfrm>
            <a:off x="5195383" y="3932239"/>
            <a:ext cx="1548317" cy="4397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 lIns="0" tIns="0" rIns="0" bIns="0" anchor="ctr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Creator</a:t>
            </a:r>
          </a:p>
        </p:txBody>
      </p:sp>
      <p:cxnSp>
        <p:nvCxnSpPr>
          <p:cNvPr id="18494" name="AutoShape 35"/>
          <p:cNvCxnSpPr>
            <a:cxnSpLocks noChangeShapeType="1"/>
            <a:endCxn id="18455" idx="0"/>
          </p:cNvCxnSpPr>
          <p:nvPr/>
        </p:nvCxnSpPr>
        <p:spPr bwMode="auto">
          <a:xfrm>
            <a:off x="6022975" y="3363914"/>
            <a:ext cx="0" cy="540000"/>
          </a:xfrm>
          <a:prstGeom prst="straightConnector1">
            <a:avLst/>
          </a:prstGeom>
          <a:noFill/>
          <a:ln w="63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5" name="Text Box 64"/>
          <p:cNvSpPr txBox="1">
            <a:spLocks noChangeArrowheads="1"/>
          </p:cNvSpPr>
          <p:nvPr/>
        </p:nvSpPr>
        <p:spPr bwMode="auto">
          <a:xfrm>
            <a:off x="6959600" y="2781301"/>
            <a:ext cx="28082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Knows Creator, A, B and C </a:t>
            </a:r>
          </a:p>
        </p:txBody>
      </p:sp>
    </p:spTree>
    <p:extLst>
      <p:ext uri="{BB962C8B-B14F-4D97-AF65-F5344CB8AC3E}">
        <p14:creationId xmlns:p14="http://schemas.microsoft.com/office/powerpoint/2010/main" val="279391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52260" y="2408361"/>
            <a:ext cx="10103667" cy="1529893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1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 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(The 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Products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are different)</a:t>
            </a:r>
          </a:p>
          <a:p>
            <a:pPr marL="990600" lvl="1" indent="-53340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对于工厂方法模式，产品是单个产品类层次结构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990600" lvl="1" indent="-53340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对于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抽象工厂模式，产品是一组产品类层次结构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9833" y="4286705"/>
            <a:ext cx="10483913" cy="158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 startAt="2"/>
            </a:pPr>
            <a:r>
              <a:rPr lang="zh-CN" altLang="en-US" b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有关可扩展性 </a:t>
            </a:r>
            <a:r>
              <a:rPr lang="en-US" altLang="zh-CN" b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(About extensibility)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990600" lvl="1" indent="-533400">
              <a:buFont typeface="Wingdings" panose="05000000000000000000" pitchFamily="2" charset="2"/>
              <a:buChar char="Ø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工厂方法模式遵循开闭原则，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533400">
              <a:buFont typeface="Wingdings" panose="05000000000000000000" pitchFamily="2" charset="2"/>
              <a:buChar char="Ø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而抽象工厂模式仅部分遵循开放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闭合原则（见下一页）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9833" y="1638588"/>
            <a:ext cx="5929828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indent="-609600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工厂方法模式与抽象工厂模式的区别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71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552260" y="1662191"/>
            <a:ext cx="11027121" cy="3136146"/>
          </a:xfrm>
        </p:spPr>
        <p:txBody>
          <a:bodyPr vert="horz" lIns="18000" tIns="45720" rIns="18000" bIns="45720" rtlCol="0">
            <a:normAutofit/>
          </a:bodyPr>
          <a:lstStyle/>
          <a:p>
            <a:pPr marL="609600" indent="-609600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两种情况 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(Two situations):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 1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您添加了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ProductA3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ProductB3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则只需要在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Creator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层次结构添加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一个类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CreatorC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在此情况下，抽象工厂模式满足开闭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833" y="470699"/>
            <a:ext cx="5929828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indent="-609600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工厂方法模式与抽象工厂模式的区别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60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38" name="Line 90"/>
          <p:cNvSpPr>
            <a:spLocks noChangeShapeType="1"/>
          </p:cNvSpPr>
          <p:nvPr/>
        </p:nvSpPr>
        <p:spPr bwMode="auto">
          <a:xfrm>
            <a:off x="9648137" y="23304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0" name="Line 86"/>
          <p:cNvSpPr>
            <a:spLocks noChangeShapeType="1"/>
          </p:cNvSpPr>
          <p:nvPr/>
        </p:nvSpPr>
        <p:spPr bwMode="auto">
          <a:xfrm>
            <a:off x="8112125" y="5162888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932" name="Line 84"/>
          <p:cNvSpPr>
            <a:spLocks noChangeShapeType="1"/>
          </p:cNvSpPr>
          <p:nvPr/>
        </p:nvSpPr>
        <p:spPr bwMode="auto">
          <a:xfrm>
            <a:off x="4800600" y="5177177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Line 10"/>
          <p:cNvSpPr>
            <a:spLocks noChangeShapeType="1"/>
          </p:cNvSpPr>
          <p:nvPr/>
        </p:nvSpPr>
        <p:spPr bwMode="auto">
          <a:xfrm>
            <a:off x="3832980" y="23288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4712081" y="856708"/>
            <a:ext cx="3296451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98000"/>
              </a:schemeClr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&lt;&lt;Interface&gt;&gt; 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Creator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712081" y="1392238"/>
            <a:ext cx="3296451" cy="611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98000"/>
              </a:schemeClr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getObjA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getObjB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7" name="Line 7"/>
          <p:cNvSpPr>
            <a:spLocks noChangeShapeType="1"/>
          </p:cNvSpPr>
          <p:nvPr/>
        </p:nvSpPr>
        <p:spPr bwMode="auto">
          <a:xfrm>
            <a:off x="3843030" y="2328863"/>
            <a:ext cx="57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Line 11"/>
          <p:cNvSpPr>
            <a:spLocks noChangeShapeType="1"/>
          </p:cNvSpPr>
          <p:nvPr/>
        </p:nvSpPr>
        <p:spPr bwMode="auto">
          <a:xfrm>
            <a:off x="6564202" y="23288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539" name="Group 119"/>
          <p:cNvGrpSpPr>
            <a:grpSpLocks/>
          </p:cNvGrpSpPr>
          <p:nvPr/>
        </p:nvGrpSpPr>
        <p:grpSpPr bwMode="auto">
          <a:xfrm>
            <a:off x="2965451" y="4010364"/>
            <a:ext cx="1401763" cy="957263"/>
            <a:chOff x="908" y="2330"/>
            <a:chExt cx="883" cy="603"/>
          </a:xfrm>
        </p:grpSpPr>
        <p:sp>
          <p:nvSpPr>
            <p:cNvPr id="78864" name="Rectangle 16"/>
            <p:cNvSpPr>
              <a:spLocks noChangeArrowheads="1"/>
            </p:cNvSpPr>
            <p:nvPr/>
          </p:nvSpPr>
          <p:spPr bwMode="auto">
            <a:xfrm>
              <a:off x="908" y="2330"/>
              <a:ext cx="883" cy="3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>
                  <a:alpha val="40000"/>
                </a:schemeClr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&lt;&lt;Interface&gt;&gt; </a:t>
              </a:r>
            </a:p>
            <a:p>
              <a:pPr algn="ctr">
                <a:defRPr/>
              </a:pPr>
              <a:r>
                <a:rPr lang="en-US" altLang="zh-CN" sz="20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ProductA</a:t>
              </a:r>
              <a:endPara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908" y="2716"/>
              <a:ext cx="883" cy="2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>
                  <a:alpha val="40000"/>
                </a:schemeClr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+operationA</a:t>
              </a:r>
            </a:p>
          </p:txBody>
        </p:sp>
        <p:sp>
          <p:nvSpPr>
            <p:cNvPr id="22542" name="Rectangle 18"/>
            <p:cNvSpPr>
              <a:spLocks noChangeArrowheads="1"/>
            </p:cNvSpPr>
            <p:nvPr/>
          </p:nvSpPr>
          <p:spPr bwMode="auto">
            <a:xfrm>
              <a:off x="908" y="2671"/>
              <a:ext cx="883" cy="45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>
                  <a:alpha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543" name="Line 19"/>
          <p:cNvSpPr>
            <a:spLocks noChangeShapeType="1"/>
          </p:cNvSpPr>
          <p:nvPr/>
        </p:nvSpPr>
        <p:spPr bwMode="auto">
          <a:xfrm>
            <a:off x="1712896" y="5161302"/>
            <a:ext cx="3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Line 20"/>
          <p:cNvSpPr>
            <a:spLocks noChangeShapeType="1"/>
          </p:cNvSpPr>
          <p:nvPr/>
        </p:nvSpPr>
        <p:spPr bwMode="auto">
          <a:xfrm>
            <a:off x="1712898" y="5161302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Line 21"/>
          <p:cNvSpPr>
            <a:spLocks noChangeShapeType="1"/>
          </p:cNvSpPr>
          <p:nvPr/>
        </p:nvSpPr>
        <p:spPr bwMode="auto">
          <a:xfrm>
            <a:off x="3648075" y="5161302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2511425" y="2624048"/>
            <a:ext cx="2608265" cy="400051"/>
          </a:xfrm>
          <a:prstGeom prst="rect">
            <a:avLst/>
          </a:prstGeom>
          <a:solidFill>
            <a:schemeClr val="accent1">
              <a:alpha val="32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ConcreteCreator1</a:t>
            </a:r>
          </a:p>
        </p:txBody>
      </p: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2511425" y="3025591"/>
            <a:ext cx="2608265" cy="611188"/>
          </a:xfrm>
          <a:prstGeom prst="rect">
            <a:avLst/>
          </a:prstGeom>
          <a:solidFill>
            <a:schemeClr val="accent1">
              <a:alpha val="32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getObjA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getObjB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5264149" y="2634091"/>
            <a:ext cx="2732176" cy="382158"/>
          </a:xfrm>
          <a:prstGeom prst="rect">
            <a:avLst/>
          </a:prstGeom>
          <a:solidFill>
            <a:schemeClr val="accent1">
              <a:alpha val="41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ConcreteCreator2</a:t>
            </a:r>
          </a:p>
        </p:txBody>
      </p:sp>
      <p:sp>
        <p:nvSpPr>
          <p:cNvPr id="78876" name="Rectangle 28"/>
          <p:cNvSpPr>
            <a:spLocks noChangeArrowheads="1"/>
          </p:cNvSpPr>
          <p:nvPr/>
        </p:nvSpPr>
        <p:spPr bwMode="auto">
          <a:xfrm>
            <a:off x="5264149" y="3022415"/>
            <a:ext cx="2732176" cy="609600"/>
          </a:xfrm>
          <a:prstGeom prst="rect">
            <a:avLst/>
          </a:prstGeom>
          <a:solidFill>
            <a:schemeClr val="accent1">
              <a:alpha val="41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+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getObjA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: 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ProductA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+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getObjB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: 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ProductB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22554" name="Group 120"/>
          <p:cNvGrpSpPr>
            <a:grpSpLocks/>
          </p:cNvGrpSpPr>
          <p:nvPr/>
        </p:nvGrpSpPr>
        <p:grpSpPr bwMode="auto">
          <a:xfrm>
            <a:off x="595228" y="5356564"/>
            <a:ext cx="1447872" cy="671513"/>
            <a:chOff x="158" y="3178"/>
            <a:chExt cx="726" cy="423"/>
          </a:xfrm>
        </p:grpSpPr>
        <p:sp>
          <p:nvSpPr>
            <p:cNvPr id="78877" name="Rectangle 29"/>
            <p:cNvSpPr>
              <a:spLocks noChangeArrowheads="1"/>
            </p:cNvSpPr>
            <p:nvPr/>
          </p:nvSpPr>
          <p:spPr bwMode="auto">
            <a:xfrm>
              <a:off x="158" y="3178"/>
              <a:ext cx="726" cy="21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ProductA1</a:t>
              </a:r>
            </a:p>
          </p:txBody>
        </p:sp>
        <p:sp>
          <p:nvSpPr>
            <p:cNvPr id="78878" name="Rectangle 30"/>
            <p:cNvSpPr>
              <a:spLocks noChangeArrowheads="1"/>
            </p:cNvSpPr>
            <p:nvPr/>
          </p:nvSpPr>
          <p:spPr bwMode="auto">
            <a:xfrm>
              <a:off x="158" y="3385"/>
              <a:ext cx="726" cy="2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operationA</a:t>
              </a:r>
              <a:endPara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557" name="Group 121"/>
          <p:cNvGrpSpPr>
            <a:grpSpLocks/>
          </p:cNvGrpSpPr>
          <p:nvPr/>
        </p:nvGrpSpPr>
        <p:grpSpPr bwMode="auto">
          <a:xfrm>
            <a:off x="2187287" y="5356564"/>
            <a:ext cx="1533540" cy="671513"/>
            <a:chOff x="930" y="3178"/>
            <a:chExt cx="726" cy="423"/>
          </a:xfrm>
        </p:grpSpPr>
        <p:sp>
          <p:nvSpPr>
            <p:cNvPr id="78880" name="Rectangle 32"/>
            <p:cNvSpPr>
              <a:spLocks noChangeArrowheads="1"/>
            </p:cNvSpPr>
            <p:nvPr/>
          </p:nvSpPr>
          <p:spPr bwMode="auto">
            <a:xfrm>
              <a:off x="930" y="3178"/>
              <a:ext cx="726" cy="21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ProductA2</a:t>
              </a:r>
            </a:p>
          </p:txBody>
        </p:sp>
        <p:sp>
          <p:nvSpPr>
            <p:cNvPr id="78881" name="Rectangle 33"/>
            <p:cNvSpPr>
              <a:spLocks noChangeArrowheads="1"/>
            </p:cNvSpPr>
            <p:nvPr/>
          </p:nvSpPr>
          <p:spPr bwMode="auto">
            <a:xfrm>
              <a:off x="930" y="3385"/>
              <a:ext cx="726" cy="2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operationA</a:t>
              </a:r>
              <a:endPara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560" name="AutoShape 63"/>
          <p:cNvSpPr>
            <a:spLocks noChangeArrowheads="1"/>
          </p:cNvSpPr>
          <p:nvPr/>
        </p:nvSpPr>
        <p:spPr bwMode="auto">
          <a:xfrm>
            <a:off x="6238876" y="2006601"/>
            <a:ext cx="288925" cy="322263"/>
          </a:xfrm>
          <a:prstGeom prst="upArrow">
            <a:avLst>
              <a:gd name="adj1" fmla="val 0"/>
              <a:gd name="adj2" fmla="val 5058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/>
          </a:p>
        </p:txBody>
      </p:sp>
      <p:grpSp>
        <p:nvGrpSpPr>
          <p:cNvPr id="8" name="Group 125"/>
          <p:cNvGrpSpPr>
            <a:grpSpLocks/>
          </p:cNvGrpSpPr>
          <p:nvPr/>
        </p:nvGrpSpPr>
        <p:grpSpPr bwMode="auto">
          <a:xfrm>
            <a:off x="3882989" y="5377202"/>
            <a:ext cx="1551026" cy="650875"/>
            <a:chOff x="1701" y="3191"/>
            <a:chExt cx="762" cy="410"/>
          </a:xfrm>
        </p:grpSpPr>
        <p:sp>
          <p:nvSpPr>
            <p:cNvPr id="78912" name="Rectangle 64"/>
            <p:cNvSpPr>
              <a:spLocks noChangeArrowheads="1"/>
            </p:cNvSpPr>
            <p:nvPr/>
          </p:nvSpPr>
          <p:spPr bwMode="auto">
            <a:xfrm>
              <a:off x="1701" y="3191"/>
              <a:ext cx="762" cy="21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ProductA3</a:t>
              </a:r>
            </a:p>
          </p:txBody>
        </p:sp>
        <p:sp>
          <p:nvSpPr>
            <p:cNvPr id="78913" name="Rectangle 65"/>
            <p:cNvSpPr>
              <a:spLocks noChangeArrowheads="1"/>
            </p:cNvSpPr>
            <p:nvPr/>
          </p:nvSpPr>
          <p:spPr bwMode="auto">
            <a:xfrm>
              <a:off x="1701" y="3385"/>
              <a:ext cx="762" cy="21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operationA</a:t>
              </a:r>
              <a:endPara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564" name="Group 122"/>
          <p:cNvGrpSpPr>
            <a:grpSpLocks/>
          </p:cNvGrpSpPr>
          <p:nvPr/>
        </p:nvGrpSpPr>
        <p:grpSpPr bwMode="auto">
          <a:xfrm>
            <a:off x="7431088" y="4010364"/>
            <a:ext cx="1401762" cy="957263"/>
            <a:chOff x="3721" y="2330"/>
            <a:chExt cx="883" cy="603"/>
          </a:xfrm>
        </p:grpSpPr>
        <p:sp>
          <p:nvSpPr>
            <p:cNvPr id="78915" name="Rectangle 67"/>
            <p:cNvSpPr>
              <a:spLocks noChangeArrowheads="1"/>
            </p:cNvSpPr>
            <p:nvPr/>
          </p:nvSpPr>
          <p:spPr bwMode="auto">
            <a:xfrm>
              <a:off x="3721" y="2330"/>
              <a:ext cx="883" cy="3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&lt;&lt;Interface&gt;&gt; </a:t>
              </a:r>
            </a:p>
            <a:p>
              <a:pPr algn="ctr">
                <a:defRPr/>
              </a:pPr>
              <a:r>
                <a:rPr lang="en-US" altLang="zh-CN" sz="20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ProductB</a:t>
              </a:r>
              <a:endPara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916" name="Rectangle 68"/>
            <p:cNvSpPr>
              <a:spLocks noChangeArrowheads="1"/>
            </p:cNvSpPr>
            <p:nvPr/>
          </p:nvSpPr>
          <p:spPr bwMode="auto">
            <a:xfrm>
              <a:off x="3721" y="2716"/>
              <a:ext cx="883" cy="2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+operationB</a:t>
              </a:r>
            </a:p>
          </p:txBody>
        </p:sp>
        <p:sp>
          <p:nvSpPr>
            <p:cNvPr id="22567" name="Rectangle 69"/>
            <p:cNvSpPr>
              <a:spLocks noChangeArrowheads="1"/>
            </p:cNvSpPr>
            <p:nvPr/>
          </p:nvSpPr>
          <p:spPr bwMode="auto">
            <a:xfrm>
              <a:off x="3721" y="2671"/>
              <a:ext cx="883" cy="45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568" name="Line 70"/>
          <p:cNvSpPr>
            <a:spLocks noChangeShapeType="1"/>
          </p:cNvSpPr>
          <p:nvPr/>
        </p:nvSpPr>
        <p:spPr bwMode="auto">
          <a:xfrm flipV="1">
            <a:off x="6702425" y="5162888"/>
            <a:ext cx="363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9" name="Line 71"/>
          <p:cNvSpPr>
            <a:spLocks noChangeShapeType="1"/>
          </p:cNvSpPr>
          <p:nvPr/>
        </p:nvSpPr>
        <p:spPr bwMode="auto">
          <a:xfrm>
            <a:off x="6702425" y="5181938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920" name="Line 72"/>
          <p:cNvSpPr>
            <a:spLocks noChangeShapeType="1"/>
          </p:cNvSpPr>
          <p:nvPr/>
        </p:nvSpPr>
        <p:spPr bwMode="auto">
          <a:xfrm>
            <a:off x="10313615" y="517189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571" name="Group 123"/>
          <p:cNvGrpSpPr>
            <a:grpSpLocks/>
          </p:cNvGrpSpPr>
          <p:nvPr/>
        </p:nvGrpSpPr>
        <p:grpSpPr bwMode="auto">
          <a:xfrm>
            <a:off x="5880100" y="5377202"/>
            <a:ext cx="1727200" cy="650875"/>
            <a:chOff x="2744" y="3191"/>
            <a:chExt cx="908" cy="410"/>
          </a:xfrm>
        </p:grpSpPr>
        <p:sp>
          <p:nvSpPr>
            <p:cNvPr id="78922" name="Rectangle 74"/>
            <p:cNvSpPr>
              <a:spLocks noChangeArrowheads="1"/>
            </p:cNvSpPr>
            <p:nvPr/>
          </p:nvSpPr>
          <p:spPr bwMode="auto">
            <a:xfrm>
              <a:off x="2744" y="3191"/>
              <a:ext cx="908" cy="21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ProductB1</a:t>
              </a:r>
            </a:p>
          </p:txBody>
        </p:sp>
        <p:sp>
          <p:nvSpPr>
            <p:cNvPr id="78923" name="Rectangle 75"/>
            <p:cNvSpPr>
              <a:spLocks noChangeArrowheads="1"/>
            </p:cNvSpPr>
            <p:nvPr/>
          </p:nvSpPr>
          <p:spPr bwMode="auto">
            <a:xfrm>
              <a:off x="2744" y="3385"/>
              <a:ext cx="908" cy="2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+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operationB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574" name="Group 124"/>
          <p:cNvGrpSpPr>
            <a:grpSpLocks/>
          </p:cNvGrpSpPr>
          <p:nvPr/>
        </p:nvGrpSpPr>
        <p:grpSpPr bwMode="auto">
          <a:xfrm>
            <a:off x="7682801" y="5377202"/>
            <a:ext cx="1659322" cy="650875"/>
            <a:chOff x="3696" y="3191"/>
            <a:chExt cx="862" cy="410"/>
          </a:xfrm>
        </p:grpSpPr>
        <p:sp>
          <p:nvSpPr>
            <p:cNvPr id="78925" name="Rectangle 77"/>
            <p:cNvSpPr>
              <a:spLocks noChangeArrowheads="1"/>
            </p:cNvSpPr>
            <p:nvPr/>
          </p:nvSpPr>
          <p:spPr bwMode="auto">
            <a:xfrm>
              <a:off x="3696" y="3191"/>
              <a:ext cx="862" cy="21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ProductB2</a:t>
              </a:r>
            </a:p>
          </p:txBody>
        </p:sp>
        <p:sp>
          <p:nvSpPr>
            <p:cNvPr id="78926" name="Rectangle 78"/>
            <p:cNvSpPr>
              <a:spLocks noChangeArrowheads="1"/>
            </p:cNvSpPr>
            <p:nvPr/>
          </p:nvSpPr>
          <p:spPr bwMode="auto">
            <a:xfrm>
              <a:off x="3696" y="3385"/>
              <a:ext cx="862" cy="2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+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operationB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27"/>
          <p:cNvGrpSpPr>
            <a:grpSpLocks/>
          </p:cNvGrpSpPr>
          <p:nvPr/>
        </p:nvGrpSpPr>
        <p:grpSpPr bwMode="auto">
          <a:xfrm>
            <a:off x="9577035" y="5377202"/>
            <a:ext cx="1636749" cy="650875"/>
            <a:chOff x="4604" y="3191"/>
            <a:chExt cx="852" cy="410"/>
          </a:xfrm>
        </p:grpSpPr>
        <p:sp>
          <p:nvSpPr>
            <p:cNvPr id="78928" name="Rectangle 80"/>
            <p:cNvSpPr>
              <a:spLocks noChangeArrowheads="1"/>
            </p:cNvSpPr>
            <p:nvPr/>
          </p:nvSpPr>
          <p:spPr bwMode="auto">
            <a:xfrm>
              <a:off x="4604" y="3191"/>
              <a:ext cx="852" cy="21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ProductB3</a:t>
              </a:r>
            </a:p>
          </p:txBody>
        </p:sp>
        <p:sp>
          <p:nvSpPr>
            <p:cNvPr id="78929" name="Rectangle 81"/>
            <p:cNvSpPr>
              <a:spLocks noChangeArrowheads="1"/>
            </p:cNvSpPr>
            <p:nvPr/>
          </p:nvSpPr>
          <p:spPr bwMode="auto">
            <a:xfrm>
              <a:off x="4604" y="3385"/>
              <a:ext cx="852" cy="21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operationB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580" name="AutoShape 83"/>
          <p:cNvSpPr>
            <a:spLocks noChangeArrowheads="1"/>
          </p:cNvSpPr>
          <p:nvPr/>
        </p:nvSpPr>
        <p:spPr bwMode="auto">
          <a:xfrm>
            <a:off x="3503614" y="4945401"/>
            <a:ext cx="288925" cy="215900"/>
          </a:xfrm>
          <a:prstGeom prst="upArrow">
            <a:avLst>
              <a:gd name="adj1" fmla="val 0"/>
              <a:gd name="adj2" fmla="val 5859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/>
          </a:p>
        </p:txBody>
      </p:sp>
      <p:sp>
        <p:nvSpPr>
          <p:cNvPr id="22581" name="AutoShape 85"/>
          <p:cNvSpPr>
            <a:spLocks noChangeArrowheads="1"/>
          </p:cNvSpPr>
          <p:nvPr/>
        </p:nvSpPr>
        <p:spPr bwMode="auto">
          <a:xfrm>
            <a:off x="8007351" y="4946988"/>
            <a:ext cx="288925" cy="215900"/>
          </a:xfrm>
          <a:prstGeom prst="upArrow">
            <a:avLst>
              <a:gd name="adj1" fmla="val 0"/>
              <a:gd name="adj2" fmla="val 5859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832071" y="2630202"/>
            <a:ext cx="2793851" cy="1018218"/>
            <a:chOff x="7535863" y="2630202"/>
            <a:chExt cx="2133600" cy="1018218"/>
          </a:xfrm>
        </p:grpSpPr>
        <p:sp>
          <p:nvSpPr>
            <p:cNvPr id="78935" name="Rectangle 87"/>
            <p:cNvSpPr>
              <a:spLocks noChangeArrowheads="1"/>
            </p:cNvSpPr>
            <p:nvPr/>
          </p:nvSpPr>
          <p:spPr bwMode="auto">
            <a:xfrm>
              <a:off x="7535863" y="2630202"/>
              <a:ext cx="2133600" cy="41621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ConcreteCreator3</a:t>
              </a:r>
            </a:p>
          </p:txBody>
        </p:sp>
        <p:sp>
          <p:nvSpPr>
            <p:cNvPr id="78937" name="Rectangle 89"/>
            <p:cNvSpPr>
              <a:spLocks noChangeArrowheads="1"/>
            </p:cNvSpPr>
            <p:nvPr/>
          </p:nvSpPr>
          <p:spPr bwMode="auto">
            <a:xfrm>
              <a:off x="7535863" y="3038820"/>
              <a:ext cx="2133600" cy="6096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+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getObjA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: 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ProductA</a:t>
              </a:r>
              <a:endPara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+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getObjB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: 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ProductB</a:t>
              </a:r>
              <a:endPara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22586" name="Line 91"/>
          <p:cNvSpPr>
            <a:spLocks noChangeShapeType="1"/>
          </p:cNvSpPr>
          <p:nvPr/>
        </p:nvSpPr>
        <p:spPr bwMode="auto">
          <a:xfrm flipH="1">
            <a:off x="1262365" y="3178178"/>
            <a:ext cx="12240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7" name="Line 92"/>
          <p:cNvSpPr>
            <a:spLocks noChangeShapeType="1"/>
          </p:cNvSpPr>
          <p:nvPr/>
        </p:nvSpPr>
        <p:spPr bwMode="auto">
          <a:xfrm>
            <a:off x="1250988" y="3178176"/>
            <a:ext cx="0" cy="21240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8" name="Line 93"/>
          <p:cNvSpPr>
            <a:spLocks noChangeShapeType="1"/>
          </p:cNvSpPr>
          <p:nvPr/>
        </p:nvSpPr>
        <p:spPr bwMode="auto">
          <a:xfrm>
            <a:off x="3719513" y="3546832"/>
            <a:ext cx="0" cy="3240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" name="Line 94"/>
          <p:cNvSpPr>
            <a:spLocks noChangeShapeType="1"/>
          </p:cNvSpPr>
          <p:nvPr/>
        </p:nvSpPr>
        <p:spPr bwMode="auto">
          <a:xfrm>
            <a:off x="3719513" y="3864313"/>
            <a:ext cx="252095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0" name="Line 95"/>
          <p:cNvSpPr>
            <a:spLocks noChangeShapeType="1"/>
          </p:cNvSpPr>
          <p:nvPr/>
        </p:nvSpPr>
        <p:spPr bwMode="auto">
          <a:xfrm>
            <a:off x="6240463" y="3864313"/>
            <a:ext cx="0" cy="1512888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1" name="Line 99"/>
          <p:cNvSpPr>
            <a:spLocks noChangeShapeType="1"/>
          </p:cNvSpPr>
          <p:nvPr/>
        </p:nvSpPr>
        <p:spPr bwMode="auto">
          <a:xfrm>
            <a:off x="5591175" y="3281215"/>
            <a:ext cx="0" cy="2916000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2" name="Line 100"/>
          <p:cNvSpPr>
            <a:spLocks noChangeShapeType="1"/>
          </p:cNvSpPr>
          <p:nvPr/>
        </p:nvSpPr>
        <p:spPr bwMode="auto">
          <a:xfrm flipH="1">
            <a:off x="3015034" y="6213813"/>
            <a:ext cx="2592000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3" name="Line 101"/>
          <p:cNvSpPr>
            <a:spLocks noChangeShapeType="1"/>
          </p:cNvSpPr>
          <p:nvPr/>
        </p:nvSpPr>
        <p:spPr bwMode="auto">
          <a:xfrm flipV="1">
            <a:off x="3004988" y="5997913"/>
            <a:ext cx="0" cy="215900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4" name="Line 102"/>
          <p:cNvSpPr>
            <a:spLocks noChangeShapeType="1"/>
          </p:cNvSpPr>
          <p:nvPr/>
        </p:nvSpPr>
        <p:spPr bwMode="auto">
          <a:xfrm>
            <a:off x="5735638" y="3576976"/>
            <a:ext cx="0" cy="2736850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5" name="Line 103"/>
          <p:cNvSpPr>
            <a:spLocks noChangeShapeType="1"/>
          </p:cNvSpPr>
          <p:nvPr/>
        </p:nvSpPr>
        <p:spPr bwMode="auto">
          <a:xfrm>
            <a:off x="5735639" y="6313826"/>
            <a:ext cx="2447925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6" name="Line 104"/>
          <p:cNvSpPr>
            <a:spLocks noChangeShapeType="1"/>
          </p:cNvSpPr>
          <p:nvPr/>
        </p:nvSpPr>
        <p:spPr bwMode="auto">
          <a:xfrm flipV="1">
            <a:off x="8183563" y="6026488"/>
            <a:ext cx="0" cy="287338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955" name="Line 107"/>
          <p:cNvSpPr>
            <a:spLocks noChangeShapeType="1"/>
          </p:cNvSpPr>
          <p:nvPr/>
        </p:nvSpPr>
        <p:spPr bwMode="auto">
          <a:xfrm>
            <a:off x="10595629" y="3541995"/>
            <a:ext cx="0" cy="183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957" name="Line 109"/>
          <p:cNvSpPr>
            <a:spLocks noChangeShapeType="1"/>
          </p:cNvSpPr>
          <p:nvPr/>
        </p:nvSpPr>
        <p:spPr bwMode="auto">
          <a:xfrm>
            <a:off x="11398119" y="3217824"/>
            <a:ext cx="0" cy="325596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958" name="Line 110"/>
          <p:cNvSpPr>
            <a:spLocks noChangeShapeType="1"/>
          </p:cNvSpPr>
          <p:nvPr/>
        </p:nvSpPr>
        <p:spPr bwMode="auto">
          <a:xfrm>
            <a:off x="4727575" y="6456701"/>
            <a:ext cx="6660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959" name="Line 111"/>
          <p:cNvSpPr>
            <a:spLocks noChangeShapeType="1"/>
          </p:cNvSpPr>
          <p:nvPr/>
        </p:nvSpPr>
        <p:spPr bwMode="auto">
          <a:xfrm flipV="1">
            <a:off x="4727575" y="6040776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963" name="Text Box 115"/>
          <p:cNvSpPr txBox="1">
            <a:spLocks noChangeArrowheads="1"/>
          </p:cNvSpPr>
          <p:nvPr/>
        </p:nvSpPr>
        <p:spPr bwMode="auto">
          <a:xfrm>
            <a:off x="963613" y="879477"/>
            <a:ext cx="31321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在此情况下，抽象工厂模式满足开闭原则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79833" y="153839"/>
            <a:ext cx="5929828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indent="-609600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工厂方法模式与抽象工厂模式的区别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49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7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7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7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8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7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38" grpId="0" animBg="1"/>
      <p:bldP spid="78932" grpId="0" animBg="1"/>
      <p:bldP spid="78920" grpId="0" animBg="1"/>
      <p:bldP spid="78955" grpId="0" animBg="1"/>
      <p:bldP spid="78957" grpId="0" animBg="1"/>
      <p:bldP spid="78958" grpId="0" animBg="1"/>
      <p:bldP spid="78959" grpId="0" animBg="1"/>
      <p:bldP spid="789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769545" y="1062944"/>
            <a:ext cx="10791730" cy="3765532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defRPr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Case 2</a:t>
            </a: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您添加新产品层次结构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ProductC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，则需要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在工厂层次类中的子类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ConcreteCreator1, and 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ConcreteCreator2</a:t>
            </a:r>
          </a:p>
          <a:p>
            <a:pPr marL="0" indent="0">
              <a:lnSpc>
                <a:spcPct val="105000"/>
              </a:lnSpc>
              <a:spcBef>
                <a:spcPct val="5000"/>
              </a:spcBef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中添加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新方法“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getObjC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ProductC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990600" lvl="1" indent="-533400">
              <a:lnSpc>
                <a:spcPct val="105000"/>
              </a:lnSpc>
              <a:spcBef>
                <a:spcPct val="5000"/>
              </a:spcBef>
              <a:buNone/>
              <a:defRPr/>
            </a:pP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这意味着您需要修改现有的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工厂层次类，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因此它不遵循开闭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9833" y="316794"/>
            <a:ext cx="5929828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indent="-609600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工厂方法模式与抽象工厂模式的区别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178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title"/>
          </p:nvPr>
        </p:nvSpPr>
        <p:spPr>
          <a:xfrm>
            <a:off x="923453" y="1370108"/>
            <a:ext cx="4581054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 of this lecture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idx="1"/>
          </p:nvPr>
        </p:nvSpPr>
        <p:spPr>
          <a:xfrm>
            <a:off x="923453" y="2562226"/>
            <a:ext cx="10339058" cy="2085975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Introduction of the abstract factory pattern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Theory of the abstract factory pattern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Design example using the abstract factory pattern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7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Line 8"/>
          <p:cNvSpPr>
            <a:spLocks noChangeShapeType="1"/>
          </p:cNvSpPr>
          <p:nvPr/>
        </p:nvSpPr>
        <p:spPr bwMode="auto">
          <a:xfrm>
            <a:off x="4543425" y="14843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4759326" y="44450"/>
            <a:ext cx="2060575" cy="4841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&lt;&lt;Interface&gt;&gt; </a:t>
            </a:r>
          </a:p>
          <a:p>
            <a:pPr algn="ctr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Creator 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4759326" y="620714"/>
            <a:ext cx="2060575" cy="72072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1600" b="1" dirty="0"/>
              <a:t>+</a:t>
            </a:r>
            <a:r>
              <a:rPr lang="en-US" altLang="zh-CN" sz="1600" b="1" dirty="0" err="1"/>
              <a:t>getObjA</a:t>
            </a:r>
            <a:r>
              <a:rPr lang="en-US" altLang="zh-CN" sz="1600" b="1" dirty="0"/>
              <a:t>: </a:t>
            </a:r>
            <a:r>
              <a:rPr lang="en-US" altLang="zh-CN" sz="1600" b="1" dirty="0" err="1"/>
              <a:t>Product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endParaRPr lang="en-US" altLang="zh-CN" sz="1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altLang="zh-CN" sz="1600" b="1" dirty="0"/>
              <a:t>+</a:t>
            </a:r>
            <a:r>
              <a:rPr lang="en-US" altLang="zh-CN" sz="1600" b="1" dirty="0" err="1"/>
              <a:t>getObjB</a:t>
            </a:r>
            <a:r>
              <a:rPr lang="en-US" altLang="zh-CN" sz="1600" b="1" dirty="0"/>
              <a:t>: </a:t>
            </a:r>
            <a:r>
              <a:rPr lang="en-US" altLang="zh-CN" sz="1600" b="1" dirty="0" err="1"/>
              <a:t>Product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endParaRPr lang="en-US" altLang="zh-CN" sz="1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+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getObjC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: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ProductC</a:t>
            </a:r>
            <a:endParaRPr lang="en-US" altLang="zh-CN" sz="1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4580" name="Rectangle 11"/>
          <p:cNvSpPr>
            <a:spLocks noChangeArrowheads="1"/>
          </p:cNvSpPr>
          <p:nvPr/>
        </p:nvSpPr>
        <p:spPr bwMode="auto">
          <a:xfrm>
            <a:off x="4759326" y="549275"/>
            <a:ext cx="2060575" cy="7143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/>
          <a:p>
            <a:pPr algn="ctr"/>
            <a:endParaRPr lang="zh-CN" altLang="en-US"/>
          </a:p>
        </p:txBody>
      </p:sp>
      <p:sp>
        <p:nvSpPr>
          <p:cNvPr id="24581" name="Line 12"/>
          <p:cNvSpPr>
            <a:spLocks noChangeShapeType="1"/>
          </p:cNvSpPr>
          <p:nvPr/>
        </p:nvSpPr>
        <p:spPr bwMode="auto">
          <a:xfrm flipV="1">
            <a:off x="4543425" y="1504950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3503614" y="1628775"/>
            <a:ext cx="2047875" cy="2159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ConcreteCreator1</a:t>
            </a:r>
          </a:p>
        </p:txBody>
      </p:sp>
      <p:sp>
        <p:nvSpPr>
          <p:cNvPr id="24583" name="Rectangle 14"/>
          <p:cNvSpPr>
            <a:spLocks noChangeArrowheads="1"/>
          </p:cNvSpPr>
          <p:nvPr/>
        </p:nvSpPr>
        <p:spPr bwMode="auto">
          <a:xfrm>
            <a:off x="3503614" y="1844675"/>
            <a:ext cx="2047875" cy="7143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584" name="Line 15"/>
          <p:cNvSpPr>
            <a:spLocks noChangeShapeType="1"/>
          </p:cNvSpPr>
          <p:nvPr/>
        </p:nvSpPr>
        <p:spPr bwMode="auto">
          <a:xfrm>
            <a:off x="6919913" y="14843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8" name="Rectangle 16"/>
          <p:cNvSpPr>
            <a:spLocks noChangeArrowheads="1"/>
          </p:cNvSpPr>
          <p:nvPr/>
        </p:nvSpPr>
        <p:spPr bwMode="auto">
          <a:xfrm>
            <a:off x="5794375" y="1628775"/>
            <a:ext cx="2133600" cy="2159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ConcreteCreator2</a:t>
            </a:r>
          </a:p>
        </p:txBody>
      </p:sp>
      <p:sp>
        <p:nvSpPr>
          <p:cNvPr id="24586" name="Rectangle 17"/>
          <p:cNvSpPr>
            <a:spLocks noChangeArrowheads="1"/>
          </p:cNvSpPr>
          <p:nvPr/>
        </p:nvSpPr>
        <p:spPr bwMode="auto">
          <a:xfrm>
            <a:off x="5794375" y="1844675"/>
            <a:ext cx="2133600" cy="7143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9890" name="Rectangle 18"/>
          <p:cNvSpPr>
            <a:spLocks noChangeArrowheads="1"/>
          </p:cNvSpPr>
          <p:nvPr/>
        </p:nvSpPr>
        <p:spPr bwMode="auto">
          <a:xfrm>
            <a:off x="2279651" y="3194050"/>
            <a:ext cx="1401763" cy="541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&lt;&lt;Interface&gt;&gt; </a:t>
            </a:r>
          </a:p>
          <a:p>
            <a:pPr algn="ctr">
              <a:defRPr/>
            </a:pPr>
            <a:r>
              <a:rPr lang="en-US" altLang="zh-CN" sz="16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ProductA</a:t>
            </a:r>
          </a:p>
        </p:txBody>
      </p:sp>
      <p:sp>
        <p:nvSpPr>
          <p:cNvPr id="79891" name="Rectangle 19"/>
          <p:cNvSpPr>
            <a:spLocks noChangeArrowheads="1"/>
          </p:cNvSpPr>
          <p:nvPr/>
        </p:nvSpPr>
        <p:spPr bwMode="auto">
          <a:xfrm>
            <a:off x="2279651" y="3806825"/>
            <a:ext cx="1401763" cy="344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+operationA</a:t>
            </a:r>
          </a:p>
        </p:txBody>
      </p:sp>
      <p:sp>
        <p:nvSpPr>
          <p:cNvPr id="24589" name="Rectangle 20"/>
          <p:cNvSpPr>
            <a:spLocks noChangeArrowheads="1"/>
          </p:cNvSpPr>
          <p:nvPr/>
        </p:nvSpPr>
        <p:spPr bwMode="auto">
          <a:xfrm>
            <a:off x="2279651" y="3735389"/>
            <a:ext cx="1401763" cy="714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590" name="Line 21"/>
          <p:cNvSpPr>
            <a:spLocks noChangeShapeType="1"/>
          </p:cNvSpPr>
          <p:nvPr/>
        </p:nvSpPr>
        <p:spPr bwMode="auto">
          <a:xfrm>
            <a:off x="2351088" y="4344988"/>
            <a:ext cx="1187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Line 22"/>
          <p:cNvSpPr>
            <a:spLocks noChangeShapeType="1"/>
          </p:cNvSpPr>
          <p:nvPr/>
        </p:nvSpPr>
        <p:spPr bwMode="auto">
          <a:xfrm>
            <a:off x="2351088" y="434498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2" name="Line 23"/>
          <p:cNvSpPr>
            <a:spLocks noChangeShapeType="1"/>
          </p:cNvSpPr>
          <p:nvPr/>
        </p:nvSpPr>
        <p:spPr bwMode="auto">
          <a:xfrm>
            <a:off x="3503613" y="434498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96" name="Rectangle 24"/>
          <p:cNvSpPr>
            <a:spLocks noChangeArrowheads="1"/>
          </p:cNvSpPr>
          <p:nvPr/>
        </p:nvSpPr>
        <p:spPr bwMode="auto">
          <a:xfrm>
            <a:off x="3503614" y="1879600"/>
            <a:ext cx="2047875" cy="7556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600" b="1"/>
              <a:t>+getObjA: Product</a:t>
            </a: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</a:p>
          <a:p>
            <a:pPr algn="ctr">
              <a:defRPr/>
            </a:pPr>
            <a:r>
              <a:rPr lang="en-US" altLang="zh-CN" sz="1600" b="1"/>
              <a:t>+getObjB: Product</a:t>
            </a: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</a:p>
          <a:p>
            <a:pPr algn="ctr">
              <a:defRPr/>
            </a:pPr>
            <a:r>
              <a:rPr lang="en-US" altLang="zh-CN" sz="1600" b="1"/>
              <a:t>+getObjC: ProductC</a:t>
            </a:r>
            <a:endParaRPr lang="en-US" altLang="zh-CN" sz="16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9897" name="Rectangle 25"/>
          <p:cNvSpPr>
            <a:spLocks noChangeArrowheads="1"/>
          </p:cNvSpPr>
          <p:nvPr/>
        </p:nvSpPr>
        <p:spPr bwMode="auto">
          <a:xfrm>
            <a:off x="5794375" y="1876426"/>
            <a:ext cx="2133600" cy="75882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+getObjA: ProductA</a:t>
            </a:r>
          </a:p>
          <a:p>
            <a:pPr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+getObjB: ProductB</a:t>
            </a:r>
          </a:p>
          <a:p>
            <a:pPr>
              <a:defRPr/>
            </a:pPr>
            <a:r>
              <a:rPr lang="en-US" altLang="zh-CN" sz="1600" b="1"/>
              <a:t>+getObjC: ProductC</a:t>
            </a:r>
            <a:endParaRPr lang="en-US" altLang="zh-CN" sz="16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9898" name="Rectangle 26"/>
          <p:cNvSpPr>
            <a:spLocks noChangeArrowheads="1"/>
          </p:cNvSpPr>
          <p:nvPr/>
        </p:nvSpPr>
        <p:spPr bwMode="auto">
          <a:xfrm>
            <a:off x="1703389" y="4540251"/>
            <a:ext cx="1152525" cy="341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ProductA1</a:t>
            </a:r>
          </a:p>
        </p:txBody>
      </p:sp>
      <p:sp>
        <p:nvSpPr>
          <p:cNvPr id="79899" name="Rectangle 27"/>
          <p:cNvSpPr>
            <a:spLocks noChangeArrowheads="1"/>
          </p:cNvSpPr>
          <p:nvPr/>
        </p:nvSpPr>
        <p:spPr bwMode="auto">
          <a:xfrm>
            <a:off x="1703389" y="4954588"/>
            <a:ext cx="1152525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FFFFFF"/>
                  </a:outerShdw>
                </a:effectLst>
              </a:rPr>
              <a:t>+operationA</a:t>
            </a:r>
          </a:p>
        </p:txBody>
      </p:sp>
      <p:sp>
        <p:nvSpPr>
          <p:cNvPr id="24597" name="Rectangle 28"/>
          <p:cNvSpPr>
            <a:spLocks noChangeArrowheads="1"/>
          </p:cNvSpPr>
          <p:nvPr/>
        </p:nvSpPr>
        <p:spPr bwMode="auto">
          <a:xfrm>
            <a:off x="1703389" y="4881564"/>
            <a:ext cx="1152525" cy="7302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9901" name="Rectangle 29"/>
          <p:cNvSpPr>
            <a:spLocks noChangeArrowheads="1"/>
          </p:cNvSpPr>
          <p:nvPr/>
        </p:nvSpPr>
        <p:spPr bwMode="auto">
          <a:xfrm>
            <a:off x="2928939" y="4540251"/>
            <a:ext cx="1152525" cy="341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ProductA2</a:t>
            </a:r>
          </a:p>
        </p:txBody>
      </p:sp>
      <p:sp>
        <p:nvSpPr>
          <p:cNvPr id="79902" name="Rectangle 30"/>
          <p:cNvSpPr>
            <a:spLocks noChangeArrowheads="1"/>
          </p:cNvSpPr>
          <p:nvPr/>
        </p:nvSpPr>
        <p:spPr bwMode="auto">
          <a:xfrm>
            <a:off x="2928939" y="4954588"/>
            <a:ext cx="1152525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FFFFFF"/>
                  </a:outerShdw>
                </a:effectLst>
              </a:rPr>
              <a:t>+operationA</a:t>
            </a:r>
          </a:p>
        </p:txBody>
      </p:sp>
      <p:sp>
        <p:nvSpPr>
          <p:cNvPr id="24600" name="Rectangle 31"/>
          <p:cNvSpPr>
            <a:spLocks noChangeArrowheads="1"/>
          </p:cNvSpPr>
          <p:nvPr/>
        </p:nvSpPr>
        <p:spPr bwMode="auto">
          <a:xfrm>
            <a:off x="2928939" y="4881564"/>
            <a:ext cx="1152525" cy="7302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601" name="AutoShape 32"/>
          <p:cNvSpPr>
            <a:spLocks noChangeArrowheads="1"/>
          </p:cNvSpPr>
          <p:nvPr/>
        </p:nvSpPr>
        <p:spPr bwMode="auto">
          <a:xfrm>
            <a:off x="5624514" y="1285876"/>
            <a:ext cx="287337" cy="269875"/>
          </a:xfrm>
          <a:prstGeom prst="upArrow">
            <a:avLst>
              <a:gd name="adj1" fmla="val 0"/>
              <a:gd name="adj2" fmla="val 4537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/>
          </a:p>
        </p:txBody>
      </p:sp>
      <p:sp>
        <p:nvSpPr>
          <p:cNvPr id="24602" name="AutoShape 51"/>
          <p:cNvSpPr>
            <a:spLocks noChangeArrowheads="1"/>
          </p:cNvSpPr>
          <p:nvPr/>
        </p:nvSpPr>
        <p:spPr bwMode="auto">
          <a:xfrm>
            <a:off x="2855914" y="4129088"/>
            <a:ext cx="288925" cy="215900"/>
          </a:xfrm>
          <a:prstGeom prst="upArrow">
            <a:avLst>
              <a:gd name="adj1" fmla="val 0"/>
              <a:gd name="adj2" fmla="val 5859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/>
          </a:p>
        </p:txBody>
      </p:sp>
      <p:sp>
        <p:nvSpPr>
          <p:cNvPr id="79947" name="Text Box 75"/>
          <p:cNvSpPr txBox="1">
            <a:spLocks noChangeArrowheads="1"/>
          </p:cNvSpPr>
          <p:nvPr/>
        </p:nvSpPr>
        <p:spPr bwMode="auto">
          <a:xfrm>
            <a:off x="1631951" y="5895976"/>
            <a:ext cx="7345363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/>
              <a:t>When you want to add a whole new class hierarchy productC, this pattern doesn</a:t>
            </a:r>
            <a:r>
              <a:rPr lang="zh-CN" altLang="en-US" b="1"/>
              <a:t>’</a:t>
            </a:r>
            <a:r>
              <a:rPr lang="en-US" altLang="zh-CN" b="1"/>
              <a:t>t follow open-closed principle, since in both</a:t>
            </a:r>
          </a:p>
          <a:p>
            <a:pPr>
              <a:lnSpc>
                <a:spcPct val="90000"/>
              </a:lnSpc>
            </a:pPr>
            <a:r>
              <a:rPr lang="en-US" altLang="zh-CN" b="1"/>
              <a:t>Concrete creator classes, you need to add getObjC method</a:t>
            </a:r>
          </a:p>
        </p:txBody>
      </p:sp>
      <p:sp>
        <p:nvSpPr>
          <p:cNvPr id="79948" name="Rectangle 76"/>
          <p:cNvSpPr>
            <a:spLocks noChangeArrowheads="1"/>
          </p:cNvSpPr>
          <p:nvPr/>
        </p:nvSpPr>
        <p:spPr bwMode="auto">
          <a:xfrm>
            <a:off x="5013326" y="3211514"/>
            <a:ext cx="1401763" cy="541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&lt;&lt;Interface&gt;&gt; </a:t>
            </a:r>
          </a:p>
          <a:p>
            <a:pPr algn="ctr">
              <a:defRPr/>
            </a:pPr>
            <a:r>
              <a:rPr lang="en-US" altLang="zh-CN" sz="16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ProductB</a:t>
            </a:r>
          </a:p>
        </p:txBody>
      </p:sp>
      <p:sp>
        <p:nvSpPr>
          <p:cNvPr id="79949" name="Rectangle 77"/>
          <p:cNvSpPr>
            <a:spLocks noChangeArrowheads="1"/>
          </p:cNvSpPr>
          <p:nvPr/>
        </p:nvSpPr>
        <p:spPr bwMode="auto">
          <a:xfrm>
            <a:off x="5013326" y="3824289"/>
            <a:ext cx="1401763" cy="344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+operationB</a:t>
            </a:r>
          </a:p>
        </p:txBody>
      </p:sp>
      <p:sp>
        <p:nvSpPr>
          <p:cNvPr id="24606" name="Rectangle 78"/>
          <p:cNvSpPr>
            <a:spLocks noChangeArrowheads="1"/>
          </p:cNvSpPr>
          <p:nvPr/>
        </p:nvSpPr>
        <p:spPr bwMode="auto">
          <a:xfrm>
            <a:off x="5013326" y="3752850"/>
            <a:ext cx="1401763" cy="714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607" name="Line 79"/>
          <p:cNvSpPr>
            <a:spLocks noChangeShapeType="1"/>
          </p:cNvSpPr>
          <p:nvPr/>
        </p:nvSpPr>
        <p:spPr bwMode="auto">
          <a:xfrm>
            <a:off x="5084763" y="4362450"/>
            <a:ext cx="1187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8" name="Line 80"/>
          <p:cNvSpPr>
            <a:spLocks noChangeShapeType="1"/>
          </p:cNvSpPr>
          <p:nvPr/>
        </p:nvSpPr>
        <p:spPr bwMode="auto">
          <a:xfrm>
            <a:off x="5084763" y="43624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9" name="Line 81"/>
          <p:cNvSpPr>
            <a:spLocks noChangeShapeType="1"/>
          </p:cNvSpPr>
          <p:nvPr/>
        </p:nvSpPr>
        <p:spPr bwMode="auto">
          <a:xfrm>
            <a:off x="6237288" y="43624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54" name="Rectangle 82"/>
          <p:cNvSpPr>
            <a:spLocks noChangeArrowheads="1"/>
          </p:cNvSpPr>
          <p:nvPr/>
        </p:nvSpPr>
        <p:spPr bwMode="auto">
          <a:xfrm>
            <a:off x="4437064" y="4557713"/>
            <a:ext cx="1152525" cy="341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ProductB1</a:t>
            </a:r>
          </a:p>
        </p:txBody>
      </p:sp>
      <p:sp>
        <p:nvSpPr>
          <p:cNvPr id="79955" name="Rectangle 83"/>
          <p:cNvSpPr>
            <a:spLocks noChangeArrowheads="1"/>
          </p:cNvSpPr>
          <p:nvPr/>
        </p:nvSpPr>
        <p:spPr bwMode="auto">
          <a:xfrm>
            <a:off x="4437064" y="4972050"/>
            <a:ext cx="1152525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FFFFFF"/>
                  </a:outerShdw>
                </a:effectLst>
              </a:rPr>
              <a:t>+operationB</a:t>
            </a:r>
          </a:p>
        </p:txBody>
      </p:sp>
      <p:sp>
        <p:nvSpPr>
          <p:cNvPr id="24612" name="Rectangle 84"/>
          <p:cNvSpPr>
            <a:spLocks noChangeArrowheads="1"/>
          </p:cNvSpPr>
          <p:nvPr/>
        </p:nvSpPr>
        <p:spPr bwMode="auto">
          <a:xfrm>
            <a:off x="4437064" y="4899026"/>
            <a:ext cx="1152525" cy="7302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9957" name="Rectangle 85"/>
          <p:cNvSpPr>
            <a:spLocks noChangeArrowheads="1"/>
          </p:cNvSpPr>
          <p:nvPr/>
        </p:nvSpPr>
        <p:spPr bwMode="auto">
          <a:xfrm>
            <a:off x="5662614" y="4557713"/>
            <a:ext cx="1152525" cy="341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ProductB2</a:t>
            </a:r>
          </a:p>
        </p:txBody>
      </p:sp>
      <p:sp>
        <p:nvSpPr>
          <p:cNvPr id="79958" name="Rectangle 86"/>
          <p:cNvSpPr>
            <a:spLocks noChangeArrowheads="1"/>
          </p:cNvSpPr>
          <p:nvPr/>
        </p:nvSpPr>
        <p:spPr bwMode="auto">
          <a:xfrm>
            <a:off x="5662614" y="4972050"/>
            <a:ext cx="1152525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FFFFFF"/>
                  </a:outerShdw>
                </a:effectLst>
              </a:rPr>
              <a:t>+operationB</a:t>
            </a:r>
          </a:p>
        </p:txBody>
      </p:sp>
      <p:sp>
        <p:nvSpPr>
          <p:cNvPr id="24615" name="Rectangle 87"/>
          <p:cNvSpPr>
            <a:spLocks noChangeArrowheads="1"/>
          </p:cNvSpPr>
          <p:nvPr/>
        </p:nvSpPr>
        <p:spPr bwMode="auto">
          <a:xfrm>
            <a:off x="5662614" y="4899026"/>
            <a:ext cx="1152525" cy="7302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616" name="AutoShape 88"/>
          <p:cNvSpPr>
            <a:spLocks noChangeArrowheads="1"/>
          </p:cNvSpPr>
          <p:nvPr/>
        </p:nvSpPr>
        <p:spPr bwMode="auto">
          <a:xfrm>
            <a:off x="5589589" y="4146550"/>
            <a:ext cx="288925" cy="215900"/>
          </a:xfrm>
          <a:prstGeom prst="upArrow">
            <a:avLst>
              <a:gd name="adj1" fmla="val 0"/>
              <a:gd name="adj2" fmla="val 5859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/>
          </a:p>
        </p:txBody>
      </p:sp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7173914" y="3140075"/>
            <a:ext cx="2378075" cy="2103438"/>
            <a:chOff x="3559" y="1978"/>
            <a:chExt cx="1498" cy="1325"/>
          </a:xfrm>
        </p:grpSpPr>
        <p:sp>
          <p:nvSpPr>
            <p:cNvPr id="79961" name="Rectangle 89"/>
            <p:cNvSpPr>
              <a:spLocks noChangeArrowheads="1"/>
            </p:cNvSpPr>
            <p:nvPr/>
          </p:nvSpPr>
          <p:spPr bwMode="auto">
            <a:xfrm>
              <a:off x="3922" y="1978"/>
              <a:ext cx="883" cy="34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&lt;&lt;Interface&gt;&gt; </a:t>
              </a:r>
            </a:p>
            <a:p>
              <a:pPr algn="ctr">
                <a:defRPr/>
              </a:pPr>
              <a:r>
                <a:rPr lang="en-US" altLang="zh-CN" sz="1600" b="1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ProductC</a:t>
              </a:r>
            </a:p>
          </p:txBody>
        </p:sp>
        <p:sp>
          <p:nvSpPr>
            <p:cNvPr id="79962" name="Rectangle 90"/>
            <p:cNvSpPr>
              <a:spLocks noChangeArrowheads="1"/>
            </p:cNvSpPr>
            <p:nvPr/>
          </p:nvSpPr>
          <p:spPr bwMode="auto">
            <a:xfrm>
              <a:off x="3922" y="2364"/>
              <a:ext cx="883" cy="21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+operationC</a:t>
              </a:r>
            </a:p>
          </p:txBody>
        </p:sp>
        <p:sp>
          <p:nvSpPr>
            <p:cNvPr id="24620" name="Rectangle 91"/>
            <p:cNvSpPr>
              <a:spLocks noChangeArrowheads="1"/>
            </p:cNvSpPr>
            <p:nvPr/>
          </p:nvSpPr>
          <p:spPr bwMode="auto">
            <a:xfrm>
              <a:off x="3922" y="2319"/>
              <a:ext cx="883" cy="45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4621" name="Line 92"/>
            <p:cNvSpPr>
              <a:spLocks noChangeShapeType="1"/>
            </p:cNvSpPr>
            <p:nvPr/>
          </p:nvSpPr>
          <p:spPr bwMode="auto">
            <a:xfrm>
              <a:off x="3967" y="2703"/>
              <a:ext cx="7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2" name="Line 93"/>
            <p:cNvSpPr>
              <a:spLocks noChangeShapeType="1"/>
            </p:cNvSpPr>
            <p:nvPr/>
          </p:nvSpPr>
          <p:spPr bwMode="auto">
            <a:xfrm>
              <a:off x="3967" y="270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3" name="Line 94"/>
            <p:cNvSpPr>
              <a:spLocks noChangeShapeType="1"/>
            </p:cNvSpPr>
            <p:nvPr/>
          </p:nvSpPr>
          <p:spPr bwMode="auto">
            <a:xfrm>
              <a:off x="4693" y="270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67" name="Rectangle 95"/>
            <p:cNvSpPr>
              <a:spLocks noChangeArrowheads="1"/>
            </p:cNvSpPr>
            <p:nvPr/>
          </p:nvSpPr>
          <p:spPr bwMode="auto">
            <a:xfrm>
              <a:off x="3559" y="2826"/>
              <a:ext cx="726" cy="21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ProductC1</a:t>
              </a:r>
            </a:p>
          </p:txBody>
        </p:sp>
        <p:sp>
          <p:nvSpPr>
            <p:cNvPr id="79968" name="Rectangle 96"/>
            <p:cNvSpPr>
              <a:spLocks noChangeArrowheads="1"/>
            </p:cNvSpPr>
            <p:nvPr/>
          </p:nvSpPr>
          <p:spPr bwMode="auto">
            <a:xfrm>
              <a:off x="3559" y="3087"/>
              <a:ext cx="726" cy="21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+operationC</a:t>
              </a:r>
            </a:p>
          </p:txBody>
        </p:sp>
        <p:sp>
          <p:nvSpPr>
            <p:cNvPr id="24626" name="Rectangle 97"/>
            <p:cNvSpPr>
              <a:spLocks noChangeArrowheads="1"/>
            </p:cNvSpPr>
            <p:nvPr/>
          </p:nvSpPr>
          <p:spPr bwMode="auto">
            <a:xfrm>
              <a:off x="3559" y="3041"/>
              <a:ext cx="726" cy="4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9970" name="Rectangle 98"/>
            <p:cNvSpPr>
              <a:spLocks noChangeArrowheads="1"/>
            </p:cNvSpPr>
            <p:nvPr/>
          </p:nvSpPr>
          <p:spPr bwMode="auto">
            <a:xfrm>
              <a:off x="4331" y="2826"/>
              <a:ext cx="726" cy="21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ProductC2</a:t>
              </a:r>
            </a:p>
          </p:txBody>
        </p:sp>
        <p:sp>
          <p:nvSpPr>
            <p:cNvPr id="79971" name="Rectangle 99"/>
            <p:cNvSpPr>
              <a:spLocks noChangeArrowheads="1"/>
            </p:cNvSpPr>
            <p:nvPr/>
          </p:nvSpPr>
          <p:spPr bwMode="auto">
            <a:xfrm>
              <a:off x="4331" y="3087"/>
              <a:ext cx="726" cy="21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+operationC</a:t>
              </a:r>
            </a:p>
          </p:txBody>
        </p:sp>
        <p:sp>
          <p:nvSpPr>
            <p:cNvPr id="24629" name="Rectangle 100"/>
            <p:cNvSpPr>
              <a:spLocks noChangeArrowheads="1"/>
            </p:cNvSpPr>
            <p:nvPr/>
          </p:nvSpPr>
          <p:spPr bwMode="auto">
            <a:xfrm>
              <a:off x="4331" y="3041"/>
              <a:ext cx="726" cy="4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4630" name="AutoShape 101"/>
            <p:cNvSpPr>
              <a:spLocks noChangeArrowheads="1"/>
            </p:cNvSpPr>
            <p:nvPr/>
          </p:nvSpPr>
          <p:spPr bwMode="auto">
            <a:xfrm>
              <a:off x="4285" y="2567"/>
              <a:ext cx="182" cy="136"/>
            </a:xfrm>
            <a:prstGeom prst="upArrow">
              <a:avLst>
                <a:gd name="adj1" fmla="val 0"/>
                <a:gd name="adj2" fmla="val 5859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631" name="Line 102"/>
          <p:cNvSpPr>
            <a:spLocks noChangeShapeType="1"/>
          </p:cNvSpPr>
          <p:nvPr/>
        </p:nvSpPr>
        <p:spPr bwMode="auto">
          <a:xfrm flipH="1">
            <a:off x="1919289" y="1987550"/>
            <a:ext cx="15843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2" name="Line 103"/>
          <p:cNvSpPr>
            <a:spLocks noChangeShapeType="1"/>
          </p:cNvSpPr>
          <p:nvPr/>
        </p:nvSpPr>
        <p:spPr bwMode="auto">
          <a:xfrm>
            <a:off x="1919288" y="1987551"/>
            <a:ext cx="0" cy="25193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3" name="Line 104"/>
          <p:cNvSpPr>
            <a:spLocks noChangeShapeType="1"/>
          </p:cNvSpPr>
          <p:nvPr/>
        </p:nvSpPr>
        <p:spPr bwMode="auto">
          <a:xfrm>
            <a:off x="4151313" y="2347913"/>
            <a:ext cx="0" cy="1079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4" name="Line 105"/>
          <p:cNvSpPr>
            <a:spLocks noChangeShapeType="1"/>
          </p:cNvSpPr>
          <p:nvPr/>
        </p:nvSpPr>
        <p:spPr bwMode="auto">
          <a:xfrm>
            <a:off x="4151314" y="3427413"/>
            <a:ext cx="5048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5" name="Line 106"/>
          <p:cNvSpPr>
            <a:spLocks noChangeShapeType="1"/>
          </p:cNvSpPr>
          <p:nvPr/>
        </p:nvSpPr>
        <p:spPr bwMode="auto">
          <a:xfrm>
            <a:off x="4656138" y="3427414"/>
            <a:ext cx="0" cy="1152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28"/>
          <p:cNvGrpSpPr>
            <a:grpSpLocks/>
          </p:cNvGrpSpPr>
          <p:nvPr/>
        </p:nvGrpSpPr>
        <p:grpSpPr bwMode="auto">
          <a:xfrm>
            <a:off x="4368800" y="2563813"/>
            <a:ext cx="3024188" cy="1943100"/>
            <a:chOff x="1792" y="1615"/>
            <a:chExt cx="1905" cy="1224"/>
          </a:xfrm>
        </p:grpSpPr>
        <p:sp>
          <p:nvSpPr>
            <p:cNvPr id="24637" name="Line 107"/>
            <p:cNvSpPr>
              <a:spLocks noChangeShapeType="1"/>
            </p:cNvSpPr>
            <p:nvPr/>
          </p:nvSpPr>
          <p:spPr bwMode="auto">
            <a:xfrm>
              <a:off x="1792" y="1615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8" name="Line 108"/>
            <p:cNvSpPr>
              <a:spLocks noChangeShapeType="1"/>
            </p:cNvSpPr>
            <p:nvPr/>
          </p:nvSpPr>
          <p:spPr bwMode="auto">
            <a:xfrm>
              <a:off x="1792" y="1842"/>
              <a:ext cx="190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Line 109"/>
            <p:cNvSpPr>
              <a:spLocks noChangeShapeType="1"/>
            </p:cNvSpPr>
            <p:nvPr/>
          </p:nvSpPr>
          <p:spPr bwMode="auto">
            <a:xfrm>
              <a:off x="3697" y="1842"/>
              <a:ext cx="0" cy="9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40" name="Line 110"/>
          <p:cNvSpPr>
            <a:spLocks noChangeShapeType="1"/>
          </p:cNvSpPr>
          <p:nvPr/>
        </p:nvSpPr>
        <p:spPr bwMode="auto">
          <a:xfrm>
            <a:off x="7751763" y="2058988"/>
            <a:ext cx="208915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1" name="Line 111"/>
          <p:cNvSpPr>
            <a:spLocks noChangeShapeType="1"/>
          </p:cNvSpPr>
          <p:nvPr/>
        </p:nvSpPr>
        <p:spPr bwMode="auto">
          <a:xfrm>
            <a:off x="9840913" y="2058989"/>
            <a:ext cx="0" cy="34575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2" name="Line 112"/>
          <p:cNvSpPr>
            <a:spLocks noChangeShapeType="1"/>
          </p:cNvSpPr>
          <p:nvPr/>
        </p:nvSpPr>
        <p:spPr bwMode="auto">
          <a:xfrm flipH="1">
            <a:off x="3503613" y="5516563"/>
            <a:ext cx="63373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3" name="Line 113"/>
          <p:cNvSpPr>
            <a:spLocks noChangeShapeType="1"/>
          </p:cNvSpPr>
          <p:nvPr/>
        </p:nvSpPr>
        <p:spPr bwMode="auto">
          <a:xfrm flipV="1">
            <a:off x="3503613" y="5299075"/>
            <a:ext cx="0" cy="2174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4" name="Line 114"/>
          <p:cNvSpPr>
            <a:spLocks noChangeShapeType="1"/>
          </p:cNvSpPr>
          <p:nvPr/>
        </p:nvSpPr>
        <p:spPr bwMode="auto">
          <a:xfrm>
            <a:off x="7751763" y="2274888"/>
            <a:ext cx="223361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5" name="Line 115"/>
          <p:cNvSpPr>
            <a:spLocks noChangeShapeType="1"/>
          </p:cNvSpPr>
          <p:nvPr/>
        </p:nvSpPr>
        <p:spPr bwMode="auto">
          <a:xfrm>
            <a:off x="9985375" y="2274888"/>
            <a:ext cx="0" cy="33845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6" name="Line 116"/>
          <p:cNvSpPr>
            <a:spLocks noChangeShapeType="1"/>
          </p:cNvSpPr>
          <p:nvPr/>
        </p:nvSpPr>
        <p:spPr bwMode="auto">
          <a:xfrm flipH="1">
            <a:off x="6169025" y="5659438"/>
            <a:ext cx="381635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7" name="Line 117"/>
          <p:cNvSpPr>
            <a:spLocks noChangeShapeType="1"/>
          </p:cNvSpPr>
          <p:nvPr/>
        </p:nvSpPr>
        <p:spPr bwMode="auto">
          <a:xfrm flipV="1">
            <a:off x="6169025" y="5299076"/>
            <a:ext cx="0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7751763" y="2490788"/>
            <a:ext cx="2411412" cy="3384550"/>
            <a:chOff x="3923" y="1569"/>
            <a:chExt cx="1519" cy="2132"/>
          </a:xfrm>
        </p:grpSpPr>
        <p:sp>
          <p:nvSpPr>
            <p:cNvPr id="24649" name="Line 118"/>
            <p:cNvSpPr>
              <a:spLocks noChangeShapeType="1"/>
            </p:cNvSpPr>
            <p:nvPr/>
          </p:nvSpPr>
          <p:spPr bwMode="auto">
            <a:xfrm>
              <a:off x="3923" y="1569"/>
              <a:ext cx="151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0" name="Line 119"/>
            <p:cNvSpPr>
              <a:spLocks noChangeShapeType="1"/>
            </p:cNvSpPr>
            <p:nvPr/>
          </p:nvSpPr>
          <p:spPr bwMode="auto">
            <a:xfrm>
              <a:off x="5420" y="1569"/>
              <a:ext cx="0" cy="21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1" name="Line 120"/>
            <p:cNvSpPr>
              <a:spLocks noChangeShapeType="1"/>
            </p:cNvSpPr>
            <p:nvPr/>
          </p:nvSpPr>
          <p:spPr bwMode="auto">
            <a:xfrm flipH="1">
              <a:off x="4649" y="3701"/>
              <a:ext cx="77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2" name="Line 121"/>
            <p:cNvSpPr>
              <a:spLocks noChangeShapeType="1"/>
            </p:cNvSpPr>
            <p:nvPr/>
          </p:nvSpPr>
          <p:spPr bwMode="auto">
            <a:xfrm flipV="1">
              <a:off x="4649" y="3293"/>
              <a:ext cx="0" cy="40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53" name="AutoShape 12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796339" y="6092826"/>
            <a:ext cx="1692275" cy="720725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hlinkClick r:id="rId2" action="ppaction://hlinksldjump"/>
              </a:rPr>
              <a:t>Back</a:t>
            </a:r>
            <a:endParaRPr lang="en-US" altLang="zh-CN" sz="3200"/>
          </a:p>
        </p:txBody>
      </p:sp>
      <p:sp>
        <p:nvSpPr>
          <p:cNvPr id="79997" name="Text Box 125"/>
          <p:cNvSpPr txBox="1">
            <a:spLocks noChangeArrowheads="1"/>
          </p:cNvSpPr>
          <p:nvPr/>
        </p:nvSpPr>
        <p:spPr bwMode="auto">
          <a:xfrm>
            <a:off x="1847850" y="188914"/>
            <a:ext cx="230505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ea typeface="黑体" panose="02010609060101010101" pitchFamily="49" charset="-122"/>
              </a:rPr>
              <a:t>Violate the open-closed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309260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79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79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79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79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9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98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9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9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7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47" grpId="0"/>
      <p:bldP spid="799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6"/>
          <p:cNvSpPr>
            <a:spLocks noChangeArrowheads="1"/>
          </p:cNvSpPr>
          <p:nvPr/>
        </p:nvSpPr>
        <p:spPr bwMode="auto">
          <a:xfrm>
            <a:off x="2939563" y="2672061"/>
            <a:ext cx="6059581" cy="1512888"/>
          </a:xfrm>
          <a:prstGeom prst="bevel">
            <a:avLst>
              <a:gd name="adj" fmla="val 12500"/>
            </a:avLst>
          </a:prstGeom>
          <a:solidFill>
            <a:srgbClr val="FFCC00">
              <a:alpha val="2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抽象工厂模式的设计例子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8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760490" y="1041149"/>
            <a:ext cx="10782677" cy="262550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抽象工厂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模式设计示例</a:t>
            </a:r>
            <a:endParaRPr lang="en-US" altLang="zh-CN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我们设计一个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应用程序来查询不同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类型房屋的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特征。考虑两种类型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的房屋：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房子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house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公寓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condo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133" name="Picture 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876" y="3842961"/>
            <a:ext cx="3643526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1074010" y="6273959"/>
            <a:ext cx="208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b="1" dirty="0">
                <a:ea typeface="黑体" panose="02010609060101010101" pitchFamily="49" charset="-122"/>
              </a:rPr>
              <a:t>House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280314" y="6273959"/>
            <a:ext cx="31686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b="1" dirty="0">
                <a:ea typeface="黑体" panose="02010609060101010101" pitchFamily="49" charset="-122"/>
              </a:rPr>
              <a:t>Condo</a:t>
            </a:r>
          </a:p>
        </p:txBody>
      </p:sp>
      <p:pic>
        <p:nvPicPr>
          <p:cNvPr id="48136" name="Picture 8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103" y="3854293"/>
            <a:ext cx="3800671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8966899" y="6170236"/>
            <a:ext cx="28098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b="1">
                <a:ea typeface="黑体" panose="02010609060101010101" pitchFamily="49" charset="-122"/>
              </a:rPr>
              <a:t>Semi detacher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96" y="3773551"/>
            <a:ext cx="3440178" cy="23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  <p:bldP spid="48135" grpId="0"/>
      <p:bldP spid="481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769544" y="1865014"/>
            <a:ext cx="10683090" cy="26526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，房屋可以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超级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(super)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或中等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(medium)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的类别</a:t>
            </a:r>
            <a:endParaRPr lang="en-US" altLang="zh-CN" sz="3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因为房子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(house)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和公寓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(condo)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两种产品，每种产品都可以分为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超级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(super)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和中型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(medium)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3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可以使用如下抽象工厂模式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1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4162451" y="5265671"/>
            <a:ext cx="16144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&lt;&lt;create&gt;&gt;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7099166" y="4409376"/>
            <a:ext cx="1457309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&lt;&lt;create&gt;&gt;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>
            <a:off x="4056071" y="5602755"/>
            <a:ext cx="3168000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07" name="Line 31"/>
          <p:cNvSpPr>
            <a:spLocks noChangeShapeType="1"/>
          </p:cNvSpPr>
          <p:nvPr/>
        </p:nvSpPr>
        <p:spPr bwMode="auto">
          <a:xfrm>
            <a:off x="1912392" y="6381750"/>
            <a:ext cx="8784000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08" name="Line 32"/>
          <p:cNvSpPr>
            <a:spLocks noChangeShapeType="1"/>
          </p:cNvSpPr>
          <p:nvPr/>
        </p:nvSpPr>
        <p:spPr bwMode="auto">
          <a:xfrm>
            <a:off x="1673758" y="6524625"/>
            <a:ext cx="10332000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09" name="Line 33"/>
          <p:cNvSpPr>
            <a:spLocks noChangeShapeType="1"/>
          </p:cNvSpPr>
          <p:nvPr/>
        </p:nvSpPr>
        <p:spPr bwMode="auto">
          <a:xfrm flipV="1">
            <a:off x="11975760" y="3041791"/>
            <a:ext cx="0" cy="3492000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10" name="Line 34"/>
          <p:cNvSpPr>
            <a:spLocks noChangeShapeType="1"/>
          </p:cNvSpPr>
          <p:nvPr/>
        </p:nvSpPr>
        <p:spPr bwMode="auto">
          <a:xfrm flipH="1">
            <a:off x="11498606" y="3021702"/>
            <a:ext cx="504000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12" name="Line 36"/>
          <p:cNvSpPr>
            <a:spLocks noChangeShapeType="1"/>
          </p:cNvSpPr>
          <p:nvPr/>
        </p:nvSpPr>
        <p:spPr bwMode="auto">
          <a:xfrm flipH="1" flipV="1">
            <a:off x="7892715" y="3274114"/>
            <a:ext cx="0" cy="1064183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2043122" y="5992814"/>
            <a:ext cx="1439861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&lt;&lt;create&gt;&gt;</a:t>
            </a:r>
          </a:p>
        </p:txBody>
      </p:sp>
      <p:sp>
        <p:nvSpPr>
          <p:cNvPr id="50235" name="Line 59"/>
          <p:cNvSpPr>
            <a:spLocks noChangeShapeType="1"/>
          </p:cNvSpPr>
          <p:nvPr/>
        </p:nvSpPr>
        <p:spPr bwMode="auto">
          <a:xfrm flipV="1">
            <a:off x="10685442" y="6137276"/>
            <a:ext cx="0" cy="244475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1630317" y="714935"/>
            <a:ext cx="3494339" cy="863600"/>
            <a:chOff x="567" y="482"/>
            <a:chExt cx="1950" cy="544"/>
          </a:xfrm>
        </p:grpSpPr>
        <p:sp>
          <p:nvSpPr>
            <p:cNvPr id="50243" name="Rectangle 67"/>
            <p:cNvSpPr>
              <a:spLocks noChangeArrowheads="1"/>
            </p:cNvSpPr>
            <p:nvPr/>
          </p:nvSpPr>
          <p:spPr bwMode="auto">
            <a:xfrm>
              <a:off x="567" y="482"/>
              <a:ext cx="1950" cy="3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4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AbstractFactoryGUI</a:t>
              </a:r>
              <a:endPara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244" name="Rectangle 68"/>
            <p:cNvSpPr>
              <a:spLocks noChangeArrowheads="1"/>
            </p:cNvSpPr>
            <p:nvPr/>
          </p:nvSpPr>
          <p:spPr bwMode="auto">
            <a:xfrm>
              <a:off x="567" y="803"/>
              <a:ext cx="1950" cy="2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main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() </a:t>
              </a:r>
            </a:p>
          </p:txBody>
        </p:sp>
      </p:grpSp>
      <p:sp>
        <p:nvSpPr>
          <p:cNvPr id="50246" name="Line 70"/>
          <p:cNvSpPr>
            <a:spLocks noChangeShapeType="1"/>
          </p:cNvSpPr>
          <p:nvPr/>
        </p:nvSpPr>
        <p:spPr bwMode="auto">
          <a:xfrm>
            <a:off x="3437900" y="1567386"/>
            <a:ext cx="0" cy="315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1286184" y="1844675"/>
            <a:ext cx="4267226" cy="42868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BuildingFactory</a:t>
            </a:r>
            <a:endParaRPr lang="en-US" altLang="zh-CN" sz="2400" b="1" i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286184" y="2276475"/>
            <a:ext cx="4267226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getBuildingFactory</a:t>
            </a:r>
            <a:r>
              <a:rPr lang="en-US" altLang="zh-CN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(String </a:t>
            </a:r>
            <a:r>
              <a:rPr lang="en-US" altLang="zh-CN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type)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getHouse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House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getCondo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Condo</a:t>
            </a:r>
          </a:p>
        </p:txBody>
      </p:sp>
      <p:sp>
        <p:nvSpPr>
          <p:cNvPr id="28692" name="Line 9"/>
          <p:cNvSpPr>
            <a:spLocks noChangeShapeType="1"/>
          </p:cNvSpPr>
          <p:nvPr/>
        </p:nvSpPr>
        <p:spPr bwMode="auto">
          <a:xfrm flipV="1">
            <a:off x="1682990" y="3500438"/>
            <a:ext cx="356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93" name="Line 10"/>
          <p:cNvSpPr>
            <a:spLocks noChangeShapeType="1"/>
          </p:cNvSpPr>
          <p:nvPr/>
        </p:nvSpPr>
        <p:spPr bwMode="auto">
          <a:xfrm>
            <a:off x="5237308" y="3509963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94" name="Line 25"/>
          <p:cNvSpPr>
            <a:spLocks noChangeShapeType="1"/>
          </p:cNvSpPr>
          <p:nvPr/>
        </p:nvSpPr>
        <p:spPr bwMode="auto">
          <a:xfrm>
            <a:off x="1682984" y="3509963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3482984" y="3716337"/>
            <a:ext cx="3512978" cy="46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SuperBuildingFactory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05" name="Rectangle 29"/>
          <p:cNvSpPr>
            <a:spLocks noChangeArrowheads="1"/>
          </p:cNvSpPr>
          <p:nvPr/>
        </p:nvSpPr>
        <p:spPr bwMode="auto">
          <a:xfrm>
            <a:off x="3482984" y="4169243"/>
            <a:ext cx="3512978" cy="584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just"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getHouse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House</a:t>
            </a:r>
          </a:p>
          <a:p>
            <a:pPr algn="just"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getCondo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Condo</a:t>
            </a:r>
          </a:p>
        </p:txBody>
      </p:sp>
      <p:sp>
        <p:nvSpPr>
          <p:cNvPr id="50240" name="Rectangle 64"/>
          <p:cNvSpPr>
            <a:spLocks noChangeArrowheads="1"/>
          </p:cNvSpPr>
          <p:nvPr/>
        </p:nvSpPr>
        <p:spPr bwMode="auto">
          <a:xfrm>
            <a:off x="150726" y="3716338"/>
            <a:ext cx="3189384" cy="43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MedBuildingFactory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42" name="Rectangle 66"/>
          <p:cNvSpPr>
            <a:spLocks noChangeArrowheads="1"/>
          </p:cNvSpPr>
          <p:nvPr/>
        </p:nvSpPr>
        <p:spPr bwMode="auto">
          <a:xfrm>
            <a:off x="150726" y="4151257"/>
            <a:ext cx="3189384" cy="5921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just"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getHouse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House</a:t>
            </a:r>
          </a:p>
          <a:p>
            <a:pPr algn="just"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getCondo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Condo</a:t>
            </a:r>
          </a:p>
        </p:txBody>
      </p:sp>
      <p:sp>
        <p:nvSpPr>
          <p:cNvPr id="28701" name="AutoShape 72"/>
          <p:cNvSpPr>
            <a:spLocks noChangeArrowheads="1"/>
          </p:cNvSpPr>
          <p:nvPr/>
        </p:nvSpPr>
        <p:spPr bwMode="auto">
          <a:xfrm>
            <a:off x="3265982" y="3140075"/>
            <a:ext cx="287337" cy="360363"/>
          </a:xfrm>
          <a:prstGeom prst="upArrow">
            <a:avLst>
              <a:gd name="adj1" fmla="val 0"/>
              <a:gd name="adj2" fmla="val 70052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8120043" y="719827"/>
            <a:ext cx="2049463" cy="6064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&lt;&lt;Interface&gt;&gt; </a:t>
            </a:r>
            <a:endParaRPr lang="en-US" altLang="zh-CN" sz="1600" b="1" i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House</a:t>
            </a:r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8120043" y="1328418"/>
            <a:ext cx="2049463" cy="3905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getHouseInfo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706" name="Line 39"/>
          <p:cNvSpPr>
            <a:spLocks noChangeShapeType="1"/>
          </p:cNvSpPr>
          <p:nvPr/>
        </p:nvSpPr>
        <p:spPr bwMode="auto">
          <a:xfrm>
            <a:off x="8048606" y="215969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16" name="Rectangle 40"/>
          <p:cNvSpPr>
            <a:spLocks noChangeArrowheads="1"/>
          </p:cNvSpPr>
          <p:nvPr/>
        </p:nvSpPr>
        <p:spPr bwMode="auto">
          <a:xfrm>
            <a:off x="6631912" y="2375590"/>
            <a:ext cx="2470795" cy="46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SuperHouse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18" name="Rectangle 42"/>
          <p:cNvSpPr>
            <a:spLocks noChangeArrowheads="1"/>
          </p:cNvSpPr>
          <p:nvPr/>
        </p:nvSpPr>
        <p:spPr bwMode="auto">
          <a:xfrm>
            <a:off x="6631912" y="2831202"/>
            <a:ext cx="2470795" cy="4429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getHouseInfo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220" name="Rectangle 44"/>
          <p:cNvSpPr>
            <a:spLocks noChangeArrowheads="1"/>
          </p:cNvSpPr>
          <p:nvPr/>
        </p:nvSpPr>
        <p:spPr bwMode="auto">
          <a:xfrm>
            <a:off x="9201131" y="2375589"/>
            <a:ext cx="2297475" cy="432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MediumHouse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22" name="Rectangle 46"/>
          <p:cNvSpPr>
            <a:spLocks noChangeArrowheads="1"/>
          </p:cNvSpPr>
          <p:nvPr/>
        </p:nvSpPr>
        <p:spPr bwMode="auto">
          <a:xfrm>
            <a:off x="9201131" y="2790294"/>
            <a:ext cx="2297475" cy="4838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getHouseInfo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714" name="Line 73"/>
          <p:cNvSpPr>
            <a:spLocks noChangeShapeType="1"/>
          </p:cNvSpPr>
          <p:nvPr/>
        </p:nvSpPr>
        <p:spPr bwMode="auto">
          <a:xfrm>
            <a:off x="10136168" y="215969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15" name="Line 74"/>
          <p:cNvSpPr>
            <a:spLocks noChangeShapeType="1"/>
          </p:cNvSpPr>
          <p:nvPr/>
        </p:nvSpPr>
        <p:spPr bwMode="auto">
          <a:xfrm>
            <a:off x="8048606" y="2159690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16" name="AutoShape 75"/>
          <p:cNvSpPr>
            <a:spLocks noChangeArrowheads="1"/>
          </p:cNvSpPr>
          <p:nvPr/>
        </p:nvSpPr>
        <p:spPr bwMode="auto">
          <a:xfrm>
            <a:off x="8985231" y="1799327"/>
            <a:ext cx="287338" cy="360363"/>
          </a:xfrm>
          <a:prstGeom prst="upArrow">
            <a:avLst>
              <a:gd name="adj1" fmla="val 0"/>
              <a:gd name="adj2" fmla="val 70052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24" name="Rectangle 48"/>
          <p:cNvSpPr>
            <a:spLocks noChangeArrowheads="1"/>
          </p:cNvSpPr>
          <p:nvPr/>
        </p:nvSpPr>
        <p:spPr bwMode="auto">
          <a:xfrm>
            <a:off x="8624867" y="3725284"/>
            <a:ext cx="2166453" cy="5702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&lt;&lt;Interface&gt;&gt; </a:t>
            </a:r>
            <a:endParaRPr lang="en-US" altLang="zh-CN" b="1" i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Condo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25" name="Rectangle 49"/>
          <p:cNvSpPr>
            <a:spLocks noChangeArrowheads="1"/>
          </p:cNvSpPr>
          <p:nvPr/>
        </p:nvSpPr>
        <p:spPr bwMode="auto">
          <a:xfrm>
            <a:off x="8624867" y="4293195"/>
            <a:ext cx="2166453" cy="5042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getCondoInfo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722" name="Line 52"/>
          <p:cNvSpPr>
            <a:spLocks noChangeShapeType="1"/>
          </p:cNvSpPr>
          <p:nvPr/>
        </p:nvSpPr>
        <p:spPr bwMode="auto">
          <a:xfrm>
            <a:off x="10662468" y="5168377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23" name="Line 55"/>
          <p:cNvSpPr>
            <a:spLocks noChangeShapeType="1"/>
          </p:cNvSpPr>
          <p:nvPr/>
        </p:nvSpPr>
        <p:spPr bwMode="auto">
          <a:xfrm>
            <a:off x="8229474" y="5169965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32" name="Rectangle 56"/>
          <p:cNvSpPr>
            <a:spLocks noChangeArrowheads="1"/>
          </p:cNvSpPr>
          <p:nvPr/>
        </p:nvSpPr>
        <p:spPr bwMode="auto">
          <a:xfrm>
            <a:off x="7201311" y="5345113"/>
            <a:ext cx="2062163" cy="3778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SuperCondo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34" name="Rectangle 58"/>
          <p:cNvSpPr>
            <a:spLocks noChangeArrowheads="1"/>
          </p:cNvSpPr>
          <p:nvPr/>
        </p:nvSpPr>
        <p:spPr bwMode="auto">
          <a:xfrm>
            <a:off x="7201311" y="5722938"/>
            <a:ext cx="2062163" cy="4429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getCondoInfo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236" name="Rectangle 60"/>
          <p:cNvSpPr>
            <a:spLocks noChangeArrowheads="1"/>
          </p:cNvSpPr>
          <p:nvPr/>
        </p:nvSpPr>
        <p:spPr bwMode="auto">
          <a:xfrm>
            <a:off x="9407008" y="5345113"/>
            <a:ext cx="2465548" cy="3778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MediumCondo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38" name="Rectangle 62"/>
          <p:cNvSpPr>
            <a:spLocks noChangeArrowheads="1"/>
          </p:cNvSpPr>
          <p:nvPr/>
        </p:nvSpPr>
        <p:spPr bwMode="auto">
          <a:xfrm>
            <a:off x="9407008" y="5724525"/>
            <a:ext cx="2465548" cy="441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getCondoInfo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730" name="Line 76"/>
          <p:cNvSpPr>
            <a:spLocks noChangeShapeType="1"/>
          </p:cNvSpPr>
          <p:nvPr/>
        </p:nvSpPr>
        <p:spPr bwMode="auto">
          <a:xfrm>
            <a:off x="8249567" y="5157788"/>
            <a:ext cx="241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31" name="AutoShape 77"/>
          <p:cNvSpPr>
            <a:spLocks noChangeArrowheads="1"/>
          </p:cNvSpPr>
          <p:nvPr/>
        </p:nvSpPr>
        <p:spPr bwMode="auto">
          <a:xfrm>
            <a:off x="9345593" y="4797425"/>
            <a:ext cx="287338" cy="360363"/>
          </a:xfrm>
          <a:prstGeom prst="upArrow">
            <a:avLst>
              <a:gd name="adj1" fmla="val 0"/>
              <a:gd name="adj2" fmla="val 57139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61" name="Text Box 85"/>
          <p:cNvSpPr txBox="1">
            <a:spLocks noChangeArrowheads="1"/>
          </p:cNvSpPr>
          <p:nvPr/>
        </p:nvSpPr>
        <p:spPr bwMode="auto">
          <a:xfrm>
            <a:off x="476692" y="5848351"/>
            <a:ext cx="1206068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&lt;create&gt;</a:t>
            </a: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H="1">
            <a:off x="1682759" y="4292601"/>
            <a:ext cx="11112" cy="2232025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>
            <a:off x="1898659" y="4639124"/>
            <a:ext cx="0" cy="1764000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 flipV="1">
            <a:off x="6031138" y="4347463"/>
            <a:ext cx="1872000" cy="1223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4056072" y="4649173"/>
            <a:ext cx="3175" cy="1008063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65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5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5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9" grpId="0" animBg="1"/>
      <p:bldP spid="50200" grpId="0" animBg="1"/>
      <p:bldP spid="50206" grpId="0" animBg="1"/>
      <p:bldP spid="50207" grpId="0" animBg="1"/>
      <p:bldP spid="50208" grpId="0" animBg="1"/>
      <p:bldP spid="50209" grpId="0" animBg="1"/>
      <p:bldP spid="50210" grpId="0" animBg="1"/>
      <p:bldP spid="50212" grpId="0" animBg="1"/>
      <p:bldP spid="50213" grpId="0" animBg="1"/>
      <p:bldP spid="50235" grpId="0" animBg="1"/>
      <p:bldP spid="50246" grpId="0" animBg="1"/>
      <p:bldP spid="50261" grpId="0" animBg="1"/>
      <p:bldP spid="50196" grpId="0" animBg="1"/>
      <p:bldP spid="50198" grpId="0" animBg="1"/>
      <p:bldP spid="50211" grpId="0" animBg="1"/>
      <p:bldP spid="5019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2135188" y="6308726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/>
              <a:t>The graphical user interface of </a:t>
            </a:r>
            <a:r>
              <a:rPr lang="en-US" altLang="zh-CN" b="1" dirty="0">
                <a:solidFill>
                  <a:schemeClr val="tx2"/>
                </a:solidFill>
              </a:rPr>
              <a:t>Query Software of Building Features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96" y="262550"/>
            <a:ext cx="9035358" cy="60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0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146942" y="2367953"/>
            <a:ext cx="4369986" cy="4429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BuildingFactory</a:t>
            </a:r>
            <a:endParaRPr lang="en-US" altLang="zh-CN" sz="2000" b="1" i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146942" y="2818248"/>
            <a:ext cx="4369986" cy="37567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getBuildingFactory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(String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type)</a:t>
            </a: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3810000" y="4727450"/>
            <a:ext cx="838200" cy="244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create</a:t>
            </a:r>
          </a:p>
        </p:txBody>
      </p:sp>
      <p:sp>
        <p:nvSpPr>
          <p:cNvPr id="30725" name="Text Box 7"/>
          <p:cNvSpPr txBox="1">
            <a:spLocks noChangeArrowheads="1"/>
          </p:cNvSpPr>
          <p:nvPr/>
        </p:nvSpPr>
        <p:spPr bwMode="auto">
          <a:xfrm>
            <a:off x="7931947" y="4492912"/>
            <a:ext cx="762000" cy="244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/>
              <a:t>create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1065126" y="3508249"/>
            <a:ext cx="3514814" cy="432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MediumBuildingFactory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1065126" y="3928508"/>
            <a:ext cx="3514814" cy="50366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just">
              <a:lnSpc>
                <a:spcPct val="80000"/>
              </a:lnSpc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getHouse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House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getCondo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Condo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2424114" y="1149620"/>
            <a:ext cx="3138486" cy="51554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AbstractFactoryGUI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2424114" y="1591072"/>
            <a:ext cx="3138486" cy="45191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+main() 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33" name="Line 19"/>
          <p:cNvSpPr>
            <a:spLocks noChangeShapeType="1"/>
          </p:cNvSpPr>
          <p:nvPr/>
        </p:nvSpPr>
        <p:spPr bwMode="auto">
          <a:xfrm>
            <a:off x="4343400" y="2042987"/>
            <a:ext cx="0" cy="315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4" name="AutoShape 20"/>
          <p:cNvSpPr>
            <a:spLocks noChangeArrowheads="1"/>
          </p:cNvSpPr>
          <p:nvPr/>
        </p:nvSpPr>
        <p:spPr bwMode="auto">
          <a:xfrm>
            <a:off x="3143251" y="3203449"/>
            <a:ext cx="314325" cy="304800"/>
          </a:xfrm>
          <a:prstGeom prst="upArrow">
            <a:avLst>
              <a:gd name="adj1" fmla="val 0"/>
              <a:gd name="adj2" fmla="val 49454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/>
          </a:p>
        </p:txBody>
      </p:sp>
      <p:sp>
        <p:nvSpPr>
          <p:cNvPr id="30735" name="AutoShape 21"/>
          <p:cNvSpPr>
            <a:spLocks noChangeArrowheads="1"/>
          </p:cNvSpPr>
          <p:nvPr/>
        </p:nvSpPr>
        <p:spPr bwMode="auto">
          <a:xfrm>
            <a:off x="5601488" y="3203449"/>
            <a:ext cx="334963" cy="304800"/>
          </a:xfrm>
          <a:prstGeom prst="upArrow">
            <a:avLst>
              <a:gd name="adj1" fmla="val 0"/>
              <a:gd name="adj2" fmla="val 40079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/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1529834" y="4743754"/>
            <a:ext cx="2046951" cy="44089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House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344142" y="5462077"/>
            <a:ext cx="2027870" cy="34328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SuperHouse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2443449" y="5488963"/>
            <a:ext cx="1976151" cy="36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MediumHouse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9" name="AutoShape 26"/>
          <p:cNvSpPr>
            <a:spLocks noChangeArrowheads="1"/>
          </p:cNvSpPr>
          <p:nvPr/>
        </p:nvSpPr>
        <p:spPr bwMode="auto">
          <a:xfrm>
            <a:off x="1654577" y="5184649"/>
            <a:ext cx="319087" cy="304800"/>
          </a:xfrm>
          <a:prstGeom prst="upArrow">
            <a:avLst>
              <a:gd name="adj1" fmla="val 0"/>
              <a:gd name="adj2" fmla="val 35912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/>
          </a:p>
        </p:txBody>
      </p:sp>
      <p:sp>
        <p:nvSpPr>
          <p:cNvPr id="30740" name="AutoShape 27"/>
          <p:cNvSpPr>
            <a:spLocks noChangeArrowheads="1"/>
          </p:cNvSpPr>
          <p:nvPr/>
        </p:nvSpPr>
        <p:spPr bwMode="auto">
          <a:xfrm>
            <a:off x="3200401" y="5184649"/>
            <a:ext cx="303213" cy="304800"/>
          </a:xfrm>
          <a:prstGeom prst="upArrow">
            <a:avLst>
              <a:gd name="adj1" fmla="val 0"/>
              <a:gd name="adj2" fmla="val 361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/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5655536" y="4743754"/>
            <a:ext cx="2255848" cy="44089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Condo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6870792" y="5501202"/>
            <a:ext cx="2074365" cy="37790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SuperCondo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4716864" y="5489450"/>
            <a:ext cx="2066608" cy="3595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MediumCondo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44" name="AutoShape 31"/>
          <p:cNvSpPr>
            <a:spLocks noChangeArrowheads="1"/>
          </p:cNvSpPr>
          <p:nvPr/>
        </p:nvSpPr>
        <p:spPr bwMode="auto">
          <a:xfrm>
            <a:off x="5890412" y="5184649"/>
            <a:ext cx="342900" cy="304800"/>
          </a:xfrm>
          <a:prstGeom prst="upArrow">
            <a:avLst>
              <a:gd name="adj1" fmla="val 0"/>
              <a:gd name="adj2" fmla="val 40079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/>
          </a:p>
        </p:txBody>
      </p:sp>
      <p:sp>
        <p:nvSpPr>
          <p:cNvPr id="30745" name="AutoShape 32"/>
          <p:cNvSpPr>
            <a:spLocks noChangeArrowheads="1"/>
          </p:cNvSpPr>
          <p:nvPr/>
        </p:nvSpPr>
        <p:spPr bwMode="auto">
          <a:xfrm>
            <a:off x="7424736" y="5197333"/>
            <a:ext cx="342900" cy="304800"/>
          </a:xfrm>
          <a:prstGeom prst="upArrow">
            <a:avLst>
              <a:gd name="adj1" fmla="val 0"/>
              <a:gd name="adj2" fmla="val 40079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/>
          </a:p>
        </p:txBody>
      </p:sp>
      <p:sp>
        <p:nvSpPr>
          <p:cNvPr id="30746" name="Line 33"/>
          <p:cNvSpPr>
            <a:spLocks noChangeShapeType="1"/>
          </p:cNvSpPr>
          <p:nvPr/>
        </p:nvSpPr>
        <p:spPr bwMode="auto">
          <a:xfrm>
            <a:off x="3732839" y="4037465"/>
            <a:ext cx="0" cy="1404000"/>
          </a:xfrm>
          <a:prstGeom prst="line">
            <a:avLst/>
          </a:prstGeom>
          <a:noFill/>
          <a:ln w="38100">
            <a:solidFill>
              <a:srgbClr val="FF66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7" name="Line 34"/>
          <p:cNvSpPr>
            <a:spLocks noChangeShapeType="1"/>
          </p:cNvSpPr>
          <p:nvPr/>
        </p:nvSpPr>
        <p:spPr bwMode="auto">
          <a:xfrm>
            <a:off x="4254511" y="4360682"/>
            <a:ext cx="12689" cy="884256"/>
          </a:xfrm>
          <a:prstGeom prst="line">
            <a:avLst/>
          </a:prstGeom>
          <a:noFill/>
          <a:ln w="38100">
            <a:solidFill>
              <a:srgbClr val="FF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8" name="Line 35"/>
          <p:cNvSpPr>
            <a:spLocks noChangeShapeType="1"/>
          </p:cNvSpPr>
          <p:nvPr/>
        </p:nvSpPr>
        <p:spPr bwMode="auto">
          <a:xfrm>
            <a:off x="4267199" y="5184648"/>
            <a:ext cx="886625" cy="8025"/>
          </a:xfrm>
          <a:prstGeom prst="line">
            <a:avLst/>
          </a:prstGeom>
          <a:noFill/>
          <a:ln w="38100">
            <a:solidFill>
              <a:srgbClr val="FF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9" name="Line 36"/>
          <p:cNvSpPr>
            <a:spLocks noChangeShapeType="1"/>
          </p:cNvSpPr>
          <p:nvPr/>
        </p:nvSpPr>
        <p:spPr bwMode="auto">
          <a:xfrm>
            <a:off x="5166512" y="5184649"/>
            <a:ext cx="0" cy="266700"/>
          </a:xfrm>
          <a:prstGeom prst="line">
            <a:avLst/>
          </a:prstGeom>
          <a:noFill/>
          <a:ln w="38100">
            <a:solidFill>
              <a:srgbClr val="FF66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1" name="Line 38"/>
          <p:cNvSpPr>
            <a:spLocks noChangeShapeType="1"/>
          </p:cNvSpPr>
          <p:nvPr/>
        </p:nvSpPr>
        <p:spPr bwMode="auto">
          <a:xfrm>
            <a:off x="8727807" y="4300393"/>
            <a:ext cx="0" cy="118800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3" name="Line 40"/>
          <p:cNvSpPr>
            <a:spLocks noChangeShapeType="1"/>
          </p:cNvSpPr>
          <p:nvPr/>
        </p:nvSpPr>
        <p:spPr bwMode="auto">
          <a:xfrm>
            <a:off x="9174959" y="4117849"/>
            <a:ext cx="0" cy="241200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4" name="Line 41"/>
          <p:cNvSpPr>
            <a:spLocks noChangeShapeType="1"/>
          </p:cNvSpPr>
          <p:nvPr/>
        </p:nvSpPr>
        <p:spPr bwMode="auto">
          <a:xfrm flipH="1">
            <a:off x="1498042" y="6538960"/>
            <a:ext cx="770400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5" name="Line 42"/>
          <p:cNvSpPr>
            <a:spLocks noChangeShapeType="1"/>
          </p:cNvSpPr>
          <p:nvPr/>
        </p:nvSpPr>
        <p:spPr bwMode="auto">
          <a:xfrm flipV="1">
            <a:off x="1498042" y="6131420"/>
            <a:ext cx="0" cy="43200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7482653" y="152400"/>
            <a:ext cx="4403758" cy="156966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 sz="2000" b="1" dirty="0">
                <a:ea typeface="黑体" panose="02010609060101010101" pitchFamily="2" charset="-122"/>
              </a:rPr>
              <a:t>From GUI, input parameter  </a:t>
            </a:r>
          </a:p>
          <a:p>
            <a:pPr marL="342900" indent="-342900" eaLnBrk="0" hangingPunct="0">
              <a:lnSpc>
                <a:spcPct val="80000"/>
              </a:lnSpc>
              <a:defRPr/>
            </a:pPr>
            <a:r>
              <a:rPr lang="en-US" altLang="zh-CN" sz="2000" b="1" dirty="0">
                <a:ea typeface="黑体" panose="02010609060101010101" pitchFamily="2" charset="-122"/>
              </a:rPr>
              <a:t>      </a:t>
            </a:r>
            <a:r>
              <a:rPr lang="zh-CN" altLang="en-US" sz="2000" b="1" dirty="0">
                <a:ea typeface="黑体" panose="02010609060101010101" pitchFamily="2" charset="-122"/>
              </a:rPr>
              <a:t>”</a:t>
            </a:r>
            <a:r>
              <a:rPr lang="en-US" altLang="zh-CN" sz="2000" b="1" dirty="0">
                <a:ea typeface="黑体" panose="02010609060101010101" pitchFamily="2" charset="-122"/>
              </a:rPr>
              <a:t>super</a:t>
            </a:r>
            <a:r>
              <a:rPr lang="zh-CN" altLang="en-US" sz="2000" b="1" dirty="0">
                <a:ea typeface="黑体" panose="02010609060101010101" pitchFamily="2" charset="-122"/>
              </a:rPr>
              <a:t>”</a:t>
            </a:r>
            <a:r>
              <a:rPr lang="en-US" altLang="zh-CN" sz="2000" b="1" dirty="0">
                <a:ea typeface="黑体" panose="02010609060101010101" pitchFamily="2" charset="-122"/>
              </a:rPr>
              <a:t> or </a:t>
            </a:r>
            <a:r>
              <a:rPr lang="zh-CN" altLang="en-US" sz="2000" b="1" dirty="0">
                <a:ea typeface="黑体" panose="02010609060101010101" pitchFamily="2" charset="-122"/>
              </a:rPr>
              <a:t>”</a:t>
            </a:r>
            <a:r>
              <a:rPr lang="en-US" altLang="zh-CN" sz="2000" b="1" dirty="0">
                <a:ea typeface="黑体" panose="02010609060101010101" pitchFamily="2" charset="-122"/>
              </a:rPr>
              <a:t>medium</a:t>
            </a:r>
            <a:r>
              <a:rPr lang="zh-CN" altLang="en-US" sz="2000" b="1" dirty="0">
                <a:ea typeface="黑体" panose="02010609060101010101" pitchFamily="2" charset="-122"/>
              </a:rPr>
              <a:t>”</a:t>
            </a:r>
            <a:r>
              <a:rPr lang="en-US" altLang="zh-CN" sz="2000" b="1" dirty="0">
                <a:ea typeface="黑体" panose="02010609060101010101" pitchFamily="2" charset="-122"/>
              </a:rPr>
              <a:t>, and call  </a:t>
            </a:r>
          </a:p>
          <a:p>
            <a:pPr marL="342900" indent="-342900" eaLnBrk="0" hangingPunct="0">
              <a:lnSpc>
                <a:spcPct val="80000"/>
              </a:lnSpc>
              <a:defRPr/>
            </a:pPr>
            <a:r>
              <a:rPr lang="en-US" altLang="zh-CN" sz="2000" b="1" dirty="0">
                <a:ea typeface="黑体" panose="02010609060101010101" pitchFamily="2" charset="-122"/>
              </a:rPr>
              <a:t>       </a:t>
            </a:r>
            <a:r>
              <a:rPr lang="en-US" altLang="zh-CN" sz="2000" b="1" dirty="0" err="1">
                <a:ea typeface="黑体" panose="02010609060101010101" pitchFamily="2" charset="-122"/>
              </a:rPr>
              <a:t>BuildingFactory</a:t>
            </a:r>
            <a:r>
              <a:rPr lang="en-US" altLang="zh-CN" sz="2000" b="1" dirty="0">
                <a:ea typeface="黑体" panose="02010609060101010101" pitchFamily="2" charset="-122"/>
              </a:rPr>
              <a:t> to get a </a:t>
            </a:r>
          </a:p>
          <a:p>
            <a:pPr marL="342900" indent="-342900" algn="ctr" eaLnBrk="0" hangingPunct="0">
              <a:lnSpc>
                <a:spcPct val="80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MediumBuildingFactory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eaLnBrk="0" hangingPunct="0">
              <a:lnSpc>
                <a:spcPct val="80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or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SuperBuildingFactory</a:t>
            </a:r>
            <a:endParaRPr lang="en-US" altLang="zh-CN" sz="2000" b="1" dirty="0">
              <a:ea typeface="黑体" panose="0201060906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defRPr/>
            </a:pPr>
            <a:r>
              <a:rPr lang="en-US" altLang="zh-CN" sz="2000" b="1" dirty="0">
                <a:ea typeface="黑体" panose="02010609060101010101" pitchFamily="2" charset="-122"/>
              </a:rPr>
              <a:t>       object </a:t>
            </a:r>
            <a:r>
              <a:rPr lang="en-US" altLang="zh-CN" sz="2000" b="1" dirty="0">
                <a:solidFill>
                  <a:srgbClr val="0000CC"/>
                </a:solidFill>
                <a:ea typeface="黑体" panose="02010609060101010101" pitchFamily="2" charset="-122"/>
              </a:rPr>
              <a:t>bf</a:t>
            </a:r>
            <a:r>
              <a:rPr lang="en-US" altLang="zh-CN" sz="2000" b="1" dirty="0">
                <a:ea typeface="黑体" panose="02010609060101010101" pitchFamily="2" charset="-122"/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  <a:ea typeface="黑体" panose="02010609060101010101" pitchFamily="2" charset="-122"/>
              </a:rPr>
              <a:t>创建某工厂子类对象</a:t>
            </a:r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7481886" y="1897326"/>
            <a:ext cx="4176712" cy="132343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2. Base on the parameter 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house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  or 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condo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 input from GUI, to  get</a:t>
            </a:r>
          </a:p>
          <a:p>
            <a:pPr eaLnBrk="0" hangingPunct="0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House object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 h = 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.getHouse(), or </a:t>
            </a:r>
          </a:p>
          <a:p>
            <a:pPr eaLnBrk="0" hangingPunct="0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Condo object    c = 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. getCondo()</a:t>
            </a:r>
          </a:p>
          <a:p>
            <a:pPr eaLnBrk="0" hangingPunct="0"/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创建产品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House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Condo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子类对象</a:t>
            </a:r>
          </a:p>
        </p:txBody>
      </p:sp>
      <p:sp>
        <p:nvSpPr>
          <p:cNvPr id="21549" name="Text Box 45"/>
          <p:cNvSpPr txBox="1">
            <a:spLocks noChangeArrowheads="1"/>
          </p:cNvSpPr>
          <p:nvPr/>
        </p:nvSpPr>
        <p:spPr bwMode="auto">
          <a:xfrm>
            <a:off x="9296471" y="3495675"/>
            <a:ext cx="2589940" cy="1322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3. Using h or c to get</a:t>
            </a:r>
          </a:p>
          <a:p>
            <a:pPr eaLnBrk="0" hangingPunct="0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   h.getHouseInfo() </a:t>
            </a:r>
          </a:p>
          <a:p>
            <a:pPr eaLnBrk="0" hangingPunct="0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   c.getCondoInfo()</a:t>
            </a:r>
          </a:p>
          <a:p>
            <a:pPr eaLnBrk="0" hangingPunct="0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information</a:t>
            </a:r>
          </a:p>
          <a:p>
            <a:pPr eaLnBrk="0" hangingPunct="0"/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调用该对象的方法</a:t>
            </a:r>
          </a:p>
        </p:txBody>
      </p:sp>
      <p:sp>
        <p:nvSpPr>
          <p:cNvPr id="21551" name="Rectangle 47"/>
          <p:cNvSpPr>
            <a:spLocks noChangeArrowheads="1"/>
          </p:cNvSpPr>
          <p:nvPr/>
        </p:nvSpPr>
        <p:spPr bwMode="auto">
          <a:xfrm>
            <a:off x="9405148" y="5046663"/>
            <a:ext cx="2338387" cy="152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lIns="0" tIns="0">
            <a:spAutoFit/>
          </a:bodyPr>
          <a:lstStyle/>
          <a:p>
            <a:pPr>
              <a:defRPr/>
            </a:pPr>
            <a:r>
              <a:rPr lang="en-US" altLang="zh-CN" sz="1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Note: AbstractFactoryGUI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6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仅知道</a:t>
            </a:r>
            <a:endParaRPr lang="en-US" altLang="zh-CN" sz="1600" b="1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defRPr/>
            </a:pPr>
            <a:r>
              <a:rPr lang="en-US" altLang="zh-CN" sz="16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House or Condo</a:t>
            </a:r>
          </a:p>
          <a:p>
            <a:pPr>
              <a:defRPr/>
            </a:pPr>
            <a:r>
              <a:rPr lang="zh-CN" altLang="en-US" sz="16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接口，而不知道它们的子类。</a:t>
            </a:r>
          </a:p>
        </p:txBody>
      </p:sp>
      <p:sp>
        <p:nvSpPr>
          <p:cNvPr id="30761" name="Rectangle 50"/>
          <p:cNvSpPr>
            <a:spLocks noGrp="1" noChangeArrowheads="1"/>
          </p:cNvSpPr>
          <p:nvPr>
            <p:ph type="title"/>
          </p:nvPr>
        </p:nvSpPr>
        <p:spPr>
          <a:xfrm>
            <a:off x="442412" y="203434"/>
            <a:ext cx="3097212" cy="850900"/>
          </a:xfrm>
          <a:solidFill>
            <a:srgbClr val="FFFFFF"/>
          </a:solidFill>
        </p:spPr>
        <p:txBody>
          <a:bodyPr/>
          <a:lstStyle/>
          <a:p>
            <a:pPr eaLnBrk="1" hangingPunct="1"/>
            <a:r>
              <a:rPr lang="en-US" altLang="zh-CN" sz="2400" b="1" dirty="0"/>
              <a:t>Query Software of </a:t>
            </a:r>
            <a:br>
              <a:rPr lang="en-US" altLang="zh-CN" sz="2400" b="1" dirty="0"/>
            </a:br>
            <a:r>
              <a:rPr lang="en-US" altLang="zh-CN" sz="2400" b="1" dirty="0"/>
              <a:t>Building Features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4724400" y="3508250"/>
            <a:ext cx="3183734" cy="4430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SuperBuildingFactory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4724400" y="3938556"/>
            <a:ext cx="3183734" cy="50366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just"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getHouse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House</a:t>
            </a:r>
          </a:p>
          <a:p>
            <a:pPr algn="just"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getCondo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Condo</a:t>
            </a:r>
          </a:p>
        </p:txBody>
      </p:sp>
      <p:cxnSp>
        <p:nvCxnSpPr>
          <p:cNvPr id="30766" name="直接箭头连接符 47"/>
          <p:cNvCxnSpPr>
            <a:cxnSpLocks noChangeShapeType="1"/>
          </p:cNvCxnSpPr>
          <p:nvPr/>
        </p:nvCxnSpPr>
        <p:spPr bwMode="auto">
          <a:xfrm flipH="1">
            <a:off x="5312870" y="836614"/>
            <a:ext cx="2428568" cy="1685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2" name="Line 39"/>
          <p:cNvSpPr>
            <a:spLocks noChangeShapeType="1"/>
          </p:cNvSpPr>
          <p:nvPr/>
        </p:nvSpPr>
        <p:spPr bwMode="auto">
          <a:xfrm>
            <a:off x="7482652" y="4097753"/>
            <a:ext cx="169200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154162" y="41901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639184" y="3959051"/>
            <a:ext cx="180000" cy="18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7298462" y="4000923"/>
            <a:ext cx="180000" cy="18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290094" y="4233707"/>
            <a:ext cx="180000" cy="18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50" name="Line 37"/>
          <p:cNvSpPr>
            <a:spLocks noChangeShapeType="1"/>
          </p:cNvSpPr>
          <p:nvPr/>
        </p:nvSpPr>
        <p:spPr bwMode="auto">
          <a:xfrm flipV="1">
            <a:off x="7511419" y="4327252"/>
            <a:ext cx="122550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351693" y="5786486"/>
            <a:ext cx="2027870" cy="34328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getHouseInfo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24"/>
          <p:cNvSpPr>
            <a:spLocks noChangeArrowheads="1"/>
          </p:cNvSpPr>
          <p:nvPr/>
        </p:nvSpPr>
        <p:spPr bwMode="auto">
          <a:xfrm>
            <a:off x="2449526" y="5848963"/>
            <a:ext cx="1970074" cy="30431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getHouseInfo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4712082" y="5860691"/>
            <a:ext cx="2071389" cy="28065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getCondoInfo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24"/>
          <p:cNvSpPr>
            <a:spLocks noChangeArrowheads="1"/>
          </p:cNvSpPr>
          <p:nvPr/>
        </p:nvSpPr>
        <p:spPr bwMode="auto">
          <a:xfrm>
            <a:off x="6874143" y="5870478"/>
            <a:ext cx="2070627" cy="29827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getCondoInfo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57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1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1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7" grpId="0" bldLvl="0" animBg="1"/>
      <p:bldP spid="21548" grpId="0" bldLvl="0" animBg="1"/>
      <p:bldP spid="21549" grpId="0" bldLvl="0" animBg="1"/>
      <p:bldP spid="2155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706170" y="1593411"/>
            <a:ext cx="10664982" cy="301480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4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reason: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责任分离，清洁的客户类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我们不使用抽象工厂模式，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ClientGUI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中创建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House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Condo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对象，并且调用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House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类中的方法，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那么，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我们需要编写大量的条件语句，这对扩展和维护是不利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的。因此，使用了抽象工厂描述，将创建对象的责任委托给工厂类。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title"/>
          </p:nvPr>
        </p:nvSpPr>
        <p:spPr>
          <a:xfrm>
            <a:off x="611360" y="753089"/>
            <a:ext cx="1742541" cy="561975"/>
          </a:xfrm>
          <a:solidFill>
            <a:srgbClr val="FFCC00"/>
          </a:solidFill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设计特点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92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724276" y="1640192"/>
            <a:ext cx="11054281" cy="3357321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在客户端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AbstractFactoryGUI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对象中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建筑类别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类型组合后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单击搜索按钮时，客户端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AbstractFactoryGUI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调用抽象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BuildingFactory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类对象里的静态</a:t>
            </a:r>
            <a:r>
              <a:rPr lang="en-US" altLang="zh-CN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getBuildingFactory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type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getBuildingFactory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类型）方法创建适当的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工厂子类对象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，并将其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BuildingFactory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的对象返回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>
          <a:xfrm>
            <a:off x="611360" y="753089"/>
            <a:ext cx="3806731" cy="561975"/>
          </a:xfrm>
          <a:solidFill>
            <a:srgbClr val="FFCC00"/>
          </a:solidFill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以上设计的工作机制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97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606582" y="1600200"/>
            <a:ext cx="11181030" cy="3931467"/>
          </a:xfrm>
        </p:spPr>
        <p:txBody>
          <a:bodyPr>
            <a:noAutofit/>
          </a:bodyPr>
          <a:lstStyle/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rabicPeriod" startAt="3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工厂对象从其控制的建筑族（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SuperHouse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SuperCondo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MediumHouse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MediumCondo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）中创建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适当子类的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实例，并将其作为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House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Condo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类型的对象返回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rabicPeriod" startAt="3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AbstractFactoryGUI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甚至不知道类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House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Condo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的子类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的存在；它只是调用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House/Condo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接口声明的方法，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getHouseInfo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</a:p>
          <a:p>
            <a:pPr lvl="1"/>
            <a:r>
              <a:rPr lang="en-US" altLang="zh-CN" sz="28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getCondoInfo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7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86020" name="AutoShape 4"/>
          <p:cNvSpPr>
            <a:spLocks noChangeArrowheads="1"/>
          </p:cNvSpPr>
          <p:nvPr/>
        </p:nvSpPr>
        <p:spPr bwMode="auto">
          <a:xfrm>
            <a:off x="1059256" y="2708275"/>
            <a:ext cx="9913544" cy="1908992"/>
          </a:xfrm>
          <a:prstGeom prst="bevel">
            <a:avLst>
              <a:gd name="adj" fmla="val 6455"/>
            </a:avLst>
          </a:prstGeom>
          <a:solidFill>
            <a:srgbClr val="FFCC00">
              <a:alpha val="16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ts val="12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of the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abstract factory pattern</a:t>
            </a:r>
            <a:endParaRPr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200"/>
              </a:spcBef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抽象工厂模式的引入</a:t>
            </a:r>
            <a:endParaRPr lang="en-US" altLang="zh-CN" sz="3200" b="1" dirty="0">
              <a:solidFill>
                <a:srgbClr val="0000CC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8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579071" y="274639"/>
            <a:ext cx="1711953" cy="706437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505485" y="1117631"/>
            <a:ext cx="8229600" cy="150787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House 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String </a:t>
            </a:r>
            <a:r>
              <a:rPr lang="en-US" altLang="zh-CN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getHouseInfo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5485" y="2762060"/>
            <a:ext cx="8229600" cy="3684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SuperHouse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implements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House 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String </a:t>
            </a:r>
            <a:r>
              <a:rPr lang="en-US" altLang="zh-CN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getHouseInfo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return "superHouse.html";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MediumHouse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implements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House{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String </a:t>
            </a:r>
            <a:r>
              <a:rPr lang="en-US" altLang="zh-CN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getHouseInfo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return "mediumHouse.html";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26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780390" y="1162326"/>
            <a:ext cx="8229600" cy="1481105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Condo 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String </a:t>
            </a:r>
            <a:r>
              <a:rPr lang="en-US" altLang="zh-CN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getCondoInfo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0389" y="2562131"/>
            <a:ext cx="10554549" cy="4124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SuperCondo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implements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Condo{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String </a:t>
            </a:r>
            <a:r>
              <a:rPr lang="en-US" altLang="zh-CN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getCondoInfo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"superCondo.html";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MediumCondo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implements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Condo{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String </a:t>
            </a:r>
            <a:r>
              <a:rPr lang="en-US" altLang="zh-CN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getCondoInfo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"mediumCondo.html";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79071" y="274639"/>
            <a:ext cx="1711953" cy="706437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49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44032" y="1083758"/>
            <a:ext cx="11579381" cy="55451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abstract class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BuildingFactory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	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final String SUPER = "Super Class";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	public static final String MEDIUM = "Medium Class";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	public abstract House </a:t>
            </a:r>
            <a:r>
              <a:rPr lang="en-US" altLang="zh-CN" sz="24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getHouse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	public abstract Condo </a:t>
            </a:r>
            <a:r>
              <a:rPr lang="en-US" altLang="zh-CN" sz="24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getCondo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	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BuildingFactory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getBuildingFactory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type){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		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BuildingFactory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bf = null;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		 if 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type.equals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BuildingFactory.SUPER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bf = new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SuperBuildingFactory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		 else if 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type.equals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BuildingFactory.MEDIUM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bf = new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MediumBuildingFactory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return bf;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" name="矩形标注 1"/>
          <p:cNvSpPr>
            <a:spLocks noChangeArrowheads="1"/>
          </p:cNvSpPr>
          <p:nvPr/>
        </p:nvSpPr>
        <p:spPr bwMode="auto">
          <a:xfrm>
            <a:off x="6586698" y="5323013"/>
            <a:ext cx="4301636" cy="781014"/>
          </a:xfrm>
          <a:prstGeom prst="wedgeRectCallout">
            <a:avLst>
              <a:gd name="adj1" fmla="val -40813"/>
              <a:gd name="adj2" fmla="val -851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真奇怪，在超类中创建子类对象。你可曾遇到过？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44032" y="283692"/>
            <a:ext cx="1711953" cy="706437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460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 decel="100000"/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800" decel="100000"/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800" decel="100000"/>
                                        <p:tgtEl>
                                          <p:spTgt spid="65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65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65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65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07818" y="1412876"/>
            <a:ext cx="11579381" cy="4290807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MediumBuildingFactory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BuildingFactory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House </a:t>
            </a:r>
            <a:r>
              <a:rPr lang="en-US" altLang="zh-CN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getHouse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return 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MediumHouse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Condo </a:t>
            </a:r>
            <a:r>
              <a:rPr lang="en-US" altLang="zh-CN" b="1" dirty="0" err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getCondo</a:t>
            </a:r>
            <a:r>
              <a:rPr lang="en-US" altLang="zh-CN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b="1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return </a:t>
            </a:r>
            <a:r>
              <a:rPr lang="en-US" altLang="zh-CN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b="1" dirty="0" err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MediumCondo</a:t>
            </a:r>
            <a:r>
              <a:rPr lang="en-US" altLang="zh-CN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9071" y="464752"/>
            <a:ext cx="1711953" cy="706437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68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592853" y="1484312"/>
            <a:ext cx="11153670" cy="4373279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SuperBuildingFactory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BuildingFactory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House </a:t>
            </a:r>
            <a:r>
              <a:rPr lang="en-US" altLang="zh-CN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getHouse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new </a:t>
            </a:r>
            <a:r>
              <a:rPr lang="en-US" altLang="zh-CN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SuperHouse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Condo </a:t>
            </a:r>
            <a:r>
              <a:rPr lang="en-US" altLang="zh-CN" b="1" dirty="0" err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getCondo</a:t>
            </a:r>
            <a:r>
              <a:rPr lang="en-US" altLang="zh-CN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return new </a:t>
            </a:r>
            <a:r>
              <a:rPr lang="en-US" altLang="zh-CN" b="1" dirty="0" err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SuperCondo</a:t>
            </a:r>
            <a:r>
              <a:rPr lang="en-US" altLang="zh-CN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9071" y="274639"/>
            <a:ext cx="1711953" cy="706437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03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01933" y="633744"/>
            <a:ext cx="11344589" cy="5787154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AbstractFactoryGUI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JFrame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class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ButtonListener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ActionListener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public void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actionPerformed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ActionEvent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if 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ae.getActionCommand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().equals(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AbstractFactoryGUI.SEARCH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String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(String)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cmbHouseClass.getSelectedItem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String type = (String)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cmbHouseType.getSelectedItem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BuildingFactory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bf = 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BuildingFactory.getBuildingFactory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if 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type.equals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AbstractFactoryGUI.HOUSE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House 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hs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bf.getHouse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      String 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fileNm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hs.getHouseInfo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      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putHouseInfoToScreen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fileNm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if 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type.equals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AbstractFactoryGUI.CONDO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Condo cd = 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bf.getCondo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      String 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fileNm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cd.getCondoInfo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      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putHouseInfoToScreen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fileNm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}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}}</a:t>
            </a:r>
          </a:p>
        </p:txBody>
      </p:sp>
      <p:sp>
        <p:nvSpPr>
          <p:cNvPr id="45059" name="AutoShape 5"/>
          <p:cNvSpPr>
            <a:spLocks noChangeArrowheads="1"/>
          </p:cNvSpPr>
          <p:nvPr/>
        </p:nvSpPr>
        <p:spPr bwMode="auto">
          <a:xfrm>
            <a:off x="8688389" y="6021389"/>
            <a:ext cx="1692275" cy="720725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hlinkClick r:id="rId2" action="ppaction://hlinksldjump"/>
              </a:rPr>
              <a:t>Back</a:t>
            </a:r>
            <a:endParaRPr lang="en-US" altLang="zh-CN" sz="320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60964" y="120730"/>
            <a:ext cx="1711953" cy="706437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72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68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68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68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68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 decel="100000"/>
                                        <p:tgtEl>
                                          <p:spTgt spid="686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686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686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686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 decel="100000"/>
                                        <p:tgtEl>
                                          <p:spTgt spid="686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686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686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686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 decel="100000"/>
                                        <p:tgtEl>
                                          <p:spTgt spid="686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686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686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686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408" name="Rectangle 48"/>
          <p:cNvSpPr>
            <a:spLocks noChangeArrowheads="1"/>
          </p:cNvSpPr>
          <p:nvPr/>
        </p:nvSpPr>
        <p:spPr bwMode="auto">
          <a:xfrm>
            <a:off x="452177" y="1872649"/>
            <a:ext cx="5548138" cy="320040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820" name="Rectangle 47"/>
          <p:cNvSpPr>
            <a:spLocks noChangeArrowheads="1"/>
          </p:cNvSpPr>
          <p:nvPr/>
        </p:nvSpPr>
        <p:spPr bwMode="auto">
          <a:xfrm>
            <a:off x="6317902" y="1872649"/>
            <a:ext cx="5147267" cy="3200400"/>
          </a:xfrm>
          <a:prstGeom prst="rect">
            <a:avLst/>
          </a:prstGeom>
          <a:solidFill>
            <a:srgbClr val="FFFF99">
              <a:alpha val="3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5334000" cy="563563"/>
          </a:xfrm>
        </p:spPr>
        <p:txBody>
          <a:bodyPr/>
          <a:lstStyle/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Factory Method Pattern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5299" y="6227097"/>
            <a:ext cx="3820467" cy="458789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工厂方法模式类图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9365" name="Rectangle 5"/>
          <p:cNvSpPr>
            <a:spLocks noChangeArrowheads="1"/>
          </p:cNvSpPr>
          <p:nvPr/>
        </p:nvSpPr>
        <p:spPr bwMode="auto">
          <a:xfrm>
            <a:off x="2026174" y="2058388"/>
            <a:ext cx="2438400" cy="68262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pPr algn="ctr" eaLnBrk="1" hangingPunct="1">
              <a:lnSpc>
                <a:spcPct val="85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&lt;&lt;Interface&gt;&gt; </a:t>
            </a:r>
          </a:p>
          <a:p>
            <a:pPr algn="ctr" eaLnBrk="1" hangingPunct="1">
              <a:lnSpc>
                <a:spcPct val="85000"/>
              </a:lnSpc>
              <a:defRPr/>
            </a:pPr>
            <a:r>
              <a:rPr lang="en-US" altLang="zh-CN" sz="24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Creator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039366" name="Rectangle 6"/>
          <p:cNvSpPr>
            <a:spLocks noChangeArrowheads="1"/>
          </p:cNvSpPr>
          <p:nvPr/>
        </p:nvSpPr>
        <p:spPr bwMode="auto">
          <a:xfrm>
            <a:off x="2026174" y="2814037"/>
            <a:ext cx="2438400" cy="43021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en-US" altLang="zh-CN" sz="2000" b="1">
                <a:latin typeface="Arial" charset="0"/>
              </a:rPr>
              <a:t>+factory: Product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039367" name="Rectangle 7"/>
          <p:cNvSpPr>
            <a:spLocks noChangeArrowheads="1"/>
          </p:cNvSpPr>
          <p:nvPr/>
        </p:nvSpPr>
        <p:spPr bwMode="auto">
          <a:xfrm>
            <a:off x="2026174" y="2741013"/>
            <a:ext cx="2438400" cy="7302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39368" name="Line 8"/>
          <p:cNvSpPr>
            <a:spLocks noChangeShapeType="1"/>
          </p:cNvSpPr>
          <p:nvPr/>
        </p:nvSpPr>
        <p:spPr bwMode="auto">
          <a:xfrm>
            <a:off x="1821022" y="3710974"/>
            <a:ext cx="27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369" name="Rectangle 9"/>
          <p:cNvSpPr>
            <a:spLocks noChangeArrowheads="1"/>
          </p:cNvSpPr>
          <p:nvPr/>
        </p:nvSpPr>
        <p:spPr bwMode="auto">
          <a:xfrm>
            <a:off x="916670" y="3996724"/>
            <a:ext cx="1981200" cy="3492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CreatorA</a:t>
            </a:r>
          </a:p>
        </p:txBody>
      </p:sp>
      <p:sp>
        <p:nvSpPr>
          <p:cNvPr id="1039371" name="Rectangle 11"/>
          <p:cNvSpPr>
            <a:spLocks noChangeArrowheads="1"/>
          </p:cNvSpPr>
          <p:nvPr/>
        </p:nvSpPr>
        <p:spPr bwMode="auto">
          <a:xfrm>
            <a:off x="916670" y="4352324"/>
            <a:ext cx="1981200" cy="71438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39372" name="Line 12"/>
          <p:cNvSpPr>
            <a:spLocks noChangeShapeType="1"/>
          </p:cNvSpPr>
          <p:nvPr/>
        </p:nvSpPr>
        <p:spPr bwMode="auto">
          <a:xfrm>
            <a:off x="1831070" y="3710974"/>
            <a:ext cx="0" cy="285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373" name="Line 13"/>
          <p:cNvSpPr>
            <a:spLocks noChangeShapeType="1"/>
          </p:cNvSpPr>
          <p:nvPr/>
        </p:nvSpPr>
        <p:spPr bwMode="auto">
          <a:xfrm>
            <a:off x="4589343" y="3710974"/>
            <a:ext cx="0" cy="285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376" name="Rectangle 16"/>
          <p:cNvSpPr>
            <a:spLocks noChangeArrowheads="1"/>
          </p:cNvSpPr>
          <p:nvPr/>
        </p:nvSpPr>
        <p:spPr bwMode="auto">
          <a:xfrm>
            <a:off x="3502443" y="3996724"/>
            <a:ext cx="2057400" cy="3492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CreatorB</a:t>
            </a:r>
          </a:p>
        </p:txBody>
      </p:sp>
      <p:sp>
        <p:nvSpPr>
          <p:cNvPr id="1039378" name="Rectangle 18"/>
          <p:cNvSpPr>
            <a:spLocks noChangeArrowheads="1"/>
          </p:cNvSpPr>
          <p:nvPr/>
        </p:nvSpPr>
        <p:spPr bwMode="auto">
          <a:xfrm>
            <a:off x="3502443" y="4352324"/>
            <a:ext cx="2057400" cy="71438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39379" name="Rectangle 19"/>
          <p:cNvSpPr>
            <a:spLocks noChangeArrowheads="1"/>
          </p:cNvSpPr>
          <p:nvPr/>
        </p:nvSpPr>
        <p:spPr bwMode="auto">
          <a:xfrm>
            <a:off x="7640929" y="1953613"/>
            <a:ext cx="2362200" cy="75882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pPr algn="ctr" eaLnBrk="1" hangingPunct="1">
              <a:lnSpc>
                <a:spcPct val="85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&lt;&lt;Interface&gt;&gt; </a:t>
            </a:r>
          </a:p>
          <a:p>
            <a:pPr algn="ctr" eaLnBrk="1" hangingPunct="1">
              <a:lnSpc>
                <a:spcPct val="85000"/>
              </a:lnSpc>
              <a:defRPr/>
            </a:pPr>
            <a:r>
              <a:rPr lang="en-US" altLang="zh-CN" sz="24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</a:p>
        </p:txBody>
      </p:sp>
      <p:sp>
        <p:nvSpPr>
          <p:cNvPr id="1039380" name="Rectangle 20"/>
          <p:cNvSpPr>
            <a:spLocks noChangeArrowheads="1"/>
          </p:cNvSpPr>
          <p:nvPr/>
        </p:nvSpPr>
        <p:spPr bwMode="auto">
          <a:xfrm>
            <a:off x="7640929" y="2783874"/>
            <a:ext cx="2362200" cy="465138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en-US" altLang="zh-CN" sz="2000" b="1">
                <a:latin typeface="Arial" charset="0"/>
              </a:rPr>
              <a:t>+Operation()</a:t>
            </a:r>
            <a:r>
              <a:rPr lang="en-US" altLang="zh-CN" b="1">
                <a:latin typeface="Arial" charset="0"/>
              </a:rPr>
              <a:t> 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4835" name="Rectangle 21"/>
          <p:cNvSpPr>
            <a:spLocks noChangeArrowheads="1"/>
          </p:cNvSpPr>
          <p:nvPr/>
        </p:nvSpPr>
        <p:spPr bwMode="auto">
          <a:xfrm>
            <a:off x="7640929" y="2712438"/>
            <a:ext cx="2362200" cy="7143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39382" name="Rectangle 22"/>
          <p:cNvSpPr>
            <a:spLocks noChangeArrowheads="1"/>
          </p:cNvSpPr>
          <p:nvPr/>
        </p:nvSpPr>
        <p:spPr bwMode="auto">
          <a:xfrm>
            <a:off x="6690312" y="4006249"/>
            <a:ext cx="1800330" cy="3492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ProductB</a:t>
            </a:r>
          </a:p>
        </p:txBody>
      </p:sp>
      <p:sp>
        <p:nvSpPr>
          <p:cNvPr id="1039383" name="Rectangle 23"/>
          <p:cNvSpPr>
            <a:spLocks noChangeArrowheads="1"/>
          </p:cNvSpPr>
          <p:nvPr/>
        </p:nvSpPr>
        <p:spPr bwMode="auto">
          <a:xfrm>
            <a:off x="6690312" y="4423763"/>
            <a:ext cx="1800330" cy="56038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en-US" altLang="zh-CN" b="1">
                <a:latin typeface="Arial" charset="0"/>
              </a:rPr>
              <a:t>+</a:t>
            </a:r>
            <a:r>
              <a:rPr lang="en-US" altLang="zh-CN" sz="2000" b="1">
                <a:latin typeface="Arial" charset="0"/>
              </a:rPr>
              <a:t>Operation</a:t>
            </a:r>
            <a:r>
              <a:rPr lang="en-US" altLang="zh-CN" b="1">
                <a:latin typeface="Arial" charset="0"/>
              </a:rPr>
              <a:t>: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34838" name="Rectangle 24"/>
          <p:cNvSpPr>
            <a:spLocks noChangeArrowheads="1"/>
          </p:cNvSpPr>
          <p:nvPr/>
        </p:nvSpPr>
        <p:spPr bwMode="auto">
          <a:xfrm>
            <a:off x="6690312" y="4352324"/>
            <a:ext cx="1800330" cy="71438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39385" name="Rectangle 25"/>
          <p:cNvSpPr>
            <a:spLocks noChangeArrowheads="1"/>
          </p:cNvSpPr>
          <p:nvPr/>
        </p:nvSpPr>
        <p:spPr bwMode="auto">
          <a:xfrm>
            <a:off x="9235278" y="3995137"/>
            <a:ext cx="1789444" cy="3492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ProductA</a:t>
            </a:r>
          </a:p>
        </p:txBody>
      </p:sp>
      <p:sp>
        <p:nvSpPr>
          <p:cNvPr id="1039386" name="Rectangle 26"/>
          <p:cNvSpPr>
            <a:spLocks noChangeArrowheads="1"/>
          </p:cNvSpPr>
          <p:nvPr/>
        </p:nvSpPr>
        <p:spPr bwMode="auto">
          <a:xfrm>
            <a:off x="9235278" y="4423763"/>
            <a:ext cx="1789444" cy="48418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en-US" altLang="zh-CN" b="1">
                <a:latin typeface="Arial" charset="0"/>
              </a:rPr>
              <a:t>+</a:t>
            </a:r>
            <a:r>
              <a:rPr lang="en-US" altLang="zh-CN" sz="2000" b="1">
                <a:latin typeface="Arial" charset="0"/>
              </a:rPr>
              <a:t>Operation</a:t>
            </a:r>
            <a:r>
              <a:rPr lang="en-US" altLang="zh-CN" b="1">
                <a:latin typeface="Arial" charset="0"/>
              </a:rPr>
              <a:t>: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34841" name="Rectangle 27"/>
          <p:cNvSpPr>
            <a:spLocks noChangeArrowheads="1"/>
          </p:cNvSpPr>
          <p:nvPr/>
        </p:nvSpPr>
        <p:spPr bwMode="auto">
          <a:xfrm>
            <a:off x="9235278" y="4352324"/>
            <a:ext cx="1789444" cy="71438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842" name="Line 28"/>
          <p:cNvSpPr>
            <a:spLocks noChangeShapeType="1"/>
          </p:cNvSpPr>
          <p:nvPr/>
        </p:nvSpPr>
        <p:spPr bwMode="auto">
          <a:xfrm>
            <a:off x="7652436" y="3718912"/>
            <a:ext cx="234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3" name="Line 29"/>
          <p:cNvSpPr>
            <a:spLocks noChangeShapeType="1"/>
          </p:cNvSpPr>
          <p:nvPr/>
        </p:nvSpPr>
        <p:spPr bwMode="auto">
          <a:xfrm>
            <a:off x="7652442" y="371891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4" name="Line 30"/>
          <p:cNvSpPr>
            <a:spLocks noChangeShapeType="1"/>
          </p:cNvSpPr>
          <p:nvPr/>
        </p:nvSpPr>
        <p:spPr bwMode="auto">
          <a:xfrm>
            <a:off x="9997278" y="371891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392" name="Rectangle 32"/>
          <p:cNvSpPr>
            <a:spLocks noChangeArrowheads="1"/>
          </p:cNvSpPr>
          <p:nvPr/>
        </p:nvSpPr>
        <p:spPr bwMode="auto">
          <a:xfrm>
            <a:off x="452177" y="1002700"/>
            <a:ext cx="1531293" cy="64452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 dirty="0">
                <a:latin typeface="Arial" charset="0"/>
              </a:rPr>
              <a:t>Client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</a:t>
            </a:r>
          </a:p>
        </p:txBody>
      </p:sp>
      <p:sp>
        <p:nvSpPr>
          <p:cNvPr id="1039393" name="Line 33"/>
          <p:cNvSpPr>
            <a:spLocks noChangeShapeType="1"/>
          </p:cNvSpPr>
          <p:nvPr/>
        </p:nvSpPr>
        <p:spPr bwMode="auto">
          <a:xfrm flipH="1">
            <a:off x="1983470" y="1453549"/>
            <a:ext cx="990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394" name="Line 34"/>
          <p:cNvSpPr>
            <a:spLocks noChangeShapeType="1"/>
          </p:cNvSpPr>
          <p:nvPr/>
        </p:nvSpPr>
        <p:spPr bwMode="auto">
          <a:xfrm>
            <a:off x="2974070" y="1445612"/>
            <a:ext cx="0" cy="53181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8" name="Line 35"/>
          <p:cNvSpPr>
            <a:spLocks noChangeShapeType="1"/>
          </p:cNvSpPr>
          <p:nvPr/>
        </p:nvSpPr>
        <p:spPr bwMode="auto">
          <a:xfrm>
            <a:off x="1983478" y="1270987"/>
            <a:ext cx="655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9" name="Line 36"/>
          <p:cNvSpPr>
            <a:spLocks noChangeShapeType="1"/>
          </p:cNvSpPr>
          <p:nvPr/>
        </p:nvSpPr>
        <p:spPr bwMode="auto">
          <a:xfrm>
            <a:off x="8534400" y="1263049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397" name="Line 37"/>
          <p:cNvSpPr>
            <a:spLocks noChangeShapeType="1"/>
          </p:cNvSpPr>
          <p:nvPr/>
        </p:nvSpPr>
        <p:spPr bwMode="auto">
          <a:xfrm>
            <a:off x="4453927" y="4857150"/>
            <a:ext cx="0" cy="430213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398" name="Line 38"/>
          <p:cNvSpPr>
            <a:spLocks noChangeShapeType="1"/>
          </p:cNvSpPr>
          <p:nvPr/>
        </p:nvSpPr>
        <p:spPr bwMode="auto">
          <a:xfrm>
            <a:off x="4433840" y="5287362"/>
            <a:ext cx="3132000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399" name="Line 39"/>
          <p:cNvSpPr>
            <a:spLocks noChangeShapeType="1"/>
          </p:cNvSpPr>
          <p:nvPr/>
        </p:nvSpPr>
        <p:spPr bwMode="auto">
          <a:xfrm flipV="1">
            <a:off x="7543800" y="4920650"/>
            <a:ext cx="0" cy="371475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400" name="Line 40"/>
          <p:cNvSpPr>
            <a:spLocks noChangeShapeType="1"/>
          </p:cNvSpPr>
          <p:nvPr/>
        </p:nvSpPr>
        <p:spPr bwMode="auto">
          <a:xfrm>
            <a:off x="2025585" y="4857150"/>
            <a:ext cx="0" cy="931863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401" name="Line 41"/>
          <p:cNvSpPr>
            <a:spLocks noChangeShapeType="1"/>
          </p:cNvSpPr>
          <p:nvPr/>
        </p:nvSpPr>
        <p:spPr bwMode="auto">
          <a:xfrm>
            <a:off x="2015533" y="5789012"/>
            <a:ext cx="8100000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402" name="Line 42"/>
          <p:cNvSpPr>
            <a:spLocks noChangeShapeType="1"/>
          </p:cNvSpPr>
          <p:nvPr/>
        </p:nvSpPr>
        <p:spPr bwMode="auto">
          <a:xfrm flipH="1" flipV="1">
            <a:off x="10106125" y="4890487"/>
            <a:ext cx="0" cy="9144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403" name="Text Box 43"/>
          <p:cNvSpPr txBox="1">
            <a:spLocks noChangeArrowheads="1"/>
          </p:cNvSpPr>
          <p:nvPr/>
        </p:nvSpPr>
        <p:spPr bwMode="auto">
          <a:xfrm>
            <a:off x="5486400" y="5863624"/>
            <a:ext cx="1676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&lt;&lt;create&gt;&gt;</a:t>
            </a:r>
          </a:p>
        </p:txBody>
      </p:sp>
      <p:sp>
        <p:nvSpPr>
          <p:cNvPr id="1039404" name="Text Box 44"/>
          <p:cNvSpPr txBox="1">
            <a:spLocks noChangeArrowheads="1"/>
          </p:cNvSpPr>
          <p:nvPr/>
        </p:nvSpPr>
        <p:spPr bwMode="auto">
          <a:xfrm>
            <a:off x="5638800" y="5301649"/>
            <a:ext cx="1676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&lt;&lt;create&gt;&gt;</a:t>
            </a:r>
          </a:p>
        </p:txBody>
      </p:sp>
      <p:sp>
        <p:nvSpPr>
          <p:cNvPr id="1039405" name="AutoShape 45"/>
          <p:cNvSpPr>
            <a:spLocks noChangeArrowheads="1"/>
          </p:cNvSpPr>
          <p:nvPr/>
        </p:nvSpPr>
        <p:spPr bwMode="auto">
          <a:xfrm>
            <a:off x="3092974" y="3244249"/>
            <a:ext cx="304800" cy="457200"/>
          </a:xfrm>
          <a:prstGeom prst="upArrow">
            <a:avLst>
              <a:gd name="adj1" fmla="val 0"/>
              <a:gd name="adj2" fmla="val 86722"/>
            </a:avLst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859" name="AutoShape 46"/>
          <p:cNvSpPr>
            <a:spLocks noChangeArrowheads="1"/>
          </p:cNvSpPr>
          <p:nvPr/>
        </p:nvSpPr>
        <p:spPr bwMode="auto">
          <a:xfrm>
            <a:off x="8657488" y="3249012"/>
            <a:ext cx="304800" cy="457200"/>
          </a:xfrm>
          <a:prstGeom prst="upArrow">
            <a:avLst>
              <a:gd name="adj1" fmla="val 0"/>
              <a:gd name="adj2" fmla="val 86722"/>
            </a:avLst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39370" name="Rectangle 10"/>
          <p:cNvSpPr>
            <a:spLocks noChangeArrowheads="1"/>
          </p:cNvSpPr>
          <p:nvPr/>
        </p:nvSpPr>
        <p:spPr bwMode="auto">
          <a:xfrm>
            <a:off x="916670" y="4423763"/>
            <a:ext cx="1981200" cy="57308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en-US" altLang="zh-CN" b="1">
                <a:latin typeface="Arial" charset="0"/>
              </a:rPr>
              <a:t>+factory: Product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039377" name="Rectangle 17"/>
          <p:cNvSpPr>
            <a:spLocks noChangeArrowheads="1"/>
          </p:cNvSpPr>
          <p:nvPr/>
        </p:nvSpPr>
        <p:spPr bwMode="auto">
          <a:xfrm>
            <a:off x="3502443" y="4423763"/>
            <a:ext cx="2057400" cy="57308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b="1"/>
              <a:t>+factory: Product</a:t>
            </a:r>
          </a:p>
        </p:txBody>
      </p:sp>
      <p:sp>
        <p:nvSpPr>
          <p:cNvPr id="1039409" name="Text Box 49"/>
          <p:cNvSpPr txBox="1">
            <a:spLocks noChangeArrowheads="1"/>
          </p:cNvSpPr>
          <p:nvPr/>
        </p:nvSpPr>
        <p:spPr bwMode="auto">
          <a:xfrm>
            <a:off x="3278870" y="1339249"/>
            <a:ext cx="1143000" cy="427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工厂类</a:t>
            </a:r>
          </a:p>
        </p:txBody>
      </p:sp>
      <p:sp>
        <p:nvSpPr>
          <p:cNvPr id="34863" name="Text Box 50"/>
          <p:cNvSpPr txBox="1">
            <a:spLocks noChangeArrowheads="1"/>
          </p:cNvSpPr>
          <p:nvPr/>
        </p:nvSpPr>
        <p:spPr bwMode="auto">
          <a:xfrm>
            <a:off x="8686800" y="1369413"/>
            <a:ext cx="1143000" cy="427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产品类</a:t>
            </a:r>
          </a:p>
        </p:txBody>
      </p:sp>
      <p:sp>
        <p:nvSpPr>
          <p:cNvPr id="47" name="Rectangle 50"/>
          <p:cNvSpPr>
            <a:spLocks noChangeArrowheads="1"/>
          </p:cNvSpPr>
          <p:nvPr/>
        </p:nvSpPr>
        <p:spPr bwMode="auto">
          <a:xfrm>
            <a:off x="7652437" y="167394"/>
            <a:ext cx="3885924" cy="83099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工厂方法模式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，只是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针对一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个产品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层次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类。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40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3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3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03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03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3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3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03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03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03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03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03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03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03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03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03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03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03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03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103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103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103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103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103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103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408" grpId="0" animBg="1"/>
      <p:bldP spid="1039365" grpId="0" animBg="1"/>
      <p:bldP spid="1039366" grpId="0" animBg="1"/>
      <p:bldP spid="1039367" grpId="0" animBg="1"/>
      <p:bldP spid="1039368" grpId="0" animBg="1"/>
      <p:bldP spid="1039369" grpId="0" animBg="1"/>
      <p:bldP spid="1039371" grpId="0" animBg="1"/>
      <p:bldP spid="1039372" grpId="0" animBg="1"/>
      <p:bldP spid="1039373" grpId="0" animBg="1"/>
      <p:bldP spid="1039376" grpId="0" animBg="1"/>
      <p:bldP spid="1039378" grpId="0" animBg="1"/>
      <p:bldP spid="1039393" grpId="0" animBg="1"/>
      <p:bldP spid="1039394" grpId="0" animBg="1"/>
      <p:bldP spid="1039397" grpId="0" animBg="1"/>
      <p:bldP spid="1039398" grpId="0" animBg="1"/>
      <p:bldP spid="1039399" grpId="0" animBg="1"/>
      <p:bldP spid="1039400" grpId="0" animBg="1"/>
      <p:bldP spid="1039401" grpId="0" animBg="1"/>
      <p:bldP spid="1039402" grpId="0" animBg="1"/>
      <p:bldP spid="1039403" grpId="0" animBg="1"/>
      <p:bldP spid="1039404" grpId="0" animBg="1"/>
      <p:bldP spid="1039405" grpId="0" animBg="1"/>
      <p:bldP spid="1039370" grpId="0" animBg="1"/>
      <p:bldP spid="1039377" grpId="0" animBg="1"/>
      <p:bldP spid="103940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0" name="Text Box 46"/>
          <p:cNvSpPr txBox="1">
            <a:spLocks noChangeArrowheads="1"/>
          </p:cNvSpPr>
          <p:nvPr/>
        </p:nvSpPr>
        <p:spPr bwMode="auto">
          <a:xfrm>
            <a:off x="485963" y="2253041"/>
            <a:ext cx="6021199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现在假设有多个结构相同的产品层次类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问题：我们是否仍然使用工厂方法模式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7451851" y="305616"/>
            <a:ext cx="1909430" cy="5191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&lt;&lt;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Interface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&gt;&gt; </a:t>
            </a:r>
          </a:p>
          <a:p>
            <a:pPr algn="ctr">
              <a:lnSpc>
                <a:spcPct val="80000"/>
              </a:lnSpc>
              <a:defRPr/>
            </a:pPr>
            <a:r>
              <a:rPr lang="en-US" altLang="zh-CN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JapanCar</a:t>
            </a:r>
            <a:r>
              <a:rPr lang="en-US" altLang="zh-CN" sz="2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451851" y="814511"/>
            <a:ext cx="1909430" cy="30777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2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decribe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</a:p>
        </p:txBody>
      </p:sp>
      <p:sp>
        <p:nvSpPr>
          <p:cNvPr id="6149" name="Line 7"/>
          <p:cNvSpPr>
            <a:spLocks noChangeShapeType="1"/>
          </p:cNvSpPr>
          <p:nvPr/>
        </p:nvSpPr>
        <p:spPr bwMode="auto">
          <a:xfrm>
            <a:off x="7545320" y="1436689"/>
            <a:ext cx="17813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Line 8"/>
          <p:cNvSpPr>
            <a:spLocks noChangeShapeType="1"/>
          </p:cNvSpPr>
          <p:nvPr/>
        </p:nvSpPr>
        <p:spPr bwMode="auto">
          <a:xfrm>
            <a:off x="7545320" y="1436689"/>
            <a:ext cx="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9331032" y="1436689"/>
            <a:ext cx="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816726" y="1624014"/>
            <a:ext cx="1460108" cy="327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Honda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6816726" y="1949451"/>
            <a:ext cx="1460108" cy="3286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describe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8520672" y="1624014"/>
            <a:ext cx="1607579" cy="327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Toyota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8520672" y="1958976"/>
            <a:ext cx="1607579" cy="3079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describe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</a:p>
        </p:txBody>
      </p:sp>
      <p:sp>
        <p:nvSpPr>
          <p:cNvPr id="4" name="AutoShape 48"/>
          <p:cNvSpPr>
            <a:spLocks noChangeArrowheads="1"/>
          </p:cNvSpPr>
          <p:nvPr/>
        </p:nvSpPr>
        <p:spPr bwMode="auto">
          <a:xfrm>
            <a:off x="8272454" y="1125539"/>
            <a:ext cx="265740" cy="287338"/>
          </a:xfrm>
          <a:prstGeom prst="upArrow">
            <a:avLst>
              <a:gd name="adj1" fmla="val 0"/>
              <a:gd name="adj2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7589838" y="2478088"/>
            <a:ext cx="1684338" cy="5318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&lt;&lt;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Interface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&gt;&gt; </a:t>
            </a:r>
          </a:p>
          <a:p>
            <a:pPr algn="ctr">
              <a:lnSpc>
                <a:spcPct val="80000"/>
              </a:lnSpc>
              <a:defRPr/>
            </a:pPr>
            <a:r>
              <a:rPr lang="en-US" altLang="zh-CN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USCar</a:t>
            </a:r>
            <a:r>
              <a:rPr lang="en-US" altLang="zh-CN" sz="2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auto">
          <a:xfrm>
            <a:off x="7589838" y="3009901"/>
            <a:ext cx="1684338" cy="3381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2000" b="1" i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+</a:t>
            </a:r>
            <a:r>
              <a:rPr lang="en-US" altLang="zh-CN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describe</a:t>
            </a:r>
            <a:r>
              <a:rPr lang="en-US" altLang="zh-CN" b="1" i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()</a:t>
            </a:r>
            <a:r>
              <a:rPr lang="en-US" altLang="zh-CN" b="1" i="1" dirty="0"/>
              <a:t> </a:t>
            </a:r>
          </a:p>
        </p:txBody>
      </p:sp>
      <p:sp>
        <p:nvSpPr>
          <p:cNvPr id="6160" name="Line 36"/>
          <p:cNvSpPr>
            <a:spLocks noChangeShapeType="1"/>
          </p:cNvSpPr>
          <p:nvPr/>
        </p:nvSpPr>
        <p:spPr bwMode="auto">
          <a:xfrm>
            <a:off x="7583488" y="3630613"/>
            <a:ext cx="1752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1" name="Line 37"/>
          <p:cNvSpPr>
            <a:spLocks noChangeShapeType="1"/>
          </p:cNvSpPr>
          <p:nvPr/>
        </p:nvSpPr>
        <p:spPr bwMode="auto">
          <a:xfrm>
            <a:off x="7605713" y="3630613"/>
            <a:ext cx="1588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2" name="Line 38"/>
          <p:cNvSpPr>
            <a:spLocks noChangeShapeType="1"/>
          </p:cNvSpPr>
          <p:nvPr/>
        </p:nvSpPr>
        <p:spPr bwMode="auto">
          <a:xfrm>
            <a:off x="9334500" y="3630613"/>
            <a:ext cx="1588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4" name="Rectangle 40"/>
          <p:cNvSpPr>
            <a:spLocks noChangeArrowheads="1"/>
          </p:cNvSpPr>
          <p:nvPr/>
        </p:nvSpPr>
        <p:spPr bwMode="auto">
          <a:xfrm>
            <a:off x="6816726" y="3797983"/>
            <a:ext cx="1703946" cy="35968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Lincoln</a:t>
            </a:r>
          </a:p>
        </p:txBody>
      </p:sp>
      <p:sp>
        <p:nvSpPr>
          <p:cNvPr id="6185" name="Rectangle 41"/>
          <p:cNvSpPr>
            <a:spLocks noChangeArrowheads="1"/>
          </p:cNvSpPr>
          <p:nvPr/>
        </p:nvSpPr>
        <p:spPr bwMode="auto">
          <a:xfrm>
            <a:off x="6816726" y="4141789"/>
            <a:ext cx="1703946" cy="3174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+describe()</a:t>
            </a: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8637852" y="3822701"/>
            <a:ext cx="1770063" cy="3349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Cadillac</a:t>
            </a:r>
          </a:p>
        </p:txBody>
      </p:sp>
      <p:sp>
        <p:nvSpPr>
          <p:cNvPr id="6188" name="Rectangle 44"/>
          <p:cNvSpPr>
            <a:spLocks noChangeArrowheads="1"/>
          </p:cNvSpPr>
          <p:nvPr/>
        </p:nvSpPr>
        <p:spPr bwMode="auto">
          <a:xfrm>
            <a:off x="8637852" y="4157663"/>
            <a:ext cx="1770063" cy="3079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describe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</a:p>
        </p:txBody>
      </p:sp>
      <p:sp>
        <p:nvSpPr>
          <p:cNvPr id="6167" name="AutoShape 49"/>
          <p:cNvSpPr>
            <a:spLocks noChangeArrowheads="1"/>
          </p:cNvSpPr>
          <p:nvPr/>
        </p:nvSpPr>
        <p:spPr bwMode="auto">
          <a:xfrm>
            <a:off x="8283575" y="3357563"/>
            <a:ext cx="288925" cy="287338"/>
          </a:xfrm>
          <a:prstGeom prst="upArrow">
            <a:avLst>
              <a:gd name="adj1" fmla="val 0"/>
              <a:gd name="adj2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7465102" y="4710114"/>
            <a:ext cx="1977662" cy="495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&lt;&lt;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Interface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&gt;&gt; </a:t>
            </a:r>
          </a:p>
          <a:p>
            <a:pPr algn="ctr">
              <a:lnSpc>
                <a:spcPct val="80000"/>
              </a:lnSpc>
              <a:defRPr/>
            </a:pPr>
            <a:r>
              <a:rPr lang="en-US" altLang="zh-CN" sz="2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GermanCar</a:t>
            </a:r>
            <a:endParaRPr lang="en-US" altLang="zh-CN" sz="2400" b="1" i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7465102" y="5200651"/>
            <a:ext cx="1977662" cy="314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describe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71" name="Line 22"/>
          <p:cNvSpPr>
            <a:spLocks noChangeShapeType="1"/>
          </p:cNvSpPr>
          <p:nvPr/>
        </p:nvSpPr>
        <p:spPr bwMode="auto">
          <a:xfrm>
            <a:off x="7627939" y="5799139"/>
            <a:ext cx="1709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2" name="Line 23"/>
          <p:cNvSpPr>
            <a:spLocks noChangeShapeType="1"/>
          </p:cNvSpPr>
          <p:nvPr/>
        </p:nvSpPr>
        <p:spPr bwMode="auto">
          <a:xfrm>
            <a:off x="7627939" y="5799139"/>
            <a:ext cx="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3" name="Line 24"/>
          <p:cNvSpPr>
            <a:spLocks noChangeShapeType="1"/>
          </p:cNvSpPr>
          <p:nvPr/>
        </p:nvSpPr>
        <p:spPr bwMode="auto">
          <a:xfrm>
            <a:off x="9336089" y="5799139"/>
            <a:ext cx="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8589964" y="5989639"/>
            <a:ext cx="1538287" cy="3127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BMW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8589964" y="6302376"/>
            <a:ext cx="1538287" cy="3079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+describe</a:t>
            </a:r>
            <a:r>
              <a:rPr lang="en-US" altLang="zh-CN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6888164" y="5976939"/>
            <a:ext cx="1509712" cy="3127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Benz</a:t>
            </a: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6891339" y="6302376"/>
            <a:ext cx="1509712" cy="3079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describe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</a:p>
        </p:txBody>
      </p:sp>
      <p:sp>
        <p:nvSpPr>
          <p:cNvPr id="6178" name="AutoShape 50"/>
          <p:cNvSpPr>
            <a:spLocks noChangeArrowheads="1"/>
          </p:cNvSpPr>
          <p:nvPr/>
        </p:nvSpPr>
        <p:spPr bwMode="auto">
          <a:xfrm>
            <a:off x="8328026" y="5518151"/>
            <a:ext cx="288925" cy="287337"/>
          </a:xfrm>
          <a:prstGeom prst="upArrow">
            <a:avLst>
              <a:gd name="adj1" fmla="val 0"/>
              <a:gd name="adj2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179" name="Text Box 51"/>
          <p:cNvSpPr txBox="1">
            <a:spLocks noChangeArrowheads="1"/>
          </p:cNvSpPr>
          <p:nvPr/>
        </p:nvSpPr>
        <p:spPr bwMode="auto">
          <a:xfrm>
            <a:off x="760491" y="124548"/>
            <a:ext cx="56165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>
                <a:ea typeface="黑体" panose="02010609060101010101" pitchFamily="49" charset="-122"/>
              </a:rPr>
              <a:t>Leading examples to the Abstract Factory pattern</a:t>
            </a:r>
          </a:p>
        </p:txBody>
      </p:sp>
    </p:spTree>
    <p:extLst>
      <p:ext uri="{BB962C8B-B14F-4D97-AF65-F5344CB8AC3E}">
        <p14:creationId xmlns:p14="http://schemas.microsoft.com/office/powerpoint/2010/main" val="111842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15224" y="1905001"/>
            <a:ext cx="9746401" cy="1960829"/>
          </a:xfrm>
        </p:spPr>
        <p:txBody>
          <a:bodyPr vert="horz" lIns="0" tIns="45720" rIns="0" bIns="45720" rtlCol="0">
            <a:normAutofit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一些想法：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对于每个</a:t>
            </a: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Product</a:t>
            </a: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层次类</a:t>
            </a: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我们构造一个工厂层次类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see the next page for the three creators used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70" name="Text Box 5"/>
          <p:cNvSpPr txBox="1">
            <a:spLocks noChangeArrowheads="1"/>
          </p:cNvSpPr>
          <p:nvPr/>
        </p:nvSpPr>
        <p:spPr bwMode="auto">
          <a:xfrm>
            <a:off x="1703389" y="388938"/>
            <a:ext cx="8713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ea typeface="黑体" panose="02010609060101010101" pitchFamily="49" charset="-122"/>
              </a:rPr>
              <a:t>Leading examples to the Abstract Factory pattern</a:t>
            </a:r>
          </a:p>
        </p:txBody>
      </p:sp>
    </p:spTree>
    <p:extLst>
      <p:ext uri="{BB962C8B-B14F-4D97-AF65-F5344CB8AC3E}">
        <p14:creationId xmlns:p14="http://schemas.microsoft.com/office/powerpoint/2010/main" val="15367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4"/>
          <p:cNvSpPr>
            <a:spLocks noChangeArrowheads="1"/>
          </p:cNvSpPr>
          <p:nvPr/>
        </p:nvSpPr>
        <p:spPr bwMode="auto">
          <a:xfrm>
            <a:off x="1417114" y="18257"/>
            <a:ext cx="10078497" cy="2279650"/>
          </a:xfrm>
          <a:prstGeom prst="rect">
            <a:avLst/>
          </a:prstGeom>
          <a:solidFill>
            <a:srgbClr val="FFFF99">
              <a:alpha val="3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828800" y="150814"/>
            <a:ext cx="4267200" cy="1670050"/>
            <a:chOff x="1828800" y="150814"/>
            <a:chExt cx="4267200" cy="1670050"/>
          </a:xfrm>
        </p:grpSpPr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2932285" y="150814"/>
              <a:ext cx="2327275" cy="446087"/>
            </a:xfrm>
            <a:prstGeom prst="rect">
              <a:avLst/>
            </a:prstGeom>
            <a:solidFill>
              <a:srgbClr val="92D050">
                <a:alpha val="46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&lt;&lt;Interface&gt;&gt; 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zh-CN" altLang="zh-CN" b="1" i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J</a:t>
              </a:r>
              <a:r>
                <a:rPr lang="en-US" altLang="zh-CN" sz="2000" b="1" i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apanCarCreator</a:t>
              </a: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2927351" y="601664"/>
              <a:ext cx="2327275" cy="325437"/>
            </a:xfrm>
            <a:prstGeom prst="rect">
              <a:avLst/>
            </a:prstGeom>
            <a:solidFill>
              <a:srgbClr val="92D050">
                <a:alpha val="46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b="1" i="1"/>
                <a:t>+factory(): JapanCar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1828800" y="1333501"/>
              <a:ext cx="1981200" cy="258763"/>
            </a:xfrm>
            <a:prstGeom prst="rect">
              <a:avLst/>
            </a:prstGeom>
            <a:solidFill>
              <a:srgbClr val="92D050">
                <a:alpha val="39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HondaCreator</a:t>
              </a:r>
              <a:endPara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1" name="Rectangle 19"/>
            <p:cNvSpPr>
              <a:spLocks noChangeArrowheads="1"/>
            </p:cNvSpPr>
            <p:nvPr/>
          </p:nvSpPr>
          <p:spPr bwMode="auto">
            <a:xfrm>
              <a:off x="3886200" y="1300164"/>
              <a:ext cx="2209800" cy="257175"/>
            </a:xfrm>
            <a:prstGeom prst="rect">
              <a:avLst/>
            </a:prstGeom>
            <a:solidFill>
              <a:srgbClr val="92D050">
                <a:alpha val="39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ToyotaCreator</a:t>
              </a:r>
              <a:endPara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8" name="Rectangle 20"/>
            <p:cNvSpPr>
              <a:spLocks noChangeArrowheads="1"/>
            </p:cNvSpPr>
            <p:nvPr/>
          </p:nvSpPr>
          <p:spPr bwMode="auto">
            <a:xfrm>
              <a:off x="3886200" y="1546226"/>
              <a:ext cx="2209800" cy="85725"/>
            </a:xfrm>
            <a:prstGeom prst="rect">
              <a:avLst/>
            </a:prstGeom>
            <a:solidFill>
              <a:srgbClr val="92D050">
                <a:alpha val="3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8213" name="Rectangle 21"/>
            <p:cNvSpPr>
              <a:spLocks noChangeArrowheads="1"/>
            </p:cNvSpPr>
            <p:nvPr/>
          </p:nvSpPr>
          <p:spPr bwMode="auto">
            <a:xfrm>
              <a:off x="1828800" y="1593851"/>
              <a:ext cx="1981200" cy="227013"/>
            </a:xfrm>
            <a:prstGeom prst="rect">
              <a:avLst/>
            </a:prstGeom>
            <a:solidFill>
              <a:srgbClr val="92D050">
                <a:alpha val="39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sz="1600" b="1"/>
                <a:t>+factory(): JapanCar</a:t>
              </a:r>
              <a:endPara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214" name="Rectangle 22"/>
            <p:cNvSpPr>
              <a:spLocks noChangeArrowheads="1"/>
            </p:cNvSpPr>
            <p:nvPr/>
          </p:nvSpPr>
          <p:spPr bwMode="auto">
            <a:xfrm>
              <a:off x="3886200" y="1531939"/>
              <a:ext cx="2209800" cy="288925"/>
            </a:xfrm>
            <a:prstGeom prst="rect">
              <a:avLst/>
            </a:prstGeom>
            <a:solidFill>
              <a:srgbClr val="92D050">
                <a:alpha val="39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sz="1600" b="1"/>
                <a:t>+factory(): JapanCar</a:t>
              </a:r>
              <a:endPara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201" name="AutoShape 23"/>
            <p:cNvSpPr>
              <a:spLocks noChangeArrowheads="1"/>
            </p:cNvSpPr>
            <p:nvPr/>
          </p:nvSpPr>
          <p:spPr bwMode="auto">
            <a:xfrm>
              <a:off x="3071814" y="927101"/>
              <a:ext cx="288925" cy="373063"/>
            </a:xfrm>
            <a:prstGeom prst="upArrow">
              <a:avLst>
                <a:gd name="adj1" fmla="val 0"/>
                <a:gd name="adj2" fmla="val 462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8202" name="AutoShape 24"/>
            <p:cNvSpPr>
              <a:spLocks noChangeArrowheads="1"/>
            </p:cNvSpPr>
            <p:nvPr/>
          </p:nvSpPr>
          <p:spPr bwMode="auto">
            <a:xfrm>
              <a:off x="4440238" y="927101"/>
              <a:ext cx="284162" cy="373063"/>
            </a:xfrm>
            <a:prstGeom prst="upArrow">
              <a:avLst>
                <a:gd name="adj1" fmla="val 0"/>
                <a:gd name="adj2" fmla="val 4208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743200" y="1819368"/>
            <a:ext cx="5580000" cy="396000"/>
            <a:chOff x="2743200" y="1819368"/>
            <a:chExt cx="5580000" cy="396000"/>
          </a:xfrm>
        </p:grpSpPr>
        <p:sp>
          <p:nvSpPr>
            <p:cNvPr id="8205" name="Line 29"/>
            <p:cNvSpPr>
              <a:spLocks noChangeShapeType="1"/>
            </p:cNvSpPr>
            <p:nvPr/>
          </p:nvSpPr>
          <p:spPr bwMode="auto">
            <a:xfrm>
              <a:off x="2743200" y="1820863"/>
              <a:ext cx="0" cy="373062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Line 30"/>
            <p:cNvSpPr>
              <a:spLocks noChangeShapeType="1"/>
            </p:cNvSpPr>
            <p:nvPr/>
          </p:nvSpPr>
          <p:spPr bwMode="auto">
            <a:xfrm>
              <a:off x="2743200" y="2193925"/>
              <a:ext cx="558000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Line 31"/>
            <p:cNvSpPr>
              <a:spLocks noChangeShapeType="1"/>
            </p:cNvSpPr>
            <p:nvPr/>
          </p:nvSpPr>
          <p:spPr bwMode="auto">
            <a:xfrm flipV="1">
              <a:off x="8309128" y="1819368"/>
              <a:ext cx="0" cy="39600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105400" y="1820863"/>
            <a:ext cx="5151430" cy="280649"/>
            <a:chOff x="5105400" y="1820863"/>
            <a:chExt cx="5151430" cy="280649"/>
          </a:xfrm>
        </p:grpSpPr>
        <p:sp>
          <p:nvSpPr>
            <p:cNvPr id="8203" name="Line 27"/>
            <p:cNvSpPr>
              <a:spLocks noChangeShapeType="1"/>
            </p:cNvSpPr>
            <p:nvPr/>
          </p:nvSpPr>
          <p:spPr bwMode="auto">
            <a:xfrm>
              <a:off x="5105400" y="1820863"/>
              <a:ext cx="0" cy="26035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28"/>
            <p:cNvSpPr>
              <a:spLocks noChangeShapeType="1"/>
            </p:cNvSpPr>
            <p:nvPr/>
          </p:nvSpPr>
          <p:spPr bwMode="auto">
            <a:xfrm>
              <a:off x="5105400" y="2082800"/>
              <a:ext cx="5148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32"/>
            <p:cNvSpPr>
              <a:spLocks noChangeShapeType="1"/>
            </p:cNvSpPr>
            <p:nvPr/>
          </p:nvSpPr>
          <p:spPr bwMode="auto">
            <a:xfrm flipV="1">
              <a:off x="10256830" y="1849512"/>
              <a:ext cx="0" cy="252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10" name="Rectangle 3"/>
          <p:cNvSpPr>
            <a:spLocks noChangeArrowheads="1"/>
          </p:cNvSpPr>
          <p:nvPr/>
        </p:nvSpPr>
        <p:spPr bwMode="auto">
          <a:xfrm>
            <a:off x="1417113" y="2397125"/>
            <a:ext cx="10078497" cy="2184400"/>
          </a:xfrm>
          <a:prstGeom prst="rect">
            <a:avLst/>
          </a:prstGeom>
          <a:solidFill>
            <a:srgbClr val="FFFF00">
              <a:alpha val="34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4926013" y="4195763"/>
            <a:ext cx="5040000" cy="228600"/>
            <a:chOff x="4926013" y="4195763"/>
            <a:chExt cx="5040000" cy="228600"/>
          </a:xfrm>
        </p:grpSpPr>
        <p:sp>
          <p:nvSpPr>
            <p:cNvPr id="8221" name="Line 56"/>
            <p:cNvSpPr>
              <a:spLocks noChangeShapeType="1"/>
            </p:cNvSpPr>
            <p:nvPr/>
          </p:nvSpPr>
          <p:spPr bwMode="auto">
            <a:xfrm>
              <a:off x="4926013" y="4195763"/>
              <a:ext cx="0" cy="22383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Line 57"/>
            <p:cNvSpPr>
              <a:spLocks noChangeShapeType="1"/>
            </p:cNvSpPr>
            <p:nvPr/>
          </p:nvSpPr>
          <p:spPr bwMode="auto">
            <a:xfrm>
              <a:off x="4926013" y="4424363"/>
              <a:ext cx="5040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Line 58"/>
            <p:cNvSpPr>
              <a:spLocks noChangeShapeType="1"/>
            </p:cNvSpPr>
            <p:nvPr/>
          </p:nvSpPr>
          <p:spPr bwMode="auto">
            <a:xfrm flipV="1">
              <a:off x="9962725" y="4271963"/>
              <a:ext cx="0" cy="1524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44812" y="4195763"/>
            <a:ext cx="5364000" cy="304800"/>
            <a:chOff x="2944812" y="4195763"/>
            <a:chExt cx="5364000" cy="304800"/>
          </a:xfrm>
        </p:grpSpPr>
        <p:sp>
          <p:nvSpPr>
            <p:cNvPr id="8224" name="Line 59"/>
            <p:cNvSpPr>
              <a:spLocks noChangeShapeType="1"/>
            </p:cNvSpPr>
            <p:nvPr/>
          </p:nvSpPr>
          <p:spPr bwMode="auto">
            <a:xfrm>
              <a:off x="2944813" y="4195763"/>
              <a:ext cx="0" cy="304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Line 60"/>
            <p:cNvSpPr>
              <a:spLocks noChangeShapeType="1"/>
            </p:cNvSpPr>
            <p:nvPr/>
          </p:nvSpPr>
          <p:spPr bwMode="auto">
            <a:xfrm>
              <a:off x="2944812" y="4500563"/>
              <a:ext cx="5364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61"/>
            <p:cNvSpPr>
              <a:spLocks noChangeShapeType="1"/>
            </p:cNvSpPr>
            <p:nvPr/>
          </p:nvSpPr>
          <p:spPr bwMode="auto">
            <a:xfrm flipV="1">
              <a:off x="8296373" y="4271963"/>
              <a:ext cx="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28" name="Rectangle 2"/>
          <p:cNvSpPr>
            <a:spLocks noChangeArrowheads="1"/>
          </p:cNvSpPr>
          <p:nvPr/>
        </p:nvSpPr>
        <p:spPr bwMode="auto">
          <a:xfrm>
            <a:off x="1417113" y="4648200"/>
            <a:ext cx="10078497" cy="2209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516010" y="4686300"/>
            <a:ext cx="4784947" cy="1866900"/>
            <a:chOff x="1516010" y="4686300"/>
            <a:chExt cx="4784947" cy="1866900"/>
          </a:xfrm>
        </p:grpSpPr>
        <p:sp>
          <p:nvSpPr>
            <p:cNvPr id="17" name="Rectangle 73"/>
            <p:cNvSpPr>
              <a:spLocks noChangeArrowheads="1"/>
            </p:cNvSpPr>
            <p:nvPr/>
          </p:nvSpPr>
          <p:spPr bwMode="auto">
            <a:xfrm>
              <a:off x="2486845" y="4686300"/>
              <a:ext cx="2691636" cy="457200"/>
            </a:xfrm>
            <a:prstGeom prst="rect">
              <a:avLst/>
            </a:prstGeom>
            <a:solidFill>
              <a:srgbClr val="FFC000">
                <a:alpha val="52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&lt;&lt;Interface&gt;&gt; 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b="1" i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GermanCarCreator</a:t>
              </a: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8" name="Rectangle 74"/>
            <p:cNvSpPr>
              <a:spLocks noChangeArrowheads="1"/>
            </p:cNvSpPr>
            <p:nvPr/>
          </p:nvSpPr>
          <p:spPr bwMode="auto">
            <a:xfrm>
              <a:off x="2486845" y="5153025"/>
              <a:ext cx="2683394" cy="333375"/>
            </a:xfrm>
            <a:prstGeom prst="rect">
              <a:avLst/>
            </a:prstGeom>
            <a:solidFill>
              <a:srgbClr val="FFC000">
                <a:alpha val="52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b="1"/>
                <a:t>+factory(): GermanCar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8" name="Rectangle 76"/>
            <p:cNvSpPr>
              <a:spLocks noChangeArrowheads="1"/>
            </p:cNvSpPr>
            <p:nvPr/>
          </p:nvSpPr>
          <p:spPr bwMode="auto">
            <a:xfrm>
              <a:off x="1516010" y="5864225"/>
              <a:ext cx="2391649" cy="301625"/>
            </a:xfrm>
            <a:prstGeom prst="rect">
              <a:avLst/>
            </a:prstGeom>
            <a:solidFill>
              <a:srgbClr val="FFC000">
                <a:alpha val="48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BenzCreator</a:t>
              </a:r>
              <a:endPara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78"/>
            <p:cNvSpPr>
              <a:spLocks noChangeArrowheads="1"/>
            </p:cNvSpPr>
            <p:nvPr/>
          </p:nvSpPr>
          <p:spPr bwMode="auto">
            <a:xfrm>
              <a:off x="4006556" y="5867400"/>
              <a:ext cx="2294401" cy="263525"/>
            </a:xfrm>
            <a:prstGeom prst="rect">
              <a:avLst/>
            </a:prstGeom>
            <a:solidFill>
              <a:srgbClr val="FFC000">
                <a:alpha val="48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BMWCreator</a:t>
              </a:r>
              <a:endPara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80"/>
            <p:cNvSpPr>
              <a:spLocks noChangeArrowheads="1"/>
            </p:cNvSpPr>
            <p:nvPr/>
          </p:nvSpPr>
          <p:spPr bwMode="auto">
            <a:xfrm>
              <a:off x="1516010" y="6169025"/>
              <a:ext cx="2391649" cy="384175"/>
            </a:xfrm>
            <a:prstGeom prst="rect">
              <a:avLst/>
            </a:prstGeom>
            <a:solidFill>
              <a:srgbClr val="FFC000">
                <a:alpha val="48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+factory(): 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GermanCar</a:t>
              </a:r>
              <a:endPara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81"/>
            <p:cNvSpPr>
              <a:spLocks noChangeArrowheads="1"/>
            </p:cNvSpPr>
            <p:nvPr/>
          </p:nvSpPr>
          <p:spPr bwMode="auto">
            <a:xfrm>
              <a:off x="4006556" y="6105525"/>
              <a:ext cx="2294401" cy="447675"/>
            </a:xfrm>
            <a:prstGeom prst="rect">
              <a:avLst/>
            </a:prstGeom>
            <a:solidFill>
              <a:srgbClr val="FFC000">
                <a:alpha val="48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+factory(): 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GermanCar</a:t>
              </a:r>
              <a:endPara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35" name="AutoShape 82"/>
            <p:cNvSpPr>
              <a:spLocks noChangeArrowheads="1"/>
            </p:cNvSpPr>
            <p:nvPr/>
          </p:nvSpPr>
          <p:spPr bwMode="auto">
            <a:xfrm>
              <a:off x="3085169" y="5486400"/>
              <a:ext cx="309876" cy="381000"/>
            </a:xfrm>
            <a:prstGeom prst="upArrow">
              <a:avLst>
                <a:gd name="adj1" fmla="val 0"/>
                <a:gd name="adj2" fmla="val 5581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8236" name="AutoShape 83"/>
            <p:cNvSpPr>
              <a:spLocks noChangeArrowheads="1"/>
            </p:cNvSpPr>
            <p:nvPr/>
          </p:nvSpPr>
          <p:spPr bwMode="auto">
            <a:xfrm>
              <a:off x="4355990" y="5486400"/>
              <a:ext cx="304931" cy="381000"/>
            </a:xfrm>
            <a:prstGeom prst="upArrow">
              <a:avLst>
                <a:gd name="adj1" fmla="val 694"/>
                <a:gd name="adj2" fmla="val 61045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898272" y="6492911"/>
            <a:ext cx="5184000" cy="222214"/>
            <a:chOff x="4898272" y="6492911"/>
            <a:chExt cx="5184000" cy="222214"/>
          </a:xfrm>
        </p:grpSpPr>
        <p:sp>
          <p:nvSpPr>
            <p:cNvPr id="8238" name="Line 87"/>
            <p:cNvSpPr>
              <a:spLocks noChangeShapeType="1"/>
            </p:cNvSpPr>
            <p:nvPr/>
          </p:nvSpPr>
          <p:spPr bwMode="auto">
            <a:xfrm flipV="1">
              <a:off x="4898272" y="6705600"/>
              <a:ext cx="518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898273" y="6492911"/>
              <a:ext cx="5179090" cy="222214"/>
              <a:chOff x="4898273" y="6492911"/>
              <a:chExt cx="5179090" cy="222214"/>
            </a:xfrm>
          </p:grpSpPr>
          <p:sp>
            <p:nvSpPr>
              <p:cNvPr id="8237" name="Line 86"/>
              <p:cNvSpPr>
                <a:spLocks noChangeShapeType="1"/>
              </p:cNvSpPr>
              <p:nvPr/>
            </p:nvSpPr>
            <p:spPr bwMode="auto">
              <a:xfrm>
                <a:off x="4898273" y="6553200"/>
                <a:ext cx="0" cy="161925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9" name="Line 88"/>
              <p:cNvSpPr>
                <a:spLocks noChangeShapeType="1"/>
              </p:cNvSpPr>
              <p:nvPr/>
            </p:nvSpPr>
            <p:spPr bwMode="auto">
              <a:xfrm flipV="1">
                <a:off x="10077363" y="6492911"/>
                <a:ext cx="0" cy="21600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2682989" y="6477000"/>
            <a:ext cx="5652000" cy="304800"/>
            <a:chOff x="2682989" y="6477000"/>
            <a:chExt cx="5652000" cy="304800"/>
          </a:xfrm>
        </p:grpSpPr>
        <p:sp>
          <p:nvSpPr>
            <p:cNvPr id="8240" name="Line 89"/>
            <p:cNvSpPr>
              <a:spLocks noChangeShapeType="1"/>
            </p:cNvSpPr>
            <p:nvPr/>
          </p:nvSpPr>
          <p:spPr bwMode="auto">
            <a:xfrm>
              <a:off x="2682989" y="6553200"/>
              <a:ext cx="0" cy="216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Line 90"/>
            <p:cNvSpPr>
              <a:spLocks noChangeShapeType="1"/>
            </p:cNvSpPr>
            <p:nvPr/>
          </p:nvSpPr>
          <p:spPr bwMode="auto">
            <a:xfrm>
              <a:off x="2682989" y="6781800"/>
              <a:ext cx="565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Line 91"/>
            <p:cNvSpPr>
              <a:spLocks noChangeShapeType="1"/>
            </p:cNvSpPr>
            <p:nvPr/>
          </p:nvSpPr>
          <p:spPr bwMode="auto">
            <a:xfrm flipV="1">
              <a:off x="8321765" y="6477000"/>
              <a:ext cx="0" cy="304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43" name="Group 56"/>
          <p:cNvGrpSpPr>
            <a:grpSpLocks/>
          </p:cNvGrpSpPr>
          <p:nvPr/>
        </p:nvGrpSpPr>
        <p:grpSpPr bwMode="auto">
          <a:xfrm>
            <a:off x="7510037" y="97995"/>
            <a:ext cx="3600450" cy="1742628"/>
            <a:chOff x="3334" y="164"/>
            <a:chExt cx="2268" cy="1280"/>
          </a:xfrm>
        </p:grpSpPr>
        <p:sp>
          <p:nvSpPr>
            <p:cNvPr id="91" name="Rectangle 4"/>
            <p:cNvSpPr>
              <a:spLocks noChangeArrowheads="1"/>
            </p:cNvSpPr>
            <p:nvPr/>
          </p:nvSpPr>
          <p:spPr bwMode="auto">
            <a:xfrm>
              <a:off x="3924" y="164"/>
              <a:ext cx="999" cy="3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&lt;&lt;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Interface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&gt;&gt;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20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JapanCar</a:t>
              </a:r>
              <a:r>
                <a:rPr lang="en-US" altLang="zh-CN" sz="20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92" name="Rectangle 5"/>
            <p:cNvSpPr>
              <a:spLocks noChangeArrowheads="1"/>
            </p:cNvSpPr>
            <p:nvPr/>
          </p:nvSpPr>
          <p:spPr bwMode="auto">
            <a:xfrm>
              <a:off x="3924" y="479"/>
              <a:ext cx="999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r>
                <a:rPr lang="en-US" altLang="zh-CN" sz="20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decribe()</a:t>
              </a:r>
            </a:p>
          </p:txBody>
        </p:sp>
        <p:sp>
          <p:nvSpPr>
            <p:cNvPr id="8246" name="Line 7"/>
            <p:cNvSpPr>
              <a:spLocks noChangeShapeType="1"/>
            </p:cNvSpPr>
            <p:nvPr/>
          </p:nvSpPr>
          <p:spPr bwMode="auto">
            <a:xfrm>
              <a:off x="3833" y="904"/>
              <a:ext cx="1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7" name="Line 8"/>
            <p:cNvSpPr>
              <a:spLocks noChangeShapeType="1"/>
            </p:cNvSpPr>
            <p:nvPr/>
          </p:nvSpPr>
          <p:spPr bwMode="auto">
            <a:xfrm>
              <a:off x="3833" y="904"/>
              <a:ext cx="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8" name="Line 9"/>
            <p:cNvSpPr>
              <a:spLocks noChangeShapeType="1"/>
            </p:cNvSpPr>
            <p:nvPr/>
          </p:nvSpPr>
          <p:spPr bwMode="auto">
            <a:xfrm>
              <a:off x="5056" y="904"/>
              <a:ext cx="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Rectangle 11"/>
            <p:cNvSpPr>
              <a:spLocks noChangeArrowheads="1"/>
            </p:cNvSpPr>
            <p:nvPr/>
          </p:nvSpPr>
          <p:spPr bwMode="auto">
            <a:xfrm>
              <a:off x="3334" y="1023"/>
              <a:ext cx="1000" cy="2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Honda</a:t>
              </a:r>
            </a:p>
          </p:txBody>
        </p:sp>
        <p:sp>
          <p:nvSpPr>
            <p:cNvPr id="97" name="Rectangle 12"/>
            <p:cNvSpPr>
              <a:spLocks noChangeArrowheads="1"/>
            </p:cNvSpPr>
            <p:nvPr/>
          </p:nvSpPr>
          <p:spPr bwMode="auto">
            <a:xfrm>
              <a:off x="3334" y="1227"/>
              <a:ext cx="1000" cy="2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describe()</a:t>
              </a:r>
            </a:p>
          </p:txBody>
        </p:sp>
        <p:sp>
          <p:nvSpPr>
            <p:cNvPr id="98" name="Rectangle 14"/>
            <p:cNvSpPr>
              <a:spLocks noChangeArrowheads="1"/>
            </p:cNvSpPr>
            <p:nvPr/>
          </p:nvSpPr>
          <p:spPr bwMode="auto">
            <a:xfrm>
              <a:off x="4501" y="1023"/>
              <a:ext cx="1101" cy="2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Toyota</a:t>
              </a:r>
            </a:p>
          </p:txBody>
        </p:sp>
        <p:sp>
          <p:nvSpPr>
            <p:cNvPr id="99" name="Rectangle 15"/>
            <p:cNvSpPr>
              <a:spLocks noChangeArrowheads="1"/>
            </p:cNvSpPr>
            <p:nvPr/>
          </p:nvSpPr>
          <p:spPr bwMode="auto">
            <a:xfrm>
              <a:off x="4501" y="1218"/>
              <a:ext cx="11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describe()</a:t>
              </a:r>
            </a:p>
          </p:txBody>
        </p:sp>
        <p:sp>
          <p:nvSpPr>
            <p:cNvPr id="8253" name="AutoShape 48"/>
            <p:cNvSpPr>
              <a:spLocks noChangeArrowheads="1"/>
            </p:cNvSpPr>
            <p:nvPr/>
          </p:nvSpPr>
          <p:spPr bwMode="auto">
            <a:xfrm>
              <a:off x="4331" y="709"/>
              <a:ext cx="182" cy="182"/>
            </a:xfrm>
            <a:prstGeom prst="upArrow">
              <a:avLst>
                <a:gd name="adj1" fmla="val 0"/>
                <a:gd name="adj2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54" name="Group 60"/>
          <p:cNvGrpSpPr>
            <a:grpSpLocks/>
          </p:cNvGrpSpPr>
          <p:nvPr/>
        </p:nvGrpSpPr>
        <p:grpSpPr bwMode="auto">
          <a:xfrm>
            <a:off x="7652912" y="2492376"/>
            <a:ext cx="3240088" cy="1788631"/>
            <a:chOff x="3361" y="1561"/>
            <a:chExt cx="2041" cy="1264"/>
          </a:xfrm>
        </p:grpSpPr>
        <p:sp>
          <p:nvSpPr>
            <p:cNvPr id="102" name="Rectangle 33"/>
            <p:cNvSpPr>
              <a:spLocks noChangeArrowheads="1"/>
            </p:cNvSpPr>
            <p:nvPr/>
          </p:nvSpPr>
          <p:spPr bwMode="auto">
            <a:xfrm>
              <a:off x="3758" y="1561"/>
              <a:ext cx="1061" cy="3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&lt;&lt;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Interface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&gt;&gt;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20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USCar</a:t>
              </a:r>
              <a:r>
                <a:rPr lang="en-US" altLang="zh-CN" sz="20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103" name="Rectangle 34"/>
            <p:cNvSpPr>
              <a:spLocks noChangeArrowheads="1"/>
            </p:cNvSpPr>
            <p:nvPr/>
          </p:nvSpPr>
          <p:spPr bwMode="auto">
            <a:xfrm>
              <a:off x="3758" y="1896"/>
              <a:ext cx="1061" cy="2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sz="2000" b="1" i="1" dirty="0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+</a:t>
              </a:r>
              <a:r>
                <a:rPr lang="en-US" altLang="zh-CN" b="1" i="1" dirty="0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describe()</a:t>
              </a:r>
              <a:r>
                <a:rPr lang="en-US" altLang="zh-CN" b="1" i="1" dirty="0"/>
                <a:t> </a:t>
              </a:r>
            </a:p>
          </p:txBody>
        </p:sp>
        <p:sp>
          <p:nvSpPr>
            <p:cNvPr id="8257" name="Line 36"/>
            <p:cNvSpPr>
              <a:spLocks noChangeShapeType="1"/>
            </p:cNvSpPr>
            <p:nvPr/>
          </p:nvSpPr>
          <p:spPr bwMode="auto">
            <a:xfrm>
              <a:off x="3754" y="2287"/>
              <a:ext cx="110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8" name="Line 37"/>
            <p:cNvSpPr>
              <a:spLocks noChangeShapeType="1"/>
            </p:cNvSpPr>
            <p:nvPr/>
          </p:nvSpPr>
          <p:spPr bwMode="auto">
            <a:xfrm>
              <a:off x="3768" y="2287"/>
              <a:ext cx="1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9" name="Line 38"/>
            <p:cNvSpPr>
              <a:spLocks noChangeShapeType="1"/>
            </p:cNvSpPr>
            <p:nvPr/>
          </p:nvSpPr>
          <p:spPr bwMode="auto">
            <a:xfrm>
              <a:off x="4857" y="2287"/>
              <a:ext cx="1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Rectangle 40"/>
            <p:cNvSpPr>
              <a:spLocks noChangeArrowheads="1"/>
            </p:cNvSpPr>
            <p:nvPr/>
          </p:nvSpPr>
          <p:spPr bwMode="auto">
            <a:xfrm>
              <a:off x="3361" y="2408"/>
              <a:ext cx="794" cy="2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Lincoln</a:t>
              </a:r>
            </a:p>
          </p:txBody>
        </p:sp>
        <p:sp>
          <p:nvSpPr>
            <p:cNvPr id="108" name="Rectangle 41"/>
            <p:cNvSpPr>
              <a:spLocks noChangeArrowheads="1"/>
            </p:cNvSpPr>
            <p:nvPr/>
          </p:nvSpPr>
          <p:spPr bwMode="auto">
            <a:xfrm>
              <a:off x="3361" y="2607"/>
              <a:ext cx="79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describe()</a:t>
              </a:r>
            </a:p>
          </p:txBody>
        </p:sp>
        <p:sp>
          <p:nvSpPr>
            <p:cNvPr id="109" name="Rectangle 43"/>
            <p:cNvSpPr>
              <a:spLocks noChangeArrowheads="1"/>
            </p:cNvSpPr>
            <p:nvPr/>
          </p:nvSpPr>
          <p:spPr bwMode="auto">
            <a:xfrm>
              <a:off x="4287" y="2408"/>
              <a:ext cx="1115" cy="2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Cadillac</a:t>
              </a:r>
            </a:p>
          </p:txBody>
        </p:sp>
        <p:sp>
          <p:nvSpPr>
            <p:cNvPr id="110" name="Rectangle 44"/>
            <p:cNvSpPr>
              <a:spLocks noChangeArrowheads="1"/>
            </p:cNvSpPr>
            <p:nvPr/>
          </p:nvSpPr>
          <p:spPr bwMode="auto">
            <a:xfrm>
              <a:off x="4287" y="2607"/>
              <a:ext cx="1115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describe()</a:t>
              </a:r>
            </a:p>
          </p:txBody>
        </p:sp>
        <p:sp>
          <p:nvSpPr>
            <p:cNvPr id="8264" name="AutoShape 49"/>
            <p:cNvSpPr>
              <a:spLocks noChangeArrowheads="1"/>
            </p:cNvSpPr>
            <p:nvPr/>
          </p:nvSpPr>
          <p:spPr bwMode="auto">
            <a:xfrm>
              <a:off x="4195" y="2115"/>
              <a:ext cx="182" cy="181"/>
            </a:xfrm>
            <a:prstGeom prst="upArrow">
              <a:avLst>
                <a:gd name="adj1" fmla="val 0"/>
                <a:gd name="adj2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65" name="Group 59"/>
          <p:cNvGrpSpPr>
            <a:grpSpLocks/>
          </p:cNvGrpSpPr>
          <p:nvPr/>
        </p:nvGrpSpPr>
        <p:grpSpPr bwMode="auto">
          <a:xfrm>
            <a:off x="7581476" y="4724400"/>
            <a:ext cx="3240087" cy="1769108"/>
            <a:chOff x="3379" y="2967"/>
            <a:chExt cx="2041" cy="1205"/>
          </a:xfrm>
        </p:grpSpPr>
        <p:sp>
          <p:nvSpPr>
            <p:cNvPr id="113" name="Rectangle 19"/>
            <p:cNvSpPr>
              <a:spLocks noChangeArrowheads="1"/>
            </p:cNvSpPr>
            <p:nvPr/>
          </p:nvSpPr>
          <p:spPr bwMode="auto">
            <a:xfrm>
              <a:off x="3885" y="2967"/>
              <a:ext cx="969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&lt;&lt;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Interface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&gt;&gt;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20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20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GermanCar</a:t>
              </a:r>
            </a:p>
          </p:txBody>
        </p:sp>
        <p:sp>
          <p:nvSpPr>
            <p:cNvPr id="114" name="Rectangle 20"/>
            <p:cNvSpPr>
              <a:spLocks noChangeArrowheads="1"/>
            </p:cNvSpPr>
            <p:nvPr/>
          </p:nvSpPr>
          <p:spPr bwMode="auto">
            <a:xfrm>
              <a:off x="3885" y="3270"/>
              <a:ext cx="969" cy="2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r>
                <a:rPr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describe()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68" name="Line 22"/>
            <p:cNvSpPr>
              <a:spLocks noChangeShapeType="1"/>
            </p:cNvSpPr>
            <p:nvPr/>
          </p:nvSpPr>
          <p:spPr bwMode="auto">
            <a:xfrm>
              <a:off x="3845" y="3653"/>
              <a:ext cx="1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23"/>
            <p:cNvSpPr>
              <a:spLocks noChangeShapeType="1"/>
            </p:cNvSpPr>
            <p:nvPr/>
          </p:nvSpPr>
          <p:spPr bwMode="auto">
            <a:xfrm>
              <a:off x="3845" y="3653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24"/>
            <p:cNvSpPr>
              <a:spLocks noChangeShapeType="1"/>
            </p:cNvSpPr>
            <p:nvPr/>
          </p:nvSpPr>
          <p:spPr bwMode="auto">
            <a:xfrm>
              <a:off x="4921" y="3653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Rectangle 26"/>
            <p:cNvSpPr>
              <a:spLocks noChangeArrowheads="1"/>
            </p:cNvSpPr>
            <p:nvPr/>
          </p:nvSpPr>
          <p:spPr bwMode="auto">
            <a:xfrm>
              <a:off x="4451" y="3773"/>
              <a:ext cx="969" cy="1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BMW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119" name="Rectangle 27"/>
            <p:cNvSpPr>
              <a:spLocks noChangeArrowheads="1"/>
            </p:cNvSpPr>
            <p:nvPr/>
          </p:nvSpPr>
          <p:spPr bwMode="auto">
            <a:xfrm>
              <a:off x="4451" y="3962"/>
              <a:ext cx="969" cy="2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+</a:t>
              </a:r>
              <a:r>
                <a:rPr lang="en-US" altLang="zh-CN" b="1" dirty="0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describe()</a:t>
              </a:r>
              <a:r>
                <a:rPr lang="en-US" altLang="zh-CN" b="1" dirty="0"/>
                <a:t> </a:t>
              </a:r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3379" y="3765"/>
              <a:ext cx="951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Benz</a:t>
              </a:r>
            </a:p>
          </p:txBody>
        </p:sp>
        <p:sp>
          <p:nvSpPr>
            <p:cNvPr id="121" name="Rectangle 30"/>
            <p:cNvSpPr>
              <a:spLocks noChangeArrowheads="1"/>
            </p:cNvSpPr>
            <p:nvPr/>
          </p:nvSpPr>
          <p:spPr bwMode="auto">
            <a:xfrm>
              <a:off x="3381" y="3962"/>
              <a:ext cx="951" cy="2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describe()</a:t>
              </a:r>
            </a:p>
          </p:txBody>
        </p:sp>
        <p:sp>
          <p:nvSpPr>
            <p:cNvPr id="8275" name="AutoShape 50"/>
            <p:cNvSpPr>
              <a:spLocks noChangeArrowheads="1"/>
            </p:cNvSpPr>
            <p:nvPr/>
          </p:nvSpPr>
          <p:spPr bwMode="auto">
            <a:xfrm>
              <a:off x="4286" y="3476"/>
              <a:ext cx="182" cy="181"/>
            </a:xfrm>
            <a:prstGeom prst="upArrow">
              <a:avLst>
                <a:gd name="adj1" fmla="val 0"/>
                <a:gd name="adj2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728316" y="2489200"/>
            <a:ext cx="4416897" cy="1706563"/>
            <a:chOff x="1728316" y="2489200"/>
            <a:chExt cx="4416897" cy="1706563"/>
          </a:xfrm>
        </p:grpSpPr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1728316" y="3705708"/>
              <a:ext cx="2130897" cy="263642"/>
            </a:xfrm>
            <a:prstGeom prst="rect">
              <a:avLst/>
            </a:prstGeom>
            <a:solidFill>
              <a:srgbClr val="00B050">
                <a:alpha val="29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LincolnCreator</a:t>
              </a:r>
              <a:endPara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48"/>
            <p:cNvSpPr>
              <a:spLocks noChangeArrowheads="1"/>
            </p:cNvSpPr>
            <p:nvPr/>
          </p:nvSpPr>
          <p:spPr bwMode="auto">
            <a:xfrm>
              <a:off x="3935413" y="3662364"/>
              <a:ext cx="2209800" cy="234950"/>
            </a:xfrm>
            <a:prstGeom prst="rect">
              <a:avLst/>
            </a:prstGeom>
            <a:solidFill>
              <a:srgbClr val="00B050">
                <a:alpha val="29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CadillacCreator</a:t>
              </a:r>
              <a:endPara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50"/>
            <p:cNvSpPr>
              <a:spLocks noChangeArrowheads="1"/>
            </p:cNvSpPr>
            <p:nvPr/>
          </p:nvSpPr>
          <p:spPr bwMode="auto">
            <a:xfrm>
              <a:off x="1728316" y="3972525"/>
              <a:ext cx="2130897" cy="223238"/>
            </a:xfrm>
            <a:prstGeom prst="rect">
              <a:avLst/>
            </a:prstGeom>
            <a:solidFill>
              <a:srgbClr val="00B050">
                <a:alpha val="29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+factory(): 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USCar</a:t>
              </a:r>
              <a:endPara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51"/>
            <p:cNvSpPr>
              <a:spLocks noChangeArrowheads="1"/>
            </p:cNvSpPr>
            <p:nvPr/>
          </p:nvSpPr>
          <p:spPr bwMode="auto">
            <a:xfrm>
              <a:off x="3935413" y="3900488"/>
              <a:ext cx="2209800" cy="295275"/>
            </a:xfrm>
            <a:prstGeom prst="rect">
              <a:avLst/>
            </a:prstGeom>
            <a:solidFill>
              <a:srgbClr val="00B050">
                <a:alpha val="29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+factory(): USCar</a:t>
              </a:r>
              <a:endPara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9" name="AutoShape 52"/>
            <p:cNvSpPr>
              <a:spLocks noChangeArrowheads="1"/>
            </p:cNvSpPr>
            <p:nvPr/>
          </p:nvSpPr>
          <p:spPr bwMode="auto">
            <a:xfrm>
              <a:off x="3116263" y="3281363"/>
              <a:ext cx="293688" cy="381000"/>
            </a:xfrm>
            <a:prstGeom prst="upArrow">
              <a:avLst>
                <a:gd name="adj1" fmla="val 694"/>
                <a:gd name="adj2" fmla="val 4645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8220" name="AutoShape 53"/>
            <p:cNvSpPr>
              <a:spLocks noChangeArrowheads="1"/>
            </p:cNvSpPr>
            <p:nvPr/>
          </p:nvSpPr>
          <p:spPr bwMode="auto">
            <a:xfrm>
              <a:off x="4413251" y="3281363"/>
              <a:ext cx="360363" cy="381000"/>
            </a:xfrm>
            <a:prstGeom prst="upArrow">
              <a:avLst>
                <a:gd name="adj1" fmla="val 1389"/>
                <a:gd name="adj2" fmla="val 3785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2974434" y="2489200"/>
              <a:ext cx="1971675" cy="457200"/>
            </a:xfrm>
            <a:prstGeom prst="rect">
              <a:avLst/>
            </a:prstGeom>
            <a:solidFill>
              <a:srgbClr val="00B050">
                <a:alpha val="34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&lt;&lt;Interface&gt;&gt; 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b="1" i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USCarCreator</a:t>
              </a: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12" name="Rectangle 44"/>
            <p:cNvSpPr>
              <a:spLocks noChangeArrowheads="1"/>
            </p:cNvSpPr>
            <p:nvPr/>
          </p:nvSpPr>
          <p:spPr bwMode="auto">
            <a:xfrm>
              <a:off x="2976563" y="2947988"/>
              <a:ext cx="1971675" cy="333375"/>
            </a:xfrm>
            <a:prstGeom prst="rect">
              <a:avLst/>
            </a:prstGeom>
            <a:solidFill>
              <a:srgbClr val="00B050">
                <a:alpha val="34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b="1"/>
                <a:t>+factory(): USCar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133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106243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评论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这样做，会有太多的</a:t>
            </a: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Creator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类了</a:t>
            </a: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是否有更好的解决方案呢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703389" y="388938"/>
            <a:ext cx="8713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ea typeface="黑体" panose="02010609060101010101" pitchFamily="49" charset="-122"/>
              </a:rPr>
              <a:t>Leading examples to the Abstract Factory pattern</a:t>
            </a:r>
          </a:p>
        </p:txBody>
      </p:sp>
      <p:sp>
        <p:nvSpPr>
          <p:cNvPr id="4" name="Rectangle 50"/>
          <p:cNvSpPr>
            <a:spLocks noChangeArrowheads="1"/>
          </p:cNvSpPr>
          <p:nvPr/>
        </p:nvSpPr>
        <p:spPr bwMode="auto">
          <a:xfrm>
            <a:off x="838200" y="3249739"/>
            <a:ext cx="96600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注意到产品层次类具有相同的结构，我们采取如下的设计。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821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841921" y="6022434"/>
            <a:ext cx="6311527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两个具体工厂子类，负责创建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个对象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74"/>
          <p:cNvSpPr>
            <a:spLocks noChangeArrowheads="1"/>
          </p:cNvSpPr>
          <p:nvPr/>
        </p:nvSpPr>
        <p:spPr bwMode="auto">
          <a:xfrm>
            <a:off x="10305457" y="6171051"/>
            <a:ext cx="1476375" cy="592140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hlinkClick r:id="rId2" action="ppaction://hlinksldjump"/>
              </a:rPr>
              <a:t>Back</a:t>
            </a:r>
            <a:endParaRPr lang="en-US" altLang="zh-CN" sz="320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606998" y="120650"/>
            <a:ext cx="2835556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&lt;&lt;Interface&gt;&gt; </a:t>
            </a:r>
          </a:p>
          <a:p>
            <a:pPr algn="ctr">
              <a:lnSpc>
                <a:spcPct val="80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Creator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606998" y="649288"/>
            <a:ext cx="2835556" cy="730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getJPObj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():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JapanCar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getUSObj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():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USCar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getGMObj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GermanCar</a:t>
            </a:r>
            <a:endParaRPr lang="zh-CN" altLang="en-US" sz="1600" b="1" dirty="0">
              <a:effectLst>
                <a:outerShdw blurRad="38100" dist="38100" dir="2700000" algn="tl">
                  <a:srgbClr val="DDDDDD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1" name="AutoShape 14"/>
          <p:cNvSpPr>
            <a:spLocks noChangeArrowheads="1"/>
          </p:cNvSpPr>
          <p:nvPr/>
        </p:nvSpPr>
        <p:spPr bwMode="auto">
          <a:xfrm>
            <a:off x="4870672" y="1379538"/>
            <a:ext cx="304800" cy="304800"/>
          </a:xfrm>
          <a:prstGeom prst="upArrow">
            <a:avLst>
              <a:gd name="adj1" fmla="val 4167"/>
              <a:gd name="adj2" fmla="val 47375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232373" y="2454238"/>
            <a:ext cx="8325524" cy="3278189"/>
            <a:chOff x="3232373" y="2393950"/>
            <a:chExt cx="8325524" cy="3278189"/>
          </a:xfrm>
        </p:grpSpPr>
        <p:sp>
          <p:nvSpPr>
            <p:cNvPr id="4" name="Line 60"/>
            <p:cNvSpPr>
              <a:spLocks noChangeShapeType="1"/>
            </p:cNvSpPr>
            <p:nvPr/>
          </p:nvSpPr>
          <p:spPr bwMode="auto">
            <a:xfrm flipV="1">
              <a:off x="7585736" y="2403476"/>
              <a:ext cx="3960000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Line 61"/>
            <p:cNvSpPr>
              <a:spLocks noChangeShapeType="1"/>
            </p:cNvSpPr>
            <p:nvPr/>
          </p:nvSpPr>
          <p:spPr bwMode="auto">
            <a:xfrm flipH="1">
              <a:off x="11557844" y="2393950"/>
              <a:ext cx="0" cy="324000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Line 62"/>
            <p:cNvSpPr>
              <a:spLocks noChangeShapeType="1"/>
            </p:cNvSpPr>
            <p:nvPr/>
          </p:nvSpPr>
          <p:spPr bwMode="auto">
            <a:xfrm flipH="1">
              <a:off x="3241897" y="5672138"/>
              <a:ext cx="8316000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Line 63"/>
            <p:cNvSpPr>
              <a:spLocks noChangeShapeType="1"/>
            </p:cNvSpPr>
            <p:nvPr/>
          </p:nvSpPr>
          <p:spPr bwMode="auto">
            <a:xfrm flipV="1">
              <a:off x="3232373" y="5345114"/>
              <a:ext cx="9525" cy="327025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72999" y="2925763"/>
            <a:ext cx="2951028" cy="1738312"/>
            <a:chOff x="7934727" y="2925763"/>
            <a:chExt cx="2951028" cy="1738312"/>
          </a:xfrm>
        </p:grpSpPr>
        <p:sp>
          <p:nvSpPr>
            <p:cNvPr id="11283" name="Line 67"/>
            <p:cNvSpPr>
              <a:spLocks noChangeShapeType="1"/>
            </p:cNvSpPr>
            <p:nvPr/>
          </p:nvSpPr>
          <p:spPr bwMode="auto">
            <a:xfrm flipV="1">
              <a:off x="7934727" y="2925763"/>
              <a:ext cx="2916000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Line 68"/>
            <p:cNvSpPr>
              <a:spLocks noChangeShapeType="1"/>
            </p:cNvSpPr>
            <p:nvPr/>
          </p:nvSpPr>
          <p:spPr bwMode="auto">
            <a:xfrm>
              <a:off x="10860355" y="2925763"/>
              <a:ext cx="25400" cy="1738312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27425" y="2662742"/>
            <a:ext cx="5082625" cy="2905126"/>
            <a:chOff x="6227425" y="2622550"/>
            <a:chExt cx="5082625" cy="2905126"/>
          </a:xfrm>
        </p:grpSpPr>
        <p:sp>
          <p:nvSpPr>
            <p:cNvPr id="11280" name="Line 64"/>
            <p:cNvSpPr>
              <a:spLocks noChangeShapeType="1"/>
            </p:cNvSpPr>
            <p:nvPr/>
          </p:nvSpPr>
          <p:spPr bwMode="auto">
            <a:xfrm flipV="1">
              <a:off x="7602050" y="2622550"/>
              <a:ext cx="3708000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65"/>
            <p:cNvSpPr>
              <a:spLocks noChangeShapeType="1"/>
            </p:cNvSpPr>
            <p:nvPr/>
          </p:nvSpPr>
          <p:spPr bwMode="auto">
            <a:xfrm flipH="1">
              <a:off x="11295943" y="2622551"/>
              <a:ext cx="11113" cy="2905125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Line 66"/>
            <p:cNvSpPr>
              <a:spLocks noChangeShapeType="1"/>
            </p:cNvSpPr>
            <p:nvPr/>
          </p:nvSpPr>
          <p:spPr bwMode="auto">
            <a:xfrm flipH="1">
              <a:off x="6227425" y="5507561"/>
              <a:ext cx="5040000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69"/>
            <p:cNvSpPr>
              <a:spLocks noChangeShapeType="1"/>
            </p:cNvSpPr>
            <p:nvPr/>
          </p:nvSpPr>
          <p:spPr bwMode="auto">
            <a:xfrm flipV="1">
              <a:off x="6239097" y="5345113"/>
              <a:ext cx="0" cy="1524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5104034" y="1908175"/>
            <a:ext cx="2884405" cy="39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CreatorB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5104034" y="2287588"/>
            <a:ext cx="2884405" cy="7921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getJPObj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JapanCar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getUSObj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USCar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getGMObj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GermanCar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1425963" y="3303588"/>
            <a:ext cx="1685721" cy="5191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&lt;&lt;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Interface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&gt;&gt; </a:t>
            </a:r>
          </a:p>
          <a:p>
            <a:pPr algn="ctr">
              <a:lnSpc>
                <a:spcPct val="80000"/>
              </a:lnSpc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JapanCar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1425963" y="3844538"/>
            <a:ext cx="1685721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decribe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11292" name="Line 7"/>
          <p:cNvSpPr>
            <a:spLocks noChangeShapeType="1"/>
          </p:cNvSpPr>
          <p:nvPr/>
        </p:nvSpPr>
        <p:spPr bwMode="auto">
          <a:xfrm>
            <a:off x="1367767" y="4479925"/>
            <a:ext cx="17943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3" name="Line 8"/>
          <p:cNvSpPr>
            <a:spLocks noChangeShapeType="1"/>
          </p:cNvSpPr>
          <p:nvPr/>
        </p:nvSpPr>
        <p:spPr bwMode="auto">
          <a:xfrm>
            <a:off x="1367767" y="4479925"/>
            <a:ext cx="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4" name="Line 9"/>
          <p:cNvSpPr>
            <a:spLocks noChangeShapeType="1"/>
          </p:cNvSpPr>
          <p:nvPr/>
        </p:nvSpPr>
        <p:spPr bwMode="auto">
          <a:xfrm>
            <a:off x="3165999" y="4479925"/>
            <a:ext cx="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Rectangle 11"/>
          <p:cNvSpPr>
            <a:spLocks noChangeArrowheads="1"/>
          </p:cNvSpPr>
          <p:nvPr/>
        </p:nvSpPr>
        <p:spPr bwMode="auto">
          <a:xfrm>
            <a:off x="634508" y="4667250"/>
            <a:ext cx="1470398" cy="327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Honda</a:t>
            </a:r>
          </a:p>
        </p:txBody>
      </p:sp>
      <p:sp>
        <p:nvSpPr>
          <p:cNvPr id="74" name="Rectangle 12"/>
          <p:cNvSpPr>
            <a:spLocks noChangeArrowheads="1"/>
          </p:cNvSpPr>
          <p:nvPr/>
        </p:nvSpPr>
        <p:spPr bwMode="auto">
          <a:xfrm>
            <a:off x="634508" y="4992688"/>
            <a:ext cx="1470398" cy="3286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+describe()</a:t>
            </a:r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2213537" y="4646902"/>
            <a:ext cx="1665401" cy="34737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Toyota</a:t>
            </a:r>
          </a:p>
        </p:txBody>
      </p:sp>
      <p:sp>
        <p:nvSpPr>
          <p:cNvPr id="76" name="Rectangle 15"/>
          <p:cNvSpPr>
            <a:spLocks noChangeArrowheads="1"/>
          </p:cNvSpPr>
          <p:nvPr/>
        </p:nvSpPr>
        <p:spPr bwMode="auto">
          <a:xfrm>
            <a:off x="2213537" y="4987975"/>
            <a:ext cx="1665401" cy="30777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+describe()</a:t>
            </a:r>
          </a:p>
        </p:txBody>
      </p:sp>
      <p:sp>
        <p:nvSpPr>
          <p:cNvPr id="11299" name="AutoShape 48"/>
          <p:cNvSpPr>
            <a:spLocks noChangeArrowheads="1"/>
          </p:cNvSpPr>
          <p:nvPr/>
        </p:nvSpPr>
        <p:spPr bwMode="auto">
          <a:xfrm>
            <a:off x="2101027" y="4168776"/>
            <a:ext cx="267698" cy="287337"/>
          </a:xfrm>
          <a:prstGeom prst="upArrow">
            <a:avLst>
              <a:gd name="adj1" fmla="val 0"/>
              <a:gd name="adj2" fmla="val 49963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11300" name="组 77"/>
          <p:cNvGrpSpPr>
            <a:grpSpLocks/>
          </p:cNvGrpSpPr>
          <p:nvPr/>
        </p:nvGrpSpPr>
        <p:grpSpPr bwMode="auto">
          <a:xfrm>
            <a:off x="4257896" y="3519489"/>
            <a:ext cx="3205755" cy="1817687"/>
            <a:chOff x="1583333" y="4393778"/>
            <a:chExt cx="2700635" cy="2006830"/>
          </a:xfrm>
        </p:grpSpPr>
        <p:sp>
          <p:nvSpPr>
            <p:cNvPr id="79" name="Rectangle 33"/>
            <p:cNvSpPr>
              <a:spLocks noChangeArrowheads="1"/>
            </p:cNvSpPr>
            <p:nvPr/>
          </p:nvSpPr>
          <p:spPr bwMode="auto">
            <a:xfrm>
              <a:off x="2105678" y="4393778"/>
              <a:ext cx="1684522" cy="531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2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&lt;&lt;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Interface</a:t>
              </a:r>
              <a:r>
                <a:rPr lang="en-US" altLang="zh-CN" sz="2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&gt;&gt;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24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USCar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80" name="Rectangle 34"/>
            <p:cNvSpPr>
              <a:spLocks noChangeArrowheads="1"/>
            </p:cNvSpPr>
            <p:nvPr/>
          </p:nvSpPr>
          <p:spPr bwMode="auto">
            <a:xfrm>
              <a:off x="2105678" y="4924843"/>
              <a:ext cx="1684522" cy="3382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sz="2000" b="1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+describe()</a:t>
              </a:r>
              <a:r>
                <a:rPr lang="en-US" altLang="zh-CN" sz="20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11303" name="Line 36"/>
            <p:cNvSpPr>
              <a:spLocks noChangeShapeType="1"/>
            </p:cNvSpPr>
            <p:nvPr/>
          </p:nvSpPr>
          <p:spPr bwMode="auto">
            <a:xfrm flipV="1">
              <a:off x="2243806" y="5568080"/>
              <a:ext cx="13923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Line 37"/>
            <p:cNvSpPr>
              <a:spLocks noChangeShapeType="1"/>
            </p:cNvSpPr>
            <p:nvPr/>
          </p:nvSpPr>
          <p:spPr bwMode="auto">
            <a:xfrm>
              <a:off x="2229517" y="5547048"/>
              <a:ext cx="1587" cy="282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Line 38"/>
            <p:cNvSpPr>
              <a:spLocks noChangeShapeType="1"/>
            </p:cNvSpPr>
            <p:nvPr/>
          </p:nvSpPr>
          <p:spPr bwMode="auto">
            <a:xfrm>
              <a:off x="3636197" y="5547048"/>
              <a:ext cx="1587" cy="282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Rectangle 40"/>
            <p:cNvSpPr>
              <a:spLocks noChangeArrowheads="1"/>
            </p:cNvSpPr>
            <p:nvPr/>
          </p:nvSpPr>
          <p:spPr bwMode="auto">
            <a:xfrm>
              <a:off x="1583333" y="5738091"/>
              <a:ext cx="1260614" cy="3347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Lincoln</a:t>
              </a:r>
            </a:p>
          </p:txBody>
        </p:sp>
        <p:sp>
          <p:nvSpPr>
            <p:cNvPr id="85" name="Rectangle 41"/>
            <p:cNvSpPr>
              <a:spLocks noChangeArrowheads="1"/>
            </p:cNvSpPr>
            <p:nvPr/>
          </p:nvSpPr>
          <p:spPr bwMode="auto">
            <a:xfrm>
              <a:off x="1583333" y="6057190"/>
              <a:ext cx="1260614" cy="3398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+describe()</a:t>
              </a:r>
            </a:p>
          </p:txBody>
        </p:sp>
        <p:sp>
          <p:nvSpPr>
            <p:cNvPr id="86" name="Rectangle 43"/>
            <p:cNvSpPr>
              <a:spLocks noChangeArrowheads="1"/>
            </p:cNvSpPr>
            <p:nvPr/>
          </p:nvSpPr>
          <p:spPr bwMode="auto">
            <a:xfrm>
              <a:off x="2945558" y="5738091"/>
              <a:ext cx="1338410" cy="3347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Cadillac</a:t>
              </a:r>
            </a:p>
          </p:txBody>
        </p:sp>
        <p:sp>
          <p:nvSpPr>
            <p:cNvPr id="87" name="Rectangle 44"/>
            <p:cNvSpPr>
              <a:spLocks noChangeArrowheads="1"/>
            </p:cNvSpPr>
            <p:nvPr/>
          </p:nvSpPr>
          <p:spPr bwMode="auto">
            <a:xfrm>
              <a:off x="2945558" y="6053575"/>
              <a:ext cx="1338410" cy="3470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+describe()</a:t>
              </a:r>
            </a:p>
          </p:txBody>
        </p:sp>
        <p:sp>
          <p:nvSpPr>
            <p:cNvPr id="11310" name="AutoShape 49"/>
            <p:cNvSpPr>
              <a:spLocks noChangeArrowheads="1"/>
            </p:cNvSpPr>
            <p:nvPr/>
          </p:nvSpPr>
          <p:spPr bwMode="auto">
            <a:xfrm>
              <a:off x="2799492" y="5273628"/>
              <a:ext cx="288957" cy="287441"/>
            </a:xfrm>
            <a:prstGeom prst="upArrow">
              <a:avLst>
                <a:gd name="adj1" fmla="val 0"/>
                <a:gd name="adj2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8330234" y="3519489"/>
            <a:ext cx="1914742" cy="4587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&lt;&lt;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Interface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&gt;&gt; </a:t>
            </a:r>
          </a:p>
          <a:p>
            <a:pPr algn="ctr">
              <a:lnSpc>
                <a:spcPct val="80000"/>
              </a:lnSpc>
              <a:defRPr/>
            </a:pPr>
            <a:r>
              <a:rPr lang="en-US" altLang="zh-CN" sz="2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GermanCar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Rectangle 20"/>
          <p:cNvSpPr>
            <a:spLocks noChangeArrowheads="1"/>
          </p:cNvSpPr>
          <p:nvPr/>
        </p:nvSpPr>
        <p:spPr bwMode="auto">
          <a:xfrm>
            <a:off x="8330234" y="3962401"/>
            <a:ext cx="1914742" cy="314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describe()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14" name="Line 22"/>
          <p:cNvSpPr>
            <a:spLocks noChangeShapeType="1"/>
          </p:cNvSpPr>
          <p:nvPr/>
        </p:nvSpPr>
        <p:spPr bwMode="auto">
          <a:xfrm flipV="1">
            <a:off x="8494242" y="4518027"/>
            <a:ext cx="1794206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5" name="Line 23"/>
          <p:cNvSpPr>
            <a:spLocks noChangeShapeType="1"/>
          </p:cNvSpPr>
          <p:nvPr/>
        </p:nvSpPr>
        <p:spPr bwMode="auto">
          <a:xfrm>
            <a:off x="8494242" y="4525964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6" name="Line 24"/>
          <p:cNvSpPr>
            <a:spLocks noChangeShapeType="1"/>
          </p:cNvSpPr>
          <p:nvPr/>
        </p:nvSpPr>
        <p:spPr bwMode="auto">
          <a:xfrm>
            <a:off x="10288448" y="4525964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" name="Rectangle 26"/>
          <p:cNvSpPr>
            <a:spLocks noChangeArrowheads="1"/>
          </p:cNvSpPr>
          <p:nvPr/>
        </p:nvSpPr>
        <p:spPr bwMode="auto">
          <a:xfrm>
            <a:off x="9448650" y="4702176"/>
            <a:ext cx="1656000" cy="2905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BMW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6" name="Rectangle 27"/>
          <p:cNvSpPr>
            <a:spLocks noChangeArrowheads="1"/>
          </p:cNvSpPr>
          <p:nvPr/>
        </p:nvSpPr>
        <p:spPr bwMode="auto">
          <a:xfrm>
            <a:off x="9448650" y="4978401"/>
            <a:ext cx="1656000" cy="314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+describe()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7" name="Rectangle 29"/>
          <p:cNvSpPr>
            <a:spLocks noChangeArrowheads="1"/>
          </p:cNvSpPr>
          <p:nvPr/>
        </p:nvSpPr>
        <p:spPr bwMode="auto">
          <a:xfrm>
            <a:off x="7688034" y="4691064"/>
            <a:ext cx="1614391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Benz</a:t>
            </a:r>
          </a:p>
        </p:txBody>
      </p:sp>
      <p:sp>
        <p:nvSpPr>
          <p:cNvPr id="98" name="Rectangle 30"/>
          <p:cNvSpPr>
            <a:spLocks noChangeArrowheads="1"/>
          </p:cNvSpPr>
          <p:nvPr/>
        </p:nvSpPr>
        <p:spPr bwMode="auto">
          <a:xfrm>
            <a:off x="7685582" y="4979031"/>
            <a:ext cx="1614391" cy="432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+describe()</a:t>
            </a:r>
          </a:p>
        </p:txBody>
      </p:sp>
      <p:sp>
        <p:nvSpPr>
          <p:cNvPr id="11321" name="AutoShape 50"/>
          <p:cNvSpPr>
            <a:spLocks noChangeArrowheads="1"/>
          </p:cNvSpPr>
          <p:nvPr/>
        </p:nvSpPr>
        <p:spPr bwMode="auto">
          <a:xfrm>
            <a:off x="9122608" y="4267201"/>
            <a:ext cx="359632" cy="265112"/>
          </a:xfrm>
          <a:prstGeom prst="upArrow">
            <a:avLst>
              <a:gd name="adj1" fmla="val 0"/>
              <a:gd name="adj2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950596" y="2420938"/>
            <a:ext cx="1594037" cy="2214562"/>
            <a:chOff x="1312324" y="2420938"/>
            <a:chExt cx="1594037" cy="2214562"/>
          </a:xfrm>
        </p:grpSpPr>
        <p:sp>
          <p:nvSpPr>
            <p:cNvPr id="3" name="Line 52"/>
            <p:cNvSpPr>
              <a:spLocks noChangeShapeType="1"/>
            </p:cNvSpPr>
            <p:nvPr/>
          </p:nvSpPr>
          <p:spPr bwMode="auto">
            <a:xfrm flipH="1">
              <a:off x="1322361" y="2420938"/>
              <a:ext cx="158400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Line 59"/>
            <p:cNvSpPr>
              <a:spLocks noChangeShapeType="1"/>
            </p:cNvSpPr>
            <p:nvPr/>
          </p:nvSpPr>
          <p:spPr bwMode="auto">
            <a:xfrm flipH="1">
              <a:off x="1312324" y="2439988"/>
              <a:ext cx="0" cy="219551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26" name="Text Box 66"/>
          <p:cNvSpPr txBox="1">
            <a:spLocks noChangeArrowheads="1"/>
          </p:cNvSpPr>
          <p:nvPr/>
        </p:nvSpPr>
        <p:spPr bwMode="auto">
          <a:xfrm>
            <a:off x="8145386" y="1870523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&lt;&lt;create&gt;&gt;</a:t>
            </a:r>
          </a:p>
        </p:txBody>
      </p:sp>
      <p:sp>
        <p:nvSpPr>
          <p:cNvPr id="11327" name="Text Box 67"/>
          <p:cNvSpPr txBox="1">
            <a:spLocks noChangeArrowheads="1"/>
          </p:cNvSpPr>
          <p:nvPr/>
        </p:nvSpPr>
        <p:spPr bwMode="auto">
          <a:xfrm>
            <a:off x="160850" y="1881189"/>
            <a:ext cx="1769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&lt;&lt;create&gt;&gt;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349001" y="1701800"/>
            <a:ext cx="3096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29" name="直接连接符 7"/>
          <p:cNvCxnSpPr>
            <a:cxnSpLocks noChangeShapeType="1"/>
          </p:cNvCxnSpPr>
          <p:nvPr/>
        </p:nvCxnSpPr>
        <p:spPr bwMode="auto">
          <a:xfrm>
            <a:off x="3346362" y="168219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0" name="直接连接符 9"/>
          <p:cNvCxnSpPr>
            <a:cxnSpLocks noChangeShapeType="1"/>
          </p:cNvCxnSpPr>
          <p:nvPr/>
        </p:nvCxnSpPr>
        <p:spPr bwMode="auto">
          <a:xfrm>
            <a:off x="6455952" y="1685924"/>
            <a:ext cx="0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6789960" y="260350"/>
            <a:ext cx="2665412" cy="1004888"/>
          </a:xfrm>
          <a:prstGeom prst="wedgeRoundRectCallout">
            <a:avLst>
              <a:gd name="adj1" fmla="val -78120"/>
              <a:gd name="adj2" fmla="val 15815"/>
              <a:gd name="adj3" fmla="val 16667"/>
            </a:avLst>
          </a:prstGeom>
          <a:solidFill>
            <a:srgbClr val="FFFF00">
              <a:alpha val="25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工厂类中有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个工厂方法；每个工厂方法创建一个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类的对象。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929887" y="1919288"/>
            <a:ext cx="2940786" cy="3603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CreatorA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1929887" y="2278064"/>
            <a:ext cx="2940786" cy="8016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getJPObj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JapanCar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getUSObj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USCar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getGMObj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GermanCar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718147" y="2727326"/>
            <a:ext cx="792163" cy="2025649"/>
            <a:chOff x="3718147" y="2727326"/>
            <a:chExt cx="792163" cy="2025649"/>
          </a:xfrm>
        </p:grpSpPr>
        <p:sp>
          <p:nvSpPr>
            <p:cNvPr id="11323" name="Line 59"/>
            <p:cNvSpPr>
              <a:spLocks noChangeShapeType="1"/>
            </p:cNvSpPr>
            <p:nvPr/>
          </p:nvSpPr>
          <p:spPr bwMode="auto">
            <a:xfrm flipH="1">
              <a:off x="4510310" y="4024313"/>
              <a:ext cx="0" cy="72866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5" name="Line 52"/>
            <p:cNvSpPr>
              <a:spLocks noChangeShapeType="1"/>
            </p:cNvSpPr>
            <p:nvPr/>
          </p:nvSpPr>
          <p:spPr bwMode="auto">
            <a:xfrm flipH="1" flipV="1">
              <a:off x="3718148" y="4052888"/>
              <a:ext cx="752475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4" name="Line 57"/>
            <p:cNvSpPr>
              <a:spLocks noChangeShapeType="1"/>
            </p:cNvSpPr>
            <p:nvPr/>
          </p:nvSpPr>
          <p:spPr bwMode="auto">
            <a:xfrm>
              <a:off x="3718147" y="2727326"/>
              <a:ext cx="0" cy="1368425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221385" y="2994025"/>
            <a:ext cx="3924432" cy="1670051"/>
            <a:chOff x="4221385" y="2994025"/>
            <a:chExt cx="3924432" cy="1670051"/>
          </a:xfrm>
        </p:grpSpPr>
        <p:sp>
          <p:nvSpPr>
            <p:cNvPr id="11274" name="Line 58"/>
            <p:cNvSpPr>
              <a:spLocks noChangeShapeType="1"/>
            </p:cNvSpPr>
            <p:nvPr/>
          </p:nvSpPr>
          <p:spPr bwMode="auto">
            <a:xfrm flipV="1">
              <a:off x="4221386" y="3295091"/>
              <a:ext cx="392400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Line 59"/>
            <p:cNvSpPr>
              <a:spLocks noChangeShapeType="1"/>
            </p:cNvSpPr>
            <p:nvPr/>
          </p:nvSpPr>
          <p:spPr bwMode="auto">
            <a:xfrm flipH="1">
              <a:off x="8145817" y="3295651"/>
              <a:ext cx="0" cy="1368425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Line 57"/>
            <p:cNvSpPr>
              <a:spLocks noChangeShapeType="1"/>
            </p:cNvSpPr>
            <p:nvPr/>
          </p:nvSpPr>
          <p:spPr bwMode="auto">
            <a:xfrm>
              <a:off x="4221385" y="2994025"/>
              <a:ext cx="0" cy="32385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713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/>
      <p:bldP spid="11326" grpId="0"/>
      <p:bldP spid="11327" grpId="0"/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2000</Words>
  <Application>Microsoft Office PowerPoint</Application>
  <PresentationFormat>宽屏</PresentationFormat>
  <Paragraphs>492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黑体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Lecture 2: Abstract Factory Pattern 抽象工厂模式   Fall 2023 Professor Yushan Sun</vt:lpstr>
      <vt:lpstr>Contents of this lecture</vt:lpstr>
      <vt:lpstr>PowerPoint 演示文稿</vt:lpstr>
      <vt:lpstr>Factory Method Pattern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何时使用抽象工厂模式？</vt:lpstr>
      <vt:lpstr>When to use Abstract Factory Pattern?</vt:lpstr>
      <vt:lpstr>Abstract Factory Pattern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Query Software of  Building Features</vt:lpstr>
      <vt:lpstr>设计特点</vt:lpstr>
      <vt:lpstr>以上设计的工作机制</vt:lpstr>
      <vt:lpstr>PowerPoint 演示文稿</vt:lpstr>
      <vt:lpstr>源代码</vt:lpstr>
      <vt:lpstr>源代码</vt:lpstr>
      <vt:lpstr>源代码</vt:lpstr>
      <vt:lpstr>源代码</vt:lpstr>
      <vt:lpstr>源代码</vt:lpstr>
      <vt:lpstr>源代码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Abstract Factory Pattern 抽象工厂模式   Fall 2021 Professor Yushan Sun</dc:title>
  <dc:creator>Microsoft 帐户</dc:creator>
  <cp:lastModifiedBy>Microsoft 帐户</cp:lastModifiedBy>
  <cp:revision>86</cp:revision>
  <dcterms:created xsi:type="dcterms:W3CDTF">2022-10-17T17:41:24Z</dcterms:created>
  <dcterms:modified xsi:type="dcterms:W3CDTF">2023-11-01T06:58:06Z</dcterms:modified>
</cp:coreProperties>
</file>