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Lst>
  <p:sldSz cx="12192000" cy="6858000"/>
  <p:notesSz cx="6858000" cy="9144000"/>
  <p:custDataLst>
    <p:tags r:id="rId6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2" Type="http://schemas.openxmlformats.org/officeDocument/2006/relationships/tags" Target="tags/tag6.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4.xml"/><Relationship Id="rId59" Type="http://schemas.openxmlformats.org/officeDocument/2006/relationships/presProps" Target="presProps.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62360-6BB9-42AB-A499-0598B9CD239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D00688-5E69-4FDE-8F72-8E85783B467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doi.acm.org/10.1145/1327452.1327492" TargetMode="External"/><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宋体" panose="02010600030101010101" pitchFamily="2" charset="-122"/>
              </a:defRPr>
            </a:lvl1pPr>
            <a:lvl2pPr defTabSz="990600">
              <a:defRPr>
                <a:solidFill>
                  <a:schemeClr val="tx1"/>
                </a:solidFill>
                <a:latin typeface="Arial" panose="020B0604020202020204" pitchFamily="34" charset="0"/>
                <a:ea typeface="宋体" panose="02010600030101010101" pitchFamily="2" charset="-122"/>
              </a:defRPr>
            </a:lvl2pPr>
            <a:lvl3pPr defTabSz="990600">
              <a:defRPr>
                <a:solidFill>
                  <a:schemeClr val="tx1"/>
                </a:solidFill>
                <a:latin typeface="Arial" panose="020B0604020202020204" pitchFamily="34" charset="0"/>
                <a:ea typeface="宋体" panose="02010600030101010101" pitchFamily="2" charset="-122"/>
              </a:defRPr>
            </a:lvl3pPr>
            <a:lvl4pPr defTabSz="990600">
              <a:defRPr>
                <a:solidFill>
                  <a:schemeClr val="tx1"/>
                </a:solidFill>
                <a:latin typeface="Arial" panose="020B0604020202020204" pitchFamily="34" charset="0"/>
                <a:ea typeface="宋体" panose="02010600030101010101" pitchFamily="2" charset="-122"/>
              </a:defRPr>
            </a:lvl4pPr>
            <a:lvl5pPr defTabSz="990600">
              <a:defRPr>
                <a:solidFill>
                  <a:schemeClr val="tx1"/>
                </a:solidFill>
                <a:latin typeface="Arial" panose="020B0604020202020204" pitchFamily="34" charset="0"/>
                <a:ea typeface="宋体" panose="02010600030101010101" pitchFamily="2" charset="-122"/>
              </a:defRPr>
            </a:lvl5pPr>
            <a:lvl6pPr defTabSz="990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990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990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990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29FE556-25F5-4FCA-AA87-9291F2E8F750}" type="slidenum">
              <a:rPr lang="zh-CN" altLang="en-US" smtClean="0"/>
            </a:fld>
            <a:endParaRPr lang="zh-CN" altLang="en-US" smtClean="0"/>
          </a:p>
        </p:txBody>
      </p:sp>
      <p:sp>
        <p:nvSpPr>
          <p:cNvPr id="22530" name="Rectangle 2"/>
          <p:cNvSpPr>
            <a:spLocks noGrp="1" noRot="1" noChangeAspect="1" noChangeArrowheads="1" noTextEdit="1"/>
          </p:cNvSpPr>
          <p:nvPr>
            <p:ph type="sldImg" idx="4294967295"/>
          </p:nvPr>
        </p:nvSpPr>
        <p:spPr>
          <a:xfrm>
            <a:off x="139700" y="768350"/>
            <a:ext cx="6819900" cy="3836988"/>
          </a:xfrm>
        </p:spPr>
      </p:sp>
      <p:sp>
        <p:nvSpPr>
          <p:cNvPr id="22531" name="Rectangle 3"/>
          <p:cNvSpPr>
            <a:spLocks noGrp="1" noRot="1" noChangeArrowheads="1"/>
          </p:cNvSpPr>
          <p:nvPr>
            <p:ph type="body" idx="4294967295"/>
          </p:nvPr>
        </p:nvSpPr>
        <p:spPr/>
        <p:txBody>
          <a:bodyPr/>
          <a:lstStyle/>
          <a:p>
            <a:pPr eaLnBrk="1" hangingPunct="1"/>
            <a:r>
              <a:rPr lang="en-US" altLang="zh-CN" i="1" smtClean="0"/>
              <a:t>Cloud Software as a Service (SaaS).</a:t>
            </a:r>
            <a:r>
              <a:rPr lang="en-US" altLang="zh-CN" smtClean="0"/>
              <a:t> The capability provided to the consumer is to use the provider’s applications running on a cloud infrastructure and accessible from various client devices through a thin client interface such as a Web browser (e.g., web-based email). The consumer does not manage or control the underlying cloud infrastructure, network, servers, operating systems, storage, or even individual application capabilities, with the possible exception of limited user-specific application configuration settings.</a:t>
            </a:r>
            <a:endParaRPr lang="en-US" altLang="zh-CN" i="1" smtClean="0"/>
          </a:p>
          <a:p>
            <a:pPr eaLnBrk="1" hangingPunct="1"/>
            <a:r>
              <a:rPr lang="en-US" altLang="zh-CN" i="1" smtClean="0"/>
              <a:t>Cloud Platform as a Service (PaaS). </a:t>
            </a:r>
            <a:r>
              <a:rPr lang="en-US" altLang="zh-CN" smtClean="0"/>
              <a:t>The capability provided to the consumer is to deploy onto the cloud infrastructure consumer-created applications using programming languages and tools supported by the provider (e.g., java, python, .Net). The consumer does not manage or control the underlying cloud infrastructure, network, servers, operating systems, or storage, but the consumer has control over the deployed applications and possibly application hosting environment configurations.</a:t>
            </a:r>
            <a:endParaRPr lang="en-US" altLang="zh-CN" i="1" smtClean="0"/>
          </a:p>
          <a:p>
            <a:pPr eaLnBrk="1" hangingPunct="1"/>
            <a:r>
              <a:rPr lang="en-US" altLang="zh-CN" i="1" smtClean="0"/>
              <a:t>Cloud Infrastructure as a Service (IaaS). </a:t>
            </a:r>
            <a:r>
              <a:rPr lang="en-US" altLang="zh-CN" smtClean="0"/>
              <a:t>The capability provided to the consumer is to provision processing, storage, networks, and other fundamental computing resources where the consumer is able to deploy and run arbitrary software, which can include operating systems and applications. The consumer does not manage or control the underlying cloud infrastructure but has control over operating systems, storage, deployed applications, and possibly select networking components (e.g., firewalls, load balancers).</a:t>
            </a:r>
            <a:endParaRPr lang="en-US" altLang="zh-CN" smtClean="0"/>
          </a:p>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宋体" panose="02010600030101010101" pitchFamily="2" charset="-122"/>
              </a:defRPr>
            </a:lvl1pPr>
            <a:lvl2pPr defTabSz="990600">
              <a:defRPr>
                <a:solidFill>
                  <a:schemeClr val="tx1"/>
                </a:solidFill>
                <a:latin typeface="Arial" panose="020B0604020202020204" pitchFamily="34" charset="0"/>
                <a:ea typeface="宋体" panose="02010600030101010101" pitchFamily="2" charset="-122"/>
              </a:defRPr>
            </a:lvl2pPr>
            <a:lvl3pPr defTabSz="990600">
              <a:defRPr>
                <a:solidFill>
                  <a:schemeClr val="tx1"/>
                </a:solidFill>
                <a:latin typeface="Arial" panose="020B0604020202020204" pitchFamily="34" charset="0"/>
                <a:ea typeface="宋体" panose="02010600030101010101" pitchFamily="2" charset="-122"/>
              </a:defRPr>
            </a:lvl3pPr>
            <a:lvl4pPr defTabSz="990600">
              <a:defRPr>
                <a:solidFill>
                  <a:schemeClr val="tx1"/>
                </a:solidFill>
                <a:latin typeface="Arial" panose="020B0604020202020204" pitchFamily="34" charset="0"/>
                <a:ea typeface="宋体" panose="02010600030101010101" pitchFamily="2" charset="-122"/>
              </a:defRPr>
            </a:lvl4pPr>
            <a:lvl5pPr defTabSz="990600">
              <a:defRPr>
                <a:solidFill>
                  <a:schemeClr val="tx1"/>
                </a:solidFill>
                <a:latin typeface="Arial" panose="020B0604020202020204" pitchFamily="34" charset="0"/>
                <a:ea typeface="宋体" panose="02010600030101010101" pitchFamily="2" charset="-122"/>
              </a:defRPr>
            </a:lvl5pPr>
            <a:lvl6pPr defTabSz="990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990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990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990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72A5800-9D22-4A67-81EF-F0FA6C4D7835}" type="slidenum">
              <a:rPr lang="zh-CN" altLang="en-US" smtClean="0"/>
            </a:fld>
            <a:endParaRPr lang="zh-CN" altLang="en-US" smtClean="0"/>
          </a:p>
        </p:txBody>
      </p:sp>
      <p:sp>
        <p:nvSpPr>
          <p:cNvPr id="33794" name="Rectangle 2"/>
          <p:cNvSpPr>
            <a:spLocks noGrp="1" noRot="1" noChangeAspect="1" noChangeArrowheads="1" noTextEdit="1"/>
          </p:cNvSpPr>
          <p:nvPr>
            <p:ph type="sldImg" idx="4294967295"/>
          </p:nvPr>
        </p:nvSpPr>
        <p:spPr>
          <a:xfrm>
            <a:off x="139700" y="768350"/>
            <a:ext cx="6819900" cy="3836988"/>
          </a:xfrm>
        </p:spPr>
      </p:sp>
      <p:sp>
        <p:nvSpPr>
          <p:cNvPr id="33795" name="Rectangle 3"/>
          <p:cNvSpPr>
            <a:spLocks noGrp="1" noRot="1" noChangeArrowheads="1"/>
          </p:cNvSpPr>
          <p:nvPr>
            <p:ph type="body" idx="4294967295"/>
          </p:nvPr>
        </p:nvSpPr>
        <p:spPr/>
        <p:txBody>
          <a:bodyPr/>
          <a:lstStyle/>
          <a:p>
            <a:pPr eaLnBrk="1" hangingPunct="1"/>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idx="4294967295"/>
          </p:nvPr>
        </p:nvSpPr>
        <p:spPr>
          <a:xfrm>
            <a:off x="139700" y="768350"/>
            <a:ext cx="6819900" cy="3836988"/>
          </a:xfrm>
        </p:spPr>
      </p:sp>
      <p:sp>
        <p:nvSpPr>
          <p:cNvPr id="35842" name="Rectangle 3"/>
          <p:cNvSpPr>
            <a:spLocks noGrp="1" noChangeArrowheads="1"/>
          </p:cNvSpPr>
          <p:nvPr>
            <p:ph type="body" idx="4294967295"/>
          </p:nvPr>
        </p:nvSpPr>
        <p:spPr/>
        <p:txBody>
          <a:bodyPr/>
          <a:lstStyle/>
          <a:p>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宋体" panose="02010600030101010101" pitchFamily="2" charset="-122"/>
              </a:defRPr>
            </a:lvl1pPr>
            <a:lvl2pPr defTabSz="990600">
              <a:defRPr>
                <a:solidFill>
                  <a:schemeClr val="tx1"/>
                </a:solidFill>
                <a:latin typeface="Arial" panose="020B0604020202020204" pitchFamily="34" charset="0"/>
                <a:ea typeface="宋体" panose="02010600030101010101" pitchFamily="2" charset="-122"/>
              </a:defRPr>
            </a:lvl2pPr>
            <a:lvl3pPr defTabSz="990600">
              <a:defRPr>
                <a:solidFill>
                  <a:schemeClr val="tx1"/>
                </a:solidFill>
                <a:latin typeface="Arial" panose="020B0604020202020204" pitchFamily="34" charset="0"/>
                <a:ea typeface="宋体" panose="02010600030101010101" pitchFamily="2" charset="-122"/>
              </a:defRPr>
            </a:lvl3pPr>
            <a:lvl4pPr defTabSz="990600">
              <a:defRPr>
                <a:solidFill>
                  <a:schemeClr val="tx1"/>
                </a:solidFill>
                <a:latin typeface="Arial" panose="020B0604020202020204" pitchFamily="34" charset="0"/>
                <a:ea typeface="宋体" panose="02010600030101010101" pitchFamily="2" charset="-122"/>
              </a:defRPr>
            </a:lvl4pPr>
            <a:lvl5pPr defTabSz="990600">
              <a:defRPr>
                <a:solidFill>
                  <a:schemeClr val="tx1"/>
                </a:solidFill>
                <a:latin typeface="Arial" panose="020B0604020202020204" pitchFamily="34" charset="0"/>
                <a:ea typeface="宋体" panose="02010600030101010101" pitchFamily="2" charset="-122"/>
              </a:defRPr>
            </a:lvl5pPr>
            <a:lvl6pPr defTabSz="990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990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990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990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5363208-7844-4A5C-9F77-674F05DFF8C6}" type="slidenum">
              <a:rPr lang="zh-CN" altLang="en-US" smtClean="0"/>
            </a:fld>
            <a:endParaRPr lang="zh-CN" altLang="en-US" smtClean="0"/>
          </a:p>
        </p:txBody>
      </p:sp>
      <p:sp>
        <p:nvSpPr>
          <p:cNvPr id="58370" name="Rectangle 2"/>
          <p:cNvSpPr>
            <a:spLocks noGrp="1" noRot="1" noChangeAspect="1" noChangeArrowheads="1" noTextEdit="1"/>
          </p:cNvSpPr>
          <p:nvPr>
            <p:ph type="sldImg" idx="4294967295"/>
          </p:nvPr>
        </p:nvSpPr>
        <p:spPr>
          <a:xfrm>
            <a:off x="139700" y="768350"/>
            <a:ext cx="6819900" cy="3836988"/>
          </a:xfrm>
        </p:spPr>
      </p:sp>
      <p:sp>
        <p:nvSpPr>
          <p:cNvPr id="58371" name="Rectangle 3"/>
          <p:cNvSpPr>
            <a:spLocks noGrp="1" noRot="1" noChangeArrowheads="1"/>
          </p:cNvSpPr>
          <p:nvPr>
            <p:ph type="body" idx="4294967295"/>
          </p:nvPr>
        </p:nvSpPr>
        <p:spPr/>
        <p:txBody>
          <a:bodyPr/>
          <a:lstStyle/>
          <a:p>
            <a:pPr eaLnBrk="1" hangingPunct="1"/>
            <a:r>
              <a:rPr lang="en-US" altLang="zh-CN" b="1" smtClean="0">
                <a:hlinkClick r:id="rId3"/>
              </a:rPr>
              <a:t>MapReduce: Simplified Data Processing on Large Clusters</a:t>
            </a:r>
            <a:r>
              <a:rPr lang="en-US" altLang="zh-CN" smtClean="0"/>
              <a:t>, </a:t>
            </a:r>
            <a:br>
              <a:rPr lang="en-US" altLang="zh-CN" smtClean="0"/>
            </a:br>
            <a:r>
              <a:rPr lang="en-US" altLang="zh-CN" i="1" smtClean="0"/>
              <a:t>Communications of the ACM</a:t>
            </a:r>
            <a:r>
              <a:rPr lang="en-US" altLang="zh-CN" smtClean="0"/>
              <a:t>, vol. 51, no. 1 (2008), pp. 107-113</a:t>
            </a:r>
            <a:br>
              <a:rPr lang="en-US" altLang="zh-CN" smtClean="0"/>
            </a:br>
            <a:r>
              <a:rPr lang="en-US" altLang="zh-CN" smtClean="0"/>
              <a:t>Jeffrey Dean and Sanjay Ghemawat. </a:t>
            </a:r>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12525E9-2988-48F7-ADDE-AA333B0B98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6D1E91-ABCA-4CAE-8C46-AB8A9A75B3C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12525E9-2988-48F7-ADDE-AA333B0B98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6D1E91-ABCA-4CAE-8C46-AB8A9A75B3C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12525E9-2988-48F7-ADDE-AA333B0B98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6D1E91-ABCA-4CAE-8C46-AB8A9A75B3C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12525E9-2988-48F7-ADDE-AA333B0B98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6D1E91-ABCA-4CAE-8C46-AB8A9A75B3C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212525E9-2988-48F7-ADDE-AA333B0B98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6D1E91-ABCA-4CAE-8C46-AB8A9A75B3C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12525E9-2988-48F7-ADDE-AA333B0B986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6D1E91-ABCA-4CAE-8C46-AB8A9A75B3C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12525E9-2988-48F7-ADDE-AA333B0B98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D6D1E91-ABCA-4CAE-8C46-AB8A9A75B3C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12525E9-2988-48F7-ADDE-AA333B0B986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D6D1E91-ABCA-4CAE-8C46-AB8A9A75B3C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12525E9-2988-48F7-ADDE-AA333B0B986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D6D1E91-ABCA-4CAE-8C46-AB8A9A75B3C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12525E9-2988-48F7-ADDE-AA333B0B986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6D1E91-ABCA-4CAE-8C46-AB8A9A75B3C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12525E9-2988-48F7-ADDE-AA333B0B986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6D1E91-ABCA-4CAE-8C46-AB8A9A75B3C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2525E9-2988-48F7-ADDE-AA333B0B986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6D1E91-ABCA-4CAE-8C46-AB8A9A75B3C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slide" Target="slide45.xml"/><Relationship Id="rId6" Type="http://schemas.openxmlformats.org/officeDocument/2006/relationships/slide" Target="slide42.xml"/><Relationship Id="rId5" Type="http://schemas.openxmlformats.org/officeDocument/2006/relationships/slide" Target="slide34.xml"/><Relationship Id="rId4" Type="http://schemas.openxmlformats.org/officeDocument/2006/relationships/slide" Target="slide27.xml"/><Relationship Id="rId3" Type="http://schemas.openxmlformats.org/officeDocument/2006/relationships/slide" Target="slide18.xml"/><Relationship Id="rId2" Type="http://schemas.openxmlformats.org/officeDocument/2006/relationships/slide" Target="slide7.xml"/><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slide" Target="slide2.xml"/><Relationship Id="rId7" Type="http://schemas.openxmlformats.org/officeDocument/2006/relationships/image" Target="../media/image11.jpeg"/><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jpe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3.emf"/></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image" Target="../media/image14.emf"/></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emf"/></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2.xml"/><Relationship Id="rId1" Type="http://schemas.openxmlformats.org/officeDocument/2006/relationships/image" Target="../media/image16.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baike.sogou.com/lemma/ShowInnerLink.htm?lemmaId=258031&amp;ss_c=ssc.citiao.link" TargetMode="Externa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jpe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2.xml"/><Relationship Id="rId1" Type="http://schemas.openxmlformats.org/officeDocument/2006/relationships/image" Target="../media/image2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1.png"/><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2"/>
          <p:cNvSpPr>
            <a:spLocks noGrp="1" noChangeArrowheads="1"/>
          </p:cNvSpPr>
          <p:nvPr>
            <p:ph type="title"/>
          </p:nvPr>
        </p:nvSpPr>
        <p:spPr>
          <a:xfrm>
            <a:off x="2844800" y="620714"/>
            <a:ext cx="6635750" cy="720725"/>
          </a:xfrm>
        </p:spPr>
        <p:txBody>
          <a:bodyPr/>
          <a:lstStyle/>
          <a:p>
            <a:pPr eaLnBrk="1" hangingPunct="1"/>
            <a:r>
              <a:rPr lang="en-US" altLang="zh-CN" sz="4000" b="1">
                <a:solidFill>
                  <a:srgbClr val="000066"/>
                </a:solidFill>
              </a:rPr>
              <a:t>Software Architectures</a:t>
            </a:r>
            <a:endParaRPr lang="en-US" altLang="zh-CN" sz="4000" b="1">
              <a:solidFill>
                <a:srgbClr val="000066"/>
              </a:solidFill>
            </a:endParaRPr>
          </a:p>
        </p:txBody>
      </p:sp>
      <p:sp>
        <p:nvSpPr>
          <p:cNvPr id="80900" name="Text Box 4"/>
          <p:cNvSpPr txBox="1">
            <a:spLocks noChangeArrowheads="1"/>
          </p:cNvSpPr>
          <p:nvPr/>
        </p:nvSpPr>
        <p:spPr bwMode="auto">
          <a:xfrm>
            <a:off x="3286126" y="4005263"/>
            <a:ext cx="5618163" cy="1384300"/>
          </a:xfrm>
          <a:prstGeom prst="rect">
            <a:avLst/>
          </a:prstGeom>
          <a:solidFill>
            <a:srgbClr val="CCFFCC"/>
          </a:solidFill>
          <a:ln>
            <a:noFill/>
          </a:ln>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en-US" altLang="zh-CN" sz="2800" b="1" dirty="0"/>
              <a:t>Professor </a:t>
            </a:r>
            <a:endParaRPr lang="en-US" altLang="zh-CN" sz="2800" b="1" dirty="0"/>
          </a:p>
          <a:p>
            <a:pPr algn="ctr">
              <a:defRPr/>
            </a:pPr>
            <a:r>
              <a:rPr lang="en-US" altLang="zh-CN" sz="2800" b="1" dirty="0" err="1">
                <a:effectLst>
                  <a:outerShdw blurRad="38100" dist="38100" dir="2700000" algn="tl">
                    <a:srgbClr val="FFFFFF"/>
                  </a:outerShdw>
                </a:effectLst>
              </a:rPr>
              <a:t>Yushan</a:t>
            </a:r>
            <a:r>
              <a:rPr lang="en-US" altLang="zh-CN" sz="2800" b="1" dirty="0">
                <a:effectLst>
                  <a:outerShdw blurRad="38100" dist="38100" dir="2700000" algn="tl">
                    <a:srgbClr val="FFFFFF"/>
                  </a:outerShdw>
                </a:effectLst>
              </a:rPr>
              <a:t> (Michael) Sun</a:t>
            </a:r>
            <a:endParaRPr lang="en-US" altLang="zh-CN" sz="2800" b="1" dirty="0">
              <a:effectLst>
                <a:outerShdw blurRad="38100" dist="38100" dir="2700000" algn="tl">
                  <a:srgbClr val="FFFFFF"/>
                </a:outerShdw>
              </a:effectLst>
            </a:endParaRPr>
          </a:p>
          <a:p>
            <a:pPr algn="ctr">
              <a:defRPr/>
            </a:pPr>
            <a:r>
              <a:rPr lang="en-US" altLang="zh-CN" sz="2800" b="1">
                <a:effectLst>
                  <a:outerShdw blurRad="38100" dist="38100" dir="2700000" algn="tl">
                    <a:srgbClr val="FFFFFF"/>
                  </a:outerShdw>
                </a:effectLst>
              </a:rPr>
              <a:t>Fall </a:t>
            </a:r>
            <a:r>
              <a:rPr lang="en-US" altLang="zh-CN" sz="2800" b="1" smtClean="0">
                <a:effectLst>
                  <a:outerShdw blurRad="38100" dist="38100" dir="2700000" algn="tl">
                    <a:srgbClr val="FFFFFF"/>
                  </a:outerShdw>
                </a:effectLst>
              </a:rPr>
              <a:t>2023</a:t>
            </a:r>
            <a:endParaRPr lang="en-US" altLang="zh-CN" sz="2800" dirty="0"/>
          </a:p>
        </p:txBody>
      </p:sp>
      <p:sp>
        <p:nvSpPr>
          <p:cNvPr id="4" name="Rectangle 2"/>
          <p:cNvSpPr txBox="1">
            <a:spLocks noChangeArrowheads="1"/>
          </p:cNvSpPr>
          <p:nvPr/>
        </p:nvSpPr>
        <p:spPr bwMode="auto">
          <a:xfrm>
            <a:off x="2279650" y="2060576"/>
            <a:ext cx="7200900" cy="792163"/>
          </a:xfrm>
          <a:prstGeom prst="rect">
            <a:avLst/>
          </a:prstGeom>
          <a:noFill/>
          <a:ln>
            <a:noFill/>
          </a:ln>
          <a:effec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sz="3200" b="1" kern="0" dirty="0">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Lecture 10: Cloud Computing</a:t>
            </a:r>
            <a:endParaRPr lang="en-US" altLang="zh-CN" sz="3200" b="1" kern="0" dirty="0">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ph idx="4294967295"/>
          </p:nvPr>
        </p:nvSpPr>
        <p:spPr>
          <a:xfrm>
            <a:off x="679009" y="1196976"/>
            <a:ext cx="11054282" cy="4434279"/>
          </a:xfrm>
        </p:spPr>
        <p:txBody>
          <a:bodyPr/>
          <a:lstStyle/>
          <a:p>
            <a:pPr eaLnBrk="1" hangingPunct="1">
              <a:defRPr/>
            </a:pPr>
            <a:r>
              <a:rPr lang="zh-CN" altLang="en-US" b="1" dirty="0">
                <a:latin typeface="微软雅黑" panose="020B0503020204020204" pitchFamily="34" charset="-122"/>
                <a:ea typeface="微软雅黑" panose="020B0503020204020204" pitchFamily="34" charset="-122"/>
                <a:cs typeface="Arial" panose="020B0604020202020204" pitchFamily="34" charset="0"/>
              </a:rPr>
              <a:t>云计算应该具有的</a:t>
            </a:r>
            <a:r>
              <a:rPr lang="en-US" altLang="zh-CN" b="1" dirty="0">
                <a:latin typeface="微软雅黑" panose="020B0503020204020204" pitchFamily="34" charset="-122"/>
                <a:ea typeface="微软雅黑" panose="020B0503020204020204" pitchFamily="34" charset="-122"/>
                <a:cs typeface="Arial" panose="020B0604020202020204" pitchFamily="34" charset="0"/>
              </a:rPr>
              <a:t>5</a:t>
            </a:r>
            <a:r>
              <a:rPr lang="zh-CN" altLang="en-US" b="1" dirty="0">
                <a:latin typeface="微软雅黑" panose="020B0503020204020204" pitchFamily="34" charset="-122"/>
                <a:ea typeface="微软雅黑" panose="020B0503020204020204" pitchFamily="34" charset="-122"/>
                <a:cs typeface="Arial" panose="020B0604020202020204" pitchFamily="34" charset="0"/>
              </a:rPr>
              <a:t>个基本特点</a:t>
            </a:r>
            <a:r>
              <a:rPr lang="en-US" altLang="zh-CN" b="1" dirty="0">
                <a:solidFill>
                  <a:srgbClr val="0033CC"/>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b="1" dirty="0">
              <a:solidFill>
                <a:srgbClr val="0033CC"/>
              </a:solidFill>
              <a:latin typeface="微软雅黑" panose="020B0503020204020204" pitchFamily="34" charset="-122"/>
              <a:ea typeface="微软雅黑" panose="020B0503020204020204" pitchFamily="34" charset="-122"/>
              <a:cs typeface="Arial" panose="020B0604020202020204" pitchFamily="34" charset="0"/>
            </a:endParaRPr>
          </a:p>
          <a:p>
            <a:pPr marL="0" indent="0">
              <a:buNone/>
              <a:defRPr/>
            </a:pPr>
            <a:r>
              <a:rPr lang="en-US" altLang="zh-CN" b="1" dirty="0">
                <a:solidFill>
                  <a:srgbClr val="0033CC"/>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b="1" dirty="0">
                <a:solidFill>
                  <a:srgbClr val="0033CC"/>
                </a:solidFill>
                <a:latin typeface="微软雅黑" panose="020B0503020204020204" pitchFamily="34" charset="-122"/>
                <a:ea typeface="微软雅黑" panose="020B0503020204020204" pitchFamily="34" charset="-122"/>
                <a:cs typeface="Arial" panose="020B0604020202020204" pitchFamily="34" charset="0"/>
              </a:rPr>
              <a:t>）按需自我服务 </a:t>
            </a:r>
            <a:r>
              <a:rPr lang="en-US" altLang="zh-CN" b="1" dirty="0">
                <a:solidFill>
                  <a:srgbClr val="0033CC"/>
                </a:solidFill>
                <a:latin typeface="微软雅黑" panose="020B0503020204020204" pitchFamily="34" charset="-122"/>
                <a:ea typeface="微软雅黑" panose="020B0503020204020204" pitchFamily="34" charset="-122"/>
                <a:cs typeface="Arial" panose="020B0604020202020204" pitchFamily="34" charset="0"/>
              </a:rPr>
              <a:t>On-demand self-service</a:t>
            </a:r>
            <a:r>
              <a:rPr lang="en-US" altLang="zh-CN" b="1" dirty="0">
                <a:latin typeface="微软雅黑" panose="020B0503020204020204" pitchFamily="34" charset="-122"/>
                <a:ea typeface="微软雅黑" panose="020B0503020204020204" pitchFamily="34" charset="-122"/>
                <a:cs typeface="Arial" panose="020B0604020202020204" pitchFamily="34" charset="0"/>
              </a:rPr>
              <a:t>. </a:t>
            </a:r>
            <a:endParaRPr lang="en-US" altLang="zh-CN" b="1" dirty="0">
              <a:latin typeface="微软雅黑" panose="020B0503020204020204" pitchFamily="34" charset="-122"/>
              <a:ea typeface="微软雅黑" panose="020B0503020204020204" pitchFamily="34" charset="-122"/>
              <a:cs typeface="Arial" panose="020B0604020202020204" pitchFamily="34" charset="0"/>
            </a:endParaRPr>
          </a:p>
          <a:p>
            <a:pPr eaLnBrk="1" hangingPunct="1">
              <a:defRPr/>
            </a:pPr>
            <a:r>
              <a:rPr lang="zh-CN" altLang="en-US" b="1" dirty="0">
                <a:solidFill>
                  <a:srgbClr val="0000CC"/>
                </a:solidFill>
                <a:latin typeface="微软雅黑" panose="020B0503020204020204" pitchFamily="34" charset="-122"/>
                <a:ea typeface="微软雅黑" panose="020B0503020204020204" pitchFamily="34" charset="-122"/>
                <a:cs typeface="Arial" panose="020B0604020202020204" pitchFamily="34" charset="0"/>
              </a:rPr>
              <a:t>消费者可以单方面自动提供计算能力</a:t>
            </a:r>
            <a:r>
              <a:rPr lang="en-US" altLang="zh-CN" b="1" dirty="0">
                <a:solidFill>
                  <a:srgbClr val="0000CC"/>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b="1" dirty="0">
                <a:latin typeface="微软雅黑" panose="020B0503020204020204" pitchFamily="34" charset="-122"/>
                <a:ea typeface="微软雅黑" panose="020B0503020204020204" pitchFamily="34" charset="-122"/>
                <a:cs typeface="Arial" panose="020B0604020202020204" pitchFamily="34" charset="0"/>
              </a:rPr>
              <a:t>A consumer can   unilaterally</a:t>
            </a:r>
            <a:r>
              <a:rPr lang="zh-CN" altLang="en-US" b="1" dirty="0">
                <a:latin typeface="微软雅黑" panose="020B0503020204020204" pitchFamily="34" charset="-122"/>
                <a:ea typeface="微软雅黑" panose="020B0503020204020204" pitchFamily="34" charset="-122"/>
                <a:cs typeface="Arial" panose="020B0604020202020204" pitchFamily="34" charset="0"/>
              </a:rPr>
              <a:t>（单方面）</a:t>
            </a:r>
            <a:r>
              <a:rPr lang="en-US" altLang="zh-CN" b="1" dirty="0">
                <a:latin typeface="微软雅黑" panose="020B0503020204020204" pitchFamily="34" charset="-122"/>
                <a:ea typeface="微软雅黑" panose="020B0503020204020204" pitchFamily="34" charset="-122"/>
                <a:cs typeface="Arial" panose="020B0604020202020204" pitchFamily="34" charset="0"/>
              </a:rPr>
              <a:t>provision computing capabilities, such as </a:t>
            </a:r>
            <a:endParaRPr lang="en-US" altLang="zh-CN" b="1" dirty="0">
              <a:latin typeface="微软雅黑" panose="020B0503020204020204" pitchFamily="34" charset="-122"/>
              <a:ea typeface="微软雅黑" panose="020B0503020204020204" pitchFamily="34" charset="-122"/>
              <a:cs typeface="Arial" panose="020B0604020202020204" pitchFamily="34" charset="0"/>
            </a:endParaRPr>
          </a:p>
          <a:p>
            <a:pPr lvl="2" eaLnBrk="1" hangingPunct="1">
              <a:defRPr/>
            </a:pPr>
            <a:r>
              <a:rPr lang="en-US" altLang="zh-CN" sz="2800" b="1" dirty="0">
                <a:latin typeface="微软雅黑" panose="020B0503020204020204" pitchFamily="34" charset="-122"/>
                <a:ea typeface="微软雅黑" panose="020B0503020204020204" pitchFamily="34" charset="-122"/>
                <a:cs typeface="Arial" panose="020B0604020202020204" pitchFamily="34" charset="0"/>
              </a:rPr>
              <a:t>server time and </a:t>
            </a:r>
            <a:r>
              <a:rPr lang="zh-CN" altLang="en-US" sz="2800" b="1" dirty="0">
                <a:latin typeface="微软雅黑" panose="020B0503020204020204" pitchFamily="34" charset="-122"/>
                <a:ea typeface="微软雅黑" panose="020B0503020204020204" pitchFamily="34" charset="-122"/>
                <a:cs typeface="Arial" panose="020B0604020202020204" pitchFamily="34" charset="0"/>
              </a:rPr>
              <a:t>（服务器时间）</a:t>
            </a:r>
            <a:endParaRPr lang="zh-CN" altLang="en-US" sz="2800" b="1" dirty="0">
              <a:latin typeface="微软雅黑" panose="020B0503020204020204" pitchFamily="34" charset="-122"/>
              <a:ea typeface="微软雅黑" panose="020B0503020204020204" pitchFamily="34" charset="-122"/>
              <a:cs typeface="Arial" panose="020B0604020202020204" pitchFamily="34" charset="0"/>
            </a:endParaRPr>
          </a:p>
          <a:p>
            <a:pPr lvl="2" eaLnBrk="1" hangingPunct="1">
              <a:defRPr/>
            </a:pPr>
            <a:r>
              <a:rPr lang="en-US" altLang="zh-CN" sz="2800" b="1" dirty="0">
                <a:latin typeface="微软雅黑" panose="020B0503020204020204" pitchFamily="34" charset="-122"/>
                <a:ea typeface="微软雅黑" panose="020B0503020204020204" pitchFamily="34" charset="-122"/>
                <a:cs typeface="Arial" panose="020B0604020202020204" pitchFamily="34" charset="0"/>
              </a:rPr>
              <a:t>network storage, </a:t>
            </a:r>
            <a:r>
              <a:rPr lang="zh-CN" altLang="en-US" sz="2800" b="1" dirty="0">
                <a:latin typeface="微软雅黑" panose="020B0503020204020204" pitchFamily="34" charset="-122"/>
                <a:ea typeface="微软雅黑" panose="020B0503020204020204" pitchFamily="34" charset="-122"/>
                <a:cs typeface="Arial" panose="020B0604020202020204" pitchFamily="34" charset="0"/>
              </a:rPr>
              <a:t>（网络存储）</a:t>
            </a:r>
            <a:endParaRPr lang="en-US" altLang="zh-CN" sz="2800" b="1" dirty="0">
              <a:latin typeface="微软雅黑" panose="020B0503020204020204" pitchFamily="34" charset="-122"/>
              <a:ea typeface="微软雅黑" panose="020B0503020204020204" pitchFamily="34" charset="-122"/>
              <a:cs typeface="Arial" panose="020B0604020202020204" pitchFamily="34" charset="0"/>
            </a:endParaRPr>
          </a:p>
          <a:p>
            <a:pPr marL="0" indent="0">
              <a:buNone/>
              <a:defRPr/>
            </a:pPr>
            <a:r>
              <a:rPr lang="en-US" altLang="zh-CN" b="1" dirty="0">
                <a:latin typeface="微软雅黑" panose="020B0503020204020204" pitchFamily="34" charset="-122"/>
                <a:ea typeface="微软雅黑" panose="020B0503020204020204" pitchFamily="34" charset="-122"/>
                <a:cs typeface="Arial" panose="020B0604020202020204" pitchFamily="34" charset="0"/>
              </a:rPr>
              <a:t>   as needed automatically without requiring </a:t>
            </a:r>
            <a:r>
              <a:rPr lang="en-US" altLang="zh-CN" b="1" dirty="0" smtClean="0">
                <a:latin typeface="微软雅黑" panose="020B0503020204020204" pitchFamily="34" charset="-122"/>
                <a:ea typeface="微软雅黑" panose="020B0503020204020204" pitchFamily="34" charset="-122"/>
                <a:cs typeface="Arial" panose="020B0604020202020204" pitchFamily="34" charset="0"/>
              </a:rPr>
              <a:t>human </a:t>
            </a:r>
            <a:endParaRPr lang="en-US" altLang="zh-CN" b="1" dirty="0" smtClean="0">
              <a:latin typeface="微软雅黑" panose="020B0503020204020204" pitchFamily="34" charset="-122"/>
              <a:ea typeface="微软雅黑" panose="020B0503020204020204" pitchFamily="34" charset="-122"/>
              <a:cs typeface="Arial" panose="020B0604020202020204" pitchFamily="34" charset="0"/>
            </a:endParaRPr>
          </a:p>
          <a:p>
            <a:pPr marL="0" indent="0">
              <a:buNone/>
              <a:defRPr/>
            </a:pPr>
            <a:r>
              <a:rPr lang="en-US" altLang="zh-CN" b="1" dirty="0">
                <a:latin typeface="微软雅黑" panose="020B0503020204020204" pitchFamily="34" charset="-122"/>
                <a:ea typeface="微软雅黑" panose="020B0503020204020204" pitchFamily="34" charset="-122"/>
                <a:cs typeface="Arial" panose="020B0604020202020204" pitchFamily="34" charset="0"/>
              </a:rPr>
              <a:t> </a:t>
            </a:r>
            <a:r>
              <a:rPr lang="en-US" altLang="zh-CN" b="1" dirty="0" smtClean="0">
                <a:latin typeface="微软雅黑" panose="020B0503020204020204" pitchFamily="34" charset="-122"/>
                <a:ea typeface="微软雅黑" panose="020B0503020204020204" pitchFamily="34" charset="-122"/>
                <a:cs typeface="Arial" panose="020B0604020202020204" pitchFamily="34" charset="0"/>
              </a:rPr>
              <a:t>  interaction </a:t>
            </a:r>
            <a:r>
              <a:rPr lang="en-US" altLang="zh-CN" b="1" dirty="0">
                <a:latin typeface="微软雅黑" panose="020B0503020204020204" pitchFamily="34" charset="-122"/>
                <a:ea typeface="微软雅黑" panose="020B0503020204020204" pitchFamily="34" charset="-122"/>
                <a:cs typeface="Arial" panose="020B0604020202020204" pitchFamily="34" charset="0"/>
              </a:rPr>
              <a:t>with each service’s  </a:t>
            </a:r>
            <a:r>
              <a:rPr lang="en-US" altLang="zh-CN" b="1" dirty="0" smtClean="0">
                <a:latin typeface="微软雅黑" panose="020B0503020204020204" pitchFamily="34" charset="-122"/>
                <a:ea typeface="微软雅黑" panose="020B0503020204020204" pitchFamily="34" charset="-122"/>
                <a:cs typeface="Arial" panose="020B0604020202020204" pitchFamily="34" charset="0"/>
              </a:rPr>
              <a:t>provider</a:t>
            </a:r>
            <a:r>
              <a:rPr lang="en-US" altLang="zh-CN" b="1" dirty="0">
                <a:latin typeface="微软雅黑" panose="020B0503020204020204" pitchFamily="34" charset="-122"/>
                <a:ea typeface="微软雅黑" panose="020B0503020204020204" pitchFamily="34" charset="-122"/>
                <a:cs typeface="Arial" panose="020B0604020202020204" pitchFamily="34" charset="0"/>
              </a:rPr>
              <a:t>. </a:t>
            </a:r>
            <a:endParaRPr lang="en-US" altLang="zh-CN"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标题 1"/>
          <p:cNvSpPr txBox="1"/>
          <p:nvPr/>
        </p:nvSpPr>
        <p:spPr bwMode="auto">
          <a:xfrm>
            <a:off x="2711450" y="163514"/>
            <a:ext cx="6840538" cy="649287"/>
          </a:xfrm>
          <a:prstGeom prst="rect">
            <a:avLst/>
          </a:prstGeom>
          <a:noFill/>
          <a:ln>
            <a:noFill/>
          </a:ln>
          <a:effec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sz="3000" b="1" kern="0">
                <a:solidFill>
                  <a:schemeClr val="tx1"/>
                </a:solidFill>
                <a:latin typeface="微软雅黑" panose="020B0503020204020204" pitchFamily="34" charset="-122"/>
                <a:ea typeface="微软雅黑" panose="020B0503020204020204" pitchFamily="34" charset="-122"/>
              </a:rPr>
              <a:t>2. Concept of Cloud Computing</a:t>
            </a:r>
            <a:endParaRPr lang="en-US" altLang="zh-CN" sz="3000" b="1" kern="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a:xfrm>
            <a:off x="579423" y="1484314"/>
            <a:ext cx="10891318" cy="4165048"/>
          </a:xfrm>
        </p:spPr>
        <p:txBody>
          <a:bodyPr>
            <a:normAutofit fontScale="92500"/>
          </a:bodyPr>
          <a:lstStyle/>
          <a:p>
            <a:pPr marL="0" indent="0">
              <a:lnSpc>
                <a:spcPct val="120000"/>
              </a:lnSpc>
              <a:spcBef>
                <a:spcPts val="600"/>
              </a:spcBef>
              <a:buNone/>
              <a:defRPr/>
            </a:pPr>
            <a:r>
              <a:rPr lang="en-US" altLang="zh-CN" b="1" dirty="0">
                <a:solidFill>
                  <a:srgbClr val="0033CC"/>
                </a:solidFill>
                <a:latin typeface="微软雅黑" panose="020B0503020204020204" pitchFamily="34" charset="-122"/>
                <a:ea typeface="微软雅黑" panose="020B0503020204020204" pitchFamily="34" charset="-122"/>
                <a:cs typeface="Arial" panose="020B0604020202020204" pitchFamily="34" charset="0"/>
              </a:rPr>
              <a:t>2</a:t>
            </a:r>
            <a:r>
              <a:rPr lang="zh-CN" altLang="en-US" b="1" dirty="0">
                <a:solidFill>
                  <a:srgbClr val="0033CC"/>
                </a:solidFill>
                <a:latin typeface="微软雅黑" panose="020B0503020204020204" pitchFamily="34" charset="-122"/>
                <a:ea typeface="微软雅黑" panose="020B0503020204020204" pitchFamily="34" charset="-122"/>
                <a:cs typeface="Arial" panose="020B0604020202020204" pitchFamily="34" charset="0"/>
              </a:rPr>
              <a:t>）宽网访问 </a:t>
            </a:r>
            <a:r>
              <a:rPr lang="en-US" altLang="zh-CN" b="1" dirty="0">
                <a:solidFill>
                  <a:srgbClr val="0033CC"/>
                </a:solidFill>
                <a:latin typeface="微软雅黑" panose="020B0503020204020204" pitchFamily="34" charset="-122"/>
                <a:ea typeface="微软雅黑" panose="020B0503020204020204" pitchFamily="34" charset="-122"/>
                <a:cs typeface="Arial" panose="020B0604020202020204" pitchFamily="34" charset="0"/>
              </a:rPr>
              <a:t>Broad network access</a:t>
            </a:r>
            <a:r>
              <a:rPr lang="en-US" altLang="zh-CN" b="1" dirty="0">
                <a:latin typeface="微软雅黑" panose="020B0503020204020204" pitchFamily="34" charset="-122"/>
                <a:ea typeface="微软雅黑" panose="020B0503020204020204" pitchFamily="34" charset="-122"/>
                <a:cs typeface="Arial" panose="020B0604020202020204" pitchFamily="34" charset="0"/>
              </a:rPr>
              <a:t>. </a:t>
            </a:r>
            <a:endParaRPr lang="en-US" altLang="zh-CN" b="1" dirty="0">
              <a:latin typeface="微软雅黑" panose="020B0503020204020204" pitchFamily="34" charset="-122"/>
              <a:ea typeface="微软雅黑" panose="020B0503020204020204" pitchFamily="34" charset="-122"/>
              <a:cs typeface="Arial" panose="020B0604020202020204" pitchFamily="34" charset="0"/>
            </a:endParaRPr>
          </a:p>
          <a:p>
            <a:pPr>
              <a:lnSpc>
                <a:spcPct val="120000"/>
              </a:lnSpc>
              <a:spcBef>
                <a:spcPts val="600"/>
              </a:spcBef>
              <a:defRPr/>
            </a:pPr>
            <a:r>
              <a:rPr lang="zh-CN" altLang="en-US" b="1" dirty="0">
                <a:solidFill>
                  <a:srgbClr val="0000CC"/>
                </a:solidFill>
                <a:latin typeface="微软雅黑" panose="020B0503020204020204" pitchFamily="34" charset="-122"/>
                <a:ea typeface="微软雅黑" panose="020B0503020204020204" pitchFamily="34" charset="-122"/>
                <a:cs typeface="Arial" panose="020B0604020202020204" pitchFamily="34" charset="0"/>
              </a:rPr>
              <a:t>计算能力可以被标准的机制访问。手机、笔记本等</a:t>
            </a:r>
            <a:r>
              <a:rPr lang="en-US" altLang="zh-CN" b="1" dirty="0">
                <a:latin typeface="微软雅黑" panose="020B0503020204020204" pitchFamily="34" charset="-122"/>
                <a:ea typeface="微软雅黑" panose="020B0503020204020204" pitchFamily="34" charset="-122"/>
                <a:cs typeface="Arial" panose="020B0604020202020204" pitchFamily="34" charset="0"/>
              </a:rPr>
              <a:t> </a:t>
            </a:r>
            <a:r>
              <a:rPr lang="en-US" altLang="zh-CN" b="1" dirty="0" smtClean="0">
                <a:latin typeface="微软雅黑" panose="020B0503020204020204" pitchFamily="34" charset="-122"/>
                <a:ea typeface="微软雅黑" panose="020B0503020204020204" pitchFamily="34" charset="-122"/>
                <a:cs typeface="Arial" panose="020B0604020202020204" pitchFamily="34" charset="0"/>
              </a:rPr>
              <a:t>             Capabilities </a:t>
            </a:r>
            <a:r>
              <a:rPr lang="en-US" altLang="zh-CN" b="1" dirty="0">
                <a:latin typeface="微软雅黑" panose="020B0503020204020204" pitchFamily="34" charset="-122"/>
                <a:ea typeface="微软雅黑" panose="020B0503020204020204" pitchFamily="34" charset="-122"/>
                <a:cs typeface="Arial" panose="020B0604020202020204" pitchFamily="34" charset="0"/>
              </a:rPr>
              <a:t>are available over the network and accessed through standard mechanisms that promote use by  heterogeneous </a:t>
            </a:r>
            <a:r>
              <a:rPr lang="zh-CN" altLang="en-US" b="1" dirty="0">
                <a:latin typeface="微软雅黑" panose="020B0503020204020204" pitchFamily="34" charset="-122"/>
                <a:ea typeface="微软雅黑" panose="020B0503020204020204" pitchFamily="34" charset="-122"/>
                <a:cs typeface="Arial" panose="020B0604020202020204" pitchFamily="34" charset="0"/>
              </a:rPr>
              <a:t>（多样的） </a:t>
            </a:r>
            <a:r>
              <a:rPr lang="en-US" altLang="zh-CN" b="1" dirty="0">
                <a:latin typeface="微软雅黑" panose="020B0503020204020204" pitchFamily="34" charset="-122"/>
                <a:ea typeface="微软雅黑" panose="020B0503020204020204" pitchFamily="34" charset="-122"/>
                <a:cs typeface="Arial" panose="020B0604020202020204" pitchFamily="34" charset="0"/>
              </a:rPr>
              <a:t>thin or thick  client platforms</a:t>
            </a:r>
            <a:r>
              <a:rPr lang="zh-CN" altLang="en-US" b="1" dirty="0">
                <a:latin typeface="微软雅黑" panose="020B0503020204020204" pitchFamily="34" charset="-122"/>
                <a:ea typeface="微软雅黑" panose="020B0503020204020204" pitchFamily="34" charset="-122"/>
                <a:cs typeface="Arial" panose="020B0604020202020204" pitchFamily="34" charset="0"/>
              </a:rPr>
              <a:t>，</a:t>
            </a:r>
            <a:r>
              <a:rPr lang="en-US" altLang="zh-CN" b="1" dirty="0">
                <a:latin typeface="微软雅黑" panose="020B0503020204020204" pitchFamily="34" charset="-122"/>
                <a:ea typeface="微软雅黑" panose="020B0503020204020204" pitchFamily="34" charset="-122"/>
                <a:cs typeface="Arial" panose="020B0604020202020204" pitchFamily="34" charset="0"/>
              </a:rPr>
              <a:t>e.g., </a:t>
            </a:r>
            <a:endParaRPr lang="en-US" altLang="zh-CN" b="1" dirty="0">
              <a:latin typeface="微软雅黑" panose="020B0503020204020204" pitchFamily="34" charset="-122"/>
              <a:ea typeface="微软雅黑" panose="020B0503020204020204" pitchFamily="34" charset="-122"/>
              <a:cs typeface="Arial" panose="020B0604020202020204" pitchFamily="34" charset="0"/>
            </a:endParaRPr>
          </a:p>
          <a:p>
            <a:pPr lvl="1">
              <a:lnSpc>
                <a:spcPct val="120000"/>
              </a:lnSpc>
              <a:spcBef>
                <a:spcPts val="600"/>
              </a:spcBef>
              <a:buFont typeface="Wingdings" panose="05000000000000000000" pitchFamily="2" charset="2"/>
              <a:buChar char="Ø"/>
              <a:defRPr/>
            </a:pPr>
            <a:r>
              <a:rPr lang="en-US" altLang="zh-CN" b="1" dirty="0" smtClean="0">
                <a:latin typeface="微软雅黑" panose="020B0503020204020204" pitchFamily="34" charset="-122"/>
                <a:ea typeface="微软雅黑" panose="020B0503020204020204" pitchFamily="34" charset="-122"/>
                <a:cs typeface="Arial" panose="020B0604020202020204" pitchFamily="34" charset="0"/>
              </a:rPr>
              <a:t>mobile phones</a:t>
            </a:r>
            <a:r>
              <a:rPr lang="zh-CN" altLang="en-US" b="1" dirty="0">
                <a:latin typeface="微软雅黑" panose="020B0503020204020204" pitchFamily="34" charset="-122"/>
                <a:ea typeface="微软雅黑" panose="020B0503020204020204" pitchFamily="34" charset="-122"/>
                <a:cs typeface="Arial" panose="020B0604020202020204" pitchFamily="34" charset="0"/>
              </a:rPr>
              <a:t>（手机）</a:t>
            </a:r>
            <a:endParaRPr lang="zh-CN" altLang="en-US" b="1" dirty="0">
              <a:latin typeface="微软雅黑" panose="020B0503020204020204" pitchFamily="34" charset="-122"/>
              <a:ea typeface="微软雅黑" panose="020B0503020204020204" pitchFamily="34" charset="-122"/>
              <a:cs typeface="Arial" panose="020B0604020202020204" pitchFamily="34" charset="0"/>
            </a:endParaRPr>
          </a:p>
          <a:p>
            <a:pPr lvl="1">
              <a:lnSpc>
                <a:spcPct val="120000"/>
              </a:lnSpc>
              <a:spcBef>
                <a:spcPts val="600"/>
              </a:spcBef>
              <a:buFont typeface="Wingdings" panose="05000000000000000000" pitchFamily="2" charset="2"/>
              <a:buChar char="Ø"/>
              <a:defRPr/>
            </a:pPr>
            <a:r>
              <a:rPr lang="en-US" altLang="zh-CN" b="1" dirty="0" smtClean="0">
                <a:latin typeface="微软雅黑" panose="020B0503020204020204" pitchFamily="34" charset="-122"/>
                <a:ea typeface="微软雅黑" panose="020B0503020204020204" pitchFamily="34" charset="-122"/>
                <a:cs typeface="Arial" panose="020B0604020202020204" pitchFamily="34" charset="0"/>
              </a:rPr>
              <a:t>laptops</a:t>
            </a:r>
            <a:r>
              <a:rPr lang="zh-CN" altLang="en-US" b="1" dirty="0">
                <a:latin typeface="微软雅黑" panose="020B0503020204020204" pitchFamily="34" charset="-122"/>
                <a:ea typeface="微软雅黑" panose="020B0503020204020204" pitchFamily="34" charset="-122"/>
                <a:cs typeface="Arial" panose="020B0604020202020204" pitchFamily="34" charset="0"/>
              </a:rPr>
              <a:t>（笔记本电脑）</a:t>
            </a:r>
            <a:r>
              <a:rPr lang="en-US" altLang="zh-CN" b="1" dirty="0">
                <a:latin typeface="微软雅黑" panose="020B0503020204020204" pitchFamily="34" charset="-122"/>
                <a:ea typeface="微软雅黑" panose="020B0503020204020204" pitchFamily="34" charset="-122"/>
                <a:cs typeface="Arial" panose="020B0604020202020204" pitchFamily="34" charset="0"/>
              </a:rPr>
              <a:t> </a:t>
            </a:r>
            <a:r>
              <a:rPr lang="en-US" altLang="zh-CN" b="1" dirty="0" smtClean="0">
                <a:latin typeface="微软雅黑" panose="020B0503020204020204" pitchFamily="34" charset="-122"/>
                <a:ea typeface="微软雅黑" panose="020B0503020204020204" pitchFamily="34" charset="-122"/>
                <a:cs typeface="Arial" panose="020B0604020202020204" pitchFamily="34" charset="0"/>
              </a:rPr>
              <a:t>, and</a:t>
            </a:r>
            <a:endParaRPr lang="en-US" altLang="zh-CN" b="1" dirty="0" smtClean="0">
              <a:latin typeface="微软雅黑" panose="020B0503020204020204" pitchFamily="34" charset="-122"/>
              <a:ea typeface="微软雅黑" panose="020B0503020204020204" pitchFamily="34" charset="-122"/>
              <a:cs typeface="Arial" panose="020B0604020202020204" pitchFamily="34" charset="0"/>
            </a:endParaRPr>
          </a:p>
          <a:p>
            <a:pPr lvl="1">
              <a:lnSpc>
                <a:spcPct val="120000"/>
              </a:lnSpc>
              <a:spcBef>
                <a:spcPts val="600"/>
              </a:spcBef>
              <a:buFont typeface="Wingdings" panose="05000000000000000000" pitchFamily="2" charset="2"/>
              <a:buChar char="Ø"/>
              <a:defRPr/>
            </a:pPr>
            <a:r>
              <a:rPr lang="en-US" altLang="zh-CN" b="1" dirty="0" smtClean="0">
                <a:latin typeface="微软雅黑" panose="020B0503020204020204" pitchFamily="34" charset="-122"/>
                <a:ea typeface="微软雅黑" panose="020B0503020204020204" pitchFamily="34" charset="-122"/>
                <a:cs typeface="Arial" panose="020B0604020202020204" pitchFamily="34" charset="0"/>
              </a:rPr>
              <a:t>PDAs</a:t>
            </a:r>
            <a:r>
              <a:rPr lang="zh-CN" altLang="en-US" b="1" dirty="0" smtClean="0">
                <a:latin typeface="微软雅黑" panose="020B0503020204020204" pitchFamily="34" charset="-122"/>
                <a:ea typeface="微软雅黑" panose="020B0503020204020204" pitchFamily="34" charset="-122"/>
                <a:cs typeface="Arial" panose="020B0604020202020204" pitchFamily="34" charset="0"/>
              </a:rPr>
              <a:t>（个人数字助理，集中了电话、传真、网络等功能）</a:t>
            </a:r>
            <a:r>
              <a:rPr lang="en-US" altLang="zh-CN" b="1" dirty="0" smtClean="0">
                <a:latin typeface="微软雅黑" panose="020B0503020204020204" pitchFamily="34" charset="-122"/>
                <a:ea typeface="微软雅黑" panose="020B0503020204020204" pitchFamily="34" charset="-122"/>
                <a:cs typeface="Arial" panose="020B0604020202020204" pitchFamily="34" charset="0"/>
              </a:rPr>
              <a:t>.</a:t>
            </a:r>
            <a:endParaRPr lang="zh-CN" altLang="en-US" b="1" dirty="0">
              <a:latin typeface="微软雅黑" panose="020B0503020204020204" pitchFamily="34" charset="-122"/>
              <a:ea typeface="微软雅黑" panose="020B0503020204020204" pitchFamily="34" charset="-122"/>
              <a:cs typeface="+mn-ea"/>
            </a:endParaRPr>
          </a:p>
        </p:txBody>
      </p:sp>
      <p:sp>
        <p:nvSpPr>
          <p:cNvPr id="13314" name="标题 1"/>
          <p:cNvSpPr>
            <a:spLocks noGrp="1" noChangeArrowheads="1"/>
          </p:cNvSpPr>
          <p:nvPr>
            <p:ph type="title"/>
          </p:nvPr>
        </p:nvSpPr>
        <p:spPr>
          <a:xfrm>
            <a:off x="2711450" y="331789"/>
            <a:ext cx="6840538" cy="649287"/>
          </a:xfrm>
        </p:spPr>
        <p:txBody>
          <a:bodyPr/>
          <a:lstStyle/>
          <a:p>
            <a:pPr eaLnBrk="1" hangingPunct="1"/>
            <a:r>
              <a:rPr lang="en-US" altLang="zh-CN" sz="3000" b="1">
                <a:latin typeface="微软雅黑" panose="020B0503020204020204" pitchFamily="34" charset="-122"/>
                <a:ea typeface="微软雅黑" panose="020B0503020204020204" pitchFamily="34" charset="-122"/>
              </a:rPr>
              <a:t>2. Concept of Cloud Computing</a:t>
            </a:r>
            <a:endParaRPr lang="en-US" altLang="zh-CN" sz="30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a:spLocks noGrp="1"/>
          </p:cNvSpPr>
          <p:nvPr>
            <p:ph idx="4294967295"/>
          </p:nvPr>
        </p:nvSpPr>
        <p:spPr>
          <a:xfrm>
            <a:off x="651850" y="981075"/>
            <a:ext cx="10692141" cy="5646062"/>
          </a:xfrm>
        </p:spPr>
        <p:txBody>
          <a:bodyPr>
            <a:normAutofit lnSpcReduction="10000"/>
          </a:bodyPr>
          <a:lstStyle/>
          <a:p>
            <a:pPr marL="0" indent="0">
              <a:lnSpc>
                <a:spcPct val="120000"/>
              </a:lnSpc>
              <a:spcBef>
                <a:spcPts val="600"/>
              </a:spcBef>
              <a:buNone/>
            </a:pPr>
            <a:r>
              <a:rPr lang="en-US" altLang="zh-CN" sz="2400" b="1" dirty="0">
                <a:solidFill>
                  <a:srgbClr val="0033CC"/>
                </a:solidFill>
                <a:latin typeface="微软雅黑" panose="020B0503020204020204" pitchFamily="34" charset="-122"/>
                <a:ea typeface="微软雅黑" panose="020B0503020204020204" pitchFamily="34" charset="-122"/>
              </a:rPr>
              <a:t>3</a:t>
            </a:r>
            <a:r>
              <a:rPr lang="zh-CN" altLang="en-US" sz="2400" b="1" dirty="0">
                <a:solidFill>
                  <a:srgbClr val="0033CC"/>
                </a:solidFill>
                <a:latin typeface="微软雅黑" panose="020B0503020204020204" pitchFamily="34" charset="-122"/>
                <a:ea typeface="微软雅黑" panose="020B0503020204020204" pitchFamily="34" charset="-122"/>
              </a:rPr>
              <a:t>）资源池化</a:t>
            </a:r>
            <a:r>
              <a:rPr lang="en-US" altLang="zh-CN" sz="2400" b="1" dirty="0">
                <a:solidFill>
                  <a:srgbClr val="0033CC"/>
                </a:solidFill>
                <a:latin typeface="微软雅黑" panose="020B0503020204020204" pitchFamily="34" charset="-122"/>
                <a:ea typeface="微软雅黑" panose="020B0503020204020204" pitchFamily="34" charset="-122"/>
              </a:rPr>
              <a:t> (Resource pooling)</a:t>
            </a:r>
            <a:r>
              <a:rPr lang="en-US" altLang="zh-CN" sz="2400" b="1" dirty="0">
                <a:latin typeface="微软雅黑" panose="020B0503020204020204" pitchFamily="34" charset="-122"/>
                <a:ea typeface="微软雅黑" panose="020B0503020204020204" pitchFamily="34" charset="-122"/>
              </a:rPr>
              <a:t>. </a:t>
            </a:r>
            <a:endParaRPr lang="en-US" altLang="zh-CN" sz="2400" b="1" dirty="0">
              <a:latin typeface="微软雅黑" panose="020B0503020204020204" pitchFamily="34" charset="-122"/>
              <a:ea typeface="微软雅黑" panose="020B0503020204020204" pitchFamily="34" charset="-122"/>
            </a:endParaRPr>
          </a:p>
          <a:p>
            <a:pPr>
              <a:lnSpc>
                <a:spcPct val="120000"/>
              </a:lnSpc>
              <a:spcBef>
                <a:spcPts val="600"/>
              </a:spcBef>
            </a:pPr>
            <a:r>
              <a:rPr lang="en-US" altLang="zh-CN" sz="2400" b="1" dirty="0" err="1">
                <a:solidFill>
                  <a:srgbClr val="0000CC"/>
                </a:solidFill>
                <a:latin typeface="微软雅黑" panose="020B0503020204020204" pitchFamily="34" charset="-122"/>
                <a:ea typeface="微软雅黑" panose="020B0503020204020204" pitchFamily="34" charset="-122"/>
              </a:rPr>
              <a:t>提供商的计算资源汇集在一起</a:t>
            </a:r>
            <a:r>
              <a:rPr lang="zh-CN" altLang="en-US" sz="2400" b="1" dirty="0">
                <a:solidFill>
                  <a:srgbClr val="0000CC"/>
                </a:solidFill>
                <a:latin typeface="微软雅黑" panose="020B0503020204020204" pitchFamily="34" charset="-122"/>
                <a:ea typeface="微软雅黑" panose="020B0503020204020204" pitchFamily="34" charset="-122"/>
              </a:rPr>
              <a:t>，放入资源池。</a:t>
            </a:r>
            <a:r>
              <a:rPr lang="en-US" altLang="zh-CN" sz="2400" b="1" dirty="0" err="1">
                <a:solidFill>
                  <a:srgbClr val="0000CC"/>
                </a:solidFill>
                <a:latin typeface="微软雅黑" panose="020B0503020204020204" pitchFamily="34" charset="-122"/>
                <a:ea typeface="微软雅黑" panose="020B0503020204020204" pitchFamily="34" charset="-122"/>
              </a:rPr>
              <a:t>使用多租户模型为多个消费者提供服务</a:t>
            </a:r>
            <a:r>
              <a:rPr lang="zh-CN" altLang="en-US" sz="2400" b="1" dirty="0">
                <a:solidFill>
                  <a:srgbClr val="0000CC"/>
                </a:solidFill>
                <a:latin typeface="微软雅黑" panose="020B0503020204020204" pitchFamily="34" charset="-122"/>
                <a:ea typeface="微软雅黑" panose="020B0503020204020204" pitchFamily="34" charset="-122"/>
              </a:rPr>
              <a:t>。物理与虚拟资源按照消费者的要求态地分配给消费者</a:t>
            </a:r>
            <a:r>
              <a:rPr lang="zh-CN" altLang="en-US" sz="2400" b="1" dirty="0" smtClean="0">
                <a:solidFill>
                  <a:srgbClr val="0000CC"/>
                </a:solidFill>
                <a:latin typeface="微软雅黑" panose="020B0503020204020204" pitchFamily="34" charset="-122"/>
                <a:ea typeface="微软雅黑" panose="020B0503020204020204" pitchFamily="34" charset="-122"/>
              </a:rPr>
              <a:t>。                </a:t>
            </a:r>
            <a:r>
              <a:rPr lang="en-US" altLang="zh-CN" sz="2400" b="1" dirty="0" smtClean="0">
                <a:latin typeface="微软雅黑" panose="020B0503020204020204" pitchFamily="34" charset="-122"/>
                <a:ea typeface="微软雅黑" panose="020B0503020204020204" pitchFamily="34" charset="-122"/>
              </a:rPr>
              <a:t>The </a:t>
            </a:r>
            <a:r>
              <a:rPr lang="en-US" altLang="zh-CN" sz="2400" b="1" dirty="0">
                <a:latin typeface="微软雅黑" panose="020B0503020204020204" pitchFamily="34" charset="-122"/>
                <a:ea typeface="微软雅黑" panose="020B0503020204020204" pitchFamily="34" charset="-122"/>
              </a:rPr>
              <a:t>provider’s computing resources are  pooled to serve multiple consumers using a </a:t>
            </a:r>
            <a:r>
              <a:rPr lang="en-US" altLang="zh-CN" sz="2400" b="1" dirty="0">
                <a:solidFill>
                  <a:srgbClr val="0000CC"/>
                </a:solidFill>
                <a:latin typeface="微软雅黑" panose="020B0503020204020204" pitchFamily="34" charset="-122"/>
                <a:ea typeface="微软雅黑" panose="020B0503020204020204" pitchFamily="34" charset="-122"/>
              </a:rPr>
              <a:t>multi-tenant model</a:t>
            </a:r>
            <a:r>
              <a:rPr lang="en-US" altLang="zh-CN" sz="2400" b="1" dirty="0">
                <a:latin typeface="微软雅黑" panose="020B0503020204020204" pitchFamily="34" charset="-122"/>
                <a:ea typeface="微软雅黑" panose="020B0503020204020204" pitchFamily="34" charset="-122"/>
              </a:rPr>
              <a:t>, with different physical and virtual resources dynamically assigned  according to consumer demand. </a:t>
            </a:r>
            <a:endParaRPr lang="en-US" altLang="zh-CN" sz="2400" b="1" dirty="0">
              <a:latin typeface="微软雅黑" panose="020B0503020204020204" pitchFamily="34" charset="-122"/>
              <a:ea typeface="微软雅黑" panose="020B0503020204020204" pitchFamily="34" charset="-122"/>
            </a:endParaRPr>
          </a:p>
          <a:p>
            <a:pPr lvl="1">
              <a:lnSpc>
                <a:spcPct val="120000"/>
              </a:lnSpc>
              <a:spcBef>
                <a:spcPts val="600"/>
              </a:spcBef>
            </a:pPr>
            <a:r>
              <a:rPr lang="en-US" altLang="zh-CN" b="1" dirty="0">
                <a:solidFill>
                  <a:srgbClr val="C00000"/>
                </a:solidFill>
                <a:latin typeface="微软雅黑" panose="020B0503020204020204" pitchFamily="34" charset="-122"/>
                <a:ea typeface="微软雅黑" panose="020B0503020204020204" pitchFamily="34" charset="-122"/>
              </a:rPr>
              <a:t>Location independence</a:t>
            </a:r>
            <a:r>
              <a:rPr lang="en-US" altLang="zh-CN" b="1" dirty="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a:p>
            <a:pPr lvl="2">
              <a:lnSpc>
                <a:spcPct val="120000"/>
              </a:lnSpc>
              <a:spcBef>
                <a:spcPts val="600"/>
              </a:spcBef>
            </a:pPr>
            <a:r>
              <a:rPr lang="zh-CN" altLang="en-US" sz="2400" b="1" dirty="0">
                <a:solidFill>
                  <a:srgbClr val="0000CC"/>
                </a:solidFill>
                <a:latin typeface="微软雅黑" panose="020B0503020204020204" pitchFamily="34" charset="-122"/>
                <a:ea typeface="微软雅黑" panose="020B0503020204020204" pitchFamily="34" charset="-122"/>
              </a:rPr>
              <a:t>客户不知道自己的资源存在哪里 </a:t>
            </a:r>
            <a:r>
              <a:rPr lang="en-US" altLang="zh-CN" sz="2400" b="1" dirty="0">
                <a:latin typeface="微软雅黑" panose="020B0503020204020204" pitchFamily="34" charset="-122"/>
                <a:ea typeface="微软雅黑" panose="020B0503020204020204" pitchFamily="34" charset="-122"/>
              </a:rPr>
              <a:t>the customer generally doesn’t know the exact location of the provided resources but </a:t>
            </a:r>
            <a:endParaRPr lang="en-US" altLang="zh-CN" sz="2400" b="1" dirty="0">
              <a:latin typeface="微软雅黑" panose="020B0503020204020204" pitchFamily="34" charset="-122"/>
              <a:ea typeface="微软雅黑" panose="020B0503020204020204" pitchFamily="34" charset="-122"/>
            </a:endParaRPr>
          </a:p>
          <a:p>
            <a:pPr lvl="2">
              <a:lnSpc>
                <a:spcPct val="120000"/>
              </a:lnSpc>
              <a:spcBef>
                <a:spcPts val="600"/>
              </a:spcBef>
            </a:pPr>
            <a:r>
              <a:rPr lang="zh-CN" altLang="en-US" sz="2400" b="1" dirty="0">
                <a:solidFill>
                  <a:srgbClr val="0000CC"/>
                </a:solidFill>
                <a:latin typeface="微软雅黑" panose="020B0503020204020204" pitchFamily="34" charset="-122"/>
                <a:ea typeface="微软雅黑" panose="020B0503020204020204" pitchFamily="34" charset="-122"/>
              </a:rPr>
              <a:t>客户可以指定资源存放地区 </a:t>
            </a:r>
            <a:r>
              <a:rPr lang="en-US" altLang="zh-CN" sz="2400" b="1" dirty="0">
                <a:latin typeface="微软雅黑" panose="020B0503020204020204" pitchFamily="34" charset="-122"/>
                <a:ea typeface="微软雅黑" panose="020B0503020204020204" pitchFamily="34" charset="-122"/>
              </a:rPr>
              <a:t>may be able to specify location at a higher level of abstraction (e.g., country, state, or data center). </a:t>
            </a:r>
            <a:endParaRPr lang="zh-CN" altLang="en-US" sz="2400" b="1" dirty="0">
              <a:latin typeface="微软雅黑" panose="020B0503020204020204" pitchFamily="34" charset="-122"/>
              <a:ea typeface="微软雅黑" panose="020B0503020204020204" pitchFamily="34" charset="-122"/>
            </a:endParaRPr>
          </a:p>
        </p:txBody>
      </p:sp>
      <p:sp>
        <p:nvSpPr>
          <p:cNvPr id="4" name="标题 1"/>
          <p:cNvSpPr txBox="1"/>
          <p:nvPr/>
        </p:nvSpPr>
        <p:spPr bwMode="auto">
          <a:xfrm>
            <a:off x="2711450" y="163514"/>
            <a:ext cx="6840538" cy="649287"/>
          </a:xfrm>
          <a:prstGeom prst="rect">
            <a:avLst/>
          </a:prstGeom>
          <a:noFill/>
          <a:ln>
            <a:noFill/>
          </a:ln>
          <a:effec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sz="3000" b="1" kern="0">
                <a:solidFill>
                  <a:schemeClr val="tx1"/>
                </a:solidFill>
                <a:latin typeface="微软雅黑" panose="020B0503020204020204" pitchFamily="34" charset="-122"/>
                <a:ea typeface="微软雅黑" panose="020B0503020204020204" pitchFamily="34" charset="-122"/>
              </a:rPr>
              <a:t>2. Concept of Cloud Computing</a:t>
            </a:r>
            <a:endParaRPr lang="en-US" altLang="zh-CN" sz="3000" b="1" kern="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2">
                                            <p:txEl>
                                              <p:pRg st="2" end="2"/>
                                            </p:txEl>
                                          </p:spTgt>
                                        </p:tgtEl>
                                        <p:attrNameLst>
                                          <p:attrName>style.visibility</p:attrName>
                                        </p:attrNameLst>
                                      </p:cBhvr>
                                      <p:to>
                                        <p:strVal val="visible"/>
                                      </p:to>
                                    </p:set>
                                    <p:anim calcmode="lin" valueType="num">
                                      <p:cBhvr additive="base">
                                        <p:cTn id="7" dur="500" fill="hold"/>
                                        <p:tgtEl>
                                          <p:spTgt spid="1536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362">
                                            <p:txEl>
                                              <p:pRg st="3" end="3"/>
                                            </p:txEl>
                                          </p:spTgt>
                                        </p:tgtEl>
                                        <p:attrNameLst>
                                          <p:attrName>style.visibility</p:attrName>
                                        </p:attrNameLst>
                                      </p:cBhvr>
                                      <p:to>
                                        <p:strVal val="visible"/>
                                      </p:to>
                                    </p:set>
                                    <p:anim calcmode="lin" valueType="num">
                                      <p:cBhvr additive="base">
                                        <p:cTn id="11" dur="500" fill="hold"/>
                                        <p:tgtEl>
                                          <p:spTgt spid="1536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362">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362">
                                            <p:txEl>
                                              <p:pRg st="4" end="4"/>
                                            </p:txEl>
                                          </p:spTgt>
                                        </p:tgtEl>
                                        <p:attrNameLst>
                                          <p:attrName>style.visibility</p:attrName>
                                        </p:attrNameLst>
                                      </p:cBhvr>
                                      <p:to>
                                        <p:strVal val="visible"/>
                                      </p:to>
                                    </p:set>
                                    <p:anim calcmode="lin" valueType="num">
                                      <p:cBhvr additive="base">
                                        <p:cTn id="15" dur="500" fill="hold"/>
                                        <p:tgtEl>
                                          <p:spTgt spid="1536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36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2"/>
          <p:cNvSpPr>
            <a:spLocks noGrp="1"/>
          </p:cNvSpPr>
          <p:nvPr>
            <p:ph idx="4294967295"/>
          </p:nvPr>
        </p:nvSpPr>
        <p:spPr>
          <a:xfrm>
            <a:off x="534154" y="936625"/>
            <a:ext cx="10909426" cy="5545138"/>
          </a:xfrm>
        </p:spPr>
        <p:txBody>
          <a:bodyPr>
            <a:normAutofit/>
          </a:bodyPr>
          <a:lstStyle/>
          <a:p>
            <a:pPr marL="0" indent="0">
              <a:lnSpc>
                <a:spcPct val="110000"/>
              </a:lnSpc>
              <a:spcBef>
                <a:spcPts val="600"/>
              </a:spcBef>
              <a:buNone/>
            </a:pPr>
            <a:r>
              <a:rPr lang="en-US" altLang="zh-CN" sz="2400" b="1" dirty="0">
                <a:solidFill>
                  <a:srgbClr val="0033CC"/>
                </a:solidFill>
                <a:latin typeface="微软雅黑" panose="020B0503020204020204" pitchFamily="34" charset="-122"/>
                <a:ea typeface="微软雅黑" panose="020B0503020204020204" pitchFamily="34" charset="-122"/>
              </a:rPr>
              <a:t>4</a:t>
            </a:r>
            <a:r>
              <a:rPr lang="zh-CN" altLang="en-US" sz="2400" b="1" dirty="0">
                <a:solidFill>
                  <a:srgbClr val="0033CC"/>
                </a:solidFill>
                <a:latin typeface="微软雅黑" panose="020B0503020204020204" pitchFamily="34" charset="-122"/>
                <a:ea typeface="微软雅黑" panose="020B0503020204020204" pitchFamily="34" charset="-122"/>
              </a:rPr>
              <a:t>）快速弹性</a:t>
            </a:r>
            <a:r>
              <a:rPr lang="en-US" altLang="zh-CN" sz="2400" b="1" dirty="0">
                <a:solidFill>
                  <a:srgbClr val="0033CC"/>
                </a:solidFill>
                <a:latin typeface="微软雅黑" panose="020B0503020204020204" pitchFamily="34" charset="-122"/>
                <a:ea typeface="微软雅黑" panose="020B0503020204020204" pitchFamily="34" charset="-122"/>
              </a:rPr>
              <a:t>Rapid elasticity. </a:t>
            </a:r>
            <a:endParaRPr lang="en-US" altLang="zh-CN" sz="2400" b="1" dirty="0">
              <a:solidFill>
                <a:srgbClr val="0033CC"/>
              </a:solidFill>
              <a:latin typeface="微软雅黑" panose="020B0503020204020204" pitchFamily="34" charset="-122"/>
              <a:ea typeface="微软雅黑" panose="020B0503020204020204" pitchFamily="34" charset="-122"/>
            </a:endParaRPr>
          </a:p>
          <a:p>
            <a:pPr>
              <a:lnSpc>
                <a:spcPct val="110000"/>
              </a:lnSpc>
              <a:spcBef>
                <a:spcPts val="600"/>
              </a:spcBef>
            </a:pPr>
            <a:r>
              <a:rPr lang="en-US" altLang="zh-CN" sz="2400" b="1" dirty="0" err="1">
                <a:solidFill>
                  <a:srgbClr val="0000CC"/>
                </a:solidFill>
                <a:latin typeface="微软雅黑" panose="020B0503020204020204" pitchFamily="34" charset="-122"/>
                <a:ea typeface="微软雅黑" panose="020B0503020204020204" pitchFamily="34" charset="-122"/>
              </a:rPr>
              <a:t>可以快速</a:t>
            </a:r>
            <a:r>
              <a:rPr lang="zh-CN" altLang="en-US" sz="2400" b="1" dirty="0">
                <a:solidFill>
                  <a:srgbClr val="0000CC"/>
                </a:solidFill>
                <a:latin typeface="微软雅黑" panose="020B0503020204020204" pitchFamily="34" charset="-122"/>
                <a:ea typeface="微软雅黑" panose="020B0503020204020204" pitchFamily="34" charset="-122"/>
              </a:rPr>
              <a:t>性地供应（计算、存储等）能力，希望做到快速扩展，快速释放，快速收缩</a:t>
            </a:r>
            <a:r>
              <a:rPr lang="zh-CN" altLang="en-US" sz="2400" b="1" dirty="0" smtClean="0">
                <a:solidFill>
                  <a:srgbClr val="0000CC"/>
                </a:solidFill>
                <a:latin typeface="微软雅黑" panose="020B0503020204020204" pitchFamily="34" charset="-122"/>
                <a:ea typeface="微软雅黑" panose="020B0503020204020204" pitchFamily="34" charset="-122"/>
              </a:rPr>
              <a:t>。</a:t>
            </a:r>
            <a:endParaRPr lang="en-US" altLang="zh-CN" sz="2400" b="1" dirty="0" smtClean="0">
              <a:solidFill>
                <a:srgbClr val="0000CC"/>
              </a:solidFill>
              <a:latin typeface="微软雅黑" panose="020B0503020204020204" pitchFamily="34" charset="-122"/>
              <a:ea typeface="微软雅黑" panose="020B0503020204020204" pitchFamily="34" charset="-122"/>
            </a:endParaRPr>
          </a:p>
          <a:p>
            <a:pPr>
              <a:lnSpc>
                <a:spcPct val="110000"/>
              </a:lnSpc>
              <a:spcBef>
                <a:spcPts val="600"/>
              </a:spcBef>
            </a:pPr>
            <a:r>
              <a:rPr lang="en-US" altLang="zh-CN" sz="2400" b="1" dirty="0" smtClean="0">
                <a:latin typeface="微软雅黑" panose="020B0503020204020204" pitchFamily="34" charset="-122"/>
                <a:ea typeface="微软雅黑" panose="020B0503020204020204" pitchFamily="34" charset="-122"/>
              </a:rPr>
              <a:t>Capabilities </a:t>
            </a:r>
            <a:r>
              <a:rPr lang="en-US" altLang="zh-CN" sz="2400" b="1" dirty="0">
                <a:latin typeface="微软雅黑" panose="020B0503020204020204" pitchFamily="34" charset="-122"/>
                <a:ea typeface="微软雅黑" panose="020B0503020204020204" pitchFamily="34" charset="-122"/>
              </a:rPr>
              <a:t>can be rapidly  and elastically  provisioned,  in some cases automatically, to </a:t>
            </a:r>
            <a:endParaRPr lang="en-US" altLang="zh-CN" sz="2400" b="1" dirty="0">
              <a:latin typeface="微软雅黑" panose="020B0503020204020204" pitchFamily="34" charset="-122"/>
              <a:ea typeface="微软雅黑" panose="020B0503020204020204" pitchFamily="34" charset="-122"/>
            </a:endParaRPr>
          </a:p>
          <a:p>
            <a:pPr lvl="1">
              <a:lnSpc>
                <a:spcPct val="110000"/>
              </a:lnSpc>
              <a:spcBef>
                <a:spcPts val="600"/>
              </a:spcBef>
            </a:pPr>
            <a:r>
              <a:rPr lang="en-US" altLang="zh-CN" b="1" dirty="0" smtClean="0">
                <a:latin typeface="微软雅黑" panose="020B0503020204020204" pitchFamily="34" charset="-122"/>
                <a:ea typeface="微软雅黑" panose="020B0503020204020204" pitchFamily="34" charset="-122"/>
              </a:rPr>
              <a:t>quickly scale out(</a:t>
            </a:r>
            <a:r>
              <a:rPr lang="zh-CN" altLang="en-US" b="1" dirty="0" smtClean="0">
                <a:latin typeface="微软雅黑" panose="020B0503020204020204" pitchFamily="34" charset="-122"/>
                <a:ea typeface="微软雅黑" panose="020B0503020204020204" pitchFamily="34" charset="-122"/>
              </a:rPr>
              <a:t>快速扩展</a:t>
            </a:r>
            <a:r>
              <a:rPr lang="en-US" altLang="zh-CN" b="1" dirty="0" smtClean="0">
                <a:latin typeface="微软雅黑" panose="020B0503020204020204" pitchFamily="34" charset="-122"/>
                <a:ea typeface="微软雅黑" panose="020B0503020204020204" pitchFamily="34" charset="-122"/>
              </a:rPr>
              <a:t>), and </a:t>
            </a:r>
            <a:endParaRPr lang="en-US" altLang="zh-CN" b="1" dirty="0" smtClean="0">
              <a:latin typeface="微软雅黑" panose="020B0503020204020204" pitchFamily="34" charset="-122"/>
              <a:ea typeface="微软雅黑" panose="020B0503020204020204" pitchFamily="34" charset="-122"/>
            </a:endParaRPr>
          </a:p>
          <a:p>
            <a:pPr lvl="1">
              <a:lnSpc>
                <a:spcPct val="110000"/>
              </a:lnSpc>
              <a:spcBef>
                <a:spcPts val="600"/>
              </a:spcBef>
            </a:pPr>
            <a:r>
              <a:rPr lang="en-US" altLang="zh-CN" b="1" dirty="0" smtClean="0">
                <a:latin typeface="微软雅黑" panose="020B0503020204020204" pitchFamily="34" charset="-122"/>
                <a:ea typeface="微软雅黑" panose="020B0503020204020204" pitchFamily="34" charset="-122"/>
              </a:rPr>
              <a:t>rapidly released (</a:t>
            </a:r>
            <a:r>
              <a:rPr lang="zh-CN" altLang="en-US" b="1" dirty="0" smtClean="0">
                <a:latin typeface="微软雅黑" panose="020B0503020204020204" pitchFamily="34" charset="-122"/>
                <a:ea typeface="微软雅黑" panose="020B0503020204020204" pitchFamily="34" charset="-122"/>
              </a:rPr>
              <a:t>快速释放</a:t>
            </a:r>
            <a:r>
              <a:rPr lang="en-US" altLang="zh-CN"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lvl="1">
              <a:lnSpc>
                <a:spcPct val="110000"/>
              </a:lnSpc>
              <a:spcBef>
                <a:spcPts val="600"/>
              </a:spcBef>
            </a:pPr>
            <a:r>
              <a:rPr lang="en-US" altLang="zh-CN" b="1" dirty="0" smtClean="0">
                <a:latin typeface="微软雅黑" panose="020B0503020204020204" pitchFamily="34" charset="-122"/>
                <a:ea typeface="微软雅黑" panose="020B0503020204020204" pitchFamily="34" charset="-122"/>
              </a:rPr>
              <a:t>quickly scale in</a:t>
            </a:r>
            <a:r>
              <a:rPr lang="zh-CN" altLang="en-US" b="1" dirty="0" smtClean="0">
                <a:latin typeface="微软雅黑" panose="020B0503020204020204" pitchFamily="34" charset="-122"/>
                <a:ea typeface="微软雅黑" panose="020B0503020204020204" pitchFamily="34" charset="-122"/>
              </a:rPr>
              <a:t>（快速收缩）</a:t>
            </a:r>
            <a:r>
              <a:rPr lang="en-US" altLang="zh-CN" b="1" dirty="0" smtClean="0">
                <a:latin typeface="微软雅黑" panose="020B0503020204020204" pitchFamily="34" charset="-122"/>
                <a:ea typeface="微软雅黑" panose="020B0503020204020204" pitchFamily="34" charset="-122"/>
              </a:rPr>
              <a:t>. </a:t>
            </a:r>
            <a:endParaRPr lang="en-US" altLang="zh-CN" b="1" dirty="0" smtClean="0">
              <a:latin typeface="微软雅黑" panose="020B0503020204020204" pitchFamily="34" charset="-122"/>
              <a:ea typeface="微软雅黑" panose="020B0503020204020204" pitchFamily="34" charset="-122"/>
            </a:endParaRPr>
          </a:p>
          <a:p>
            <a:pPr lvl="1">
              <a:lnSpc>
                <a:spcPct val="110000"/>
              </a:lnSpc>
              <a:spcBef>
                <a:spcPts val="600"/>
              </a:spcBef>
            </a:pPr>
            <a:endParaRPr lang="en-US" altLang="zh-CN" b="1" dirty="0" smtClean="0">
              <a:latin typeface="微软雅黑" panose="020B0503020204020204" pitchFamily="34" charset="-122"/>
              <a:ea typeface="微软雅黑" panose="020B0503020204020204" pitchFamily="34" charset="-122"/>
            </a:endParaRPr>
          </a:p>
          <a:p>
            <a:pPr>
              <a:lnSpc>
                <a:spcPct val="110000"/>
              </a:lnSpc>
              <a:spcBef>
                <a:spcPts val="600"/>
              </a:spcBef>
            </a:pPr>
            <a:r>
              <a:rPr lang="en-US" altLang="zh-CN" sz="2400" b="1" dirty="0">
                <a:latin typeface="微软雅黑" panose="020B0503020204020204" pitchFamily="34" charset="-122"/>
                <a:ea typeface="微软雅黑" panose="020B0503020204020204" pitchFamily="34" charset="-122"/>
              </a:rPr>
              <a:t>To the consumer, the capabilities available for provisioning often appear to be unlimited and can be purchased in any quantity at any time.</a:t>
            </a:r>
            <a:endParaRPr lang="zh-CN" altLang="en-US" sz="2400" b="1" dirty="0">
              <a:latin typeface="微软雅黑" panose="020B0503020204020204" pitchFamily="34" charset="-122"/>
              <a:ea typeface="微软雅黑" panose="020B0503020204020204" pitchFamily="34" charset="-122"/>
            </a:endParaRPr>
          </a:p>
        </p:txBody>
      </p:sp>
      <p:sp>
        <p:nvSpPr>
          <p:cNvPr id="4" name="标题 1"/>
          <p:cNvSpPr txBox="1"/>
          <p:nvPr/>
        </p:nvSpPr>
        <p:spPr bwMode="auto">
          <a:xfrm>
            <a:off x="2711450" y="163514"/>
            <a:ext cx="6840538" cy="649287"/>
          </a:xfrm>
          <a:prstGeom prst="rect">
            <a:avLst/>
          </a:prstGeom>
          <a:noFill/>
          <a:ln>
            <a:noFill/>
          </a:ln>
          <a:effec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sz="3000" b="1" kern="0">
                <a:solidFill>
                  <a:schemeClr val="tx1"/>
                </a:solidFill>
                <a:latin typeface="微软雅黑" panose="020B0503020204020204" pitchFamily="34" charset="-122"/>
                <a:ea typeface="微软雅黑" panose="020B0503020204020204" pitchFamily="34" charset="-122"/>
              </a:rPr>
              <a:t>2. Concept of Cloud Computing</a:t>
            </a:r>
            <a:endParaRPr lang="en-US" altLang="zh-CN" sz="3000" b="1" kern="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6">
                                            <p:txEl>
                                              <p:pRg st="7" end="7"/>
                                            </p:txEl>
                                          </p:spTgt>
                                        </p:tgtEl>
                                        <p:attrNameLst>
                                          <p:attrName>style.visibility</p:attrName>
                                        </p:attrNameLst>
                                      </p:cBhvr>
                                      <p:to>
                                        <p:strVal val="visible"/>
                                      </p:to>
                                    </p:set>
                                    <p:anim calcmode="lin" valueType="num">
                                      <p:cBhvr additive="base">
                                        <p:cTn id="7" dur="500" fill="hold"/>
                                        <p:tgtEl>
                                          <p:spTgt spid="16386">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1"/>
          <p:cNvSpPr>
            <a:spLocks noChangeArrowheads="1"/>
          </p:cNvSpPr>
          <p:nvPr/>
        </p:nvSpPr>
        <p:spPr bwMode="auto">
          <a:xfrm>
            <a:off x="651850" y="1279243"/>
            <a:ext cx="10556339" cy="5235279"/>
          </a:xfrm>
          <a:prstGeom prst="rect">
            <a:avLst/>
          </a:prstGeom>
          <a:noFill/>
          <a:ln>
            <a:noFill/>
          </a:ln>
        </p:spPr>
        <p:txBody>
          <a:bodyPr wrap="square">
            <a:spAutoFit/>
          </a:bodyPr>
          <a:lstStyle/>
          <a:p>
            <a:pPr>
              <a:lnSpc>
                <a:spcPct val="120000"/>
              </a:lnSpc>
              <a:spcBef>
                <a:spcPts val="600"/>
              </a:spcBef>
            </a:pPr>
            <a:r>
              <a:rPr lang="en-US" altLang="zh-CN" sz="2600" b="1" dirty="0">
                <a:solidFill>
                  <a:srgbClr val="0033CC"/>
                </a:solidFill>
                <a:latin typeface="微软雅黑" panose="020B0503020204020204" pitchFamily="34" charset="-122"/>
                <a:ea typeface="微软雅黑" panose="020B0503020204020204" pitchFamily="34" charset="-122"/>
              </a:rPr>
              <a:t>5</a:t>
            </a:r>
            <a:r>
              <a:rPr lang="zh-CN" altLang="en-US" sz="2600" b="1" dirty="0">
                <a:solidFill>
                  <a:srgbClr val="0033CC"/>
                </a:solidFill>
                <a:latin typeface="微软雅黑" panose="020B0503020204020204" pitchFamily="34" charset="-122"/>
                <a:ea typeface="微软雅黑" panose="020B0503020204020204" pitchFamily="34" charset="-122"/>
              </a:rPr>
              <a:t>）服务控制和度量 </a:t>
            </a:r>
            <a:r>
              <a:rPr lang="en-US" altLang="zh-CN" sz="2600" b="1" dirty="0">
                <a:solidFill>
                  <a:srgbClr val="0033CC"/>
                </a:solidFill>
                <a:latin typeface="微软雅黑" panose="020B0503020204020204" pitchFamily="34" charset="-122"/>
                <a:ea typeface="微软雅黑" panose="020B0503020204020204" pitchFamily="34" charset="-122"/>
              </a:rPr>
              <a:t>Measured Service</a:t>
            </a:r>
            <a:r>
              <a:rPr lang="en-US" altLang="zh-CN" sz="2600" b="1" dirty="0">
                <a:latin typeface="微软雅黑" panose="020B0503020204020204" pitchFamily="34" charset="-122"/>
                <a:ea typeface="微软雅黑" panose="020B0503020204020204" pitchFamily="34" charset="-122"/>
              </a:rPr>
              <a:t>. </a:t>
            </a:r>
            <a:endParaRPr lang="en-US" altLang="zh-CN" sz="2600" b="1" dirty="0">
              <a:latin typeface="微软雅黑" panose="020B0503020204020204" pitchFamily="34" charset="-122"/>
              <a:ea typeface="微软雅黑" panose="020B0503020204020204" pitchFamily="34" charset="-122"/>
            </a:endParaRPr>
          </a:p>
          <a:p>
            <a:pPr marL="342900" indent="-342900">
              <a:lnSpc>
                <a:spcPct val="120000"/>
              </a:lnSpc>
              <a:spcBef>
                <a:spcPts val="600"/>
              </a:spcBef>
              <a:buFont typeface="Arial" panose="020B0604020202020204" pitchFamily="34" charset="0"/>
              <a:buChar char="•"/>
            </a:pPr>
            <a:r>
              <a:rPr lang="en-US" altLang="zh-CN" sz="2400" b="1" dirty="0" err="1">
                <a:solidFill>
                  <a:srgbClr val="0000CC"/>
                </a:solidFill>
                <a:latin typeface="微软雅黑" panose="020B0503020204020204" pitchFamily="34" charset="-122"/>
                <a:ea typeface="微软雅黑" panose="020B0503020204020204" pitchFamily="34" charset="-122"/>
              </a:rPr>
              <a:t>云系统</a:t>
            </a:r>
            <a:r>
              <a:rPr lang="zh-CN" altLang="en-US" sz="2400" b="1" dirty="0">
                <a:solidFill>
                  <a:srgbClr val="0000CC"/>
                </a:solidFill>
                <a:latin typeface="微软雅黑" panose="020B0503020204020204" pitchFamily="34" charset="-122"/>
                <a:ea typeface="微软雅黑" panose="020B0503020204020204" pitchFamily="34" charset="-122"/>
              </a:rPr>
              <a:t>，自动地，</a:t>
            </a:r>
            <a:r>
              <a:rPr lang="en-US" altLang="zh-CN" sz="2400" b="1" dirty="0" err="1">
                <a:solidFill>
                  <a:srgbClr val="0000CC"/>
                </a:solidFill>
                <a:latin typeface="微软雅黑" panose="020B0503020204020204" pitchFamily="34" charset="-122"/>
                <a:ea typeface="微软雅黑" panose="020B0503020204020204" pitchFamily="34" charset="-122"/>
              </a:rPr>
              <a:t>通过利用计量功能</a:t>
            </a:r>
            <a:r>
              <a:rPr lang="zh-CN" altLang="en-US" sz="2400" b="1" dirty="0">
                <a:solidFill>
                  <a:srgbClr val="0000CC"/>
                </a:solidFill>
                <a:latin typeface="微软雅黑" panose="020B0503020204020204" pitchFamily="34" charset="-122"/>
                <a:ea typeface="微软雅黑" panose="020B0503020204020204" pitchFamily="34" charset="-122"/>
              </a:rPr>
              <a:t>，</a:t>
            </a:r>
            <a:r>
              <a:rPr lang="en-US" altLang="zh-CN" sz="2400" b="1" dirty="0" err="1">
                <a:solidFill>
                  <a:srgbClr val="0000CC"/>
                </a:solidFill>
                <a:latin typeface="微软雅黑" panose="020B0503020204020204" pitchFamily="34" charset="-122"/>
                <a:ea typeface="微软雅黑" panose="020B0503020204020204" pitchFamily="34" charset="-122"/>
              </a:rPr>
              <a:t>在适合于服务类型的某种抽象级别上</a:t>
            </a:r>
            <a:r>
              <a:rPr lang="zh-CN" altLang="en-US" sz="2400" b="1" dirty="0">
                <a:solidFill>
                  <a:srgbClr val="0000CC"/>
                </a:solidFill>
                <a:latin typeface="微软雅黑" panose="020B0503020204020204" pitchFamily="34" charset="-122"/>
                <a:ea typeface="微软雅黑" panose="020B0503020204020204" pitchFamily="34" charset="-122"/>
              </a:rPr>
              <a:t>，</a:t>
            </a:r>
            <a:r>
              <a:rPr lang="en-US" altLang="zh-CN" sz="2400" b="1" dirty="0" err="1">
                <a:solidFill>
                  <a:srgbClr val="0000CC"/>
                </a:solidFill>
                <a:latin typeface="微软雅黑" panose="020B0503020204020204" pitchFamily="34" charset="-122"/>
                <a:ea typeface="微软雅黑" panose="020B0503020204020204" pitchFamily="34" charset="-122"/>
              </a:rPr>
              <a:t>控制和优化资源使用</a:t>
            </a:r>
            <a:r>
              <a:rPr lang="zh-CN" altLang="en-US" sz="2400" b="1" dirty="0">
                <a:solidFill>
                  <a:srgbClr val="0000CC"/>
                </a:solidFill>
                <a:latin typeface="微软雅黑" panose="020B0503020204020204" pitchFamily="34" charset="-122"/>
                <a:ea typeface="微软雅黑" panose="020B0503020204020204" pitchFamily="34" charset="-122"/>
              </a:rPr>
              <a:t>。</a:t>
            </a:r>
            <a:r>
              <a:rPr lang="en-US" altLang="zh-CN" sz="2400" b="1" dirty="0">
                <a:solidFill>
                  <a:srgbClr val="0000CC"/>
                </a:solidFill>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 Cloud systems automatically control and optimize resource use by leveraging a metering capability (</a:t>
            </a:r>
            <a:r>
              <a:rPr lang="zh-CN" altLang="en-US" sz="2400" b="1" dirty="0">
                <a:latin typeface="微软雅黑" panose="020B0503020204020204" pitchFamily="34" charset="-122"/>
                <a:ea typeface="微软雅黑" panose="020B0503020204020204" pitchFamily="34" charset="-122"/>
              </a:rPr>
              <a:t>计量能力</a:t>
            </a:r>
            <a:r>
              <a:rPr lang="en-US" altLang="zh-CN" sz="2400" b="1" dirty="0">
                <a:latin typeface="微软雅黑" panose="020B0503020204020204" pitchFamily="34" charset="-122"/>
                <a:ea typeface="微软雅黑" panose="020B0503020204020204" pitchFamily="34" charset="-122"/>
              </a:rPr>
              <a:t>) at some level of abstraction appropriate to the type of service e.g., storage; processing, bandwidth, and active user accounts. </a:t>
            </a:r>
            <a:endParaRPr lang="en-US" altLang="zh-CN" sz="2400" b="1" dirty="0">
              <a:latin typeface="微软雅黑" panose="020B0503020204020204" pitchFamily="34" charset="-122"/>
              <a:ea typeface="微软雅黑" panose="020B0503020204020204" pitchFamily="34" charset="-122"/>
            </a:endParaRPr>
          </a:p>
          <a:p>
            <a:pPr marL="342900" indent="-342900">
              <a:lnSpc>
                <a:spcPct val="120000"/>
              </a:lnSpc>
              <a:spcBef>
                <a:spcPts val="600"/>
              </a:spcBef>
              <a:buFont typeface="Arial" panose="020B0604020202020204" pitchFamily="34" charset="0"/>
              <a:buChar char="•"/>
            </a:pPr>
            <a:endParaRPr lang="en-US" altLang="zh-CN" sz="2400" b="1" dirty="0">
              <a:latin typeface="微软雅黑" panose="020B0503020204020204" pitchFamily="34" charset="-122"/>
              <a:ea typeface="微软雅黑" panose="020B0503020204020204" pitchFamily="34" charset="-122"/>
            </a:endParaRPr>
          </a:p>
          <a:p>
            <a:pPr marL="342900" indent="-342900">
              <a:lnSpc>
                <a:spcPct val="120000"/>
              </a:lnSpc>
              <a:spcBef>
                <a:spcPts val="600"/>
              </a:spcBef>
              <a:buFont typeface="Arial" panose="020B0604020202020204" pitchFamily="34" charset="0"/>
              <a:buChar char="•"/>
            </a:pPr>
            <a:r>
              <a:rPr lang="en-US" altLang="zh-CN" sz="2400" b="1" dirty="0" err="1">
                <a:solidFill>
                  <a:srgbClr val="0000CC"/>
                </a:solidFill>
                <a:latin typeface="微软雅黑" panose="020B0503020204020204" pitchFamily="34" charset="-122"/>
                <a:ea typeface="微软雅黑" panose="020B0503020204020204" pitchFamily="34" charset="-122"/>
              </a:rPr>
              <a:t>资源使用情况可以</a:t>
            </a:r>
            <a:r>
              <a:rPr lang="zh-CN" altLang="en-US" sz="2400" b="1" dirty="0">
                <a:solidFill>
                  <a:srgbClr val="0000CC"/>
                </a:solidFill>
                <a:latin typeface="微软雅黑" panose="020B0503020204020204" pitchFamily="34" charset="-122"/>
                <a:ea typeface="微软雅黑" panose="020B0503020204020204" pitchFamily="34" charset="-122"/>
              </a:rPr>
              <a:t>被</a:t>
            </a:r>
            <a:r>
              <a:rPr lang="en-US" altLang="zh-CN" sz="2400" b="1" dirty="0" err="1">
                <a:solidFill>
                  <a:srgbClr val="0000CC"/>
                </a:solidFill>
                <a:latin typeface="微软雅黑" panose="020B0503020204020204" pitchFamily="34" charset="-122"/>
                <a:ea typeface="微软雅黑" panose="020B0503020204020204" pitchFamily="34" charset="-122"/>
              </a:rPr>
              <a:t>监视、控制和报告</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Resource usage can be monitored, controlled, and reported, providing transparency for both the provider and consumer of the utilized service.</a:t>
            </a:r>
            <a:endParaRPr lang="zh-CN" altLang="en-US" sz="2400" b="1" dirty="0">
              <a:latin typeface="微软雅黑" panose="020B0503020204020204" pitchFamily="34" charset="-122"/>
              <a:ea typeface="微软雅黑" panose="020B0503020204020204" pitchFamily="34" charset="-122"/>
            </a:endParaRPr>
          </a:p>
        </p:txBody>
      </p:sp>
      <p:sp>
        <p:nvSpPr>
          <p:cNvPr id="5" name="标题 1"/>
          <p:cNvSpPr txBox="1"/>
          <p:nvPr/>
        </p:nvSpPr>
        <p:spPr bwMode="auto">
          <a:xfrm>
            <a:off x="2711450" y="163514"/>
            <a:ext cx="6840538" cy="649287"/>
          </a:xfrm>
          <a:prstGeom prst="rect">
            <a:avLst/>
          </a:prstGeom>
          <a:noFill/>
          <a:ln>
            <a:noFill/>
          </a:ln>
          <a:effec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sz="3000" b="1" kern="0">
                <a:solidFill>
                  <a:schemeClr val="tx1"/>
                </a:solidFill>
                <a:latin typeface="微软雅黑" panose="020B0503020204020204" pitchFamily="34" charset="-122"/>
                <a:ea typeface="微软雅黑" panose="020B0503020204020204" pitchFamily="34" charset="-122"/>
              </a:rPr>
              <a:t>2. Concept of Cloud Computing</a:t>
            </a:r>
            <a:endParaRPr lang="en-US" altLang="zh-CN" sz="3000" b="1" kern="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10">
                                            <p:txEl>
                                              <p:pRg st="3" end="3"/>
                                            </p:txEl>
                                          </p:spTgt>
                                        </p:tgtEl>
                                        <p:attrNameLst>
                                          <p:attrName>style.visibility</p:attrName>
                                        </p:attrNameLst>
                                      </p:cBhvr>
                                      <p:to>
                                        <p:strVal val="visible"/>
                                      </p:to>
                                    </p:set>
                                    <p:anim calcmode="lin" valueType="num">
                                      <p:cBhvr additive="base">
                                        <p:cTn id="7" dur="500" fill="hold"/>
                                        <p:tgtEl>
                                          <p:spTgt spid="17410">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2" descr="https://timgsa.baidu.com/timg?image&amp;quality=80&amp;size=b9999_10000&amp;sec=1539251137459&amp;di=b89e990fa213106f4e92d9288185ee69&amp;imgtype=0&amp;src=http%3A%2F%2Fwww.radicalhub.com%2Fwp-content%2Fuploads%2F2014%2F09%2FCloud-Computing-e1399634592935.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52750" y="908050"/>
            <a:ext cx="6096000" cy="424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0" name="TextBox 1"/>
          <p:cNvSpPr txBox="1">
            <a:spLocks noChangeArrowheads="1"/>
          </p:cNvSpPr>
          <p:nvPr/>
        </p:nvSpPr>
        <p:spPr bwMode="auto">
          <a:xfrm>
            <a:off x="3287713" y="5589588"/>
            <a:ext cx="52562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200" b="1">
                <a:latin typeface="微软雅黑" panose="020B0503020204020204" pitchFamily="34" charset="-122"/>
                <a:ea typeface="微软雅黑" panose="020B0503020204020204" pitchFamily="34" charset="-122"/>
              </a:rPr>
              <a:t>云计算网络架构象征图</a:t>
            </a:r>
            <a:endParaRPr lang="zh-CN" altLang="en-US" sz="32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idx="4294967295"/>
          </p:nvPr>
        </p:nvSpPr>
        <p:spPr>
          <a:xfrm>
            <a:off x="1631950" y="5876926"/>
            <a:ext cx="2463800" cy="746125"/>
          </a:xfrm>
        </p:spPr>
        <p:txBody>
          <a:bodyPr>
            <a:normAutofit fontScale="90000"/>
          </a:bodyPr>
          <a:lstStyle/>
          <a:p>
            <a:pPr eaLnBrk="1" hangingPunct="1"/>
            <a:r>
              <a:rPr lang="zh-CN" altLang="en-US" sz="2400" b="1">
                <a:latin typeface="微软雅黑" panose="020B0503020204020204" pitchFamily="34" charset="-122"/>
                <a:ea typeface="微软雅黑" panose="020B0503020204020204" pitchFamily="34" charset="-122"/>
              </a:rPr>
              <a:t>硬件：</a:t>
            </a:r>
            <a:br>
              <a:rPr lang="en-US" altLang="zh-CN" sz="2400" b="1">
                <a:latin typeface="微软雅黑" panose="020B0503020204020204" pitchFamily="34" charset="-122"/>
                <a:ea typeface="微软雅黑" panose="020B0503020204020204" pitchFamily="34" charset="-122"/>
              </a:rPr>
            </a:br>
            <a:r>
              <a:rPr lang="zh-CN" altLang="en-US" sz="2400" b="1">
                <a:latin typeface="微软雅黑" panose="020B0503020204020204" pitchFamily="34" charset="-122"/>
                <a:ea typeface="微软雅黑" panose="020B0503020204020204" pitchFamily="34" charset="-122"/>
              </a:rPr>
              <a:t>服务器、网络</a:t>
            </a:r>
            <a:endParaRPr lang="zh-CN" altLang="en-US" sz="2400" b="1">
              <a:latin typeface="微软雅黑" panose="020B0503020204020204" pitchFamily="34" charset="-122"/>
              <a:ea typeface="微软雅黑" panose="020B0503020204020204" pitchFamily="34" charset="-122"/>
            </a:endParaRPr>
          </a:p>
        </p:txBody>
      </p:sp>
      <p:grpSp>
        <p:nvGrpSpPr>
          <p:cNvPr id="2" name="组合 4"/>
          <p:cNvGrpSpPr/>
          <p:nvPr/>
        </p:nvGrpSpPr>
        <p:grpSpPr bwMode="auto">
          <a:xfrm>
            <a:off x="4449763" y="1454151"/>
            <a:ext cx="3790950" cy="1260475"/>
            <a:chOff x="2925763" y="1454150"/>
            <a:chExt cx="3790950" cy="1260475"/>
          </a:xfrm>
        </p:grpSpPr>
        <p:sp>
          <p:nvSpPr>
            <p:cNvPr id="18435" name="AutoShape 11"/>
            <p:cNvSpPr>
              <a:spLocks noChangeArrowheads="1"/>
            </p:cNvSpPr>
            <p:nvPr/>
          </p:nvSpPr>
          <p:spPr bwMode="auto">
            <a:xfrm>
              <a:off x="2925763" y="1454150"/>
              <a:ext cx="3790950" cy="1260475"/>
            </a:xfrm>
            <a:prstGeom prst="cube">
              <a:avLst>
                <a:gd name="adj" fmla="val 64931"/>
              </a:avLst>
            </a:prstGeom>
            <a:gradFill rotWithShape="0">
              <a:gsLst>
                <a:gs pos="0">
                  <a:srgbClr val="CC9900"/>
                </a:gs>
                <a:gs pos="64999">
                  <a:srgbClr val="F0EBD5"/>
                </a:gs>
                <a:gs pos="100000">
                  <a:srgbClr val="D1C39F"/>
                </a:gs>
              </a:gsLst>
              <a:lin ang="5400000"/>
            </a:gradFill>
            <a:ln w="9525">
              <a:solidFill>
                <a:schemeClr val="tx1"/>
              </a:solidFill>
              <a:miter lim="800000"/>
            </a:ln>
          </p:spPr>
          <p:txBody>
            <a:bodyPr wrap="none" anchor="ctr"/>
            <a:lstStyle/>
            <a:p>
              <a:endParaRPr lang="zh-CN" altLang="en-US" b="1"/>
            </a:p>
          </p:txBody>
        </p:sp>
        <p:sp>
          <p:nvSpPr>
            <p:cNvPr id="18436" name="Text Box 12"/>
            <p:cNvSpPr txBox="1">
              <a:spLocks noChangeArrowheads="1"/>
            </p:cNvSpPr>
            <p:nvPr/>
          </p:nvSpPr>
          <p:spPr bwMode="auto">
            <a:xfrm>
              <a:off x="3132138" y="2325688"/>
              <a:ext cx="24479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p>
              <a:pPr algn="ctr"/>
              <a:r>
                <a:rPr lang="en-US" altLang="zh-CN" sz="2400" b="1"/>
                <a:t>Applications</a:t>
              </a:r>
              <a:endParaRPr lang="zh-CN" altLang="en-US" sz="2400">
                <a:ea typeface="黑体" panose="02010609060101010101" pitchFamily="49" charset="-122"/>
              </a:endParaRPr>
            </a:p>
          </p:txBody>
        </p:sp>
        <p:sp>
          <p:nvSpPr>
            <p:cNvPr id="18437" name="Text Box 16"/>
            <p:cNvSpPr txBox="1">
              <a:spLocks noChangeArrowheads="1"/>
            </p:cNvSpPr>
            <p:nvPr/>
          </p:nvSpPr>
          <p:spPr bwMode="auto">
            <a:xfrm>
              <a:off x="3503392" y="1557338"/>
              <a:ext cx="2632516"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90000"/>
                </a:lnSpc>
              </a:pPr>
              <a:r>
                <a:rPr lang="en-US" altLang="zh-CN"/>
                <a:t>Business Applications</a:t>
              </a:r>
              <a:endParaRPr lang="en-US" altLang="zh-CN"/>
            </a:p>
            <a:p>
              <a:pPr algn="ctr">
                <a:lnSpc>
                  <a:spcPct val="90000"/>
                </a:lnSpc>
              </a:pPr>
              <a:r>
                <a:rPr lang="en-US" altLang="zh-CN"/>
                <a:t>Web Services, Multimedia</a:t>
              </a:r>
              <a:endParaRPr lang="en-US" altLang="zh-CN"/>
            </a:p>
          </p:txBody>
        </p:sp>
      </p:grpSp>
      <p:grpSp>
        <p:nvGrpSpPr>
          <p:cNvPr id="3" name="组合 3"/>
          <p:cNvGrpSpPr/>
          <p:nvPr/>
        </p:nvGrpSpPr>
        <p:grpSpPr bwMode="auto">
          <a:xfrm>
            <a:off x="4449763" y="2786064"/>
            <a:ext cx="3790950" cy="1260475"/>
            <a:chOff x="2925763" y="2786063"/>
            <a:chExt cx="3790950" cy="1260475"/>
          </a:xfrm>
        </p:grpSpPr>
        <p:sp>
          <p:nvSpPr>
            <p:cNvPr id="18439" name="AutoShape 10"/>
            <p:cNvSpPr>
              <a:spLocks noChangeArrowheads="1"/>
            </p:cNvSpPr>
            <p:nvPr/>
          </p:nvSpPr>
          <p:spPr bwMode="auto">
            <a:xfrm>
              <a:off x="2925763" y="2786063"/>
              <a:ext cx="3790950" cy="1260475"/>
            </a:xfrm>
            <a:prstGeom prst="cube">
              <a:avLst>
                <a:gd name="adj" fmla="val 64931"/>
              </a:avLst>
            </a:prstGeom>
            <a:gradFill rotWithShape="0">
              <a:gsLst>
                <a:gs pos="0">
                  <a:srgbClr val="CC9900"/>
                </a:gs>
                <a:gs pos="64999">
                  <a:srgbClr val="F0EBD5"/>
                </a:gs>
                <a:gs pos="100000">
                  <a:srgbClr val="D1C39F"/>
                </a:gs>
              </a:gsLst>
              <a:lin ang="5400000"/>
            </a:gradFill>
            <a:ln w="9525">
              <a:solidFill>
                <a:schemeClr val="tx1"/>
              </a:solidFill>
              <a:miter lim="800000"/>
            </a:ln>
          </p:spPr>
          <p:txBody>
            <a:bodyPr wrap="none" anchor="ctr"/>
            <a:lstStyle/>
            <a:p>
              <a:endParaRPr lang="zh-CN" altLang="en-US" b="1"/>
            </a:p>
          </p:txBody>
        </p:sp>
        <p:sp>
          <p:nvSpPr>
            <p:cNvPr id="18440" name="Text Box 13"/>
            <p:cNvSpPr txBox="1">
              <a:spLocks noChangeArrowheads="1"/>
            </p:cNvSpPr>
            <p:nvPr/>
          </p:nvSpPr>
          <p:spPr bwMode="auto">
            <a:xfrm>
              <a:off x="3492500" y="3659188"/>
              <a:ext cx="18002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p>
              <a:pPr algn="ctr"/>
              <a:r>
                <a:rPr lang="en-US" altLang="zh-CN" sz="2400" b="1"/>
                <a:t>Platform</a:t>
              </a:r>
              <a:endParaRPr lang="zh-CN" altLang="en-US" sz="2400" b="1"/>
            </a:p>
          </p:txBody>
        </p:sp>
        <p:sp>
          <p:nvSpPr>
            <p:cNvPr id="18441" name="Text Box 17"/>
            <p:cNvSpPr txBox="1">
              <a:spLocks noChangeArrowheads="1"/>
            </p:cNvSpPr>
            <p:nvPr/>
          </p:nvSpPr>
          <p:spPr bwMode="auto">
            <a:xfrm>
              <a:off x="3892905" y="2833688"/>
              <a:ext cx="1948739"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90000"/>
                </a:lnSpc>
              </a:pPr>
              <a:r>
                <a:rPr lang="en-US" altLang="zh-CN"/>
                <a:t>Runtimes,</a:t>
              </a:r>
              <a:endParaRPr lang="en-US" altLang="zh-CN"/>
            </a:p>
            <a:p>
              <a:pPr algn="ctr">
                <a:lnSpc>
                  <a:spcPct val="90000"/>
                </a:lnSpc>
              </a:pPr>
              <a:r>
                <a:rPr lang="en-US" altLang="zh-CN"/>
                <a:t>Operating System, </a:t>
              </a:r>
              <a:endParaRPr lang="en-US" altLang="zh-CN"/>
            </a:p>
            <a:p>
              <a:pPr algn="ctr">
                <a:lnSpc>
                  <a:spcPct val="90000"/>
                </a:lnSpc>
              </a:pPr>
              <a:r>
                <a:rPr lang="en-US" altLang="zh-CN"/>
                <a:t>Database</a:t>
              </a:r>
              <a:endParaRPr lang="en-US" altLang="zh-CN"/>
            </a:p>
          </p:txBody>
        </p:sp>
      </p:grpSp>
      <p:grpSp>
        <p:nvGrpSpPr>
          <p:cNvPr id="4" name="组合 2"/>
          <p:cNvGrpSpPr/>
          <p:nvPr/>
        </p:nvGrpSpPr>
        <p:grpSpPr bwMode="auto">
          <a:xfrm>
            <a:off x="4449763" y="4121151"/>
            <a:ext cx="3790950" cy="1260475"/>
            <a:chOff x="2925763" y="4121150"/>
            <a:chExt cx="3790950" cy="1260475"/>
          </a:xfrm>
        </p:grpSpPr>
        <p:sp>
          <p:nvSpPr>
            <p:cNvPr id="18443" name="AutoShape 9"/>
            <p:cNvSpPr>
              <a:spLocks noChangeArrowheads="1"/>
            </p:cNvSpPr>
            <p:nvPr/>
          </p:nvSpPr>
          <p:spPr bwMode="auto">
            <a:xfrm>
              <a:off x="2925763" y="4121150"/>
              <a:ext cx="3790950" cy="1260475"/>
            </a:xfrm>
            <a:prstGeom prst="cube">
              <a:avLst>
                <a:gd name="adj" fmla="val 64931"/>
              </a:avLst>
            </a:prstGeom>
            <a:gradFill rotWithShape="0">
              <a:gsLst>
                <a:gs pos="0">
                  <a:srgbClr val="CC9900"/>
                </a:gs>
                <a:gs pos="64999">
                  <a:srgbClr val="F0EBD5"/>
                </a:gs>
                <a:gs pos="100000">
                  <a:srgbClr val="D1C39F"/>
                </a:gs>
              </a:gsLst>
              <a:lin ang="5400000"/>
            </a:gradFill>
            <a:ln w="9525">
              <a:solidFill>
                <a:schemeClr val="tx1"/>
              </a:solidFill>
              <a:miter lim="800000"/>
            </a:ln>
          </p:spPr>
          <p:txBody>
            <a:bodyPr wrap="none" anchor="ctr"/>
            <a:lstStyle/>
            <a:p>
              <a:endParaRPr lang="zh-CN" altLang="en-US" b="1"/>
            </a:p>
          </p:txBody>
        </p:sp>
        <p:sp>
          <p:nvSpPr>
            <p:cNvPr id="18444" name="Text Box 14"/>
            <p:cNvSpPr txBox="1">
              <a:spLocks noChangeArrowheads="1"/>
            </p:cNvSpPr>
            <p:nvPr/>
          </p:nvSpPr>
          <p:spPr bwMode="auto">
            <a:xfrm>
              <a:off x="3171825" y="4891088"/>
              <a:ext cx="2479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a:t>Infrastructure</a:t>
              </a:r>
              <a:endParaRPr lang="zh-CN" altLang="en-US" sz="2400" b="1"/>
            </a:p>
          </p:txBody>
        </p:sp>
        <p:sp>
          <p:nvSpPr>
            <p:cNvPr id="18445" name="Text Box 18"/>
            <p:cNvSpPr txBox="1">
              <a:spLocks noChangeArrowheads="1"/>
            </p:cNvSpPr>
            <p:nvPr/>
          </p:nvSpPr>
          <p:spPr bwMode="auto">
            <a:xfrm>
              <a:off x="3955668" y="4246563"/>
              <a:ext cx="1851789"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90000"/>
                </a:lnSpc>
              </a:pPr>
              <a:r>
                <a:rPr lang="en-US" altLang="zh-CN"/>
                <a:t>Computing (VM), </a:t>
              </a:r>
              <a:endParaRPr lang="en-US" altLang="zh-CN"/>
            </a:p>
            <a:p>
              <a:pPr algn="ctr">
                <a:lnSpc>
                  <a:spcPct val="90000"/>
                </a:lnSpc>
              </a:pPr>
              <a:r>
                <a:rPr lang="en-US" altLang="zh-CN"/>
                <a:t>Storage</a:t>
              </a:r>
              <a:endParaRPr lang="en-US" altLang="zh-CN"/>
            </a:p>
          </p:txBody>
        </p:sp>
      </p:grpSp>
      <p:grpSp>
        <p:nvGrpSpPr>
          <p:cNvPr id="5" name="组合 1"/>
          <p:cNvGrpSpPr/>
          <p:nvPr/>
        </p:nvGrpSpPr>
        <p:grpSpPr bwMode="auto">
          <a:xfrm>
            <a:off x="4449763" y="5465764"/>
            <a:ext cx="3790950" cy="1260475"/>
            <a:chOff x="2925763" y="5465763"/>
            <a:chExt cx="3790950" cy="1260475"/>
          </a:xfrm>
        </p:grpSpPr>
        <p:sp>
          <p:nvSpPr>
            <p:cNvPr id="18447" name="AutoShape 8"/>
            <p:cNvSpPr>
              <a:spLocks noChangeArrowheads="1"/>
            </p:cNvSpPr>
            <p:nvPr/>
          </p:nvSpPr>
          <p:spPr bwMode="auto">
            <a:xfrm>
              <a:off x="2925763" y="5465763"/>
              <a:ext cx="3790950" cy="1260475"/>
            </a:xfrm>
            <a:prstGeom prst="cube">
              <a:avLst>
                <a:gd name="adj" fmla="val 64931"/>
              </a:avLst>
            </a:prstGeom>
            <a:gradFill rotWithShape="0">
              <a:gsLst>
                <a:gs pos="0">
                  <a:srgbClr val="CC9900"/>
                </a:gs>
                <a:gs pos="64999">
                  <a:srgbClr val="F0EBD5"/>
                </a:gs>
                <a:gs pos="100000">
                  <a:srgbClr val="D1C39F"/>
                </a:gs>
              </a:gsLst>
              <a:lin ang="5400000"/>
            </a:gradFill>
            <a:ln w="9525">
              <a:solidFill>
                <a:schemeClr val="tx1"/>
              </a:solidFill>
              <a:miter lim="800000"/>
            </a:ln>
          </p:spPr>
          <p:txBody>
            <a:bodyPr wrap="none" anchor="ctr"/>
            <a:lstStyle/>
            <a:p>
              <a:endParaRPr lang="zh-CN" altLang="en-US" b="1"/>
            </a:p>
          </p:txBody>
        </p:sp>
        <p:sp>
          <p:nvSpPr>
            <p:cNvPr id="18448" name="Text Box 15"/>
            <p:cNvSpPr txBox="1">
              <a:spLocks noChangeArrowheads="1"/>
            </p:cNvSpPr>
            <p:nvPr/>
          </p:nvSpPr>
          <p:spPr bwMode="auto">
            <a:xfrm>
              <a:off x="3587750" y="6223000"/>
              <a:ext cx="170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a:t>Hardware</a:t>
              </a:r>
              <a:endParaRPr lang="zh-CN" altLang="en-US" sz="2400" b="1"/>
            </a:p>
          </p:txBody>
        </p:sp>
        <p:sp>
          <p:nvSpPr>
            <p:cNvPr id="18449" name="Text Box 19"/>
            <p:cNvSpPr txBox="1">
              <a:spLocks noChangeArrowheads="1"/>
            </p:cNvSpPr>
            <p:nvPr/>
          </p:nvSpPr>
          <p:spPr bwMode="auto">
            <a:xfrm>
              <a:off x="3843338" y="5673725"/>
              <a:ext cx="16858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t>Server, Network</a:t>
              </a:r>
              <a:endParaRPr lang="en-US" altLang="zh-CN"/>
            </a:p>
          </p:txBody>
        </p:sp>
      </p:grpSp>
      <p:sp>
        <p:nvSpPr>
          <p:cNvPr id="18450" name="Line 20"/>
          <p:cNvSpPr>
            <a:spLocks noChangeShapeType="1"/>
          </p:cNvSpPr>
          <p:nvPr/>
        </p:nvSpPr>
        <p:spPr bwMode="auto">
          <a:xfrm>
            <a:off x="8512175" y="1425575"/>
            <a:ext cx="1524000"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8451" name="Text Box 21"/>
          <p:cNvSpPr txBox="1">
            <a:spLocks noChangeArrowheads="1"/>
          </p:cNvSpPr>
          <p:nvPr/>
        </p:nvSpPr>
        <p:spPr bwMode="auto">
          <a:xfrm>
            <a:off x="8904288" y="836614"/>
            <a:ext cx="1008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solidFill>
                  <a:srgbClr val="0033CC"/>
                </a:solidFill>
                <a:latin typeface="微软雅黑" panose="020B0503020204020204" pitchFamily="34" charset="-122"/>
                <a:ea typeface="微软雅黑" panose="020B0503020204020204" pitchFamily="34" charset="-122"/>
              </a:rPr>
              <a:t>实例</a:t>
            </a:r>
            <a:endParaRPr lang="zh-CN" altLang="en-US" sz="2800" b="1">
              <a:solidFill>
                <a:srgbClr val="0033CC"/>
              </a:solidFill>
              <a:latin typeface="微软雅黑" panose="020B0503020204020204" pitchFamily="34" charset="-122"/>
              <a:ea typeface="微软雅黑" panose="020B0503020204020204" pitchFamily="34" charset="-122"/>
            </a:endParaRPr>
          </a:p>
        </p:txBody>
      </p:sp>
      <p:sp>
        <p:nvSpPr>
          <p:cNvPr id="18452" name="Line 22"/>
          <p:cNvSpPr>
            <a:spLocks noChangeShapeType="1"/>
          </p:cNvSpPr>
          <p:nvPr/>
        </p:nvSpPr>
        <p:spPr bwMode="auto">
          <a:xfrm>
            <a:off x="8497888" y="2665413"/>
            <a:ext cx="1524000"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8453" name="Line 23"/>
          <p:cNvSpPr>
            <a:spLocks noChangeShapeType="1"/>
          </p:cNvSpPr>
          <p:nvPr/>
        </p:nvSpPr>
        <p:spPr bwMode="auto">
          <a:xfrm>
            <a:off x="8512175" y="4005263"/>
            <a:ext cx="1524000"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8454" name="Line 24"/>
          <p:cNvSpPr>
            <a:spLocks noChangeShapeType="1"/>
          </p:cNvSpPr>
          <p:nvPr/>
        </p:nvSpPr>
        <p:spPr bwMode="auto">
          <a:xfrm>
            <a:off x="8497888" y="5445125"/>
            <a:ext cx="1524000"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8455" name="Line 25"/>
          <p:cNvSpPr>
            <a:spLocks noChangeShapeType="1"/>
          </p:cNvSpPr>
          <p:nvPr/>
        </p:nvSpPr>
        <p:spPr bwMode="auto">
          <a:xfrm>
            <a:off x="8497888" y="6597650"/>
            <a:ext cx="1524000"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20501" name="Text Box 26"/>
          <p:cNvSpPr txBox="1">
            <a:spLocks noChangeArrowheads="1"/>
          </p:cNvSpPr>
          <p:nvPr/>
        </p:nvSpPr>
        <p:spPr bwMode="auto">
          <a:xfrm>
            <a:off x="8366126" y="1422401"/>
            <a:ext cx="17879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90000"/>
              </a:lnSpc>
            </a:pPr>
            <a:r>
              <a:rPr lang="en-US" altLang="zh-CN" sz="2000" b="1"/>
              <a:t>Google Apps,</a:t>
            </a:r>
            <a:endParaRPr lang="en-US" altLang="zh-CN" sz="2000" b="1"/>
          </a:p>
          <a:p>
            <a:pPr>
              <a:lnSpc>
                <a:spcPct val="90000"/>
              </a:lnSpc>
            </a:pPr>
            <a:r>
              <a:rPr lang="en-US" altLang="zh-CN" sz="2000" b="1">
                <a:solidFill>
                  <a:srgbClr val="0033CC"/>
                </a:solidFill>
              </a:rPr>
              <a:t>Facebook</a:t>
            </a:r>
            <a:r>
              <a:rPr lang="en-US" altLang="zh-CN" sz="2000" b="1"/>
              <a:t>, </a:t>
            </a:r>
            <a:endParaRPr lang="en-US" altLang="zh-CN" sz="2000" b="1"/>
          </a:p>
          <a:p>
            <a:pPr>
              <a:lnSpc>
                <a:spcPct val="90000"/>
              </a:lnSpc>
            </a:pPr>
            <a:r>
              <a:rPr lang="en-US" altLang="zh-CN" sz="2000" b="1"/>
              <a:t>YouTube</a:t>
            </a:r>
            <a:endParaRPr lang="en-US" altLang="zh-CN" sz="2000" b="1"/>
          </a:p>
          <a:p>
            <a:pPr>
              <a:lnSpc>
                <a:spcPct val="90000"/>
              </a:lnSpc>
            </a:pPr>
            <a:r>
              <a:rPr lang="en-US" altLang="zh-CN" sz="2000" b="1"/>
              <a:t>Salesforce.com</a:t>
            </a:r>
            <a:endParaRPr lang="en-US" altLang="zh-CN" sz="2000" b="1"/>
          </a:p>
        </p:txBody>
      </p:sp>
      <p:sp>
        <p:nvSpPr>
          <p:cNvPr id="20502" name="Text Box 27"/>
          <p:cNvSpPr txBox="1">
            <a:spLocks noChangeArrowheads="1"/>
          </p:cNvSpPr>
          <p:nvPr/>
        </p:nvSpPr>
        <p:spPr bwMode="auto">
          <a:xfrm>
            <a:off x="8356601" y="2868614"/>
            <a:ext cx="21764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pPr>
            <a:r>
              <a:rPr lang="en-US" altLang="zh-CN" sz="2000" b="1">
                <a:solidFill>
                  <a:srgbClr val="0033CC"/>
                </a:solidFill>
              </a:rPr>
              <a:t>Google AppEngine</a:t>
            </a:r>
            <a:r>
              <a:rPr lang="en-US" altLang="zh-CN" sz="2000" b="1"/>
              <a:t>,</a:t>
            </a:r>
            <a:endParaRPr lang="en-US" altLang="zh-CN" sz="2000" b="1"/>
          </a:p>
          <a:p>
            <a:pPr>
              <a:lnSpc>
                <a:spcPct val="90000"/>
              </a:lnSpc>
            </a:pPr>
            <a:r>
              <a:rPr lang="en-US" altLang="zh-CN" sz="2000" b="1"/>
              <a:t>Microsoft Azure</a:t>
            </a:r>
            <a:endParaRPr lang="en-US" altLang="zh-CN" sz="2000" b="1"/>
          </a:p>
        </p:txBody>
      </p:sp>
      <p:sp>
        <p:nvSpPr>
          <p:cNvPr id="20503" name="Text Box 28"/>
          <p:cNvSpPr txBox="1">
            <a:spLocks noChangeArrowheads="1"/>
          </p:cNvSpPr>
          <p:nvPr/>
        </p:nvSpPr>
        <p:spPr bwMode="auto">
          <a:xfrm>
            <a:off x="8472488" y="4149725"/>
            <a:ext cx="17716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pPr>
            <a:r>
              <a:rPr lang="en-US" altLang="zh-CN" sz="2000" b="1">
                <a:solidFill>
                  <a:srgbClr val="0033CC"/>
                </a:solidFill>
              </a:rPr>
              <a:t>Amazon EC2,</a:t>
            </a:r>
            <a:endParaRPr lang="en-US" altLang="zh-CN" sz="2000" b="1">
              <a:solidFill>
                <a:srgbClr val="0033CC"/>
              </a:solidFill>
            </a:endParaRPr>
          </a:p>
          <a:p>
            <a:pPr>
              <a:lnSpc>
                <a:spcPct val="90000"/>
              </a:lnSpc>
            </a:pPr>
            <a:r>
              <a:rPr lang="en-US" altLang="zh-CN" sz="2000" b="1"/>
              <a:t>Eucalyptus </a:t>
            </a:r>
            <a:endParaRPr lang="en-US" altLang="zh-CN" sz="2000" b="1"/>
          </a:p>
          <a:p>
            <a:pPr>
              <a:lnSpc>
                <a:spcPct val="90000"/>
              </a:lnSpc>
            </a:pPr>
            <a:r>
              <a:rPr lang="en-US" altLang="zh-CN" sz="2000" b="1"/>
              <a:t>OpenNEbula </a:t>
            </a:r>
            <a:endParaRPr lang="en-US" altLang="zh-CN" sz="2000" b="1"/>
          </a:p>
        </p:txBody>
      </p:sp>
      <p:sp>
        <p:nvSpPr>
          <p:cNvPr id="20504" name="Rectangle 29"/>
          <p:cNvSpPr>
            <a:spLocks noChangeArrowheads="1"/>
          </p:cNvSpPr>
          <p:nvPr/>
        </p:nvSpPr>
        <p:spPr bwMode="auto">
          <a:xfrm>
            <a:off x="8472489" y="5749281"/>
            <a:ext cx="18915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2400" b="1"/>
              <a:t>Data Centers </a:t>
            </a:r>
            <a:endParaRPr lang="en-US" altLang="zh-CN" sz="2400" b="1"/>
          </a:p>
        </p:txBody>
      </p:sp>
      <p:sp>
        <p:nvSpPr>
          <p:cNvPr id="18460" name="Line 30"/>
          <p:cNvSpPr>
            <a:spLocks noChangeShapeType="1"/>
          </p:cNvSpPr>
          <p:nvPr/>
        </p:nvSpPr>
        <p:spPr bwMode="auto">
          <a:xfrm flipV="1">
            <a:off x="1847850" y="1438275"/>
            <a:ext cx="2209800" cy="1588"/>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8461" name="Text Box 31"/>
          <p:cNvSpPr txBox="1">
            <a:spLocks noChangeArrowheads="1"/>
          </p:cNvSpPr>
          <p:nvPr/>
        </p:nvSpPr>
        <p:spPr bwMode="auto">
          <a:xfrm>
            <a:off x="2566989" y="836614"/>
            <a:ext cx="9032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solidFill>
                  <a:srgbClr val="0033CC"/>
                </a:solidFill>
                <a:latin typeface="微软雅黑" panose="020B0503020204020204" pitchFamily="34" charset="-122"/>
                <a:ea typeface="微软雅黑" panose="020B0503020204020204" pitchFamily="34" charset="-122"/>
              </a:rPr>
              <a:t>服务</a:t>
            </a:r>
            <a:endParaRPr lang="zh-CN" altLang="en-US" sz="2800" b="1">
              <a:solidFill>
                <a:srgbClr val="0033CC"/>
              </a:solidFill>
              <a:latin typeface="微软雅黑" panose="020B0503020204020204" pitchFamily="34" charset="-122"/>
              <a:ea typeface="微软雅黑" panose="020B0503020204020204" pitchFamily="34" charset="-122"/>
            </a:endParaRPr>
          </a:p>
        </p:txBody>
      </p:sp>
      <p:sp>
        <p:nvSpPr>
          <p:cNvPr id="18462" name="Line 32"/>
          <p:cNvSpPr>
            <a:spLocks noChangeShapeType="1"/>
          </p:cNvSpPr>
          <p:nvPr/>
        </p:nvSpPr>
        <p:spPr bwMode="auto">
          <a:xfrm>
            <a:off x="1847850" y="2695575"/>
            <a:ext cx="2209800" cy="1270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18463" name="Line 33"/>
          <p:cNvSpPr>
            <a:spLocks noChangeShapeType="1"/>
          </p:cNvSpPr>
          <p:nvPr/>
        </p:nvSpPr>
        <p:spPr bwMode="auto">
          <a:xfrm>
            <a:off x="1847850" y="4076700"/>
            <a:ext cx="2209800"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20509" name="Text Box 35"/>
          <p:cNvSpPr txBox="1">
            <a:spLocks noChangeArrowheads="1"/>
          </p:cNvSpPr>
          <p:nvPr/>
        </p:nvSpPr>
        <p:spPr bwMode="auto">
          <a:xfrm>
            <a:off x="1524001" y="1768476"/>
            <a:ext cx="2925763"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0000"/>
              </a:lnSpc>
            </a:pPr>
            <a:r>
              <a:rPr lang="zh-CN" altLang="en-US" sz="2200" b="1">
                <a:latin typeface="微软雅黑" panose="020B0503020204020204" pitchFamily="34" charset="-122"/>
                <a:ea typeface="微软雅黑" panose="020B0503020204020204" pitchFamily="34" charset="-122"/>
              </a:rPr>
              <a:t>软件即服务 </a:t>
            </a:r>
            <a:r>
              <a:rPr lang="en-US" altLang="zh-CN" sz="2200" b="1">
                <a:latin typeface="微软雅黑" panose="020B0503020204020204" pitchFamily="34" charset="-122"/>
                <a:ea typeface="微软雅黑" panose="020B0503020204020204" pitchFamily="34" charset="-122"/>
              </a:rPr>
              <a:t>(SaaS)</a:t>
            </a:r>
            <a:endParaRPr lang="en-US" altLang="zh-CN" sz="2200" b="1">
              <a:latin typeface="微软雅黑" panose="020B0503020204020204" pitchFamily="34" charset="-122"/>
              <a:ea typeface="微软雅黑" panose="020B0503020204020204" pitchFamily="34" charset="-122"/>
            </a:endParaRPr>
          </a:p>
        </p:txBody>
      </p:sp>
      <p:sp>
        <p:nvSpPr>
          <p:cNvPr id="20510" name="Text Box 36"/>
          <p:cNvSpPr txBox="1">
            <a:spLocks noChangeArrowheads="1"/>
          </p:cNvSpPr>
          <p:nvPr/>
        </p:nvSpPr>
        <p:spPr bwMode="auto">
          <a:xfrm>
            <a:off x="1677988" y="3079751"/>
            <a:ext cx="25463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2200" b="1">
                <a:latin typeface="微软雅黑" panose="020B0503020204020204" pitchFamily="34" charset="-122"/>
                <a:ea typeface="微软雅黑" panose="020B0503020204020204" pitchFamily="34" charset="-122"/>
              </a:rPr>
              <a:t>平台即服务</a:t>
            </a:r>
            <a:r>
              <a:rPr lang="en-US" altLang="zh-CN" sz="2200" b="1">
                <a:latin typeface="微软雅黑" panose="020B0503020204020204" pitchFamily="34" charset="-122"/>
                <a:ea typeface="微软雅黑" panose="020B0503020204020204" pitchFamily="34" charset="-122"/>
              </a:rPr>
              <a:t>(PaaS)</a:t>
            </a:r>
            <a:endParaRPr lang="en-US" altLang="zh-CN" sz="2200" b="1">
              <a:latin typeface="微软雅黑" panose="020B0503020204020204" pitchFamily="34" charset="-122"/>
              <a:ea typeface="微软雅黑" panose="020B0503020204020204" pitchFamily="34" charset="-122"/>
            </a:endParaRPr>
          </a:p>
        </p:txBody>
      </p:sp>
      <p:sp>
        <p:nvSpPr>
          <p:cNvPr id="20511" name="Rectangle 37"/>
          <p:cNvSpPr>
            <a:spLocks noChangeArrowheads="1"/>
          </p:cNvSpPr>
          <p:nvPr/>
        </p:nvSpPr>
        <p:spPr bwMode="auto">
          <a:xfrm>
            <a:off x="1631951" y="4398963"/>
            <a:ext cx="26590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zh-CN" altLang="en-US" sz="2200" b="1">
                <a:latin typeface="微软雅黑" panose="020B0503020204020204" pitchFamily="34" charset="-122"/>
                <a:ea typeface="微软雅黑" panose="020B0503020204020204" pitchFamily="34" charset="-122"/>
              </a:rPr>
              <a:t>基础设施即服务 </a:t>
            </a:r>
            <a:r>
              <a:rPr lang="en-US" altLang="zh-CN" sz="2200" b="1">
                <a:latin typeface="微软雅黑" panose="020B0503020204020204" pitchFamily="34" charset="-122"/>
                <a:ea typeface="微软雅黑" panose="020B0503020204020204" pitchFamily="34" charset="-122"/>
              </a:rPr>
              <a:t>(IaaS) </a:t>
            </a:r>
            <a:endParaRPr lang="en-US" altLang="zh-CN" sz="2200" b="1">
              <a:latin typeface="微软雅黑" panose="020B0503020204020204" pitchFamily="34" charset="-122"/>
              <a:ea typeface="微软雅黑" panose="020B0503020204020204" pitchFamily="34" charset="-122"/>
            </a:endParaRPr>
          </a:p>
        </p:txBody>
      </p:sp>
      <p:sp>
        <p:nvSpPr>
          <p:cNvPr id="18467" name="Text Box 38"/>
          <p:cNvSpPr txBox="1">
            <a:spLocks noChangeArrowheads="1"/>
          </p:cNvSpPr>
          <p:nvPr/>
        </p:nvSpPr>
        <p:spPr bwMode="auto">
          <a:xfrm>
            <a:off x="5087938" y="836613"/>
            <a:ext cx="3028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solidFill>
                  <a:srgbClr val="0033CC"/>
                </a:solidFill>
                <a:latin typeface="微软雅黑" panose="020B0503020204020204" pitchFamily="34" charset="-122"/>
                <a:ea typeface="微软雅黑" panose="020B0503020204020204" pitchFamily="34" charset="-122"/>
              </a:rPr>
              <a:t>每一层管理的资源</a:t>
            </a:r>
            <a:endParaRPr lang="zh-CN" altLang="en-US" sz="2800" b="1">
              <a:solidFill>
                <a:srgbClr val="0033CC"/>
              </a:solidFill>
              <a:latin typeface="微软雅黑" panose="020B0503020204020204" pitchFamily="34" charset="-122"/>
              <a:ea typeface="微软雅黑" panose="020B0503020204020204" pitchFamily="34" charset="-122"/>
            </a:endParaRPr>
          </a:p>
        </p:txBody>
      </p:sp>
      <p:sp>
        <p:nvSpPr>
          <p:cNvPr id="18468" name="Line 33"/>
          <p:cNvSpPr>
            <a:spLocks noChangeShapeType="1"/>
          </p:cNvSpPr>
          <p:nvPr/>
        </p:nvSpPr>
        <p:spPr bwMode="auto">
          <a:xfrm>
            <a:off x="2000250" y="5516563"/>
            <a:ext cx="2209800"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39" name="标题 1"/>
          <p:cNvSpPr txBox="1"/>
          <p:nvPr/>
        </p:nvSpPr>
        <p:spPr bwMode="auto">
          <a:xfrm>
            <a:off x="2711450" y="163514"/>
            <a:ext cx="6840538" cy="649287"/>
          </a:xfrm>
          <a:prstGeom prst="rect">
            <a:avLst/>
          </a:prstGeom>
          <a:noFill/>
          <a:ln>
            <a:noFill/>
          </a:ln>
          <a:effec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sz="3000" b="1" kern="0" dirty="0">
                <a:solidFill>
                  <a:schemeClr val="tx1"/>
                </a:solidFill>
                <a:latin typeface="微软雅黑" panose="020B0503020204020204" pitchFamily="34" charset="-122"/>
                <a:ea typeface="微软雅黑" panose="020B0503020204020204" pitchFamily="34" charset="-122"/>
              </a:rPr>
              <a:t>2. Concept of Cloud Computing</a:t>
            </a:r>
            <a:endParaRPr lang="en-US" altLang="zh-CN" sz="3000" b="1" kern="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482"/>
                                        </p:tgtEl>
                                        <p:attrNameLst>
                                          <p:attrName>style.visibility</p:attrName>
                                        </p:attrNameLst>
                                      </p:cBhvr>
                                      <p:to>
                                        <p:strVal val="visible"/>
                                      </p:to>
                                    </p:set>
                                    <p:animEffect transition="in" filter="fade">
                                      <p:cBhvr>
                                        <p:cTn id="14" dur="1000"/>
                                        <p:tgtEl>
                                          <p:spTgt spid="20482"/>
                                        </p:tgtEl>
                                      </p:cBhvr>
                                    </p:animEffect>
                                    <p:anim calcmode="lin" valueType="num">
                                      <p:cBhvr>
                                        <p:cTn id="15" dur="1000" fill="hold"/>
                                        <p:tgtEl>
                                          <p:spTgt spid="20482"/>
                                        </p:tgtEl>
                                        <p:attrNameLst>
                                          <p:attrName>ppt_x</p:attrName>
                                        </p:attrNameLst>
                                      </p:cBhvr>
                                      <p:tavLst>
                                        <p:tav tm="0">
                                          <p:val>
                                            <p:strVal val="#ppt_x"/>
                                          </p:val>
                                        </p:tav>
                                        <p:tav tm="100000">
                                          <p:val>
                                            <p:strVal val="#ppt_x"/>
                                          </p:val>
                                        </p:tav>
                                      </p:tavLst>
                                    </p:anim>
                                    <p:anim calcmode="lin" valueType="num">
                                      <p:cBhvr>
                                        <p:cTn id="16" dur="1000" fill="hold"/>
                                        <p:tgtEl>
                                          <p:spTgt spid="2048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0511"/>
                                        </p:tgtEl>
                                        <p:attrNameLst>
                                          <p:attrName>style.visibility</p:attrName>
                                        </p:attrNameLst>
                                      </p:cBhvr>
                                      <p:to>
                                        <p:strVal val="visible"/>
                                      </p:to>
                                    </p:set>
                                    <p:animEffect transition="in" filter="fade">
                                      <p:cBhvr>
                                        <p:cTn id="28" dur="1000"/>
                                        <p:tgtEl>
                                          <p:spTgt spid="20511"/>
                                        </p:tgtEl>
                                      </p:cBhvr>
                                    </p:animEffect>
                                    <p:anim calcmode="lin" valueType="num">
                                      <p:cBhvr>
                                        <p:cTn id="29" dur="1000" fill="hold"/>
                                        <p:tgtEl>
                                          <p:spTgt spid="20511"/>
                                        </p:tgtEl>
                                        <p:attrNameLst>
                                          <p:attrName>ppt_x</p:attrName>
                                        </p:attrNameLst>
                                      </p:cBhvr>
                                      <p:tavLst>
                                        <p:tav tm="0">
                                          <p:val>
                                            <p:strVal val="#ppt_x"/>
                                          </p:val>
                                        </p:tav>
                                        <p:tav tm="100000">
                                          <p:val>
                                            <p:strVal val="#ppt_x"/>
                                          </p:val>
                                        </p:tav>
                                      </p:tavLst>
                                    </p:anim>
                                    <p:anim calcmode="lin" valueType="num">
                                      <p:cBhvr>
                                        <p:cTn id="30" dur="1000" fill="hold"/>
                                        <p:tgtEl>
                                          <p:spTgt spid="205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1000"/>
                                        <p:tgtEl>
                                          <p:spTgt spid="3"/>
                                        </p:tgtEl>
                                      </p:cBhvr>
                                    </p:animEffect>
                                    <p:anim calcmode="lin" valueType="num">
                                      <p:cBhvr>
                                        <p:cTn id="36" dur="1000" fill="hold"/>
                                        <p:tgtEl>
                                          <p:spTgt spid="3"/>
                                        </p:tgtEl>
                                        <p:attrNameLst>
                                          <p:attrName>ppt_x</p:attrName>
                                        </p:attrNameLst>
                                      </p:cBhvr>
                                      <p:tavLst>
                                        <p:tav tm="0">
                                          <p:val>
                                            <p:strVal val="#ppt_x"/>
                                          </p:val>
                                        </p:tav>
                                        <p:tav tm="100000">
                                          <p:val>
                                            <p:strVal val="#ppt_x"/>
                                          </p:val>
                                        </p:tav>
                                      </p:tavLst>
                                    </p:anim>
                                    <p:anim calcmode="lin" valueType="num">
                                      <p:cBhvr>
                                        <p:cTn id="3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0510"/>
                                        </p:tgtEl>
                                        <p:attrNameLst>
                                          <p:attrName>style.visibility</p:attrName>
                                        </p:attrNameLst>
                                      </p:cBhvr>
                                      <p:to>
                                        <p:strVal val="visible"/>
                                      </p:to>
                                    </p:set>
                                    <p:animEffect transition="in" filter="fade">
                                      <p:cBhvr>
                                        <p:cTn id="42" dur="1000"/>
                                        <p:tgtEl>
                                          <p:spTgt spid="20510"/>
                                        </p:tgtEl>
                                      </p:cBhvr>
                                    </p:animEffect>
                                    <p:anim calcmode="lin" valueType="num">
                                      <p:cBhvr>
                                        <p:cTn id="43" dur="1000" fill="hold"/>
                                        <p:tgtEl>
                                          <p:spTgt spid="20510"/>
                                        </p:tgtEl>
                                        <p:attrNameLst>
                                          <p:attrName>ppt_x</p:attrName>
                                        </p:attrNameLst>
                                      </p:cBhvr>
                                      <p:tavLst>
                                        <p:tav tm="0">
                                          <p:val>
                                            <p:strVal val="#ppt_x"/>
                                          </p:val>
                                        </p:tav>
                                        <p:tav tm="100000">
                                          <p:val>
                                            <p:strVal val="#ppt_x"/>
                                          </p:val>
                                        </p:tav>
                                      </p:tavLst>
                                    </p:anim>
                                    <p:anim calcmode="lin" valueType="num">
                                      <p:cBhvr>
                                        <p:cTn id="44" dur="1000" fill="hold"/>
                                        <p:tgtEl>
                                          <p:spTgt spid="205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1000"/>
                                        <p:tgtEl>
                                          <p:spTgt spid="2"/>
                                        </p:tgtEl>
                                      </p:cBhvr>
                                    </p:animEffect>
                                    <p:anim calcmode="lin" valueType="num">
                                      <p:cBhvr>
                                        <p:cTn id="50" dur="1000" fill="hold"/>
                                        <p:tgtEl>
                                          <p:spTgt spid="2"/>
                                        </p:tgtEl>
                                        <p:attrNameLst>
                                          <p:attrName>ppt_x</p:attrName>
                                        </p:attrNameLst>
                                      </p:cBhvr>
                                      <p:tavLst>
                                        <p:tav tm="0">
                                          <p:val>
                                            <p:strVal val="#ppt_x"/>
                                          </p:val>
                                        </p:tav>
                                        <p:tav tm="100000">
                                          <p:val>
                                            <p:strVal val="#ppt_x"/>
                                          </p:val>
                                        </p:tav>
                                      </p:tavLst>
                                    </p:anim>
                                    <p:anim calcmode="lin" valueType="num">
                                      <p:cBhvr>
                                        <p:cTn id="5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0509"/>
                                        </p:tgtEl>
                                        <p:attrNameLst>
                                          <p:attrName>style.visibility</p:attrName>
                                        </p:attrNameLst>
                                      </p:cBhvr>
                                      <p:to>
                                        <p:strVal val="visible"/>
                                      </p:to>
                                    </p:set>
                                    <p:animEffect transition="in" filter="fade">
                                      <p:cBhvr>
                                        <p:cTn id="56" dur="1000"/>
                                        <p:tgtEl>
                                          <p:spTgt spid="20509"/>
                                        </p:tgtEl>
                                      </p:cBhvr>
                                    </p:animEffect>
                                    <p:anim calcmode="lin" valueType="num">
                                      <p:cBhvr>
                                        <p:cTn id="57" dur="1000" fill="hold"/>
                                        <p:tgtEl>
                                          <p:spTgt spid="20509"/>
                                        </p:tgtEl>
                                        <p:attrNameLst>
                                          <p:attrName>ppt_x</p:attrName>
                                        </p:attrNameLst>
                                      </p:cBhvr>
                                      <p:tavLst>
                                        <p:tav tm="0">
                                          <p:val>
                                            <p:strVal val="#ppt_x"/>
                                          </p:val>
                                        </p:tav>
                                        <p:tav tm="100000">
                                          <p:val>
                                            <p:strVal val="#ppt_x"/>
                                          </p:val>
                                        </p:tav>
                                      </p:tavLst>
                                    </p:anim>
                                    <p:anim calcmode="lin" valueType="num">
                                      <p:cBhvr>
                                        <p:cTn id="58" dur="1000" fill="hold"/>
                                        <p:tgtEl>
                                          <p:spTgt spid="20509"/>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0504"/>
                                        </p:tgtEl>
                                        <p:attrNameLst>
                                          <p:attrName>style.visibility</p:attrName>
                                        </p:attrNameLst>
                                      </p:cBhvr>
                                      <p:to>
                                        <p:strVal val="visible"/>
                                      </p:to>
                                    </p:set>
                                    <p:animEffect transition="in" filter="fade">
                                      <p:cBhvr>
                                        <p:cTn id="63" dur="1000"/>
                                        <p:tgtEl>
                                          <p:spTgt spid="20504"/>
                                        </p:tgtEl>
                                      </p:cBhvr>
                                    </p:animEffect>
                                    <p:anim calcmode="lin" valueType="num">
                                      <p:cBhvr>
                                        <p:cTn id="64" dur="1000" fill="hold"/>
                                        <p:tgtEl>
                                          <p:spTgt spid="20504"/>
                                        </p:tgtEl>
                                        <p:attrNameLst>
                                          <p:attrName>ppt_x</p:attrName>
                                        </p:attrNameLst>
                                      </p:cBhvr>
                                      <p:tavLst>
                                        <p:tav tm="0">
                                          <p:val>
                                            <p:strVal val="#ppt_x"/>
                                          </p:val>
                                        </p:tav>
                                        <p:tav tm="100000">
                                          <p:val>
                                            <p:strVal val="#ppt_x"/>
                                          </p:val>
                                        </p:tav>
                                      </p:tavLst>
                                    </p:anim>
                                    <p:anim calcmode="lin" valueType="num">
                                      <p:cBhvr>
                                        <p:cTn id="65" dur="1000" fill="hold"/>
                                        <p:tgtEl>
                                          <p:spTgt spid="20504"/>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0503"/>
                                        </p:tgtEl>
                                        <p:attrNameLst>
                                          <p:attrName>style.visibility</p:attrName>
                                        </p:attrNameLst>
                                      </p:cBhvr>
                                      <p:to>
                                        <p:strVal val="visible"/>
                                      </p:to>
                                    </p:set>
                                    <p:animEffect transition="in" filter="fade">
                                      <p:cBhvr>
                                        <p:cTn id="70" dur="1000"/>
                                        <p:tgtEl>
                                          <p:spTgt spid="20503"/>
                                        </p:tgtEl>
                                      </p:cBhvr>
                                    </p:animEffect>
                                    <p:anim calcmode="lin" valueType="num">
                                      <p:cBhvr>
                                        <p:cTn id="71" dur="1000" fill="hold"/>
                                        <p:tgtEl>
                                          <p:spTgt spid="20503"/>
                                        </p:tgtEl>
                                        <p:attrNameLst>
                                          <p:attrName>ppt_x</p:attrName>
                                        </p:attrNameLst>
                                      </p:cBhvr>
                                      <p:tavLst>
                                        <p:tav tm="0">
                                          <p:val>
                                            <p:strVal val="#ppt_x"/>
                                          </p:val>
                                        </p:tav>
                                        <p:tav tm="100000">
                                          <p:val>
                                            <p:strVal val="#ppt_x"/>
                                          </p:val>
                                        </p:tav>
                                      </p:tavLst>
                                    </p:anim>
                                    <p:anim calcmode="lin" valueType="num">
                                      <p:cBhvr>
                                        <p:cTn id="72" dur="1000" fill="hold"/>
                                        <p:tgtEl>
                                          <p:spTgt spid="20503"/>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20502"/>
                                        </p:tgtEl>
                                        <p:attrNameLst>
                                          <p:attrName>style.visibility</p:attrName>
                                        </p:attrNameLst>
                                      </p:cBhvr>
                                      <p:to>
                                        <p:strVal val="visible"/>
                                      </p:to>
                                    </p:set>
                                    <p:animEffect transition="in" filter="fade">
                                      <p:cBhvr>
                                        <p:cTn id="77" dur="1000"/>
                                        <p:tgtEl>
                                          <p:spTgt spid="20502"/>
                                        </p:tgtEl>
                                      </p:cBhvr>
                                    </p:animEffect>
                                    <p:anim calcmode="lin" valueType="num">
                                      <p:cBhvr>
                                        <p:cTn id="78" dur="1000" fill="hold"/>
                                        <p:tgtEl>
                                          <p:spTgt spid="20502"/>
                                        </p:tgtEl>
                                        <p:attrNameLst>
                                          <p:attrName>ppt_x</p:attrName>
                                        </p:attrNameLst>
                                      </p:cBhvr>
                                      <p:tavLst>
                                        <p:tav tm="0">
                                          <p:val>
                                            <p:strVal val="#ppt_x"/>
                                          </p:val>
                                        </p:tav>
                                        <p:tav tm="100000">
                                          <p:val>
                                            <p:strVal val="#ppt_x"/>
                                          </p:val>
                                        </p:tav>
                                      </p:tavLst>
                                    </p:anim>
                                    <p:anim calcmode="lin" valueType="num">
                                      <p:cBhvr>
                                        <p:cTn id="79" dur="1000" fill="hold"/>
                                        <p:tgtEl>
                                          <p:spTgt spid="20502"/>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20501"/>
                                        </p:tgtEl>
                                        <p:attrNameLst>
                                          <p:attrName>style.visibility</p:attrName>
                                        </p:attrNameLst>
                                      </p:cBhvr>
                                      <p:to>
                                        <p:strVal val="visible"/>
                                      </p:to>
                                    </p:set>
                                    <p:animEffect transition="in" filter="fade">
                                      <p:cBhvr>
                                        <p:cTn id="84" dur="1000"/>
                                        <p:tgtEl>
                                          <p:spTgt spid="20501"/>
                                        </p:tgtEl>
                                      </p:cBhvr>
                                    </p:animEffect>
                                    <p:anim calcmode="lin" valueType="num">
                                      <p:cBhvr>
                                        <p:cTn id="85" dur="1000" fill="hold"/>
                                        <p:tgtEl>
                                          <p:spTgt spid="20501"/>
                                        </p:tgtEl>
                                        <p:attrNameLst>
                                          <p:attrName>ppt_x</p:attrName>
                                        </p:attrNameLst>
                                      </p:cBhvr>
                                      <p:tavLst>
                                        <p:tav tm="0">
                                          <p:val>
                                            <p:strVal val="#ppt_x"/>
                                          </p:val>
                                        </p:tav>
                                        <p:tav tm="100000">
                                          <p:val>
                                            <p:strVal val="#ppt_x"/>
                                          </p:val>
                                        </p:tav>
                                      </p:tavLst>
                                    </p:anim>
                                    <p:anim calcmode="lin" valueType="num">
                                      <p:cBhvr>
                                        <p:cTn id="86" dur="1000" fill="hold"/>
                                        <p:tgtEl>
                                          <p:spTgt spid="205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20501" grpId="0"/>
      <p:bldP spid="20502" grpId="0"/>
      <p:bldP spid="20503" grpId="0"/>
      <p:bldP spid="20504" grpId="0"/>
      <p:bldP spid="20509" grpId="0"/>
      <p:bldP spid="20510" grpId="0"/>
      <p:bldP spid="205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棱台 3"/>
          <p:cNvSpPr/>
          <p:nvPr/>
        </p:nvSpPr>
        <p:spPr>
          <a:xfrm>
            <a:off x="1962779" y="1071221"/>
            <a:ext cx="4465638" cy="1438275"/>
          </a:xfrm>
          <a:prstGeom prst="bevel">
            <a:avLst/>
          </a:prstGeom>
          <a:solidFill>
            <a:srgbClr val="FFFF66">
              <a:alpha val="21000"/>
            </a:srgbClr>
          </a:solidFill>
          <a:ln>
            <a:solidFill>
              <a:srgbClr val="FFCC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en-US" altLang="zh-CN" sz="2800" b="1"/>
              <a:t>SaaS</a:t>
            </a:r>
            <a:endParaRPr lang="en-US" altLang="zh-CN" sz="2800" b="1"/>
          </a:p>
          <a:p>
            <a:pPr algn="ctr">
              <a:lnSpc>
                <a:spcPct val="90000"/>
              </a:lnSpc>
              <a:defRPr/>
            </a:pPr>
            <a:r>
              <a:rPr lang="en-US" altLang="zh-CN" sz="2000" b="1"/>
              <a:t>CRM, Email, visual desktop, </a:t>
            </a:r>
            <a:endParaRPr lang="en-US" altLang="zh-CN" sz="2000" b="1"/>
          </a:p>
          <a:p>
            <a:pPr algn="ctr">
              <a:lnSpc>
                <a:spcPct val="90000"/>
              </a:lnSpc>
              <a:defRPr/>
            </a:pPr>
            <a:r>
              <a:rPr lang="en-US" altLang="zh-CN" sz="2000" b="1"/>
              <a:t>communication,  games…</a:t>
            </a:r>
            <a:endParaRPr lang="zh-CN" altLang="en-US" sz="2000" b="1"/>
          </a:p>
        </p:txBody>
      </p:sp>
      <p:sp>
        <p:nvSpPr>
          <p:cNvPr id="5" name="棱台 4"/>
          <p:cNvSpPr/>
          <p:nvPr/>
        </p:nvSpPr>
        <p:spPr>
          <a:xfrm>
            <a:off x="1962779" y="2639670"/>
            <a:ext cx="4465638" cy="1439862"/>
          </a:xfrm>
          <a:prstGeom prst="bevel">
            <a:avLst/>
          </a:prstGeom>
          <a:solidFill>
            <a:srgbClr val="FFFF66">
              <a:alpha val="21000"/>
            </a:srgbClr>
          </a:solidFill>
          <a:ln>
            <a:solidFill>
              <a:srgbClr val="FFCC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en-US" altLang="zh-CN" sz="2800" b="1" dirty="0" err="1"/>
              <a:t>PaaS</a:t>
            </a:r>
            <a:endParaRPr lang="en-US" altLang="zh-CN" sz="2800" b="1" dirty="0"/>
          </a:p>
          <a:p>
            <a:pPr algn="ctr">
              <a:lnSpc>
                <a:spcPct val="90000"/>
              </a:lnSpc>
              <a:defRPr/>
            </a:pPr>
            <a:r>
              <a:rPr lang="en-US" altLang="zh-CN" sz="2000" b="1" dirty="0"/>
              <a:t>Execution runtime, database, web server, </a:t>
            </a:r>
            <a:endParaRPr lang="en-US" altLang="zh-CN" sz="2000" b="1" dirty="0"/>
          </a:p>
          <a:p>
            <a:pPr algn="ctr">
              <a:lnSpc>
                <a:spcPct val="90000"/>
              </a:lnSpc>
              <a:defRPr/>
            </a:pPr>
            <a:r>
              <a:rPr lang="en-US" altLang="zh-CN" sz="2000" b="1" dirty="0"/>
              <a:t>development  tools…</a:t>
            </a:r>
            <a:endParaRPr lang="zh-CN" altLang="en-US" sz="2000" b="1" dirty="0"/>
          </a:p>
        </p:txBody>
      </p:sp>
      <p:sp>
        <p:nvSpPr>
          <p:cNvPr id="6" name="棱台 5"/>
          <p:cNvSpPr/>
          <p:nvPr/>
        </p:nvSpPr>
        <p:spPr>
          <a:xfrm>
            <a:off x="1962779" y="4238283"/>
            <a:ext cx="4465638" cy="1439863"/>
          </a:xfrm>
          <a:prstGeom prst="bevel">
            <a:avLst/>
          </a:prstGeom>
          <a:solidFill>
            <a:srgbClr val="FFFF66">
              <a:alpha val="21000"/>
            </a:srgbClr>
          </a:solidFill>
          <a:ln>
            <a:solidFill>
              <a:srgbClr val="FFCC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en-US" altLang="zh-CN" sz="2800" b="1"/>
              <a:t>IaaS</a:t>
            </a:r>
            <a:endParaRPr lang="en-US" altLang="zh-CN" sz="2800" b="1"/>
          </a:p>
          <a:p>
            <a:pPr algn="ctr">
              <a:lnSpc>
                <a:spcPct val="90000"/>
              </a:lnSpc>
              <a:defRPr/>
            </a:pPr>
            <a:r>
              <a:rPr lang="en-US" altLang="zh-CN" sz="2000" b="1"/>
              <a:t>Virtual machines, servers,  storage, </a:t>
            </a:r>
            <a:endParaRPr lang="en-US" altLang="zh-CN" sz="2000" b="1"/>
          </a:p>
          <a:p>
            <a:pPr algn="ctr">
              <a:lnSpc>
                <a:spcPct val="90000"/>
              </a:lnSpc>
              <a:defRPr/>
            </a:pPr>
            <a:r>
              <a:rPr lang="en-US" altLang="zh-CN" sz="2000" b="1"/>
              <a:t>load balancers,  network, etc,…</a:t>
            </a:r>
            <a:endParaRPr lang="zh-CN" altLang="en-US" sz="2000" b="1"/>
          </a:p>
        </p:txBody>
      </p:sp>
      <p:sp>
        <p:nvSpPr>
          <p:cNvPr id="15" name="标题 1"/>
          <p:cNvSpPr txBox="1"/>
          <p:nvPr/>
        </p:nvSpPr>
        <p:spPr bwMode="auto">
          <a:xfrm>
            <a:off x="3792539" y="5876925"/>
            <a:ext cx="4319587" cy="647700"/>
          </a:xfrm>
          <a:prstGeom prst="rect">
            <a:avLst/>
          </a:prstGeom>
          <a:noFill/>
          <a:ln>
            <a:noFill/>
          </a:ln>
          <a:effectLst/>
        </p:spPr>
        <p:txBody>
          <a:bodyPr anchor="ct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defRPr/>
            </a:pPr>
            <a:r>
              <a:rPr lang="zh-CN" altLang="en-US" sz="3200" b="1" kern="0" dirty="0">
                <a:solidFill>
                  <a:schemeClr val="tx1"/>
                </a:solidFill>
                <a:latin typeface="微软雅黑" panose="020B0503020204020204" pitchFamily="34" charset="-122"/>
                <a:ea typeface="微软雅黑" panose="020B0503020204020204" pitchFamily="34" charset="-122"/>
              </a:rPr>
              <a:t>云计算简单架构图</a:t>
            </a:r>
            <a:endParaRPr lang="en-US" altLang="zh-CN" sz="3200" b="1" kern="0" dirty="0">
              <a:solidFill>
                <a:schemeClr val="tx1"/>
              </a:solidFill>
              <a:latin typeface="微软雅黑" panose="020B0503020204020204" pitchFamily="34" charset="-122"/>
              <a:ea typeface="微软雅黑" panose="020B0503020204020204" pitchFamily="34" charset="-122"/>
            </a:endParaRPr>
          </a:p>
        </p:txBody>
      </p:sp>
      <p:sp>
        <p:nvSpPr>
          <p:cNvPr id="16" name="棱台 15"/>
          <p:cNvSpPr/>
          <p:nvPr/>
        </p:nvSpPr>
        <p:spPr>
          <a:xfrm>
            <a:off x="7398380" y="1239495"/>
            <a:ext cx="2233613" cy="1166812"/>
          </a:xfrm>
          <a:prstGeom prst="bevel">
            <a:avLst/>
          </a:prstGeom>
          <a:solidFill>
            <a:srgbClr val="00CC00">
              <a:alpha val="14000"/>
            </a:srgbClr>
          </a:solidFill>
          <a:ln>
            <a:solidFill>
              <a:srgbClr val="FFCC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2800" b="1" dirty="0">
                <a:latin typeface="微软雅黑" panose="020B0503020204020204" pitchFamily="34" charset="-122"/>
                <a:ea typeface="微软雅黑" panose="020B0503020204020204" pitchFamily="34" charset="-122"/>
              </a:rPr>
              <a:t> 个人用户，</a:t>
            </a:r>
            <a:endParaRPr lang="en-US" altLang="zh-CN" sz="2800" b="1" dirty="0">
              <a:latin typeface="微软雅黑" panose="020B0503020204020204" pitchFamily="34" charset="-122"/>
              <a:ea typeface="微软雅黑" panose="020B0503020204020204" pitchFamily="34" charset="-122"/>
            </a:endParaRPr>
          </a:p>
          <a:p>
            <a:pPr algn="ctr">
              <a:defRPr/>
            </a:pPr>
            <a:r>
              <a:rPr lang="zh-CN" altLang="en-US" sz="2800" b="1" dirty="0">
                <a:latin typeface="微软雅黑" panose="020B0503020204020204" pitchFamily="34" charset="-122"/>
                <a:ea typeface="微软雅黑" panose="020B0503020204020204" pitchFamily="34" charset="-122"/>
              </a:rPr>
              <a:t>公司用户</a:t>
            </a:r>
            <a:endParaRPr lang="en-US" altLang="zh-CN" sz="2800" b="1" dirty="0">
              <a:latin typeface="微软雅黑" panose="020B0503020204020204" pitchFamily="34" charset="-122"/>
              <a:ea typeface="微软雅黑" panose="020B0503020204020204" pitchFamily="34" charset="-122"/>
            </a:endParaRPr>
          </a:p>
        </p:txBody>
      </p:sp>
      <p:sp>
        <p:nvSpPr>
          <p:cNvPr id="17" name="棱台 16"/>
          <p:cNvSpPr/>
          <p:nvPr/>
        </p:nvSpPr>
        <p:spPr>
          <a:xfrm>
            <a:off x="7434892" y="2839695"/>
            <a:ext cx="2233612" cy="1166812"/>
          </a:xfrm>
          <a:prstGeom prst="bevel">
            <a:avLst/>
          </a:prstGeom>
          <a:solidFill>
            <a:srgbClr val="00CC00">
              <a:alpha val="14000"/>
            </a:srgbClr>
          </a:solidFill>
          <a:ln>
            <a:solidFill>
              <a:srgbClr val="FFCC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2800" b="1" dirty="0">
                <a:latin typeface="微软雅黑" panose="020B0503020204020204" pitchFamily="34" charset="-122"/>
                <a:ea typeface="微软雅黑" panose="020B0503020204020204" pitchFamily="34" charset="-122"/>
              </a:rPr>
              <a:t>个人用户 </a:t>
            </a:r>
            <a:endParaRPr lang="en-US" altLang="zh-CN" sz="2800" b="1" dirty="0">
              <a:latin typeface="微软雅黑" panose="020B0503020204020204" pitchFamily="34" charset="-122"/>
              <a:ea typeface="微软雅黑" panose="020B0503020204020204" pitchFamily="34" charset="-122"/>
            </a:endParaRPr>
          </a:p>
          <a:p>
            <a:pPr algn="ctr">
              <a:defRPr/>
            </a:pPr>
            <a:r>
              <a:rPr lang="zh-CN" altLang="en-US" sz="2800" b="1" dirty="0">
                <a:latin typeface="微软雅黑" panose="020B0503020204020204" pitchFamily="34" charset="-122"/>
                <a:ea typeface="微软雅黑" panose="020B0503020204020204" pitchFamily="34" charset="-122"/>
              </a:rPr>
              <a:t>公司用户</a:t>
            </a:r>
            <a:endParaRPr lang="en-US" altLang="zh-CN" sz="2800" b="1" dirty="0">
              <a:latin typeface="微软雅黑" panose="020B0503020204020204" pitchFamily="34" charset="-122"/>
              <a:ea typeface="微软雅黑" panose="020B0503020204020204" pitchFamily="34" charset="-122"/>
            </a:endParaRPr>
          </a:p>
        </p:txBody>
      </p:sp>
      <p:sp>
        <p:nvSpPr>
          <p:cNvPr id="18" name="棱台 17"/>
          <p:cNvSpPr/>
          <p:nvPr/>
        </p:nvSpPr>
        <p:spPr>
          <a:xfrm>
            <a:off x="7434892" y="4352583"/>
            <a:ext cx="2233612" cy="1166813"/>
          </a:xfrm>
          <a:prstGeom prst="bevel">
            <a:avLst/>
          </a:prstGeom>
          <a:solidFill>
            <a:srgbClr val="00CC00">
              <a:alpha val="14000"/>
            </a:srgbClr>
          </a:solidFill>
          <a:ln>
            <a:solidFill>
              <a:srgbClr val="FFCC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2800" b="1" dirty="0">
                <a:latin typeface="微软雅黑" panose="020B0503020204020204" pitchFamily="34" charset="-122"/>
                <a:ea typeface="微软雅黑" panose="020B0503020204020204" pitchFamily="34" charset="-122"/>
              </a:rPr>
              <a:t> 公司用户</a:t>
            </a:r>
            <a:endParaRPr lang="en-US" altLang="zh-CN" sz="2800" b="1" dirty="0">
              <a:latin typeface="微软雅黑" panose="020B0503020204020204" pitchFamily="34" charset="-122"/>
              <a:ea typeface="微软雅黑" panose="020B0503020204020204" pitchFamily="34" charset="-122"/>
            </a:endParaRPr>
          </a:p>
        </p:txBody>
      </p:sp>
      <p:cxnSp>
        <p:nvCxnSpPr>
          <p:cNvPr id="19" name="直接箭头连接符 18"/>
          <p:cNvCxnSpPr/>
          <p:nvPr/>
        </p:nvCxnSpPr>
        <p:spPr>
          <a:xfrm>
            <a:off x="6283954" y="1879257"/>
            <a:ext cx="1150938" cy="0"/>
          </a:xfrm>
          <a:prstGeom prst="straightConnector1">
            <a:avLst/>
          </a:prstGeom>
          <a:ln w="63500">
            <a:solidFill>
              <a:srgbClr val="0000CC"/>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6436354" y="3358807"/>
            <a:ext cx="1150938" cy="0"/>
          </a:xfrm>
          <a:prstGeom prst="straightConnector1">
            <a:avLst/>
          </a:prstGeom>
          <a:ln w="63500">
            <a:solidFill>
              <a:srgbClr val="0000CC"/>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6355393" y="4871695"/>
            <a:ext cx="1152525" cy="0"/>
          </a:xfrm>
          <a:prstGeom prst="straightConnector1">
            <a:avLst/>
          </a:prstGeom>
          <a:ln w="63500">
            <a:solidFill>
              <a:srgbClr val="0000CC"/>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3" name="标题 1"/>
          <p:cNvSpPr txBox="1"/>
          <p:nvPr/>
        </p:nvSpPr>
        <p:spPr bwMode="auto">
          <a:xfrm>
            <a:off x="2711450" y="115889"/>
            <a:ext cx="6840538" cy="649287"/>
          </a:xfrm>
          <a:prstGeom prst="rect">
            <a:avLst/>
          </a:prstGeom>
          <a:noFill/>
          <a:ln>
            <a:noFill/>
          </a:ln>
          <a:effec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sz="3000" b="1" kern="0">
                <a:solidFill>
                  <a:schemeClr val="tx1"/>
                </a:solidFill>
                <a:latin typeface="微软雅黑" panose="020B0503020204020204" pitchFamily="34" charset="-122"/>
                <a:ea typeface="微软雅黑" panose="020B0503020204020204" pitchFamily="34" charset="-122"/>
              </a:rPr>
              <a:t>2. Concept of Cloud Computing</a:t>
            </a:r>
            <a:endParaRPr lang="en-US" altLang="zh-CN" sz="3000" b="1" kern="0" dirty="0">
              <a:solidFill>
                <a:schemeClr val="tx1"/>
              </a:solidFill>
              <a:latin typeface="微软雅黑" panose="020B0503020204020204" pitchFamily="34" charset="-122"/>
              <a:ea typeface="微软雅黑" panose="020B0503020204020204" pitchFamily="34" charset="-122"/>
            </a:endParaRPr>
          </a:p>
        </p:txBody>
      </p:sp>
      <p:sp>
        <p:nvSpPr>
          <p:cNvPr id="2" name="棱台 1">
            <a:hlinkClick r:id="rId1" action="ppaction://hlinksldjump"/>
          </p:cNvPr>
          <p:cNvSpPr/>
          <p:nvPr/>
        </p:nvSpPr>
        <p:spPr>
          <a:xfrm>
            <a:off x="9948864" y="5829191"/>
            <a:ext cx="1620571" cy="695434"/>
          </a:xfrm>
          <a:prstGeom prst="bevel">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微软雅黑" panose="020B0503020204020204" pitchFamily="34" charset="-122"/>
                <a:ea typeface="微软雅黑" panose="020B0503020204020204" pitchFamily="34" charset="-122"/>
              </a:rPr>
              <a:t>Return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棱台 1"/>
          <p:cNvSpPr/>
          <p:nvPr/>
        </p:nvSpPr>
        <p:spPr>
          <a:xfrm>
            <a:off x="3287714" y="1844676"/>
            <a:ext cx="5976937" cy="2232025"/>
          </a:xfrm>
          <a:prstGeom prst="bevel">
            <a:avLst>
              <a:gd name="adj" fmla="val 5053"/>
            </a:avLst>
          </a:prstGeom>
          <a:solidFill>
            <a:srgbClr val="FFFF66">
              <a:alpha val="17000"/>
            </a:srgbClr>
          </a:solidFill>
          <a:ln>
            <a:solidFill>
              <a:srgbClr val="C00000">
                <a:alpha val="19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chemeClr val="tx1"/>
                </a:solidFill>
                <a:latin typeface="微软雅黑" panose="020B0503020204020204" pitchFamily="34" charset="-122"/>
                <a:ea typeface="微软雅黑" panose="020B0503020204020204" pitchFamily="34" charset="-122"/>
              </a:rPr>
              <a:t>Cloud Delivery Models</a:t>
            </a:r>
            <a:endParaRPr lang="en-US" altLang="zh-CN" sz="3200" b="1" dirty="0">
              <a:solidFill>
                <a:schemeClr val="tx1"/>
              </a:solidFill>
              <a:latin typeface="微软雅黑" panose="020B0503020204020204" pitchFamily="34" charset="-122"/>
              <a:ea typeface="微软雅黑" panose="020B0503020204020204" pitchFamily="34" charset="-122"/>
            </a:endParaRPr>
          </a:p>
          <a:p>
            <a:pPr algn="ctr">
              <a:defRPr/>
            </a:pPr>
            <a:r>
              <a:rPr lang="zh-CN" altLang="en-US" sz="3200" b="1" dirty="0">
                <a:solidFill>
                  <a:schemeClr val="tx1"/>
                </a:solidFill>
                <a:latin typeface="微软雅黑" panose="020B0503020204020204" pitchFamily="34" charset="-122"/>
                <a:ea typeface="微软雅黑" panose="020B0503020204020204" pitchFamily="34" charset="-122"/>
              </a:rPr>
              <a:t>（</a:t>
            </a:r>
            <a:r>
              <a:rPr lang="en-US" altLang="zh-CN" sz="3200" b="1" dirty="0">
                <a:solidFill>
                  <a:schemeClr val="tx1"/>
                </a:solidFill>
                <a:latin typeface="微软雅黑" panose="020B0503020204020204" pitchFamily="34" charset="-122"/>
                <a:ea typeface="微软雅黑" panose="020B0503020204020204" pitchFamily="34" charset="-122"/>
              </a:rPr>
              <a:t>Service Models</a:t>
            </a:r>
            <a:r>
              <a:rPr lang="zh-CN" altLang="en-US" sz="3200" b="1" dirty="0">
                <a:solidFill>
                  <a:schemeClr val="tx1"/>
                </a:solidFill>
                <a:latin typeface="微软雅黑" panose="020B0503020204020204" pitchFamily="34" charset="-122"/>
                <a:ea typeface="微软雅黑" panose="020B0503020204020204" pitchFamily="34" charset="-122"/>
              </a:rPr>
              <a:t>）</a:t>
            </a:r>
            <a:endParaRPr lang="en-US" altLang="zh-CN" sz="3200" b="1" dirty="0">
              <a:solidFill>
                <a:schemeClr val="tx1"/>
              </a:solidFill>
              <a:latin typeface="微软雅黑" panose="020B0503020204020204" pitchFamily="34" charset="-122"/>
              <a:ea typeface="微软雅黑" panose="020B0503020204020204" pitchFamily="34" charset="-122"/>
            </a:endParaRPr>
          </a:p>
        </p:txBody>
      </p:sp>
      <p:sp>
        <p:nvSpPr>
          <p:cNvPr id="20482" name="矩形 2"/>
          <p:cNvSpPr>
            <a:spLocks noChangeArrowheads="1"/>
          </p:cNvSpPr>
          <p:nvPr/>
        </p:nvSpPr>
        <p:spPr bwMode="auto">
          <a:xfrm>
            <a:off x="4440238" y="4367213"/>
            <a:ext cx="34163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3600" b="1">
                <a:latin typeface="微软雅黑" panose="020B0503020204020204" pitchFamily="34" charset="-122"/>
                <a:ea typeface="微软雅黑" panose="020B0503020204020204" pitchFamily="34" charset="-122"/>
              </a:rPr>
              <a:t>云服务交付模型</a:t>
            </a:r>
            <a:endParaRPr lang="en-US" altLang="zh-CN" sz="36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81200" y="115889"/>
            <a:ext cx="8229600" cy="504825"/>
          </a:xfrm>
        </p:spPr>
        <p:txBody>
          <a:bodyPr/>
          <a:lstStyle/>
          <a:p>
            <a:pPr eaLnBrk="1" hangingPunct="1"/>
            <a:r>
              <a:rPr lang="en-US" altLang="zh-CN" sz="3000" b="1">
                <a:latin typeface="微软雅黑" panose="020B0503020204020204" pitchFamily="34" charset="-122"/>
                <a:ea typeface="微软雅黑" panose="020B0503020204020204" pitchFamily="34" charset="-122"/>
              </a:rPr>
              <a:t>3. Cloud Delivery Models</a:t>
            </a:r>
            <a:endParaRPr lang="zh-CN" altLang="en-US" sz="3000" b="1">
              <a:latin typeface="微软雅黑" panose="020B0503020204020204" pitchFamily="34" charset="-122"/>
              <a:ea typeface="微软雅黑" panose="020B0503020204020204" pitchFamily="34" charset="-122"/>
            </a:endParaRPr>
          </a:p>
        </p:txBody>
      </p:sp>
      <p:sp>
        <p:nvSpPr>
          <p:cNvPr id="21507" name="Rectangle 3"/>
          <p:cNvSpPr>
            <a:spLocks noGrp="1" noChangeArrowheads="1"/>
          </p:cNvSpPr>
          <p:nvPr>
            <p:ph idx="1"/>
          </p:nvPr>
        </p:nvSpPr>
        <p:spPr>
          <a:xfrm>
            <a:off x="688063" y="765176"/>
            <a:ext cx="10637822" cy="5903913"/>
          </a:xfrm>
        </p:spPr>
        <p:txBody>
          <a:bodyPr>
            <a:normAutofit fontScale="92500" lnSpcReduction="10000"/>
          </a:bodyPr>
          <a:lstStyle/>
          <a:p>
            <a:pPr eaLnBrk="1" hangingPunct="1">
              <a:lnSpc>
                <a:spcPct val="120000"/>
              </a:lnSpc>
              <a:spcBef>
                <a:spcPts val="600"/>
              </a:spcBef>
            </a:pPr>
            <a:r>
              <a:rPr lang="en-US" altLang="ja-JP" b="1" dirty="0">
                <a:solidFill>
                  <a:srgbClr val="0033CC"/>
                </a:solidFill>
                <a:latin typeface="微软雅黑" panose="020B0503020204020204" pitchFamily="34" charset="-122"/>
                <a:ea typeface="微软雅黑" panose="020B0503020204020204" pitchFamily="34" charset="-122"/>
              </a:rPr>
              <a:t>Software as a Service </a:t>
            </a:r>
            <a:r>
              <a:rPr lang="en-US" altLang="zh-CN" b="1" dirty="0">
                <a:solidFill>
                  <a:srgbClr val="0033CC"/>
                </a:solidFill>
                <a:latin typeface="微软雅黑" panose="020B0503020204020204" pitchFamily="34" charset="-122"/>
                <a:ea typeface="微软雅黑" panose="020B0503020204020204" pitchFamily="34" charset="-122"/>
              </a:rPr>
              <a:t>(</a:t>
            </a:r>
            <a:r>
              <a:rPr lang="zh-CN" altLang="en-US" b="1" dirty="0">
                <a:solidFill>
                  <a:srgbClr val="0033CC"/>
                </a:solidFill>
                <a:latin typeface="微软雅黑" panose="020B0503020204020204" pitchFamily="34" charset="-122"/>
                <a:ea typeface="微软雅黑" panose="020B0503020204020204" pitchFamily="34" charset="-122"/>
              </a:rPr>
              <a:t>软件即服务交付模型</a:t>
            </a:r>
            <a:r>
              <a:rPr lang="en-US" altLang="zh-CN" b="1" dirty="0">
                <a:solidFill>
                  <a:srgbClr val="0033CC"/>
                </a:solidFill>
                <a:latin typeface="微软雅黑" panose="020B0503020204020204" pitchFamily="34" charset="-122"/>
                <a:ea typeface="微软雅黑" panose="020B0503020204020204" pitchFamily="34" charset="-122"/>
              </a:rPr>
              <a:t>)</a:t>
            </a:r>
            <a:endParaRPr lang="en-US" altLang="zh-CN" b="1" dirty="0">
              <a:solidFill>
                <a:srgbClr val="0033CC"/>
              </a:solidFill>
              <a:latin typeface="微软雅黑" panose="020B0503020204020204" pitchFamily="34" charset="-122"/>
              <a:ea typeface="微软雅黑" panose="020B0503020204020204" pitchFamily="34" charset="-122"/>
            </a:endParaRPr>
          </a:p>
          <a:p>
            <a:pPr lvl="1" eaLnBrk="1" hangingPunct="1">
              <a:lnSpc>
                <a:spcPct val="120000"/>
              </a:lnSpc>
              <a:spcBef>
                <a:spcPts val="600"/>
              </a:spcBef>
            </a:pPr>
            <a:r>
              <a:rPr lang="zh-CN" altLang="en-US" sz="2600" b="1" dirty="0">
                <a:latin typeface="微软雅黑" panose="020B0503020204020204" pitchFamily="34" charset="-122"/>
                <a:ea typeface="微软雅黑" panose="020B0503020204020204" pitchFamily="34" charset="-122"/>
              </a:rPr>
              <a:t>租用应用软件</a:t>
            </a:r>
            <a:r>
              <a:rPr lang="en-US" altLang="zh-CN" sz="2600" dirty="0">
                <a:latin typeface="微软雅黑" panose="020B0503020204020204" pitchFamily="34" charset="-122"/>
                <a:ea typeface="微软雅黑" panose="020B0503020204020204" pitchFamily="34" charset="-122"/>
              </a:rPr>
              <a:t>. </a:t>
            </a:r>
            <a:r>
              <a:rPr lang="en-US" altLang="ja-JP" sz="2600" dirty="0">
                <a:latin typeface="微软雅黑" panose="020B0503020204020204" pitchFamily="34" charset="-122"/>
                <a:ea typeface="微软雅黑" panose="020B0503020204020204" pitchFamily="34" charset="-122"/>
              </a:rPr>
              <a:t>Use provider’s applications over a network </a:t>
            </a:r>
            <a:endParaRPr lang="en-US" altLang="ja-JP" sz="2600" dirty="0">
              <a:latin typeface="微软雅黑" panose="020B0503020204020204" pitchFamily="34" charset="-122"/>
              <a:ea typeface="微软雅黑" panose="020B0503020204020204" pitchFamily="34" charset="-122"/>
            </a:endParaRPr>
          </a:p>
          <a:p>
            <a:pPr lvl="1" eaLnBrk="1" hangingPunct="1">
              <a:lnSpc>
                <a:spcPct val="120000"/>
              </a:lnSpc>
              <a:spcBef>
                <a:spcPts val="600"/>
              </a:spcBef>
            </a:pPr>
            <a:r>
              <a:rPr lang="zh-CN" altLang="en-US" sz="2600" b="1" dirty="0">
                <a:latin typeface="微软雅黑" panose="020B0503020204020204" pitchFamily="34" charset="-122"/>
                <a:ea typeface="微软雅黑" panose="020B0503020204020204" pitchFamily="34" charset="-122"/>
              </a:rPr>
              <a:t>按需租用</a:t>
            </a:r>
            <a:r>
              <a:rPr lang="en-US" altLang="zh-CN" sz="2600" dirty="0">
                <a:latin typeface="微软雅黑" panose="020B0503020204020204" pitchFamily="34" charset="-122"/>
                <a:ea typeface="微软雅黑" panose="020B0503020204020204" pitchFamily="34" charset="-122"/>
              </a:rPr>
              <a:t>. On-demand applications</a:t>
            </a:r>
            <a:endParaRPr lang="en-US" altLang="ja-JP" sz="2600" dirty="0">
              <a:latin typeface="微软雅黑" panose="020B0503020204020204" pitchFamily="34" charset="-122"/>
              <a:ea typeface="微软雅黑" panose="020B0503020204020204" pitchFamily="34" charset="-122"/>
            </a:endParaRPr>
          </a:p>
          <a:p>
            <a:pPr eaLnBrk="1" hangingPunct="1">
              <a:lnSpc>
                <a:spcPct val="120000"/>
              </a:lnSpc>
              <a:spcBef>
                <a:spcPts val="600"/>
              </a:spcBef>
            </a:pPr>
            <a:r>
              <a:rPr lang="en-US" altLang="ja-JP" b="1" dirty="0">
                <a:solidFill>
                  <a:srgbClr val="0033CC"/>
                </a:solidFill>
                <a:latin typeface="微软雅黑" panose="020B0503020204020204" pitchFamily="34" charset="-122"/>
                <a:ea typeface="微软雅黑" panose="020B0503020204020204" pitchFamily="34" charset="-122"/>
              </a:rPr>
              <a:t>Platform as a Service  </a:t>
            </a:r>
            <a:r>
              <a:rPr lang="en-US" altLang="zh-CN" b="1" dirty="0">
                <a:solidFill>
                  <a:srgbClr val="0033CC"/>
                </a:solidFill>
                <a:latin typeface="微软雅黑" panose="020B0503020204020204" pitchFamily="34" charset="-122"/>
                <a:ea typeface="微软雅黑" panose="020B0503020204020204" pitchFamily="34" charset="-122"/>
              </a:rPr>
              <a:t>(</a:t>
            </a:r>
            <a:r>
              <a:rPr lang="zh-CN" altLang="en-US" b="1" dirty="0">
                <a:solidFill>
                  <a:srgbClr val="0033CC"/>
                </a:solidFill>
                <a:latin typeface="微软雅黑" panose="020B0503020204020204" pitchFamily="34" charset="-122"/>
                <a:ea typeface="微软雅黑" panose="020B0503020204020204" pitchFamily="34" charset="-122"/>
              </a:rPr>
              <a:t>平台即服务交付模型</a:t>
            </a:r>
            <a:r>
              <a:rPr lang="en-US" altLang="zh-CN" b="1" dirty="0">
                <a:solidFill>
                  <a:srgbClr val="0033CC"/>
                </a:solidFill>
                <a:latin typeface="微软雅黑" panose="020B0503020204020204" pitchFamily="34" charset="-122"/>
                <a:ea typeface="微软雅黑" panose="020B0503020204020204" pitchFamily="34" charset="-122"/>
              </a:rPr>
              <a:t>)</a:t>
            </a:r>
            <a:endParaRPr lang="en-US" altLang="ja-JP" b="1" dirty="0">
              <a:solidFill>
                <a:srgbClr val="0033CC"/>
              </a:solidFill>
              <a:latin typeface="微软雅黑" panose="020B0503020204020204" pitchFamily="34" charset="-122"/>
              <a:ea typeface="微软雅黑" panose="020B0503020204020204" pitchFamily="34" charset="-122"/>
            </a:endParaRPr>
          </a:p>
          <a:p>
            <a:pPr lvl="1" eaLnBrk="1" hangingPunct="1">
              <a:lnSpc>
                <a:spcPct val="120000"/>
              </a:lnSpc>
              <a:spcBef>
                <a:spcPts val="600"/>
              </a:spcBef>
            </a:pPr>
            <a:r>
              <a:rPr lang="zh-CN" altLang="en-US" sz="2600" b="1" dirty="0">
                <a:latin typeface="微软雅黑" panose="020B0503020204020204" pitchFamily="34" charset="-122"/>
                <a:ea typeface="微软雅黑" panose="020B0503020204020204" pitchFamily="34" charset="-122"/>
              </a:rPr>
              <a:t>将客户开发的应用程序部署到云</a:t>
            </a:r>
            <a:r>
              <a:rPr lang="en-US" altLang="zh-CN" sz="2600" dirty="0">
                <a:latin typeface="微软雅黑" panose="020B0503020204020204" pitchFamily="34" charset="-122"/>
                <a:ea typeface="微软雅黑" panose="020B0503020204020204" pitchFamily="34" charset="-122"/>
              </a:rPr>
              <a:t>. </a:t>
            </a:r>
            <a:r>
              <a:rPr lang="en-US" altLang="ja-JP" sz="2600" dirty="0">
                <a:latin typeface="微软雅黑" panose="020B0503020204020204" pitchFamily="34" charset="-122"/>
                <a:ea typeface="微软雅黑" panose="020B0503020204020204" pitchFamily="34" charset="-122"/>
              </a:rPr>
              <a:t>Deploy </a:t>
            </a:r>
            <a:r>
              <a:rPr lang="en-US" altLang="zh-CN" sz="2600" dirty="0">
                <a:latin typeface="微软雅黑" panose="020B0503020204020204" pitchFamily="34" charset="-122"/>
                <a:ea typeface="微软雅黑" panose="020B0503020204020204" pitchFamily="34" charset="-122"/>
              </a:rPr>
              <a:t>customer-created applications to a cloud </a:t>
            </a:r>
            <a:endParaRPr lang="en-US" altLang="zh-CN" sz="2600" dirty="0">
              <a:latin typeface="微软雅黑" panose="020B0503020204020204" pitchFamily="34" charset="-122"/>
              <a:ea typeface="微软雅黑" panose="020B0503020204020204" pitchFamily="34" charset="-122"/>
            </a:endParaRPr>
          </a:p>
          <a:p>
            <a:pPr lvl="1" eaLnBrk="1" hangingPunct="1">
              <a:lnSpc>
                <a:spcPct val="120000"/>
              </a:lnSpc>
              <a:spcBef>
                <a:spcPts val="600"/>
              </a:spcBef>
            </a:pPr>
            <a:r>
              <a:rPr lang="zh-CN" altLang="en-US" sz="2600" b="1" dirty="0">
                <a:latin typeface="微软雅黑" panose="020B0503020204020204" pitchFamily="34" charset="-122"/>
                <a:ea typeface="微软雅黑" panose="020B0503020204020204" pitchFamily="34" charset="-122"/>
              </a:rPr>
              <a:t>按需应用程序托管环境 </a:t>
            </a:r>
            <a:r>
              <a:rPr lang="en-US" altLang="zh-CN" sz="2600" dirty="0">
                <a:latin typeface="微软雅黑" panose="020B0503020204020204" pitchFamily="34" charset="-122"/>
                <a:ea typeface="微软雅黑" panose="020B0503020204020204" pitchFamily="34" charset="-122"/>
              </a:rPr>
              <a:t>On-demand application-hosting environment</a:t>
            </a:r>
            <a:endParaRPr lang="en-US" altLang="zh-CN" sz="2600" dirty="0">
              <a:latin typeface="微软雅黑" panose="020B0503020204020204" pitchFamily="34" charset="-122"/>
              <a:ea typeface="微软雅黑" panose="020B0503020204020204" pitchFamily="34" charset="-122"/>
            </a:endParaRPr>
          </a:p>
          <a:p>
            <a:pPr eaLnBrk="1" hangingPunct="1">
              <a:lnSpc>
                <a:spcPct val="120000"/>
              </a:lnSpc>
              <a:spcBef>
                <a:spcPts val="600"/>
              </a:spcBef>
            </a:pPr>
            <a:r>
              <a:rPr lang="en-US" altLang="ja-JP" b="1" dirty="0">
                <a:solidFill>
                  <a:srgbClr val="0033CC"/>
                </a:solidFill>
                <a:latin typeface="微软雅黑" panose="020B0503020204020204" pitchFamily="34" charset="-122"/>
                <a:ea typeface="微软雅黑" panose="020B0503020204020204" pitchFamily="34" charset="-122"/>
              </a:rPr>
              <a:t>Infrastructure as a Service </a:t>
            </a:r>
            <a:r>
              <a:rPr lang="en-US" altLang="zh-CN" b="1" dirty="0">
                <a:solidFill>
                  <a:srgbClr val="0033CC"/>
                </a:solidFill>
                <a:latin typeface="微软雅黑" panose="020B0503020204020204" pitchFamily="34" charset="-122"/>
                <a:ea typeface="微软雅黑" panose="020B0503020204020204" pitchFamily="34" charset="-122"/>
              </a:rPr>
              <a:t>(</a:t>
            </a:r>
            <a:r>
              <a:rPr lang="zh-CN" altLang="en-US" b="1" dirty="0">
                <a:solidFill>
                  <a:srgbClr val="0033CC"/>
                </a:solidFill>
                <a:latin typeface="微软雅黑" panose="020B0503020204020204" pitchFamily="34" charset="-122"/>
                <a:ea typeface="微软雅黑" panose="020B0503020204020204" pitchFamily="34" charset="-122"/>
              </a:rPr>
              <a:t>基础设施即服务交付模型</a:t>
            </a:r>
            <a:r>
              <a:rPr lang="en-US" altLang="zh-CN" b="1" dirty="0">
                <a:solidFill>
                  <a:srgbClr val="0033CC"/>
                </a:solidFill>
                <a:latin typeface="微软雅黑" panose="020B0503020204020204" pitchFamily="34" charset="-122"/>
                <a:ea typeface="微软雅黑" panose="020B0503020204020204" pitchFamily="34" charset="-122"/>
              </a:rPr>
              <a:t>)</a:t>
            </a:r>
            <a:endParaRPr lang="en-US" altLang="ja-JP" b="1" dirty="0">
              <a:solidFill>
                <a:srgbClr val="0033CC"/>
              </a:solidFill>
              <a:latin typeface="微软雅黑" panose="020B0503020204020204" pitchFamily="34" charset="-122"/>
              <a:ea typeface="微软雅黑" panose="020B0503020204020204" pitchFamily="34" charset="-122"/>
            </a:endParaRPr>
          </a:p>
          <a:p>
            <a:pPr lvl="1" eaLnBrk="1" hangingPunct="1">
              <a:lnSpc>
                <a:spcPct val="120000"/>
              </a:lnSpc>
              <a:spcBef>
                <a:spcPts val="600"/>
              </a:spcBef>
            </a:pPr>
            <a:r>
              <a:rPr lang="zh-CN" altLang="en-US" sz="2600" b="1" dirty="0">
                <a:latin typeface="微软雅黑" panose="020B0503020204020204" pitchFamily="34" charset="-122"/>
                <a:ea typeface="微软雅黑" panose="020B0503020204020204" pitchFamily="34" charset="-122"/>
              </a:rPr>
              <a:t>租用基础设施</a:t>
            </a:r>
            <a:r>
              <a:rPr lang="en-US" altLang="zh-CN" sz="2600" dirty="0">
                <a:latin typeface="微软雅黑" panose="020B0503020204020204" pitchFamily="34" charset="-122"/>
                <a:ea typeface="微软雅黑" panose="020B0503020204020204" pitchFamily="34" charset="-122"/>
              </a:rPr>
              <a:t>. Rent processing, storage, network capacity, and other fundamental computing resources</a:t>
            </a:r>
            <a:endParaRPr lang="en-US" altLang="zh-CN" sz="2600" dirty="0">
              <a:latin typeface="微软雅黑" panose="020B0503020204020204" pitchFamily="34" charset="-122"/>
              <a:ea typeface="微软雅黑" panose="020B0503020204020204" pitchFamily="34" charset="-122"/>
            </a:endParaRPr>
          </a:p>
          <a:p>
            <a:pPr lvl="1" eaLnBrk="1" hangingPunct="1">
              <a:lnSpc>
                <a:spcPct val="120000"/>
              </a:lnSpc>
              <a:spcBef>
                <a:spcPts val="600"/>
              </a:spcBef>
            </a:pPr>
            <a:r>
              <a:rPr lang="zh-CN" altLang="en-US" sz="2600" b="1" dirty="0">
                <a:latin typeface="微软雅黑" panose="020B0503020204020204" pitchFamily="34" charset="-122"/>
                <a:ea typeface="微软雅黑" panose="020B0503020204020204" pitchFamily="34" charset="-122"/>
              </a:rPr>
              <a:t>按需服务器</a:t>
            </a:r>
            <a:r>
              <a:rPr lang="en-US" altLang="zh-CN" sz="2600" dirty="0">
                <a:latin typeface="微软雅黑" panose="020B0503020204020204" pitchFamily="34" charset="-122"/>
                <a:ea typeface="微软雅黑" panose="020B0503020204020204" pitchFamily="34" charset="-122"/>
              </a:rPr>
              <a:t>. On-demand servers</a:t>
            </a:r>
            <a:endParaRPr lang="en-US" altLang="zh-CN" sz="2600" dirty="0">
              <a:latin typeface="微软雅黑" panose="020B0503020204020204" pitchFamily="34" charset="-122"/>
              <a:ea typeface="微软雅黑" panose="020B0503020204020204" pitchFamily="34" charset="-122"/>
            </a:endParaRPr>
          </a:p>
          <a:p>
            <a:pPr eaLnBrk="1" hangingPunct="1">
              <a:lnSpc>
                <a:spcPct val="120000"/>
              </a:lnSpc>
              <a:spcBef>
                <a:spcPts val="600"/>
              </a:spcBef>
            </a:pP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507">
                                            <p:txEl>
                                              <p:pRg st="3" end="3"/>
                                            </p:txEl>
                                          </p:spTgt>
                                        </p:tgtEl>
                                        <p:attrNameLst>
                                          <p:attrName>style.visibility</p:attrName>
                                        </p:attrNameLst>
                                      </p:cBhvr>
                                      <p:to>
                                        <p:strVal val="visible"/>
                                      </p:to>
                                    </p:set>
                                    <p:animEffect transition="in" filter="fade">
                                      <p:cBhvr>
                                        <p:cTn id="7" dur="1000"/>
                                        <p:tgtEl>
                                          <p:spTgt spid="21507">
                                            <p:txEl>
                                              <p:pRg st="3" end="3"/>
                                            </p:txEl>
                                          </p:spTgt>
                                        </p:tgtEl>
                                      </p:cBhvr>
                                    </p:animEffect>
                                    <p:anim calcmode="lin" valueType="num">
                                      <p:cBhvr>
                                        <p:cTn id="8" dur="1000" fill="hold"/>
                                        <p:tgtEl>
                                          <p:spTgt spid="2150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2150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507">
                                            <p:txEl>
                                              <p:pRg st="4" end="4"/>
                                            </p:txEl>
                                          </p:spTgt>
                                        </p:tgtEl>
                                        <p:attrNameLst>
                                          <p:attrName>style.visibility</p:attrName>
                                        </p:attrNameLst>
                                      </p:cBhvr>
                                      <p:to>
                                        <p:strVal val="visible"/>
                                      </p:to>
                                    </p:set>
                                    <p:animEffect transition="in" filter="fade">
                                      <p:cBhvr>
                                        <p:cTn id="12" dur="1000"/>
                                        <p:tgtEl>
                                          <p:spTgt spid="21507">
                                            <p:txEl>
                                              <p:pRg st="4" end="4"/>
                                            </p:txEl>
                                          </p:spTgt>
                                        </p:tgtEl>
                                      </p:cBhvr>
                                    </p:animEffect>
                                    <p:anim calcmode="lin" valueType="num">
                                      <p:cBhvr>
                                        <p:cTn id="13" dur="1000" fill="hold"/>
                                        <p:tgtEl>
                                          <p:spTgt spid="21507">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21507">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1507">
                                            <p:txEl>
                                              <p:pRg st="5" end="5"/>
                                            </p:txEl>
                                          </p:spTgt>
                                        </p:tgtEl>
                                        <p:attrNameLst>
                                          <p:attrName>style.visibility</p:attrName>
                                        </p:attrNameLst>
                                      </p:cBhvr>
                                      <p:to>
                                        <p:strVal val="visible"/>
                                      </p:to>
                                    </p:set>
                                    <p:animEffect transition="in" filter="fade">
                                      <p:cBhvr>
                                        <p:cTn id="17" dur="1000"/>
                                        <p:tgtEl>
                                          <p:spTgt spid="21507">
                                            <p:txEl>
                                              <p:pRg st="5" end="5"/>
                                            </p:txEl>
                                          </p:spTgt>
                                        </p:tgtEl>
                                      </p:cBhvr>
                                    </p:animEffect>
                                    <p:anim calcmode="lin" valueType="num">
                                      <p:cBhvr>
                                        <p:cTn id="18" dur="1000" fill="hold"/>
                                        <p:tgtEl>
                                          <p:spTgt spid="21507">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2150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1507">
                                            <p:txEl>
                                              <p:pRg st="6" end="6"/>
                                            </p:txEl>
                                          </p:spTgt>
                                        </p:tgtEl>
                                        <p:attrNameLst>
                                          <p:attrName>style.visibility</p:attrName>
                                        </p:attrNameLst>
                                      </p:cBhvr>
                                      <p:to>
                                        <p:strVal val="visible"/>
                                      </p:to>
                                    </p:set>
                                    <p:animEffect transition="in" filter="fade">
                                      <p:cBhvr>
                                        <p:cTn id="24" dur="1000"/>
                                        <p:tgtEl>
                                          <p:spTgt spid="21507">
                                            <p:txEl>
                                              <p:pRg st="6" end="6"/>
                                            </p:txEl>
                                          </p:spTgt>
                                        </p:tgtEl>
                                      </p:cBhvr>
                                    </p:animEffect>
                                    <p:anim calcmode="lin" valueType="num">
                                      <p:cBhvr>
                                        <p:cTn id="25" dur="1000" fill="hold"/>
                                        <p:tgtEl>
                                          <p:spTgt spid="21507">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21507">
                                            <p:txEl>
                                              <p:pRg st="6" end="6"/>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1507">
                                            <p:txEl>
                                              <p:pRg st="7" end="7"/>
                                            </p:txEl>
                                          </p:spTgt>
                                        </p:tgtEl>
                                        <p:attrNameLst>
                                          <p:attrName>style.visibility</p:attrName>
                                        </p:attrNameLst>
                                      </p:cBhvr>
                                      <p:to>
                                        <p:strVal val="visible"/>
                                      </p:to>
                                    </p:set>
                                    <p:animEffect transition="in" filter="fade">
                                      <p:cBhvr>
                                        <p:cTn id="29" dur="1000"/>
                                        <p:tgtEl>
                                          <p:spTgt spid="21507">
                                            <p:txEl>
                                              <p:pRg st="7" end="7"/>
                                            </p:txEl>
                                          </p:spTgt>
                                        </p:tgtEl>
                                      </p:cBhvr>
                                    </p:animEffect>
                                    <p:anim calcmode="lin" valueType="num">
                                      <p:cBhvr>
                                        <p:cTn id="30" dur="1000" fill="hold"/>
                                        <p:tgtEl>
                                          <p:spTgt spid="21507">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21507">
                                            <p:txEl>
                                              <p:pRg st="7" end="7"/>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1507">
                                            <p:txEl>
                                              <p:pRg st="8" end="8"/>
                                            </p:txEl>
                                          </p:spTgt>
                                        </p:tgtEl>
                                        <p:attrNameLst>
                                          <p:attrName>style.visibility</p:attrName>
                                        </p:attrNameLst>
                                      </p:cBhvr>
                                      <p:to>
                                        <p:strVal val="visible"/>
                                      </p:to>
                                    </p:set>
                                    <p:animEffect transition="in" filter="fade">
                                      <p:cBhvr>
                                        <p:cTn id="34" dur="1000"/>
                                        <p:tgtEl>
                                          <p:spTgt spid="21507">
                                            <p:txEl>
                                              <p:pRg st="8" end="8"/>
                                            </p:txEl>
                                          </p:spTgt>
                                        </p:tgtEl>
                                      </p:cBhvr>
                                    </p:animEffect>
                                    <p:anim calcmode="lin" valueType="num">
                                      <p:cBhvr>
                                        <p:cTn id="35" dur="1000" fill="hold"/>
                                        <p:tgtEl>
                                          <p:spTgt spid="21507">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2150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ctrTitle"/>
          </p:nvPr>
        </p:nvSpPr>
        <p:spPr>
          <a:xfrm>
            <a:off x="1703389" y="692151"/>
            <a:ext cx="2447925" cy="792163"/>
          </a:xfrm>
        </p:spPr>
        <p:txBody>
          <a:bodyPr/>
          <a:lstStyle/>
          <a:p>
            <a:pPr algn="l" eaLnBrk="1" hangingPunct="1">
              <a:defRPr/>
            </a:pPr>
            <a:r>
              <a:rPr lang="en-US" altLang="zh-CN" sz="3600" b="1" dirty="0">
                <a:solidFill>
                  <a:srgbClr val="000066"/>
                </a:solidFill>
                <a:effectLst>
                  <a:outerShdw blurRad="38100" dist="38100" dir="2700000" algn="tl">
                    <a:srgbClr val="C0C0C0"/>
                  </a:outerShdw>
                </a:effectLst>
              </a:rPr>
              <a:t>Content</a:t>
            </a:r>
            <a:r>
              <a:rPr lang="zh-CN" altLang="en-US" sz="3600" b="1" dirty="0">
                <a:solidFill>
                  <a:srgbClr val="000066"/>
                </a:solidFill>
                <a:effectLst>
                  <a:outerShdw blurRad="38100" dist="38100" dir="2700000" algn="tl">
                    <a:srgbClr val="C0C0C0"/>
                  </a:outerShdw>
                </a:effectLst>
              </a:rPr>
              <a:t>：</a:t>
            </a:r>
            <a:endParaRPr lang="en-US" altLang="zh-CN" sz="3600" b="1" dirty="0">
              <a:solidFill>
                <a:srgbClr val="000066"/>
              </a:solidFill>
              <a:effectLst>
                <a:outerShdw blurRad="38100" dist="38100" dir="2700000" algn="tl">
                  <a:srgbClr val="C0C0C0"/>
                </a:outerShdw>
              </a:effectLst>
            </a:endParaRPr>
          </a:p>
        </p:txBody>
      </p:sp>
      <p:sp>
        <p:nvSpPr>
          <p:cNvPr id="4098" name="Rectangle 3"/>
          <p:cNvSpPr>
            <a:spLocks noGrp="1" noChangeArrowheads="1"/>
          </p:cNvSpPr>
          <p:nvPr>
            <p:ph type="subTitle" idx="1"/>
          </p:nvPr>
        </p:nvSpPr>
        <p:spPr>
          <a:xfrm>
            <a:off x="1992314" y="1484314"/>
            <a:ext cx="8135937" cy="4465637"/>
          </a:xfrm>
        </p:spPr>
        <p:txBody>
          <a:bodyPr/>
          <a:lstStyle/>
          <a:p>
            <a:pPr marL="609600" indent="-609600" algn="l">
              <a:lnSpc>
                <a:spcPct val="120000"/>
              </a:lnSpc>
              <a:buFontTx/>
              <a:buAutoNum type="arabicPeriod"/>
            </a:pPr>
            <a:r>
              <a:rPr lang="zh-CN" altLang="en-US" sz="2800" b="1" dirty="0">
                <a:latin typeface="微软雅黑" panose="020B0503020204020204" pitchFamily="34" charset="-122"/>
                <a:ea typeface="微软雅黑" panose="020B0503020204020204" pitchFamily="34" charset="-122"/>
                <a:hlinkClick r:id="rId1" action="ppaction://hlinksldjump"/>
              </a:rPr>
              <a:t>云计算引言</a:t>
            </a:r>
            <a:endParaRPr lang="en-US" altLang="zh-CN" sz="2800" b="1" dirty="0">
              <a:latin typeface="微软雅黑" panose="020B0503020204020204" pitchFamily="34" charset="-122"/>
              <a:ea typeface="微软雅黑" panose="020B0503020204020204" pitchFamily="34" charset="-122"/>
            </a:endParaRPr>
          </a:p>
          <a:p>
            <a:pPr marL="609600" indent="-609600" algn="l">
              <a:lnSpc>
                <a:spcPct val="120000"/>
              </a:lnSpc>
              <a:buFontTx/>
              <a:buAutoNum type="arabicPeriod"/>
            </a:pPr>
            <a:r>
              <a:rPr lang="zh-CN" altLang="en-US" sz="2800" b="1" dirty="0">
                <a:latin typeface="微软雅黑" panose="020B0503020204020204" pitchFamily="34" charset="-122"/>
                <a:ea typeface="微软雅黑" panose="020B0503020204020204" pitchFamily="34" charset="-122"/>
                <a:hlinkClick r:id="rId2" action="ppaction://hlinksldjump"/>
              </a:rPr>
              <a:t>云计算的概念</a:t>
            </a:r>
            <a:endParaRPr lang="en-US" altLang="zh-CN" sz="2800" b="1" dirty="0">
              <a:latin typeface="微软雅黑" panose="020B0503020204020204" pitchFamily="34" charset="-122"/>
              <a:ea typeface="微软雅黑" panose="020B0503020204020204" pitchFamily="34" charset="-122"/>
            </a:endParaRPr>
          </a:p>
          <a:p>
            <a:pPr marL="609600" indent="-609600" algn="l">
              <a:lnSpc>
                <a:spcPct val="120000"/>
              </a:lnSpc>
              <a:buFontTx/>
              <a:buAutoNum type="arabicPeriod"/>
            </a:pPr>
            <a:r>
              <a:rPr lang="zh-CN" altLang="en-US" sz="2800" b="1" dirty="0">
                <a:latin typeface="微软雅黑" panose="020B0503020204020204" pitchFamily="34" charset="-122"/>
                <a:ea typeface="微软雅黑" panose="020B0503020204020204" pitchFamily="34" charset="-122"/>
                <a:hlinkClick r:id="rId3" action="ppaction://hlinksldjump"/>
              </a:rPr>
              <a:t>云服务交付模型</a:t>
            </a:r>
            <a:endParaRPr lang="en-US" altLang="zh-CN" sz="2800" b="1" dirty="0">
              <a:latin typeface="微软雅黑" panose="020B0503020204020204" pitchFamily="34" charset="-122"/>
              <a:ea typeface="微软雅黑" panose="020B0503020204020204" pitchFamily="34" charset="-122"/>
            </a:endParaRPr>
          </a:p>
          <a:p>
            <a:pPr marL="609600" indent="-609600" algn="l">
              <a:lnSpc>
                <a:spcPct val="120000"/>
              </a:lnSpc>
              <a:buFontTx/>
              <a:buAutoNum type="arabicPeriod"/>
            </a:pPr>
            <a:r>
              <a:rPr lang="en-US" altLang="zh-CN" sz="2800" b="1" dirty="0">
                <a:latin typeface="微软雅黑" panose="020B0503020204020204" pitchFamily="34" charset="-122"/>
                <a:ea typeface="微软雅黑" panose="020B0503020204020204" pitchFamily="34" charset="-122"/>
                <a:hlinkClick r:id="rId4" action="ppaction://hlinksldjump"/>
              </a:rPr>
              <a:t>SaaS</a:t>
            </a:r>
            <a:r>
              <a:rPr lang="zh-CN" altLang="en-US" sz="2800" b="1" dirty="0">
                <a:latin typeface="微软雅黑" panose="020B0503020204020204" pitchFamily="34" charset="-122"/>
                <a:ea typeface="微软雅黑" panose="020B0503020204020204" pitchFamily="34" charset="-122"/>
                <a:hlinkClick r:id="rId4" action="ppaction://hlinksldjump"/>
              </a:rPr>
              <a:t>的多租户架构 </a:t>
            </a:r>
            <a:endParaRPr lang="zh-CN" altLang="en-US" sz="2800" dirty="0"/>
          </a:p>
          <a:p>
            <a:pPr marL="609600" indent="-609600" algn="l">
              <a:lnSpc>
                <a:spcPct val="120000"/>
              </a:lnSpc>
              <a:buFontTx/>
              <a:buAutoNum type="arabicPeriod"/>
            </a:pPr>
            <a:r>
              <a:rPr lang="zh-CN" altLang="en-US" sz="2800" b="1" dirty="0">
                <a:latin typeface="微软雅黑" panose="020B0503020204020204" pitchFamily="34" charset="-122"/>
                <a:ea typeface="微软雅黑" panose="020B0503020204020204" pitchFamily="34" charset="-122"/>
                <a:hlinkClick r:id="rId5" action="ppaction://hlinksldjump"/>
              </a:rPr>
              <a:t>云计算的几种架构</a:t>
            </a:r>
            <a:endParaRPr lang="en-US" altLang="zh-CN" sz="2800" b="1" dirty="0">
              <a:latin typeface="微软雅黑" panose="020B0503020204020204" pitchFamily="34" charset="-122"/>
              <a:ea typeface="微软雅黑" panose="020B0503020204020204" pitchFamily="34" charset="-122"/>
            </a:endParaRPr>
          </a:p>
          <a:p>
            <a:pPr marL="609600" indent="-609600" algn="l">
              <a:lnSpc>
                <a:spcPct val="120000"/>
              </a:lnSpc>
              <a:buFontTx/>
              <a:buAutoNum type="arabicPeriod"/>
            </a:pPr>
            <a:r>
              <a:rPr lang="zh-CN" altLang="en-US" sz="2800" b="1" dirty="0">
                <a:latin typeface="微软雅黑" panose="020B0503020204020204" pitchFamily="34" charset="-122"/>
                <a:ea typeface="微软雅黑" panose="020B0503020204020204" pitchFamily="34" charset="-122"/>
                <a:hlinkClick r:id="rId6" action="ppaction://hlinksldjump"/>
              </a:rPr>
              <a:t>网格计算与云计算的比较</a:t>
            </a:r>
            <a:endParaRPr lang="en-US" altLang="zh-CN" sz="2800" b="1" dirty="0">
              <a:latin typeface="微软雅黑" panose="020B0503020204020204" pitchFamily="34" charset="-122"/>
              <a:ea typeface="微软雅黑" panose="020B0503020204020204" pitchFamily="34" charset="-122"/>
            </a:endParaRPr>
          </a:p>
          <a:p>
            <a:pPr marL="609600" indent="-609600" algn="l">
              <a:lnSpc>
                <a:spcPct val="120000"/>
              </a:lnSpc>
              <a:buFontTx/>
              <a:buAutoNum type="arabicPeriod"/>
            </a:pPr>
            <a:r>
              <a:rPr lang="zh-CN" altLang="en-US" sz="2800" b="1" dirty="0">
                <a:latin typeface="微软雅黑" panose="020B0503020204020204" pitchFamily="34" charset="-122"/>
                <a:ea typeface="微软雅黑" panose="020B0503020204020204" pitchFamily="34" charset="-122"/>
                <a:hlinkClick r:id="rId7" action="ppaction://hlinksldjump"/>
              </a:rPr>
              <a:t>云计算关键技术</a:t>
            </a:r>
            <a:r>
              <a:rPr lang="en-US" altLang="zh-CN" sz="2800" b="1" dirty="0">
                <a:latin typeface="微软雅黑" panose="020B0503020204020204" pitchFamily="34" charset="-122"/>
                <a:ea typeface="微软雅黑" panose="020B0503020204020204" pitchFamily="34" charset="-122"/>
                <a:hlinkClick r:id="rId7" action="ppaction://hlinksldjump"/>
              </a:rPr>
              <a:t>*</a:t>
            </a:r>
            <a:endParaRPr lang="en-US" altLang="zh-CN" sz="28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606" name="Group 102"/>
          <p:cNvGraphicFramePr>
            <a:graphicFrameLocks noGrp="1"/>
          </p:cNvGraphicFramePr>
          <p:nvPr/>
        </p:nvGraphicFramePr>
        <p:xfrm>
          <a:off x="1631950" y="1268413"/>
          <a:ext cx="8280400" cy="4572000"/>
        </p:xfrm>
        <a:graphic>
          <a:graphicData uri="http://schemas.openxmlformats.org/drawingml/2006/table">
            <a:tbl>
              <a:tblPr/>
              <a:tblGrid>
                <a:gridCol w="2879725"/>
                <a:gridCol w="2039938"/>
                <a:gridCol w="1617662"/>
                <a:gridCol w="1743075"/>
              </a:tblGrid>
              <a:tr h="914400">
                <a:tc>
                  <a:txBody>
                    <a:bodyPr/>
                    <a:lstStyle/>
                    <a:p>
                      <a:pPr marL="0" marR="0" lvl="0" indent="0" algn="r" defTabSz="914400" rtl="1"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FFFFFF"/>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Managed for You</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IaaS</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PaaS</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SaaS</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313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rPr>
                        <a:t>Applications</a:t>
                      </a:r>
                      <a:endPar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1" eaLnBrk="1" fontAlgn="base" latinLnBrk="0" hangingPunct="1">
                        <a:lnSpc>
                          <a:spcPct val="100000"/>
                        </a:lnSpc>
                        <a:spcBef>
                          <a:spcPct val="0"/>
                        </a:spcBef>
                        <a:spcAft>
                          <a:spcPct val="0"/>
                        </a:spcAft>
                        <a:buClrTx/>
                        <a:buSzTx/>
                        <a:buFontTx/>
                        <a:buNone/>
                      </a:pPr>
                      <a:endParaRPr kumimoji="0" lang="en-US" altLang="zh-CN" sz="24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EE8"/>
                    </a:solidFill>
                  </a:tcPr>
                </a:tc>
                <a:tc>
                  <a:txBody>
                    <a:bodyPr/>
                    <a:lstStyle/>
                    <a:p>
                      <a:pPr marL="0" marR="0" lvl="0" indent="0" algn="r" defTabSz="914400" rtl="1" eaLnBrk="1" fontAlgn="base" latinLnBrk="0" hangingPunct="1">
                        <a:lnSpc>
                          <a:spcPct val="100000"/>
                        </a:lnSpc>
                        <a:spcBef>
                          <a:spcPct val="0"/>
                        </a:spcBef>
                        <a:spcAft>
                          <a:spcPct val="0"/>
                        </a:spcAft>
                        <a:buClrTx/>
                        <a:buSzTx/>
                        <a:buFontTx/>
                        <a:buNone/>
                      </a:pPr>
                      <a:endParaRPr kumimoji="0" lang="en-US" altLang="zh-CN" sz="24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EE8"/>
                    </a:solidFill>
                  </a:tcPr>
                </a:tc>
                <a:tc>
                  <a:txBody>
                    <a:bodyPr/>
                    <a:lstStyle/>
                    <a:p>
                      <a:pPr marL="0" marR="0" lvl="0" indent="0" algn="r" defTabSz="914400" rtl="1" eaLnBrk="1" fontAlgn="base" latinLnBrk="0" hangingPunct="1">
                        <a:lnSpc>
                          <a:spcPct val="100000"/>
                        </a:lnSpc>
                        <a:spcBef>
                          <a:spcPct val="0"/>
                        </a:spcBef>
                        <a:spcAft>
                          <a:spcPct val="0"/>
                        </a:spcAft>
                        <a:buClrTx/>
                        <a:buSzTx/>
                        <a:buFontTx/>
                        <a:buNone/>
                      </a:pPr>
                      <a:endParaRPr kumimoji="0" lang="en-US" altLang="zh-CN" sz="24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EE8"/>
                    </a:solidFill>
                  </a:tcPr>
                </a:tc>
              </a:tr>
              <a:tr h="371475">
                <a:tc>
                  <a:txBody>
                    <a:bodyPr/>
                    <a:lstStyle/>
                    <a:p>
                      <a:pPr marL="0" marR="0" lvl="0" indent="0" algn="l" defTabSz="91313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rPr>
                        <a:t>Runtimes</a:t>
                      </a:r>
                      <a:endPar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1" eaLnBrk="1" fontAlgn="base" latinLnBrk="0" hangingPunct="1">
                        <a:lnSpc>
                          <a:spcPct val="100000"/>
                        </a:lnSpc>
                        <a:spcBef>
                          <a:spcPct val="0"/>
                        </a:spcBef>
                        <a:spcAft>
                          <a:spcPct val="0"/>
                        </a:spcAft>
                        <a:buClrTx/>
                        <a:buSzTx/>
                        <a:buFontTx/>
                        <a:buNone/>
                      </a:pPr>
                      <a:endParaRPr kumimoji="0" lang="en-US" altLang="zh-CN" sz="24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F4"/>
                    </a:solidFill>
                  </a:tcPr>
                </a:tc>
                <a:tc>
                  <a:txBody>
                    <a:bodyPr/>
                    <a:lstStyle/>
                    <a:p>
                      <a:pPr marL="0" marR="0" lvl="0" indent="0" algn="r" defTabSz="914400" rtl="1" eaLnBrk="1" fontAlgn="base" latinLnBrk="0" hangingPunct="1">
                        <a:lnSpc>
                          <a:spcPct val="100000"/>
                        </a:lnSpc>
                        <a:spcBef>
                          <a:spcPct val="0"/>
                        </a:spcBef>
                        <a:spcAft>
                          <a:spcPct val="0"/>
                        </a:spcAft>
                        <a:buClrTx/>
                        <a:buSzTx/>
                        <a:buFontTx/>
                        <a:buNone/>
                      </a:pPr>
                      <a:endParaRPr kumimoji="0" lang="en-US" altLang="zh-CN" sz="24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F4"/>
                    </a:solidFill>
                  </a:tcPr>
                </a:tc>
                <a:tc>
                  <a:txBody>
                    <a:bodyPr/>
                    <a:lstStyle/>
                    <a:p>
                      <a:pPr marL="0" marR="0" lvl="0" indent="0" algn="r" defTabSz="914400" rtl="1" eaLnBrk="1" fontAlgn="base" latinLnBrk="0" hangingPunct="1">
                        <a:lnSpc>
                          <a:spcPct val="100000"/>
                        </a:lnSpc>
                        <a:spcBef>
                          <a:spcPct val="0"/>
                        </a:spcBef>
                        <a:spcAft>
                          <a:spcPct val="0"/>
                        </a:spcAft>
                        <a:buClrTx/>
                        <a:buSzTx/>
                        <a:buFontTx/>
                        <a:buNone/>
                      </a:pPr>
                      <a:endParaRPr kumimoji="0" lang="en-US" altLang="zh-CN" sz="24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F4"/>
                    </a:solidFill>
                  </a:tcPr>
                </a:tc>
              </a:tr>
              <a:tr h="369888">
                <a:tc>
                  <a:txBody>
                    <a:bodyPr/>
                    <a:lstStyle/>
                    <a:p>
                      <a:pPr marL="0" marR="0" lvl="0" indent="0" algn="l" defTabSz="91313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rPr>
                        <a:t>Database</a:t>
                      </a:r>
                      <a:endPar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1" eaLnBrk="1" fontAlgn="base" latinLnBrk="0" hangingPunct="1">
                        <a:lnSpc>
                          <a:spcPct val="100000"/>
                        </a:lnSpc>
                        <a:spcBef>
                          <a:spcPct val="0"/>
                        </a:spcBef>
                        <a:spcAft>
                          <a:spcPct val="0"/>
                        </a:spcAft>
                        <a:buClrTx/>
                        <a:buSzTx/>
                        <a:buFontTx/>
                        <a:buNone/>
                      </a:pPr>
                      <a:endParaRPr kumimoji="0" lang="en-US" altLang="zh-CN" sz="24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EE8"/>
                    </a:solidFill>
                  </a:tcPr>
                </a:tc>
                <a:tc>
                  <a:txBody>
                    <a:bodyPr/>
                    <a:lstStyle/>
                    <a:p>
                      <a:pPr marL="0" marR="0" lvl="0" indent="0" algn="r" defTabSz="914400" rtl="1" eaLnBrk="1" fontAlgn="base" latinLnBrk="0" hangingPunct="1">
                        <a:lnSpc>
                          <a:spcPct val="100000"/>
                        </a:lnSpc>
                        <a:spcBef>
                          <a:spcPct val="0"/>
                        </a:spcBef>
                        <a:spcAft>
                          <a:spcPct val="0"/>
                        </a:spcAft>
                        <a:buClrTx/>
                        <a:buSzTx/>
                        <a:buFontTx/>
                        <a:buNone/>
                      </a:pPr>
                      <a:endParaRPr kumimoji="0" lang="en-US" altLang="zh-CN" sz="24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EE8"/>
                    </a:solidFill>
                  </a:tcPr>
                </a:tc>
                <a:tc>
                  <a:txBody>
                    <a:bodyPr/>
                    <a:lstStyle/>
                    <a:p>
                      <a:pPr marL="0" marR="0" lvl="0" indent="0" algn="r" defTabSz="914400" rtl="1" eaLnBrk="1" fontAlgn="base" latinLnBrk="0" hangingPunct="1">
                        <a:lnSpc>
                          <a:spcPct val="100000"/>
                        </a:lnSpc>
                        <a:spcBef>
                          <a:spcPct val="0"/>
                        </a:spcBef>
                        <a:spcAft>
                          <a:spcPct val="0"/>
                        </a:spcAft>
                        <a:buClrTx/>
                        <a:buSzTx/>
                        <a:buFontTx/>
                        <a:buNone/>
                      </a:pPr>
                      <a:endParaRPr kumimoji="0" lang="en-US" altLang="zh-CN" sz="24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EE8"/>
                    </a:solidFill>
                  </a:tcPr>
                </a:tc>
              </a:tr>
              <a:tr h="371475">
                <a:tc>
                  <a:txBody>
                    <a:bodyPr/>
                    <a:lstStyle/>
                    <a:p>
                      <a:pPr marL="0" marR="0" lvl="0" indent="0" algn="l" defTabSz="91313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rPr>
                        <a:t>Operating System</a:t>
                      </a:r>
                      <a:endPar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1" eaLnBrk="1" fontAlgn="base" latinLnBrk="0" hangingPunct="1">
                        <a:lnSpc>
                          <a:spcPct val="100000"/>
                        </a:lnSpc>
                        <a:spcBef>
                          <a:spcPct val="0"/>
                        </a:spcBef>
                        <a:spcAft>
                          <a:spcPct val="0"/>
                        </a:spcAft>
                        <a:buClrTx/>
                        <a:buSzTx/>
                        <a:buFontTx/>
                        <a:buNone/>
                      </a:pPr>
                      <a:endParaRPr kumimoji="0" lang="en-US" altLang="zh-CN" sz="24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F4"/>
                    </a:solidFill>
                  </a:tcPr>
                </a:tc>
                <a:tc>
                  <a:txBody>
                    <a:bodyPr/>
                    <a:lstStyle/>
                    <a:p>
                      <a:pPr marL="0" marR="0" lvl="0" indent="0" algn="r" defTabSz="914400" rtl="1" eaLnBrk="1" fontAlgn="base" latinLnBrk="0" hangingPunct="1">
                        <a:lnSpc>
                          <a:spcPct val="100000"/>
                        </a:lnSpc>
                        <a:spcBef>
                          <a:spcPct val="0"/>
                        </a:spcBef>
                        <a:spcAft>
                          <a:spcPct val="0"/>
                        </a:spcAft>
                        <a:buClrTx/>
                        <a:buSzTx/>
                        <a:buFontTx/>
                        <a:buNone/>
                      </a:pPr>
                      <a:endParaRPr kumimoji="0" lang="en-US" altLang="zh-CN" sz="24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F4"/>
                    </a:solidFill>
                  </a:tcPr>
                </a:tc>
                <a:tc>
                  <a:txBody>
                    <a:bodyPr/>
                    <a:lstStyle/>
                    <a:p>
                      <a:pPr marL="0" marR="0" lvl="0" indent="0" algn="r" defTabSz="914400" rtl="1" eaLnBrk="1" fontAlgn="base" latinLnBrk="0" hangingPunct="1">
                        <a:lnSpc>
                          <a:spcPct val="100000"/>
                        </a:lnSpc>
                        <a:spcBef>
                          <a:spcPct val="0"/>
                        </a:spcBef>
                        <a:spcAft>
                          <a:spcPct val="0"/>
                        </a:spcAft>
                        <a:buClrTx/>
                        <a:buSzTx/>
                        <a:buFontTx/>
                        <a:buNone/>
                      </a:pPr>
                      <a:endParaRPr kumimoji="0" lang="en-US" altLang="zh-CN" sz="24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F4"/>
                    </a:solidFill>
                  </a:tcPr>
                </a:tc>
              </a:tr>
              <a:tr h="369888">
                <a:tc>
                  <a:txBody>
                    <a:bodyPr/>
                    <a:lstStyle/>
                    <a:p>
                      <a:pPr marL="0" marR="0" lvl="0" indent="0" algn="l" defTabSz="91313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rPr>
                        <a:t>Virtualization</a:t>
                      </a:r>
                      <a:endPar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1" eaLnBrk="1" fontAlgn="base" latinLnBrk="0" hangingPunct="1">
                        <a:lnSpc>
                          <a:spcPct val="100000"/>
                        </a:lnSpc>
                        <a:spcBef>
                          <a:spcPct val="0"/>
                        </a:spcBef>
                        <a:spcAft>
                          <a:spcPct val="0"/>
                        </a:spcAft>
                        <a:buClrTx/>
                        <a:buSzTx/>
                        <a:buFontTx/>
                        <a:buNone/>
                      </a:pPr>
                      <a:endParaRPr kumimoji="0" lang="en-US" altLang="zh-CN" sz="24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EE8"/>
                    </a:solidFill>
                  </a:tcPr>
                </a:tc>
                <a:tc>
                  <a:txBody>
                    <a:bodyPr/>
                    <a:lstStyle/>
                    <a:p>
                      <a:pPr marL="0" marR="0" lvl="0" indent="0" algn="r" defTabSz="914400" rtl="1" eaLnBrk="1" fontAlgn="base" latinLnBrk="0" hangingPunct="1">
                        <a:lnSpc>
                          <a:spcPct val="100000"/>
                        </a:lnSpc>
                        <a:spcBef>
                          <a:spcPct val="0"/>
                        </a:spcBef>
                        <a:spcAft>
                          <a:spcPct val="0"/>
                        </a:spcAft>
                        <a:buClrTx/>
                        <a:buSzTx/>
                        <a:buFontTx/>
                        <a:buNone/>
                      </a:pPr>
                      <a:endParaRPr kumimoji="0" lang="en-US" altLang="zh-CN" sz="24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EE8"/>
                    </a:solidFill>
                  </a:tcPr>
                </a:tc>
                <a:tc>
                  <a:txBody>
                    <a:bodyPr/>
                    <a:lstStyle/>
                    <a:p>
                      <a:pPr marL="0" marR="0" lvl="0" indent="0" algn="r" defTabSz="914400" rtl="1" eaLnBrk="1" fontAlgn="base" latinLnBrk="0" hangingPunct="1">
                        <a:lnSpc>
                          <a:spcPct val="100000"/>
                        </a:lnSpc>
                        <a:spcBef>
                          <a:spcPct val="0"/>
                        </a:spcBef>
                        <a:spcAft>
                          <a:spcPct val="0"/>
                        </a:spcAft>
                        <a:buClrTx/>
                        <a:buSzTx/>
                        <a:buFontTx/>
                        <a:buNone/>
                      </a:pPr>
                      <a:endParaRPr kumimoji="0" lang="en-US" altLang="zh-CN" sz="24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EE8"/>
                    </a:solidFill>
                  </a:tcPr>
                </a:tc>
              </a:tr>
              <a:tr h="371475">
                <a:tc>
                  <a:txBody>
                    <a:bodyPr/>
                    <a:lstStyle/>
                    <a:p>
                      <a:pPr marL="0" marR="0" lvl="0" indent="0" algn="l" defTabSz="91313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rPr>
                        <a:t>Server</a:t>
                      </a:r>
                      <a:endPar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1" eaLnBrk="1" fontAlgn="base" latinLnBrk="0" hangingPunct="1">
                        <a:lnSpc>
                          <a:spcPct val="100000"/>
                        </a:lnSpc>
                        <a:spcBef>
                          <a:spcPct val="0"/>
                        </a:spcBef>
                        <a:spcAft>
                          <a:spcPct val="0"/>
                        </a:spcAft>
                        <a:buClrTx/>
                        <a:buSzTx/>
                        <a:buFontTx/>
                        <a:buNone/>
                      </a:pPr>
                      <a:endParaRPr kumimoji="0" lang="en-US" altLang="zh-CN" sz="24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F4"/>
                    </a:solidFill>
                  </a:tcPr>
                </a:tc>
                <a:tc>
                  <a:txBody>
                    <a:bodyPr/>
                    <a:lstStyle/>
                    <a:p>
                      <a:pPr marL="0" marR="0" lvl="0" indent="0" algn="r" defTabSz="914400" rtl="1" eaLnBrk="1" fontAlgn="base" latinLnBrk="0" hangingPunct="1">
                        <a:lnSpc>
                          <a:spcPct val="100000"/>
                        </a:lnSpc>
                        <a:spcBef>
                          <a:spcPct val="0"/>
                        </a:spcBef>
                        <a:spcAft>
                          <a:spcPct val="0"/>
                        </a:spcAft>
                        <a:buClrTx/>
                        <a:buSzTx/>
                        <a:buFontTx/>
                        <a:buNone/>
                      </a:pPr>
                      <a:endParaRPr kumimoji="0" lang="en-US" altLang="zh-CN" sz="24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F4"/>
                    </a:solidFill>
                  </a:tcPr>
                </a:tc>
                <a:tc>
                  <a:txBody>
                    <a:bodyPr/>
                    <a:lstStyle/>
                    <a:p>
                      <a:pPr marL="0" marR="0" lvl="0" indent="0" algn="r" defTabSz="914400" rtl="1" eaLnBrk="1" fontAlgn="base" latinLnBrk="0" hangingPunct="1">
                        <a:lnSpc>
                          <a:spcPct val="100000"/>
                        </a:lnSpc>
                        <a:spcBef>
                          <a:spcPct val="0"/>
                        </a:spcBef>
                        <a:spcAft>
                          <a:spcPct val="0"/>
                        </a:spcAft>
                        <a:buClrTx/>
                        <a:buSzTx/>
                        <a:buFontTx/>
                        <a:buNone/>
                      </a:pPr>
                      <a:endParaRPr kumimoji="0" lang="en-US" altLang="zh-CN" sz="24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F4"/>
                    </a:solidFill>
                  </a:tcPr>
                </a:tc>
              </a:tr>
              <a:tr h="371475">
                <a:tc>
                  <a:txBody>
                    <a:bodyPr/>
                    <a:lstStyle/>
                    <a:p>
                      <a:pPr marL="0" marR="0" lvl="0" indent="0" algn="l" defTabSz="91313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rPr>
                        <a:t>Storage</a:t>
                      </a:r>
                      <a:endPar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1" eaLnBrk="1" fontAlgn="base" latinLnBrk="0" hangingPunct="1">
                        <a:lnSpc>
                          <a:spcPct val="100000"/>
                        </a:lnSpc>
                        <a:spcBef>
                          <a:spcPct val="0"/>
                        </a:spcBef>
                        <a:spcAft>
                          <a:spcPct val="0"/>
                        </a:spcAft>
                        <a:buClrTx/>
                        <a:buSzTx/>
                        <a:buFontTx/>
                        <a:buNone/>
                      </a:pPr>
                      <a:endParaRPr kumimoji="0" lang="en-US" altLang="zh-CN" sz="24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EE8"/>
                    </a:solidFill>
                  </a:tcPr>
                </a:tc>
                <a:tc>
                  <a:txBody>
                    <a:bodyPr/>
                    <a:lstStyle/>
                    <a:p>
                      <a:pPr marL="0" marR="0" lvl="0" indent="0" algn="r" defTabSz="914400" rtl="1" eaLnBrk="1" fontAlgn="base" latinLnBrk="0" hangingPunct="1">
                        <a:lnSpc>
                          <a:spcPct val="100000"/>
                        </a:lnSpc>
                        <a:spcBef>
                          <a:spcPct val="0"/>
                        </a:spcBef>
                        <a:spcAft>
                          <a:spcPct val="0"/>
                        </a:spcAft>
                        <a:buClrTx/>
                        <a:buSzTx/>
                        <a:buFontTx/>
                        <a:buNone/>
                      </a:pPr>
                      <a:endParaRPr kumimoji="0" lang="en-US" altLang="zh-CN" sz="24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EE8"/>
                    </a:solidFill>
                  </a:tcPr>
                </a:tc>
                <a:tc>
                  <a:txBody>
                    <a:bodyPr/>
                    <a:lstStyle/>
                    <a:p>
                      <a:pPr marL="0" marR="0" lvl="0" indent="0" algn="r" defTabSz="914400" rtl="1" eaLnBrk="1" fontAlgn="base" latinLnBrk="0" hangingPunct="1">
                        <a:lnSpc>
                          <a:spcPct val="100000"/>
                        </a:lnSpc>
                        <a:spcBef>
                          <a:spcPct val="0"/>
                        </a:spcBef>
                        <a:spcAft>
                          <a:spcPct val="0"/>
                        </a:spcAft>
                        <a:buClrTx/>
                        <a:buSzTx/>
                        <a:buFontTx/>
                        <a:buNone/>
                      </a:pPr>
                      <a:endParaRPr kumimoji="0" lang="en-US" altLang="zh-CN" sz="24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CEE8"/>
                    </a:solidFill>
                  </a:tcPr>
                </a:tc>
              </a:tr>
              <a:tr h="369888">
                <a:tc>
                  <a:txBody>
                    <a:bodyPr/>
                    <a:lstStyle/>
                    <a:p>
                      <a:pPr marL="0" marR="0" lvl="0" indent="0" algn="l" defTabSz="91313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rPr>
                        <a:t>Network</a:t>
                      </a:r>
                      <a:endParaRPr kumimoji="0" lang="en-US" altLang="zh-CN" sz="2400" b="1" i="0" u="none" strike="noStrike" cap="none" normalizeH="0" baseline="0" smtClean="0">
                        <a:ln>
                          <a:noFill/>
                        </a:ln>
                        <a:solidFill>
                          <a:schemeClr val="tx1"/>
                        </a:solidFill>
                        <a:effectLst>
                          <a:outerShdw blurRad="38100" dist="38100" dir="2700000" algn="tl">
                            <a:srgbClr val="FFFFFF"/>
                          </a:outerShdw>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1" eaLnBrk="1" fontAlgn="base" latinLnBrk="0" hangingPunct="1">
                        <a:lnSpc>
                          <a:spcPct val="100000"/>
                        </a:lnSpc>
                        <a:spcBef>
                          <a:spcPct val="0"/>
                        </a:spcBef>
                        <a:spcAft>
                          <a:spcPct val="0"/>
                        </a:spcAft>
                        <a:buClrTx/>
                        <a:buSzTx/>
                        <a:buFontTx/>
                        <a:buNone/>
                      </a:pPr>
                      <a:endParaRPr kumimoji="0" lang="en-US" altLang="zh-CN" sz="24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F4"/>
                    </a:solidFill>
                  </a:tcPr>
                </a:tc>
                <a:tc>
                  <a:txBody>
                    <a:bodyPr/>
                    <a:lstStyle/>
                    <a:p>
                      <a:pPr marL="0" marR="0" lvl="0" indent="0" algn="r" defTabSz="914400" rtl="1" eaLnBrk="1" fontAlgn="base" latinLnBrk="0" hangingPunct="1">
                        <a:lnSpc>
                          <a:spcPct val="100000"/>
                        </a:lnSpc>
                        <a:spcBef>
                          <a:spcPct val="0"/>
                        </a:spcBef>
                        <a:spcAft>
                          <a:spcPct val="0"/>
                        </a:spcAft>
                        <a:buClrTx/>
                        <a:buSzTx/>
                        <a:buFontTx/>
                        <a:buNone/>
                      </a:pPr>
                      <a:endParaRPr kumimoji="0" lang="en-US" altLang="zh-CN" sz="24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F4"/>
                    </a:solidFill>
                  </a:tcPr>
                </a:tc>
                <a:tc>
                  <a:txBody>
                    <a:bodyPr/>
                    <a:lstStyle/>
                    <a:p>
                      <a:pPr marL="0" marR="0" lvl="0" indent="0" algn="r" defTabSz="914400" rtl="1" eaLnBrk="1" fontAlgn="base" latinLnBrk="0" hangingPunct="1">
                        <a:lnSpc>
                          <a:spcPct val="100000"/>
                        </a:lnSpc>
                        <a:spcBef>
                          <a:spcPct val="0"/>
                        </a:spcBef>
                        <a:spcAft>
                          <a:spcPct val="0"/>
                        </a:spcAft>
                        <a:buClrTx/>
                        <a:buSzTx/>
                        <a:buFontTx/>
                        <a:buNone/>
                      </a:pPr>
                      <a:endParaRPr kumimoji="0" lang="en-US" altLang="zh-CN" sz="24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8F4"/>
                    </a:solidFill>
                  </a:tcPr>
                </a:tc>
              </a:tr>
            </a:tbl>
          </a:graphicData>
        </a:graphic>
      </p:graphicFrame>
      <p:pic>
        <p:nvPicPr>
          <p:cNvPr id="23605"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853488" y="2249488"/>
            <a:ext cx="3603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0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870951" y="2671763"/>
            <a:ext cx="3603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07"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878888" y="3146426"/>
            <a:ext cx="360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0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893176" y="3598863"/>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09"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893176" y="40640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1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901113" y="4483101"/>
            <a:ext cx="360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11"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902701" y="4932363"/>
            <a:ext cx="3603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1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904288" y="5402263"/>
            <a:ext cx="3603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13"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282826" y="1349376"/>
            <a:ext cx="3603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1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53276" y="5402263"/>
            <a:ext cx="3603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15"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43751" y="2671763"/>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1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51688" y="3146426"/>
            <a:ext cx="360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17"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65976" y="3598863"/>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1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72326" y="4059238"/>
            <a:ext cx="3603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19"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73913" y="4483101"/>
            <a:ext cx="360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2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75501" y="4932363"/>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21"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381626" y="40640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2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389563" y="4483101"/>
            <a:ext cx="360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23"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391151" y="4948238"/>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2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391151" y="5402263"/>
            <a:ext cx="3603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25" name="Picture 3" descr="C:\Users\markruss\AppData\Local\Microsoft\Windows\Temporary Internet Files\Content.IE5\01I8MGMS\MC90043152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276" y="2273301"/>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26" name="Picture 3" descr="C:\Users\markruss\AppData\Local\Microsoft\Windows\Temporary Internet Files\Content.IE5\01I8MGMS\MC90043152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276" y="26844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27" name="Picture 3" descr="C:\Users\markruss\AppData\Local\Microsoft\Windows\Temporary Internet Files\Content.IE5\01I8MGMS\MC90043152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276" y="315753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28" name="Picture 3" descr="C:\Users\markruss\AppData\Local\Microsoft\Windows\Temporary Internet Files\Content.IE5\01I8MGMS\MC90043152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276" y="3606801"/>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629" name="Picture 3" descr="C:\Users\markruss\AppData\Local\Microsoft\Windows\Temporary Internet Files\Content.IE5\01I8MGMS\MC90043152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6926" y="2244726"/>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30" name="TextBox 1"/>
          <p:cNvSpPr txBox="1">
            <a:spLocks noChangeArrowheads="1"/>
          </p:cNvSpPr>
          <p:nvPr/>
        </p:nvSpPr>
        <p:spPr bwMode="auto">
          <a:xfrm>
            <a:off x="3648075" y="6092826"/>
            <a:ext cx="51514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a:latin typeface="黑体" panose="02010609060101010101" pitchFamily="49" charset="-122"/>
                <a:ea typeface="黑体" panose="02010609060101010101" pitchFamily="49" charset="-122"/>
              </a:rPr>
              <a:t>云计算对各种出租服务的配置</a:t>
            </a:r>
            <a:endParaRPr lang="zh-CN" altLang="en-US" sz="2800" b="1">
              <a:latin typeface="黑体" panose="02010609060101010101" pitchFamily="49" charset="-122"/>
              <a:ea typeface="黑体" panose="02010609060101010101" pitchFamily="49" charset="-122"/>
            </a:endParaRPr>
          </a:p>
        </p:txBody>
      </p:sp>
      <p:sp>
        <p:nvSpPr>
          <p:cNvPr id="21605" name="AutoShape 101"/>
          <p:cNvSpPr>
            <a:spLocks noChangeArrowheads="1"/>
          </p:cNvSpPr>
          <p:nvPr/>
        </p:nvSpPr>
        <p:spPr bwMode="auto">
          <a:xfrm>
            <a:off x="5808663" y="4365626"/>
            <a:ext cx="1223962" cy="1008063"/>
          </a:xfrm>
          <a:prstGeom prst="leftArrowCallout">
            <a:avLst>
              <a:gd name="adj1" fmla="val 0"/>
              <a:gd name="adj2" fmla="val 8917"/>
              <a:gd name="adj3" fmla="val 19045"/>
              <a:gd name="adj4" fmla="val 74968"/>
            </a:avLst>
          </a:prstGeom>
          <a:solidFill>
            <a:srgbClr val="FF99CC">
              <a:alpha val="34117"/>
            </a:srgbClr>
          </a:solidFill>
          <a:ln w="9525">
            <a:solidFill>
              <a:schemeClr val="tx1"/>
            </a:solidFill>
            <a:miter lim="800000"/>
          </a:ln>
        </p:spPr>
        <p:txBody>
          <a:bodyPr wrap="none" anchor="ctr"/>
          <a:lstStyle/>
          <a:p>
            <a:pPr algn="ctr"/>
            <a:r>
              <a:rPr lang="zh-CN" altLang="en-US" sz="2000" b="1">
                <a:latin typeface="微软雅黑" panose="020B0503020204020204" pitchFamily="34" charset="-122"/>
                <a:ea typeface="微软雅黑" panose="020B0503020204020204" pitchFamily="34" charset="-122"/>
              </a:rPr>
              <a:t>提供</a:t>
            </a:r>
            <a:endParaRPr lang="en-US" altLang="zh-CN" sz="2000" b="1">
              <a:latin typeface="微软雅黑" panose="020B0503020204020204" pitchFamily="34" charset="-122"/>
              <a:ea typeface="微软雅黑" panose="020B0503020204020204" pitchFamily="34" charset="-122"/>
            </a:endParaRPr>
          </a:p>
          <a:p>
            <a:pPr algn="ctr"/>
            <a:r>
              <a:rPr lang="zh-CN" altLang="en-US" sz="2000" b="1">
                <a:latin typeface="微软雅黑" panose="020B0503020204020204" pitchFamily="34" charset="-122"/>
                <a:ea typeface="微软雅黑" panose="020B0503020204020204" pitchFamily="34" charset="-122"/>
              </a:rPr>
              <a:t>基础</a:t>
            </a:r>
            <a:endParaRPr lang="en-US" altLang="zh-CN" sz="2000" b="1">
              <a:latin typeface="微软雅黑" panose="020B0503020204020204" pitchFamily="34" charset="-122"/>
              <a:ea typeface="微软雅黑" panose="020B0503020204020204" pitchFamily="34" charset="-122"/>
            </a:endParaRPr>
          </a:p>
          <a:p>
            <a:pPr algn="ctr"/>
            <a:r>
              <a:rPr lang="zh-CN" altLang="en-US" sz="2000" b="1">
                <a:latin typeface="微软雅黑" panose="020B0503020204020204" pitchFamily="34" charset="-122"/>
                <a:ea typeface="微软雅黑" panose="020B0503020204020204" pitchFamily="34" charset="-122"/>
              </a:rPr>
              <a:t>设施</a:t>
            </a:r>
            <a:endParaRPr lang="zh-CN" altLang="en-US" sz="2000" b="1">
              <a:latin typeface="微软雅黑" panose="020B0503020204020204" pitchFamily="34" charset="-122"/>
              <a:ea typeface="微软雅黑" panose="020B0503020204020204" pitchFamily="34" charset="-122"/>
            </a:endParaRPr>
          </a:p>
        </p:txBody>
      </p:sp>
      <p:sp>
        <p:nvSpPr>
          <p:cNvPr id="21607" name="AutoShape 103"/>
          <p:cNvSpPr>
            <a:spLocks noChangeArrowheads="1"/>
          </p:cNvSpPr>
          <p:nvPr/>
        </p:nvSpPr>
        <p:spPr bwMode="auto">
          <a:xfrm>
            <a:off x="7608888" y="3860801"/>
            <a:ext cx="1223962" cy="1008063"/>
          </a:xfrm>
          <a:prstGeom prst="leftArrowCallout">
            <a:avLst>
              <a:gd name="adj1" fmla="val 0"/>
              <a:gd name="adj2" fmla="val 8917"/>
              <a:gd name="adj3" fmla="val 19045"/>
              <a:gd name="adj4" fmla="val 74968"/>
            </a:avLst>
          </a:prstGeom>
          <a:solidFill>
            <a:srgbClr val="FF99CC">
              <a:alpha val="34117"/>
            </a:srgbClr>
          </a:solidFill>
          <a:ln w="9525">
            <a:solidFill>
              <a:schemeClr val="tx1"/>
            </a:solidFill>
            <a:miter lim="800000"/>
          </a:ln>
        </p:spPr>
        <p:txBody>
          <a:bodyPr wrap="none" anchor="ctr"/>
          <a:lstStyle/>
          <a:p>
            <a:pPr algn="ctr"/>
            <a:r>
              <a:rPr lang="zh-CN" altLang="en-US" sz="2000" b="1">
                <a:latin typeface="微软雅黑" panose="020B0503020204020204" pitchFamily="34" charset="-122"/>
                <a:ea typeface="微软雅黑" panose="020B0503020204020204" pitchFamily="34" charset="-122"/>
              </a:rPr>
              <a:t>提供</a:t>
            </a:r>
            <a:endParaRPr lang="en-US" altLang="zh-CN" sz="2000" b="1">
              <a:latin typeface="微软雅黑" panose="020B0503020204020204" pitchFamily="34" charset="-122"/>
              <a:ea typeface="微软雅黑" panose="020B0503020204020204" pitchFamily="34" charset="-122"/>
            </a:endParaRPr>
          </a:p>
          <a:p>
            <a:pPr algn="ctr"/>
            <a:r>
              <a:rPr lang="zh-CN" altLang="en-US" sz="2000" b="1">
                <a:latin typeface="微软雅黑" panose="020B0503020204020204" pitchFamily="34" charset="-122"/>
                <a:ea typeface="微软雅黑" panose="020B0503020204020204" pitchFamily="34" charset="-122"/>
              </a:rPr>
              <a:t>平台</a:t>
            </a:r>
            <a:endParaRPr lang="zh-CN" altLang="en-US" sz="2000" b="1">
              <a:latin typeface="微软雅黑" panose="020B0503020204020204" pitchFamily="34" charset="-122"/>
              <a:ea typeface="微软雅黑" panose="020B0503020204020204" pitchFamily="34" charset="-122"/>
            </a:endParaRPr>
          </a:p>
        </p:txBody>
      </p:sp>
      <p:sp>
        <p:nvSpPr>
          <p:cNvPr id="21608" name="AutoShape 104"/>
          <p:cNvSpPr>
            <a:spLocks noChangeArrowheads="1"/>
          </p:cNvSpPr>
          <p:nvPr/>
        </p:nvSpPr>
        <p:spPr bwMode="auto">
          <a:xfrm>
            <a:off x="9336088" y="3573463"/>
            <a:ext cx="1223962" cy="1008062"/>
          </a:xfrm>
          <a:prstGeom prst="leftArrowCallout">
            <a:avLst>
              <a:gd name="adj1" fmla="val 0"/>
              <a:gd name="adj2" fmla="val 8917"/>
              <a:gd name="adj3" fmla="val 19045"/>
              <a:gd name="adj4" fmla="val 74968"/>
            </a:avLst>
          </a:prstGeom>
          <a:solidFill>
            <a:srgbClr val="FF99CC">
              <a:alpha val="34117"/>
            </a:srgbClr>
          </a:solidFill>
          <a:ln w="9525">
            <a:solidFill>
              <a:schemeClr val="tx1"/>
            </a:solidFill>
            <a:miter lim="800000"/>
          </a:ln>
        </p:spPr>
        <p:txBody>
          <a:bodyPr wrap="none" anchor="ctr"/>
          <a:lstStyle/>
          <a:p>
            <a:pPr algn="ctr"/>
            <a:r>
              <a:rPr lang="zh-CN" altLang="en-US" sz="2000" b="1">
                <a:latin typeface="微软雅黑" panose="020B0503020204020204" pitchFamily="34" charset="-122"/>
                <a:ea typeface="微软雅黑" panose="020B0503020204020204" pitchFamily="34" charset="-122"/>
              </a:rPr>
              <a:t>提供全</a:t>
            </a:r>
            <a:endParaRPr lang="en-US" altLang="zh-CN" sz="2000" b="1">
              <a:latin typeface="微软雅黑" panose="020B0503020204020204" pitchFamily="34" charset="-122"/>
              <a:ea typeface="微软雅黑" panose="020B0503020204020204" pitchFamily="34" charset="-122"/>
            </a:endParaRPr>
          </a:p>
          <a:p>
            <a:pPr algn="ctr"/>
            <a:r>
              <a:rPr lang="zh-CN" altLang="en-US" sz="2000" b="1">
                <a:latin typeface="微软雅黑" panose="020B0503020204020204" pitchFamily="34" charset="-122"/>
                <a:ea typeface="微软雅黑" panose="020B0503020204020204" pitchFamily="34" charset="-122"/>
              </a:rPr>
              <a:t>套服务</a:t>
            </a:r>
            <a:endParaRPr lang="zh-CN" altLang="en-US" sz="2000" b="1">
              <a:latin typeface="微软雅黑" panose="020B0503020204020204" pitchFamily="34" charset="-122"/>
              <a:ea typeface="微软雅黑" panose="020B0503020204020204" pitchFamily="34" charset="-122"/>
            </a:endParaRPr>
          </a:p>
        </p:txBody>
      </p:sp>
      <p:sp>
        <p:nvSpPr>
          <p:cNvPr id="23634" name="Rectangle 2"/>
          <p:cNvSpPr>
            <a:spLocks noGrp="1" noChangeArrowheads="1"/>
          </p:cNvSpPr>
          <p:nvPr>
            <p:ph type="title"/>
          </p:nvPr>
        </p:nvSpPr>
        <p:spPr>
          <a:xfrm>
            <a:off x="1981200" y="115889"/>
            <a:ext cx="8229600" cy="504825"/>
          </a:xfrm>
        </p:spPr>
        <p:txBody>
          <a:bodyPr/>
          <a:lstStyle/>
          <a:p>
            <a:pPr eaLnBrk="1" hangingPunct="1"/>
            <a:r>
              <a:rPr lang="en-US" altLang="zh-CN" sz="3000" b="1">
                <a:latin typeface="微软雅黑" panose="020B0503020204020204" pitchFamily="34" charset="-122"/>
                <a:ea typeface="微软雅黑" panose="020B0503020204020204" pitchFamily="34" charset="-122"/>
              </a:rPr>
              <a:t>3. Cloud Delivery Models</a:t>
            </a:r>
            <a:endParaRPr lang="zh-CN" altLang="en-US" sz="30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608"/>
                                        </p:tgtEl>
                                        <p:attrNameLst>
                                          <p:attrName>style.visibility</p:attrName>
                                        </p:attrNameLst>
                                      </p:cBhvr>
                                      <p:to>
                                        <p:strVal val="visible"/>
                                      </p:to>
                                    </p:set>
                                    <p:animEffect transition="in" filter="slide(fromBottom)">
                                      <p:cBhvr>
                                        <p:cTn id="7" dur="500"/>
                                        <p:tgtEl>
                                          <p:spTgt spid="2160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1607"/>
                                        </p:tgtEl>
                                        <p:attrNameLst>
                                          <p:attrName>style.visibility</p:attrName>
                                        </p:attrNameLst>
                                      </p:cBhvr>
                                      <p:to>
                                        <p:strVal val="visible"/>
                                      </p:to>
                                    </p:set>
                                    <p:animEffect transition="in" filter="slide(fromBottom)">
                                      <p:cBhvr>
                                        <p:cTn id="12" dur="500"/>
                                        <p:tgtEl>
                                          <p:spTgt spid="2160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1605"/>
                                        </p:tgtEl>
                                        <p:attrNameLst>
                                          <p:attrName>style.visibility</p:attrName>
                                        </p:attrNameLst>
                                      </p:cBhvr>
                                      <p:to>
                                        <p:strVal val="visible"/>
                                      </p:to>
                                    </p:set>
                                    <p:animEffect transition="in" filter="slide(fromBottom)">
                                      <p:cBhvr>
                                        <p:cTn id="17" dur="500"/>
                                        <p:tgtEl>
                                          <p:spTgt spid="21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5" grpId="0" animBg="1"/>
      <p:bldP spid="21607" grpId="0" animBg="1"/>
      <p:bldP spid="2160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813303" y="908052"/>
            <a:ext cx="4114800" cy="623887"/>
          </a:xfrm>
        </p:spPr>
        <p:txBody>
          <a:bodyPr/>
          <a:lstStyle/>
          <a:p>
            <a:pPr algn="l" eaLnBrk="1" hangingPunct="1"/>
            <a:r>
              <a:rPr lang="en-US" altLang="zh-CN" sz="3200" b="1" dirty="0">
                <a:latin typeface="微软雅黑" panose="020B0503020204020204" pitchFamily="34" charset="-122"/>
                <a:ea typeface="微软雅黑" panose="020B0503020204020204" pitchFamily="34" charset="-122"/>
              </a:rPr>
              <a:t>SaaS (</a:t>
            </a:r>
            <a:r>
              <a:rPr lang="zh-CN" altLang="en-US" sz="3200" b="1" dirty="0">
                <a:latin typeface="微软雅黑" panose="020B0503020204020204" pitchFamily="34" charset="-122"/>
                <a:ea typeface="微软雅黑" panose="020B0503020204020204" pitchFamily="34" charset="-122"/>
              </a:rPr>
              <a:t>软件即服务</a:t>
            </a:r>
            <a:r>
              <a:rPr lang="en-US" altLang="zh-CN" sz="3200" b="1" dirty="0">
                <a:latin typeface="微软雅黑" panose="020B0503020204020204" pitchFamily="34" charset="-122"/>
                <a:ea typeface="微软雅黑" panose="020B0503020204020204" pitchFamily="34" charset="-122"/>
              </a:rPr>
              <a:t>) </a:t>
            </a:r>
            <a:endParaRPr lang="zh-CN" altLang="en-US" sz="3200" b="1" dirty="0">
              <a:latin typeface="微软雅黑" panose="020B0503020204020204" pitchFamily="34" charset="-122"/>
              <a:ea typeface="微软雅黑" panose="020B0503020204020204" pitchFamily="34" charset="-122"/>
            </a:endParaRPr>
          </a:p>
        </p:txBody>
      </p:sp>
      <p:sp>
        <p:nvSpPr>
          <p:cNvPr id="24578" name="Rectangle 3"/>
          <p:cNvSpPr>
            <a:spLocks noGrp="1" noChangeArrowheads="1"/>
          </p:cNvSpPr>
          <p:nvPr>
            <p:ph idx="1"/>
          </p:nvPr>
        </p:nvSpPr>
        <p:spPr>
          <a:xfrm>
            <a:off x="615636" y="1628775"/>
            <a:ext cx="10692142" cy="3600450"/>
          </a:xfrm>
        </p:spPr>
        <p:txBody>
          <a:bodyPr/>
          <a:lstStyle/>
          <a:p>
            <a:pPr eaLnBrk="1" hangingPunct="1">
              <a:spcBef>
                <a:spcPct val="0"/>
              </a:spcBef>
            </a:pPr>
            <a:r>
              <a:rPr lang="en-US" altLang="zh-CN" b="1" dirty="0">
                <a:latin typeface="微软雅黑" panose="020B0503020204020204" pitchFamily="34" charset="-122"/>
                <a:ea typeface="微软雅黑" panose="020B0503020204020204" pitchFamily="34" charset="-122"/>
              </a:rPr>
              <a:t>SaaS is a software delivery model in which software and associated data are centrally hosted on the cloud.</a:t>
            </a:r>
            <a:r>
              <a:rPr lang="zh-CN" altLang="en-US" b="1" dirty="0">
                <a:latin typeface="微软雅黑" panose="020B0503020204020204" pitchFamily="34" charset="-122"/>
                <a:ea typeface="微软雅黑" panose="020B0503020204020204" pitchFamily="34" charset="-122"/>
              </a:rPr>
              <a:t>（软件与数据都在云端）</a:t>
            </a:r>
            <a:r>
              <a:rPr lang="en-US" altLang="zh-CN" b="1" dirty="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a:p>
            <a:pPr eaLnBrk="1" hangingPunct="1">
              <a:spcBef>
                <a:spcPct val="0"/>
              </a:spcBef>
            </a:pPr>
            <a:endParaRPr lang="en-US" altLang="zh-CN" b="1" dirty="0">
              <a:latin typeface="微软雅黑" panose="020B0503020204020204" pitchFamily="34" charset="-122"/>
              <a:ea typeface="微软雅黑" panose="020B0503020204020204" pitchFamily="34" charset="-122"/>
            </a:endParaRPr>
          </a:p>
          <a:p>
            <a:pPr eaLnBrk="1" hangingPunct="1">
              <a:spcBef>
                <a:spcPct val="0"/>
              </a:spcBef>
            </a:pPr>
            <a:r>
              <a:rPr lang="en-US" altLang="zh-CN" b="1" dirty="0">
                <a:latin typeface="微软雅黑" panose="020B0503020204020204" pitchFamily="34" charset="-122"/>
                <a:ea typeface="微软雅黑" panose="020B0503020204020204" pitchFamily="34" charset="-122"/>
              </a:rPr>
              <a:t>SaaS is typically accessed by users using a thin client via a web browser.(</a:t>
            </a:r>
            <a:r>
              <a:rPr lang="zh-CN" altLang="en-US" b="1" dirty="0">
                <a:latin typeface="微软雅黑" panose="020B0503020204020204" pitchFamily="34" charset="-122"/>
                <a:ea typeface="微软雅黑" panose="020B0503020204020204" pitchFamily="34" charset="-122"/>
              </a:rPr>
              <a:t>是将软件和数据部署于云端的一种软件交付模式，客户通常通过浏览器使用软件</a:t>
            </a:r>
            <a:r>
              <a:rPr lang="en-US" altLang="zh-CN"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p:txBody>
      </p:sp>
      <p:sp>
        <p:nvSpPr>
          <p:cNvPr id="6" name="Rectangle 2"/>
          <p:cNvSpPr txBox="1">
            <a:spLocks noChangeArrowheads="1"/>
          </p:cNvSpPr>
          <p:nvPr/>
        </p:nvSpPr>
        <p:spPr bwMode="auto">
          <a:xfrm>
            <a:off x="1981200" y="115889"/>
            <a:ext cx="8229600" cy="504825"/>
          </a:xfrm>
          <a:prstGeom prst="rect">
            <a:avLst/>
          </a:prstGeom>
          <a:noFill/>
          <a:ln>
            <a:noFill/>
          </a:ln>
          <a:effec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sz="3000" b="1" kern="0">
                <a:latin typeface="微软雅黑" panose="020B0503020204020204" pitchFamily="34" charset="-122"/>
                <a:ea typeface="微软雅黑" panose="020B0503020204020204" pitchFamily="34" charset="-122"/>
              </a:rPr>
              <a:t>3. Cloud Delivery Models</a:t>
            </a:r>
            <a:endParaRPr lang="zh-CN" altLang="en-US" sz="3000" b="1" kern="0" dirty="0">
              <a:latin typeface="微软雅黑" panose="020B0503020204020204" pitchFamily="34" charset="-122"/>
              <a:ea typeface="微软雅黑" panose="020B0503020204020204" pitchFamily="34" charset="-122"/>
            </a:endParaRPr>
          </a:p>
        </p:txBody>
      </p:sp>
      <p:sp>
        <p:nvSpPr>
          <p:cNvPr id="24580" name="矩形 1"/>
          <p:cNvSpPr>
            <a:spLocks noChangeArrowheads="1"/>
          </p:cNvSpPr>
          <p:nvPr/>
        </p:nvSpPr>
        <p:spPr bwMode="auto">
          <a:xfrm>
            <a:off x="714392" y="5229225"/>
            <a:ext cx="72009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5000"/>
              </a:lnSpc>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rPr>
              <a:t>例子：</a:t>
            </a:r>
            <a:r>
              <a:rPr lang="en-US" altLang="zh-CN" sz="2800" b="1" dirty="0">
                <a:latin typeface="微软雅黑" panose="020B0503020204020204" pitchFamily="34" charset="-122"/>
                <a:ea typeface="微软雅黑" panose="020B0503020204020204" pitchFamily="34" charset="-122"/>
              </a:rPr>
              <a:t>  </a:t>
            </a:r>
            <a:r>
              <a:rPr lang="en-US" altLang="zh-CN" sz="2800" b="1" dirty="0" err="1">
                <a:latin typeface="微软雅黑" panose="020B0503020204020204" pitchFamily="34" charset="-122"/>
                <a:ea typeface="微软雅黑" panose="020B0503020204020204" pitchFamily="34" charset="-122"/>
              </a:rPr>
              <a:t>GMail</a:t>
            </a:r>
            <a:r>
              <a:rPr lang="en-US" altLang="zh-CN" sz="2800" b="1" dirty="0">
                <a:latin typeface="微软雅黑" panose="020B0503020204020204" pitchFamily="34" charset="-122"/>
                <a:ea typeface="微软雅黑" panose="020B0503020204020204" pitchFamily="34" charset="-122"/>
              </a:rPr>
              <a:t>, Google map, </a:t>
            </a:r>
            <a:r>
              <a:rPr lang="zh-CN" altLang="en-US" sz="2800" b="1" dirty="0">
                <a:latin typeface="微软雅黑" panose="020B0503020204020204" pitchFamily="34" charset="-122"/>
                <a:ea typeface="微软雅黑" panose="020B0503020204020204" pitchFamily="34" charset="-122"/>
              </a:rPr>
              <a:t>百度地图</a:t>
            </a:r>
            <a:endParaRPr lang="en-US" altLang="ja-JP" sz="28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2"/>
          <p:cNvSpPr>
            <a:spLocks noGrp="1"/>
          </p:cNvSpPr>
          <p:nvPr>
            <p:ph idx="1"/>
          </p:nvPr>
        </p:nvSpPr>
        <p:spPr>
          <a:xfrm>
            <a:off x="950614" y="1557339"/>
            <a:ext cx="10502020" cy="4408895"/>
          </a:xfrm>
        </p:spPr>
        <p:txBody>
          <a:bodyPr/>
          <a:lstStyle/>
          <a:p>
            <a:pPr>
              <a:lnSpc>
                <a:spcPct val="120000"/>
              </a:lnSpc>
              <a:spcBef>
                <a:spcPts val="600"/>
              </a:spcBef>
              <a:defRPr/>
            </a:pPr>
            <a:r>
              <a:rPr lang="en-US" altLang="zh-CN" b="1" dirty="0">
                <a:latin typeface="微软雅黑" panose="020B0503020204020204" pitchFamily="34" charset="-122"/>
                <a:ea typeface="微软雅黑" panose="020B0503020204020204" pitchFamily="34" charset="-122"/>
              </a:rPr>
              <a:t>SaaS has become a common delivery model for most business applications, including </a:t>
            </a:r>
            <a:endParaRPr lang="en-US" altLang="zh-CN" b="1" dirty="0">
              <a:latin typeface="微软雅黑" panose="020B0503020204020204" pitchFamily="34" charset="-122"/>
              <a:ea typeface="微软雅黑" panose="020B0503020204020204" pitchFamily="34" charset="-122"/>
            </a:endParaRPr>
          </a:p>
          <a:p>
            <a:pPr lvl="1">
              <a:lnSpc>
                <a:spcPct val="120000"/>
              </a:lnSpc>
              <a:spcBef>
                <a:spcPts val="600"/>
              </a:spcBef>
              <a:defRPr/>
            </a:pPr>
            <a:r>
              <a:rPr lang="en-US" altLang="zh-CN" b="1" dirty="0">
                <a:solidFill>
                  <a:srgbClr val="0000CC"/>
                </a:solidFill>
                <a:latin typeface="微软雅黑" panose="020B0503020204020204" pitchFamily="34" charset="-122"/>
                <a:ea typeface="微软雅黑" panose="020B0503020204020204" pitchFamily="34" charset="-122"/>
                <a:cs typeface="+mn-ea"/>
              </a:rPr>
              <a:t>A</a:t>
            </a:r>
            <a:r>
              <a:rPr lang="en-US" altLang="zh-CN" b="1" dirty="0" smtClean="0">
                <a:solidFill>
                  <a:srgbClr val="0000CC"/>
                </a:solidFill>
                <a:latin typeface="微软雅黑" panose="020B0503020204020204" pitchFamily="34" charset="-122"/>
                <a:ea typeface="微软雅黑" panose="020B0503020204020204" pitchFamily="34" charset="-122"/>
                <a:cs typeface="+mn-ea"/>
              </a:rPr>
              <a:t>ccounting </a:t>
            </a:r>
            <a:r>
              <a:rPr lang="en-US" altLang="zh-CN" b="1" dirty="0" smtClean="0">
                <a:latin typeface="微软雅黑" panose="020B0503020204020204" pitchFamily="34" charset="-122"/>
                <a:ea typeface="微软雅黑" panose="020B0503020204020204" pitchFamily="34" charset="-122"/>
                <a:cs typeface="+mn-ea"/>
              </a:rPr>
              <a:t>(</a:t>
            </a:r>
            <a:r>
              <a:rPr lang="zh-CN" altLang="en-US" b="1" dirty="0" smtClean="0">
                <a:latin typeface="微软雅黑" panose="020B0503020204020204" pitchFamily="34" charset="-122"/>
                <a:ea typeface="微软雅黑" panose="020B0503020204020204" pitchFamily="34" charset="-122"/>
                <a:cs typeface="+mn-ea"/>
              </a:rPr>
              <a:t>会计业务</a:t>
            </a:r>
            <a:r>
              <a:rPr lang="en-US" altLang="zh-CN" b="1" dirty="0" smtClean="0">
                <a:latin typeface="微软雅黑" panose="020B0503020204020204" pitchFamily="34" charset="-122"/>
                <a:ea typeface="微软雅黑" panose="020B0503020204020204" pitchFamily="34" charset="-122"/>
                <a:cs typeface="+mn-ea"/>
              </a:rPr>
              <a:t>)</a:t>
            </a:r>
            <a:r>
              <a:rPr lang="zh-CN" altLang="en-US" b="1" dirty="0" smtClean="0">
                <a:latin typeface="微软雅黑" panose="020B0503020204020204" pitchFamily="34" charset="-122"/>
                <a:ea typeface="微软雅黑" panose="020B0503020204020204" pitchFamily="34" charset="-122"/>
                <a:cs typeface="+mn-ea"/>
              </a:rPr>
              <a:t>；</a:t>
            </a:r>
            <a:endParaRPr lang="zh-CN" altLang="en-US" b="1" dirty="0" smtClean="0">
              <a:latin typeface="微软雅黑" panose="020B0503020204020204" pitchFamily="34" charset="-122"/>
              <a:ea typeface="微软雅黑" panose="020B0503020204020204" pitchFamily="34" charset="-122"/>
              <a:cs typeface="+mn-ea"/>
            </a:endParaRPr>
          </a:p>
          <a:p>
            <a:pPr lvl="1">
              <a:lnSpc>
                <a:spcPct val="120000"/>
              </a:lnSpc>
              <a:spcBef>
                <a:spcPts val="600"/>
              </a:spcBef>
              <a:defRPr/>
            </a:pPr>
            <a:r>
              <a:rPr lang="en-US" altLang="zh-CN" b="1" dirty="0" smtClean="0">
                <a:solidFill>
                  <a:srgbClr val="0000CC"/>
                </a:solidFill>
                <a:latin typeface="微软雅黑" panose="020B0503020204020204" pitchFamily="34" charset="-122"/>
                <a:ea typeface="微软雅黑" panose="020B0503020204020204" pitchFamily="34" charset="-122"/>
                <a:cs typeface="+mn-ea"/>
              </a:rPr>
              <a:t>Invoicing(</a:t>
            </a:r>
            <a:r>
              <a:rPr lang="zh-CN" altLang="en-US" b="1" dirty="0" smtClean="0">
                <a:latin typeface="微软雅黑" panose="020B0503020204020204" pitchFamily="34" charset="-122"/>
                <a:ea typeface="微软雅黑" panose="020B0503020204020204" pitchFamily="34" charset="-122"/>
                <a:cs typeface="+mn-ea"/>
              </a:rPr>
              <a:t>货品计价</a:t>
            </a:r>
            <a:r>
              <a:rPr lang="en-US" altLang="zh-CN" b="1" dirty="0" smtClean="0">
                <a:latin typeface="微软雅黑" panose="020B0503020204020204" pitchFamily="34" charset="-122"/>
                <a:ea typeface="微软雅黑" panose="020B0503020204020204" pitchFamily="34" charset="-122"/>
                <a:cs typeface="+mn-ea"/>
              </a:rPr>
              <a:t>)</a:t>
            </a:r>
            <a:r>
              <a:rPr lang="zh-CN" altLang="en-US" b="1" dirty="0" smtClean="0">
                <a:latin typeface="微软雅黑" panose="020B0503020204020204" pitchFamily="34" charset="-122"/>
                <a:ea typeface="微软雅黑" panose="020B0503020204020204" pitchFamily="34" charset="-122"/>
                <a:cs typeface="+mn-ea"/>
              </a:rPr>
              <a:t>； </a:t>
            </a:r>
            <a:endParaRPr lang="en-US" altLang="zh-CN" b="1" dirty="0" smtClean="0">
              <a:solidFill>
                <a:srgbClr val="0000CC"/>
              </a:solidFill>
              <a:latin typeface="微软雅黑" panose="020B0503020204020204" pitchFamily="34" charset="-122"/>
              <a:ea typeface="微软雅黑" panose="020B0503020204020204" pitchFamily="34" charset="-122"/>
              <a:cs typeface="+mn-ea"/>
            </a:endParaRPr>
          </a:p>
          <a:p>
            <a:pPr lvl="1">
              <a:lnSpc>
                <a:spcPct val="120000"/>
              </a:lnSpc>
              <a:spcBef>
                <a:spcPts val="600"/>
              </a:spcBef>
              <a:defRPr/>
            </a:pPr>
            <a:r>
              <a:rPr lang="en-US" altLang="zh-CN" b="1" dirty="0" smtClean="0">
                <a:solidFill>
                  <a:srgbClr val="0000CC"/>
                </a:solidFill>
                <a:latin typeface="微软雅黑" panose="020B0503020204020204" pitchFamily="34" charset="-122"/>
                <a:ea typeface="微软雅黑" panose="020B0503020204020204" pitchFamily="34" charset="-122"/>
                <a:cs typeface="+mn-ea"/>
              </a:rPr>
              <a:t>CRM</a:t>
            </a:r>
            <a:r>
              <a:rPr lang="en-US" altLang="zh-CN" b="1" dirty="0" smtClean="0">
                <a:latin typeface="微软雅黑" panose="020B0503020204020204" pitchFamily="34" charset="-122"/>
                <a:ea typeface="微软雅黑" panose="020B0503020204020204" pitchFamily="34" charset="-122"/>
                <a:cs typeface="+mn-ea"/>
              </a:rPr>
              <a:t>(</a:t>
            </a:r>
            <a:r>
              <a:rPr lang="zh-CN" altLang="en-US" b="1" dirty="0" smtClean="0">
                <a:latin typeface="微软雅黑" panose="020B0503020204020204" pitchFamily="34" charset="-122"/>
                <a:ea typeface="微软雅黑" panose="020B0503020204020204" pitchFamily="34" charset="-122"/>
                <a:cs typeface="+mn-ea"/>
              </a:rPr>
              <a:t>客户关系管理</a:t>
            </a:r>
            <a:r>
              <a:rPr lang="en-US" altLang="zh-CN" b="1" dirty="0" smtClean="0">
                <a:latin typeface="微软雅黑" panose="020B0503020204020204" pitchFamily="34" charset="-122"/>
                <a:ea typeface="微软雅黑" panose="020B0503020204020204" pitchFamily="34" charset="-122"/>
                <a:cs typeface="+mn-ea"/>
              </a:rPr>
              <a:t>)</a:t>
            </a:r>
            <a:r>
              <a:rPr lang="zh-CN" altLang="en-US" b="1" dirty="0" smtClean="0">
                <a:latin typeface="微软雅黑" panose="020B0503020204020204" pitchFamily="34" charset="-122"/>
                <a:ea typeface="微软雅黑" panose="020B0503020204020204" pitchFamily="34" charset="-122"/>
                <a:cs typeface="+mn-ea"/>
              </a:rPr>
              <a:t>；</a:t>
            </a:r>
            <a:r>
              <a:rPr lang="en-US" altLang="zh-CN" b="1" dirty="0" smtClean="0">
                <a:latin typeface="微软雅黑" panose="020B0503020204020204" pitchFamily="34" charset="-122"/>
                <a:ea typeface="微软雅黑" panose="020B0503020204020204" pitchFamily="34" charset="-122"/>
                <a:cs typeface="+mn-ea"/>
              </a:rPr>
              <a:t> </a:t>
            </a:r>
            <a:endParaRPr lang="en-US" altLang="zh-CN" b="1" dirty="0" smtClean="0">
              <a:latin typeface="微软雅黑" panose="020B0503020204020204" pitchFamily="34" charset="-122"/>
              <a:ea typeface="微软雅黑" panose="020B0503020204020204" pitchFamily="34" charset="-122"/>
              <a:cs typeface="+mn-ea"/>
            </a:endParaRPr>
          </a:p>
          <a:p>
            <a:pPr lvl="1">
              <a:lnSpc>
                <a:spcPct val="120000"/>
              </a:lnSpc>
              <a:spcBef>
                <a:spcPts val="600"/>
              </a:spcBef>
              <a:defRPr/>
            </a:pPr>
            <a:r>
              <a:rPr lang="en-US" altLang="zh-CN" b="1" dirty="0" smtClean="0">
                <a:solidFill>
                  <a:srgbClr val="0000CC"/>
                </a:solidFill>
                <a:latin typeface="微软雅黑" panose="020B0503020204020204" pitchFamily="34" charset="-122"/>
                <a:ea typeface="微软雅黑" panose="020B0503020204020204" pitchFamily="34" charset="-122"/>
                <a:cs typeface="+mn-ea"/>
              </a:rPr>
              <a:t>MIS(</a:t>
            </a:r>
            <a:r>
              <a:rPr lang="zh-CN" altLang="en-US" b="1" dirty="0" smtClean="0">
                <a:latin typeface="微软雅黑" panose="020B0503020204020204" pitchFamily="34" charset="-122"/>
                <a:ea typeface="微软雅黑" panose="020B0503020204020204" pitchFamily="34" charset="-122"/>
                <a:cs typeface="+mn-ea"/>
              </a:rPr>
              <a:t>管理信息系统</a:t>
            </a:r>
            <a:r>
              <a:rPr lang="en-US" altLang="zh-CN" b="1" dirty="0" smtClean="0">
                <a:latin typeface="微软雅黑" panose="020B0503020204020204" pitchFamily="34" charset="-122"/>
                <a:ea typeface="微软雅黑" panose="020B0503020204020204" pitchFamily="34" charset="-122"/>
                <a:cs typeface="+mn-ea"/>
              </a:rPr>
              <a:t>)</a:t>
            </a:r>
            <a:r>
              <a:rPr lang="zh-CN" altLang="en-US" b="1" dirty="0" smtClean="0">
                <a:latin typeface="微软雅黑" panose="020B0503020204020204" pitchFamily="34" charset="-122"/>
                <a:ea typeface="微软雅黑" panose="020B0503020204020204" pitchFamily="34" charset="-122"/>
                <a:cs typeface="+mn-ea"/>
              </a:rPr>
              <a:t>；</a:t>
            </a:r>
            <a:endParaRPr lang="en-US" altLang="zh-CN" b="1" dirty="0" smtClean="0">
              <a:latin typeface="微软雅黑" panose="020B0503020204020204" pitchFamily="34" charset="-122"/>
              <a:ea typeface="微软雅黑" panose="020B0503020204020204" pitchFamily="34" charset="-122"/>
              <a:cs typeface="+mn-ea"/>
            </a:endParaRPr>
          </a:p>
          <a:p>
            <a:pPr lvl="1">
              <a:lnSpc>
                <a:spcPct val="120000"/>
              </a:lnSpc>
              <a:spcBef>
                <a:spcPts val="600"/>
              </a:spcBef>
              <a:defRPr/>
            </a:pPr>
            <a:r>
              <a:rPr lang="en-US" altLang="zh-CN" b="1" dirty="0" smtClean="0">
                <a:solidFill>
                  <a:srgbClr val="0000CC"/>
                </a:solidFill>
                <a:latin typeface="微软雅黑" panose="020B0503020204020204" pitchFamily="34" charset="-122"/>
                <a:ea typeface="微软雅黑" panose="020B0503020204020204" pitchFamily="34" charset="-122"/>
                <a:cs typeface="+mn-ea"/>
              </a:rPr>
              <a:t>ERP</a:t>
            </a:r>
            <a:r>
              <a:rPr lang="en-US" altLang="zh-CN" b="1" dirty="0" smtClean="0">
                <a:latin typeface="微软雅黑" panose="020B0503020204020204" pitchFamily="34" charset="-122"/>
                <a:ea typeface="微软雅黑" panose="020B0503020204020204" pitchFamily="34" charset="-122"/>
                <a:cs typeface="+mn-ea"/>
              </a:rPr>
              <a:t>(</a:t>
            </a:r>
            <a:r>
              <a:rPr lang="zh-CN" altLang="en-US" b="1" dirty="0" smtClean="0">
                <a:latin typeface="微软雅黑" panose="020B0503020204020204" pitchFamily="34" charset="-122"/>
                <a:ea typeface="微软雅黑" panose="020B0503020204020204" pitchFamily="34" charset="-122"/>
                <a:cs typeface="+mn-ea"/>
              </a:rPr>
              <a:t>企业资源计划</a:t>
            </a:r>
            <a:r>
              <a:rPr lang="en-US" altLang="zh-CN" b="1" dirty="0" smtClean="0">
                <a:latin typeface="微软雅黑" panose="020B0503020204020204" pitchFamily="34" charset="-122"/>
                <a:ea typeface="微软雅黑" panose="020B0503020204020204" pitchFamily="34" charset="-122"/>
                <a:cs typeface="+mn-ea"/>
              </a:rPr>
              <a:t>)</a:t>
            </a:r>
            <a:r>
              <a:rPr lang="zh-CN" altLang="en-US" b="1" dirty="0" smtClean="0">
                <a:latin typeface="微软雅黑" panose="020B0503020204020204" pitchFamily="34" charset="-122"/>
                <a:ea typeface="微软雅黑" panose="020B0503020204020204" pitchFamily="34" charset="-122"/>
                <a:cs typeface="+mn-ea"/>
              </a:rPr>
              <a:t>；</a:t>
            </a:r>
            <a:endParaRPr lang="zh-CN" altLang="en-US" b="1" dirty="0" smtClean="0">
              <a:latin typeface="微软雅黑" panose="020B0503020204020204" pitchFamily="34" charset="-122"/>
              <a:ea typeface="微软雅黑" panose="020B0503020204020204" pitchFamily="34" charset="-122"/>
              <a:cs typeface="+mn-ea"/>
            </a:endParaRPr>
          </a:p>
          <a:p>
            <a:pPr lvl="1">
              <a:lnSpc>
                <a:spcPct val="120000"/>
              </a:lnSpc>
              <a:spcBef>
                <a:spcPts val="600"/>
              </a:spcBef>
              <a:defRPr/>
            </a:pPr>
            <a:r>
              <a:rPr lang="en-US" altLang="zh-CN" b="1" dirty="0" smtClean="0">
                <a:solidFill>
                  <a:srgbClr val="0000CC"/>
                </a:solidFill>
                <a:latin typeface="微软雅黑" panose="020B0503020204020204" pitchFamily="34" charset="-122"/>
                <a:ea typeface="微软雅黑" panose="020B0503020204020204" pitchFamily="34" charset="-122"/>
                <a:cs typeface="+mn-ea"/>
              </a:rPr>
              <a:t>HRM</a:t>
            </a:r>
            <a:r>
              <a:rPr lang="en-US" altLang="zh-CN" b="1" dirty="0" smtClean="0">
                <a:latin typeface="微软雅黑" panose="020B0503020204020204" pitchFamily="34" charset="-122"/>
                <a:ea typeface="微软雅黑" panose="020B0503020204020204" pitchFamily="34" charset="-122"/>
                <a:cs typeface="+mn-ea"/>
              </a:rPr>
              <a:t>(</a:t>
            </a:r>
            <a:r>
              <a:rPr lang="zh-CN" altLang="en-US" b="1" dirty="0" smtClean="0">
                <a:latin typeface="微软雅黑" panose="020B0503020204020204" pitchFamily="34" charset="-122"/>
                <a:ea typeface="微软雅黑" panose="020B0503020204020204" pitchFamily="34" charset="-122"/>
                <a:cs typeface="+mn-ea"/>
              </a:rPr>
              <a:t>人力资源管理</a:t>
            </a:r>
            <a:r>
              <a:rPr lang="en-US" altLang="zh-CN" b="1" dirty="0" smtClean="0">
                <a:latin typeface="微软雅黑" panose="020B0503020204020204" pitchFamily="34" charset="-122"/>
                <a:ea typeface="微软雅黑" panose="020B0503020204020204" pitchFamily="34" charset="-122"/>
                <a:cs typeface="+mn-ea"/>
              </a:rPr>
              <a:t>), etc.</a:t>
            </a:r>
            <a:endParaRPr lang="en-US" altLang="zh-CN" b="1" dirty="0" smtClean="0">
              <a:latin typeface="微软雅黑" panose="020B0503020204020204" pitchFamily="34" charset="-122"/>
              <a:ea typeface="微软雅黑" panose="020B0503020204020204" pitchFamily="34" charset="-122"/>
              <a:cs typeface="+mn-ea"/>
            </a:endParaRPr>
          </a:p>
          <a:p>
            <a:pPr marL="457200" lvl="1" indent="0">
              <a:spcBef>
                <a:spcPct val="0"/>
              </a:spcBef>
              <a:buNone/>
              <a:defRPr/>
            </a:pPr>
            <a:endParaRPr lang="en-US" altLang="zh-CN" b="1" dirty="0" smtClean="0">
              <a:latin typeface="微软雅黑" panose="020B0503020204020204" pitchFamily="34" charset="-122"/>
              <a:ea typeface="微软雅黑" panose="020B0503020204020204" pitchFamily="34" charset="-122"/>
              <a:cs typeface="+mn-ea"/>
            </a:endParaRPr>
          </a:p>
        </p:txBody>
      </p:sp>
      <p:sp>
        <p:nvSpPr>
          <p:cNvPr id="25602" name="Rectangle 2"/>
          <p:cNvSpPr>
            <a:spLocks noGrp="1" noChangeArrowheads="1"/>
          </p:cNvSpPr>
          <p:nvPr>
            <p:ph type="title"/>
          </p:nvPr>
        </p:nvSpPr>
        <p:spPr>
          <a:xfrm>
            <a:off x="1981200" y="115889"/>
            <a:ext cx="8229600" cy="504825"/>
          </a:xfrm>
        </p:spPr>
        <p:txBody>
          <a:bodyPr/>
          <a:lstStyle/>
          <a:p>
            <a:pPr eaLnBrk="1" hangingPunct="1"/>
            <a:r>
              <a:rPr lang="en-US" altLang="zh-CN" sz="3000" b="1">
                <a:latin typeface="微软雅黑" panose="020B0503020204020204" pitchFamily="34" charset="-122"/>
                <a:ea typeface="微软雅黑" panose="020B0503020204020204" pitchFamily="34" charset="-122"/>
              </a:rPr>
              <a:t>3. Cloud Delivery Models</a:t>
            </a:r>
            <a:endParaRPr lang="zh-CN" altLang="en-US" sz="3000" b="1">
              <a:latin typeface="微软雅黑" panose="020B0503020204020204" pitchFamily="34" charset="-122"/>
              <a:ea typeface="微软雅黑" panose="020B0503020204020204" pitchFamily="34" charset="-122"/>
            </a:endParaRPr>
          </a:p>
        </p:txBody>
      </p:sp>
      <p:sp>
        <p:nvSpPr>
          <p:cNvPr id="2" name="五边形 1"/>
          <p:cNvSpPr/>
          <p:nvPr/>
        </p:nvSpPr>
        <p:spPr>
          <a:xfrm rot="10800000" flipV="1">
            <a:off x="7248526" y="3860801"/>
            <a:ext cx="2735263" cy="792163"/>
          </a:xfrm>
          <a:prstGeom prst="homePlate">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chemeClr val="tx1"/>
                </a:solidFill>
                <a:latin typeface="微软雅黑" panose="020B0503020204020204" pitchFamily="34" charset="-122"/>
                <a:ea typeface="微软雅黑" panose="020B0503020204020204" pitchFamily="34" charset="-122"/>
              </a:rPr>
              <a:t>通用应用程序</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578">
                                            <p:txEl>
                                              <p:pRg st="1" end="1"/>
                                            </p:txEl>
                                          </p:spTgt>
                                        </p:tgtEl>
                                        <p:attrNameLst>
                                          <p:attrName>style.visibility</p:attrName>
                                        </p:attrNameLst>
                                      </p:cBhvr>
                                      <p:to>
                                        <p:strVal val="visible"/>
                                      </p:to>
                                    </p:set>
                                    <p:animEffect transition="in" filter="fade">
                                      <p:cBhvr>
                                        <p:cTn id="7" dur="1000"/>
                                        <p:tgtEl>
                                          <p:spTgt spid="24578">
                                            <p:txEl>
                                              <p:pRg st="1" end="1"/>
                                            </p:txEl>
                                          </p:spTgt>
                                        </p:tgtEl>
                                      </p:cBhvr>
                                    </p:animEffect>
                                    <p:anim calcmode="lin" valueType="num">
                                      <p:cBhvr>
                                        <p:cTn id="8" dur="1000" fill="hold"/>
                                        <p:tgtEl>
                                          <p:spTgt spid="2457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457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4578">
                                            <p:txEl>
                                              <p:pRg st="2" end="2"/>
                                            </p:txEl>
                                          </p:spTgt>
                                        </p:tgtEl>
                                        <p:attrNameLst>
                                          <p:attrName>style.visibility</p:attrName>
                                        </p:attrNameLst>
                                      </p:cBhvr>
                                      <p:to>
                                        <p:strVal val="visible"/>
                                      </p:to>
                                    </p:set>
                                    <p:animEffect transition="in" filter="fade">
                                      <p:cBhvr>
                                        <p:cTn id="14" dur="1000"/>
                                        <p:tgtEl>
                                          <p:spTgt spid="24578">
                                            <p:txEl>
                                              <p:pRg st="2" end="2"/>
                                            </p:txEl>
                                          </p:spTgt>
                                        </p:tgtEl>
                                      </p:cBhvr>
                                    </p:animEffect>
                                    <p:anim calcmode="lin" valueType="num">
                                      <p:cBhvr>
                                        <p:cTn id="15" dur="1000" fill="hold"/>
                                        <p:tgtEl>
                                          <p:spTgt spid="2457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457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4578">
                                            <p:txEl>
                                              <p:pRg st="3" end="3"/>
                                            </p:txEl>
                                          </p:spTgt>
                                        </p:tgtEl>
                                        <p:attrNameLst>
                                          <p:attrName>style.visibility</p:attrName>
                                        </p:attrNameLst>
                                      </p:cBhvr>
                                      <p:to>
                                        <p:strVal val="visible"/>
                                      </p:to>
                                    </p:set>
                                    <p:animEffect transition="in" filter="fade">
                                      <p:cBhvr>
                                        <p:cTn id="21" dur="1000"/>
                                        <p:tgtEl>
                                          <p:spTgt spid="24578">
                                            <p:txEl>
                                              <p:pRg st="3" end="3"/>
                                            </p:txEl>
                                          </p:spTgt>
                                        </p:tgtEl>
                                      </p:cBhvr>
                                    </p:animEffect>
                                    <p:anim calcmode="lin" valueType="num">
                                      <p:cBhvr>
                                        <p:cTn id="22" dur="1000" fill="hold"/>
                                        <p:tgtEl>
                                          <p:spTgt spid="24578">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457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4578">
                                            <p:txEl>
                                              <p:pRg st="4" end="4"/>
                                            </p:txEl>
                                          </p:spTgt>
                                        </p:tgtEl>
                                        <p:attrNameLst>
                                          <p:attrName>style.visibility</p:attrName>
                                        </p:attrNameLst>
                                      </p:cBhvr>
                                      <p:to>
                                        <p:strVal val="visible"/>
                                      </p:to>
                                    </p:set>
                                    <p:animEffect transition="in" filter="fade">
                                      <p:cBhvr>
                                        <p:cTn id="28" dur="1000"/>
                                        <p:tgtEl>
                                          <p:spTgt spid="24578">
                                            <p:txEl>
                                              <p:pRg st="4" end="4"/>
                                            </p:txEl>
                                          </p:spTgt>
                                        </p:tgtEl>
                                      </p:cBhvr>
                                    </p:animEffect>
                                    <p:anim calcmode="lin" valueType="num">
                                      <p:cBhvr>
                                        <p:cTn id="29" dur="1000" fill="hold"/>
                                        <p:tgtEl>
                                          <p:spTgt spid="24578">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457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4578">
                                            <p:txEl>
                                              <p:pRg st="5" end="5"/>
                                            </p:txEl>
                                          </p:spTgt>
                                        </p:tgtEl>
                                        <p:attrNameLst>
                                          <p:attrName>style.visibility</p:attrName>
                                        </p:attrNameLst>
                                      </p:cBhvr>
                                      <p:to>
                                        <p:strVal val="visible"/>
                                      </p:to>
                                    </p:set>
                                    <p:animEffect transition="in" filter="fade">
                                      <p:cBhvr>
                                        <p:cTn id="35" dur="1000"/>
                                        <p:tgtEl>
                                          <p:spTgt spid="24578">
                                            <p:txEl>
                                              <p:pRg st="5" end="5"/>
                                            </p:txEl>
                                          </p:spTgt>
                                        </p:tgtEl>
                                      </p:cBhvr>
                                    </p:animEffect>
                                    <p:anim calcmode="lin" valueType="num">
                                      <p:cBhvr>
                                        <p:cTn id="36" dur="1000" fill="hold"/>
                                        <p:tgtEl>
                                          <p:spTgt spid="24578">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457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4578">
                                            <p:txEl>
                                              <p:pRg st="6" end="6"/>
                                            </p:txEl>
                                          </p:spTgt>
                                        </p:tgtEl>
                                        <p:attrNameLst>
                                          <p:attrName>style.visibility</p:attrName>
                                        </p:attrNameLst>
                                      </p:cBhvr>
                                      <p:to>
                                        <p:strVal val="visible"/>
                                      </p:to>
                                    </p:set>
                                    <p:animEffect transition="in" filter="fade">
                                      <p:cBhvr>
                                        <p:cTn id="42" dur="1000"/>
                                        <p:tgtEl>
                                          <p:spTgt spid="24578">
                                            <p:txEl>
                                              <p:pRg st="6" end="6"/>
                                            </p:txEl>
                                          </p:spTgt>
                                        </p:tgtEl>
                                      </p:cBhvr>
                                    </p:animEffect>
                                    <p:anim calcmode="lin" valueType="num">
                                      <p:cBhvr>
                                        <p:cTn id="43" dur="1000" fill="hold"/>
                                        <p:tgtEl>
                                          <p:spTgt spid="24578">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2457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1000"/>
                                        <p:tgtEl>
                                          <p:spTgt spid="2"/>
                                        </p:tgtEl>
                                      </p:cBhvr>
                                    </p:animEffect>
                                    <p:anim calcmode="lin" valueType="num">
                                      <p:cBhvr>
                                        <p:cTn id="50" dur="1000" fill="hold"/>
                                        <p:tgtEl>
                                          <p:spTgt spid="2"/>
                                        </p:tgtEl>
                                        <p:attrNameLst>
                                          <p:attrName>ppt_x</p:attrName>
                                        </p:attrNameLst>
                                      </p:cBhvr>
                                      <p:tavLst>
                                        <p:tav tm="0">
                                          <p:val>
                                            <p:strVal val="#ppt_x"/>
                                          </p:val>
                                        </p:tav>
                                        <p:tav tm="100000">
                                          <p:val>
                                            <p:strVal val="#ppt_x"/>
                                          </p:val>
                                        </p:tav>
                                      </p:tavLst>
                                    </p:anim>
                                    <p:anim calcmode="lin" valueType="num">
                                      <p:cBhvr>
                                        <p:cTn id="5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518060" y="1182028"/>
            <a:ext cx="3733800" cy="495300"/>
          </a:xfrm>
        </p:spPr>
        <p:txBody>
          <a:bodyPr/>
          <a:lstStyle/>
          <a:p>
            <a:pPr algn="l" eaLnBrk="1" hangingPunct="1"/>
            <a:r>
              <a:rPr lang="en-US" altLang="zh-CN" sz="2800" b="1" dirty="0" err="1">
                <a:latin typeface="微软雅黑" panose="020B0503020204020204" pitchFamily="34" charset="-122"/>
                <a:ea typeface="微软雅黑" panose="020B0503020204020204" pitchFamily="34" charset="-122"/>
              </a:rPr>
              <a:t>PaaS</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平台即服务</a:t>
            </a:r>
            <a:r>
              <a:rPr lang="en-US" altLang="zh-CN"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p:txBody>
      </p:sp>
      <p:sp>
        <p:nvSpPr>
          <p:cNvPr id="25603" name="Rectangle 3"/>
          <p:cNvSpPr>
            <a:spLocks noGrp="1" noChangeArrowheads="1"/>
          </p:cNvSpPr>
          <p:nvPr>
            <p:ph idx="1"/>
          </p:nvPr>
        </p:nvSpPr>
        <p:spPr>
          <a:xfrm>
            <a:off x="624689" y="1794504"/>
            <a:ext cx="10701195" cy="4370905"/>
          </a:xfrm>
        </p:spPr>
        <p:txBody>
          <a:bodyPr>
            <a:normAutofit/>
          </a:bodyPr>
          <a:lstStyle/>
          <a:p>
            <a:pPr>
              <a:spcBef>
                <a:spcPts val="0"/>
              </a:spcBef>
              <a:defRPr/>
            </a:pPr>
            <a:r>
              <a:rPr lang="en-US" altLang="en-US" sz="2700" b="1" dirty="0">
                <a:latin typeface="微软雅黑" panose="020B0503020204020204" pitchFamily="34" charset="-122"/>
                <a:ea typeface="微软雅黑" panose="020B0503020204020204" pitchFamily="34" charset="-122"/>
              </a:rPr>
              <a:t>PaaS is a category of cloud computing services that provide a computing platform and a solution stack as a service.</a:t>
            </a:r>
            <a:r>
              <a:rPr lang="en-US" altLang="zh-CN" sz="2700" b="1" dirty="0">
                <a:latin typeface="微软雅黑" panose="020B0503020204020204" pitchFamily="34" charset="-122"/>
                <a:ea typeface="微软雅黑" panose="020B0503020204020204" pitchFamily="34" charset="-122"/>
              </a:rPr>
              <a:t> </a:t>
            </a:r>
            <a:r>
              <a:rPr lang="en-US" altLang="zh-CN" sz="2700" b="1" dirty="0">
                <a:solidFill>
                  <a:srgbClr val="FF0000"/>
                </a:solidFill>
                <a:latin typeface="微软雅黑" panose="020B0503020204020204" pitchFamily="34" charset="-122"/>
                <a:ea typeface="微软雅黑" panose="020B0503020204020204" pitchFamily="34" charset="-122"/>
              </a:rPr>
              <a:t>(</a:t>
            </a:r>
            <a:r>
              <a:rPr lang="zh-CN" altLang="en-US" sz="2700" b="1" dirty="0">
                <a:solidFill>
                  <a:srgbClr val="FF0000"/>
                </a:solidFill>
                <a:latin typeface="微软雅黑" panose="020B0503020204020204" pitchFamily="34" charset="-122"/>
                <a:ea typeface="微软雅黑" panose="020B0503020204020204" pitchFamily="34" charset="-122"/>
              </a:rPr>
              <a:t>将计算平台及方案栈作为服务</a:t>
            </a:r>
            <a:r>
              <a:rPr lang="en-US" altLang="zh-CN" sz="2700" b="1" dirty="0">
                <a:solidFill>
                  <a:srgbClr val="FF0000"/>
                </a:solidFill>
                <a:latin typeface="微软雅黑" panose="020B0503020204020204" pitchFamily="34" charset="-122"/>
                <a:ea typeface="微软雅黑" panose="020B0503020204020204" pitchFamily="34" charset="-122"/>
              </a:rPr>
              <a:t>)</a:t>
            </a:r>
            <a:endParaRPr lang="en-US" altLang="en-US" sz="2700" b="1" dirty="0">
              <a:latin typeface="微软雅黑" panose="020B0503020204020204" pitchFamily="34" charset="-122"/>
              <a:ea typeface="微软雅黑" panose="020B0503020204020204" pitchFamily="34" charset="-122"/>
            </a:endParaRPr>
          </a:p>
          <a:p>
            <a:pPr>
              <a:spcBef>
                <a:spcPts val="1200"/>
              </a:spcBef>
              <a:defRPr/>
            </a:pPr>
            <a:r>
              <a:rPr lang="en-US" altLang="en-US" sz="2700" b="1" dirty="0">
                <a:solidFill>
                  <a:srgbClr val="0000CC"/>
                </a:solidFill>
                <a:latin typeface="微软雅黑" panose="020B0503020204020204" pitchFamily="34" charset="-122"/>
                <a:ea typeface="微软雅黑" panose="020B0503020204020204" pitchFamily="34" charset="-122"/>
              </a:rPr>
              <a:t>PaaS</a:t>
            </a:r>
            <a:r>
              <a:rPr lang="zh-CN" altLang="en-US" sz="2700" b="1" dirty="0">
                <a:solidFill>
                  <a:srgbClr val="0000CC"/>
                </a:solidFill>
                <a:latin typeface="微软雅黑" panose="020B0503020204020204" pitchFamily="34" charset="-122"/>
                <a:ea typeface="微软雅黑" panose="020B0503020204020204" pitchFamily="34" charset="-122"/>
              </a:rPr>
              <a:t>模型提供了计算平台</a:t>
            </a:r>
            <a:endParaRPr lang="en-US" altLang="en-US" sz="2700" b="1" dirty="0">
              <a:solidFill>
                <a:srgbClr val="0000CC"/>
              </a:solidFill>
              <a:latin typeface="微软雅黑" panose="020B0503020204020204" pitchFamily="34" charset="-122"/>
              <a:ea typeface="微软雅黑" panose="020B0503020204020204" pitchFamily="34" charset="-122"/>
            </a:endParaRPr>
          </a:p>
          <a:p>
            <a:pPr>
              <a:spcBef>
                <a:spcPts val="0"/>
              </a:spcBef>
              <a:defRPr/>
            </a:pPr>
            <a:r>
              <a:rPr lang="en-US" altLang="en-US" sz="2700" b="1" dirty="0">
                <a:latin typeface="微软雅黑" panose="020B0503020204020204" pitchFamily="34" charset="-122"/>
                <a:ea typeface="微软雅黑" panose="020B0503020204020204" pitchFamily="34" charset="-122"/>
              </a:rPr>
              <a:t>In the PaaS model, cloud providers deliver a computing platform and/or solution stack typically including </a:t>
            </a:r>
            <a:endParaRPr lang="en-US" altLang="zh-CN" sz="2700" b="1" dirty="0">
              <a:latin typeface="微软雅黑" panose="020B0503020204020204" pitchFamily="34" charset="-122"/>
              <a:ea typeface="微软雅黑" panose="020B0503020204020204" pitchFamily="34" charset="-122"/>
            </a:endParaRPr>
          </a:p>
          <a:p>
            <a:pPr lvl="1">
              <a:spcBef>
                <a:spcPts val="0"/>
              </a:spcBef>
              <a:buFont typeface="Wingdings" panose="05000000000000000000" pitchFamily="2" charset="2"/>
              <a:buChar char="Ø"/>
              <a:defRPr/>
            </a:pPr>
            <a:r>
              <a:rPr lang="en-US" altLang="en-US" b="1" dirty="0">
                <a:latin typeface="微软雅黑" panose="020B0503020204020204" pitchFamily="34" charset="-122"/>
                <a:ea typeface="微软雅黑" panose="020B0503020204020204" pitchFamily="34" charset="-122"/>
                <a:cs typeface="+mn-ea"/>
              </a:rPr>
              <a:t>operating system, </a:t>
            </a:r>
            <a:r>
              <a:rPr lang="zh-CN" altLang="en-US" b="1" dirty="0">
                <a:solidFill>
                  <a:srgbClr val="0000CC"/>
                </a:solidFill>
                <a:latin typeface="微软雅黑" panose="020B0503020204020204" pitchFamily="34" charset="-122"/>
                <a:ea typeface="微软雅黑" panose="020B0503020204020204" pitchFamily="34" charset="-122"/>
                <a:cs typeface="+mn-ea"/>
              </a:rPr>
              <a:t>操作系统</a:t>
            </a:r>
            <a:endParaRPr lang="en-US" altLang="zh-CN" b="1" dirty="0">
              <a:solidFill>
                <a:srgbClr val="0000CC"/>
              </a:solidFill>
              <a:latin typeface="微软雅黑" panose="020B0503020204020204" pitchFamily="34" charset="-122"/>
              <a:ea typeface="微软雅黑" panose="020B0503020204020204" pitchFamily="34" charset="-122"/>
              <a:cs typeface="+mn-ea"/>
            </a:endParaRPr>
          </a:p>
          <a:p>
            <a:pPr lvl="1">
              <a:spcBef>
                <a:spcPts val="0"/>
              </a:spcBef>
              <a:buFont typeface="Wingdings" panose="05000000000000000000" pitchFamily="2" charset="2"/>
              <a:buChar char="Ø"/>
              <a:defRPr/>
            </a:pPr>
            <a:r>
              <a:rPr lang="en-US" altLang="en-US" b="1" dirty="0">
                <a:latin typeface="微软雅黑" panose="020B0503020204020204" pitchFamily="34" charset="-122"/>
                <a:ea typeface="微软雅黑" panose="020B0503020204020204" pitchFamily="34" charset="-122"/>
                <a:cs typeface="+mn-ea"/>
              </a:rPr>
              <a:t>programming language execution environment,</a:t>
            </a:r>
            <a:r>
              <a:rPr lang="zh-CN" altLang="en-US" b="1" dirty="0">
                <a:solidFill>
                  <a:srgbClr val="0000CC"/>
                </a:solidFill>
                <a:latin typeface="微软雅黑" panose="020B0503020204020204" pitchFamily="34" charset="-122"/>
                <a:ea typeface="微软雅黑" panose="020B0503020204020204" pitchFamily="34" charset="-122"/>
                <a:cs typeface="+mn-ea"/>
              </a:rPr>
              <a:t>运行环境</a:t>
            </a:r>
            <a:endParaRPr lang="en-US" altLang="zh-CN" b="1" dirty="0">
              <a:solidFill>
                <a:srgbClr val="0000CC"/>
              </a:solidFill>
              <a:latin typeface="微软雅黑" panose="020B0503020204020204" pitchFamily="34" charset="-122"/>
              <a:ea typeface="微软雅黑" panose="020B0503020204020204" pitchFamily="34" charset="-122"/>
              <a:cs typeface="+mn-ea"/>
            </a:endParaRPr>
          </a:p>
          <a:p>
            <a:pPr lvl="1">
              <a:spcBef>
                <a:spcPts val="0"/>
              </a:spcBef>
              <a:buFont typeface="Wingdings" panose="05000000000000000000" pitchFamily="2" charset="2"/>
              <a:buChar char="Ø"/>
              <a:defRPr/>
            </a:pPr>
            <a:r>
              <a:rPr lang="en-US" altLang="en-US" b="1" dirty="0">
                <a:latin typeface="微软雅黑" panose="020B0503020204020204" pitchFamily="34" charset="-122"/>
                <a:ea typeface="微软雅黑" panose="020B0503020204020204" pitchFamily="34" charset="-122"/>
                <a:cs typeface="+mn-ea"/>
              </a:rPr>
              <a:t>database </a:t>
            </a:r>
            <a:r>
              <a:rPr lang="zh-CN" altLang="en-US" b="1" dirty="0">
                <a:solidFill>
                  <a:srgbClr val="0000CC"/>
                </a:solidFill>
                <a:latin typeface="微软雅黑" panose="020B0503020204020204" pitchFamily="34" charset="-122"/>
                <a:ea typeface="微软雅黑" panose="020B0503020204020204" pitchFamily="34" charset="-122"/>
                <a:cs typeface="+mn-ea"/>
              </a:rPr>
              <a:t>数据库</a:t>
            </a:r>
            <a:endParaRPr lang="en-US" altLang="zh-CN" b="1" dirty="0">
              <a:solidFill>
                <a:srgbClr val="0000CC"/>
              </a:solidFill>
              <a:latin typeface="微软雅黑" panose="020B0503020204020204" pitchFamily="34" charset="-122"/>
              <a:ea typeface="微软雅黑" panose="020B0503020204020204" pitchFamily="34" charset="-122"/>
              <a:cs typeface="+mn-ea"/>
            </a:endParaRPr>
          </a:p>
          <a:p>
            <a:pPr lvl="1">
              <a:spcBef>
                <a:spcPts val="0"/>
              </a:spcBef>
              <a:buFont typeface="Wingdings" panose="05000000000000000000" pitchFamily="2" charset="2"/>
              <a:buChar char="Ø"/>
              <a:defRPr/>
            </a:pPr>
            <a:r>
              <a:rPr lang="en-US" altLang="en-US" b="1" dirty="0">
                <a:latin typeface="微软雅黑" panose="020B0503020204020204" pitchFamily="34" charset="-122"/>
                <a:ea typeface="微软雅黑" panose="020B0503020204020204" pitchFamily="34" charset="-122"/>
                <a:cs typeface="+mn-ea"/>
              </a:rPr>
              <a:t>web server</a:t>
            </a:r>
            <a:r>
              <a:rPr lang="en-US" altLang="zh-CN" b="1" dirty="0">
                <a:solidFill>
                  <a:srgbClr val="FF0000"/>
                </a:solidFill>
                <a:latin typeface="微软雅黑" panose="020B0503020204020204" pitchFamily="34" charset="-122"/>
                <a:ea typeface="微软雅黑" panose="020B0503020204020204" pitchFamily="34" charset="-122"/>
                <a:cs typeface="+mn-ea"/>
              </a:rPr>
              <a:t> </a:t>
            </a:r>
            <a:r>
              <a:rPr lang="en-US" altLang="zh-CN" b="1" dirty="0">
                <a:solidFill>
                  <a:srgbClr val="0000CC"/>
                </a:solidFill>
                <a:latin typeface="微软雅黑" panose="020B0503020204020204" pitchFamily="34" charset="-122"/>
                <a:ea typeface="微软雅黑" panose="020B0503020204020204" pitchFamily="34" charset="-122"/>
                <a:cs typeface="+mn-ea"/>
              </a:rPr>
              <a:t>Web</a:t>
            </a:r>
            <a:r>
              <a:rPr lang="zh-CN" altLang="en-US" b="1" dirty="0">
                <a:solidFill>
                  <a:srgbClr val="0000CC"/>
                </a:solidFill>
                <a:latin typeface="微软雅黑" panose="020B0503020204020204" pitchFamily="34" charset="-122"/>
                <a:ea typeface="微软雅黑" panose="020B0503020204020204" pitchFamily="34" charset="-122"/>
                <a:cs typeface="+mn-ea"/>
              </a:rPr>
              <a:t>服务器</a:t>
            </a:r>
            <a:endParaRPr lang="en-US" altLang="zh-CN" b="1" dirty="0">
              <a:solidFill>
                <a:srgbClr val="0000CC"/>
              </a:solidFill>
              <a:latin typeface="微软雅黑" panose="020B0503020204020204" pitchFamily="34" charset="-122"/>
              <a:ea typeface="微软雅黑" panose="020B0503020204020204" pitchFamily="34" charset="-122"/>
              <a:cs typeface="+mn-ea"/>
            </a:endParaRPr>
          </a:p>
          <a:p>
            <a:pPr marL="342900" lvl="1" indent="-342900">
              <a:spcBef>
                <a:spcPts val="0"/>
              </a:spcBef>
              <a:buFontTx/>
              <a:buChar char="•"/>
              <a:defRPr/>
            </a:pPr>
            <a:r>
              <a:rPr lang="zh-CN" altLang="en-US" b="1" dirty="0">
                <a:latin typeface="微软雅黑" panose="020B0503020204020204" pitchFamily="34" charset="-122"/>
                <a:ea typeface="微软雅黑" panose="020B0503020204020204" pitchFamily="34" charset="-122"/>
                <a:cs typeface="+mn-ea"/>
              </a:rPr>
              <a:t>例：</a:t>
            </a:r>
            <a:r>
              <a:rPr lang="en-US" altLang="zh-CN" b="1" dirty="0">
                <a:latin typeface="微软雅黑" panose="020B0503020204020204" pitchFamily="34" charset="-122"/>
                <a:ea typeface="微软雅黑" panose="020B0503020204020204" pitchFamily="34" charset="-122"/>
                <a:cs typeface="+mn-ea"/>
              </a:rPr>
              <a:t>E.g. Google </a:t>
            </a:r>
            <a:r>
              <a:rPr lang="en-US" altLang="zh-CN" b="1" dirty="0" err="1" smtClean="0">
                <a:latin typeface="微软雅黑" panose="020B0503020204020204" pitchFamily="34" charset="-122"/>
                <a:ea typeface="微软雅黑" panose="020B0503020204020204" pitchFamily="34" charset="-122"/>
                <a:cs typeface="+mn-ea"/>
              </a:rPr>
              <a:t>AppEngine</a:t>
            </a:r>
            <a:r>
              <a:rPr lang="en-US" altLang="zh-CN" sz="2400" b="1" dirty="0" smtClean="0">
                <a:solidFill>
                  <a:srgbClr val="FF0000"/>
                </a:solidFill>
                <a:latin typeface="微软雅黑" panose="020B0503020204020204" pitchFamily="34" charset="-122"/>
                <a:ea typeface="微软雅黑" panose="020B0503020204020204" pitchFamily="34" charset="-122"/>
              </a:rPr>
              <a:t>    </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6" name="Rectangle 2"/>
          <p:cNvSpPr txBox="1">
            <a:spLocks noChangeArrowheads="1"/>
          </p:cNvSpPr>
          <p:nvPr/>
        </p:nvSpPr>
        <p:spPr bwMode="auto">
          <a:xfrm>
            <a:off x="1981200" y="115889"/>
            <a:ext cx="8229600" cy="504825"/>
          </a:xfrm>
          <a:prstGeom prst="rect">
            <a:avLst/>
          </a:prstGeom>
          <a:noFill/>
          <a:ln>
            <a:noFill/>
          </a:ln>
          <a:effec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sz="3000" b="1" kern="0">
                <a:latin typeface="微软雅黑" panose="020B0503020204020204" pitchFamily="34" charset="-122"/>
                <a:ea typeface="微软雅黑" panose="020B0503020204020204" pitchFamily="34" charset="-122"/>
              </a:rPr>
              <a:t>3. Cloud Delivery Models</a:t>
            </a:r>
            <a:endParaRPr lang="zh-CN" altLang="en-US" sz="3000" b="1" kern="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603">
                                            <p:txEl>
                                              <p:pRg st="2" end="2"/>
                                            </p:txEl>
                                          </p:spTgt>
                                        </p:tgtEl>
                                        <p:attrNameLst>
                                          <p:attrName>style.visibility</p:attrName>
                                        </p:attrNameLst>
                                      </p:cBhvr>
                                      <p:to>
                                        <p:strVal val="visible"/>
                                      </p:to>
                                    </p:set>
                                    <p:animEffect transition="in" filter="fade">
                                      <p:cBhvr>
                                        <p:cTn id="7" dur="1000"/>
                                        <p:tgtEl>
                                          <p:spTgt spid="25603">
                                            <p:txEl>
                                              <p:pRg st="2" end="2"/>
                                            </p:txEl>
                                          </p:spTgt>
                                        </p:tgtEl>
                                      </p:cBhvr>
                                    </p:animEffect>
                                    <p:anim calcmode="lin" valueType="num">
                                      <p:cBhvr>
                                        <p:cTn id="8" dur="10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560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5603">
                                            <p:txEl>
                                              <p:pRg st="3" end="3"/>
                                            </p:txEl>
                                          </p:spTgt>
                                        </p:tgtEl>
                                        <p:attrNameLst>
                                          <p:attrName>style.visibility</p:attrName>
                                        </p:attrNameLst>
                                      </p:cBhvr>
                                      <p:to>
                                        <p:strVal val="visible"/>
                                      </p:to>
                                    </p:set>
                                    <p:animEffect transition="in" filter="fade">
                                      <p:cBhvr>
                                        <p:cTn id="14" dur="1000"/>
                                        <p:tgtEl>
                                          <p:spTgt spid="25603">
                                            <p:txEl>
                                              <p:pRg st="3" end="3"/>
                                            </p:txEl>
                                          </p:spTgt>
                                        </p:tgtEl>
                                      </p:cBhvr>
                                    </p:animEffect>
                                    <p:anim calcmode="lin" valueType="num">
                                      <p:cBhvr>
                                        <p:cTn id="15" dur="10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2560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5603">
                                            <p:txEl>
                                              <p:pRg st="4" end="4"/>
                                            </p:txEl>
                                          </p:spTgt>
                                        </p:tgtEl>
                                        <p:attrNameLst>
                                          <p:attrName>style.visibility</p:attrName>
                                        </p:attrNameLst>
                                      </p:cBhvr>
                                      <p:to>
                                        <p:strVal val="visible"/>
                                      </p:to>
                                    </p:set>
                                    <p:animEffect transition="in" filter="fade">
                                      <p:cBhvr>
                                        <p:cTn id="21" dur="1000"/>
                                        <p:tgtEl>
                                          <p:spTgt spid="25603">
                                            <p:txEl>
                                              <p:pRg st="4" end="4"/>
                                            </p:txEl>
                                          </p:spTgt>
                                        </p:tgtEl>
                                      </p:cBhvr>
                                    </p:animEffect>
                                    <p:anim calcmode="lin" valueType="num">
                                      <p:cBhvr>
                                        <p:cTn id="22" dur="1000" fill="hold"/>
                                        <p:tgtEl>
                                          <p:spTgt spid="2560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560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5603">
                                            <p:txEl>
                                              <p:pRg st="5" end="5"/>
                                            </p:txEl>
                                          </p:spTgt>
                                        </p:tgtEl>
                                        <p:attrNameLst>
                                          <p:attrName>style.visibility</p:attrName>
                                        </p:attrNameLst>
                                      </p:cBhvr>
                                      <p:to>
                                        <p:strVal val="visible"/>
                                      </p:to>
                                    </p:set>
                                    <p:animEffect transition="in" filter="fade">
                                      <p:cBhvr>
                                        <p:cTn id="28" dur="1000"/>
                                        <p:tgtEl>
                                          <p:spTgt spid="25603">
                                            <p:txEl>
                                              <p:pRg st="5" end="5"/>
                                            </p:txEl>
                                          </p:spTgt>
                                        </p:tgtEl>
                                      </p:cBhvr>
                                    </p:animEffect>
                                    <p:anim calcmode="lin" valueType="num">
                                      <p:cBhvr>
                                        <p:cTn id="29" dur="1000" fill="hold"/>
                                        <p:tgtEl>
                                          <p:spTgt spid="2560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2560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5603">
                                            <p:txEl>
                                              <p:pRg st="6" end="6"/>
                                            </p:txEl>
                                          </p:spTgt>
                                        </p:tgtEl>
                                        <p:attrNameLst>
                                          <p:attrName>style.visibility</p:attrName>
                                        </p:attrNameLst>
                                      </p:cBhvr>
                                      <p:to>
                                        <p:strVal val="visible"/>
                                      </p:to>
                                    </p:set>
                                    <p:animEffect transition="in" filter="fade">
                                      <p:cBhvr>
                                        <p:cTn id="35" dur="1000"/>
                                        <p:tgtEl>
                                          <p:spTgt spid="25603">
                                            <p:txEl>
                                              <p:pRg st="6" end="6"/>
                                            </p:txEl>
                                          </p:spTgt>
                                        </p:tgtEl>
                                      </p:cBhvr>
                                    </p:animEffect>
                                    <p:anim calcmode="lin" valueType="num">
                                      <p:cBhvr>
                                        <p:cTn id="36" dur="1000" fill="hold"/>
                                        <p:tgtEl>
                                          <p:spTgt spid="2560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2560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5603">
                                            <p:txEl>
                                              <p:pRg st="7" end="7"/>
                                            </p:txEl>
                                          </p:spTgt>
                                        </p:tgtEl>
                                        <p:attrNameLst>
                                          <p:attrName>style.visibility</p:attrName>
                                        </p:attrNameLst>
                                      </p:cBhvr>
                                      <p:to>
                                        <p:strVal val="visible"/>
                                      </p:to>
                                    </p:set>
                                    <p:animEffect transition="in" filter="fade">
                                      <p:cBhvr>
                                        <p:cTn id="42" dur="1000"/>
                                        <p:tgtEl>
                                          <p:spTgt spid="25603">
                                            <p:txEl>
                                              <p:pRg st="7" end="7"/>
                                            </p:txEl>
                                          </p:spTgt>
                                        </p:tgtEl>
                                      </p:cBhvr>
                                    </p:animEffect>
                                    <p:anim calcmode="lin" valueType="num">
                                      <p:cBhvr>
                                        <p:cTn id="43" dur="1000" fill="hold"/>
                                        <p:tgtEl>
                                          <p:spTgt spid="2560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560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762000" y="1484702"/>
            <a:ext cx="4402138" cy="595313"/>
          </a:xfrm>
        </p:spPr>
        <p:txBody>
          <a:bodyPr/>
          <a:lstStyle/>
          <a:p>
            <a:pPr algn="l" eaLnBrk="1" hangingPunct="1"/>
            <a:r>
              <a:rPr lang="en-US" altLang="zh-CN" sz="3200" b="1" dirty="0" err="1">
                <a:latin typeface="微软雅黑" panose="020B0503020204020204" pitchFamily="34" charset="-122"/>
                <a:ea typeface="微软雅黑" panose="020B0503020204020204" pitchFamily="34" charset="-122"/>
              </a:rPr>
              <a:t>IaaS</a:t>
            </a:r>
            <a:r>
              <a:rPr lang="en-US" altLang="zh-CN" sz="3200" b="1" dirty="0">
                <a:latin typeface="微软雅黑" panose="020B0503020204020204" pitchFamily="34" charset="-122"/>
                <a:ea typeface="微软雅黑" panose="020B0503020204020204" pitchFamily="34" charset="-122"/>
              </a:rPr>
              <a:t>(</a:t>
            </a:r>
            <a:r>
              <a:rPr lang="zh-CN" altLang="en-US" sz="3200" b="1" dirty="0">
                <a:latin typeface="微软雅黑" panose="020B0503020204020204" pitchFamily="34" charset="-122"/>
                <a:ea typeface="微软雅黑" panose="020B0503020204020204" pitchFamily="34" charset="-122"/>
              </a:rPr>
              <a:t>基础设施即服务</a:t>
            </a:r>
            <a:r>
              <a:rPr lang="en-US" altLang="zh-CN" sz="3200" b="1" dirty="0">
                <a:latin typeface="微软雅黑" panose="020B0503020204020204" pitchFamily="34" charset="-122"/>
                <a:ea typeface="微软雅黑" panose="020B0503020204020204" pitchFamily="34" charset="-122"/>
              </a:rPr>
              <a:t>)</a:t>
            </a:r>
            <a:endParaRPr lang="en-US" altLang="zh-CN" sz="3200" b="1" dirty="0">
              <a:latin typeface="微软雅黑" panose="020B0503020204020204" pitchFamily="34" charset="-122"/>
              <a:ea typeface="微软雅黑" panose="020B0503020204020204" pitchFamily="34" charset="-122"/>
            </a:endParaRPr>
          </a:p>
        </p:txBody>
      </p:sp>
      <p:sp>
        <p:nvSpPr>
          <p:cNvPr id="27651" name="Rectangle 3"/>
          <p:cNvSpPr>
            <a:spLocks noGrp="1" noChangeArrowheads="1"/>
          </p:cNvSpPr>
          <p:nvPr>
            <p:ph idx="1"/>
          </p:nvPr>
        </p:nvSpPr>
        <p:spPr>
          <a:xfrm>
            <a:off x="642797" y="2184531"/>
            <a:ext cx="10646874" cy="3920606"/>
          </a:xfrm>
        </p:spPr>
        <p:txBody>
          <a:bodyPr/>
          <a:lstStyle/>
          <a:p>
            <a:pPr eaLnBrk="1" hangingPunct="1">
              <a:lnSpc>
                <a:spcPct val="90000"/>
              </a:lnSpc>
              <a:spcBef>
                <a:spcPct val="0"/>
              </a:spcBef>
            </a:pPr>
            <a:r>
              <a:rPr lang="en-US" altLang="zh-CN" sz="2600" b="1" dirty="0">
                <a:latin typeface="微软雅黑" panose="020B0503020204020204" pitchFamily="34" charset="-122"/>
                <a:ea typeface="微软雅黑" panose="020B0503020204020204" pitchFamily="34" charset="-122"/>
              </a:rPr>
              <a:t>In this most basic cloud service model, cloud providers offer </a:t>
            </a:r>
            <a:endParaRPr lang="en-US" altLang="zh-CN" sz="2600" b="1" dirty="0">
              <a:latin typeface="微软雅黑" panose="020B0503020204020204" pitchFamily="34" charset="-122"/>
              <a:ea typeface="微软雅黑" panose="020B0503020204020204" pitchFamily="34" charset="-122"/>
            </a:endParaRPr>
          </a:p>
          <a:p>
            <a:pPr lvl="1" eaLnBrk="1" hangingPunct="1">
              <a:lnSpc>
                <a:spcPct val="90000"/>
              </a:lnSpc>
              <a:spcBef>
                <a:spcPct val="0"/>
              </a:spcBef>
              <a:buFont typeface="Wingdings" panose="05000000000000000000" pitchFamily="2" charset="2"/>
              <a:buChar char="Ø"/>
            </a:pPr>
            <a:r>
              <a:rPr lang="en-US" altLang="zh-CN" sz="2600" b="1" dirty="0">
                <a:latin typeface="微软雅黑" panose="020B0503020204020204" pitchFamily="34" charset="-122"/>
                <a:ea typeface="微软雅黑" panose="020B0503020204020204" pitchFamily="34" charset="-122"/>
              </a:rPr>
              <a:t>computers – as physical or more often as </a:t>
            </a:r>
            <a:r>
              <a:rPr lang="en-US" altLang="zh-CN" sz="2600" b="1" dirty="0">
                <a:solidFill>
                  <a:srgbClr val="0033CC"/>
                </a:solidFill>
                <a:latin typeface="微软雅黑" panose="020B0503020204020204" pitchFamily="34" charset="-122"/>
                <a:ea typeface="微软雅黑" panose="020B0503020204020204" pitchFamily="34" charset="-122"/>
              </a:rPr>
              <a:t>virtual</a:t>
            </a:r>
            <a:r>
              <a:rPr lang="en-US" altLang="zh-CN" sz="2600" b="1" dirty="0">
                <a:latin typeface="微软雅黑" panose="020B0503020204020204" pitchFamily="34" charset="-122"/>
                <a:ea typeface="微软雅黑" panose="020B0503020204020204" pitchFamily="34" charset="-122"/>
              </a:rPr>
              <a:t> </a:t>
            </a:r>
            <a:r>
              <a:rPr lang="en-US" altLang="zh-CN" sz="2600" b="1" dirty="0">
                <a:solidFill>
                  <a:srgbClr val="0033CC"/>
                </a:solidFill>
                <a:latin typeface="微软雅黑" panose="020B0503020204020204" pitchFamily="34" charset="-122"/>
                <a:ea typeface="微软雅黑" panose="020B0503020204020204" pitchFamily="34" charset="-122"/>
              </a:rPr>
              <a:t>machines</a:t>
            </a:r>
            <a:r>
              <a:rPr lang="en-US" altLang="zh-CN" sz="2600" b="1" dirty="0">
                <a:latin typeface="微软雅黑" panose="020B0503020204020204" pitchFamily="34" charset="-122"/>
                <a:ea typeface="微软雅黑" panose="020B0503020204020204" pitchFamily="34" charset="-122"/>
              </a:rPr>
              <a:t>, </a:t>
            </a:r>
            <a:r>
              <a:rPr lang="zh-CN" altLang="en-US" sz="2600" b="1" dirty="0">
                <a:solidFill>
                  <a:srgbClr val="0000CC"/>
                </a:solidFill>
                <a:latin typeface="微软雅黑" panose="020B0503020204020204" pitchFamily="34" charset="-122"/>
                <a:ea typeface="微软雅黑" panose="020B0503020204020204" pitchFamily="34" charset="-122"/>
              </a:rPr>
              <a:t>虚拟机</a:t>
            </a:r>
            <a:endParaRPr lang="en-US" altLang="zh-CN" sz="2600" b="1" dirty="0">
              <a:solidFill>
                <a:srgbClr val="0000CC"/>
              </a:solidFill>
              <a:latin typeface="微软雅黑" panose="020B0503020204020204" pitchFamily="34" charset="-122"/>
              <a:ea typeface="微软雅黑" panose="020B0503020204020204" pitchFamily="34" charset="-122"/>
            </a:endParaRPr>
          </a:p>
          <a:p>
            <a:pPr lvl="1" eaLnBrk="1" hangingPunct="1">
              <a:lnSpc>
                <a:spcPct val="90000"/>
              </a:lnSpc>
              <a:spcBef>
                <a:spcPct val="0"/>
              </a:spcBef>
              <a:buFont typeface="Wingdings" panose="05000000000000000000" pitchFamily="2" charset="2"/>
              <a:buChar char="Ø"/>
            </a:pPr>
            <a:r>
              <a:rPr lang="en-US" altLang="zh-CN" sz="2600" b="1" dirty="0">
                <a:latin typeface="微软雅黑" panose="020B0503020204020204" pitchFamily="34" charset="-122"/>
                <a:ea typeface="微软雅黑" panose="020B0503020204020204" pitchFamily="34" charset="-122"/>
              </a:rPr>
              <a:t>raw (block) storage,</a:t>
            </a:r>
            <a:r>
              <a:rPr lang="zh-CN" altLang="en-US" sz="2600" b="1" dirty="0">
                <a:solidFill>
                  <a:srgbClr val="0000CC"/>
                </a:solidFill>
                <a:latin typeface="微软雅黑" panose="020B0503020204020204" pitchFamily="34" charset="-122"/>
                <a:ea typeface="微软雅黑" panose="020B0503020204020204" pitchFamily="34" charset="-122"/>
              </a:rPr>
              <a:t>块存储</a:t>
            </a:r>
            <a:endParaRPr lang="en-US" altLang="zh-CN" sz="2600" b="1" dirty="0">
              <a:solidFill>
                <a:srgbClr val="0000CC"/>
              </a:solidFill>
              <a:latin typeface="微软雅黑" panose="020B0503020204020204" pitchFamily="34" charset="-122"/>
              <a:ea typeface="微软雅黑" panose="020B0503020204020204" pitchFamily="34" charset="-122"/>
            </a:endParaRPr>
          </a:p>
          <a:p>
            <a:pPr lvl="1" eaLnBrk="1" hangingPunct="1">
              <a:lnSpc>
                <a:spcPct val="90000"/>
              </a:lnSpc>
              <a:spcBef>
                <a:spcPct val="0"/>
              </a:spcBef>
              <a:buFont typeface="Wingdings" panose="05000000000000000000" pitchFamily="2" charset="2"/>
              <a:buChar char="Ø"/>
            </a:pPr>
            <a:r>
              <a:rPr lang="en-US" altLang="zh-CN" sz="2600" b="1" dirty="0">
                <a:latin typeface="微软雅黑" panose="020B0503020204020204" pitchFamily="34" charset="-122"/>
                <a:ea typeface="微软雅黑" panose="020B0503020204020204" pitchFamily="34" charset="-122"/>
              </a:rPr>
              <a:t>firewalls,</a:t>
            </a:r>
            <a:r>
              <a:rPr lang="zh-CN" altLang="en-US" sz="2600" b="1" dirty="0">
                <a:solidFill>
                  <a:srgbClr val="0000CC"/>
                </a:solidFill>
                <a:latin typeface="微软雅黑" panose="020B0503020204020204" pitchFamily="34" charset="-122"/>
                <a:ea typeface="微软雅黑" panose="020B0503020204020204" pitchFamily="34" charset="-122"/>
              </a:rPr>
              <a:t>防火墙</a:t>
            </a:r>
            <a:endParaRPr lang="en-US" altLang="zh-CN" sz="2600" b="1" dirty="0">
              <a:solidFill>
                <a:srgbClr val="0000CC"/>
              </a:solidFill>
              <a:latin typeface="微软雅黑" panose="020B0503020204020204" pitchFamily="34" charset="-122"/>
              <a:ea typeface="微软雅黑" panose="020B0503020204020204" pitchFamily="34" charset="-122"/>
            </a:endParaRPr>
          </a:p>
          <a:p>
            <a:pPr lvl="1" eaLnBrk="1" hangingPunct="1">
              <a:lnSpc>
                <a:spcPct val="90000"/>
              </a:lnSpc>
              <a:spcBef>
                <a:spcPct val="0"/>
              </a:spcBef>
              <a:buFont typeface="Wingdings" panose="05000000000000000000" pitchFamily="2" charset="2"/>
              <a:buChar char="Ø"/>
            </a:pPr>
            <a:r>
              <a:rPr lang="en-US" altLang="zh-CN" sz="2600" b="1" dirty="0">
                <a:latin typeface="微软雅黑" panose="020B0503020204020204" pitchFamily="34" charset="-122"/>
                <a:ea typeface="微软雅黑" panose="020B0503020204020204" pitchFamily="34" charset="-122"/>
              </a:rPr>
              <a:t>load balancers, and</a:t>
            </a:r>
            <a:r>
              <a:rPr lang="zh-CN" altLang="en-US" sz="2600" b="1" dirty="0">
                <a:solidFill>
                  <a:srgbClr val="0000CC"/>
                </a:solidFill>
                <a:latin typeface="微软雅黑" panose="020B0503020204020204" pitchFamily="34" charset="-122"/>
                <a:ea typeface="微软雅黑" panose="020B0503020204020204" pitchFamily="34" charset="-122"/>
              </a:rPr>
              <a:t>负载均衡器</a:t>
            </a:r>
            <a:endParaRPr lang="en-US" altLang="zh-CN" sz="2600" b="1" dirty="0">
              <a:solidFill>
                <a:srgbClr val="0000CC"/>
              </a:solidFill>
              <a:latin typeface="微软雅黑" panose="020B0503020204020204" pitchFamily="34" charset="-122"/>
              <a:ea typeface="微软雅黑" panose="020B0503020204020204" pitchFamily="34" charset="-122"/>
            </a:endParaRPr>
          </a:p>
          <a:p>
            <a:pPr lvl="1" eaLnBrk="1" hangingPunct="1">
              <a:lnSpc>
                <a:spcPct val="90000"/>
              </a:lnSpc>
              <a:spcBef>
                <a:spcPct val="0"/>
              </a:spcBef>
              <a:buFont typeface="Wingdings" panose="05000000000000000000" pitchFamily="2" charset="2"/>
              <a:buChar char="Ø"/>
            </a:pPr>
            <a:r>
              <a:rPr lang="en-US" altLang="zh-CN" sz="2600" b="1" dirty="0">
                <a:latin typeface="微软雅黑" panose="020B0503020204020204" pitchFamily="34" charset="-122"/>
                <a:ea typeface="微软雅黑" panose="020B0503020204020204" pitchFamily="34" charset="-122"/>
              </a:rPr>
              <a:t>networks.</a:t>
            </a:r>
            <a:r>
              <a:rPr lang="zh-CN" altLang="en-US" sz="2600" b="1" dirty="0">
                <a:solidFill>
                  <a:srgbClr val="0000CC"/>
                </a:solidFill>
                <a:latin typeface="微软雅黑" panose="020B0503020204020204" pitchFamily="34" charset="-122"/>
                <a:ea typeface="微软雅黑" panose="020B0503020204020204" pitchFamily="34" charset="-122"/>
              </a:rPr>
              <a:t>网络</a:t>
            </a:r>
            <a:endParaRPr lang="en-US" altLang="zh-CN" sz="2600" b="1" dirty="0">
              <a:solidFill>
                <a:srgbClr val="0000CC"/>
              </a:solidFill>
              <a:latin typeface="微软雅黑" panose="020B0503020204020204" pitchFamily="34" charset="-122"/>
              <a:ea typeface="微软雅黑" panose="020B0503020204020204" pitchFamily="34" charset="-122"/>
            </a:endParaRPr>
          </a:p>
          <a:p>
            <a:pPr lvl="1" eaLnBrk="1" hangingPunct="1">
              <a:lnSpc>
                <a:spcPct val="90000"/>
              </a:lnSpc>
              <a:spcBef>
                <a:spcPct val="0"/>
              </a:spcBef>
              <a:buFontTx/>
              <a:buNone/>
            </a:pPr>
            <a:endParaRPr lang="en-US" altLang="zh-CN" sz="2600" b="1" dirty="0">
              <a:latin typeface="微软雅黑" panose="020B0503020204020204" pitchFamily="34" charset="-122"/>
              <a:ea typeface="微软雅黑" panose="020B0503020204020204" pitchFamily="34" charset="-122"/>
            </a:endParaRPr>
          </a:p>
          <a:p>
            <a:pPr eaLnBrk="1" hangingPunct="1">
              <a:lnSpc>
                <a:spcPct val="90000"/>
              </a:lnSpc>
              <a:spcBef>
                <a:spcPct val="0"/>
              </a:spcBef>
            </a:pPr>
            <a:r>
              <a:rPr lang="en-US" altLang="zh-CN" sz="2600" b="1" dirty="0" err="1">
                <a:latin typeface="微软雅黑" panose="020B0503020204020204" pitchFamily="34" charset="-122"/>
                <a:ea typeface="微软雅黑" panose="020B0503020204020204" pitchFamily="34" charset="-122"/>
              </a:rPr>
              <a:t>IaaS</a:t>
            </a:r>
            <a:r>
              <a:rPr lang="en-US" altLang="zh-CN" sz="2600" b="1" dirty="0">
                <a:latin typeface="微软雅黑" panose="020B0503020204020204" pitchFamily="34" charset="-122"/>
                <a:ea typeface="微软雅黑" panose="020B0503020204020204" pitchFamily="34" charset="-122"/>
              </a:rPr>
              <a:t> providers supply these resources on demand from their large pools installed in data centers. </a:t>
            </a:r>
            <a:r>
              <a:rPr lang="en-US" altLang="zh-CN" sz="2600" b="1" dirty="0">
                <a:solidFill>
                  <a:srgbClr val="0000CC"/>
                </a:solidFill>
                <a:latin typeface="微软雅黑" panose="020B0503020204020204" pitchFamily="34" charset="-122"/>
                <a:ea typeface="微软雅黑" panose="020B0503020204020204" pitchFamily="34" charset="-122"/>
              </a:rPr>
              <a:t>(</a:t>
            </a:r>
            <a:r>
              <a:rPr lang="zh-CN" altLang="en-US" sz="2600" b="1" dirty="0">
                <a:solidFill>
                  <a:srgbClr val="0000CC"/>
                </a:solidFill>
                <a:latin typeface="微软雅黑" panose="020B0503020204020204" pitchFamily="34" charset="-122"/>
                <a:ea typeface="微软雅黑" panose="020B0503020204020204" pitchFamily="34" charset="-122"/>
              </a:rPr>
              <a:t>按需提供</a:t>
            </a:r>
            <a:r>
              <a:rPr lang="en-US" altLang="zh-CN" sz="2600" b="1" dirty="0">
                <a:solidFill>
                  <a:srgbClr val="0000CC"/>
                </a:solidFill>
                <a:latin typeface="微软雅黑" panose="020B0503020204020204" pitchFamily="34" charset="-122"/>
                <a:ea typeface="微软雅黑" panose="020B0503020204020204" pitchFamily="34" charset="-122"/>
              </a:rPr>
              <a:t>)</a:t>
            </a:r>
            <a:endParaRPr lang="en-US" altLang="zh-CN" sz="2600" b="1" dirty="0">
              <a:solidFill>
                <a:srgbClr val="0000CC"/>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bwMode="auto">
          <a:xfrm>
            <a:off x="1923535" y="201614"/>
            <a:ext cx="8229600" cy="706437"/>
          </a:xfrm>
          <a:prstGeom prst="rect">
            <a:avLst/>
          </a:prstGeom>
          <a:noFill/>
          <a:ln>
            <a:noFill/>
          </a:ln>
          <a:effec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sz="2800" b="1" kern="0" dirty="0"/>
              <a:t>3. Cloud Delivery Models</a:t>
            </a:r>
            <a:endParaRPr lang="zh-CN" altLang="en-US" sz="2800" b="1" kern="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animEffect transition="in" filter="fade">
                                      <p:cBhvr>
                                        <p:cTn id="7" dur="1000"/>
                                        <p:tgtEl>
                                          <p:spTgt spid="27651">
                                            <p:txEl>
                                              <p:pRg st="1" end="1"/>
                                            </p:txEl>
                                          </p:spTgt>
                                        </p:tgtEl>
                                      </p:cBhvr>
                                    </p:animEffect>
                                    <p:anim calcmode="lin" valueType="num">
                                      <p:cBhvr>
                                        <p:cTn id="8" dur="1000" fill="hold"/>
                                        <p:tgtEl>
                                          <p:spTgt spid="2765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765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7651">
                                            <p:txEl>
                                              <p:pRg st="2" end="2"/>
                                            </p:txEl>
                                          </p:spTgt>
                                        </p:tgtEl>
                                        <p:attrNameLst>
                                          <p:attrName>style.visibility</p:attrName>
                                        </p:attrNameLst>
                                      </p:cBhvr>
                                      <p:to>
                                        <p:strVal val="visible"/>
                                      </p:to>
                                    </p:set>
                                    <p:animEffect transition="in" filter="fade">
                                      <p:cBhvr>
                                        <p:cTn id="14" dur="1000"/>
                                        <p:tgtEl>
                                          <p:spTgt spid="27651">
                                            <p:txEl>
                                              <p:pRg st="2" end="2"/>
                                            </p:txEl>
                                          </p:spTgt>
                                        </p:tgtEl>
                                      </p:cBhvr>
                                    </p:animEffect>
                                    <p:anim calcmode="lin" valueType="num">
                                      <p:cBhvr>
                                        <p:cTn id="15" dur="10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765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7651">
                                            <p:txEl>
                                              <p:pRg st="3" end="3"/>
                                            </p:txEl>
                                          </p:spTgt>
                                        </p:tgtEl>
                                        <p:attrNameLst>
                                          <p:attrName>style.visibility</p:attrName>
                                        </p:attrNameLst>
                                      </p:cBhvr>
                                      <p:to>
                                        <p:strVal val="visible"/>
                                      </p:to>
                                    </p:set>
                                    <p:animEffect transition="in" filter="fade">
                                      <p:cBhvr>
                                        <p:cTn id="21" dur="1000"/>
                                        <p:tgtEl>
                                          <p:spTgt spid="27651">
                                            <p:txEl>
                                              <p:pRg st="3" end="3"/>
                                            </p:txEl>
                                          </p:spTgt>
                                        </p:tgtEl>
                                      </p:cBhvr>
                                    </p:animEffect>
                                    <p:anim calcmode="lin" valueType="num">
                                      <p:cBhvr>
                                        <p:cTn id="22" dur="10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765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7651">
                                            <p:txEl>
                                              <p:pRg st="4" end="4"/>
                                            </p:txEl>
                                          </p:spTgt>
                                        </p:tgtEl>
                                        <p:attrNameLst>
                                          <p:attrName>style.visibility</p:attrName>
                                        </p:attrNameLst>
                                      </p:cBhvr>
                                      <p:to>
                                        <p:strVal val="visible"/>
                                      </p:to>
                                    </p:set>
                                    <p:animEffect transition="in" filter="fade">
                                      <p:cBhvr>
                                        <p:cTn id="28" dur="1000"/>
                                        <p:tgtEl>
                                          <p:spTgt spid="27651">
                                            <p:txEl>
                                              <p:pRg st="4" end="4"/>
                                            </p:txEl>
                                          </p:spTgt>
                                        </p:tgtEl>
                                      </p:cBhvr>
                                    </p:animEffect>
                                    <p:anim calcmode="lin" valueType="num">
                                      <p:cBhvr>
                                        <p:cTn id="29" dur="10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765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7651">
                                            <p:txEl>
                                              <p:pRg st="5" end="5"/>
                                            </p:txEl>
                                          </p:spTgt>
                                        </p:tgtEl>
                                        <p:attrNameLst>
                                          <p:attrName>style.visibility</p:attrName>
                                        </p:attrNameLst>
                                      </p:cBhvr>
                                      <p:to>
                                        <p:strVal val="visible"/>
                                      </p:to>
                                    </p:set>
                                    <p:animEffect transition="in" filter="fade">
                                      <p:cBhvr>
                                        <p:cTn id="35" dur="1000"/>
                                        <p:tgtEl>
                                          <p:spTgt spid="27651">
                                            <p:txEl>
                                              <p:pRg st="5" end="5"/>
                                            </p:txEl>
                                          </p:spTgt>
                                        </p:tgtEl>
                                      </p:cBhvr>
                                    </p:animEffect>
                                    <p:anim calcmode="lin" valueType="num">
                                      <p:cBhvr>
                                        <p:cTn id="36" dur="1000" fill="hold"/>
                                        <p:tgtEl>
                                          <p:spTgt spid="27651">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765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7651">
                                            <p:txEl>
                                              <p:pRg st="7" end="7"/>
                                            </p:txEl>
                                          </p:spTgt>
                                        </p:tgtEl>
                                        <p:attrNameLst>
                                          <p:attrName>style.visibility</p:attrName>
                                        </p:attrNameLst>
                                      </p:cBhvr>
                                      <p:to>
                                        <p:strVal val="visible"/>
                                      </p:to>
                                    </p:set>
                                    <p:animEffect transition="in" filter="fade">
                                      <p:cBhvr>
                                        <p:cTn id="42" dur="1000"/>
                                        <p:tgtEl>
                                          <p:spTgt spid="27651">
                                            <p:txEl>
                                              <p:pRg st="7" end="7"/>
                                            </p:txEl>
                                          </p:spTgt>
                                        </p:tgtEl>
                                      </p:cBhvr>
                                    </p:animEffect>
                                    <p:anim calcmode="lin" valueType="num">
                                      <p:cBhvr>
                                        <p:cTn id="43" dur="1000" fill="hold"/>
                                        <p:tgtEl>
                                          <p:spTgt spid="27651">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7651">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内容占位符 2"/>
          <p:cNvSpPr>
            <a:spLocks noGrp="1"/>
          </p:cNvSpPr>
          <p:nvPr>
            <p:ph idx="1"/>
          </p:nvPr>
        </p:nvSpPr>
        <p:spPr>
          <a:xfrm>
            <a:off x="669925" y="1097915"/>
            <a:ext cx="11266805" cy="4676775"/>
          </a:xfrm>
        </p:spPr>
        <p:txBody>
          <a:bodyPr>
            <a:normAutofit/>
          </a:bodyPr>
          <a:lstStyle/>
          <a:p>
            <a:pPr eaLnBrk="1" hangingPunct="1">
              <a:lnSpc>
                <a:spcPct val="120000"/>
              </a:lnSpc>
              <a:spcBef>
                <a:spcPts val="600"/>
              </a:spcBef>
              <a:defRPr/>
            </a:pPr>
            <a:r>
              <a:rPr lang="en-US" altLang="zh-CN" sz="2400" b="1" dirty="0">
                <a:latin typeface="微软雅黑" panose="020B0503020204020204" pitchFamily="34" charset="-122"/>
                <a:ea typeface="微软雅黑" panose="020B0503020204020204" pitchFamily="34" charset="-122"/>
              </a:rPr>
              <a:t>In this model, it is the cloud user who is responsible for </a:t>
            </a:r>
            <a:endParaRPr lang="en-US" altLang="zh-CN" sz="2400" b="1" dirty="0">
              <a:latin typeface="微软雅黑" panose="020B0503020204020204" pitchFamily="34" charset="-122"/>
              <a:ea typeface="微软雅黑" panose="020B0503020204020204" pitchFamily="34" charset="-122"/>
            </a:endParaRPr>
          </a:p>
          <a:p>
            <a:pPr lvl="1" eaLnBrk="1" hangingPunct="1">
              <a:lnSpc>
                <a:spcPct val="120000"/>
              </a:lnSpc>
              <a:spcBef>
                <a:spcPts val="600"/>
              </a:spcBef>
              <a:buFont typeface="Wingdings" panose="05000000000000000000" pitchFamily="2" charset="2"/>
              <a:buChar char="Ø"/>
              <a:defRPr/>
            </a:pPr>
            <a:r>
              <a:rPr lang="en-US" altLang="zh-CN" b="1" dirty="0" smtClean="0">
                <a:latin typeface="微软雅黑" panose="020B0503020204020204" pitchFamily="34" charset="-122"/>
                <a:ea typeface="微软雅黑" panose="020B0503020204020204" pitchFamily="34" charset="-122"/>
                <a:cs typeface="+mn-ea"/>
              </a:rPr>
              <a:t>installing, (</a:t>
            </a:r>
            <a:r>
              <a:rPr lang="zh-CN" altLang="en-US" b="1" dirty="0" smtClean="0">
                <a:solidFill>
                  <a:srgbClr val="0000CC"/>
                </a:solidFill>
                <a:latin typeface="微软雅黑" panose="020B0503020204020204" pitchFamily="34" charset="-122"/>
                <a:ea typeface="微软雅黑" panose="020B0503020204020204" pitchFamily="34" charset="-122"/>
                <a:cs typeface="+mn-ea"/>
              </a:rPr>
              <a:t>自行安装</a:t>
            </a:r>
            <a:r>
              <a:rPr lang="en-US" altLang="zh-CN" b="1" dirty="0" smtClean="0">
                <a:solidFill>
                  <a:srgbClr val="0000CC"/>
                </a:solidFill>
                <a:latin typeface="微软雅黑" panose="020B0503020204020204" pitchFamily="34" charset="-122"/>
                <a:ea typeface="微软雅黑" panose="020B0503020204020204" pitchFamily="34" charset="-122"/>
                <a:cs typeface="+mn-ea"/>
              </a:rPr>
              <a:t>)</a:t>
            </a:r>
            <a:endParaRPr lang="en-US" altLang="zh-CN" b="1" dirty="0" smtClean="0">
              <a:latin typeface="微软雅黑" panose="020B0503020204020204" pitchFamily="34" charset="-122"/>
              <a:ea typeface="微软雅黑" panose="020B0503020204020204" pitchFamily="34" charset="-122"/>
              <a:cs typeface="+mn-ea"/>
            </a:endParaRPr>
          </a:p>
          <a:p>
            <a:pPr lvl="1" eaLnBrk="1" hangingPunct="1">
              <a:lnSpc>
                <a:spcPct val="120000"/>
              </a:lnSpc>
              <a:spcBef>
                <a:spcPts val="600"/>
              </a:spcBef>
              <a:buFont typeface="Wingdings" panose="05000000000000000000" pitchFamily="2" charset="2"/>
              <a:buChar char="Ø"/>
              <a:defRPr/>
            </a:pPr>
            <a:r>
              <a:rPr lang="en-US" altLang="zh-CN" b="1" dirty="0" smtClean="0">
                <a:latin typeface="微软雅黑" panose="020B0503020204020204" pitchFamily="34" charset="-122"/>
                <a:ea typeface="微软雅黑" panose="020B0503020204020204" pitchFamily="34" charset="-122"/>
                <a:cs typeface="+mn-ea"/>
              </a:rPr>
              <a:t>patching and (</a:t>
            </a:r>
            <a:r>
              <a:rPr lang="zh-CN" altLang="en-US" b="1" dirty="0" smtClean="0">
                <a:solidFill>
                  <a:srgbClr val="0000CC"/>
                </a:solidFill>
                <a:latin typeface="微软雅黑" panose="020B0503020204020204" pitchFamily="34" charset="-122"/>
                <a:ea typeface="微软雅黑" panose="020B0503020204020204" pitchFamily="34" charset="-122"/>
                <a:cs typeface="+mn-ea"/>
              </a:rPr>
              <a:t>自行修补</a:t>
            </a:r>
            <a:r>
              <a:rPr lang="en-US" altLang="zh-CN" b="1" dirty="0" smtClean="0">
                <a:latin typeface="微软雅黑" panose="020B0503020204020204" pitchFamily="34" charset="-122"/>
                <a:ea typeface="微软雅黑" panose="020B0503020204020204" pitchFamily="34" charset="-122"/>
                <a:cs typeface="+mn-ea"/>
              </a:rPr>
              <a:t>)</a:t>
            </a:r>
            <a:endParaRPr lang="en-US" altLang="zh-CN" b="1" dirty="0" smtClean="0">
              <a:latin typeface="微软雅黑" panose="020B0503020204020204" pitchFamily="34" charset="-122"/>
              <a:ea typeface="微软雅黑" panose="020B0503020204020204" pitchFamily="34" charset="-122"/>
              <a:cs typeface="+mn-ea"/>
            </a:endParaRPr>
          </a:p>
          <a:p>
            <a:pPr lvl="1" eaLnBrk="1" hangingPunct="1">
              <a:lnSpc>
                <a:spcPct val="120000"/>
              </a:lnSpc>
              <a:spcBef>
                <a:spcPts val="600"/>
              </a:spcBef>
              <a:buFont typeface="Wingdings" panose="05000000000000000000" pitchFamily="2" charset="2"/>
              <a:buChar char="Ø"/>
              <a:defRPr/>
            </a:pPr>
            <a:r>
              <a:rPr lang="en-US" altLang="zh-CN" b="1" dirty="0" smtClean="0">
                <a:latin typeface="微软雅黑" panose="020B0503020204020204" pitchFamily="34" charset="-122"/>
                <a:ea typeface="微软雅黑" panose="020B0503020204020204" pitchFamily="34" charset="-122"/>
                <a:cs typeface="+mn-ea"/>
              </a:rPr>
              <a:t>maintaining (</a:t>
            </a:r>
            <a:r>
              <a:rPr lang="zh-CN" altLang="en-US" b="1" dirty="0" smtClean="0">
                <a:solidFill>
                  <a:srgbClr val="0000CC"/>
                </a:solidFill>
                <a:latin typeface="微软雅黑" panose="020B0503020204020204" pitchFamily="34" charset="-122"/>
                <a:ea typeface="微软雅黑" panose="020B0503020204020204" pitchFamily="34" charset="-122"/>
                <a:cs typeface="+mn-ea"/>
              </a:rPr>
              <a:t>自行维护</a:t>
            </a:r>
            <a:r>
              <a:rPr lang="en-US" altLang="zh-CN" b="1" dirty="0" smtClean="0">
                <a:solidFill>
                  <a:srgbClr val="0000CC"/>
                </a:solidFill>
                <a:latin typeface="微软雅黑" panose="020B0503020204020204" pitchFamily="34" charset="-122"/>
                <a:ea typeface="微软雅黑" panose="020B0503020204020204" pitchFamily="34" charset="-122"/>
                <a:cs typeface="+mn-ea"/>
              </a:rPr>
              <a:t>)</a:t>
            </a:r>
            <a:endParaRPr lang="en-US" altLang="zh-CN" b="1" dirty="0" smtClean="0">
              <a:latin typeface="微软雅黑" panose="020B0503020204020204" pitchFamily="34" charset="-122"/>
              <a:ea typeface="微软雅黑" panose="020B0503020204020204" pitchFamily="34" charset="-122"/>
              <a:cs typeface="+mn-ea"/>
            </a:endParaRPr>
          </a:p>
          <a:p>
            <a:pPr eaLnBrk="1" hangingPunct="1">
              <a:lnSpc>
                <a:spcPct val="120000"/>
              </a:lnSpc>
              <a:spcBef>
                <a:spcPts val="600"/>
              </a:spcBef>
              <a:buFontTx/>
              <a:buNone/>
              <a:defRPr/>
            </a:pPr>
            <a:r>
              <a:rPr lang="en-US" altLang="zh-CN" sz="2400" b="1" dirty="0">
                <a:latin typeface="微软雅黑" panose="020B0503020204020204" pitchFamily="34" charset="-122"/>
                <a:ea typeface="微软雅黑" panose="020B0503020204020204" pitchFamily="34" charset="-122"/>
              </a:rPr>
              <a:t>   the operating systems and application software. </a:t>
            </a:r>
            <a:r>
              <a:rPr lang="zh-CN" altLang="en-US" sz="2400" b="1" dirty="0">
                <a:solidFill>
                  <a:srgbClr val="0000CC"/>
                </a:solidFill>
                <a:latin typeface="微软雅黑" panose="020B0503020204020204" pitchFamily="34" charset="-122"/>
                <a:ea typeface="微软雅黑" panose="020B0503020204020204" pitchFamily="34" charset="-122"/>
              </a:rPr>
              <a:t>操作系统和应用程序</a:t>
            </a:r>
            <a:endParaRPr lang="en-US" altLang="zh-CN" sz="2400" b="1" dirty="0">
              <a:solidFill>
                <a:srgbClr val="0000CC"/>
              </a:solidFill>
              <a:latin typeface="微软雅黑" panose="020B0503020204020204" pitchFamily="34" charset="-122"/>
              <a:ea typeface="微软雅黑" panose="020B0503020204020204" pitchFamily="34" charset="-122"/>
            </a:endParaRPr>
          </a:p>
          <a:p>
            <a:pPr>
              <a:lnSpc>
                <a:spcPct val="120000"/>
              </a:lnSpc>
              <a:spcBef>
                <a:spcPts val="600"/>
              </a:spcBef>
              <a:defRPr/>
            </a:pPr>
            <a:r>
              <a:rPr lang="en-US" altLang="zh-CN" sz="2400" b="1" dirty="0">
                <a:latin typeface="微软雅黑" panose="020B0503020204020204" pitchFamily="34" charset="-122"/>
                <a:ea typeface="微软雅黑" panose="020B0503020204020204" pitchFamily="34" charset="-122"/>
              </a:rPr>
              <a:t>Cloud providers typically bill IaaS services on a utility computing basis, that is, cost will reflect the amount of resources allocated and consumed. </a:t>
            </a:r>
            <a:r>
              <a:rPr lang="en-US" altLang="zh-CN" sz="2400" b="1" dirty="0">
                <a:solidFill>
                  <a:srgbClr val="0000CC"/>
                </a:solidFill>
                <a:latin typeface="微软雅黑" panose="020B0503020204020204" pitchFamily="34" charset="-122"/>
                <a:ea typeface="微软雅黑" panose="020B0503020204020204" pitchFamily="34" charset="-122"/>
              </a:rPr>
              <a:t>(</a:t>
            </a:r>
            <a:r>
              <a:rPr lang="zh-CN" altLang="zh-CN" sz="2400" b="1" dirty="0">
                <a:solidFill>
                  <a:srgbClr val="0000CC"/>
                </a:solidFill>
                <a:latin typeface="微软雅黑" panose="020B0503020204020204" pitchFamily="34" charset="-122"/>
                <a:ea typeface="微软雅黑" panose="020B0503020204020204" pitchFamily="34" charset="-122"/>
              </a:rPr>
              <a:t>基于效用计算，</a:t>
            </a:r>
            <a:r>
              <a:rPr lang="zh-CN" altLang="en-US" sz="2400" b="1" dirty="0">
                <a:solidFill>
                  <a:srgbClr val="0000CC"/>
                </a:solidFill>
                <a:latin typeface="微软雅黑" panose="020B0503020204020204" pitchFamily="34" charset="-122"/>
                <a:ea typeface="微软雅黑" panose="020B0503020204020204" pitchFamily="34" charset="-122"/>
              </a:rPr>
              <a:t>提供商根据资源使用情况计费</a:t>
            </a:r>
            <a:r>
              <a:rPr lang="en-US" altLang="zh-CN" sz="2400" b="1" dirty="0">
                <a:solidFill>
                  <a:srgbClr val="0000CC"/>
                </a:solidFill>
                <a:latin typeface="微软雅黑" panose="020B0503020204020204" pitchFamily="34" charset="-122"/>
                <a:ea typeface="微软雅黑" panose="020B0503020204020204" pitchFamily="34" charset="-122"/>
              </a:rPr>
              <a:t>)</a:t>
            </a:r>
            <a:endParaRPr lang="en-US" altLang="zh-CN" sz="2400" b="1" dirty="0">
              <a:solidFill>
                <a:srgbClr val="0000CC"/>
              </a:solidFill>
              <a:latin typeface="微软雅黑" panose="020B0503020204020204" pitchFamily="34" charset="-122"/>
              <a:ea typeface="微软雅黑" panose="020B0503020204020204" pitchFamily="34" charset="-122"/>
            </a:endParaRPr>
          </a:p>
          <a:p>
            <a:pPr marL="342900" lvl="1" indent="-342900">
              <a:lnSpc>
                <a:spcPct val="120000"/>
              </a:lnSpc>
              <a:spcBef>
                <a:spcPts val="600"/>
              </a:spcBef>
              <a:buFontTx/>
              <a:buChar char="•"/>
              <a:defRPr/>
            </a:pPr>
            <a:r>
              <a:rPr lang="zh-CN" altLang="en-US" b="1" dirty="0" smtClean="0">
                <a:latin typeface="微软雅黑" panose="020B0503020204020204" pitchFamily="34" charset="-122"/>
                <a:ea typeface="微软雅黑" panose="020B0503020204020204" pitchFamily="34" charset="-122"/>
                <a:cs typeface="+mn-ea"/>
              </a:rPr>
              <a:t>例：</a:t>
            </a:r>
            <a:r>
              <a:rPr lang="en-US" altLang="zh-CN" b="1" dirty="0" smtClean="0">
                <a:latin typeface="微软雅黑" panose="020B0503020204020204" pitchFamily="34" charset="-122"/>
                <a:ea typeface="微软雅黑" panose="020B0503020204020204" pitchFamily="34" charset="-122"/>
                <a:cs typeface="+mn-ea"/>
              </a:rPr>
              <a:t>Amazon </a:t>
            </a:r>
            <a:r>
              <a:rPr lang="en-US" altLang="zh-CN" b="1" dirty="0" err="1" smtClean="0">
                <a:latin typeface="微软雅黑" panose="020B0503020204020204" pitchFamily="34" charset="-122"/>
                <a:ea typeface="微软雅黑" panose="020B0503020204020204" pitchFamily="34" charset="-122"/>
                <a:cs typeface="+mn-ea"/>
              </a:rPr>
              <a:t>EC2</a:t>
            </a:r>
            <a:r>
              <a:rPr lang="en-US" altLang="zh-CN" b="1" dirty="0" smtClean="0">
                <a:latin typeface="微软雅黑" panose="020B0503020204020204" pitchFamily="34" charset="-122"/>
                <a:ea typeface="微软雅黑" panose="020B0503020204020204" pitchFamily="34" charset="-122"/>
                <a:cs typeface="+mn-ea"/>
              </a:rPr>
              <a:t>, VMWare </a:t>
            </a:r>
            <a:r>
              <a:rPr lang="en-US" altLang="zh-CN" b="1" dirty="0" err="1" smtClean="0">
                <a:latin typeface="微软雅黑" panose="020B0503020204020204" pitchFamily="34" charset="-122"/>
                <a:ea typeface="微软雅黑" panose="020B0503020204020204" pitchFamily="34" charset="-122"/>
                <a:cs typeface="+mn-ea"/>
              </a:rPr>
              <a:t>vCloud</a:t>
            </a:r>
            <a:endParaRPr lang="en-US" altLang="zh-CN" b="1" dirty="0" smtClean="0">
              <a:latin typeface="微软雅黑" panose="020B0503020204020204" pitchFamily="34" charset="-122"/>
              <a:ea typeface="微软雅黑" panose="020B0503020204020204" pitchFamily="34" charset="-122"/>
              <a:cs typeface="+mn-ea"/>
            </a:endParaRPr>
          </a:p>
        </p:txBody>
      </p:sp>
      <p:sp>
        <p:nvSpPr>
          <p:cNvPr id="28674" name="Rectangle 2"/>
          <p:cNvSpPr>
            <a:spLocks noGrp="1" noChangeArrowheads="1"/>
          </p:cNvSpPr>
          <p:nvPr>
            <p:ph type="title"/>
          </p:nvPr>
        </p:nvSpPr>
        <p:spPr>
          <a:xfrm>
            <a:off x="1981200" y="260351"/>
            <a:ext cx="8229600" cy="504825"/>
          </a:xfrm>
        </p:spPr>
        <p:txBody>
          <a:bodyPr/>
          <a:lstStyle/>
          <a:p>
            <a:pPr eaLnBrk="1" hangingPunct="1"/>
            <a:r>
              <a:rPr lang="en-US" altLang="zh-CN" sz="3000" b="1">
                <a:latin typeface="微软雅黑" panose="020B0503020204020204" pitchFamily="34" charset="-122"/>
                <a:ea typeface="微软雅黑" panose="020B0503020204020204" pitchFamily="34" charset="-122"/>
              </a:rPr>
              <a:t>3. Cloud Delivery Models</a:t>
            </a:r>
            <a:endParaRPr lang="zh-CN" altLang="en-US" sz="30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675">
                                            <p:txEl>
                                              <p:pRg st="5" end="5"/>
                                            </p:txEl>
                                          </p:spTgt>
                                        </p:tgtEl>
                                        <p:attrNameLst>
                                          <p:attrName>style.visibility</p:attrName>
                                        </p:attrNameLst>
                                      </p:cBhvr>
                                      <p:to>
                                        <p:strVal val="visible"/>
                                      </p:to>
                                    </p:set>
                                    <p:animEffect transition="in" filter="fade">
                                      <p:cBhvr>
                                        <p:cTn id="7" dur="1000"/>
                                        <p:tgtEl>
                                          <p:spTgt spid="28675">
                                            <p:txEl>
                                              <p:pRg st="5" end="5"/>
                                            </p:txEl>
                                          </p:spTgt>
                                        </p:tgtEl>
                                      </p:cBhvr>
                                    </p:animEffect>
                                    <p:anim calcmode="lin" valueType="num">
                                      <p:cBhvr>
                                        <p:cTn id="8" dur="1000" fill="hold"/>
                                        <p:tgtEl>
                                          <p:spTgt spid="28675">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2867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8675">
                                            <p:txEl>
                                              <p:pRg st="6" end="6"/>
                                            </p:txEl>
                                          </p:spTgt>
                                        </p:tgtEl>
                                        <p:attrNameLst>
                                          <p:attrName>style.visibility</p:attrName>
                                        </p:attrNameLst>
                                      </p:cBhvr>
                                      <p:to>
                                        <p:strVal val="visible"/>
                                      </p:to>
                                    </p:set>
                                    <p:animEffect transition="in" filter="fade">
                                      <p:cBhvr>
                                        <p:cTn id="14" dur="1000"/>
                                        <p:tgtEl>
                                          <p:spTgt spid="28675">
                                            <p:txEl>
                                              <p:pRg st="6" end="6"/>
                                            </p:txEl>
                                          </p:spTgt>
                                        </p:tgtEl>
                                      </p:cBhvr>
                                    </p:animEffect>
                                    <p:anim calcmode="lin" valueType="num">
                                      <p:cBhvr>
                                        <p:cTn id="15" dur="1000" fill="hold"/>
                                        <p:tgtEl>
                                          <p:spTgt spid="28675">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2867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981200" y="1106488"/>
            <a:ext cx="4114800" cy="633412"/>
          </a:xfrm>
        </p:spPr>
        <p:txBody>
          <a:bodyPr/>
          <a:lstStyle/>
          <a:p>
            <a:pPr algn="l" eaLnBrk="1" hangingPunct="1"/>
            <a:r>
              <a:rPr lang="en-US" altLang="zh-CN" sz="2800" b="1">
                <a:latin typeface="微软雅黑" panose="020B0503020204020204" pitchFamily="34" charset="-122"/>
                <a:ea typeface="微软雅黑" panose="020B0503020204020204" pitchFamily="34" charset="-122"/>
              </a:rPr>
              <a:t>Example: Google</a:t>
            </a:r>
            <a:endParaRPr lang="zh-CN" altLang="en-US" sz="2800" b="1">
              <a:latin typeface="微软雅黑" panose="020B0503020204020204" pitchFamily="34" charset="-122"/>
              <a:ea typeface="微软雅黑" panose="020B0503020204020204" pitchFamily="34" charset="-122"/>
            </a:endParaRPr>
          </a:p>
        </p:txBody>
      </p:sp>
      <p:sp>
        <p:nvSpPr>
          <p:cNvPr id="29698" name="Rectangle 3"/>
          <p:cNvSpPr>
            <a:spLocks noGrp="1" noChangeArrowheads="1"/>
          </p:cNvSpPr>
          <p:nvPr>
            <p:ph idx="1"/>
          </p:nvPr>
        </p:nvSpPr>
        <p:spPr>
          <a:xfrm>
            <a:off x="1981201" y="1811338"/>
            <a:ext cx="4835525" cy="533400"/>
          </a:xfrm>
        </p:spPr>
        <p:txBody>
          <a:bodyPr/>
          <a:lstStyle/>
          <a:p>
            <a:pPr eaLnBrk="1" hangingPunct="1"/>
            <a:r>
              <a:rPr lang="en-US" altLang="zh-CN" b="1">
                <a:latin typeface="微软雅黑" panose="020B0503020204020204" pitchFamily="34" charset="-122"/>
                <a:ea typeface="微软雅黑" panose="020B0503020204020204" pitchFamily="34" charset="-122"/>
              </a:rPr>
              <a:t>Google</a:t>
            </a:r>
            <a:r>
              <a:rPr lang="zh-CN" altLang="en-US" b="1">
                <a:latin typeface="微软雅黑" panose="020B0503020204020204" pitchFamily="34" charset="-122"/>
                <a:ea typeface="微软雅黑" panose="020B0503020204020204" pitchFamily="34" charset="-122"/>
              </a:rPr>
              <a:t>云计算应用实例</a:t>
            </a:r>
            <a:endParaRPr lang="zh-CN" altLang="en-US" b="1">
              <a:latin typeface="微软雅黑" panose="020B0503020204020204" pitchFamily="34" charset="-122"/>
              <a:ea typeface="微软雅黑" panose="020B0503020204020204" pitchFamily="34" charset="-122"/>
            </a:endParaRPr>
          </a:p>
        </p:txBody>
      </p:sp>
      <p:pic>
        <p:nvPicPr>
          <p:cNvPr id="29699" name="内容占位符 3"/>
          <p:cNvPicPr>
            <a:picLocks noChangeArrowheads="1"/>
          </p:cNvPicPr>
          <p:nvPr/>
        </p:nvPicPr>
        <p:blipFill>
          <a:blip r:embed="rId1">
            <a:extLst>
              <a:ext uri="{28A0092B-C50C-407E-A947-70E740481C1C}">
                <a14:useLocalDpi xmlns:a14="http://schemas.microsoft.com/office/drawing/2010/main" val="0"/>
              </a:ext>
            </a:extLst>
          </a:blip>
          <a:srcRect l="18279" r="15352"/>
          <a:stretch>
            <a:fillRect/>
          </a:stretch>
        </p:blipFill>
        <p:spPr bwMode="auto">
          <a:xfrm>
            <a:off x="2566989" y="2459039"/>
            <a:ext cx="4968875" cy="406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3" descr="C:\Documents and Settings\拍拍虫\桌面\google云计算\docs_log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0075" y="1052513"/>
            <a:ext cx="13906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2" descr="C:\Documents and Settings\拍拍虫\桌面\google云计算\google map.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3888" y="1744663"/>
            <a:ext cx="137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2" descr="C:\Documents and Settings\拍拍虫\桌面\google云计算\imag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8651" y="2817814"/>
            <a:ext cx="13620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Picture 2" descr="C:\Documents and Settings\拍拍虫\桌面\google云计算\calendar_logo.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39126" y="2339975"/>
            <a:ext cx="13811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4" name="Picture 2" descr="C:\Documents and Settings\拍拍虫\桌面\google云计算\U2U5CA7UNZOACA3KMDI9CA7PLAYVCAF3577KCAF6SPNKCAMQPGSECAMWWUFQCAN4ST8FCAVQ86K2CAC40OYKCA2VGFB6CAJ229RJCAYTR7RFCA08CILHCA8XXFCFCA8UI0HYCA12WHO5CAEGUN93CA79EMVQ.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24851" y="3532189"/>
            <a:ext cx="120967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5" name="Picture 2" descr="C:\Documents and Settings\拍拍虫\桌面\google云计算\2415324639_3600256a52.jpg"/>
          <p:cNvPicPr>
            <a:picLocks noChangeAspect="1" noChangeArrowheads="1"/>
          </p:cNvPicPr>
          <p:nvPr/>
        </p:nvPicPr>
        <p:blipFill>
          <a:blip r:embed="rId7">
            <a:extLst>
              <a:ext uri="{28A0092B-C50C-407E-A947-70E740481C1C}">
                <a14:useLocalDpi xmlns:a14="http://schemas.microsoft.com/office/drawing/2010/main" val="0"/>
              </a:ext>
            </a:extLst>
          </a:blip>
          <a:srcRect l="14000" t="310" r="14000" b="76398"/>
          <a:stretch>
            <a:fillRect/>
          </a:stretch>
        </p:blipFill>
        <p:spPr bwMode="auto">
          <a:xfrm>
            <a:off x="7751764" y="4175125"/>
            <a:ext cx="2357437"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
          <p:cNvSpPr txBox="1">
            <a:spLocks noChangeArrowheads="1"/>
          </p:cNvSpPr>
          <p:nvPr/>
        </p:nvSpPr>
        <p:spPr bwMode="auto">
          <a:xfrm>
            <a:off x="1981200" y="115889"/>
            <a:ext cx="8229600" cy="504825"/>
          </a:xfrm>
          <a:prstGeom prst="rect">
            <a:avLst/>
          </a:prstGeom>
          <a:noFill/>
          <a:ln>
            <a:noFill/>
          </a:ln>
          <a:effec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sz="3000" b="1" kern="0">
                <a:latin typeface="微软雅黑" panose="020B0503020204020204" pitchFamily="34" charset="-122"/>
                <a:ea typeface="微软雅黑" panose="020B0503020204020204" pitchFamily="34" charset="-122"/>
              </a:rPr>
              <a:t>3. Cloud Delivery Models</a:t>
            </a:r>
            <a:endParaRPr lang="zh-CN" altLang="en-US" sz="3000" b="1" kern="0" dirty="0">
              <a:latin typeface="微软雅黑" panose="020B0503020204020204" pitchFamily="34" charset="-122"/>
              <a:ea typeface="微软雅黑" panose="020B0503020204020204" pitchFamily="34" charset="-122"/>
            </a:endParaRPr>
          </a:p>
        </p:txBody>
      </p:sp>
      <p:sp>
        <p:nvSpPr>
          <p:cNvPr id="14" name="棱台 13">
            <a:hlinkClick r:id="rId8" action="ppaction://hlinksldjump"/>
          </p:cNvPr>
          <p:cNvSpPr/>
          <p:nvPr/>
        </p:nvSpPr>
        <p:spPr>
          <a:xfrm>
            <a:off x="9948864" y="5829191"/>
            <a:ext cx="1620571" cy="695434"/>
          </a:xfrm>
          <a:prstGeom prst="bevel">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微软雅黑" panose="020B0503020204020204" pitchFamily="34" charset="-122"/>
                <a:ea typeface="微软雅黑" panose="020B0503020204020204" pitchFamily="34" charset="-122"/>
              </a:rPr>
              <a:t>Return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noChangeArrowheads="1"/>
          </p:cNvSpPr>
          <p:nvPr>
            <p:ph type="title"/>
          </p:nvPr>
        </p:nvSpPr>
        <p:spPr/>
        <p:txBody>
          <a:bodyPr/>
          <a:lstStyle/>
          <a:p>
            <a:endParaRPr lang="zh-CN" altLang="en-US" smtClean="0"/>
          </a:p>
        </p:txBody>
      </p:sp>
      <p:sp>
        <p:nvSpPr>
          <p:cNvPr id="4" name="棱台 3"/>
          <p:cNvSpPr/>
          <p:nvPr/>
        </p:nvSpPr>
        <p:spPr>
          <a:xfrm>
            <a:off x="2782888" y="2565400"/>
            <a:ext cx="6769100" cy="1079500"/>
          </a:xfrm>
          <a:prstGeom prst="bevel">
            <a:avLst>
              <a:gd name="adj" fmla="val 5053"/>
            </a:avLst>
          </a:prstGeom>
          <a:solidFill>
            <a:srgbClr val="FFFF66">
              <a:alpha val="17000"/>
            </a:srgbClr>
          </a:solidFill>
          <a:ln>
            <a:solidFill>
              <a:srgbClr val="C00000">
                <a:alpha val="19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600" b="1" dirty="0">
                <a:solidFill>
                  <a:schemeClr val="tx1"/>
                </a:solidFill>
                <a:latin typeface="微软雅黑" panose="020B0503020204020204" pitchFamily="34" charset="-122"/>
                <a:ea typeface="微软雅黑" panose="020B0503020204020204" pitchFamily="34" charset="-122"/>
              </a:rPr>
              <a:t>Multi-tenant Architecture </a:t>
            </a:r>
            <a:endParaRPr lang="en-US" altLang="zh-CN" sz="3600" b="1" dirty="0">
              <a:solidFill>
                <a:schemeClr val="tx1"/>
              </a:solidFill>
              <a:latin typeface="微软雅黑" panose="020B0503020204020204" pitchFamily="34" charset="-122"/>
              <a:ea typeface="微软雅黑" panose="020B0503020204020204" pitchFamily="34" charset="-122"/>
            </a:endParaRPr>
          </a:p>
        </p:txBody>
      </p:sp>
      <p:sp>
        <p:nvSpPr>
          <p:cNvPr id="30723" name="矩形 4"/>
          <p:cNvSpPr>
            <a:spLocks noChangeArrowheads="1"/>
          </p:cNvSpPr>
          <p:nvPr/>
        </p:nvSpPr>
        <p:spPr bwMode="auto">
          <a:xfrm>
            <a:off x="4151314" y="3933826"/>
            <a:ext cx="41798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a:latin typeface="微软雅黑" panose="020B0503020204020204" pitchFamily="34" charset="-122"/>
                <a:ea typeface="微软雅黑" panose="020B0503020204020204" pitchFamily="34" charset="-122"/>
              </a:rPr>
              <a:t>SaaS</a:t>
            </a:r>
            <a:r>
              <a:rPr lang="zh-CN" altLang="en-US" sz="3600" b="1">
                <a:latin typeface="微软雅黑" panose="020B0503020204020204" pitchFamily="34" charset="-122"/>
                <a:ea typeface="微软雅黑" panose="020B0503020204020204" pitchFamily="34" charset="-122"/>
              </a:rPr>
              <a:t>的多租户架构 </a:t>
            </a:r>
            <a:endParaRPr lang="zh-CN" altLang="en-US" sz="36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921944" y="1275978"/>
            <a:ext cx="9561968" cy="796925"/>
          </a:xfrm>
        </p:spPr>
        <p:txBody>
          <a:bodyPr>
            <a:normAutofit/>
          </a:bodyPr>
          <a:lstStyle/>
          <a:p>
            <a:pPr algn="l" eaLnBrk="1" hangingPunct="1"/>
            <a:r>
              <a:rPr lang="zh-CN" altLang="en-US" sz="2800" b="1" dirty="0">
                <a:latin typeface="微软雅黑" panose="020B0503020204020204" pitchFamily="34" charset="-122"/>
                <a:ea typeface="微软雅黑" panose="020B0503020204020204" pitchFamily="34" charset="-122"/>
              </a:rPr>
              <a:t>多租户架构 </a:t>
            </a:r>
            <a:r>
              <a:rPr lang="en-US" altLang="zh-CN" sz="2800" b="1" dirty="0" smtClean="0">
                <a:latin typeface="微软雅黑" panose="020B0503020204020204" pitchFamily="34" charset="-122"/>
                <a:ea typeface="微软雅黑" panose="020B0503020204020204" pitchFamily="34" charset="-122"/>
              </a:rPr>
              <a:t>Multi-tenant </a:t>
            </a:r>
            <a:r>
              <a:rPr lang="en-US" altLang="zh-CN" sz="2800" b="1" dirty="0">
                <a:latin typeface="微软雅黑" panose="020B0503020204020204" pitchFamily="34" charset="-122"/>
                <a:ea typeface="微软雅黑" panose="020B0503020204020204" pitchFamily="34" charset="-122"/>
              </a:rPr>
              <a:t>Architecture                      </a:t>
            </a:r>
            <a:endParaRPr lang="en-US" altLang="zh-CN" sz="2800" b="1" dirty="0">
              <a:latin typeface="微软雅黑" panose="020B0503020204020204" pitchFamily="34" charset="-122"/>
              <a:ea typeface="微软雅黑" panose="020B0503020204020204" pitchFamily="34" charset="-122"/>
            </a:endParaRPr>
          </a:p>
        </p:txBody>
      </p:sp>
      <p:sp>
        <p:nvSpPr>
          <p:cNvPr id="61443" name="Rectangle 3"/>
          <p:cNvSpPr>
            <a:spLocks noGrp="1" noChangeArrowheads="1"/>
          </p:cNvSpPr>
          <p:nvPr>
            <p:ph idx="1"/>
          </p:nvPr>
        </p:nvSpPr>
        <p:spPr>
          <a:xfrm>
            <a:off x="760491" y="2118241"/>
            <a:ext cx="10632439" cy="3384550"/>
          </a:xfrm>
        </p:spPr>
        <p:txBody>
          <a:bodyPr>
            <a:normAutofit fontScale="92500"/>
          </a:bodyPr>
          <a:lstStyle/>
          <a:p>
            <a:pPr>
              <a:spcAft>
                <a:spcPts val="600"/>
              </a:spcAft>
            </a:pPr>
            <a:r>
              <a:rPr lang="zh-CN" altLang="en-US" b="1" dirty="0">
                <a:solidFill>
                  <a:srgbClr val="0000CC"/>
                </a:solidFill>
                <a:latin typeface="微软雅黑" panose="020B0503020204020204" pitchFamily="34" charset="-122"/>
                <a:ea typeface="微软雅黑" panose="020B0503020204020204" pitchFamily="34" charset="-122"/>
              </a:rPr>
              <a:t>问题：</a:t>
            </a:r>
            <a:r>
              <a:rPr lang="zh-CN" altLang="en-US" b="1" dirty="0">
                <a:latin typeface="微软雅黑" panose="020B0503020204020204" pitchFamily="34" charset="-122"/>
                <a:ea typeface="微软雅黑" panose="020B0503020204020204" pitchFamily="34" charset="-122"/>
              </a:rPr>
              <a:t>在</a:t>
            </a:r>
            <a:r>
              <a:rPr lang="en-US" altLang="zh-CN" b="1" dirty="0">
                <a:latin typeface="微软雅黑" panose="020B0503020204020204" pitchFamily="34" charset="-122"/>
                <a:ea typeface="微软雅黑" panose="020B0503020204020204" pitchFamily="34" charset="-122"/>
              </a:rPr>
              <a:t>SaaS</a:t>
            </a:r>
            <a:r>
              <a:rPr lang="zh-CN" altLang="en-US" b="1" dirty="0">
                <a:latin typeface="微软雅黑" panose="020B0503020204020204" pitchFamily="34" charset="-122"/>
                <a:ea typeface="微软雅黑" panose="020B0503020204020204" pitchFamily="34" charset="-122"/>
              </a:rPr>
              <a:t>中，怎样更经济地将同一个应用程序出租给多个租户？</a:t>
            </a:r>
            <a:endParaRPr lang="en-US" altLang="zh-CN" b="1" dirty="0">
              <a:latin typeface="微软雅黑" panose="020B0503020204020204" pitchFamily="34" charset="-122"/>
              <a:ea typeface="微软雅黑" panose="020B0503020204020204" pitchFamily="34" charset="-122"/>
            </a:endParaRPr>
          </a:p>
          <a:p>
            <a:pPr>
              <a:spcAft>
                <a:spcPts val="600"/>
              </a:spcAft>
            </a:pPr>
            <a:r>
              <a:rPr lang="zh-CN" altLang="en-US" b="1" dirty="0">
                <a:solidFill>
                  <a:srgbClr val="0000CC"/>
                </a:solidFill>
                <a:latin typeface="微软雅黑" panose="020B0503020204020204" pitchFamily="34" charset="-122"/>
                <a:ea typeface="微软雅黑" panose="020B0503020204020204" pitchFamily="34" charset="-122"/>
              </a:rPr>
              <a:t>多租户概念 </a:t>
            </a:r>
            <a:r>
              <a:rPr lang="en-US" altLang="zh-CN" b="1" dirty="0">
                <a:solidFill>
                  <a:srgbClr val="0000CC"/>
                </a:solidFill>
                <a:latin typeface="微软雅黑" panose="020B0503020204020204" pitchFamily="34" charset="-122"/>
                <a:ea typeface="微软雅黑" panose="020B0503020204020204" pitchFamily="34" charset="-122"/>
              </a:rPr>
              <a:t>Multi-tenancy</a:t>
            </a:r>
            <a:r>
              <a:rPr lang="zh-CN" altLang="en-US" b="1" dirty="0">
                <a:solidFill>
                  <a:srgbClr val="0000CC"/>
                </a:solidFill>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refers to a principle in software architecture where a single instance of the software runs on a server, serving multiple client organizations (tenants). </a:t>
            </a: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单个应用实例服务多个租户</a:t>
            </a:r>
            <a:r>
              <a:rPr lang="en-US" altLang="zh-CN" b="1" dirty="0">
                <a:solidFill>
                  <a:srgbClr val="FF0000"/>
                </a:solidFill>
                <a:latin typeface="微软雅黑" panose="020B0503020204020204" pitchFamily="34" charset="-122"/>
                <a:ea typeface="微软雅黑" panose="020B0503020204020204" pitchFamily="34" charset="-122"/>
              </a:rPr>
              <a:t>)</a:t>
            </a:r>
            <a:endParaRPr lang="en-US" altLang="zh-CN" b="1" dirty="0">
              <a:solidFill>
                <a:srgbClr val="FF0000"/>
              </a:solidFill>
              <a:latin typeface="微软雅黑" panose="020B0503020204020204" pitchFamily="34" charset="-122"/>
              <a:ea typeface="微软雅黑" panose="020B0503020204020204" pitchFamily="34" charset="-122"/>
            </a:endParaRPr>
          </a:p>
          <a:p>
            <a:pPr>
              <a:spcAft>
                <a:spcPts val="600"/>
              </a:spcAft>
            </a:pPr>
            <a:endParaRPr lang="en-US" altLang="zh-CN" b="1" dirty="0">
              <a:solidFill>
                <a:srgbClr val="FF0000"/>
              </a:solidFill>
              <a:latin typeface="微软雅黑" panose="020B0503020204020204" pitchFamily="34" charset="-122"/>
              <a:ea typeface="微软雅黑" panose="020B0503020204020204" pitchFamily="34" charset="-122"/>
            </a:endParaRPr>
          </a:p>
          <a:p>
            <a:pPr>
              <a:spcAft>
                <a:spcPts val="600"/>
              </a:spcAft>
            </a:pPr>
            <a:r>
              <a:rPr lang="zh-CN" altLang="en-US" b="1" dirty="0">
                <a:solidFill>
                  <a:srgbClr val="0000CC"/>
                </a:solidFill>
                <a:latin typeface="微软雅黑" panose="020B0503020204020204" pitchFamily="34" charset="-122"/>
                <a:ea typeface="微软雅黑" panose="020B0503020204020204" pitchFamily="34" charset="-122"/>
              </a:rPr>
              <a:t>多租户是</a:t>
            </a:r>
            <a:r>
              <a:rPr lang="en-US" altLang="zh-CN" b="1" dirty="0">
                <a:solidFill>
                  <a:srgbClr val="0000CC"/>
                </a:solidFill>
                <a:latin typeface="微软雅黑" panose="020B0503020204020204" pitchFamily="34" charset="-122"/>
                <a:ea typeface="微软雅黑" panose="020B0503020204020204" pitchFamily="34" charset="-122"/>
              </a:rPr>
              <a:t>SaaS</a:t>
            </a:r>
            <a:r>
              <a:rPr lang="zh-CN" altLang="en-US" b="1" dirty="0">
                <a:solidFill>
                  <a:srgbClr val="0000CC"/>
                </a:solidFill>
                <a:latin typeface="微软雅黑" panose="020B0503020204020204" pitchFamily="34" charset="-122"/>
                <a:ea typeface="微软雅黑" panose="020B0503020204020204" pitchFamily="34" charset="-122"/>
              </a:rPr>
              <a:t>中的关键技术</a:t>
            </a:r>
            <a:endParaRPr lang="zh-CN" altLang="en-US" b="1" dirty="0">
              <a:solidFill>
                <a:srgbClr val="0000CC"/>
              </a:solidFill>
              <a:latin typeface="微软雅黑" panose="020B0503020204020204" pitchFamily="34" charset="-122"/>
              <a:ea typeface="微软雅黑" panose="020B0503020204020204" pitchFamily="34" charset="-122"/>
            </a:endParaRPr>
          </a:p>
        </p:txBody>
      </p:sp>
      <p:sp>
        <p:nvSpPr>
          <p:cNvPr id="31747" name="Rectangle 2"/>
          <p:cNvSpPr txBox="1">
            <a:spLocks noChangeArrowheads="1"/>
          </p:cNvSpPr>
          <p:nvPr/>
        </p:nvSpPr>
        <p:spPr bwMode="auto">
          <a:xfrm>
            <a:off x="1981200" y="130175"/>
            <a:ext cx="82296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3000" b="1">
                <a:latin typeface="微软雅黑" panose="020B0503020204020204" pitchFamily="34" charset="-122"/>
                <a:ea typeface="微软雅黑" panose="020B0503020204020204" pitchFamily="34" charset="-122"/>
              </a:rPr>
              <a:t>4. </a:t>
            </a:r>
            <a:r>
              <a:rPr lang="en-US" altLang="zh-CN" sz="2800" b="1">
                <a:latin typeface="微软雅黑" panose="020B0503020204020204" pitchFamily="34" charset="-122"/>
                <a:ea typeface="微软雅黑" panose="020B0503020204020204" pitchFamily="34" charset="-122"/>
              </a:rPr>
              <a:t>Multi-tenant Architecture </a:t>
            </a:r>
            <a:endParaRPr lang="en-US" altLang="zh-CN" sz="28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43">
                                            <p:txEl>
                                              <p:pRg st="1" end="1"/>
                                            </p:txEl>
                                          </p:spTgt>
                                        </p:tgtEl>
                                        <p:attrNameLst>
                                          <p:attrName>style.visibility</p:attrName>
                                        </p:attrNameLst>
                                      </p:cBhvr>
                                      <p:to>
                                        <p:strVal val="visible"/>
                                      </p:to>
                                    </p:set>
                                    <p:animEffect transition="in" filter="fade">
                                      <p:cBhvr>
                                        <p:cTn id="7" dur="1000"/>
                                        <p:tgtEl>
                                          <p:spTgt spid="61443">
                                            <p:txEl>
                                              <p:pRg st="1" end="1"/>
                                            </p:txEl>
                                          </p:spTgt>
                                        </p:tgtEl>
                                      </p:cBhvr>
                                    </p:animEffect>
                                    <p:anim calcmode="lin" valueType="num">
                                      <p:cBhvr>
                                        <p:cTn id="8" dur="1000" fill="hold"/>
                                        <p:tgtEl>
                                          <p:spTgt spid="6144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14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1443">
                                            <p:txEl>
                                              <p:pRg st="3" end="3"/>
                                            </p:txEl>
                                          </p:spTgt>
                                        </p:tgtEl>
                                        <p:attrNameLst>
                                          <p:attrName>style.visibility</p:attrName>
                                        </p:attrNameLst>
                                      </p:cBhvr>
                                      <p:to>
                                        <p:strVal val="visible"/>
                                      </p:to>
                                    </p:set>
                                    <p:animEffect transition="in" filter="fade">
                                      <p:cBhvr>
                                        <p:cTn id="14" dur="1000"/>
                                        <p:tgtEl>
                                          <p:spTgt spid="61443">
                                            <p:txEl>
                                              <p:pRg st="3" end="3"/>
                                            </p:txEl>
                                          </p:spTgt>
                                        </p:tgtEl>
                                      </p:cBhvr>
                                    </p:animEffect>
                                    <p:anim calcmode="lin" valueType="num">
                                      <p:cBhvr>
                                        <p:cTn id="15" dur="1000" fill="hold"/>
                                        <p:tgtEl>
                                          <p:spTgt spid="6144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6144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617901" y="892969"/>
            <a:ext cx="7931150" cy="490538"/>
          </a:xfrm>
        </p:spPr>
        <p:txBody>
          <a:bodyPr>
            <a:normAutofit fontScale="90000"/>
          </a:bodyPr>
          <a:lstStyle/>
          <a:p>
            <a:pPr algn="l" eaLnBrk="1" hangingPunct="1"/>
            <a:r>
              <a:rPr lang="en-US" altLang="zh-CN" sz="2400" b="1" dirty="0">
                <a:solidFill>
                  <a:srgbClr val="0000CC"/>
                </a:solidFill>
                <a:latin typeface="微软雅黑" panose="020B0503020204020204" pitchFamily="34" charset="-122"/>
                <a:ea typeface="微软雅黑" panose="020B0503020204020204" pitchFamily="34" charset="-122"/>
                <a:sym typeface="Calibri" panose="020F0502020204030204" charset="0"/>
              </a:rPr>
              <a:t>SaaS </a:t>
            </a:r>
            <a:r>
              <a:rPr lang="zh-CN" altLang="en-US" sz="2400" b="1" dirty="0">
                <a:solidFill>
                  <a:srgbClr val="0000CC"/>
                </a:solidFill>
                <a:latin typeface="微软雅黑" panose="020B0503020204020204" pitchFamily="34" charset="-122"/>
                <a:ea typeface="微软雅黑" panose="020B0503020204020204" pitchFamily="34" charset="-122"/>
                <a:sym typeface="Calibri" panose="020F0502020204030204" charset="0"/>
              </a:rPr>
              <a:t>的</a:t>
            </a:r>
            <a:r>
              <a:rPr lang="en-US" altLang="zh-CN" sz="2400" b="1" dirty="0">
                <a:solidFill>
                  <a:srgbClr val="0000CC"/>
                </a:solidFill>
                <a:latin typeface="微软雅黑" panose="020B0503020204020204" pitchFamily="34" charset="-122"/>
                <a:ea typeface="微软雅黑" panose="020B0503020204020204" pitchFamily="34" charset="-122"/>
                <a:sym typeface="Calibri" panose="020F0502020204030204" charset="0"/>
              </a:rPr>
              <a:t>4</a:t>
            </a:r>
            <a:r>
              <a:rPr lang="zh-CN" altLang="en-US" sz="2400" b="1" dirty="0">
                <a:solidFill>
                  <a:srgbClr val="0000CC"/>
                </a:solidFill>
                <a:latin typeface="微软雅黑" panose="020B0503020204020204" pitchFamily="34" charset="-122"/>
                <a:ea typeface="微软雅黑" panose="020B0503020204020204" pitchFamily="34" charset="-122"/>
                <a:sym typeface="Calibri" panose="020F0502020204030204" charset="0"/>
              </a:rPr>
              <a:t>层成熟度模型 </a:t>
            </a:r>
            <a:r>
              <a:rPr lang="en-US" altLang="zh-CN" sz="2400" b="1" dirty="0">
                <a:solidFill>
                  <a:srgbClr val="0000CC"/>
                </a:solidFill>
                <a:latin typeface="微软雅黑" panose="020B0503020204020204" pitchFamily="34" charset="-122"/>
                <a:ea typeface="微软雅黑" panose="020B0503020204020204" pitchFamily="34" charset="-122"/>
                <a:sym typeface="Calibri" panose="020F0502020204030204" charset="0"/>
              </a:rPr>
              <a:t>4-Level Maturity Model of SaaS</a:t>
            </a:r>
            <a:endParaRPr lang="en-US" altLang="zh-CN" sz="2400" b="1" dirty="0">
              <a:solidFill>
                <a:srgbClr val="0000CC"/>
              </a:solidFill>
              <a:latin typeface="微软雅黑" panose="020B0503020204020204" pitchFamily="34" charset="-122"/>
              <a:ea typeface="微软雅黑" panose="020B0503020204020204" pitchFamily="34" charset="-122"/>
              <a:sym typeface="Calibri" panose="020F0502020204030204" charset="0"/>
            </a:endParaRPr>
          </a:p>
        </p:txBody>
      </p:sp>
      <p:grpSp>
        <p:nvGrpSpPr>
          <p:cNvPr id="32772" name="Group 142"/>
          <p:cNvGrpSpPr/>
          <p:nvPr/>
        </p:nvGrpSpPr>
        <p:grpSpPr bwMode="auto">
          <a:xfrm>
            <a:off x="1982715" y="1322388"/>
            <a:ext cx="3432396" cy="2276474"/>
            <a:chOff x="798" y="833"/>
            <a:chExt cx="2058" cy="1434"/>
          </a:xfrm>
        </p:grpSpPr>
        <p:sp>
          <p:nvSpPr>
            <p:cNvPr id="32773" name="Rectangle 4"/>
            <p:cNvSpPr>
              <a:spLocks noChangeArrowheads="1"/>
            </p:cNvSpPr>
            <p:nvPr/>
          </p:nvSpPr>
          <p:spPr bwMode="auto">
            <a:xfrm>
              <a:off x="841" y="1476"/>
              <a:ext cx="514" cy="52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sp>
          <p:nvSpPr>
            <p:cNvPr id="32774" name="Rectangle 5"/>
            <p:cNvSpPr>
              <a:spLocks noChangeArrowheads="1"/>
            </p:cNvSpPr>
            <p:nvPr/>
          </p:nvSpPr>
          <p:spPr bwMode="auto">
            <a:xfrm>
              <a:off x="1483" y="1476"/>
              <a:ext cx="514" cy="52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sp>
          <p:nvSpPr>
            <p:cNvPr id="32775" name="Rectangle 6"/>
            <p:cNvSpPr>
              <a:spLocks noChangeArrowheads="1"/>
            </p:cNvSpPr>
            <p:nvPr/>
          </p:nvSpPr>
          <p:spPr bwMode="auto">
            <a:xfrm>
              <a:off x="1569" y="1580"/>
              <a:ext cx="128" cy="104"/>
            </a:xfrm>
            <a:prstGeom prst="rect">
              <a:avLst/>
            </a:prstGeom>
            <a:solidFill>
              <a:schemeClr val="accent1"/>
            </a:solidFill>
            <a:ln w="9525">
              <a:solidFill>
                <a:schemeClr val="tx1"/>
              </a:solidFill>
              <a:miter lim="800000"/>
            </a:ln>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sp>
          <p:nvSpPr>
            <p:cNvPr id="32776" name="Rectangle 7"/>
            <p:cNvSpPr>
              <a:spLocks noChangeArrowheads="1"/>
            </p:cNvSpPr>
            <p:nvPr/>
          </p:nvSpPr>
          <p:spPr bwMode="auto">
            <a:xfrm>
              <a:off x="1783" y="1580"/>
              <a:ext cx="128" cy="104"/>
            </a:xfrm>
            <a:prstGeom prst="rect">
              <a:avLst/>
            </a:prstGeom>
            <a:solidFill>
              <a:schemeClr val="accent1"/>
            </a:solidFill>
            <a:ln w="9525">
              <a:solidFill>
                <a:schemeClr val="tx1"/>
              </a:solidFill>
              <a:miter lim="800000"/>
            </a:ln>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sp>
          <p:nvSpPr>
            <p:cNvPr id="32777" name="Rectangle 8"/>
            <p:cNvSpPr>
              <a:spLocks noChangeArrowheads="1"/>
            </p:cNvSpPr>
            <p:nvPr/>
          </p:nvSpPr>
          <p:spPr bwMode="auto">
            <a:xfrm>
              <a:off x="1569" y="1754"/>
              <a:ext cx="128" cy="104"/>
            </a:xfrm>
            <a:prstGeom prst="rect">
              <a:avLst/>
            </a:prstGeom>
            <a:solidFill>
              <a:schemeClr val="accent1"/>
            </a:solidFill>
            <a:ln w="9525">
              <a:solidFill>
                <a:schemeClr val="tx1"/>
              </a:solidFill>
              <a:miter lim="800000"/>
            </a:ln>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sp>
          <p:nvSpPr>
            <p:cNvPr id="32778" name="Rectangle 9"/>
            <p:cNvSpPr>
              <a:spLocks noChangeArrowheads="1"/>
            </p:cNvSpPr>
            <p:nvPr/>
          </p:nvSpPr>
          <p:spPr bwMode="auto">
            <a:xfrm>
              <a:off x="1783" y="1754"/>
              <a:ext cx="128" cy="104"/>
            </a:xfrm>
            <a:prstGeom prst="rect">
              <a:avLst/>
            </a:prstGeom>
            <a:solidFill>
              <a:schemeClr val="accent1"/>
            </a:solidFill>
            <a:ln w="9525">
              <a:solidFill>
                <a:schemeClr val="tx1"/>
              </a:solidFill>
              <a:miter lim="800000"/>
            </a:ln>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sp>
          <p:nvSpPr>
            <p:cNvPr id="32779" name="Oval 10"/>
            <p:cNvSpPr>
              <a:spLocks noChangeArrowheads="1"/>
            </p:cNvSpPr>
            <p:nvPr/>
          </p:nvSpPr>
          <p:spPr bwMode="auto">
            <a:xfrm>
              <a:off x="926" y="1580"/>
              <a:ext cx="129" cy="104"/>
            </a:xfrm>
            <a:prstGeom prst="ellipse">
              <a:avLst/>
            </a:prstGeom>
            <a:solidFill>
              <a:srgbClr val="FF00FF"/>
            </a:solidFill>
            <a:ln w="9525">
              <a:solidFill>
                <a:schemeClr val="tx1"/>
              </a:solidFill>
              <a:round/>
            </a:ln>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sp>
          <p:nvSpPr>
            <p:cNvPr id="32780" name="Oval 11"/>
            <p:cNvSpPr>
              <a:spLocks noChangeArrowheads="1"/>
            </p:cNvSpPr>
            <p:nvPr/>
          </p:nvSpPr>
          <p:spPr bwMode="auto">
            <a:xfrm>
              <a:off x="1140" y="1580"/>
              <a:ext cx="129" cy="104"/>
            </a:xfrm>
            <a:prstGeom prst="ellipse">
              <a:avLst/>
            </a:prstGeom>
            <a:solidFill>
              <a:srgbClr val="FF00FF"/>
            </a:solidFill>
            <a:ln w="9525">
              <a:solidFill>
                <a:schemeClr val="tx1"/>
              </a:solidFill>
              <a:round/>
            </a:ln>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sp>
          <p:nvSpPr>
            <p:cNvPr id="32781" name="Oval 12"/>
            <p:cNvSpPr>
              <a:spLocks noChangeArrowheads="1"/>
            </p:cNvSpPr>
            <p:nvPr/>
          </p:nvSpPr>
          <p:spPr bwMode="auto">
            <a:xfrm>
              <a:off x="926" y="1754"/>
              <a:ext cx="129" cy="104"/>
            </a:xfrm>
            <a:prstGeom prst="ellipse">
              <a:avLst/>
            </a:prstGeom>
            <a:solidFill>
              <a:srgbClr val="FF00FF"/>
            </a:solidFill>
            <a:ln w="9525">
              <a:solidFill>
                <a:schemeClr val="tx1"/>
              </a:solidFill>
              <a:round/>
            </a:ln>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sp>
          <p:nvSpPr>
            <p:cNvPr id="32782" name="Oval 13"/>
            <p:cNvSpPr>
              <a:spLocks noChangeArrowheads="1"/>
            </p:cNvSpPr>
            <p:nvPr/>
          </p:nvSpPr>
          <p:spPr bwMode="auto">
            <a:xfrm>
              <a:off x="1140" y="1754"/>
              <a:ext cx="129" cy="104"/>
            </a:xfrm>
            <a:prstGeom prst="ellipse">
              <a:avLst/>
            </a:prstGeom>
            <a:solidFill>
              <a:srgbClr val="FF00FF"/>
            </a:solidFill>
            <a:ln w="9525">
              <a:solidFill>
                <a:schemeClr val="tx1"/>
              </a:solidFill>
              <a:round/>
            </a:ln>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sp>
          <p:nvSpPr>
            <p:cNvPr id="32783" name="Rectangle 14"/>
            <p:cNvSpPr>
              <a:spLocks noChangeArrowheads="1"/>
            </p:cNvSpPr>
            <p:nvPr/>
          </p:nvSpPr>
          <p:spPr bwMode="auto">
            <a:xfrm>
              <a:off x="2125" y="1476"/>
              <a:ext cx="514" cy="52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sp>
          <p:nvSpPr>
            <p:cNvPr id="32784" name="AutoShape 15"/>
            <p:cNvSpPr>
              <a:spLocks noChangeArrowheads="1"/>
            </p:cNvSpPr>
            <p:nvPr/>
          </p:nvSpPr>
          <p:spPr bwMode="auto">
            <a:xfrm>
              <a:off x="2211" y="1580"/>
              <a:ext cx="128" cy="104"/>
            </a:xfrm>
            <a:prstGeom prst="diamond">
              <a:avLst/>
            </a:prstGeom>
            <a:solidFill>
              <a:srgbClr val="00FF00"/>
            </a:solidFill>
            <a:ln w="9525">
              <a:solidFill>
                <a:schemeClr val="tx1"/>
              </a:solidFill>
              <a:miter lim="800000"/>
            </a:ln>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sp>
          <p:nvSpPr>
            <p:cNvPr id="32785" name="AutoShape 16"/>
            <p:cNvSpPr>
              <a:spLocks noChangeArrowheads="1"/>
            </p:cNvSpPr>
            <p:nvPr/>
          </p:nvSpPr>
          <p:spPr bwMode="auto">
            <a:xfrm>
              <a:off x="2425" y="1580"/>
              <a:ext cx="128" cy="104"/>
            </a:xfrm>
            <a:prstGeom prst="diamond">
              <a:avLst/>
            </a:prstGeom>
            <a:solidFill>
              <a:srgbClr val="00FF00"/>
            </a:solidFill>
            <a:ln w="9525">
              <a:solidFill>
                <a:schemeClr val="tx1"/>
              </a:solidFill>
              <a:miter lim="800000"/>
            </a:ln>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sp>
          <p:nvSpPr>
            <p:cNvPr id="32786" name="AutoShape 17"/>
            <p:cNvSpPr>
              <a:spLocks noChangeArrowheads="1"/>
            </p:cNvSpPr>
            <p:nvPr/>
          </p:nvSpPr>
          <p:spPr bwMode="auto">
            <a:xfrm>
              <a:off x="2211" y="1754"/>
              <a:ext cx="128" cy="104"/>
            </a:xfrm>
            <a:prstGeom prst="diamond">
              <a:avLst/>
            </a:prstGeom>
            <a:solidFill>
              <a:srgbClr val="00FF00"/>
            </a:solidFill>
            <a:ln w="9525">
              <a:solidFill>
                <a:schemeClr val="tx1"/>
              </a:solidFill>
              <a:miter lim="800000"/>
            </a:ln>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sp>
          <p:nvSpPr>
            <p:cNvPr id="32787" name="AutoShape 18"/>
            <p:cNvSpPr>
              <a:spLocks noChangeArrowheads="1"/>
            </p:cNvSpPr>
            <p:nvPr/>
          </p:nvSpPr>
          <p:spPr bwMode="auto">
            <a:xfrm>
              <a:off x="2425" y="1754"/>
              <a:ext cx="128" cy="104"/>
            </a:xfrm>
            <a:prstGeom prst="diamond">
              <a:avLst/>
            </a:prstGeom>
            <a:solidFill>
              <a:srgbClr val="00FF00"/>
            </a:solidFill>
            <a:ln w="9525">
              <a:solidFill>
                <a:schemeClr val="tx1"/>
              </a:solidFill>
              <a:miter lim="800000"/>
            </a:ln>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pic>
          <p:nvPicPr>
            <p:cNvPr id="32788" name="Picture 4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1" y="989"/>
              <a:ext cx="46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9" name="Text Box 52"/>
            <p:cNvSpPr>
              <a:spLocks noChangeArrowheads="1"/>
            </p:cNvSpPr>
            <p:nvPr/>
          </p:nvSpPr>
          <p:spPr bwMode="auto">
            <a:xfrm>
              <a:off x="798" y="840"/>
              <a:ext cx="74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b="1" dirty="0">
                  <a:latin typeface="微软雅黑" panose="020B0503020204020204" pitchFamily="34" charset="-122"/>
                  <a:ea typeface="微软雅黑" panose="020B0503020204020204" pitchFamily="34" charset="-122"/>
                  <a:sym typeface="Arial" panose="020B0604020202020204" pitchFamily="34" charset="0"/>
                </a:rPr>
                <a:t>Tenant 1</a:t>
              </a:r>
              <a:endParaRPr lang="zh-CN" altLang="en-US" b="1" dirty="0">
                <a:latin typeface="微软雅黑" panose="020B0503020204020204" pitchFamily="34" charset="-122"/>
                <a:ea typeface="微软雅黑" panose="020B0503020204020204" pitchFamily="34" charset="-122"/>
              </a:endParaRPr>
            </a:p>
          </p:txBody>
        </p:sp>
        <p:pic>
          <p:nvPicPr>
            <p:cNvPr id="32790" name="Picture 4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83" y="1024"/>
              <a:ext cx="466"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91" name="Text Box 52"/>
            <p:cNvSpPr>
              <a:spLocks noChangeArrowheads="1"/>
            </p:cNvSpPr>
            <p:nvPr/>
          </p:nvSpPr>
          <p:spPr bwMode="auto">
            <a:xfrm>
              <a:off x="1440" y="840"/>
              <a:ext cx="7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b="1" dirty="0">
                  <a:latin typeface="微软雅黑" panose="020B0503020204020204" pitchFamily="34" charset="-122"/>
                  <a:ea typeface="微软雅黑" panose="020B0503020204020204" pitchFamily="34" charset="-122"/>
                  <a:sym typeface="Arial" panose="020B0604020202020204" pitchFamily="34" charset="0"/>
                </a:rPr>
                <a:t>Tenant 2</a:t>
              </a:r>
              <a:endParaRPr lang="zh-CN" altLang="en-US" b="1" dirty="0">
                <a:latin typeface="微软雅黑" panose="020B0503020204020204" pitchFamily="34" charset="-122"/>
                <a:ea typeface="微软雅黑" panose="020B0503020204020204" pitchFamily="34" charset="-122"/>
              </a:endParaRPr>
            </a:p>
          </p:txBody>
        </p:sp>
        <p:pic>
          <p:nvPicPr>
            <p:cNvPr id="32792" name="Picture 4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25" y="1002"/>
              <a:ext cx="467"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93" name="Text Box 52"/>
            <p:cNvSpPr>
              <a:spLocks noChangeArrowheads="1"/>
            </p:cNvSpPr>
            <p:nvPr/>
          </p:nvSpPr>
          <p:spPr bwMode="auto">
            <a:xfrm>
              <a:off x="2082" y="833"/>
              <a:ext cx="77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b="1" dirty="0">
                  <a:latin typeface="微软雅黑" panose="020B0503020204020204" pitchFamily="34" charset="-122"/>
                  <a:ea typeface="微软雅黑" panose="020B0503020204020204" pitchFamily="34" charset="-122"/>
                  <a:sym typeface="Arial" panose="020B0604020202020204" pitchFamily="34" charset="0"/>
                </a:rPr>
                <a:t>Tenant 3</a:t>
              </a:r>
              <a:endParaRPr lang="zh-CN" altLang="en-US" b="1" dirty="0">
                <a:latin typeface="微软雅黑" panose="020B0503020204020204" pitchFamily="34" charset="-122"/>
                <a:ea typeface="微软雅黑" panose="020B0503020204020204" pitchFamily="34" charset="-122"/>
              </a:endParaRPr>
            </a:p>
          </p:txBody>
        </p:sp>
        <p:sp>
          <p:nvSpPr>
            <p:cNvPr id="32794" name="Line 25"/>
            <p:cNvSpPr>
              <a:spLocks noChangeShapeType="1"/>
            </p:cNvSpPr>
            <p:nvPr/>
          </p:nvSpPr>
          <p:spPr bwMode="auto">
            <a:xfrm>
              <a:off x="1098" y="1267"/>
              <a:ext cx="1" cy="20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32795" name="Line 26"/>
            <p:cNvSpPr>
              <a:spLocks noChangeShapeType="1"/>
            </p:cNvSpPr>
            <p:nvPr/>
          </p:nvSpPr>
          <p:spPr bwMode="auto">
            <a:xfrm>
              <a:off x="1740" y="1267"/>
              <a:ext cx="1" cy="20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32796" name="Line 27"/>
            <p:cNvSpPr>
              <a:spLocks noChangeShapeType="1"/>
            </p:cNvSpPr>
            <p:nvPr/>
          </p:nvSpPr>
          <p:spPr bwMode="auto">
            <a:xfrm>
              <a:off x="2382" y="1267"/>
              <a:ext cx="1" cy="20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32797" name="Rectangle 28"/>
            <p:cNvSpPr>
              <a:spLocks noChangeArrowheads="1"/>
            </p:cNvSpPr>
            <p:nvPr/>
          </p:nvSpPr>
          <p:spPr bwMode="auto">
            <a:xfrm>
              <a:off x="1270" y="2034"/>
              <a:ext cx="154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r>
                <a:rPr lang="en-US" altLang="zh-CN" b="1">
                  <a:latin typeface="微软雅黑" panose="020B0503020204020204" pitchFamily="34" charset="-122"/>
                  <a:ea typeface="微软雅黑" panose="020B0503020204020204" pitchFamily="34" charset="-122"/>
                  <a:sym typeface="Arial" panose="020B0604020202020204" pitchFamily="34" charset="0"/>
                </a:rPr>
                <a:t>(a)Ad-Hoc/Custom </a:t>
              </a:r>
              <a:endParaRPr lang="zh-CN" altLang="en-US" b="1">
                <a:latin typeface="微软雅黑" panose="020B0503020204020204" pitchFamily="34" charset="-122"/>
                <a:ea typeface="微软雅黑" panose="020B0503020204020204" pitchFamily="34" charset="-122"/>
              </a:endParaRPr>
            </a:p>
          </p:txBody>
        </p:sp>
      </p:grpSp>
      <p:grpSp>
        <p:nvGrpSpPr>
          <p:cNvPr id="32798" name="Group 146"/>
          <p:cNvGrpSpPr/>
          <p:nvPr/>
        </p:nvGrpSpPr>
        <p:grpSpPr bwMode="auto">
          <a:xfrm>
            <a:off x="6656132" y="3644901"/>
            <a:ext cx="3936136" cy="2809876"/>
            <a:chOff x="3153" y="2296"/>
            <a:chExt cx="2224" cy="1770"/>
          </a:xfrm>
        </p:grpSpPr>
        <p:sp>
          <p:nvSpPr>
            <p:cNvPr id="32799" name="Rectangle 82"/>
            <p:cNvSpPr>
              <a:spLocks noChangeArrowheads="1"/>
            </p:cNvSpPr>
            <p:nvPr/>
          </p:nvSpPr>
          <p:spPr bwMode="auto">
            <a:xfrm>
              <a:off x="3288" y="3659"/>
              <a:ext cx="2089"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r>
                <a:rPr lang="en-US" altLang="zh-CN" b="1">
                  <a:latin typeface="微软雅黑" panose="020B0503020204020204" pitchFamily="34" charset="-122"/>
                  <a:ea typeface="微软雅黑" panose="020B0503020204020204" pitchFamily="34" charset="-122"/>
                  <a:sym typeface="Arial" panose="020B0604020202020204" pitchFamily="34" charset="0"/>
                </a:rPr>
                <a:t>(d) Scalable, Configurable, </a:t>
              </a:r>
              <a:endParaRPr lang="zh-CN" altLang="en-US" b="1">
                <a:latin typeface="微软雅黑" panose="020B0503020204020204" pitchFamily="34" charset="-122"/>
                <a:ea typeface="微软雅黑" panose="020B0503020204020204" pitchFamily="34" charset="-122"/>
                <a:sym typeface="Arial" panose="020B0604020202020204" pitchFamily="34" charset="0"/>
              </a:endParaRPr>
            </a:p>
            <a:p>
              <a:pPr eaLnBrk="0" hangingPunct="0"/>
              <a:r>
                <a:rPr lang="en-US" altLang="zh-CN" b="1">
                  <a:latin typeface="微软雅黑" panose="020B0503020204020204" pitchFamily="34" charset="-122"/>
                  <a:ea typeface="微软雅黑" panose="020B0503020204020204" pitchFamily="34" charset="-122"/>
                  <a:sym typeface="Arial" panose="020B0604020202020204" pitchFamily="34" charset="0"/>
                </a:rPr>
                <a:t>Multi-Tenant-Efficient</a:t>
              </a:r>
              <a:endParaRPr lang="zh-CN" altLang="en-US" b="1">
                <a:latin typeface="微软雅黑" panose="020B0503020204020204" pitchFamily="34" charset="-122"/>
                <a:ea typeface="微软雅黑" panose="020B0503020204020204" pitchFamily="34" charset="-122"/>
              </a:endParaRPr>
            </a:p>
          </p:txBody>
        </p:sp>
        <p:sp>
          <p:nvSpPr>
            <p:cNvPr id="32800" name="Rectangle 69"/>
            <p:cNvSpPr>
              <a:spLocks noChangeArrowheads="1"/>
            </p:cNvSpPr>
            <p:nvPr/>
          </p:nvSpPr>
          <p:spPr bwMode="auto">
            <a:xfrm>
              <a:off x="3195" y="3144"/>
              <a:ext cx="514" cy="52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sp>
          <p:nvSpPr>
            <p:cNvPr id="32801" name="Rectangle 70"/>
            <p:cNvSpPr>
              <a:spLocks noChangeArrowheads="1"/>
            </p:cNvSpPr>
            <p:nvPr/>
          </p:nvSpPr>
          <p:spPr bwMode="auto">
            <a:xfrm>
              <a:off x="3495" y="3241"/>
              <a:ext cx="129" cy="105"/>
            </a:xfrm>
            <a:prstGeom prst="rect">
              <a:avLst/>
            </a:prstGeom>
            <a:solidFill>
              <a:schemeClr val="accent1"/>
            </a:solidFill>
            <a:ln w="9525">
              <a:solidFill>
                <a:schemeClr val="tx1"/>
              </a:solidFill>
              <a:miter lim="800000"/>
            </a:ln>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sp>
          <p:nvSpPr>
            <p:cNvPr id="32802" name="Oval 71"/>
            <p:cNvSpPr>
              <a:spLocks noChangeArrowheads="1"/>
            </p:cNvSpPr>
            <p:nvPr/>
          </p:nvSpPr>
          <p:spPr bwMode="auto">
            <a:xfrm>
              <a:off x="3281" y="3248"/>
              <a:ext cx="128" cy="104"/>
            </a:xfrm>
            <a:prstGeom prst="ellipse">
              <a:avLst/>
            </a:prstGeom>
            <a:solidFill>
              <a:srgbClr val="FF00FF"/>
            </a:solidFill>
            <a:ln w="9525">
              <a:solidFill>
                <a:schemeClr val="tx1"/>
              </a:solidFill>
              <a:round/>
            </a:ln>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sp>
          <p:nvSpPr>
            <p:cNvPr id="32803" name="AutoShape 72"/>
            <p:cNvSpPr>
              <a:spLocks noChangeArrowheads="1"/>
            </p:cNvSpPr>
            <p:nvPr/>
          </p:nvSpPr>
          <p:spPr bwMode="auto">
            <a:xfrm>
              <a:off x="3495" y="3415"/>
              <a:ext cx="129" cy="104"/>
            </a:xfrm>
            <a:prstGeom prst="diamond">
              <a:avLst/>
            </a:prstGeom>
            <a:solidFill>
              <a:srgbClr val="00FF00"/>
            </a:solidFill>
            <a:ln w="9525">
              <a:solidFill>
                <a:schemeClr val="tx1"/>
              </a:solidFill>
              <a:miter lim="800000"/>
            </a:ln>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pic>
          <p:nvPicPr>
            <p:cNvPr id="32804" name="Picture 4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00" y="2462"/>
              <a:ext cx="466"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05" name="Text Box 52"/>
            <p:cNvSpPr>
              <a:spLocks noChangeArrowheads="1"/>
            </p:cNvSpPr>
            <p:nvPr/>
          </p:nvSpPr>
          <p:spPr bwMode="auto">
            <a:xfrm>
              <a:off x="3153" y="2303"/>
              <a:ext cx="684"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微软雅黑" panose="020B0503020204020204" pitchFamily="34" charset="-122"/>
                  <a:ea typeface="微软雅黑" panose="020B0503020204020204" pitchFamily="34" charset="-122"/>
                  <a:sym typeface="Arial" panose="020B0604020202020204" pitchFamily="34" charset="0"/>
                </a:rPr>
                <a:t>Tenant 1</a:t>
              </a:r>
              <a:endParaRPr lang="zh-CN" altLang="en-US" b="1">
                <a:latin typeface="微软雅黑" panose="020B0503020204020204" pitchFamily="34" charset="-122"/>
                <a:ea typeface="微软雅黑" panose="020B0503020204020204" pitchFamily="34" charset="-122"/>
              </a:endParaRPr>
            </a:p>
          </p:txBody>
        </p:sp>
        <p:pic>
          <p:nvPicPr>
            <p:cNvPr id="32806" name="Picture 4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38" y="2483"/>
              <a:ext cx="46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07" name="Text Box 52"/>
            <p:cNvSpPr>
              <a:spLocks noChangeArrowheads="1"/>
            </p:cNvSpPr>
            <p:nvPr/>
          </p:nvSpPr>
          <p:spPr bwMode="auto">
            <a:xfrm>
              <a:off x="3795" y="2303"/>
              <a:ext cx="68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微软雅黑" panose="020B0503020204020204" pitchFamily="34" charset="-122"/>
                  <a:ea typeface="微软雅黑" panose="020B0503020204020204" pitchFamily="34" charset="-122"/>
                  <a:sym typeface="Arial" panose="020B0604020202020204" pitchFamily="34" charset="0"/>
                </a:rPr>
                <a:t>Tenant 2</a:t>
              </a:r>
              <a:endParaRPr lang="zh-CN" altLang="en-US" b="1">
                <a:latin typeface="微软雅黑" panose="020B0503020204020204" pitchFamily="34" charset="-122"/>
                <a:ea typeface="微软雅黑" panose="020B0503020204020204" pitchFamily="34" charset="-122"/>
              </a:endParaRPr>
            </a:p>
          </p:txBody>
        </p:sp>
        <p:pic>
          <p:nvPicPr>
            <p:cNvPr id="32808" name="Picture 4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80" y="2462"/>
              <a:ext cx="466"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09" name="Text Box 52"/>
            <p:cNvSpPr>
              <a:spLocks noChangeArrowheads="1"/>
            </p:cNvSpPr>
            <p:nvPr/>
          </p:nvSpPr>
          <p:spPr bwMode="auto">
            <a:xfrm>
              <a:off x="4437" y="2296"/>
              <a:ext cx="68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微软雅黑" panose="020B0503020204020204" pitchFamily="34" charset="-122"/>
                  <a:ea typeface="微软雅黑" panose="020B0503020204020204" pitchFamily="34" charset="-122"/>
                  <a:sym typeface="Arial" panose="020B0604020202020204" pitchFamily="34" charset="0"/>
                </a:rPr>
                <a:t>Tenant 3</a:t>
              </a:r>
              <a:endParaRPr lang="zh-CN" altLang="en-US" b="1">
                <a:latin typeface="微软雅黑" panose="020B0503020204020204" pitchFamily="34" charset="-122"/>
                <a:ea typeface="微软雅黑" panose="020B0503020204020204" pitchFamily="34" charset="-122"/>
              </a:endParaRPr>
            </a:p>
          </p:txBody>
        </p:sp>
        <p:sp>
          <p:nvSpPr>
            <p:cNvPr id="32810" name="Line 79"/>
            <p:cNvSpPr>
              <a:spLocks noChangeShapeType="1"/>
            </p:cNvSpPr>
            <p:nvPr/>
          </p:nvSpPr>
          <p:spPr bwMode="auto">
            <a:xfrm flipH="1">
              <a:off x="3452" y="3005"/>
              <a:ext cx="642" cy="13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32811" name="Line 80"/>
            <p:cNvSpPr>
              <a:spLocks noChangeShapeType="1"/>
            </p:cNvSpPr>
            <p:nvPr/>
          </p:nvSpPr>
          <p:spPr bwMode="auto">
            <a:xfrm>
              <a:off x="4094" y="2761"/>
              <a:ext cx="1" cy="7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32812" name="Line 81"/>
            <p:cNvSpPr>
              <a:spLocks noChangeShapeType="1"/>
            </p:cNvSpPr>
            <p:nvPr/>
          </p:nvSpPr>
          <p:spPr bwMode="auto">
            <a:xfrm>
              <a:off x="4094" y="3005"/>
              <a:ext cx="643" cy="13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32813" name="AutoShape 83"/>
            <p:cNvSpPr>
              <a:spLocks noChangeArrowheads="1"/>
            </p:cNvSpPr>
            <p:nvPr/>
          </p:nvSpPr>
          <p:spPr bwMode="auto">
            <a:xfrm>
              <a:off x="3281" y="3415"/>
              <a:ext cx="128" cy="104"/>
            </a:xfrm>
            <a:prstGeom prst="plus">
              <a:avLst>
                <a:gd name="adj" fmla="val 25000"/>
              </a:avLst>
            </a:prstGeom>
            <a:solidFill>
              <a:srgbClr val="FFFF00"/>
            </a:solidFill>
            <a:ln w="9525">
              <a:solidFill>
                <a:schemeClr val="tx1"/>
              </a:solidFill>
              <a:miter lim="800000"/>
            </a:ln>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sp>
          <p:nvSpPr>
            <p:cNvPr id="32814" name="Rectangle 84"/>
            <p:cNvSpPr>
              <a:spLocks noChangeArrowheads="1"/>
            </p:cNvSpPr>
            <p:nvPr/>
          </p:nvSpPr>
          <p:spPr bwMode="auto">
            <a:xfrm>
              <a:off x="3838" y="3137"/>
              <a:ext cx="513" cy="52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sp>
          <p:nvSpPr>
            <p:cNvPr id="32815" name="Rectangle 85"/>
            <p:cNvSpPr>
              <a:spLocks noChangeArrowheads="1"/>
            </p:cNvSpPr>
            <p:nvPr/>
          </p:nvSpPr>
          <p:spPr bwMode="auto">
            <a:xfrm>
              <a:off x="4137" y="3235"/>
              <a:ext cx="129" cy="104"/>
            </a:xfrm>
            <a:prstGeom prst="rect">
              <a:avLst/>
            </a:prstGeom>
            <a:solidFill>
              <a:schemeClr val="accent1"/>
            </a:solidFill>
            <a:ln w="9525">
              <a:solidFill>
                <a:schemeClr val="tx1"/>
              </a:solidFill>
              <a:miter lim="800000"/>
            </a:ln>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sp>
          <p:nvSpPr>
            <p:cNvPr id="32816" name="Oval 86"/>
            <p:cNvSpPr>
              <a:spLocks noChangeArrowheads="1"/>
            </p:cNvSpPr>
            <p:nvPr/>
          </p:nvSpPr>
          <p:spPr bwMode="auto">
            <a:xfrm>
              <a:off x="3923" y="3241"/>
              <a:ext cx="129" cy="105"/>
            </a:xfrm>
            <a:prstGeom prst="ellipse">
              <a:avLst/>
            </a:prstGeom>
            <a:solidFill>
              <a:srgbClr val="FF00FF"/>
            </a:solidFill>
            <a:ln w="9525">
              <a:solidFill>
                <a:schemeClr val="tx1"/>
              </a:solidFill>
              <a:round/>
            </a:ln>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sp>
          <p:nvSpPr>
            <p:cNvPr id="32817" name="AutoShape 87"/>
            <p:cNvSpPr>
              <a:spLocks noChangeArrowheads="1"/>
            </p:cNvSpPr>
            <p:nvPr/>
          </p:nvSpPr>
          <p:spPr bwMode="auto">
            <a:xfrm>
              <a:off x="4137" y="3409"/>
              <a:ext cx="129" cy="104"/>
            </a:xfrm>
            <a:prstGeom prst="diamond">
              <a:avLst/>
            </a:prstGeom>
            <a:solidFill>
              <a:srgbClr val="00FF00"/>
            </a:solidFill>
            <a:ln w="9525">
              <a:solidFill>
                <a:schemeClr val="tx1"/>
              </a:solidFill>
              <a:miter lim="800000"/>
            </a:ln>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sp>
          <p:nvSpPr>
            <p:cNvPr id="32818" name="AutoShape 88"/>
            <p:cNvSpPr>
              <a:spLocks noChangeArrowheads="1"/>
            </p:cNvSpPr>
            <p:nvPr/>
          </p:nvSpPr>
          <p:spPr bwMode="auto">
            <a:xfrm>
              <a:off x="3923" y="3409"/>
              <a:ext cx="129" cy="104"/>
            </a:xfrm>
            <a:prstGeom prst="plus">
              <a:avLst>
                <a:gd name="adj" fmla="val 25000"/>
              </a:avLst>
            </a:prstGeom>
            <a:solidFill>
              <a:srgbClr val="FFFF00"/>
            </a:solidFill>
            <a:ln w="9525">
              <a:solidFill>
                <a:schemeClr val="tx1"/>
              </a:solidFill>
              <a:miter lim="800000"/>
            </a:ln>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sp>
          <p:nvSpPr>
            <p:cNvPr id="32819" name="Rectangle 89"/>
            <p:cNvSpPr>
              <a:spLocks noChangeArrowheads="1"/>
            </p:cNvSpPr>
            <p:nvPr/>
          </p:nvSpPr>
          <p:spPr bwMode="auto">
            <a:xfrm>
              <a:off x="4480" y="3137"/>
              <a:ext cx="514" cy="52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sp>
          <p:nvSpPr>
            <p:cNvPr id="32820" name="Rectangle 90"/>
            <p:cNvSpPr>
              <a:spLocks noChangeArrowheads="1"/>
            </p:cNvSpPr>
            <p:nvPr/>
          </p:nvSpPr>
          <p:spPr bwMode="auto">
            <a:xfrm>
              <a:off x="4779" y="3235"/>
              <a:ext cx="129" cy="104"/>
            </a:xfrm>
            <a:prstGeom prst="rect">
              <a:avLst/>
            </a:prstGeom>
            <a:solidFill>
              <a:schemeClr val="accent1"/>
            </a:solidFill>
            <a:ln w="9525">
              <a:solidFill>
                <a:schemeClr val="tx1"/>
              </a:solidFill>
              <a:miter lim="800000"/>
            </a:ln>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sp>
          <p:nvSpPr>
            <p:cNvPr id="32821" name="Oval 91"/>
            <p:cNvSpPr>
              <a:spLocks noChangeArrowheads="1"/>
            </p:cNvSpPr>
            <p:nvPr/>
          </p:nvSpPr>
          <p:spPr bwMode="auto">
            <a:xfrm>
              <a:off x="4565" y="3241"/>
              <a:ext cx="129" cy="105"/>
            </a:xfrm>
            <a:prstGeom prst="ellipse">
              <a:avLst/>
            </a:prstGeom>
            <a:solidFill>
              <a:srgbClr val="FF00FF"/>
            </a:solidFill>
            <a:ln w="9525">
              <a:solidFill>
                <a:schemeClr val="tx1"/>
              </a:solidFill>
              <a:round/>
            </a:ln>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sp>
          <p:nvSpPr>
            <p:cNvPr id="32822" name="AutoShape 92"/>
            <p:cNvSpPr>
              <a:spLocks noChangeArrowheads="1"/>
            </p:cNvSpPr>
            <p:nvPr/>
          </p:nvSpPr>
          <p:spPr bwMode="auto">
            <a:xfrm>
              <a:off x="4779" y="3409"/>
              <a:ext cx="129" cy="104"/>
            </a:xfrm>
            <a:prstGeom prst="diamond">
              <a:avLst/>
            </a:prstGeom>
            <a:solidFill>
              <a:srgbClr val="00FF00"/>
            </a:solidFill>
            <a:ln w="9525">
              <a:solidFill>
                <a:schemeClr val="tx1"/>
              </a:solidFill>
              <a:miter lim="800000"/>
            </a:ln>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sp>
          <p:nvSpPr>
            <p:cNvPr id="32823" name="AutoShape 93"/>
            <p:cNvSpPr>
              <a:spLocks noChangeArrowheads="1"/>
            </p:cNvSpPr>
            <p:nvPr/>
          </p:nvSpPr>
          <p:spPr bwMode="auto">
            <a:xfrm>
              <a:off x="4565" y="3409"/>
              <a:ext cx="129" cy="104"/>
            </a:xfrm>
            <a:prstGeom prst="plus">
              <a:avLst>
                <a:gd name="adj" fmla="val 25000"/>
              </a:avLst>
            </a:prstGeom>
            <a:solidFill>
              <a:srgbClr val="FFFF00"/>
            </a:solidFill>
            <a:ln w="9525">
              <a:solidFill>
                <a:schemeClr val="tx1"/>
              </a:solidFill>
              <a:miter lim="800000"/>
            </a:ln>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sp>
          <p:nvSpPr>
            <p:cNvPr id="32824" name="Rectangle 94"/>
            <p:cNvSpPr>
              <a:spLocks noChangeArrowheads="1"/>
            </p:cNvSpPr>
            <p:nvPr/>
          </p:nvSpPr>
          <p:spPr bwMode="auto">
            <a:xfrm>
              <a:off x="3495" y="2831"/>
              <a:ext cx="1113" cy="17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dirty="0">
                  <a:latin typeface="微软雅黑" panose="020B0503020204020204" pitchFamily="34" charset="-122"/>
                  <a:ea typeface="微软雅黑" panose="020B0503020204020204" pitchFamily="34" charset="-122"/>
                  <a:sym typeface="Arial" panose="020B0604020202020204" pitchFamily="34" charset="0"/>
                </a:rPr>
                <a:t>Load Balancer</a:t>
              </a:r>
              <a:endParaRPr lang="zh-CN" altLang="en-US" b="1" dirty="0">
                <a:latin typeface="微软雅黑" panose="020B0503020204020204" pitchFamily="34" charset="-122"/>
                <a:ea typeface="微软雅黑" panose="020B0503020204020204" pitchFamily="34" charset="-122"/>
              </a:endParaRPr>
            </a:p>
          </p:txBody>
        </p:sp>
        <p:sp>
          <p:nvSpPr>
            <p:cNvPr id="32825" name="Line 95"/>
            <p:cNvSpPr>
              <a:spLocks noChangeShapeType="1"/>
            </p:cNvSpPr>
            <p:nvPr/>
          </p:nvSpPr>
          <p:spPr bwMode="auto">
            <a:xfrm>
              <a:off x="3452" y="2727"/>
              <a:ext cx="642" cy="10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32826" name="Line 96"/>
            <p:cNvSpPr>
              <a:spLocks noChangeShapeType="1"/>
            </p:cNvSpPr>
            <p:nvPr/>
          </p:nvSpPr>
          <p:spPr bwMode="auto">
            <a:xfrm flipH="1">
              <a:off x="4094" y="2727"/>
              <a:ext cx="643" cy="10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grpSp>
      <p:grpSp>
        <p:nvGrpSpPr>
          <p:cNvPr id="32828" name="Group 143"/>
          <p:cNvGrpSpPr/>
          <p:nvPr/>
        </p:nvGrpSpPr>
        <p:grpSpPr bwMode="auto">
          <a:xfrm>
            <a:off x="6552942" y="1268414"/>
            <a:ext cx="3486150" cy="2266949"/>
            <a:chOff x="3088" y="799"/>
            <a:chExt cx="1969" cy="1428"/>
          </a:xfrm>
        </p:grpSpPr>
        <p:sp>
          <p:nvSpPr>
            <p:cNvPr id="32829" name="Rectangle 29"/>
            <p:cNvSpPr>
              <a:spLocks noChangeArrowheads="1"/>
            </p:cNvSpPr>
            <p:nvPr/>
          </p:nvSpPr>
          <p:spPr bwMode="auto">
            <a:xfrm>
              <a:off x="3131" y="1436"/>
              <a:ext cx="513" cy="52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sp>
          <p:nvSpPr>
            <p:cNvPr id="32830" name="Rectangle 30"/>
            <p:cNvSpPr>
              <a:spLocks noChangeArrowheads="1"/>
            </p:cNvSpPr>
            <p:nvPr/>
          </p:nvSpPr>
          <p:spPr bwMode="auto">
            <a:xfrm>
              <a:off x="3430" y="1533"/>
              <a:ext cx="129" cy="105"/>
            </a:xfrm>
            <a:prstGeom prst="rect">
              <a:avLst/>
            </a:prstGeom>
            <a:solidFill>
              <a:schemeClr val="accent1"/>
            </a:solidFill>
            <a:ln w="9525">
              <a:solidFill>
                <a:schemeClr val="tx1"/>
              </a:solidFill>
              <a:miter lim="800000"/>
            </a:ln>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sp>
          <p:nvSpPr>
            <p:cNvPr id="32831" name="Oval 31"/>
            <p:cNvSpPr>
              <a:spLocks noChangeArrowheads="1"/>
            </p:cNvSpPr>
            <p:nvPr/>
          </p:nvSpPr>
          <p:spPr bwMode="auto">
            <a:xfrm>
              <a:off x="3216" y="1540"/>
              <a:ext cx="129" cy="104"/>
            </a:xfrm>
            <a:prstGeom prst="ellipse">
              <a:avLst/>
            </a:prstGeom>
            <a:solidFill>
              <a:srgbClr val="FF00FF"/>
            </a:solidFill>
            <a:ln w="9525">
              <a:solidFill>
                <a:schemeClr val="tx1"/>
              </a:solidFill>
              <a:round/>
            </a:ln>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sp>
          <p:nvSpPr>
            <p:cNvPr id="32832" name="AutoShape 32"/>
            <p:cNvSpPr>
              <a:spLocks noChangeArrowheads="1"/>
            </p:cNvSpPr>
            <p:nvPr/>
          </p:nvSpPr>
          <p:spPr bwMode="auto">
            <a:xfrm>
              <a:off x="3430" y="1707"/>
              <a:ext cx="129" cy="104"/>
            </a:xfrm>
            <a:prstGeom prst="diamond">
              <a:avLst/>
            </a:prstGeom>
            <a:solidFill>
              <a:srgbClr val="00FF00"/>
            </a:solidFill>
            <a:ln w="9525">
              <a:solidFill>
                <a:schemeClr val="tx1"/>
              </a:solidFill>
              <a:miter lim="800000"/>
            </a:ln>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pic>
          <p:nvPicPr>
            <p:cNvPr id="32833" name="Picture 4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35" y="962"/>
              <a:ext cx="467"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34" name="Text Box 52"/>
            <p:cNvSpPr>
              <a:spLocks noChangeArrowheads="1"/>
            </p:cNvSpPr>
            <p:nvPr/>
          </p:nvSpPr>
          <p:spPr bwMode="auto">
            <a:xfrm>
              <a:off x="3088" y="806"/>
              <a:ext cx="68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微软雅黑" panose="020B0503020204020204" pitchFamily="34" charset="-122"/>
                  <a:ea typeface="微软雅黑" panose="020B0503020204020204" pitchFamily="34" charset="-122"/>
                  <a:sym typeface="Arial" panose="020B0604020202020204" pitchFamily="34" charset="0"/>
                </a:rPr>
                <a:t>Tenant 1</a:t>
              </a:r>
              <a:endParaRPr lang="zh-CN" altLang="en-US" b="1">
                <a:latin typeface="微软雅黑" panose="020B0503020204020204" pitchFamily="34" charset="-122"/>
                <a:ea typeface="微软雅黑" panose="020B0503020204020204" pitchFamily="34" charset="-122"/>
              </a:endParaRPr>
            </a:p>
          </p:txBody>
        </p:sp>
        <p:pic>
          <p:nvPicPr>
            <p:cNvPr id="32835" name="Picture 4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73" y="984"/>
              <a:ext cx="466"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36" name="Text Box 52"/>
            <p:cNvSpPr>
              <a:spLocks noChangeArrowheads="1"/>
            </p:cNvSpPr>
            <p:nvPr/>
          </p:nvSpPr>
          <p:spPr bwMode="auto">
            <a:xfrm>
              <a:off x="3730" y="806"/>
              <a:ext cx="68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微软雅黑" panose="020B0503020204020204" pitchFamily="34" charset="-122"/>
                  <a:ea typeface="微软雅黑" panose="020B0503020204020204" pitchFamily="34" charset="-122"/>
                  <a:sym typeface="Arial" panose="020B0604020202020204" pitchFamily="34" charset="0"/>
                </a:rPr>
                <a:t>Tenant 2</a:t>
              </a:r>
              <a:endParaRPr lang="zh-CN" altLang="en-US" b="1">
                <a:latin typeface="微软雅黑" panose="020B0503020204020204" pitchFamily="34" charset="-122"/>
                <a:ea typeface="微软雅黑" panose="020B0503020204020204" pitchFamily="34" charset="-122"/>
              </a:endParaRPr>
            </a:p>
          </p:txBody>
        </p:sp>
        <p:pic>
          <p:nvPicPr>
            <p:cNvPr id="32837" name="Picture 4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15" y="962"/>
              <a:ext cx="46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38" name="Text Box 52"/>
            <p:cNvSpPr>
              <a:spLocks noChangeArrowheads="1"/>
            </p:cNvSpPr>
            <p:nvPr/>
          </p:nvSpPr>
          <p:spPr bwMode="auto">
            <a:xfrm>
              <a:off x="4372" y="799"/>
              <a:ext cx="68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微软雅黑" panose="020B0503020204020204" pitchFamily="34" charset="-122"/>
                  <a:ea typeface="微软雅黑" panose="020B0503020204020204" pitchFamily="34" charset="-122"/>
                  <a:sym typeface="Arial" panose="020B0604020202020204" pitchFamily="34" charset="0"/>
                </a:rPr>
                <a:t>Tenant 3</a:t>
              </a:r>
              <a:endParaRPr lang="zh-CN" altLang="en-US" b="1">
                <a:latin typeface="微软雅黑" panose="020B0503020204020204" pitchFamily="34" charset="-122"/>
                <a:ea typeface="微软雅黑" panose="020B0503020204020204" pitchFamily="34" charset="-122"/>
              </a:endParaRPr>
            </a:p>
          </p:txBody>
        </p:sp>
        <p:sp>
          <p:nvSpPr>
            <p:cNvPr id="32839" name="Line 39"/>
            <p:cNvSpPr>
              <a:spLocks noChangeShapeType="1"/>
            </p:cNvSpPr>
            <p:nvPr/>
          </p:nvSpPr>
          <p:spPr bwMode="auto">
            <a:xfrm>
              <a:off x="3387" y="1227"/>
              <a:ext cx="1" cy="20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32840" name="Line 40"/>
            <p:cNvSpPr>
              <a:spLocks noChangeShapeType="1"/>
            </p:cNvSpPr>
            <p:nvPr/>
          </p:nvSpPr>
          <p:spPr bwMode="auto">
            <a:xfrm>
              <a:off x="4030" y="1227"/>
              <a:ext cx="1" cy="20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32841" name="Line 41"/>
            <p:cNvSpPr>
              <a:spLocks noChangeShapeType="1"/>
            </p:cNvSpPr>
            <p:nvPr/>
          </p:nvSpPr>
          <p:spPr bwMode="auto">
            <a:xfrm>
              <a:off x="4672" y="1227"/>
              <a:ext cx="1" cy="20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32842" name="Rectangle 42"/>
            <p:cNvSpPr>
              <a:spLocks noChangeArrowheads="1"/>
            </p:cNvSpPr>
            <p:nvPr/>
          </p:nvSpPr>
          <p:spPr bwMode="auto">
            <a:xfrm>
              <a:off x="3559" y="1994"/>
              <a:ext cx="136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r>
                <a:rPr lang="en-US" altLang="zh-CN" b="1">
                  <a:latin typeface="微软雅黑" panose="020B0503020204020204" pitchFamily="34" charset="-122"/>
                  <a:ea typeface="微软雅黑" panose="020B0503020204020204" pitchFamily="34" charset="-122"/>
                  <a:sym typeface="Arial" panose="020B0604020202020204" pitchFamily="34" charset="0"/>
                </a:rPr>
                <a:t>(b) Configurable </a:t>
              </a:r>
              <a:endParaRPr lang="zh-CN" altLang="en-US" b="1">
                <a:latin typeface="微软雅黑" panose="020B0503020204020204" pitchFamily="34" charset="-122"/>
                <a:ea typeface="微软雅黑" panose="020B0503020204020204" pitchFamily="34" charset="-122"/>
              </a:endParaRPr>
            </a:p>
          </p:txBody>
        </p:sp>
        <p:sp>
          <p:nvSpPr>
            <p:cNvPr id="32843" name="AutoShape 43"/>
            <p:cNvSpPr>
              <a:spLocks noChangeArrowheads="1"/>
            </p:cNvSpPr>
            <p:nvPr/>
          </p:nvSpPr>
          <p:spPr bwMode="auto">
            <a:xfrm>
              <a:off x="3216" y="1707"/>
              <a:ext cx="129" cy="104"/>
            </a:xfrm>
            <a:prstGeom prst="plus">
              <a:avLst>
                <a:gd name="adj" fmla="val 25000"/>
              </a:avLst>
            </a:prstGeom>
            <a:solidFill>
              <a:srgbClr val="FFFF00"/>
            </a:solidFill>
            <a:ln w="9525">
              <a:solidFill>
                <a:schemeClr val="tx1"/>
              </a:solidFill>
              <a:miter lim="800000"/>
            </a:ln>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sp>
          <p:nvSpPr>
            <p:cNvPr id="32844" name="Rectangle 44"/>
            <p:cNvSpPr>
              <a:spLocks noChangeArrowheads="1"/>
            </p:cNvSpPr>
            <p:nvPr/>
          </p:nvSpPr>
          <p:spPr bwMode="auto">
            <a:xfrm>
              <a:off x="3773" y="1429"/>
              <a:ext cx="514" cy="52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sp>
          <p:nvSpPr>
            <p:cNvPr id="32845" name="Rectangle 45"/>
            <p:cNvSpPr>
              <a:spLocks noChangeArrowheads="1"/>
            </p:cNvSpPr>
            <p:nvPr/>
          </p:nvSpPr>
          <p:spPr bwMode="auto">
            <a:xfrm>
              <a:off x="4072" y="1527"/>
              <a:ext cx="129" cy="104"/>
            </a:xfrm>
            <a:prstGeom prst="rect">
              <a:avLst/>
            </a:prstGeom>
            <a:solidFill>
              <a:schemeClr val="accent1"/>
            </a:solidFill>
            <a:ln w="9525">
              <a:solidFill>
                <a:schemeClr val="tx1"/>
              </a:solidFill>
              <a:miter lim="800000"/>
            </a:ln>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sp>
          <p:nvSpPr>
            <p:cNvPr id="32846" name="Oval 46"/>
            <p:cNvSpPr>
              <a:spLocks noChangeArrowheads="1"/>
            </p:cNvSpPr>
            <p:nvPr/>
          </p:nvSpPr>
          <p:spPr bwMode="auto">
            <a:xfrm>
              <a:off x="3858" y="1533"/>
              <a:ext cx="129" cy="105"/>
            </a:xfrm>
            <a:prstGeom prst="ellipse">
              <a:avLst/>
            </a:prstGeom>
            <a:solidFill>
              <a:srgbClr val="FF00FF"/>
            </a:solidFill>
            <a:ln w="9525">
              <a:solidFill>
                <a:schemeClr val="tx1"/>
              </a:solidFill>
              <a:round/>
            </a:ln>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sp>
          <p:nvSpPr>
            <p:cNvPr id="32847" name="AutoShape 47"/>
            <p:cNvSpPr>
              <a:spLocks noChangeArrowheads="1"/>
            </p:cNvSpPr>
            <p:nvPr/>
          </p:nvSpPr>
          <p:spPr bwMode="auto">
            <a:xfrm>
              <a:off x="4072" y="1701"/>
              <a:ext cx="129" cy="104"/>
            </a:xfrm>
            <a:prstGeom prst="diamond">
              <a:avLst/>
            </a:prstGeom>
            <a:solidFill>
              <a:srgbClr val="00FF00"/>
            </a:solidFill>
            <a:ln w="9525">
              <a:solidFill>
                <a:schemeClr val="tx1"/>
              </a:solidFill>
              <a:miter lim="800000"/>
            </a:ln>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sp>
          <p:nvSpPr>
            <p:cNvPr id="32848" name="AutoShape 48"/>
            <p:cNvSpPr>
              <a:spLocks noChangeArrowheads="1"/>
            </p:cNvSpPr>
            <p:nvPr/>
          </p:nvSpPr>
          <p:spPr bwMode="auto">
            <a:xfrm>
              <a:off x="3858" y="1701"/>
              <a:ext cx="129" cy="104"/>
            </a:xfrm>
            <a:prstGeom prst="plus">
              <a:avLst>
                <a:gd name="adj" fmla="val 25000"/>
              </a:avLst>
            </a:prstGeom>
            <a:solidFill>
              <a:srgbClr val="FFFF00"/>
            </a:solidFill>
            <a:ln w="9525">
              <a:solidFill>
                <a:schemeClr val="tx1"/>
              </a:solidFill>
              <a:miter lim="800000"/>
            </a:ln>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sp>
          <p:nvSpPr>
            <p:cNvPr id="32849" name="Rectangle 49"/>
            <p:cNvSpPr>
              <a:spLocks noChangeArrowheads="1"/>
            </p:cNvSpPr>
            <p:nvPr/>
          </p:nvSpPr>
          <p:spPr bwMode="auto">
            <a:xfrm>
              <a:off x="4415" y="1429"/>
              <a:ext cx="514" cy="52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sp>
          <p:nvSpPr>
            <p:cNvPr id="32850" name="Rectangle 50"/>
            <p:cNvSpPr>
              <a:spLocks noChangeArrowheads="1"/>
            </p:cNvSpPr>
            <p:nvPr/>
          </p:nvSpPr>
          <p:spPr bwMode="auto">
            <a:xfrm>
              <a:off x="4715" y="1527"/>
              <a:ext cx="128" cy="104"/>
            </a:xfrm>
            <a:prstGeom prst="rect">
              <a:avLst/>
            </a:prstGeom>
            <a:solidFill>
              <a:schemeClr val="accent1"/>
            </a:solidFill>
            <a:ln w="9525">
              <a:solidFill>
                <a:schemeClr val="tx1"/>
              </a:solidFill>
              <a:miter lim="800000"/>
            </a:ln>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sp>
          <p:nvSpPr>
            <p:cNvPr id="32851" name="Oval 51"/>
            <p:cNvSpPr>
              <a:spLocks noChangeArrowheads="1"/>
            </p:cNvSpPr>
            <p:nvPr/>
          </p:nvSpPr>
          <p:spPr bwMode="auto">
            <a:xfrm>
              <a:off x="4501" y="1533"/>
              <a:ext cx="128" cy="105"/>
            </a:xfrm>
            <a:prstGeom prst="ellipse">
              <a:avLst/>
            </a:prstGeom>
            <a:solidFill>
              <a:srgbClr val="FF00FF"/>
            </a:solidFill>
            <a:ln w="9525">
              <a:solidFill>
                <a:schemeClr val="tx1"/>
              </a:solidFill>
              <a:round/>
            </a:ln>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sp>
          <p:nvSpPr>
            <p:cNvPr id="32852" name="AutoShape 52"/>
            <p:cNvSpPr>
              <a:spLocks noChangeArrowheads="1"/>
            </p:cNvSpPr>
            <p:nvPr/>
          </p:nvSpPr>
          <p:spPr bwMode="auto">
            <a:xfrm>
              <a:off x="4715" y="1701"/>
              <a:ext cx="128" cy="104"/>
            </a:xfrm>
            <a:prstGeom prst="diamond">
              <a:avLst/>
            </a:prstGeom>
            <a:solidFill>
              <a:srgbClr val="00FF00"/>
            </a:solidFill>
            <a:ln w="9525">
              <a:solidFill>
                <a:schemeClr val="tx1"/>
              </a:solidFill>
              <a:miter lim="800000"/>
            </a:ln>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sp>
          <p:nvSpPr>
            <p:cNvPr id="32853" name="AutoShape 53"/>
            <p:cNvSpPr>
              <a:spLocks noChangeArrowheads="1"/>
            </p:cNvSpPr>
            <p:nvPr/>
          </p:nvSpPr>
          <p:spPr bwMode="auto">
            <a:xfrm>
              <a:off x="4501" y="1701"/>
              <a:ext cx="128" cy="104"/>
            </a:xfrm>
            <a:prstGeom prst="plus">
              <a:avLst>
                <a:gd name="adj" fmla="val 25000"/>
              </a:avLst>
            </a:prstGeom>
            <a:solidFill>
              <a:srgbClr val="FFFF00"/>
            </a:solidFill>
            <a:ln w="9525">
              <a:solidFill>
                <a:schemeClr val="tx1"/>
              </a:solidFill>
              <a:miter lim="800000"/>
            </a:ln>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grpSp>
      <p:grpSp>
        <p:nvGrpSpPr>
          <p:cNvPr id="32854" name="Group 144"/>
          <p:cNvGrpSpPr/>
          <p:nvPr/>
        </p:nvGrpSpPr>
        <p:grpSpPr bwMode="auto">
          <a:xfrm>
            <a:off x="1638684" y="3789362"/>
            <a:ext cx="3941528" cy="2593974"/>
            <a:chOff x="793" y="2296"/>
            <a:chExt cx="2167" cy="1634"/>
          </a:xfrm>
        </p:grpSpPr>
        <p:sp>
          <p:nvSpPr>
            <p:cNvPr id="32855" name="Rectangle 54"/>
            <p:cNvSpPr>
              <a:spLocks noChangeArrowheads="1"/>
            </p:cNvSpPr>
            <p:nvPr/>
          </p:nvSpPr>
          <p:spPr bwMode="auto">
            <a:xfrm>
              <a:off x="1477" y="2941"/>
              <a:ext cx="514" cy="52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sp>
          <p:nvSpPr>
            <p:cNvPr id="32856" name="Rectangle 55"/>
            <p:cNvSpPr>
              <a:spLocks noChangeArrowheads="1"/>
            </p:cNvSpPr>
            <p:nvPr/>
          </p:nvSpPr>
          <p:spPr bwMode="auto">
            <a:xfrm>
              <a:off x="1776" y="3039"/>
              <a:ext cx="129" cy="104"/>
            </a:xfrm>
            <a:prstGeom prst="rect">
              <a:avLst/>
            </a:prstGeom>
            <a:solidFill>
              <a:schemeClr val="accent1"/>
            </a:solidFill>
            <a:ln w="9525">
              <a:solidFill>
                <a:schemeClr val="tx1"/>
              </a:solidFill>
              <a:miter lim="800000"/>
            </a:ln>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sp>
          <p:nvSpPr>
            <p:cNvPr id="32857" name="Oval 56"/>
            <p:cNvSpPr>
              <a:spLocks noChangeArrowheads="1"/>
            </p:cNvSpPr>
            <p:nvPr/>
          </p:nvSpPr>
          <p:spPr bwMode="auto">
            <a:xfrm>
              <a:off x="1562" y="3045"/>
              <a:ext cx="129" cy="105"/>
            </a:xfrm>
            <a:prstGeom prst="ellipse">
              <a:avLst/>
            </a:prstGeom>
            <a:solidFill>
              <a:srgbClr val="FF00FF"/>
            </a:solidFill>
            <a:ln w="9525">
              <a:solidFill>
                <a:schemeClr val="tx1"/>
              </a:solidFill>
              <a:round/>
            </a:ln>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sp>
          <p:nvSpPr>
            <p:cNvPr id="32858" name="AutoShape 57"/>
            <p:cNvSpPr>
              <a:spLocks noChangeArrowheads="1"/>
            </p:cNvSpPr>
            <p:nvPr/>
          </p:nvSpPr>
          <p:spPr bwMode="auto">
            <a:xfrm>
              <a:off x="1776" y="3213"/>
              <a:ext cx="129" cy="104"/>
            </a:xfrm>
            <a:prstGeom prst="diamond">
              <a:avLst/>
            </a:prstGeom>
            <a:solidFill>
              <a:srgbClr val="00FF00"/>
            </a:solidFill>
            <a:ln w="9525">
              <a:solidFill>
                <a:schemeClr val="tx1"/>
              </a:solidFill>
              <a:miter lim="800000"/>
            </a:ln>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pic>
          <p:nvPicPr>
            <p:cNvPr id="32859" name="Picture 4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9" y="2468"/>
              <a:ext cx="467"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60" name="Text Box 52"/>
            <p:cNvSpPr>
              <a:spLocks noChangeArrowheads="1"/>
            </p:cNvSpPr>
            <p:nvPr/>
          </p:nvSpPr>
          <p:spPr bwMode="auto">
            <a:xfrm>
              <a:off x="793" y="2303"/>
              <a:ext cx="684"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微软雅黑" panose="020B0503020204020204" pitchFamily="34" charset="-122"/>
                  <a:ea typeface="微软雅黑" panose="020B0503020204020204" pitchFamily="34" charset="-122"/>
                  <a:sym typeface="Arial" panose="020B0604020202020204" pitchFamily="34" charset="0"/>
                </a:rPr>
                <a:t>Tenant 1</a:t>
              </a:r>
              <a:endParaRPr lang="zh-CN" altLang="en-US" b="1">
                <a:latin typeface="微软雅黑" panose="020B0503020204020204" pitchFamily="34" charset="-122"/>
                <a:ea typeface="微软雅黑" panose="020B0503020204020204" pitchFamily="34" charset="-122"/>
              </a:endParaRPr>
            </a:p>
          </p:txBody>
        </p:sp>
        <p:pic>
          <p:nvPicPr>
            <p:cNvPr id="32861" name="Picture 4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77" y="2489"/>
              <a:ext cx="46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62" name="Text Box 52"/>
            <p:cNvSpPr>
              <a:spLocks noChangeArrowheads="1"/>
            </p:cNvSpPr>
            <p:nvPr/>
          </p:nvSpPr>
          <p:spPr bwMode="auto">
            <a:xfrm>
              <a:off x="1435" y="2303"/>
              <a:ext cx="684"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微软雅黑" panose="020B0503020204020204" pitchFamily="34" charset="-122"/>
                  <a:ea typeface="微软雅黑" panose="020B0503020204020204" pitchFamily="34" charset="-122"/>
                  <a:sym typeface="Arial" panose="020B0604020202020204" pitchFamily="34" charset="0"/>
                </a:rPr>
                <a:t>Tenant 2</a:t>
              </a:r>
              <a:endParaRPr lang="zh-CN" altLang="en-US" b="1">
                <a:latin typeface="微软雅黑" panose="020B0503020204020204" pitchFamily="34" charset="-122"/>
                <a:ea typeface="微软雅黑" panose="020B0503020204020204" pitchFamily="34" charset="-122"/>
              </a:endParaRPr>
            </a:p>
          </p:txBody>
        </p:sp>
        <p:pic>
          <p:nvPicPr>
            <p:cNvPr id="32863" name="Picture 4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19" y="2468"/>
              <a:ext cx="466"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64" name="Text Box 52"/>
            <p:cNvSpPr>
              <a:spLocks noChangeArrowheads="1"/>
            </p:cNvSpPr>
            <p:nvPr/>
          </p:nvSpPr>
          <p:spPr bwMode="auto">
            <a:xfrm>
              <a:off x="2077" y="2296"/>
              <a:ext cx="684"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a:latin typeface="微软雅黑" panose="020B0503020204020204" pitchFamily="34" charset="-122"/>
                  <a:ea typeface="微软雅黑" panose="020B0503020204020204" pitchFamily="34" charset="-122"/>
                  <a:sym typeface="Arial" panose="020B0604020202020204" pitchFamily="34" charset="0"/>
                </a:rPr>
                <a:t>Tenant 3</a:t>
              </a:r>
              <a:endParaRPr lang="zh-CN" altLang="en-US" b="1">
                <a:latin typeface="微软雅黑" panose="020B0503020204020204" pitchFamily="34" charset="-122"/>
                <a:ea typeface="微软雅黑" panose="020B0503020204020204" pitchFamily="34" charset="-122"/>
              </a:endParaRPr>
            </a:p>
          </p:txBody>
        </p:sp>
        <p:sp>
          <p:nvSpPr>
            <p:cNvPr id="32865" name="Line 64"/>
            <p:cNvSpPr>
              <a:spLocks noChangeShapeType="1"/>
            </p:cNvSpPr>
            <p:nvPr/>
          </p:nvSpPr>
          <p:spPr bwMode="auto">
            <a:xfrm>
              <a:off x="1049" y="2726"/>
              <a:ext cx="685" cy="20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32866" name="Rectangle 65"/>
            <p:cNvSpPr>
              <a:spLocks noChangeArrowheads="1"/>
            </p:cNvSpPr>
            <p:nvPr/>
          </p:nvSpPr>
          <p:spPr bwMode="auto">
            <a:xfrm>
              <a:off x="1195" y="3523"/>
              <a:ext cx="176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r>
                <a:rPr lang="en-US" altLang="zh-CN" b="1">
                  <a:latin typeface="微软雅黑" panose="020B0503020204020204" pitchFamily="34" charset="-122"/>
                  <a:ea typeface="微软雅黑" panose="020B0503020204020204" pitchFamily="34" charset="-122"/>
                  <a:sym typeface="Arial" panose="020B0604020202020204" pitchFamily="34" charset="0"/>
                </a:rPr>
                <a:t>(c) Configurable, </a:t>
              </a:r>
              <a:endParaRPr lang="zh-CN" altLang="en-US" b="1">
                <a:latin typeface="微软雅黑" panose="020B0503020204020204" pitchFamily="34" charset="-122"/>
                <a:ea typeface="微软雅黑" panose="020B0503020204020204" pitchFamily="34" charset="-122"/>
                <a:sym typeface="Arial" panose="020B0604020202020204" pitchFamily="34" charset="0"/>
              </a:endParaRPr>
            </a:p>
            <a:p>
              <a:pPr eaLnBrk="0" hangingPunct="0"/>
              <a:r>
                <a:rPr lang="en-US" altLang="zh-CN" b="1">
                  <a:latin typeface="微软雅黑" panose="020B0503020204020204" pitchFamily="34" charset="-122"/>
                  <a:ea typeface="微软雅黑" panose="020B0503020204020204" pitchFamily="34" charset="-122"/>
                  <a:sym typeface="Arial" panose="020B0604020202020204" pitchFamily="34" charset="0"/>
                </a:rPr>
                <a:t>Multi-Tenant-Efficient </a:t>
              </a:r>
              <a:endParaRPr lang="zh-CN" altLang="en-US" b="1">
                <a:latin typeface="微软雅黑" panose="020B0503020204020204" pitchFamily="34" charset="-122"/>
                <a:ea typeface="微软雅黑" panose="020B0503020204020204" pitchFamily="34" charset="-122"/>
              </a:endParaRPr>
            </a:p>
          </p:txBody>
        </p:sp>
        <p:sp>
          <p:nvSpPr>
            <p:cNvPr id="32867" name="AutoShape 66"/>
            <p:cNvSpPr>
              <a:spLocks noChangeArrowheads="1"/>
            </p:cNvSpPr>
            <p:nvPr/>
          </p:nvSpPr>
          <p:spPr bwMode="auto">
            <a:xfrm>
              <a:off x="1562" y="3213"/>
              <a:ext cx="129" cy="104"/>
            </a:xfrm>
            <a:prstGeom prst="plus">
              <a:avLst>
                <a:gd name="adj" fmla="val 25000"/>
              </a:avLst>
            </a:prstGeom>
            <a:solidFill>
              <a:srgbClr val="FFFF00"/>
            </a:solidFill>
            <a:ln w="9525">
              <a:solidFill>
                <a:schemeClr val="tx1"/>
              </a:solidFill>
              <a:miter lim="800000"/>
            </a:ln>
          </p:spPr>
          <p:txBody>
            <a:bodyPr wrap="none" anchor="ctr"/>
            <a:lstStyle/>
            <a:p>
              <a:endParaRPr lang="zh-CN" altLang="en-US" b="1">
                <a:latin typeface="微软雅黑" panose="020B0503020204020204" pitchFamily="34" charset="-122"/>
                <a:ea typeface="微软雅黑" panose="020B0503020204020204" pitchFamily="34" charset="-122"/>
                <a:sym typeface="Calibri" panose="020F0502020204030204" charset="0"/>
              </a:endParaRPr>
            </a:p>
          </p:txBody>
        </p:sp>
        <p:sp>
          <p:nvSpPr>
            <p:cNvPr id="32868" name="Line 67"/>
            <p:cNvSpPr>
              <a:spLocks noChangeShapeType="1"/>
            </p:cNvSpPr>
            <p:nvPr/>
          </p:nvSpPr>
          <p:spPr bwMode="auto">
            <a:xfrm>
              <a:off x="1734" y="2761"/>
              <a:ext cx="1" cy="17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32869" name="Line 68"/>
            <p:cNvSpPr>
              <a:spLocks noChangeShapeType="1"/>
            </p:cNvSpPr>
            <p:nvPr/>
          </p:nvSpPr>
          <p:spPr bwMode="auto">
            <a:xfrm flipH="1">
              <a:off x="1734" y="2726"/>
              <a:ext cx="599" cy="20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微软雅黑" panose="020B0503020204020204" pitchFamily="34" charset="-122"/>
                <a:ea typeface="微软雅黑" panose="020B0503020204020204" pitchFamily="34" charset="-122"/>
              </a:endParaRPr>
            </a:p>
          </p:txBody>
        </p:sp>
      </p:grpSp>
      <p:sp>
        <p:nvSpPr>
          <p:cNvPr id="32870" name="Rectangle 2"/>
          <p:cNvSpPr txBox="1">
            <a:spLocks noChangeArrowheads="1"/>
          </p:cNvSpPr>
          <p:nvPr/>
        </p:nvSpPr>
        <p:spPr bwMode="auto">
          <a:xfrm>
            <a:off x="2108202" y="102394"/>
            <a:ext cx="82296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3000" b="1">
                <a:latin typeface="微软雅黑" panose="020B0503020204020204" pitchFamily="34" charset="-122"/>
                <a:ea typeface="微软雅黑" panose="020B0503020204020204" pitchFamily="34" charset="-122"/>
              </a:rPr>
              <a:t>4. </a:t>
            </a:r>
            <a:r>
              <a:rPr lang="en-US" altLang="zh-CN" sz="2800" b="1">
                <a:latin typeface="微软雅黑" panose="020B0503020204020204" pitchFamily="34" charset="-122"/>
                <a:ea typeface="微软雅黑" panose="020B0503020204020204" pitchFamily="34" charset="-122"/>
              </a:rPr>
              <a:t>Multi-tenant Architecture </a:t>
            </a:r>
            <a:endParaRPr lang="en-US" altLang="zh-CN" sz="28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棱台 3"/>
          <p:cNvSpPr/>
          <p:nvPr/>
        </p:nvSpPr>
        <p:spPr>
          <a:xfrm>
            <a:off x="2208214" y="3068639"/>
            <a:ext cx="7775575" cy="1296987"/>
          </a:xfrm>
          <a:prstGeom prst="bevel">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600" b="1" dirty="0">
                <a:solidFill>
                  <a:schemeClr val="tx1"/>
                </a:solidFill>
              </a:rPr>
              <a:t>Introduction to Cloud Computing</a:t>
            </a:r>
            <a:endParaRPr lang="en-US" altLang="zh-CN" sz="3600" b="1" dirty="0">
              <a:solidFill>
                <a:schemeClr val="tx1"/>
              </a:solidFill>
            </a:endParaRPr>
          </a:p>
        </p:txBody>
      </p:sp>
      <p:sp>
        <p:nvSpPr>
          <p:cNvPr id="5122" name="矩形 4"/>
          <p:cNvSpPr>
            <a:spLocks noChangeArrowheads="1"/>
          </p:cNvSpPr>
          <p:nvPr/>
        </p:nvSpPr>
        <p:spPr bwMode="auto">
          <a:xfrm>
            <a:off x="4727576" y="4581526"/>
            <a:ext cx="24939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b="1" dirty="0">
                <a:latin typeface="微软雅黑" panose="020B0503020204020204" pitchFamily="34" charset="-122"/>
                <a:ea typeface="微软雅黑" panose="020B0503020204020204" pitchFamily="34" charset="-122"/>
              </a:rPr>
              <a:t>云计算引言</a:t>
            </a:r>
            <a:endParaRPr lang="zh-CN" altLang="en-US" sz="36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tle 1"/>
          <p:cNvSpPr>
            <a:spLocks noGrp="1" noChangeArrowheads="1"/>
          </p:cNvSpPr>
          <p:nvPr>
            <p:ph type="title"/>
          </p:nvPr>
        </p:nvSpPr>
        <p:spPr>
          <a:xfrm>
            <a:off x="539579" y="917873"/>
            <a:ext cx="7715250" cy="525462"/>
          </a:xfrm>
        </p:spPr>
        <p:txBody>
          <a:bodyPr>
            <a:normAutofit/>
          </a:bodyPr>
          <a:lstStyle/>
          <a:p>
            <a:pPr algn="l" eaLnBrk="1" hangingPunct="1"/>
            <a:r>
              <a:rPr lang="en-US" altLang="zh-CN" sz="2800" b="1" dirty="0">
                <a:solidFill>
                  <a:srgbClr val="0000CC"/>
                </a:solidFill>
                <a:latin typeface="微软雅黑" panose="020B0503020204020204" pitchFamily="34" charset="-122"/>
                <a:ea typeface="微软雅黑" panose="020B0503020204020204" pitchFamily="34" charset="-122"/>
                <a:sym typeface="MS PGothic" panose="020B0600070205080204" pitchFamily="34" charset="-128"/>
              </a:rPr>
              <a:t>Level 1 - Ad-Hoc / Custom (</a:t>
            </a:r>
            <a:r>
              <a:rPr lang="zh-CN" altLang="en-US" sz="2800" b="1" dirty="0">
                <a:solidFill>
                  <a:srgbClr val="0000CC"/>
                </a:solidFill>
                <a:latin typeface="微软雅黑" panose="020B0503020204020204" pitchFamily="34" charset="-122"/>
                <a:ea typeface="微软雅黑" panose="020B0503020204020204" pitchFamily="34" charset="-122"/>
                <a:sym typeface="MS PGothic" panose="020B0600070205080204" pitchFamily="34" charset="-128"/>
              </a:rPr>
              <a:t>专门的、定制的</a:t>
            </a:r>
            <a:r>
              <a:rPr lang="en-US" altLang="zh-CN" sz="2800" b="1" dirty="0">
                <a:solidFill>
                  <a:srgbClr val="0000CC"/>
                </a:solidFill>
                <a:latin typeface="微软雅黑" panose="020B0503020204020204" pitchFamily="34" charset="-122"/>
                <a:ea typeface="微软雅黑" panose="020B0503020204020204" pitchFamily="34" charset="-122"/>
                <a:sym typeface="MS PGothic" panose="020B0600070205080204" pitchFamily="34" charset="-128"/>
              </a:rPr>
              <a:t>)</a:t>
            </a:r>
            <a:endParaRPr lang="zh-CN" altLang="en-US" sz="2800" b="1" dirty="0">
              <a:solidFill>
                <a:srgbClr val="0000CC"/>
              </a:solidFill>
              <a:latin typeface="微软雅黑" panose="020B0503020204020204" pitchFamily="34" charset="-122"/>
              <a:ea typeface="微软雅黑" panose="020B0503020204020204" pitchFamily="34" charset="-122"/>
              <a:sym typeface="MS PGothic" panose="020B0600070205080204" pitchFamily="34" charset="-128"/>
            </a:endParaRPr>
          </a:p>
        </p:txBody>
      </p:sp>
      <p:sp>
        <p:nvSpPr>
          <p:cNvPr id="34820" name="Content Placeholder 2"/>
          <p:cNvSpPr>
            <a:spLocks noGrp="1" noChangeArrowheads="1"/>
          </p:cNvSpPr>
          <p:nvPr>
            <p:ph idx="1"/>
          </p:nvPr>
        </p:nvSpPr>
        <p:spPr>
          <a:xfrm>
            <a:off x="733331" y="1557337"/>
            <a:ext cx="10266629" cy="1176809"/>
          </a:xfrm>
        </p:spPr>
        <p:txBody>
          <a:bodyPr>
            <a:normAutofit/>
          </a:bodyPr>
          <a:lstStyle/>
          <a:p>
            <a:pPr eaLnBrk="1" hangingPunct="1">
              <a:lnSpc>
                <a:spcPct val="90000"/>
              </a:lnSpc>
              <a:spcBef>
                <a:spcPct val="0"/>
              </a:spcBef>
            </a:pPr>
            <a:r>
              <a:rPr lang="en-US" altLang="zh-CN" sz="2400" b="1" dirty="0">
                <a:latin typeface="微软雅黑" panose="020B0503020204020204" pitchFamily="34" charset="-122"/>
                <a:ea typeface="微软雅黑" panose="020B0503020204020204" pitchFamily="34" charset="-122"/>
                <a:sym typeface="MS PGothic" panose="020B0600070205080204" pitchFamily="34" charset="-128"/>
              </a:rPr>
              <a:t>Each customer has its own customized version of the hosted application and runs its own instance of the application on the host's servers.</a:t>
            </a:r>
            <a:endParaRPr lang="en-US" altLang="zh-CN" sz="2400" b="1" dirty="0">
              <a:latin typeface="微软雅黑" panose="020B0503020204020204" pitchFamily="34" charset="-122"/>
              <a:ea typeface="微软雅黑" panose="020B0503020204020204" pitchFamily="34" charset="-122"/>
              <a:sym typeface="MS PGothic" panose="020B0600070205080204" pitchFamily="34" charset="-128"/>
            </a:endParaRPr>
          </a:p>
        </p:txBody>
      </p:sp>
      <p:pic>
        <p:nvPicPr>
          <p:cNvPr id="34821" name="Object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74825" y="2852739"/>
            <a:ext cx="4465638"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Text Box 10"/>
          <p:cNvSpPr txBox="1">
            <a:spLocks noChangeArrowheads="1"/>
          </p:cNvSpPr>
          <p:nvPr/>
        </p:nvSpPr>
        <p:spPr bwMode="auto">
          <a:xfrm>
            <a:off x="6456363" y="3113088"/>
            <a:ext cx="4032250" cy="2539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ts val="600"/>
              </a:spcBef>
            </a:pPr>
            <a:r>
              <a:rPr lang="zh-CN" altLang="en-US" sz="2400" b="1" dirty="0">
                <a:latin typeface="微软雅黑" panose="020B0503020204020204" pitchFamily="34" charset="-122"/>
                <a:ea typeface="微软雅黑" panose="020B0503020204020204" pitchFamily="34" charset="-122"/>
              </a:rPr>
              <a:t>每个租户都有为其专门定制的应用程序版本。例如财务系统定制版本：</a:t>
            </a:r>
            <a:endParaRPr lang="en-US" altLang="zh-CN" sz="2400" b="1" dirty="0">
              <a:latin typeface="微软雅黑" panose="020B0503020204020204" pitchFamily="34" charset="-122"/>
              <a:ea typeface="微软雅黑" panose="020B0503020204020204" pitchFamily="34" charset="-122"/>
            </a:endParaRPr>
          </a:p>
          <a:p>
            <a:pPr>
              <a:spcBef>
                <a:spcPts val="600"/>
              </a:spcBef>
            </a:pP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）清华大学财务系统</a:t>
            </a:r>
            <a:endParaRPr lang="en-US" altLang="zh-CN" sz="2400" b="1" dirty="0">
              <a:latin typeface="微软雅黑" panose="020B0503020204020204" pitchFamily="34" charset="-122"/>
              <a:ea typeface="微软雅黑" panose="020B0503020204020204" pitchFamily="34" charset="-122"/>
            </a:endParaRPr>
          </a:p>
          <a:p>
            <a:pPr>
              <a:spcBef>
                <a:spcPts val="600"/>
              </a:spcBef>
            </a:pP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）北大财务管理系统</a:t>
            </a:r>
            <a:endParaRPr lang="en-US" altLang="zh-CN" sz="2400" b="1" dirty="0">
              <a:latin typeface="微软雅黑" panose="020B0503020204020204" pitchFamily="34" charset="-122"/>
              <a:ea typeface="微软雅黑" panose="020B0503020204020204" pitchFamily="34" charset="-122"/>
            </a:endParaRPr>
          </a:p>
          <a:p>
            <a:pPr>
              <a:spcBef>
                <a:spcPts val="600"/>
              </a:spcBef>
            </a:pP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）哈工大财务系统</a:t>
            </a:r>
            <a:endParaRPr lang="en-US" altLang="zh-CN" sz="2400" b="1" dirty="0">
              <a:latin typeface="微软雅黑" panose="020B0503020204020204" pitchFamily="34" charset="-122"/>
              <a:ea typeface="微软雅黑" panose="020B0503020204020204" pitchFamily="34" charset="-122"/>
            </a:endParaRPr>
          </a:p>
        </p:txBody>
      </p:sp>
      <p:sp>
        <p:nvSpPr>
          <p:cNvPr id="34823" name="Rectangle 2"/>
          <p:cNvSpPr txBox="1">
            <a:spLocks noChangeArrowheads="1"/>
          </p:cNvSpPr>
          <p:nvPr/>
        </p:nvSpPr>
        <p:spPr bwMode="auto">
          <a:xfrm>
            <a:off x="1981200" y="130175"/>
            <a:ext cx="82296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3000" b="1">
                <a:latin typeface="微软雅黑" panose="020B0503020204020204" pitchFamily="34" charset="-122"/>
                <a:ea typeface="微软雅黑" panose="020B0503020204020204" pitchFamily="34" charset="-122"/>
              </a:rPr>
              <a:t>4. </a:t>
            </a:r>
            <a:r>
              <a:rPr lang="en-US" altLang="zh-CN" sz="2800" b="1">
                <a:latin typeface="微软雅黑" panose="020B0503020204020204" pitchFamily="34" charset="-122"/>
                <a:ea typeface="微软雅黑" panose="020B0503020204020204" pitchFamily="34" charset="-122"/>
              </a:rPr>
              <a:t>Multi-tenant Architecture </a:t>
            </a:r>
            <a:endParaRPr lang="en-US" altLang="zh-CN" sz="28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itle 1"/>
          <p:cNvSpPr>
            <a:spLocks noGrp="1" noChangeArrowheads="1"/>
          </p:cNvSpPr>
          <p:nvPr>
            <p:ph type="title"/>
          </p:nvPr>
        </p:nvSpPr>
        <p:spPr>
          <a:xfrm>
            <a:off x="973137" y="872332"/>
            <a:ext cx="6130925" cy="576263"/>
          </a:xfrm>
        </p:spPr>
        <p:txBody>
          <a:bodyPr/>
          <a:lstStyle/>
          <a:p>
            <a:pPr algn="l" eaLnBrk="1" hangingPunct="1"/>
            <a:r>
              <a:rPr lang="en-US" altLang="zh-CN" sz="2800" b="1">
                <a:solidFill>
                  <a:srgbClr val="0000CC"/>
                </a:solidFill>
                <a:latin typeface="微软雅黑" panose="020B0503020204020204" pitchFamily="34" charset="-122"/>
                <a:ea typeface="微软雅黑" panose="020B0503020204020204" pitchFamily="34" charset="-122"/>
                <a:sym typeface="MS PGothic" panose="020B0600070205080204" pitchFamily="34" charset="-128"/>
              </a:rPr>
              <a:t>Level 2 – Configurable (</a:t>
            </a:r>
            <a:r>
              <a:rPr lang="zh-CN" altLang="en-US" sz="2800" b="1">
                <a:solidFill>
                  <a:srgbClr val="0000CC"/>
                </a:solidFill>
                <a:latin typeface="微软雅黑" panose="020B0503020204020204" pitchFamily="34" charset="-122"/>
                <a:ea typeface="微软雅黑" panose="020B0503020204020204" pitchFamily="34" charset="-122"/>
                <a:sym typeface="MS PGothic" panose="020B0600070205080204" pitchFamily="34" charset="-128"/>
              </a:rPr>
              <a:t>可配置的</a:t>
            </a:r>
            <a:r>
              <a:rPr lang="en-US" altLang="zh-CN" sz="2800" b="1">
                <a:solidFill>
                  <a:srgbClr val="0000CC"/>
                </a:solidFill>
                <a:latin typeface="微软雅黑" panose="020B0503020204020204" pitchFamily="34" charset="-122"/>
                <a:ea typeface="微软雅黑" panose="020B0503020204020204" pitchFamily="34" charset="-122"/>
                <a:sym typeface="MS PGothic" panose="020B0600070205080204" pitchFamily="34" charset="-128"/>
              </a:rPr>
              <a:t>)</a:t>
            </a:r>
            <a:endParaRPr lang="en-US" altLang="zh-CN" sz="2800" b="1">
              <a:solidFill>
                <a:srgbClr val="0000CC"/>
              </a:solidFill>
              <a:latin typeface="微软雅黑" panose="020B0503020204020204" pitchFamily="34" charset="-122"/>
              <a:ea typeface="微软雅黑" panose="020B0503020204020204" pitchFamily="34" charset="-122"/>
              <a:sym typeface="MS PGothic" panose="020B0600070205080204" pitchFamily="34" charset="-128"/>
            </a:endParaRPr>
          </a:p>
        </p:txBody>
      </p:sp>
      <p:sp>
        <p:nvSpPr>
          <p:cNvPr id="36868" name="Content Placeholder 2"/>
          <p:cNvSpPr>
            <a:spLocks noGrp="1" noChangeArrowheads="1"/>
          </p:cNvSpPr>
          <p:nvPr>
            <p:ph idx="1"/>
          </p:nvPr>
        </p:nvSpPr>
        <p:spPr>
          <a:xfrm>
            <a:off x="842010" y="1484630"/>
            <a:ext cx="10520045" cy="892175"/>
          </a:xfrm>
        </p:spPr>
        <p:txBody>
          <a:bodyPr/>
          <a:lstStyle/>
          <a:p>
            <a:pPr eaLnBrk="1" hangingPunct="1"/>
            <a:r>
              <a:rPr lang="en-US" altLang="zh-CN" sz="2600" b="1" dirty="0">
                <a:sym typeface="MS PGothic" panose="020B0600070205080204" pitchFamily="34" charset="-128"/>
              </a:rPr>
              <a:t>Greater program flexibility through configurable metadata, so that many customers can use separate instances of the same application code.</a:t>
            </a:r>
            <a:endParaRPr lang="en-US" altLang="zh-CN" sz="2600" b="1" dirty="0">
              <a:sym typeface="MS PGothic" panose="020B0600070205080204" pitchFamily="34" charset="-128"/>
            </a:endParaRPr>
          </a:p>
        </p:txBody>
      </p:sp>
      <p:sp>
        <p:nvSpPr>
          <p:cNvPr id="36869"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latin typeface="Calibri" panose="020F0502020204030204" charset="0"/>
              <a:sym typeface="Calibri" panose="020F0502020204030204" charset="0"/>
            </a:endParaRPr>
          </a:p>
        </p:txBody>
      </p:sp>
      <p:pic>
        <p:nvPicPr>
          <p:cNvPr id="36870" name="Object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72399" y="2346832"/>
            <a:ext cx="4752975"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1" name="Text Box 10"/>
          <p:cNvSpPr txBox="1">
            <a:spLocks noChangeArrowheads="1"/>
          </p:cNvSpPr>
          <p:nvPr/>
        </p:nvSpPr>
        <p:spPr bwMode="auto">
          <a:xfrm>
            <a:off x="7857174" y="3499357"/>
            <a:ext cx="24479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latin typeface="微软雅黑" panose="020B0503020204020204" pitchFamily="34" charset="-122"/>
                <a:ea typeface="微软雅黑" panose="020B0503020204020204" pitchFamily="34" charset="-122"/>
              </a:rPr>
              <a:t>通过配置，可以使得许多租户运行同一个应用程序的不同的实例。</a:t>
            </a:r>
            <a:endParaRPr lang="zh-CN" altLang="en-US" sz="2400" b="1" dirty="0">
              <a:latin typeface="微软雅黑" panose="020B0503020204020204" pitchFamily="34" charset="-122"/>
              <a:ea typeface="微软雅黑" panose="020B0503020204020204" pitchFamily="34" charset="-122"/>
            </a:endParaRPr>
          </a:p>
        </p:txBody>
      </p:sp>
      <p:sp>
        <p:nvSpPr>
          <p:cNvPr id="36872" name="Rectangle 2"/>
          <p:cNvSpPr txBox="1">
            <a:spLocks noChangeArrowheads="1"/>
          </p:cNvSpPr>
          <p:nvPr/>
        </p:nvSpPr>
        <p:spPr bwMode="auto">
          <a:xfrm>
            <a:off x="1981200" y="130175"/>
            <a:ext cx="82296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3000" b="1">
                <a:latin typeface="微软雅黑" panose="020B0503020204020204" pitchFamily="34" charset="-122"/>
                <a:ea typeface="微软雅黑" panose="020B0503020204020204" pitchFamily="34" charset="-122"/>
              </a:rPr>
              <a:t>4. </a:t>
            </a:r>
            <a:r>
              <a:rPr lang="en-US" altLang="zh-CN" sz="2800" b="1">
                <a:latin typeface="微软雅黑" panose="020B0503020204020204" pitchFamily="34" charset="-122"/>
                <a:ea typeface="微软雅黑" panose="020B0503020204020204" pitchFamily="34" charset="-122"/>
              </a:rPr>
              <a:t>Multi-tenant Architecture </a:t>
            </a:r>
            <a:endParaRPr lang="en-US" altLang="zh-CN" sz="2800" b="1">
              <a:latin typeface="微软雅黑" panose="020B0503020204020204" pitchFamily="34" charset="-122"/>
              <a:ea typeface="微软雅黑" panose="020B0503020204020204" pitchFamily="34" charset="-122"/>
            </a:endParaRPr>
          </a:p>
        </p:txBody>
      </p:sp>
      <p:sp>
        <p:nvSpPr>
          <p:cNvPr id="2" name="文本框 1"/>
          <p:cNvSpPr txBox="1"/>
          <p:nvPr/>
        </p:nvSpPr>
        <p:spPr>
          <a:xfrm>
            <a:off x="2089150" y="5953125"/>
            <a:ext cx="2158365" cy="829945"/>
          </a:xfrm>
          <a:prstGeom prst="rect">
            <a:avLst/>
          </a:prstGeom>
          <a:noFill/>
        </p:spPr>
        <p:txBody>
          <a:bodyPr wrap="square" rtlCol="0" anchor="t">
            <a:spAutoFit/>
          </a:bodyPr>
          <a:p>
            <a:pPr algn="ctr"/>
            <a:r>
              <a:rPr lang="zh-CN" altLang="en-US" sz="2400" b="1" dirty="0">
                <a:latin typeface="微软雅黑" panose="020B0503020204020204" pitchFamily="34" charset="-122"/>
                <a:ea typeface="微软雅黑" panose="020B0503020204020204" pitchFamily="34" charset="-122"/>
                <a:sym typeface="+mn-ea"/>
              </a:rPr>
              <a:t>实例</a:t>
            </a:r>
            <a:r>
              <a:rPr lang="en-US" altLang="zh-CN" sz="2400" b="1" dirty="0">
                <a:latin typeface="微软雅黑" panose="020B0503020204020204" pitchFamily="34" charset="-122"/>
                <a:ea typeface="微软雅黑" panose="020B0503020204020204" pitchFamily="34" charset="-122"/>
                <a:sym typeface="+mn-ea"/>
              </a:rPr>
              <a:t>1</a:t>
            </a:r>
            <a:endParaRPr lang="en-US" altLang="zh-CN" sz="2400" b="1" dirty="0">
              <a:latin typeface="微软雅黑" panose="020B0503020204020204" pitchFamily="34" charset="-122"/>
              <a:ea typeface="微软雅黑" panose="020B0503020204020204" pitchFamily="34" charset="-122"/>
              <a:sym typeface="+mn-ea"/>
            </a:endParaRPr>
          </a:p>
          <a:p>
            <a:pPr algn="ctr"/>
            <a:r>
              <a:rPr lang="zh-CN" altLang="en-US" sz="2400" b="1" dirty="0">
                <a:latin typeface="微软雅黑" panose="020B0503020204020204" pitchFamily="34" charset="-122"/>
                <a:ea typeface="微软雅黑" panose="020B0503020204020204" pitchFamily="34" charset="-122"/>
                <a:sym typeface="+mn-ea"/>
              </a:rPr>
              <a:t>为清华服务</a:t>
            </a:r>
            <a:endParaRPr lang="zh-CN" altLang="en-US" sz="2400" b="1" dirty="0">
              <a:latin typeface="微软雅黑" panose="020B0503020204020204" pitchFamily="34" charset="-122"/>
              <a:ea typeface="微软雅黑" panose="020B0503020204020204" pitchFamily="34" charset="-122"/>
              <a:sym typeface="+mn-ea"/>
            </a:endParaRPr>
          </a:p>
        </p:txBody>
      </p:sp>
      <p:sp>
        <p:nvSpPr>
          <p:cNvPr id="3" name="文本框 2"/>
          <p:cNvSpPr txBox="1"/>
          <p:nvPr>
            <p:custDataLst>
              <p:tags r:id="rId2"/>
            </p:custDataLst>
          </p:nvPr>
        </p:nvSpPr>
        <p:spPr>
          <a:xfrm>
            <a:off x="4163695" y="5953125"/>
            <a:ext cx="1759585" cy="829945"/>
          </a:xfrm>
          <a:prstGeom prst="rect">
            <a:avLst/>
          </a:prstGeom>
          <a:noFill/>
        </p:spPr>
        <p:txBody>
          <a:bodyPr wrap="square" rtlCol="0" anchor="t">
            <a:spAutoFit/>
          </a:bodyPr>
          <a:p>
            <a:pPr algn="ctr"/>
            <a:r>
              <a:rPr lang="zh-CN" altLang="en-US" sz="2400" b="1" dirty="0">
                <a:latin typeface="微软雅黑" panose="020B0503020204020204" pitchFamily="34" charset="-122"/>
                <a:ea typeface="微软雅黑" panose="020B0503020204020204" pitchFamily="34" charset="-122"/>
                <a:sym typeface="+mn-ea"/>
              </a:rPr>
              <a:t>实例</a:t>
            </a:r>
            <a:r>
              <a:rPr lang="en-US" altLang="zh-CN" sz="2400" b="1" dirty="0">
                <a:latin typeface="微软雅黑" panose="020B0503020204020204" pitchFamily="34" charset="-122"/>
                <a:ea typeface="微软雅黑" panose="020B0503020204020204" pitchFamily="34" charset="-122"/>
                <a:sym typeface="+mn-ea"/>
              </a:rPr>
              <a:t>2</a:t>
            </a:r>
            <a:endParaRPr lang="en-US" altLang="zh-CN" sz="2400" b="1" dirty="0">
              <a:latin typeface="微软雅黑" panose="020B0503020204020204" pitchFamily="34" charset="-122"/>
              <a:ea typeface="微软雅黑" panose="020B0503020204020204" pitchFamily="34" charset="-122"/>
              <a:sym typeface="+mn-ea"/>
            </a:endParaRPr>
          </a:p>
          <a:p>
            <a:pPr algn="ctr"/>
            <a:r>
              <a:rPr lang="zh-CN" altLang="en-US" sz="2400" b="1" dirty="0">
                <a:latin typeface="微软雅黑" panose="020B0503020204020204" pitchFamily="34" charset="-122"/>
                <a:ea typeface="微软雅黑" panose="020B0503020204020204" pitchFamily="34" charset="-122"/>
                <a:sym typeface="+mn-ea"/>
              </a:rPr>
              <a:t>为北大服务</a:t>
            </a:r>
            <a:endParaRPr lang="zh-CN" altLang="en-US" sz="2400" b="1" dirty="0">
              <a:latin typeface="微软雅黑" panose="020B0503020204020204" pitchFamily="34" charset="-122"/>
              <a:ea typeface="微软雅黑" panose="020B0503020204020204" pitchFamily="34" charset="-122"/>
              <a:sym typeface="+mn-ea"/>
            </a:endParaRPr>
          </a:p>
        </p:txBody>
      </p:sp>
      <p:sp>
        <p:nvSpPr>
          <p:cNvPr id="4" name="文本框 3"/>
          <p:cNvSpPr txBox="1"/>
          <p:nvPr>
            <p:custDataLst>
              <p:tags r:id="rId3"/>
            </p:custDataLst>
          </p:nvPr>
        </p:nvSpPr>
        <p:spPr>
          <a:xfrm>
            <a:off x="5768340" y="5953125"/>
            <a:ext cx="2249805" cy="829945"/>
          </a:xfrm>
          <a:prstGeom prst="rect">
            <a:avLst/>
          </a:prstGeom>
          <a:noFill/>
        </p:spPr>
        <p:txBody>
          <a:bodyPr wrap="square" rtlCol="0" anchor="t">
            <a:spAutoFit/>
          </a:bodyPr>
          <a:p>
            <a:pPr algn="ctr"/>
            <a:r>
              <a:rPr lang="zh-CN" altLang="en-US" sz="2400" b="1" dirty="0">
                <a:latin typeface="微软雅黑" panose="020B0503020204020204" pitchFamily="34" charset="-122"/>
                <a:ea typeface="微软雅黑" panose="020B0503020204020204" pitchFamily="34" charset="-122"/>
                <a:sym typeface="+mn-ea"/>
              </a:rPr>
              <a:t>实例</a:t>
            </a:r>
            <a:r>
              <a:rPr lang="en-US" altLang="zh-CN" sz="2400" b="1" dirty="0">
                <a:latin typeface="微软雅黑" panose="020B0503020204020204" pitchFamily="34" charset="-122"/>
                <a:ea typeface="微软雅黑" panose="020B0503020204020204" pitchFamily="34" charset="-122"/>
                <a:sym typeface="+mn-ea"/>
              </a:rPr>
              <a:t>3</a:t>
            </a:r>
            <a:endParaRPr lang="en-US" altLang="zh-CN" sz="2400" b="1" dirty="0">
              <a:latin typeface="微软雅黑" panose="020B0503020204020204" pitchFamily="34" charset="-122"/>
              <a:ea typeface="微软雅黑" panose="020B0503020204020204" pitchFamily="34" charset="-122"/>
              <a:sym typeface="+mn-ea"/>
            </a:endParaRPr>
          </a:p>
          <a:p>
            <a:pPr algn="ctr"/>
            <a:r>
              <a:rPr lang="zh-CN" altLang="en-US" sz="2400" b="1" dirty="0">
                <a:latin typeface="微软雅黑" panose="020B0503020204020204" pitchFamily="34" charset="-122"/>
                <a:ea typeface="微软雅黑" panose="020B0503020204020204" pitchFamily="34" charset="-122"/>
                <a:sym typeface="+mn-ea"/>
              </a:rPr>
              <a:t>为哈工大服务</a:t>
            </a:r>
            <a:endParaRPr lang="zh-CN" altLang="en-US" sz="2400" b="1"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日期占位符 3"/>
          <p:cNvSpPr>
            <a:spLocks noGrp="1" noChangeArrowheads="1"/>
          </p:cNvSpPr>
          <p:nvPr>
            <p:ph type="dt" sz="quarter" idx="4294967295"/>
          </p:nvPr>
        </p:nvSpPr>
        <p:spPr bwMode="auto">
          <a:xfrm>
            <a:off x="1981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674768D-7937-4EE5-AE9C-C9232A8122B2}" type="datetime1">
              <a:rPr lang="zh-CN" altLang="en-US" sz="1400"/>
            </a:fld>
            <a:endParaRPr lang="zh-CN" altLang="en-US" sz="1400"/>
          </a:p>
        </p:txBody>
      </p:sp>
      <p:sp>
        <p:nvSpPr>
          <p:cNvPr id="37890" name="灯片编号占位符 5"/>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8C033D7-2314-4660-A403-FDAB7BF010A5}" type="slidenum">
              <a:rPr lang="zh-CN" altLang="en-US" smtClean="0"/>
            </a:fld>
            <a:endParaRPr lang="zh-CN" altLang="en-US" smtClean="0"/>
          </a:p>
        </p:txBody>
      </p:sp>
      <p:sp>
        <p:nvSpPr>
          <p:cNvPr id="37891" name="Title 1"/>
          <p:cNvSpPr>
            <a:spLocks noGrp="1" noChangeArrowheads="1"/>
          </p:cNvSpPr>
          <p:nvPr>
            <p:ph type="title"/>
          </p:nvPr>
        </p:nvSpPr>
        <p:spPr>
          <a:xfrm>
            <a:off x="814812" y="993775"/>
            <a:ext cx="9575376" cy="635000"/>
          </a:xfrm>
        </p:spPr>
        <p:txBody>
          <a:bodyPr>
            <a:normAutofit fontScale="90000"/>
          </a:bodyPr>
          <a:lstStyle/>
          <a:p>
            <a:pPr algn="l" eaLnBrk="1" hangingPunct="1">
              <a:lnSpc>
                <a:spcPct val="120000"/>
              </a:lnSpc>
              <a:spcBef>
                <a:spcPts val="600"/>
              </a:spcBef>
            </a:pPr>
            <a:r>
              <a:rPr lang="en-US" altLang="zh-CN" sz="2800" b="1" dirty="0">
                <a:solidFill>
                  <a:srgbClr val="0000CC"/>
                </a:solidFill>
                <a:latin typeface="微软雅黑" panose="020B0503020204020204" pitchFamily="34" charset="-122"/>
                <a:ea typeface="微软雅黑" panose="020B0503020204020204" pitchFamily="34" charset="-122"/>
                <a:sym typeface="MS PGothic" panose="020B0600070205080204" pitchFamily="34" charset="-128"/>
              </a:rPr>
              <a:t>Level 3 - Configurable, Multi-Tenant-Efficient</a:t>
            </a:r>
            <a:br>
              <a:rPr lang="en-US" altLang="zh-CN" sz="2800" b="1" dirty="0">
                <a:solidFill>
                  <a:srgbClr val="0000CC"/>
                </a:solidFill>
                <a:latin typeface="微软雅黑" panose="020B0503020204020204" pitchFamily="34" charset="-122"/>
                <a:ea typeface="微软雅黑" panose="020B0503020204020204" pitchFamily="34" charset="-122"/>
                <a:sym typeface="MS PGothic" panose="020B0600070205080204" pitchFamily="34" charset="-128"/>
              </a:rPr>
            </a:br>
            <a:r>
              <a:rPr lang="en-US" altLang="zh-CN" sz="2800" b="1" dirty="0">
                <a:solidFill>
                  <a:srgbClr val="0000CC"/>
                </a:solidFill>
                <a:latin typeface="微软雅黑" panose="020B0503020204020204" pitchFamily="34" charset="-122"/>
                <a:ea typeface="微软雅黑" panose="020B0503020204020204" pitchFamily="34" charset="-122"/>
                <a:sym typeface="MS PGothic" panose="020B0600070205080204" pitchFamily="34" charset="-128"/>
              </a:rPr>
              <a:t>                </a:t>
            </a:r>
            <a:r>
              <a:rPr lang="zh-CN" altLang="en-US" sz="2800" b="1" dirty="0">
                <a:solidFill>
                  <a:srgbClr val="0000CC"/>
                </a:solidFill>
                <a:latin typeface="微软雅黑" panose="020B0503020204020204" pitchFamily="34" charset="-122"/>
                <a:ea typeface="微软雅黑" panose="020B0503020204020204" pitchFamily="34" charset="-122"/>
                <a:sym typeface="MS PGothic" panose="020B0600070205080204" pitchFamily="34" charset="-128"/>
              </a:rPr>
              <a:t>可配置</a:t>
            </a:r>
            <a:r>
              <a:rPr lang="en-US" altLang="zh-CN" sz="2800" b="1" dirty="0">
                <a:solidFill>
                  <a:srgbClr val="0000CC"/>
                </a:solidFill>
                <a:latin typeface="微软雅黑" panose="020B0503020204020204" pitchFamily="34" charset="-122"/>
                <a:ea typeface="微软雅黑" panose="020B0503020204020204" pitchFamily="34" charset="-122"/>
                <a:sym typeface="MS PGothic" panose="020B0600070205080204" pitchFamily="34" charset="-128"/>
              </a:rPr>
              <a:t>-</a:t>
            </a:r>
            <a:r>
              <a:rPr lang="zh-CN" altLang="en-US" sz="2800" b="1" dirty="0">
                <a:solidFill>
                  <a:srgbClr val="0000CC"/>
                </a:solidFill>
                <a:latin typeface="微软雅黑" panose="020B0503020204020204" pitchFamily="34" charset="-122"/>
                <a:ea typeface="微软雅黑" panose="020B0503020204020204" pitchFamily="34" charset="-122"/>
                <a:sym typeface="MS PGothic" panose="020B0600070205080204" pitchFamily="34" charset="-128"/>
              </a:rPr>
              <a:t>多租户</a:t>
            </a:r>
            <a:r>
              <a:rPr lang="en-US" altLang="zh-CN" sz="2800" b="1" dirty="0">
                <a:solidFill>
                  <a:srgbClr val="0000CC"/>
                </a:solidFill>
                <a:latin typeface="微软雅黑" panose="020B0503020204020204" pitchFamily="34" charset="-122"/>
                <a:ea typeface="微软雅黑" panose="020B0503020204020204" pitchFamily="34" charset="-122"/>
                <a:sym typeface="MS PGothic" panose="020B0600070205080204" pitchFamily="34" charset="-128"/>
              </a:rPr>
              <a:t>-</a:t>
            </a:r>
            <a:r>
              <a:rPr lang="zh-CN" altLang="en-US" sz="2800" b="1" dirty="0">
                <a:solidFill>
                  <a:srgbClr val="0000CC"/>
                </a:solidFill>
                <a:latin typeface="微软雅黑" panose="020B0503020204020204" pitchFamily="34" charset="-122"/>
                <a:ea typeface="微软雅黑" panose="020B0503020204020204" pitchFamily="34" charset="-122"/>
                <a:sym typeface="MS PGothic" panose="020B0600070205080204" pitchFamily="34" charset="-128"/>
              </a:rPr>
              <a:t>高效率</a:t>
            </a:r>
            <a:endParaRPr lang="zh-CN" altLang="en-US" sz="2800" b="1" dirty="0">
              <a:solidFill>
                <a:srgbClr val="0000CC"/>
              </a:solidFill>
              <a:latin typeface="微软雅黑" panose="020B0503020204020204" pitchFamily="34" charset="-122"/>
              <a:ea typeface="微软雅黑" panose="020B0503020204020204" pitchFamily="34" charset="-122"/>
              <a:sym typeface="MS PGothic" panose="020B0600070205080204" pitchFamily="34" charset="-128"/>
            </a:endParaRPr>
          </a:p>
        </p:txBody>
      </p:sp>
      <p:sp>
        <p:nvSpPr>
          <p:cNvPr id="37892" name="Content Placeholder 2"/>
          <p:cNvSpPr>
            <a:spLocks noGrp="1" noChangeArrowheads="1"/>
          </p:cNvSpPr>
          <p:nvPr>
            <p:ph idx="1"/>
          </p:nvPr>
        </p:nvSpPr>
        <p:spPr>
          <a:xfrm>
            <a:off x="941514" y="1830388"/>
            <a:ext cx="10194248" cy="789244"/>
          </a:xfrm>
        </p:spPr>
        <p:txBody>
          <a:bodyPr>
            <a:normAutofit/>
          </a:bodyPr>
          <a:lstStyle/>
          <a:p>
            <a:pPr eaLnBrk="1" hangingPunct="1">
              <a:spcBef>
                <a:spcPct val="0"/>
              </a:spcBef>
            </a:pPr>
            <a:r>
              <a:rPr lang="en-US" altLang="zh-CN" sz="2400" b="1" dirty="0">
                <a:latin typeface="微软雅黑" panose="020B0503020204020204" pitchFamily="34" charset="-122"/>
                <a:ea typeface="微软雅黑" panose="020B0503020204020204" pitchFamily="34" charset="-122"/>
                <a:sym typeface="MS PGothic" panose="020B0600070205080204" pitchFamily="34" charset="-128"/>
              </a:rPr>
              <a:t>Adds multi-tenancy so that a single program instance serves all customers.</a:t>
            </a:r>
            <a:endParaRPr lang="en-US" altLang="zh-CN" sz="2400" b="1" dirty="0">
              <a:latin typeface="微软雅黑" panose="020B0503020204020204" pitchFamily="34" charset="-122"/>
              <a:ea typeface="微软雅黑" panose="020B0503020204020204" pitchFamily="34" charset="-122"/>
              <a:sym typeface="MS PGothic" panose="020B0600070205080204" pitchFamily="34" charset="-128"/>
            </a:endParaRPr>
          </a:p>
        </p:txBody>
      </p:sp>
      <p:pic>
        <p:nvPicPr>
          <p:cNvPr id="37893" name="Object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66988" y="2708276"/>
            <a:ext cx="4176712"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Text Box 10"/>
          <p:cNvSpPr txBox="1">
            <a:spLocks noChangeArrowheads="1"/>
          </p:cNvSpPr>
          <p:nvPr/>
        </p:nvSpPr>
        <p:spPr bwMode="auto">
          <a:xfrm>
            <a:off x="6888480" y="3068955"/>
            <a:ext cx="447040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latin typeface="微软雅黑" panose="020B0503020204020204" pitchFamily="34" charset="-122"/>
                <a:ea typeface="微软雅黑" panose="020B0503020204020204" pitchFamily="34" charset="-122"/>
              </a:rPr>
              <a:t>增加</a:t>
            </a:r>
            <a:r>
              <a:rPr lang="zh-CN" altLang="en-US" sz="2400" b="1" dirty="0">
                <a:solidFill>
                  <a:srgbClr val="0000CC"/>
                </a:solidFill>
                <a:latin typeface="微软雅黑" panose="020B0503020204020204" pitchFamily="34" charset="-122"/>
                <a:ea typeface="微软雅黑" panose="020B0503020204020204" pitchFamily="34" charset="-122"/>
              </a:rPr>
              <a:t>多租户机制</a:t>
            </a:r>
            <a:r>
              <a:rPr lang="zh-CN" altLang="en-US" sz="2400" b="1" dirty="0">
                <a:latin typeface="微软雅黑" panose="020B0503020204020204" pitchFamily="34" charset="-122"/>
                <a:ea typeface="微软雅黑" panose="020B0503020204020204" pitchFamily="34" charset="-122"/>
              </a:rPr>
              <a:t>，使得所有的租户运行同一个应用程序的同一个实例。</a:t>
            </a:r>
            <a:endParaRPr lang="en-US" altLang="zh-CN" sz="2400" b="1" dirty="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问题：怎样区别租户？</a:t>
            </a:r>
            <a:endParaRPr lang="en-US" altLang="zh-CN" sz="2400" b="1" dirty="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难度比较大</a:t>
            </a:r>
            <a:endParaRPr lang="zh-CN" altLang="en-US" sz="2400" b="1" dirty="0">
              <a:latin typeface="微软雅黑" panose="020B0503020204020204" pitchFamily="34" charset="-122"/>
              <a:ea typeface="微软雅黑" panose="020B0503020204020204" pitchFamily="34" charset="-122"/>
            </a:endParaRPr>
          </a:p>
        </p:txBody>
      </p:sp>
      <p:sp>
        <p:nvSpPr>
          <p:cNvPr id="37895" name="Rectangle 2"/>
          <p:cNvSpPr txBox="1">
            <a:spLocks noChangeArrowheads="1"/>
          </p:cNvSpPr>
          <p:nvPr/>
        </p:nvSpPr>
        <p:spPr bwMode="auto">
          <a:xfrm>
            <a:off x="1981200" y="130175"/>
            <a:ext cx="82296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3000" b="1">
                <a:latin typeface="微软雅黑" panose="020B0503020204020204" pitchFamily="34" charset="-122"/>
                <a:ea typeface="微软雅黑" panose="020B0503020204020204" pitchFamily="34" charset="-122"/>
              </a:rPr>
              <a:t>4. </a:t>
            </a:r>
            <a:r>
              <a:rPr lang="en-US" altLang="zh-CN" sz="2800" b="1">
                <a:latin typeface="微软雅黑" panose="020B0503020204020204" pitchFamily="34" charset="-122"/>
                <a:ea typeface="微软雅黑" panose="020B0503020204020204" pitchFamily="34" charset="-122"/>
              </a:rPr>
              <a:t>Multi-tenant Architecture </a:t>
            </a:r>
            <a:endParaRPr lang="en-US" altLang="zh-CN" sz="28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itle 1"/>
          <p:cNvSpPr>
            <a:spLocks noGrp="1" noChangeArrowheads="1"/>
          </p:cNvSpPr>
          <p:nvPr>
            <p:ph type="title"/>
          </p:nvPr>
        </p:nvSpPr>
        <p:spPr>
          <a:xfrm>
            <a:off x="760491" y="750888"/>
            <a:ext cx="9450309" cy="863600"/>
          </a:xfrm>
        </p:spPr>
        <p:txBody>
          <a:bodyPr>
            <a:normAutofit fontScale="90000"/>
          </a:bodyPr>
          <a:lstStyle/>
          <a:p>
            <a:pPr algn="l" eaLnBrk="1" hangingPunct="1">
              <a:lnSpc>
                <a:spcPct val="120000"/>
              </a:lnSpc>
              <a:spcBef>
                <a:spcPts val="600"/>
              </a:spcBef>
            </a:pPr>
            <a:r>
              <a:rPr lang="en-US" altLang="zh-CN" sz="2600" b="1" dirty="0">
                <a:solidFill>
                  <a:srgbClr val="0000CC"/>
                </a:solidFill>
                <a:latin typeface="微软雅黑" panose="020B0503020204020204" pitchFamily="34" charset="-122"/>
                <a:ea typeface="微软雅黑" panose="020B0503020204020204" pitchFamily="34" charset="-122"/>
                <a:sym typeface="MS PGothic" panose="020B0600070205080204" pitchFamily="34" charset="-128"/>
              </a:rPr>
              <a:t>Level 4 - Scalable, Configurable, Multi-Tenant-Efficient  </a:t>
            </a:r>
            <a:br>
              <a:rPr lang="en-US" altLang="zh-CN" sz="2600" b="1" dirty="0" smtClean="0">
                <a:solidFill>
                  <a:srgbClr val="0000CC"/>
                </a:solidFill>
                <a:latin typeface="微软雅黑" panose="020B0503020204020204" pitchFamily="34" charset="-122"/>
                <a:ea typeface="微软雅黑" panose="020B0503020204020204" pitchFamily="34" charset="-122"/>
                <a:sym typeface="MS PGothic" panose="020B0600070205080204" pitchFamily="34" charset="-128"/>
              </a:rPr>
            </a:br>
            <a:r>
              <a:rPr lang="en-US" altLang="zh-CN" sz="2600" b="1" dirty="0" smtClean="0">
                <a:solidFill>
                  <a:srgbClr val="0000CC"/>
                </a:solidFill>
                <a:latin typeface="微软雅黑" panose="020B0503020204020204" pitchFamily="34" charset="-122"/>
                <a:ea typeface="微软雅黑" panose="020B0503020204020204" pitchFamily="34" charset="-122"/>
                <a:sym typeface="MS PGothic" panose="020B0600070205080204" pitchFamily="34" charset="-128"/>
              </a:rPr>
              <a:t>               </a:t>
            </a:r>
            <a:r>
              <a:rPr lang="zh-CN" altLang="en-US" sz="2600" b="1" dirty="0" smtClean="0">
                <a:solidFill>
                  <a:srgbClr val="0000CC"/>
                </a:solidFill>
                <a:latin typeface="微软雅黑" panose="020B0503020204020204" pitchFamily="34" charset="-122"/>
                <a:ea typeface="微软雅黑" panose="020B0503020204020204" pitchFamily="34" charset="-122"/>
                <a:sym typeface="MS PGothic" panose="020B0600070205080204" pitchFamily="34" charset="-128"/>
              </a:rPr>
              <a:t>可</a:t>
            </a:r>
            <a:r>
              <a:rPr lang="zh-CN" altLang="en-US" sz="2600" b="1" dirty="0">
                <a:solidFill>
                  <a:srgbClr val="0000CC"/>
                </a:solidFill>
                <a:latin typeface="微软雅黑" panose="020B0503020204020204" pitchFamily="34" charset="-122"/>
                <a:ea typeface="微软雅黑" panose="020B0503020204020204" pitchFamily="34" charset="-122"/>
                <a:sym typeface="MS PGothic" panose="020B0600070205080204" pitchFamily="34" charset="-128"/>
              </a:rPr>
              <a:t>伸缩的，可配置的，</a:t>
            </a:r>
            <a:r>
              <a:rPr lang="zh-CN" altLang="en-US" sz="2600" b="1" dirty="0" smtClean="0">
                <a:solidFill>
                  <a:srgbClr val="0000CC"/>
                </a:solidFill>
                <a:latin typeface="微软雅黑" panose="020B0503020204020204" pitchFamily="34" charset="-122"/>
                <a:ea typeface="微软雅黑" panose="020B0503020204020204" pitchFamily="34" charset="-122"/>
                <a:sym typeface="MS PGothic" panose="020B0600070205080204" pitchFamily="34" charset="-128"/>
              </a:rPr>
              <a:t>多租户的</a:t>
            </a:r>
            <a:r>
              <a:rPr lang="zh-CN" altLang="en-US" sz="2600" b="1" dirty="0">
                <a:solidFill>
                  <a:srgbClr val="0000CC"/>
                </a:solidFill>
                <a:latin typeface="微软雅黑" panose="020B0503020204020204" pitchFamily="34" charset="-122"/>
                <a:ea typeface="微软雅黑" panose="020B0503020204020204" pitchFamily="34" charset="-122"/>
                <a:sym typeface="MS PGothic" panose="020B0600070205080204" pitchFamily="34" charset="-128"/>
              </a:rPr>
              <a:t>，高效的</a:t>
            </a:r>
            <a:endParaRPr lang="en-US" altLang="zh-CN" sz="2600" b="1" dirty="0">
              <a:solidFill>
                <a:srgbClr val="0000CC"/>
              </a:solidFill>
              <a:latin typeface="微软雅黑" panose="020B0503020204020204" pitchFamily="34" charset="-122"/>
              <a:ea typeface="微软雅黑" panose="020B0503020204020204" pitchFamily="34" charset="-122"/>
              <a:sym typeface="MS PGothic" panose="020B0600070205080204" pitchFamily="34" charset="-128"/>
            </a:endParaRPr>
          </a:p>
        </p:txBody>
      </p:sp>
      <p:sp>
        <p:nvSpPr>
          <p:cNvPr id="38916" name="Content Placeholder 2"/>
          <p:cNvSpPr>
            <a:spLocks noGrp="1" noChangeArrowheads="1"/>
          </p:cNvSpPr>
          <p:nvPr>
            <p:ph idx="1"/>
          </p:nvPr>
        </p:nvSpPr>
        <p:spPr>
          <a:xfrm>
            <a:off x="869133" y="1628775"/>
            <a:ext cx="10058400" cy="1181100"/>
          </a:xfrm>
        </p:spPr>
        <p:txBody>
          <a:bodyPr>
            <a:normAutofit/>
          </a:bodyPr>
          <a:lstStyle/>
          <a:p>
            <a:pPr eaLnBrk="1" hangingPunct="1">
              <a:lnSpc>
                <a:spcPct val="90000"/>
              </a:lnSpc>
            </a:pPr>
            <a:r>
              <a:rPr lang="en-US" altLang="zh-CN" sz="2600" b="1" dirty="0">
                <a:latin typeface="Calibri" panose="020F0502020204030204" charset="0"/>
                <a:sym typeface="MS PGothic" panose="020B0600070205080204" pitchFamily="34" charset="-128"/>
              </a:rPr>
              <a:t>Adds scalability through a multi-tier architecture supporting a load-balanced farm of identical application instances, running on a variable number of servers.</a:t>
            </a:r>
            <a:endParaRPr lang="en-US" altLang="zh-CN" sz="2600" b="1" dirty="0">
              <a:latin typeface="Calibri" panose="020F0502020204030204" charset="0"/>
              <a:sym typeface="MS PGothic" panose="020B0600070205080204" pitchFamily="34" charset="-128"/>
            </a:endParaRPr>
          </a:p>
        </p:txBody>
      </p:sp>
      <p:pic>
        <p:nvPicPr>
          <p:cNvPr id="38917" name="Object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19004" y="2791169"/>
            <a:ext cx="4105275" cy="378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Text Box 10"/>
          <p:cNvSpPr txBox="1">
            <a:spLocks noChangeArrowheads="1"/>
          </p:cNvSpPr>
          <p:nvPr/>
        </p:nvSpPr>
        <p:spPr bwMode="auto">
          <a:xfrm>
            <a:off x="6640179" y="3315043"/>
            <a:ext cx="366746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latin typeface="微软雅黑" panose="020B0503020204020204" pitchFamily="34" charset="-122"/>
                <a:ea typeface="微软雅黑" panose="020B0503020204020204" pitchFamily="34" charset="-122"/>
              </a:rPr>
              <a:t>增加了可伸缩性，使得所有的租户运行同一个应用程序</a:t>
            </a:r>
            <a:r>
              <a:rPr lang="zh-CN" altLang="en-US" sz="2400" b="1" dirty="0" smtClean="0">
                <a:latin typeface="微软雅黑" panose="020B0503020204020204" pitchFamily="34" charset="-122"/>
                <a:ea typeface="微软雅黑" panose="020B0503020204020204" pitchFamily="34" charset="-122"/>
              </a:rPr>
              <a:t>的许多等同的实例上，这些实例运行</a:t>
            </a:r>
            <a:r>
              <a:rPr lang="zh-CN" altLang="en-US" sz="2400" b="1" dirty="0">
                <a:latin typeface="微软雅黑" panose="020B0503020204020204" pitchFamily="34" charset="-122"/>
                <a:ea typeface="微软雅黑" panose="020B0503020204020204" pitchFamily="34" charset="-122"/>
              </a:rPr>
              <a:t>在许多服务器上。</a:t>
            </a:r>
            <a:endParaRPr lang="en-US" altLang="zh-CN" sz="2400" b="1"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2400" b="1" dirty="0">
                <a:solidFill>
                  <a:srgbClr val="FF0000"/>
                </a:solidFill>
                <a:latin typeface="微软雅黑" panose="020B0503020204020204" pitchFamily="34" charset="-122"/>
                <a:ea typeface="微软雅黑" panose="020B0503020204020204" pitchFamily="34" charset="-122"/>
              </a:rPr>
              <a:t>快速扩展</a:t>
            </a:r>
            <a:r>
              <a:rPr lang="en-US" altLang="zh-CN" sz="2400" b="1" dirty="0">
                <a:solidFill>
                  <a:srgbClr val="FF0000"/>
                </a:solidFill>
                <a:latin typeface="微软雅黑" panose="020B0503020204020204" pitchFamily="34" charset="-122"/>
                <a:ea typeface="微软雅黑" panose="020B0503020204020204" pitchFamily="34" charset="-122"/>
              </a:rPr>
              <a:t> </a:t>
            </a:r>
            <a:endParaRPr lang="en-US" altLang="zh-CN" sz="2400" b="1" dirty="0">
              <a:solidFill>
                <a:srgbClr val="FF000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2400" b="1" dirty="0">
                <a:solidFill>
                  <a:srgbClr val="FF0000"/>
                </a:solidFill>
                <a:latin typeface="微软雅黑" panose="020B0503020204020204" pitchFamily="34" charset="-122"/>
                <a:ea typeface="微软雅黑" panose="020B0503020204020204" pitchFamily="34" charset="-122"/>
              </a:rPr>
              <a:t>快速释放</a:t>
            </a:r>
            <a:endParaRPr lang="en-US" altLang="zh-CN" sz="2400" b="1" dirty="0">
              <a:solidFill>
                <a:srgbClr val="FF000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2400" b="1" dirty="0">
                <a:solidFill>
                  <a:srgbClr val="FF0000"/>
                </a:solidFill>
                <a:latin typeface="微软雅黑" panose="020B0503020204020204" pitchFamily="34" charset="-122"/>
                <a:ea typeface="微软雅黑" panose="020B0503020204020204" pitchFamily="34" charset="-122"/>
              </a:rPr>
              <a:t>快速收缩</a:t>
            </a:r>
            <a:r>
              <a:rPr lang="en-US" altLang="zh-CN" sz="2400" dirty="0">
                <a:solidFill>
                  <a:srgbClr val="FF0000"/>
                </a:solidFill>
                <a:latin typeface="微软雅黑" panose="020B0503020204020204" pitchFamily="34" charset="-122"/>
                <a:ea typeface="微软雅黑" panose="020B0503020204020204" pitchFamily="34" charset="-122"/>
              </a:rPr>
              <a:t>. </a:t>
            </a:r>
            <a:endParaRPr lang="en-US" altLang="zh-CN" sz="2400" dirty="0">
              <a:solidFill>
                <a:srgbClr val="FF0000"/>
              </a:solidFill>
              <a:latin typeface="微软雅黑" panose="020B0503020204020204" pitchFamily="34" charset="-122"/>
              <a:ea typeface="微软雅黑" panose="020B0503020204020204" pitchFamily="34" charset="-122"/>
            </a:endParaRPr>
          </a:p>
        </p:txBody>
      </p:sp>
      <p:cxnSp>
        <p:nvCxnSpPr>
          <p:cNvPr id="3" name="直接箭头连接符 2"/>
          <p:cNvCxnSpPr/>
          <p:nvPr/>
        </p:nvCxnSpPr>
        <p:spPr>
          <a:xfrm flipH="1">
            <a:off x="5343191" y="4131019"/>
            <a:ext cx="1439863" cy="360363"/>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8921" name="Rectangle 2"/>
          <p:cNvSpPr txBox="1">
            <a:spLocks noChangeArrowheads="1"/>
          </p:cNvSpPr>
          <p:nvPr/>
        </p:nvSpPr>
        <p:spPr bwMode="auto">
          <a:xfrm>
            <a:off x="1981200" y="130175"/>
            <a:ext cx="82296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3000" b="1">
                <a:latin typeface="微软雅黑" panose="020B0503020204020204" pitchFamily="34" charset="-122"/>
                <a:ea typeface="微软雅黑" panose="020B0503020204020204" pitchFamily="34" charset="-122"/>
              </a:rPr>
              <a:t>4. </a:t>
            </a:r>
            <a:r>
              <a:rPr lang="en-US" altLang="zh-CN" sz="2800" b="1">
                <a:latin typeface="微软雅黑" panose="020B0503020204020204" pitchFamily="34" charset="-122"/>
                <a:ea typeface="微软雅黑" panose="020B0503020204020204" pitchFamily="34" charset="-122"/>
              </a:rPr>
              <a:t>Multi-tenant Architecture </a:t>
            </a:r>
            <a:endParaRPr lang="en-US" altLang="zh-CN" sz="2800" b="1">
              <a:latin typeface="微软雅黑" panose="020B0503020204020204" pitchFamily="34" charset="-122"/>
              <a:ea typeface="微软雅黑" panose="020B0503020204020204" pitchFamily="34" charset="-122"/>
            </a:endParaRPr>
          </a:p>
        </p:txBody>
      </p:sp>
      <p:sp>
        <p:nvSpPr>
          <p:cNvPr id="11" name="棱台 10">
            <a:hlinkClick r:id="rId2" action="ppaction://hlinksldjump"/>
          </p:cNvPr>
          <p:cNvSpPr/>
          <p:nvPr/>
        </p:nvSpPr>
        <p:spPr>
          <a:xfrm>
            <a:off x="9948864" y="5829191"/>
            <a:ext cx="1620571" cy="695434"/>
          </a:xfrm>
          <a:prstGeom prst="bevel">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微软雅黑" panose="020B0503020204020204" pitchFamily="34" charset="-122"/>
                <a:ea typeface="微软雅黑" panose="020B0503020204020204" pitchFamily="34" charset="-122"/>
              </a:rPr>
              <a:t>Return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noChangeArrowheads="1"/>
          </p:cNvSpPr>
          <p:nvPr>
            <p:ph type="title"/>
          </p:nvPr>
        </p:nvSpPr>
        <p:spPr/>
        <p:txBody>
          <a:bodyPr/>
          <a:lstStyle/>
          <a:p>
            <a:endParaRPr lang="zh-CN" altLang="en-US" smtClean="0"/>
          </a:p>
        </p:txBody>
      </p:sp>
      <p:sp>
        <p:nvSpPr>
          <p:cNvPr id="4" name="棱台 3"/>
          <p:cNvSpPr/>
          <p:nvPr/>
        </p:nvSpPr>
        <p:spPr>
          <a:xfrm>
            <a:off x="2208214" y="2565400"/>
            <a:ext cx="7775575" cy="1296988"/>
          </a:xfrm>
          <a:prstGeom prst="bevel">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chemeClr val="tx1"/>
                </a:solidFill>
              </a:rPr>
              <a:t>Architectures of Cloud Computing</a:t>
            </a:r>
            <a:endParaRPr lang="en-US" altLang="zh-CN" sz="3200" b="1" dirty="0">
              <a:solidFill>
                <a:schemeClr val="tx1"/>
              </a:solidFill>
            </a:endParaRPr>
          </a:p>
        </p:txBody>
      </p:sp>
      <p:sp>
        <p:nvSpPr>
          <p:cNvPr id="39939" name="矩形 4"/>
          <p:cNvSpPr>
            <a:spLocks noChangeArrowheads="1"/>
          </p:cNvSpPr>
          <p:nvPr/>
        </p:nvSpPr>
        <p:spPr bwMode="auto">
          <a:xfrm>
            <a:off x="4208463" y="4076701"/>
            <a:ext cx="38782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3600" b="1">
                <a:latin typeface="微软雅黑" panose="020B0503020204020204" pitchFamily="34" charset="-122"/>
                <a:ea typeface="微软雅黑" panose="020B0503020204020204" pitchFamily="34" charset="-122"/>
              </a:rPr>
              <a:t>云计算的几种架构</a:t>
            </a:r>
            <a:endParaRPr lang="en-US" altLang="zh-CN" sz="36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43536" y="765175"/>
            <a:ext cx="88868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2" name="矩形 3"/>
          <p:cNvSpPr>
            <a:spLocks noChangeArrowheads="1"/>
          </p:cNvSpPr>
          <p:nvPr/>
        </p:nvSpPr>
        <p:spPr bwMode="auto">
          <a:xfrm>
            <a:off x="2208214" y="188914"/>
            <a:ext cx="75596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800" b="1"/>
              <a:t>5. Architectures of Cloud Computing</a:t>
            </a:r>
            <a:endParaRPr lang="en-US" altLang="zh-CN" sz="2800" b="1"/>
          </a:p>
        </p:txBody>
      </p:sp>
      <p:sp>
        <p:nvSpPr>
          <p:cNvPr id="40963" name="TextBox 6"/>
          <p:cNvSpPr txBox="1">
            <a:spLocks noChangeArrowheads="1"/>
          </p:cNvSpPr>
          <p:nvPr/>
        </p:nvSpPr>
        <p:spPr bwMode="auto">
          <a:xfrm>
            <a:off x="2279651" y="5805488"/>
            <a:ext cx="7345363"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a:latin typeface="微软雅黑" panose="020B0503020204020204" pitchFamily="34" charset="-122"/>
                <a:ea typeface="微软雅黑" panose="020B0503020204020204" pitchFamily="34" charset="-122"/>
              </a:rPr>
              <a:t>Cloud computing architecture given by NIST </a:t>
            </a:r>
            <a:endParaRPr lang="zh-CN" altLang="en-US" sz="2400" b="1">
              <a:latin typeface="微软雅黑" panose="020B0503020204020204" pitchFamily="34" charset="-122"/>
              <a:ea typeface="微软雅黑" panose="020B0503020204020204" pitchFamily="34" charset="-122"/>
            </a:endParaRPr>
          </a:p>
        </p:txBody>
      </p:sp>
      <p:sp>
        <p:nvSpPr>
          <p:cNvPr id="40964" name="矩形 7"/>
          <p:cNvSpPr>
            <a:spLocks noChangeArrowheads="1"/>
          </p:cNvSpPr>
          <p:nvPr/>
        </p:nvSpPr>
        <p:spPr bwMode="auto">
          <a:xfrm>
            <a:off x="1992314" y="6211888"/>
            <a:ext cx="8207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000" b="1">
                <a:solidFill>
                  <a:srgbClr val="0000CC"/>
                </a:solidFill>
                <a:latin typeface="微软雅黑" panose="020B0503020204020204" pitchFamily="34" charset="-122"/>
                <a:ea typeface="微软雅黑" panose="020B0503020204020204" pitchFamily="34" charset="-122"/>
              </a:rPr>
              <a:t>美国国家标准和技术研究院</a:t>
            </a:r>
            <a:r>
              <a:rPr lang="en-US" altLang="zh-CN" sz="2000" b="1">
                <a:latin typeface="微软雅黑" panose="020B0503020204020204" pitchFamily="34" charset="-122"/>
                <a:ea typeface="微软雅黑" panose="020B0503020204020204" pitchFamily="34" charset="-122"/>
              </a:rPr>
              <a:t>(NIST)</a:t>
            </a:r>
            <a:r>
              <a:rPr lang="zh-CN" altLang="en-US" sz="2000" b="1">
                <a:latin typeface="微软雅黑" panose="020B0503020204020204" pitchFamily="34" charset="-122"/>
                <a:ea typeface="微软雅黑" panose="020B0503020204020204" pitchFamily="34" charset="-122"/>
              </a:rPr>
              <a:t>给出的云计算模型</a:t>
            </a:r>
            <a:endParaRPr lang="en-US" altLang="zh-CN" sz="2000" b="1">
              <a:latin typeface="微软雅黑" panose="020B0503020204020204" pitchFamily="34" charset="-122"/>
              <a:ea typeface="微软雅黑" panose="020B0503020204020204" pitchFamily="34" charset="-122"/>
            </a:endParaRPr>
          </a:p>
        </p:txBody>
      </p:sp>
      <p:sp>
        <p:nvSpPr>
          <p:cNvPr id="2" name="文本框 1"/>
          <p:cNvSpPr txBox="1"/>
          <p:nvPr/>
        </p:nvSpPr>
        <p:spPr>
          <a:xfrm>
            <a:off x="8902824" y="891768"/>
            <a:ext cx="1327293" cy="400110"/>
          </a:xfrm>
          <a:prstGeom prst="rect">
            <a:avLst/>
          </a:prstGeom>
          <a:noFill/>
        </p:spPr>
        <p:txBody>
          <a:bodyPr wrap="square" rtlCol="0">
            <a:spAutoFit/>
          </a:bodyPr>
          <a:lstStyle/>
          <a:p>
            <a:r>
              <a:rPr lang="zh-CN" altLang="en-US" sz="2000" b="1" dirty="0" smtClean="0">
                <a:solidFill>
                  <a:srgbClr val="0000CC"/>
                </a:solidFill>
                <a:latin typeface="微软雅黑" panose="020B0503020204020204" pitchFamily="34" charset="-122"/>
                <a:ea typeface="微软雅黑" panose="020B0503020204020204" pitchFamily="34" charset="-122"/>
              </a:rPr>
              <a:t>云经纪人</a:t>
            </a:r>
            <a:endParaRPr lang="zh-CN" altLang="en-US" sz="2000" b="1" dirty="0">
              <a:solidFill>
                <a:srgbClr val="0000CC"/>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992314" y="1854452"/>
            <a:ext cx="1383107" cy="400110"/>
          </a:xfrm>
          <a:prstGeom prst="rect">
            <a:avLst/>
          </a:prstGeom>
          <a:noFill/>
        </p:spPr>
        <p:txBody>
          <a:bodyPr wrap="square" rtlCol="0">
            <a:spAutoFit/>
          </a:bodyPr>
          <a:lstStyle/>
          <a:p>
            <a:r>
              <a:rPr lang="zh-CN" altLang="en-US" sz="2000" b="1" dirty="0" smtClean="0">
                <a:solidFill>
                  <a:srgbClr val="0000CC"/>
                </a:solidFill>
                <a:latin typeface="微软雅黑" panose="020B0503020204020204" pitchFamily="34" charset="-122"/>
                <a:ea typeface="微软雅黑" panose="020B0503020204020204" pitchFamily="34" charset="-122"/>
              </a:rPr>
              <a:t>云消费者</a:t>
            </a:r>
            <a:endParaRPr lang="zh-CN" altLang="en-US" sz="2000" b="1" dirty="0">
              <a:solidFill>
                <a:srgbClr val="0000CC"/>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832336" y="965705"/>
            <a:ext cx="1361050" cy="400110"/>
          </a:xfrm>
          <a:prstGeom prst="rect">
            <a:avLst/>
          </a:prstGeom>
          <a:noFill/>
        </p:spPr>
        <p:txBody>
          <a:bodyPr wrap="square" rtlCol="0">
            <a:spAutoFit/>
          </a:bodyPr>
          <a:lstStyle/>
          <a:p>
            <a:r>
              <a:rPr lang="zh-CN" altLang="en-US" sz="2000" b="1" dirty="0" smtClean="0">
                <a:solidFill>
                  <a:srgbClr val="0000CC"/>
                </a:solidFill>
                <a:latin typeface="微软雅黑" panose="020B0503020204020204" pitchFamily="34" charset="-122"/>
                <a:ea typeface="微软雅黑" panose="020B0503020204020204" pitchFamily="34" charset="-122"/>
              </a:rPr>
              <a:t>云提供者</a:t>
            </a:r>
            <a:endParaRPr lang="zh-CN" altLang="en-US" sz="2000" b="1" dirty="0">
              <a:solidFill>
                <a:srgbClr val="0000CC"/>
              </a:solidFill>
              <a:latin typeface="微软雅黑" panose="020B0503020204020204" pitchFamily="34" charset="-122"/>
              <a:ea typeface="微软雅黑" panose="020B0503020204020204" pitchFamily="34" charset="-122"/>
            </a:endParaRPr>
          </a:p>
        </p:txBody>
      </p:sp>
      <p:sp>
        <p:nvSpPr>
          <p:cNvPr id="3" name="矩形 2"/>
          <p:cNvSpPr/>
          <p:nvPr/>
        </p:nvSpPr>
        <p:spPr>
          <a:xfrm>
            <a:off x="6832336" y="5181652"/>
            <a:ext cx="954107" cy="400110"/>
          </a:xfrm>
          <a:prstGeom prst="rect">
            <a:avLst/>
          </a:prstGeom>
        </p:spPr>
        <p:txBody>
          <a:bodyPr wrap="none">
            <a:spAutoFit/>
          </a:bodyPr>
          <a:lstStyle/>
          <a:p>
            <a:r>
              <a:rPr lang="zh-CN" altLang="en-US" sz="2000" b="1" dirty="0">
                <a:solidFill>
                  <a:srgbClr val="0000CC"/>
                </a:solidFill>
                <a:latin typeface="微软雅黑" panose="020B0503020204020204" pitchFamily="34" charset="-122"/>
                <a:ea typeface="微软雅黑" panose="020B0503020204020204" pitchFamily="34" charset="-122"/>
              </a:rPr>
              <a:t>云载体</a:t>
            </a:r>
            <a:endParaRPr lang="zh-CN" altLang="en-US" sz="2000" b="1" dirty="0">
              <a:solidFill>
                <a:srgbClr val="0000CC"/>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6233307" y="2077763"/>
            <a:ext cx="1361050" cy="369332"/>
          </a:xfrm>
          <a:prstGeom prst="rect">
            <a:avLst/>
          </a:prstGeom>
          <a:noFill/>
        </p:spPr>
        <p:txBody>
          <a:bodyPr wrap="square" rtlCol="0">
            <a:spAutoFit/>
          </a:bodyPr>
          <a:lstStyle/>
          <a:p>
            <a:r>
              <a:rPr lang="zh-CN" altLang="en-US" b="1" dirty="0" smtClean="0">
                <a:solidFill>
                  <a:srgbClr val="0000CC"/>
                </a:solidFill>
                <a:latin typeface="微软雅黑" panose="020B0503020204020204" pitchFamily="34" charset="-122"/>
                <a:ea typeface="微软雅黑" panose="020B0503020204020204" pitchFamily="34" charset="-122"/>
              </a:rPr>
              <a:t>云服务管理</a:t>
            </a:r>
            <a:endParaRPr lang="zh-CN" altLang="en-US" b="1" dirty="0">
              <a:solidFill>
                <a:srgbClr val="0000CC"/>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2234387" y="2822766"/>
            <a:ext cx="1042968" cy="338554"/>
          </a:xfrm>
          <a:prstGeom prst="rect">
            <a:avLst/>
          </a:prstGeom>
          <a:noFill/>
        </p:spPr>
        <p:txBody>
          <a:bodyPr wrap="square" rtlCol="0">
            <a:spAutoFit/>
          </a:bodyPr>
          <a:lstStyle/>
          <a:p>
            <a:r>
              <a:rPr lang="zh-CN" altLang="en-US" sz="1600" b="1" dirty="0">
                <a:solidFill>
                  <a:srgbClr val="0000CC"/>
                </a:solidFill>
                <a:latin typeface="微软雅黑" panose="020B0503020204020204" pitchFamily="34" charset="-122"/>
                <a:ea typeface="微软雅黑" panose="020B0503020204020204" pitchFamily="34" charset="-122"/>
              </a:rPr>
              <a:t>云审计员</a:t>
            </a:r>
            <a:endParaRPr lang="zh-CN" altLang="en-US" sz="1600" b="1" dirty="0">
              <a:solidFill>
                <a:srgbClr val="0000CC"/>
              </a:solidFill>
              <a:latin typeface="微软雅黑" panose="020B0503020204020204" pitchFamily="34" charset="-122"/>
              <a:ea typeface="微软雅黑" panose="020B0503020204020204" pitchFamily="34" charset="-122"/>
            </a:endParaRPr>
          </a:p>
        </p:txBody>
      </p:sp>
      <p:sp>
        <p:nvSpPr>
          <p:cNvPr id="4" name="矩形 3"/>
          <p:cNvSpPr/>
          <p:nvPr/>
        </p:nvSpPr>
        <p:spPr>
          <a:xfrm>
            <a:off x="4853389" y="1678839"/>
            <a:ext cx="877163" cy="369332"/>
          </a:xfrm>
          <a:prstGeom prst="rect">
            <a:avLst/>
          </a:prstGeom>
        </p:spPr>
        <p:txBody>
          <a:bodyPr wrap="none">
            <a:spAutoFit/>
          </a:bodyPr>
          <a:lstStyle/>
          <a:p>
            <a:r>
              <a:rPr lang="zh-CN" altLang="en-US" b="1" dirty="0" smtClean="0">
                <a:solidFill>
                  <a:srgbClr val="0000CC"/>
                </a:solidFill>
                <a:latin typeface="微软雅黑" panose="020B0503020204020204" pitchFamily="34" charset="-122"/>
                <a:ea typeface="微软雅黑" panose="020B0503020204020204" pitchFamily="34" charset="-122"/>
              </a:rPr>
              <a:t>服务层</a:t>
            </a:r>
            <a:endParaRPr lang="zh-CN" altLang="en-US" b="1" dirty="0">
              <a:solidFill>
                <a:srgbClr val="0000CC"/>
              </a:solidFill>
              <a:latin typeface="微软雅黑" panose="020B0503020204020204" pitchFamily="34" charset="-122"/>
              <a:ea typeface="微软雅黑" panose="020B0503020204020204" pitchFamily="34" charset="-122"/>
            </a:endParaRPr>
          </a:p>
        </p:txBody>
      </p:sp>
      <p:sp>
        <p:nvSpPr>
          <p:cNvPr id="5" name="矩形 4"/>
          <p:cNvSpPr/>
          <p:nvPr/>
        </p:nvSpPr>
        <p:spPr>
          <a:xfrm>
            <a:off x="4075341" y="1012978"/>
            <a:ext cx="1107996" cy="369332"/>
          </a:xfrm>
          <a:prstGeom prst="rect">
            <a:avLst/>
          </a:prstGeom>
        </p:spPr>
        <p:txBody>
          <a:bodyPr wrap="none">
            <a:spAutoFit/>
          </a:bodyPr>
          <a:lstStyle/>
          <a:p>
            <a:r>
              <a:rPr lang="zh-CN" altLang="en-US" b="1" dirty="0">
                <a:solidFill>
                  <a:srgbClr val="0000CC"/>
                </a:solidFill>
                <a:latin typeface="微软雅黑" panose="020B0503020204020204" pitchFamily="34" charset="-122"/>
                <a:ea typeface="微软雅黑" panose="020B0503020204020204" pitchFamily="34" charset="-122"/>
              </a:rPr>
              <a:t>服务编排</a:t>
            </a:r>
            <a:endParaRPr lang="zh-CN" altLang="en-US" b="1" dirty="0">
              <a:solidFill>
                <a:srgbClr val="0000CC"/>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436991" y="3464044"/>
            <a:ext cx="1042968" cy="215444"/>
          </a:xfrm>
          <a:prstGeom prst="rect">
            <a:avLst/>
          </a:prstGeom>
          <a:noFill/>
        </p:spPr>
        <p:txBody>
          <a:bodyPr wrap="square" rtlCol="0">
            <a:spAutoFit/>
          </a:bodyPr>
          <a:lstStyle/>
          <a:p>
            <a:r>
              <a:rPr lang="zh-CN" altLang="en-US" sz="800" b="1" dirty="0" smtClean="0">
                <a:solidFill>
                  <a:srgbClr val="0000CC"/>
                </a:solidFill>
                <a:latin typeface="微软雅黑" panose="020B0503020204020204" pitchFamily="34" charset="-122"/>
                <a:ea typeface="微软雅黑" panose="020B0503020204020204" pitchFamily="34" charset="-122"/>
              </a:rPr>
              <a:t>资源抽象与控制层</a:t>
            </a:r>
            <a:endParaRPr lang="zh-CN" altLang="en-US" sz="800" b="1" dirty="0">
              <a:solidFill>
                <a:srgbClr val="0000CC"/>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4377036" y="3706980"/>
            <a:ext cx="1042968" cy="246221"/>
          </a:xfrm>
          <a:prstGeom prst="rect">
            <a:avLst/>
          </a:prstGeom>
          <a:noFill/>
        </p:spPr>
        <p:txBody>
          <a:bodyPr wrap="square" rtlCol="0">
            <a:spAutoFit/>
          </a:bodyPr>
          <a:lstStyle/>
          <a:p>
            <a:pPr algn="ctr"/>
            <a:r>
              <a:rPr lang="zh-CN" altLang="en-US" sz="1000" b="1" dirty="0" smtClean="0">
                <a:solidFill>
                  <a:srgbClr val="0000CC"/>
                </a:solidFill>
                <a:latin typeface="微软雅黑" panose="020B0503020204020204" pitchFamily="34" charset="-122"/>
                <a:ea typeface="微软雅黑" panose="020B0503020204020204" pitchFamily="34" charset="-122"/>
              </a:rPr>
              <a:t>物理资源层</a:t>
            </a:r>
            <a:endParaRPr lang="zh-CN" altLang="en-US" sz="1000" b="1" dirty="0">
              <a:solidFill>
                <a:srgbClr val="0000CC"/>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7652604" y="2077763"/>
            <a:ext cx="461665" cy="642551"/>
          </a:xfrm>
          <a:prstGeom prst="rect">
            <a:avLst/>
          </a:prstGeom>
          <a:noFill/>
        </p:spPr>
        <p:txBody>
          <a:bodyPr vert="eaVert" wrap="square" rtlCol="0">
            <a:spAutoFit/>
          </a:bodyPr>
          <a:lstStyle/>
          <a:p>
            <a:r>
              <a:rPr lang="zh-CN" altLang="en-US" b="1" dirty="0" smtClean="0">
                <a:solidFill>
                  <a:srgbClr val="0000CC"/>
                </a:solidFill>
                <a:latin typeface="微软雅黑" panose="020B0503020204020204" pitchFamily="34" charset="-122"/>
                <a:ea typeface="微软雅黑" panose="020B0503020204020204" pitchFamily="34" charset="-122"/>
              </a:rPr>
              <a:t>安全</a:t>
            </a:r>
            <a:endParaRPr lang="zh-CN" altLang="en-US" b="1" dirty="0">
              <a:solidFill>
                <a:srgbClr val="0000CC"/>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8019192" y="2081879"/>
            <a:ext cx="461665" cy="642551"/>
          </a:xfrm>
          <a:prstGeom prst="rect">
            <a:avLst/>
          </a:prstGeom>
          <a:noFill/>
        </p:spPr>
        <p:txBody>
          <a:bodyPr vert="eaVert" wrap="square" rtlCol="0">
            <a:spAutoFit/>
          </a:bodyPr>
          <a:lstStyle/>
          <a:p>
            <a:r>
              <a:rPr lang="zh-CN" altLang="en-US" b="1" dirty="0">
                <a:solidFill>
                  <a:srgbClr val="0000CC"/>
                </a:solidFill>
                <a:latin typeface="微软雅黑" panose="020B0503020204020204" pitchFamily="34" charset="-122"/>
                <a:ea typeface="微软雅黑" panose="020B0503020204020204" pitchFamily="34" charset="-122"/>
              </a:rPr>
              <a:t>隐私</a:t>
            </a:r>
            <a:endParaRPr lang="zh-CN" altLang="en-US" b="1" dirty="0">
              <a:solidFill>
                <a:srgbClr val="0000CC"/>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9034332" y="2019646"/>
            <a:ext cx="884024" cy="276999"/>
          </a:xfrm>
          <a:prstGeom prst="rect">
            <a:avLst/>
          </a:prstGeom>
          <a:noFill/>
        </p:spPr>
        <p:txBody>
          <a:bodyPr wrap="square" rtlCol="0">
            <a:spAutoFit/>
          </a:bodyPr>
          <a:lstStyle/>
          <a:p>
            <a:r>
              <a:rPr lang="zh-CN" altLang="en-US" sz="1200" b="1" dirty="0" smtClean="0">
                <a:solidFill>
                  <a:srgbClr val="0000CC"/>
                </a:solidFill>
                <a:latin typeface="微软雅黑" panose="020B0503020204020204" pitchFamily="34" charset="-122"/>
                <a:ea typeface="微软雅黑" panose="020B0503020204020204" pitchFamily="34" charset="-122"/>
              </a:rPr>
              <a:t>服务中介</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9054924" y="2715747"/>
            <a:ext cx="884024" cy="276999"/>
          </a:xfrm>
          <a:prstGeom prst="rect">
            <a:avLst/>
          </a:prstGeom>
          <a:noFill/>
        </p:spPr>
        <p:txBody>
          <a:bodyPr wrap="square" rtlCol="0">
            <a:spAutoFit/>
          </a:bodyPr>
          <a:lstStyle/>
          <a:p>
            <a:r>
              <a:rPr lang="zh-CN" altLang="en-US" sz="1200" b="1" dirty="0" smtClean="0">
                <a:solidFill>
                  <a:srgbClr val="0000CC"/>
                </a:solidFill>
                <a:latin typeface="微软雅黑" panose="020B0503020204020204" pitchFamily="34" charset="-122"/>
                <a:ea typeface="微软雅黑" panose="020B0503020204020204" pitchFamily="34" charset="-122"/>
              </a:rPr>
              <a:t>服务聚合</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9010650" y="3410585"/>
            <a:ext cx="865505" cy="275590"/>
          </a:xfrm>
          <a:prstGeom prst="rect">
            <a:avLst/>
          </a:prstGeom>
          <a:noFill/>
        </p:spPr>
        <p:txBody>
          <a:bodyPr wrap="square" rtlCol="0" anchor="t">
            <a:spAutoFit/>
          </a:bodyPr>
          <a:p>
            <a:r>
              <a:rPr lang="zh-CN" altLang="en-US" sz="1200" b="1">
                <a:solidFill>
                  <a:srgbClr val="0000CC"/>
                </a:solidFill>
                <a:latin typeface="微软雅黑" panose="020B0503020204020204" pitchFamily="34" charset="-122"/>
                <a:ea typeface="微软雅黑" panose="020B0503020204020204" pitchFamily="34" charset="-122"/>
              </a:rPr>
              <a:t>服务仲裁</a:t>
            </a:r>
            <a:endParaRPr lang="zh-CN" altLang="en-US" sz="1200" b="1">
              <a:solidFill>
                <a:srgbClr val="0000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内容占位符 2"/>
          <p:cNvSpPr>
            <a:spLocks noGrp="1" noChangeArrowheads="1"/>
          </p:cNvSpPr>
          <p:nvPr>
            <p:ph idx="1"/>
          </p:nvPr>
        </p:nvSpPr>
        <p:spPr>
          <a:xfrm>
            <a:off x="823865" y="1125538"/>
            <a:ext cx="10474859" cy="4270327"/>
          </a:xfrm>
        </p:spPr>
        <p:txBody>
          <a:bodyPr>
            <a:normAutofit/>
          </a:bodyPr>
          <a:lstStyle/>
          <a:p>
            <a:r>
              <a:rPr lang="zh-CN" altLang="en-US" sz="2600" b="1" dirty="0">
                <a:latin typeface="微软雅黑" panose="020B0503020204020204" pitchFamily="34" charset="-122"/>
                <a:ea typeface="微软雅黑" panose="020B0503020204020204" pitchFamily="34" charset="-122"/>
              </a:rPr>
              <a:t>角色</a:t>
            </a:r>
            <a:endParaRPr lang="zh-CN" altLang="en-US" sz="2600" b="1" dirty="0">
              <a:latin typeface="微软雅黑" panose="020B0503020204020204" pitchFamily="34" charset="-122"/>
              <a:ea typeface="微软雅黑" panose="020B0503020204020204" pitchFamily="34" charset="-122"/>
            </a:endParaRPr>
          </a:p>
          <a:p>
            <a:r>
              <a:rPr lang="zh-CN" altLang="en-US" sz="2600" b="1" dirty="0">
                <a:solidFill>
                  <a:srgbClr val="0000CC"/>
                </a:solidFill>
                <a:latin typeface="微软雅黑" panose="020B0503020204020204" pitchFamily="34" charset="-122"/>
                <a:ea typeface="微软雅黑" panose="020B0503020204020204" pitchFamily="34" charset="-122"/>
              </a:rPr>
              <a:t>云消费者 </a:t>
            </a:r>
            <a:r>
              <a:rPr lang="en-US" altLang="zh-CN" sz="2600" b="1" dirty="0">
                <a:solidFill>
                  <a:srgbClr val="0000CC"/>
                </a:solidFill>
                <a:latin typeface="微软雅黑" panose="020B0503020204020204" pitchFamily="34" charset="-122"/>
                <a:ea typeface="微软雅黑" panose="020B0503020204020204" pitchFamily="34" charset="-122"/>
              </a:rPr>
              <a:t>(Cloud consumer)</a:t>
            </a:r>
            <a:endParaRPr lang="zh-CN" altLang="en-US" sz="2600" b="1" dirty="0">
              <a:solidFill>
                <a:srgbClr val="0000CC"/>
              </a:solidFill>
              <a:latin typeface="微软雅黑" panose="020B0503020204020204" pitchFamily="34" charset="-122"/>
              <a:ea typeface="微软雅黑" panose="020B0503020204020204" pitchFamily="34" charset="-122"/>
            </a:endParaRPr>
          </a:p>
          <a:p>
            <a:r>
              <a:rPr lang="zh-CN" altLang="en-US" sz="2600" b="1" dirty="0">
                <a:latin typeface="微软雅黑" panose="020B0503020204020204" pitchFamily="34" charset="-122"/>
                <a:ea typeface="微软雅黑" panose="020B0503020204020204" pitchFamily="34" charset="-122"/>
              </a:rPr>
              <a:t>云消费者是与云提供商保持业务联系、使用云提供商所提供服务的个人或组织。</a:t>
            </a:r>
            <a:endParaRPr lang="en-US" altLang="zh-CN" sz="2600" b="1" dirty="0">
              <a:latin typeface="微软雅黑" panose="020B0503020204020204" pitchFamily="34" charset="-122"/>
              <a:ea typeface="微软雅黑" panose="020B0503020204020204" pitchFamily="34" charset="-122"/>
            </a:endParaRPr>
          </a:p>
          <a:p>
            <a:r>
              <a:rPr lang="zh-CN" altLang="en-US" sz="2600" b="1" dirty="0">
                <a:solidFill>
                  <a:srgbClr val="0000CC"/>
                </a:solidFill>
                <a:latin typeface="微软雅黑" panose="020B0503020204020204" pitchFamily="34" charset="-122"/>
                <a:ea typeface="微软雅黑" panose="020B0503020204020204" pitchFamily="34" charset="-122"/>
              </a:rPr>
              <a:t>对于</a:t>
            </a:r>
            <a:r>
              <a:rPr lang="en-US" altLang="zh-CN" sz="2600" b="1" dirty="0">
                <a:solidFill>
                  <a:srgbClr val="0000CC"/>
                </a:solidFill>
                <a:latin typeface="微软雅黑" panose="020B0503020204020204" pitchFamily="34" charset="-122"/>
                <a:ea typeface="微软雅黑" panose="020B0503020204020204" pitchFamily="34" charset="-122"/>
              </a:rPr>
              <a:t>SaaS</a:t>
            </a:r>
            <a:r>
              <a:rPr lang="zh-CN" altLang="en-US" sz="2600" b="1" dirty="0">
                <a:solidFill>
                  <a:srgbClr val="0000CC"/>
                </a:solidFill>
                <a:latin typeface="微软雅黑" panose="020B0503020204020204" pitchFamily="34" charset="-122"/>
                <a:ea typeface="微软雅黑" panose="020B0503020204020204" pitchFamily="34" charset="-122"/>
              </a:rPr>
              <a:t>模式</a:t>
            </a:r>
            <a:r>
              <a:rPr lang="zh-CN" altLang="en-US" sz="2600" b="1" dirty="0">
                <a:latin typeface="微软雅黑" panose="020B0503020204020204" pitchFamily="34" charset="-122"/>
                <a:ea typeface="微软雅黑" panose="020B0503020204020204" pitchFamily="34" charset="-122"/>
              </a:rPr>
              <a:t>，消费者通过网络使用服务商提供的使用应用程序；</a:t>
            </a:r>
            <a:endParaRPr lang="en-US" altLang="zh-CN" sz="2600" b="1" dirty="0">
              <a:latin typeface="微软雅黑" panose="020B0503020204020204" pitchFamily="34" charset="-122"/>
              <a:ea typeface="微软雅黑" panose="020B0503020204020204" pitchFamily="34" charset="-122"/>
            </a:endParaRPr>
          </a:p>
          <a:p>
            <a:r>
              <a:rPr lang="zh-CN" altLang="en-US" sz="2600" b="1" dirty="0">
                <a:solidFill>
                  <a:srgbClr val="0000CC"/>
                </a:solidFill>
                <a:latin typeface="微软雅黑" panose="020B0503020204020204" pitchFamily="34" charset="-122"/>
                <a:ea typeface="微软雅黑" panose="020B0503020204020204" pitchFamily="34" charset="-122"/>
              </a:rPr>
              <a:t>对于</a:t>
            </a:r>
            <a:r>
              <a:rPr lang="en-US" altLang="zh-CN" sz="2600" b="1" dirty="0" err="1">
                <a:solidFill>
                  <a:srgbClr val="0000CC"/>
                </a:solidFill>
                <a:latin typeface="微软雅黑" panose="020B0503020204020204" pitchFamily="34" charset="-122"/>
                <a:ea typeface="微软雅黑" panose="020B0503020204020204" pitchFamily="34" charset="-122"/>
              </a:rPr>
              <a:t>PaaS</a:t>
            </a:r>
            <a:r>
              <a:rPr lang="zh-CN" altLang="en-US" sz="2600" b="1" dirty="0">
                <a:solidFill>
                  <a:srgbClr val="0000CC"/>
                </a:solidFill>
                <a:latin typeface="微软雅黑" panose="020B0503020204020204" pitchFamily="34" charset="-122"/>
                <a:ea typeface="微软雅黑" panose="020B0503020204020204" pitchFamily="34" charset="-122"/>
              </a:rPr>
              <a:t>模式</a:t>
            </a:r>
            <a:r>
              <a:rPr lang="zh-CN" altLang="en-US" sz="2600" b="1" dirty="0">
                <a:latin typeface="微软雅黑" panose="020B0503020204020204" pitchFamily="34" charset="-122"/>
                <a:ea typeface="微软雅黑" panose="020B0503020204020204" pitchFamily="34" charset="-122"/>
              </a:rPr>
              <a:t>，消费者使用服务或平台开发、测试、部署和管理托管在云平台上的应用程序；</a:t>
            </a:r>
            <a:endParaRPr lang="en-US" altLang="zh-CN" sz="2600" b="1" dirty="0">
              <a:latin typeface="微软雅黑" panose="020B0503020204020204" pitchFamily="34" charset="-122"/>
              <a:ea typeface="微软雅黑" panose="020B0503020204020204" pitchFamily="34" charset="-122"/>
            </a:endParaRPr>
          </a:p>
          <a:p>
            <a:r>
              <a:rPr lang="zh-CN" altLang="en-US" sz="2600" b="1" dirty="0">
                <a:solidFill>
                  <a:srgbClr val="0000CC"/>
                </a:solidFill>
                <a:latin typeface="微软雅黑" panose="020B0503020204020204" pitchFamily="34" charset="-122"/>
                <a:ea typeface="微软雅黑" panose="020B0503020204020204" pitchFamily="34" charset="-122"/>
              </a:rPr>
              <a:t>对于</a:t>
            </a:r>
            <a:r>
              <a:rPr lang="en-US" altLang="zh-CN" sz="2600" b="1" dirty="0" err="1">
                <a:solidFill>
                  <a:srgbClr val="0000CC"/>
                </a:solidFill>
                <a:latin typeface="微软雅黑" panose="020B0503020204020204" pitchFamily="34" charset="-122"/>
                <a:ea typeface="微软雅黑" panose="020B0503020204020204" pitchFamily="34" charset="-122"/>
              </a:rPr>
              <a:t>IaaS</a:t>
            </a:r>
            <a:r>
              <a:rPr lang="zh-CN" altLang="en-US" sz="2600" b="1" dirty="0">
                <a:solidFill>
                  <a:srgbClr val="0000CC"/>
                </a:solidFill>
                <a:latin typeface="微软雅黑" panose="020B0503020204020204" pitchFamily="34" charset="-122"/>
                <a:ea typeface="微软雅黑" panose="020B0503020204020204" pitchFamily="34" charset="-122"/>
              </a:rPr>
              <a:t>模式</a:t>
            </a:r>
            <a:r>
              <a:rPr lang="zh-CN" altLang="en-US" sz="2600" b="1" dirty="0">
                <a:latin typeface="微软雅黑" panose="020B0503020204020204" pitchFamily="34" charset="-122"/>
                <a:ea typeface="微软雅黑" panose="020B0503020204020204" pitchFamily="34" charset="-122"/>
              </a:rPr>
              <a:t>，消费者可以访问虚拟机、网络存储、网络基础设施组件以及其它的基础计算资源，可以部署和运行任何软件。</a:t>
            </a:r>
            <a:endParaRPr lang="zh-CN" altLang="en-US" sz="2600" b="1" dirty="0">
              <a:latin typeface="微软雅黑" panose="020B0503020204020204" pitchFamily="34" charset="-122"/>
              <a:ea typeface="微软雅黑" panose="020B0503020204020204" pitchFamily="34" charset="-122"/>
            </a:endParaRPr>
          </a:p>
          <a:p>
            <a:endParaRPr lang="zh-CN" altLang="en-US" sz="2600" b="1" dirty="0">
              <a:latin typeface="微软雅黑" panose="020B0503020204020204" pitchFamily="34" charset="-122"/>
              <a:ea typeface="微软雅黑" panose="020B0503020204020204" pitchFamily="34" charset="-122"/>
            </a:endParaRPr>
          </a:p>
        </p:txBody>
      </p:sp>
      <p:sp>
        <p:nvSpPr>
          <p:cNvPr id="41986" name="矩形 3"/>
          <p:cNvSpPr>
            <a:spLocks noChangeArrowheads="1"/>
          </p:cNvSpPr>
          <p:nvPr/>
        </p:nvSpPr>
        <p:spPr bwMode="auto">
          <a:xfrm>
            <a:off x="2208214" y="385764"/>
            <a:ext cx="75596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800" b="1"/>
              <a:t>5. Architectures of Cloud Computing</a:t>
            </a:r>
            <a:endParaRPr lang="en-US" altLang="zh-CN" sz="2800" b="1"/>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内容占位符 2"/>
          <p:cNvSpPr>
            <a:spLocks noGrp="1" noChangeArrowheads="1"/>
          </p:cNvSpPr>
          <p:nvPr>
            <p:ph idx="1"/>
          </p:nvPr>
        </p:nvSpPr>
        <p:spPr>
          <a:xfrm>
            <a:off x="588475" y="1722472"/>
            <a:ext cx="10637822" cy="3990266"/>
          </a:xfrm>
        </p:spPr>
        <p:txBody>
          <a:bodyPr/>
          <a:lstStyle/>
          <a:p>
            <a:r>
              <a:rPr lang="zh-CN" altLang="en-US" b="1" dirty="0">
                <a:solidFill>
                  <a:srgbClr val="0000CC"/>
                </a:solidFill>
                <a:latin typeface="微软雅黑" panose="020B0503020204020204" pitchFamily="34" charset="-122"/>
                <a:ea typeface="微软雅黑" panose="020B0503020204020204" pitchFamily="34" charset="-122"/>
              </a:rPr>
              <a:t>云提供商</a:t>
            </a:r>
            <a:r>
              <a:rPr lang="en-US" altLang="zh-CN" b="1" dirty="0">
                <a:solidFill>
                  <a:srgbClr val="0000CC"/>
                </a:solidFill>
                <a:latin typeface="微软雅黑" panose="020B0503020204020204" pitchFamily="34" charset="-122"/>
                <a:ea typeface="微软雅黑" panose="020B0503020204020204" pitchFamily="34" charset="-122"/>
              </a:rPr>
              <a:t>(Cloud provider)</a:t>
            </a:r>
            <a:endParaRPr lang="zh-CN" altLang="en-US" b="1" dirty="0">
              <a:solidFill>
                <a:srgbClr val="0000CC"/>
              </a:solidFill>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云提供商是负责向云消费者提供可用服务的个人、组织或实体。</a:t>
            </a:r>
            <a:endParaRPr lang="en-US" altLang="zh-CN" b="1" dirty="0">
              <a:latin typeface="微软雅黑" panose="020B0503020204020204" pitchFamily="34" charset="-122"/>
              <a:ea typeface="微软雅黑" panose="020B0503020204020204" pitchFamily="34" charset="-122"/>
            </a:endParaRPr>
          </a:p>
          <a:p>
            <a:r>
              <a:rPr lang="zh-CN" altLang="en-US" b="1" dirty="0">
                <a:solidFill>
                  <a:srgbClr val="0000CC"/>
                </a:solidFill>
                <a:latin typeface="微软雅黑" panose="020B0503020204020204" pitchFamily="34" charset="-122"/>
                <a:ea typeface="微软雅黑" panose="020B0503020204020204" pitchFamily="34" charset="-122"/>
              </a:rPr>
              <a:t>对于</a:t>
            </a:r>
            <a:r>
              <a:rPr lang="en-US" altLang="zh-CN" b="1" dirty="0">
                <a:solidFill>
                  <a:srgbClr val="0000CC"/>
                </a:solidFill>
                <a:latin typeface="微软雅黑" panose="020B0503020204020204" pitchFamily="34" charset="-122"/>
                <a:ea typeface="微软雅黑" panose="020B0503020204020204" pitchFamily="34" charset="-122"/>
              </a:rPr>
              <a:t>SaaS</a:t>
            </a:r>
            <a:r>
              <a:rPr lang="zh-CN" altLang="en-US" b="1" dirty="0">
                <a:solidFill>
                  <a:srgbClr val="0000CC"/>
                </a:solidFill>
                <a:latin typeface="微软雅黑" panose="020B0503020204020204" pitchFamily="34" charset="-122"/>
                <a:ea typeface="微软雅黑" panose="020B0503020204020204" pitchFamily="34" charset="-122"/>
              </a:rPr>
              <a:t>模式</a:t>
            </a:r>
            <a:r>
              <a:rPr lang="zh-CN" altLang="en-US" b="1" dirty="0">
                <a:latin typeface="微软雅黑" panose="020B0503020204020204" pitchFamily="34" charset="-122"/>
                <a:ea typeface="微软雅黑" panose="020B0503020204020204" pitchFamily="34" charset="-122"/>
              </a:rPr>
              <a:t>，云提供商负责安装、管理、维护云基础设施中的软件应用程序；</a:t>
            </a:r>
            <a:endParaRPr lang="en-US" altLang="zh-CN" b="1" dirty="0">
              <a:latin typeface="微软雅黑" panose="020B0503020204020204" pitchFamily="34" charset="-122"/>
              <a:ea typeface="微软雅黑" panose="020B0503020204020204" pitchFamily="34" charset="-122"/>
            </a:endParaRPr>
          </a:p>
          <a:p>
            <a:r>
              <a:rPr lang="zh-CN" altLang="en-US" b="1" dirty="0">
                <a:solidFill>
                  <a:srgbClr val="0000CC"/>
                </a:solidFill>
                <a:latin typeface="微软雅黑" panose="020B0503020204020204" pitchFamily="34" charset="-122"/>
                <a:ea typeface="微软雅黑" panose="020B0503020204020204" pitchFamily="34" charset="-122"/>
              </a:rPr>
              <a:t>对于</a:t>
            </a:r>
            <a:r>
              <a:rPr lang="en-US" altLang="zh-CN" b="1" dirty="0" err="1">
                <a:solidFill>
                  <a:srgbClr val="0000CC"/>
                </a:solidFill>
                <a:latin typeface="微软雅黑" panose="020B0503020204020204" pitchFamily="34" charset="-122"/>
                <a:ea typeface="微软雅黑" panose="020B0503020204020204" pitchFamily="34" charset="-122"/>
              </a:rPr>
              <a:t>PaaS</a:t>
            </a:r>
            <a:r>
              <a:rPr lang="zh-CN" altLang="en-US" b="1" dirty="0">
                <a:solidFill>
                  <a:srgbClr val="0000CC"/>
                </a:solidFill>
                <a:latin typeface="微软雅黑" panose="020B0503020204020204" pitchFamily="34" charset="-122"/>
                <a:ea typeface="微软雅黑" panose="020B0503020204020204" pitchFamily="34" charset="-122"/>
              </a:rPr>
              <a:t>模式</a:t>
            </a:r>
            <a:r>
              <a:rPr lang="zh-CN" altLang="en-US" b="1" dirty="0">
                <a:latin typeface="微软雅黑" panose="020B0503020204020204" pitchFamily="34" charset="-122"/>
                <a:ea typeface="微软雅黑" panose="020B0503020204020204" pitchFamily="34" charset="-122"/>
              </a:rPr>
              <a:t>，云提供商为平台的消费者配置和管理云基础设施和中间件，向其提供开发、部署和管理工具；</a:t>
            </a:r>
            <a:endParaRPr lang="en-US" altLang="zh-CN" b="1" dirty="0">
              <a:latin typeface="微软雅黑" panose="020B0503020204020204" pitchFamily="34" charset="-122"/>
              <a:ea typeface="微软雅黑" panose="020B0503020204020204" pitchFamily="34" charset="-122"/>
            </a:endParaRPr>
          </a:p>
          <a:p>
            <a:r>
              <a:rPr lang="zh-CN" altLang="en-US" b="1" dirty="0">
                <a:solidFill>
                  <a:srgbClr val="0000CC"/>
                </a:solidFill>
                <a:latin typeface="微软雅黑" panose="020B0503020204020204" pitchFamily="34" charset="-122"/>
                <a:ea typeface="微软雅黑" panose="020B0503020204020204" pitchFamily="34" charset="-122"/>
              </a:rPr>
              <a:t>对</a:t>
            </a:r>
            <a:r>
              <a:rPr lang="en-US" altLang="zh-CN" b="1" dirty="0" err="1">
                <a:solidFill>
                  <a:srgbClr val="0000CC"/>
                </a:solidFill>
                <a:latin typeface="微软雅黑" panose="020B0503020204020204" pitchFamily="34" charset="-122"/>
                <a:ea typeface="微软雅黑" panose="020B0503020204020204" pitchFamily="34" charset="-122"/>
              </a:rPr>
              <a:t>IaaS</a:t>
            </a:r>
            <a:r>
              <a:rPr lang="zh-CN" altLang="en-US" b="1" dirty="0">
                <a:solidFill>
                  <a:srgbClr val="0000CC"/>
                </a:solidFill>
                <a:latin typeface="微软雅黑" panose="020B0503020204020204" pitchFamily="34" charset="-122"/>
                <a:ea typeface="微软雅黑" panose="020B0503020204020204" pitchFamily="34" charset="-122"/>
              </a:rPr>
              <a:t>模式</a:t>
            </a:r>
            <a:r>
              <a:rPr lang="zh-CN" altLang="en-US" b="1" dirty="0">
                <a:latin typeface="微软雅黑" panose="020B0503020204020204" pitchFamily="34" charset="-122"/>
                <a:ea typeface="微软雅黑" panose="020B0503020204020204" pitchFamily="34" charset="-122"/>
              </a:rPr>
              <a:t>，云提供商通过服务接口和计算资源的抽象</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向云消费者提供服务器、网络和存储等基础设施服务。</a:t>
            </a:r>
            <a:endParaRPr lang="zh-CN" altLang="en-US" b="1" dirty="0">
              <a:latin typeface="微软雅黑" panose="020B0503020204020204" pitchFamily="34" charset="-122"/>
              <a:ea typeface="微软雅黑" panose="020B0503020204020204" pitchFamily="34" charset="-122"/>
            </a:endParaRPr>
          </a:p>
        </p:txBody>
      </p:sp>
      <p:sp>
        <p:nvSpPr>
          <p:cNvPr id="43010" name="矩形 3"/>
          <p:cNvSpPr>
            <a:spLocks noChangeArrowheads="1"/>
          </p:cNvSpPr>
          <p:nvPr/>
        </p:nvSpPr>
        <p:spPr bwMode="auto">
          <a:xfrm>
            <a:off x="2208214" y="312739"/>
            <a:ext cx="7559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800" b="1"/>
              <a:t>5. Architectures of Cloud Computing</a:t>
            </a:r>
            <a:endParaRPr lang="en-US" altLang="zh-CN" sz="2800" b="1"/>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内容占位符 2"/>
          <p:cNvSpPr>
            <a:spLocks noGrp="1" noChangeArrowheads="1"/>
          </p:cNvSpPr>
          <p:nvPr>
            <p:ph idx="1"/>
          </p:nvPr>
        </p:nvSpPr>
        <p:spPr>
          <a:xfrm>
            <a:off x="838200" y="1825625"/>
            <a:ext cx="10515600" cy="3905219"/>
          </a:xfrm>
        </p:spPr>
        <p:txBody>
          <a:bodyPr/>
          <a:lstStyle/>
          <a:p>
            <a:r>
              <a:rPr lang="zh-CN" altLang="en-US" b="1" dirty="0">
                <a:solidFill>
                  <a:srgbClr val="0000CC"/>
                </a:solidFill>
                <a:latin typeface="微软雅黑" panose="020B0503020204020204" pitchFamily="34" charset="-122"/>
                <a:ea typeface="微软雅黑" panose="020B0503020204020204" pitchFamily="34" charset="-122"/>
              </a:rPr>
              <a:t>云审计者 </a:t>
            </a:r>
            <a:r>
              <a:rPr lang="en-US" altLang="zh-CN" b="1" dirty="0">
                <a:solidFill>
                  <a:srgbClr val="0000CC"/>
                </a:solidFill>
                <a:latin typeface="微软雅黑" panose="020B0503020204020204" pitchFamily="34" charset="-122"/>
                <a:ea typeface="微软雅黑" panose="020B0503020204020204" pitchFamily="34" charset="-122"/>
              </a:rPr>
              <a:t>(Cloud auditor)</a:t>
            </a:r>
            <a:endParaRPr lang="zh-CN" altLang="en-US" b="1" dirty="0">
              <a:solidFill>
                <a:srgbClr val="0000CC"/>
              </a:solidFill>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云审计者是指能够对云服务、信息系统操作、云计算实现的性能和安全开展独立评估的机构。</a:t>
            </a:r>
            <a:endParaRPr lang="zh-CN" altLang="en-US" dirty="0">
              <a:latin typeface="微软雅黑" panose="020B0503020204020204" pitchFamily="34" charset="-122"/>
              <a:ea typeface="微软雅黑" panose="020B0503020204020204" pitchFamily="34" charset="-122"/>
            </a:endParaRPr>
          </a:p>
          <a:p>
            <a:r>
              <a:rPr lang="zh-CN" altLang="en-US" b="1" dirty="0">
                <a:solidFill>
                  <a:srgbClr val="0000CC"/>
                </a:solidFill>
                <a:latin typeface="微软雅黑" panose="020B0503020204020204" pitchFamily="34" charset="-122"/>
                <a:ea typeface="微软雅黑" panose="020B0503020204020204" pitchFamily="34" charset="-122"/>
              </a:rPr>
              <a:t>云代理 </a:t>
            </a:r>
            <a:r>
              <a:rPr lang="en-US" altLang="zh-CN" b="1" dirty="0">
                <a:solidFill>
                  <a:srgbClr val="0000CC"/>
                </a:solidFill>
                <a:latin typeface="微软雅黑" panose="020B0503020204020204" pitchFamily="34" charset="-122"/>
                <a:ea typeface="微软雅黑" panose="020B0503020204020204" pitchFamily="34" charset="-122"/>
              </a:rPr>
              <a:t>(Cloud broker)</a:t>
            </a:r>
            <a:endParaRPr lang="zh-CN" altLang="en-US" b="1" dirty="0">
              <a:solidFill>
                <a:srgbClr val="0000CC"/>
              </a:solidFill>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云代理是管理云计算服务的使用、性能以及交付的实体，它能够协调提供商和消费者之间关系</a:t>
            </a:r>
            <a:endParaRPr lang="zh-CN" altLang="en-US" dirty="0">
              <a:latin typeface="微软雅黑" panose="020B0503020204020204" pitchFamily="34" charset="-122"/>
              <a:ea typeface="微软雅黑" panose="020B0503020204020204" pitchFamily="34" charset="-122"/>
            </a:endParaRPr>
          </a:p>
          <a:p>
            <a:r>
              <a:rPr lang="zh-CN" altLang="en-US" b="1" dirty="0">
                <a:solidFill>
                  <a:srgbClr val="0000CC"/>
                </a:solidFill>
                <a:latin typeface="微软雅黑" panose="020B0503020204020204" pitchFamily="34" charset="-122"/>
                <a:ea typeface="微软雅黑" panose="020B0503020204020204" pitchFamily="34" charset="-122"/>
              </a:rPr>
              <a:t>云载体 </a:t>
            </a:r>
            <a:r>
              <a:rPr lang="en-US" altLang="zh-CN" b="1" dirty="0">
                <a:solidFill>
                  <a:srgbClr val="0000CC"/>
                </a:solidFill>
                <a:latin typeface="微软雅黑" panose="020B0503020204020204" pitchFamily="34" charset="-122"/>
                <a:ea typeface="微软雅黑" panose="020B0503020204020204" pitchFamily="34" charset="-122"/>
              </a:rPr>
              <a:t>(Cloud carrier)</a:t>
            </a:r>
            <a:endParaRPr lang="zh-CN" altLang="en-US" b="1" dirty="0">
              <a:solidFill>
                <a:srgbClr val="0000CC"/>
              </a:solidFill>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云载体为云提供商向消费者的云服务提供连接和传输的媒介</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44034" name="矩形 3"/>
          <p:cNvSpPr>
            <a:spLocks noChangeArrowheads="1"/>
          </p:cNvSpPr>
          <p:nvPr/>
        </p:nvSpPr>
        <p:spPr bwMode="auto">
          <a:xfrm>
            <a:off x="2208214" y="457201"/>
            <a:ext cx="7559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800" b="1"/>
              <a:t>5. Architectures of Cloud Computing</a:t>
            </a:r>
            <a:endParaRPr lang="en-US" altLang="zh-CN" sz="2800" b="1"/>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7" name="Picture 2" descr="https://pic.baike.soso.com/p/20131218/20131218200504-737551103.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18173" y="734220"/>
            <a:ext cx="79200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8" name="矩形 4"/>
          <p:cNvSpPr>
            <a:spLocks noChangeArrowheads="1"/>
          </p:cNvSpPr>
          <p:nvPr/>
        </p:nvSpPr>
        <p:spPr bwMode="auto">
          <a:xfrm>
            <a:off x="2495550" y="6229351"/>
            <a:ext cx="6985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400" b="1">
                <a:latin typeface="微软雅黑" panose="020B0503020204020204" pitchFamily="34" charset="-122"/>
                <a:ea typeface="微软雅黑" panose="020B0503020204020204" pitchFamily="34" charset="-122"/>
              </a:rPr>
              <a:t>IBM Cloud Reference Architecture</a:t>
            </a:r>
            <a:endParaRPr lang="zh-CN" altLang="en-US" sz="2400" b="1">
              <a:latin typeface="微软雅黑" panose="020B0503020204020204" pitchFamily="34" charset="-122"/>
              <a:ea typeface="微软雅黑" panose="020B0503020204020204" pitchFamily="34" charset="-122"/>
            </a:endParaRPr>
          </a:p>
        </p:txBody>
      </p:sp>
      <p:sp>
        <p:nvSpPr>
          <p:cNvPr id="45059" name="矩形 3"/>
          <p:cNvSpPr>
            <a:spLocks noChangeArrowheads="1"/>
          </p:cNvSpPr>
          <p:nvPr/>
        </p:nvSpPr>
        <p:spPr bwMode="auto">
          <a:xfrm>
            <a:off x="2208214" y="115889"/>
            <a:ext cx="7559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800" b="1" dirty="0"/>
              <a:t>5. Architectures of Cloud Computing</a:t>
            </a:r>
            <a:endParaRPr lang="en-US" altLang="zh-CN" sz="2800" b="1" dirty="0"/>
          </a:p>
        </p:txBody>
      </p:sp>
      <p:sp>
        <p:nvSpPr>
          <p:cNvPr id="5" name="文本框 4"/>
          <p:cNvSpPr txBox="1"/>
          <p:nvPr/>
        </p:nvSpPr>
        <p:spPr>
          <a:xfrm>
            <a:off x="2074694" y="1228369"/>
            <a:ext cx="1113351" cy="646331"/>
          </a:xfrm>
          <a:prstGeom prst="rect">
            <a:avLst/>
          </a:prstGeom>
          <a:noFill/>
        </p:spPr>
        <p:txBody>
          <a:bodyPr wrap="square" rtlCol="0">
            <a:spAutoFit/>
          </a:bodyPr>
          <a:lstStyle/>
          <a:p>
            <a:pPr algn="ctr"/>
            <a:r>
              <a:rPr lang="zh-CN" altLang="en-US" b="1" dirty="0" smtClean="0">
                <a:solidFill>
                  <a:srgbClr val="0000CC"/>
                </a:solidFill>
                <a:latin typeface="微软雅黑" panose="020B0503020204020204" pitchFamily="34" charset="-122"/>
                <a:ea typeface="微软雅黑" panose="020B0503020204020204" pitchFamily="34" charset="-122"/>
              </a:rPr>
              <a:t>云服务消费者</a:t>
            </a:r>
            <a:endParaRPr lang="zh-CN" altLang="en-US" b="1" dirty="0">
              <a:solidFill>
                <a:srgbClr val="0000CC"/>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617854" y="820591"/>
            <a:ext cx="1644697" cy="369332"/>
          </a:xfrm>
          <a:prstGeom prst="rect">
            <a:avLst/>
          </a:prstGeom>
          <a:noFill/>
        </p:spPr>
        <p:txBody>
          <a:bodyPr wrap="square" rtlCol="0">
            <a:spAutoFit/>
          </a:bodyPr>
          <a:lstStyle/>
          <a:p>
            <a:pPr algn="ctr"/>
            <a:r>
              <a:rPr lang="zh-CN" altLang="en-US" b="1" dirty="0" smtClean="0">
                <a:solidFill>
                  <a:srgbClr val="0000CC"/>
                </a:solidFill>
                <a:latin typeface="微软雅黑" panose="020B0503020204020204" pitchFamily="34" charset="-122"/>
                <a:ea typeface="微软雅黑" panose="020B0503020204020204" pitchFamily="34" charset="-122"/>
              </a:rPr>
              <a:t>云服务提供者</a:t>
            </a:r>
            <a:endParaRPr lang="zh-CN" altLang="en-US" b="1" dirty="0">
              <a:solidFill>
                <a:srgbClr val="0000CC"/>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681439" y="1211891"/>
            <a:ext cx="989786" cy="646331"/>
          </a:xfrm>
          <a:prstGeom prst="rect">
            <a:avLst/>
          </a:prstGeom>
          <a:noFill/>
        </p:spPr>
        <p:txBody>
          <a:bodyPr wrap="square" rtlCol="0">
            <a:spAutoFit/>
          </a:bodyPr>
          <a:lstStyle/>
          <a:p>
            <a:pPr algn="ctr"/>
            <a:r>
              <a:rPr lang="zh-CN" altLang="en-US" b="1" dirty="0" smtClean="0">
                <a:solidFill>
                  <a:srgbClr val="0000CC"/>
                </a:solidFill>
                <a:latin typeface="微软雅黑" panose="020B0503020204020204" pitchFamily="34" charset="-122"/>
                <a:ea typeface="微软雅黑" panose="020B0503020204020204" pitchFamily="34" charset="-122"/>
              </a:rPr>
              <a:t>云服务</a:t>
            </a:r>
            <a:endParaRPr lang="en-US" altLang="zh-CN" b="1" dirty="0" smtClean="0">
              <a:solidFill>
                <a:srgbClr val="0000CC"/>
              </a:solidFill>
              <a:latin typeface="微软雅黑" panose="020B0503020204020204" pitchFamily="34" charset="-122"/>
              <a:ea typeface="微软雅黑" panose="020B0503020204020204" pitchFamily="34" charset="-122"/>
            </a:endParaRPr>
          </a:p>
          <a:p>
            <a:pPr algn="ctr"/>
            <a:r>
              <a:rPr lang="zh-CN" altLang="en-US" b="1" dirty="0" smtClean="0">
                <a:solidFill>
                  <a:srgbClr val="0000CC"/>
                </a:solidFill>
                <a:latin typeface="微软雅黑" panose="020B0503020204020204" pitchFamily="34" charset="-122"/>
                <a:ea typeface="微软雅黑" panose="020B0503020204020204" pitchFamily="34" charset="-122"/>
              </a:rPr>
              <a:t>创建者</a:t>
            </a:r>
            <a:endParaRPr lang="zh-CN" altLang="en-US" b="1" dirty="0">
              <a:solidFill>
                <a:srgbClr val="0000CC"/>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603705" y="1228363"/>
            <a:ext cx="1055694" cy="369332"/>
          </a:xfrm>
          <a:prstGeom prst="rect">
            <a:avLst/>
          </a:prstGeom>
          <a:noFill/>
        </p:spPr>
        <p:txBody>
          <a:bodyPr wrap="square" rtlCol="0">
            <a:spAutoFit/>
          </a:bodyPr>
          <a:lstStyle/>
          <a:p>
            <a:pPr algn="ctr"/>
            <a:r>
              <a:rPr lang="zh-CN" altLang="en-US" b="1" dirty="0" smtClean="0">
                <a:solidFill>
                  <a:srgbClr val="0000CC"/>
                </a:solidFill>
                <a:latin typeface="微软雅黑" panose="020B0503020204020204" pitchFamily="34" charset="-122"/>
                <a:ea typeface="微软雅黑" panose="020B0503020204020204" pitchFamily="34" charset="-122"/>
              </a:rPr>
              <a:t>云服务</a:t>
            </a:r>
            <a:endParaRPr lang="zh-CN" altLang="en-US" b="1" dirty="0">
              <a:solidFill>
                <a:srgbClr val="0000CC"/>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7175515" y="1211887"/>
            <a:ext cx="1342411" cy="276999"/>
          </a:xfrm>
          <a:prstGeom prst="rect">
            <a:avLst/>
          </a:prstGeom>
          <a:noFill/>
        </p:spPr>
        <p:txBody>
          <a:bodyPr wrap="square" rtlCol="0">
            <a:spAutoFit/>
          </a:bodyPr>
          <a:lstStyle/>
          <a:p>
            <a:pPr algn="ctr"/>
            <a:r>
              <a:rPr lang="zh-CN" altLang="en-US" sz="1200" b="1" dirty="0" smtClean="0">
                <a:solidFill>
                  <a:srgbClr val="0000CC"/>
                </a:solidFill>
                <a:latin typeface="微软雅黑" panose="020B0503020204020204" pitchFamily="34" charset="-122"/>
                <a:ea typeface="微软雅黑" panose="020B0503020204020204" pitchFamily="34" charset="-122"/>
              </a:rPr>
              <a:t>通用云管理平台</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sp>
        <p:nvSpPr>
          <p:cNvPr id="2" name="矩形 1"/>
          <p:cNvSpPr/>
          <p:nvPr/>
        </p:nvSpPr>
        <p:spPr>
          <a:xfrm>
            <a:off x="6411050" y="3829221"/>
            <a:ext cx="723275" cy="523220"/>
          </a:xfrm>
          <a:prstGeom prst="rect">
            <a:avLst/>
          </a:prstGeom>
        </p:spPr>
        <p:txBody>
          <a:bodyPr wrap="none">
            <a:spAutoFit/>
          </a:bodyPr>
          <a:lstStyle/>
          <a:p>
            <a:r>
              <a:rPr lang="zh-CN" altLang="en-US" sz="1400" b="1" dirty="0">
                <a:solidFill>
                  <a:srgbClr val="0000CC"/>
                </a:solidFill>
                <a:latin typeface="微软雅黑" panose="020B0503020204020204" pitchFamily="34" charset="-122"/>
                <a:ea typeface="微软雅黑" panose="020B0503020204020204" pitchFamily="34" charset="-122"/>
              </a:rPr>
              <a:t>操作</a:t>
            </a:r>
            <a:r>
              <a:rPr lang="zh-CN" altLang="en-US" sz="1400" b="1" dirty="0" smtClean="0">
                <a:solidFill>
                  <a:srgbClr val="0000CC"/>
                </a:solidFill>
                <a:latin typeface="微软雅黑" panose="020B0503020204020204" pitchFamily="34" charset="-122"/>
                <a:ea typeface="微软雅黑" panose="020B0503020204020204" pitchFamily="34" charset="-122"/>
              </a:rPr>
              <a:t>支</a:t>
            </a:r>
            <a:endParaRPr lang="en-US" altLang="zh-CN" sz="1400" b="1" dirty="0" smtClean="0">
              <a:solidFill>
                <a:srgbClr val="0000CC"/>
              </a:solidFill>
              <a:latin typeface="微软雅黑" panose="020B0503020204020204" pitchFamily="34" charset="-122"/>
              <a:ea typeface="微软雅黑" panose="020B0503020204020204" pitchFamily="34" charset="-122"/>
            </a:endParaRPr>
          </a:p>
          <a:p>
            <a:r>
              <a:rPr lang="zh-CN" altLang="en-US" sz="1400" b="1" dirty="0" smtClean="0">
                <a:solidFill>
                  <a:srgbClr val="0000CC"/>
                </a:solidFill>
                <a:latin typeface="微软雅黑" panose="020B0503020204020204" pitchFamily="34" charset="-122"/>
                <a:ea typeface="微软雅黑" panose="020B0503020204020204" pitchFamily="34" charset="-122"/>
              </a:rPr>
              <a:t>持服务</a:t>
            </a:r>
            <a:endParaRPr lang="zh-CN" altLang="en-US" sz="1400" b="1" dirty="0">
              <a:solidFill>
                <a:srgbClr val="0000CC"/>
              </a:solidFill>
              <a:latin typeface="微软雅黑" panose="020B0503020204020204" pitchFamily="34" charset="-122"/>
              <a:ea typeface="微软雅黑" panose="020B0503020204020204" pitchFamily="34" charset="-122"/>
            </a:endParaRPr>
          </a:p>
        </p:txBody>
      </p:sp>
      <p:sp>
        <p:nvSpPr>
          <p:cNvPr id="12" name="矩形 11"/>
          <p:cNvSpPr/>
          <p:nvPr/>
        </p:nvSpPr>
        <p:spPr>
          <a:xfrm>
            <a:off x="7481392" y="3812744"/>
            <a:ext cx="723275" cy="523220"/>
          </a:xfrm>
          <a:prstGeom prst="rect">
            <a:avLst/>
          </a:prstGeom>
        </p:spPr>
        <p:txBody>
          <a:bodyPr wrap="none">
            <a:spAutoFit/>
          </a:bodyPr>
          <a:lstStyle/>
          <a:p>
            <a:r>
              <a:rPr lang="zh-CN" altLang="en-US" sz="1400" b="1" dirty="0">
                <a:solidFill>
                  <a:srgbClr val="0000CC"/>
                </a:solidFill>
                <a:latin typeface="微软雅黑" panose="020B0503020204020204" pitchFamily="34" charset="-122"/>
                <a:ea typeface="微软雅黑" panose="020B0503020204020204" pitchFamily="34" charset="-122"/>
              </a:rPr>
              <a:t>业务</a:t>
            </a:r>
            <a:r>
              <a:rPr lang="zh-CN" altLang="en-US" sz="1400" b="1" dirty="0" smtClean="0">
                <a:solidFill>
                  <a:srgbClr val="0000CC"/>
                </a:solidFill>
                <a:latin typeface="微软雅黑" panose="020B0503020204020204" pitchFamily="34" charset="-122"/>
                <a:ea typeface="微软雅黑" panose="020B0503020204020204" pitchFamily="34" charset="-122"/>
              </a:rPr>
              <a:t>支</a:t>
            </a:r>
            <a:endParaRPr lang="en-US" altLang="zh-CN" sz="1400" b="1" dirty="0" smtClean="0">
              <a:solidFill>
                <a:srgbClr val="0000CC"/>
              </a:solidFill>
              <a:latin typeface="微软雅黑" panose="020B0503020204020204" pitchFamily="34" charset="-122"/>
              <a:ea typeface="微软雅黑" panose="020B0503020204020204" pitchFamily="34" charset="-122"/>
            </a:endParaRPr>
          </a:p>
          <a:p>
            <a:r>
              <a:rPr lang="zh-CN" altLang="en-US" sz="1400" b="1" dirty="0" smtClean="0">
                <a:solidFill>
                  <a:srgbClr val="0000CC"/>
                </a:solidFill>
                <a:latin typeface="微软雅黑" panose="020B0503020204020204" pitchFamily="34" charset="-122"/>
                <a:ea typeface="微软雅黑" panose="020B0503020204020204" pitchFamily="34" charset="-122"/>
              </a:rPr>
              <a:t>持服务</a:t>
            </a:r>
            <a:endParaRPr lang="zh-CN" altLang="en-US" sz="1400" b="1" dirty="0">
              <a:solidFill>
                <a:srgbClr val="0000CC"/>
              </a:solidFill>
              <a:latin typeface="微软雅黑" panose="020B0503020204020204" pitchFamily="34" charset="-122"/>
              <a:ea typeface="微软雅黑" panose="020B0503020204020204" pitchFamily="34" charset="-122"/>
            </a:endParaRPr>
          </a:p>
        </p:txBody>
      </p:sp>
      <p:sp>
        <p:nvSpPr>
          <p:cNvPr id="13" name="矩形 12"/>
          <p:cNvSpPr/>
          <p:nvPr/>
        </p:nvSpPr>
        <p:spPr>
          <a:xfrm>
            <a:off x="6493286" y="5159631"/>
            <a:ext cx="1005403" cy="338554"/>
          </a:xfrm>
          <a:prstGeom prst="rect">
            <a:avLst/>
          </a:prstGeom>
        </p:spPr>
        <p:txBody>
          <a:bodyPr wrap="none">
            <a:spAutoFit/>
          </a:bodyPr>
          <a:lstStyle/>
          <a:p>
            <a:r>
              <a:rPr lang="zh-CN" altLang="en-US" sz="1600" b="1" dirty="0" smtClean="0">
                <a:solidFill>
                  <a:srgbClr val="0000CC"/>
                </a:solidFill>
                <a:latin typeface="微软雅黑" panose="020B0503020204020204" pitchFamily="34" charset="-122"/>
                <a:ea typeface="微软雅黑" panose="020B0503020204020204" pitchFamily="34" charset="-122"/>
              </a:rPr>
              <a:t>基础设施</a:t>
            </a:r>
            <a:endParaRPr lang="zh-CN" altLang="en-US" sz="1600" b="1" dirty="0">
              <a:solidFill>
                <a:srgbClr val="0000CC"/>
              </a:solidFill>
              <a:latin typeface="微软雅黑" panose="020B0503020204020204" pitchFamily="34" charset="-122"/>
              <a:ea typeface="微软雅黑" panose="020B0503020204020204" pitchFamily="34" charset="-122"/>
            </a:endParaRPr>
          </a:p>
        </p:txBody>
      </p:sp>
      <p:sp>
        <p:nvSpPr>
          <p:cNvPr id="14" name="矩形 13"/>
          <p:cNvSpPr/>
          <p:nvPr/>
        </p:nvSpPr>
        <p:spPr>
          <a:xfrm>
            <a:off x="4795075" y="2118225"/>
            <a:ext cx="1261884" cy="276999"/>
          </a:xfrm>
          <a:prstGeom prst="rect">
            <a:avLst/>
          </a:prstGeom>
        </p:spPr>
        <p:txBody>
          <a:bodyPr wrap="none">
            <a:spAutoFit/>
          </a:bodyPr>
          <a:lstStyle/>
          <a:p>
            <a:r>
              <a:rPr lang="zh-CN" altLang="en-US" sz="1200" b="1" dirty="0" smtClean="0">
                <a:solidFill>
                  <a:srgbClr val="0000CC"/>
                </a:solidFill>
                <a:latin typeface="微软雅黑" panose="020B0503020204020204" pitchFamily="34" charset="-122"/>
                <a:ea typeface="微软雅黑" panose="020B0503020204020204" pitchFamily="34" charset="-122"/>
              </a:rPr>
              <a:t>业务过程即服务</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sp>
        <p:nvSpPr>
          <p:cNvPr id="15" name="矩形 14"/>
          <p:cNvSpPr/>
          <p:nvPr/>
        </p:nvSpPr>
        <p:spPr>
          <a:xfrm>
            <a:off x="4772828" y="2915613"/>
            <a:ext cx="954107" cy="276999"/>
          </a:xfrm>
          <a:prstGeom prst="rect">
            <a:avLst/>
          </a:prstGeom>
        </p:spPr>
        <p:txBody>
          <a:bodyPr wrap="none">
            <a:spAutoFit/>
          </a:bodyPr>
          <a:lstStyle/>
          <a:p>
            <a:r>
              <a:rPr lang="zh-CN" altLang="en-US" sz="1200" b="1" dirty="0">
                <a:solidFill>
                  <a:srgbClr val="0000CC"/>
                </a:solidFill>
                <a:latin typeface="微软雅黑" panose="020B0503020204020204" pitchFamily="34" charset="-122"/>
                <a:ea typeface="微软雅黑" panose="020B0503020204020204" pitchFamily="34" charset="-122"/>
              </a:rPr>
              <a:t>软件</a:t>
            </a:r>
            <a:r>
              <a:rPr lang="zh-CN" altLang="en-US" sz="1200" b="1" dirty="0" smtClean="0">
                <a:solidFill>
                  <a:srgbClr val="0000CC"/>
                </a:solidFill>
                <a:latin typeface="微软雅黑" panose="020B0503020204020204" pitchFamily="34" charset="-122"/>
                <a:ea typeface="微软雅黑" panose="020B0503020204020204" pitchFamily="34" charset="-122"/>
              </a:rPr>
              <a:t>即服务</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sp>
        <p:nvSpPr>
          <p:cNvPr id="16" name="矩形 15"/>
          <p:cNvSpPr/>
          <p:nvPr/>
        </p:nvSpPr>
        <p:spPr>
          <a:xfrm>
            <a:off x="4620423" y="3710567"/>
            <a:ext cx="954107" cy="276999"/>
          </a:xfrm>
          <a:prstGeom prst="rect">
            <a:avLst/>
          </a:prstGeom>
        </p:spPr>
        <p:txBody>
          <a:bodyPr wrap="none">
            <a:spAutoFit/>
          </a:bodyPr>
          <a:lstStyle/>
          <a:p>
            <a:r>
              <a:rPr lang="zh-CN" altLang="en-US" sz="1200" b="1" dirty="0">
                <a:solidFill>
                  <a:srgbClr val="0000CC"/>
                </a:solidFill>
                <a:latin typeface="微软雅黑" panose="020B0503020204020204" pitchFamily="34" charset="-122"/>
                <a:ea typeface="微软雅黑" panose="020B0503020204020204" pitchFamily="34" charset="-122"/>
              </a:rPr>
              <a:t>平台</a:t>
            </a:r>
            <a:r>
              <a:rPr lang="zh-CN" altLang="en-US" sz="1200" b="1" dirty="0" smtClean="0">
                <a:solidFill>
                  <a:srgbClr val="0000CC"/>
                </a:solidFill>
                <a:latin typeface="微软雅黑" panose="020B0503020204020204" pitchFamily="34" charset="-122"/>
                <a:ea typeface="微软雅黑" panose="020B0503020204020204" pitchFamily="34" charset="-122"/>
              </a:rPr>
              <a:t>即服务</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sp>
        <p:nvSpPr>
          <p:cNvPr id="17" name="矩形 16"/>
          <p:cNvSpPr/>
          <p:nvPr/>
        </p:nvSpPr>
        <p:spPr>
          <a:xfrm>
            <a:off x="4163221" y="4538472"/>
            <a:ext cx="1261884" cy="276999"/>
          </a:xfrm>
          <a:prstGeom prst="rect">
            <a:avLst/>
          </a:prstGeom>
        </p:spPr>
        <p:txBody>
          <a:bodyPr wrap="none">
            <a:spAutoFit/>
          </a:bodyPr>
          <a:lstStyle/>
          <a:p>
            <a:r>
              <a:rPr lang="zh-CN" altLang="en-US" sz="1200" b="1" dirty="0" smtClean="0">
                <a:solidFill>
                  <a:srgbClr val="0000CC"/>
                </a:solidFill>
                <a:latin typeface="微软雅黑" panose="020B0503020204020204" pitchFamily="34" charset="-122"/>
                <a:ea typeface="微软雅黑" panose="020B0503020204020204" pitchFamily="34" charset="-122"/>
              </a:rPr>
              <a:t>基础设施即服务</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3"/>
          <p:cNvSpPr>
            <a:spLocks noGrp="1" noChangeArrowheads="1"/>
          </p:cNvSpPr>
          <p:nvPr>
            <p:ph idx="1"/>
          </p:nvPr>
        </p:nvSpPr>
        <p:spPr>
          <a:xfrm>
            <a:off x="506994" y="1052513"/>
            <a:ext cx="10873211" cy="5472112"/>
          </a:xfrm>
        </p:spPr>
        <p:txBody>
          <a:bodyPr/>
          <a:lstStyle/>
          <a:p>
            <a:pPr eaLnBrk="1" hangingPunct="1"/>
            <a:r>
              <a:rPr lang="zh-CN" altLang="en-US" b="1" dirty="0">
                <a:solidFill>
                  <a:srgbClr val="0033CC"/>
                </a:solidFill>
                <a:latin typeface="微软雅黑" panose="020B0503020204020204" pitchFamily="34" charset="-122"/>
                <a:ea typeface="微软雅黑" panose="020B0503020204020204" pitchFamily="34" charset="-122"/>
              </a:rPr>
              <a:t>大型互联网企业能力过剩</a:t>
            </a:r>
            <a:endParaRPr lang="en-US" altLang="zh-CN" b="1" dirty="0">
              <a:solidFill>
                <a:srgbClr val="0033CC"/>
              </a:solidFill>
              <a:latin typeface="微软雅黑" panose="020B0503020204020204" pitchFamily="34" charset="-122"/>
              <a:ea typeface="微软雅黑" panose="020B0503020204020204" pitchFamily="34" charset="-122"/>
            </a:endParaRPr>
          </a:p>
          <a:p>
            <a:pPr eaLnBrk="1" hangingPunct="1"/>
            <a:r>
              <a:rPr lang="en-US" altLang="zh-CN" b="1" dirty="0">
                <a:latin typeface="微软雅黑" panose="020B0503020204020204" pitchFamily="34" charset="-122"/>
                <a:ea typeface="微软雅黑" panose="020B0503020204020204" pitchFamily="34" charset="-122"/>
              </a:rPr>
              <a:t>Amazon, like most computer networks, were using as little as 10% of their capacity at any one time</a:t>
            </a:r>
            <a:r>
              <a:rPr lang="zh-CN" altLang="en-US" b="1" dirty="0">
                <a:latin typeface="微软雅黑" panose="020B0503020204020204" pitchFamily="34" charset="-122"/>
                <a:ea typeface="微软雅黑" panose="020B0503020204020204" pitchFamily="34" charset="-122"/>
              </a:rPr>
              <a:t>。</a:t>
            </a:r>
            <a:endParaRPr lang="en-US" altLang="zh-CN" b="1" dirty="0">
              <a:solidFill>
                <a:srgbClr val="0033CC"/>
              </a:solidFill>
              <a:latin typeface="微软雅黑" panose="020B0503020204020204" pitchFamily="34" charset="-122"/>
              <a:ea typeface="微软雅黑" panose="020B0503020204020204" pitchFamily="34" charset="-122"/>
            </a:endParaRPr>
          </a:p>
          <a:p>
            <a:pPr>
              <a:spcBef>
                <a:spcPts val="1200"/>
              </a:spcBef>
            </a:pPr>
            <a:r>
              <a:rPr lang="zh-CN" altLang="en-US" b="1" dirty="0">
                <a:solidFill>
                  <a:srgbClr val="0033CC"/>
                </a:solidFill>
                <a:latin typeface="微软雅黑" panose="020B0503020204020204" pitchFamily="34" charset="-122"/>
                <a:ea typeface="微软雅黑" panose="020B0503020204020204" pitchFamily="34" charset="-122"/>
              </a:rPr>
              <a:t>所以，一些企业看到了商机，出租服务</a:t>
            </a:r>
            <a:endParaRPr lang="en-US" altLang="zh-CN" b="1" dirty="0">
              <a:solidFill>
                <a:srgbClr val="0033CC"/>
              </a:solidFill>
              <a:latin typeface="微软雅黑" panose="020B0503020204020204" pitchFamily="34" charset="-122"/>
              <a:ea typeface="微软雅黑" panose="020B0503020204020204" pitchFamily="34" charset="-122"/>
            </a:endParaRPr>
          </a:p>
          <a:p>
            <a:r>
              <a:rPr lang="en-US" altLang="zh-CN" b="1" dirty="0">
                <a:solidFill>
                  <a:srgbClr val="0033CC"/>
                </a:solidFill>
                <a:latin typeface="微软雅黑" panose="020B0503020204020204" pitchFamily="34" charset="-122"/>
                <a:ea typeface="微软雅黑" panose="020B0503020204020204" pitchFamily="34" charset="-122"/>
              </a:rPr>
              <a:t>Amazon</a:t>
            </a:r>
            <a:r>
              <a:rPr lang="zh-CN" altLang="en-US" b="1" dirty="0">
                <a:solidFill>
                  <a:srgbClr val="0033CC"/>
                </a:solidFill>
                <a:latin typeface="微软雅黑" panose="020B0503020204020204" pitchFamily="34" charset="-122"/>
                <a:ea typeface="微软雅黑" panose="020B0503020204020204" pitchFamily="34" charset="-122"/>
              </a:rPr>
              <a:t>：</a:t>
            </a:r>
            <a:endParaRPr lang="en-US" altLang="zh-CN" b="1" dirty="0">
              <a:solidFill>
                <a:srgbClr val="0033CC"/>
              </a:solidFill>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Amazon wanted to provide </a:t>
            </a:r>
            <a:r>
              <a:rPr lang="en-US" altLang="zh-CN" b="1" dirty="0">
                <a:solidFill>
                  <a:srgbClr val="FF0000"/>
                </a:solidFill>
                <a:latin typeface="微软雅黑" panose="020B0503020204020204" pitchFamily="34" charset="-122"/>
                <a:ea typeface="微软雅黑" panose="020B0503020204020204" pitchFamily="34" charset="-122"/>
              </a:rPr>
              <a:t>cloud computing </a:t>
            </a:r>
            <a:r>
              <a:rPr lang="en-US" altLang="zh-CN" b="1" dirty="0">
                <a:latin typeface="微软雅黑" panose="020B0503020204020204" pitchFamily="34" charset="-122"/>
                <a:ea typeface="微软雅黑" panose="020B0503020204020204" pitchFamily="34" charset="-122"/>
              </a:rPr>
              <a:t>to external customers, and </a:t>
            </a:r>
            <a:endParaRPr lang="en-US" altLang="zh-CN" b="1"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launched </a:t>
            </a:r>
            <a:r>
              <a:rPr lang="en-US" altLang="zh-CN" b="1" dirty="0">
                <a:solidFill>
                  <a:srgbClr val="0000CC"/>
                </a:solidFill>
                <a:latin typeface="微软雅黑" panose="020B0503020204020204" pitchFamily="34" charset="-122"/>
                <a:ea typeface="微软雅黑" panose="020B0503020204020204" pitchFamily="34" charset="-122"/>
              </a:rPr>
              <a:t>Amazon Web Services (AWS) </a:t>
            </a:r>
            <a:r>
              <a:rPr lang="en-US" altLang="zh-CN" b="1" dirty="0">
                <a:latin typeface="微软雅黑" panose="020B0503020204020204" pitchFamily="34" charset="-122"/>
                <a:ea typeface="微软雅黑" panose="020B0503020204020204" pitchFamily="34" charset="-122"/>
              </a:rPr>
              <a:t>on a utility computing </a:t>
            </a:r>
            <a:r>
              <a:rPr lang="zh-CN" altLang="en-US" b="1" dirty="0">
                <a:latin typeface="微软雅黑" panose="020B0503020204020204" pitchFamily="34" charset="-122"/>
                <a:ea typeface="微软雅黑" panose="020B0503020204020204" pitchFamily="34" charset="-122"/>
              </a:rPr>
              <a:t>（效用计算）</a:t>
            </a:r>
            <a:r>
              <a:rPr lang="en-US" altLang="zh-CN" b="1" dirty="0">
                <a:latin typeface="微软雅黑" panose="020B0503020204020204" pitchFamily="34" charset="-122"/>
                <a:ea typeface="微软雅黑" panose="020B0503020204020204" pitchFamily="34" charset="-122"/>
              </a:rPr>
              <a:t>basis in 2006.</a:t>
            </a:r>
            <a:endParaRPr lang="en-US" altLang="zh-CN" b="1" dirty="0">
              <a:latin typeface="微软雅黑" panose="020B0503020204020204" pitchFamily="34" charset="-122"/>
              <a:ea typeface="微软雅黑" panose="020B0503020204020204" pitchFamily="34" charset="-122"/>
            </a:endParaRPr>
          </a:p>
          <a:p>
            <a:r>
              <a:rPr lang="en-US" altLang="zh-CN" sz="1200" b="1" dirty="0">
                <a:latin typeface="微软雅黑" panose="020B0503020204020204" pitchFamily="34" charset="-122"/>
                <a:ea typeface="微软雅黑" panose="020B0503020204020204" pitchFamily="34" charset="-122"/>
              </a:rPr>
              <a:t>效用计算是一种提供服务的模型，在这个模型里面服务提供商产生客户需要的计算资源和基础设施管理，并且根据某个应用，而不是仅仅按照速率进行收费。</a:t>
            </a:r>
            <a:endParaRPr lang="en-US" altLang="zh-CN" sz="1200" b="1" dirty="0">
              <a:latin typeface="微软雅黑" panose="020B0503020204020204" pitchFamily="34" charset="-122"/>
              <a:ea typeface="微软雅黑" panose="020B0503020204020204" pitchFamily="34" charset="-122"/>
            </a:endParaRPr>
          </a:p>
        </p:txBody>
      </p:sp>
      <p:sp>
        <p:nvSpPr>
          <p:cNvPr id="6146" name="Rectangle 2"/>
          <p:cNvSpPr txBox="1">
            <a:spLocks noChangeArrowheads="1"/>
          </p:cNvSpPr>
          <p:nvPr/>
        </p:nvSpPr>
        <p:spPr bwMode="auto">
          <a:xfrm>
            <a:off x="2133601" y="169863"/>
            <a:ext cx="7923213"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3200" b="1">
                <a:latin typeface="微软雅黑" panose="020B0503020204020204" pitchFamily="34" charset="-122"/>
                <a:ea typeface="微软雅黑" panose="020B0503020204020204" pitchFamily="34" charset="-122"/>
              </a:rPr>
              <a:t>1. Introduction to Cloud Computing</a:t>
            </a:r>
            <a:endParaRPr lang="en-US" altLang="zh-CN" sz="32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5">
                                            <p:txEl>
                                              <p:pRg st="2" end="2"/>
                                            </p:txEl>
                                          </p:spTgt>
                                        </p:tgtEl>
                                        <p:attrNameLst>
                                          <p:attrName>style.visibility</p:attrName>
                                        </p:attrNameLst>
                                      </p:cBhvr>
                                      <p:to>
                                        <p:strVal val="visible"/>
                                      </p:to>
                                    </p:set>
                                    <p:anim calcmode="lin" valueType="num">
                                      <p:cBhvr additive="base">
                                        <p:cTn id="7" dur="500" fill="hold"/>
                                        <p:tgtEl>
                                          <p:spTgt spid="614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145">
                                            <p:txEl>
                                              <p:pRg st="3" end="3"/>
                                            </p:txEl>
                                          </p:spTgt>
                                        </p:tgtEl>
                                        <p:attrNameLst>
                                          <p:attrName>style.visibility</p:attrName>
                                        </p:attrNameLst>
                                      </p:cBhvr>
                                      <p:to>
                                        <p:strVal val="visible"/>
                                      </p:to>
                                    </p:set>
                                    <p:animEffect transition="in" filter="fade">
                                      <p:cBhvr>
                                        <p:cTn id="13" dur="1000"/>
                                        <p:tgtEl>
                                          <p:spTgt spid="6145">
                                            <p:txEl>
                                              <p:pRg st="3" end="3"/>
                                            </p:txEl>
                                          </p:spTgt>
                                        </p:tgtEl>
                                      </p:cBhvr>
                                    </p:animEffect>
                                    <p:anim calcmode="lin" valueType="num">
                                      <p:cBhvr>
                                        <p:cTn id="14" dur="1000" fill="hold"/>
                                        <p:tgtEl>
                                          <p:spTgt spid="6145">
                                            <p:txEl>
                                              <p:pRg st="3" end="3"/>
                                            </p:txEl>
                                          </p:spTgt>
                                        </p:tgtEl>
                                        <p:attrNameLst>
                                          <p:attrName>ppt_x</p:attrName>
                                        </p:attrNameLst>
                                      </p:cBhvr>
                                      <p:tavLst>
                                        <p:tav tm="0">
                                          <p:val>
                                            <p:strVal val="#ppt_x"/>
                                          </p:val>
                                        </p:tav>
                                        <p:tav tm="100000">
                                          <p:val>
                                            <p:strVal val="#ppt_x"/>
                                          </p:val>
                                        </p:tav>
                                      </p:tavLst>
                                    </p:anim>
                                    <p:anim calcmode="lin" valueType="num">
                                      <p:cBhvr>
                                        <p:cTn id="15" dur="1000" fill="hold"/>
                                        <p:tgtEl>
                                          <p:spTgt spid="6145">
                                            <p:txEl>
                                              <p:pRg st="3" end="3"/>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145">
                                            <p:txEl>
                                              <p:pRg st="4" end="4"/>
                                            </p:txEl>
                                          </p:spTgt>
                                        </p:tgtEl>
                                        <p:attrNameLst>
                                          <p:attrName>style.visibility</p:attrName>
                                        </p:attrNameLst>
                                      </p:cBhvr>
                                      <p:to>
                                        <p:strVal val="visible"/>
                                      </p:to>
                                    </p:set>
                                    <p:animEffect transition="in" filter="fade">
                                      <p:cBhvr>
                                        <p:cTn id="18" dur="1000"/>
                                        <p:tgtEl>
                                          <p:spTgt spid="6145">
                                            <p:txEl>
                                              <p:pRg st="4" end="4"/>
                                            </p:txEl>
                                          </p:spTgt>
                                        </p:tgtEl>
                                      </p:cBhvr>
                                    </p:animEffect>
                                    <p:anim calcmode="lin" valueType="num">
                                      <p:cBhvr>
                                        <p:cTn id="19" dur="1000" fill="hold"/>
                                        <p:tgtEl>
                                          <p:spTgt spid="6145">
                                            <p:txEl>
                                              <p:pRg st="4" end="4"/>
                                            </p:txEl>
                                          </p:spTgt>
                                        </p:tgtEl>
                                        <p:attrNameLst>
                                          <p:attrName>ppt_x</p:attrName>
                                        </p:attrNameLst>
                                      </p:cBhvr>
                                      <p:tavLst>
                                        <p:tav tm="0">
                                          <p:val>
                                            <p:strVal val="#ppt_x"/>
                                          </p:val>
                                        </p:tav>
                                        <p:tav tm="100000">
                                          <p:val>
                                            <p:strVal val="#ppt_x"/>
                                          </p:val>
                                        </p:tav>
                                      </p:tavLst>
                                    </p:anim>
                                    <p:anim calcmode="lin" valueType="num">
                                      <p:cBhvr>
                                        <p:cTn id="20" dur="1000" fill="hold"/>
                                        <p:tgtEl>
                                          <p:spTgt spid="614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145">
                                            <p:txEl>
                                              <p:pRg st="5" end="5"/>
                                            </p:txEl>
                                          </p:spTgt>
                                        </p:tgtEl>
                                        <p:attrNameLst>
                                          <p:attrName>style.visibility</p:attrName>
                                        </p:attrNameLst>
                                      </p:cBhvr>
                                      <p:to>
                                        <p:strVal val="visible"/>
                                      </p:to>
                                    </p:set>
                                    <p:anim calcmode="lin" valueType="num">
                                      <p:cBhvr additive="base">
                                        <p:cTn id="25" dur="500" fill="hold"/>
                                        <p:tgtEl>
                                          <p:spTgt spid="614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5">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145">
                                            <p:txEl>
                                              <p:pRg st="6" end="6"/>
                                            </p:txEl>
                                          </p:spTgt>
                                        </p:tgtEl>
                                        <p:attrNameLst>
                                          <p:attrName>style.visibility</p:attrName>
                                        </p:attrNameLst>
                                      </p:cBhvr>
                                      <p:to>
                                        <p:strVal val="visible"/>
                                      </p:to>
                                    </p:set>
                                    <p:anim calcmode="lin" valueType="num">
                                      <p:cBhvr additive="base">
                                        <p:cTn id="29" dur="500" fill="hold"/>
                                        <p:tgtEl>
                                          <p:spTgt spid="6145">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14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内容占位符 2"/>
          <p:cNvSpPr>
            <a:spLocks noGrp="1" noChangeArrowheads="1"/>
          </p:cNvSpPr>
          <p:nvPr>
            <p:ph idx="1"/>
          </p:nvPr>
        </p:nvSpPr>
        <p:spPr>
          <a:xfrm>
            <a:off x="796705" y="1557339"/>
            <a:ext cx="10492966" cy="3666511"/>
          </a:xfrm>
        </p:spPr>
        <p:txBody>
          <a:bodyPr>
            <a:normAutofit/>
          </a:bodyPr>
          <a:lstStyle/>
          <a:p>
            <a:pPr>
              <a:lnSpc>
                <a:spcPct val="120000"/>
              </a:lnSpc>
              <a:spcAft>
                <a:spcPts val="600"/>
              </a:spcAft>
            </a:pPr>
            <a:r>
              <a:rPr lang="zh-CN" altLang="en-US" sz="2600" b="1" dirty="0">
                <a:latin typeface="微软雅黑" panose="020B0503020204020204" pitchFamily="34" charset="-122"/>
                <a:ea typeface="微软雅黑" panose="020B0503020204020204" pitchFamily="34" charset="-122"/>
              </a:rPr>
              <a:t>角色：</a:t>
            </a:r>
            <a:r>
              <a:rPr lang="en-US" altLang="zh-CN" sz="2600" b="1" dirty="0">
                <a:latin typeface="微软雅黑" panose="020B0503020204020204" pitchFamily="34" charset="-122"/>
                <a:ea typeface="微软雅黑" panose="020B0503020204020204" pitchFamily="34" charset="-122"/>
              </a:rPr>
              <a:t>IBM </a:t>
            </a:r>
            <a:r>
              <a:rPr lang="zh-CN" altLang="en-US" sz="2600" b="1" dirty="0">
                <a:latin typeface="微软雅黑" panose="020B0503020204020204" pitchFamily="34" charset="-122"/>
                <a:ea typeface="微软雅黑" panose="020B0503020204020204" pitchFamily="34" charset="-122"/>
              </a:rPr>
              <a:t>参考架构包含以下角色：</a:t>
            </a:r>
            <a:endParaRPr lang="zh-CN" altLang="en-US" sz="2600" b="1" dirty="0">
              <a:latin typeface="微软雅黑" panose="020B0503020204020204" pitchFamily="34" charset="-122"/>
              <a:ea typeface="微软雅黑" panose="020B0503020204020204" pitchFamily="34" charset="-122"/>
            </a:endParaRPr>
          </a:p>
          <a:p>
            <a:pPr>
              <a:lnSpc>
                <a:spcPct val="120000"/>
              </a:lnSpc>
              <a:spcAft>
                <a:spcPts val="600"/>
              </a:spcAft>
            </a:pPr>
            <a:r>
              <a:rPr lang="en-US" altLang="zh-CN" sz="2600" b="1" dirty="0">
                <a:solidFill>
                  <a:srgbClr val="0000CC"/>
                </a:solidFill>
                <a:latin typeface="微软雅黑" panose="020B0503020204020204" pitchFamily="34" charset="-122"/>
                <a:ea typeface="微软雅黑" panose="020B0503020204020204" pitchFamily="34" charset="-122"/>
              </a:rPr>
              <a:t>Cloud Service Creator</a:t>
            </a:r>
            <a:r>
              <a:rPr lang="zh-CN" altLang="en-US" sz="2600" b="1" dirty="0">
                <a:latin typeface="微软雅黑" panose="020B0503020204020204" pitchFamily="34" charset="-122"/>
                <a:ea typeface="微软雅黑" panose="020B0503020204020204" pitchFamily="34" charset="-122"/>
              </a:rPr>
              <a:t>（</a:t>
            </a:r>
            <a:r>
              <a:rPr lang="zh-CN" altLang="en-US" sz="2600" b="1" dirty="0">
                <a:latin typeface="微软雅黑" panose="020B0503020204020204" pitchFamily="34" charset="-122"/>
                <a:ea typeface="微软雅黑" panose="020B0503020204020204" pitchFamily="34" charset="-122"/>
                <a:hlinkClick r:id="rId1"/>
              </a:rPr>
              <a:t>云服务</a:t>
            </a:r>
            <a:r>
              <a:rPr lang="zh-CN" altLang="en-US" sz="2600" b="1" dirty="0">
                <a:latin typeface="微软雅黑" panose="020B0503020204020204" pitchFamily="34" charset="-122"/>
                <a:ea typeface="微软雅黑" panose="020B0503020204020204" pitchFamily="34" charset="-122"/>
              </a:rPr>
              <a:t>创建者），开发将通过云基础架构被使用的新服务</a:t>
            </a:r>
            <a:endParaRPr lang="zh-CN" altLang="en-US" sz="2600" b="1" dirty="0">
              <a:latin typeface="微软雅黑" panose="020B0503020204020204" pitchFamily="34" charset="-122"/>
              <a:ea typeface="微软雅黑" panose="020B0503020204020204" pitchFamily="34" charset="-122"/>
            </a:endParaRPr>
          </a:p>
          <a:p>
            <a:pPr>
              <a:lnSpc>
                <a:spcPct val="120000"/>
              </a:lnSpc>
              <a:spcAft>
                <a:spcPts val="600"/>
              </a:spcAft>
            </a:pPr>
            <a:r>
              <a:rPr lang="en-US" altLang="zh-CN" sz="2600" b="1" dirty="0">
                <a:solidFill>
                  <a:srgbClr val="0000CC"/>
                </a:solidFill>
                <a:latin typeface="微软雅黑" panose="020B0503020204020204" pitchFamily="34" charset="-122"/>
                <a:ea typeface="微软雅黑" panose="020B0503020204020204" pitchFamily="34" charset="-122"/>
              </a:rPr>
              <a:t>Cloud Service Provider</a:t>
            </a:r>
            <a:r>
              <a:rPr lang="zh-CN" altLang="en-US" sz="2600" b="1" dirty="0">
                <a:latin typeface="微软雅黑" panose="020B0503020204020204" pitchFamily="34" charset="-122"/>
                <a:ea typeface="微软雅黑" panose="020B0503020204020204" pitchFamily="34" charset="-122"/>
              </a:rPr>
              <a:t>（云服务提供者），管理和运营云基础架构</a:t>
            </a:r>
            <a:endParaRPr lang="zh-CN" altLang="en-US" sz="2600" b="1" dirty="0">
              <a:latin typeface="微软雅黑" panose="020B0503020204020204" pitchFamily="34" charset="-122"/>
              <a:ea typeface="微软雅黑" panose="020B0503020204020204" pitchFamily="34" charset="-122"/>
            </a:endParaRPr>
          </a:p>
          <a:p>
            <a:pPr>
              <a:lnSpc>
                <a:spcPct val="120000"/>
              </a:lnSpc>
              <a:spcAft>
                <a:spcPts val="600"/>
              </a:spcAft>
            </a:pPr>
            <a:r>
              <a:rPr lang="en-US" altLang="zh-CN" sz="2600" b="1" dirty="0">
                <a:solidFill>
                  <a:srgbClr val="0000CC"/>
                </a:solidFill>
                <a:latin typeface="微软雅黑" panose="020B0503020204020204" pitchFamily="34" charset="-122"/>
                <a:ea typeface="微软雅黑" panose="020B0503020204020204" pitchFamily="34" charset="-122"/>
              </a:rPr>
              <a:t>Cloud Service Consumer</a:t>
            </a:r>
            <a:r>
              <a:rPr lang="zh-CN" altLang="en-US" sz="2600" b="1" dirty="0">
                <a:latin typeface="微软雅黑" panose="020B0503020204020204" pitchFamily="34" charset="-122"/>
                <a:ea typeface="微软雅黑" panose="020B0503020204020204" pitchFamily="34" charset="-122"/>
              </a:rPr>
              <a:t>（云服务消费者），使用在云基础架构中托管的</a:t>
            </a:r>
            <a:r>
              <a:rPr lang="zh-CN" altLang="en-US" sz="2600" b="1" dirty="0" smtClean="0">
                <a:latin typeface="微软雅黑" panose="020B0503020204020204" pitchFamily="34" charset="-122"/>
                <a:ea typeface="微软雅黑" panose="020B0503020204020204" pitchFamily="34" charset="-122"/>
              </a:rPr>
              <a:t>服务</a:t>
            </a:r>
            <a:endParaRPr lang="zh-CN" altLang="en-US" sz="2600" b="1" dirty="0">
              <a:latin typeface="微软雅黑" panose="020B0503020204020204" pitchFamily="34" charset="-122"/>
              <a:ea typeface="微软雅黑" panose="020B0503020204020204" pitchFamily="34" charset="-122"/>
            </a:endParaRPr>
          </a:p>
        </p:txBody>
      </p:sp>
      <p:sp>
        <p:nvSpPr>
          <p:cNvPr id="46082" name="矩形 3"/>
          <p:cNvSpPr>
            <a:spLocks noChangeArrowheads="1"/>
          </p:cNvSpPr>
          <p:nvPr/>
        </p:nvSpPr>
        <p:spPr bwMode="auto">
          <a:xfrm>
            <a:off x="2208214" y="385764"/>
            <a:ext cx="75596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800" b="1"/>
              <a:t>5. Architectures of Cloud Computing</a:t>
            </a:r>
            <a:endParaRPr lang="en-US" altLang="zh-CN" sz="2800" b="1"/>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内容占位符 2"/>
          <p:cNvSpPr>
            <a:spLocks noGrp="1" noChangeArrowheads="1"/>
          </p:cNvSpPr>
          <p:nvPr>
            <p:ph idx="1"/>
          </p:nvPr>
        </p:nvSpPr>
        <p:spPr>
          <a:xfrm>
            <a:off x="624689" y="1276383"/>
            <a:ext cx="10728356" cy="3630595"/>
          </a:xfrm>
        </p:spPr>
        <p:txBody>
          <a:bodyPr>
            <a:normAutofit/>
          </a:bodyPr>
          <a:lstStyle/>
          <a:p>
            <a:pPr>
              <a:lnSpc>
                <a:spcPct val="110000"/>
              </a:lnSpc>
            </a:pPr>
            <a:r>
              <a:rPr lang="zh-CN" altLang="en-US" sz="2600" b="1" dirty="0">
                <a:solidFill>
                  <a:srgbClr val="0000CC"/>
                </a:solidFill>
                <a:latin typeface="微软雅黑" panose="020B0503020204020204" pitchFamily="34" charset="-122"/>
                <a:ea typeface="微软雅黑" panose="020B0503020204020204" pitchFamily="34" charset="-122"/>
              </a:rPr>
              <a:t>服务类型</a:t>
            </a:r>
            <a:r>
              <a:rPr lang="zh-CN" altLang="en-US" sz="2600" b="1" dirty="0">
                <a:latin typeface="微软雅黑" panose="020B0503020204020204" pitchFamily="34" charset="-122"/>
                <a:ea typeface="微软雅黑" panose="020B0503020204020204" pitchFamily="34" charset="-122"/>
              </a:rPr>
              <a:t>：</a:t>
            </a:r>
            <a:endParaRPr lang="en-US" altLang="zh-CN" sz="2600" b="1" dirty="0">
              <a:latin typeface="微软雅黑" panose="020B0503020204020204" pitchFamily="34" charset="-122"/>
              <a:ea typeface="微软雅黑" panose="020B0503020204020204" pitchFamily="34" charset="-122"/>
            </a:endParaRPr>
          </a:p>
          <a:p>
            <a:pPr>
              <a:lnSpc>
                <a:spcPct val="110000"/>
              </a:lnSpc>
            </a:pPr>
            <a:r>
              <a:rPr lang="zh-CN" altLang="en-US" sz="2600" b="1" dirty="0">
                <a:latin typeface="微软雅黑" panose="020B0503020204020204" pitchFamily="34" charset="-122"/>
                <a:ea typeface="微软雅黑" panose="020B0503020204020204" pitchFamily="34" charset="-122"/>
              </a:rPr>
              <a:t>消费者可以选择四种类型的服务：</a:t>
            </a:r>
            <a:endParaRPr lang="zh-CN" altLang="en-US" sz="2600" b="1" dirty="0">
              <a:latin typeface="微软雅黑" panose="020B0503020204020204" pitchFamily="34" charset="-122"/>
              <a:ea typeface="微软雅黑" panose="020B0503020204020204" pitchFamily="34" charset="-122"/>
            </a:endParaRPr>
          </a:p>
          <a:p>
            <a:pPr>
              <a:lnSpc>
                <a:spcPct val="110000"/>
              </a:lnSpc>
            </a:pPr>
            <a:r>
              <a:rPr lang="en-US" altLang="zh-CN" sz="2600" b="1" dirty="0" err="1">
                <a:solidFill>
                  <a:srgbClr val="0000CC"/>
                </a:solidFill>
                <a:latin typeface="微软雅黑" panose="020B0503020204020204" pitchFamily="34" charset="-122"/>
                <a:ea typeface="微软雅黑" panose="020B0503020204020204" pitchFamily="34" charset="-122"/>
              </a:rPr>
              <a:t>IaaS</a:t>
            </a:r>
            <a:r>
              <a:rPr lang="zh-CN" altLang="en-US" sz="2600" b="1" dirty="0">
                <a:latin typeface="微软雅黑" panose="020B0503020204020204" pitchFamily="34" charset="-122"/>
                <a:ea typeface="微软雅黑" panose="020B0503020204020204" pitchFamily="34" charset="-122"/>
              </a:rPr>
              <a:t>：基础设施即及服务，消费者使用相当于</a:t>
            </a:r>
            <a:r>
              <a:rPr lang="zh-CN" altLang="en-US" sz="2600" b="1" u="sng" dirty="0">
                <a:latin typeface="微软雅黑" panose="020B0503020204020204" pitchFamily="34" charset="-122"/>
                <a:ea typeface="微软雅黑" panose="020B0503020204020204" pitchFamily="34" charset="-122"/>
              </a:rPr>
              <a:t>硬件系统</a:t>
            </a:r>
            <a:r>
              <a:rPr lang="zh-CN" altLang="en-US" sz="2600" b="1" dirty="0">
                <a:latin typeface="微软雅黑" panose="020B0503020204020204" pitchFamily="34" charset="-122"/>
                <a:ea typeface="微软雅黑" panose="020B0503020204020204" pitchFamily="34" charset="-122"/>
              </a:rPr>
              <a:t>的服务</a:t>
            </a:r>
            <a:endParaRPr lang="zh-CN" altLang="en-US" sz="2600" b="1" dirty="0">
              <a:latin typeface="微软雅黑" panose="020B0503020204020204" pitchFamily="34" charset="-122"/>
              <a:ea typeface="微软雅黑" panose="020B0503020204020204" pitchFamily="34" charset="-122"/>
            </a:endParaRPr>
          </a:p>
          <a:p>
            <a:pPr>
              <a:lnSpc>
                <a:spcPct val="110000"/>
              </a:lnSpc>
            </a:pPr>
            <a:r>
              <a:rPr lang="en-US" altLang="zh-CN" sz="2600" b="1" dirty="0" err="1">
                <a:solidFill>
                  <a:srgbClr val="0000CC"/>
                </a:solidFill>
                <a:latin typeface="微软雅黑" panose="020B0503020204020204" pitchFamily="34" charset="-122"/>
                <a:ea typeface="微软雅黑" panose="020B0503020204020204" pitchFamily="34" charset="-122"/>
              </a:rPr>
              <a:t>PaaS</a:t>
            </a:r>
            <a:r>
              <a:rPr lang="zh-CN" altLang="en-US" sz="2600" b="1" dirty="0">
                <a:latin typeface="微软雅黑" panose="020B0503020204020204" pitchFamily="34" charset="-122"/>
                <a:ea typeface="微软雅黑" panose="020B0503020204020204" pitchFamily="34" charset="-122"/>
              </a:rPr>
              <a:t>：平台即服务，其中服务等价于一个完整的硬件和软件基础架构</a:t>
            </a:r>
            <a:endParaRPr lang="zh-CN" altLang="en-US" sz="2600" b="1" dirty="0">
              <a:latin typeface="微软雅黑" panose="020B0503020204020204" pitchFamily="34" charset="-122"/>
              <a:ea typeface="微软雅黑" panose="020B0503020204020204" pitchFamily="34" charset="-122"/>
            </a:endParaRPr>
          </a:p>
          <a:p>
            <a:pPr>
              <a:lnSpc>
                <a:spcPct val="110000"/>
              </a:lnSpc>
            </a:pPr>
            <a:r>
              <a:rPr lang="en-US" altLang="zh-CN" sz="2600" b="1" dirty="0">
                <a:solidFill>
                  <a:srgbClr val="0000CC"/>
                </a:solidFill>
                <a:latin typeface="微软雅黑" panose="020B0503020204020204" pitchFamily="34" charset="-122"/>
                <a:ea typeface="微软雅黑" panose="020B0503020204020204" pitchFamily="34" charset="-122"/>
              </a:rPr>
              <a:t>SaaS</a:t>
            </a:r>
            <a:r>
              <a:rPr lang="zh-CN" altLang="en-US" sz="2600" b="1" dirty="0">
                <a:latin typeface="微软雅黑" panose="020B0503020204020204" pitchFamily="34" charset="-122"/>
                <a:ea typeface="微软雅黑" panose="020B0503020204020204" pitchFamily="34" charset="-122"/>
              </a:rPr>
              <a:t>：软件即服务，消费者使用业务应用程序</a:t>
            </a:r>
            <a:endParaRPr lang="zh-CN" altLang="en-US" sz="2600" b="1" dirty="0">
              <a:latin typeface="微软雅黑" panose="020B0503020204020204" pitchFamily="34" charset="-122"/>
              <a:ea typeface="微软雅黑" panose="020B0503020204020204" pitchFamily="34" charset="-122"/>
            </a:endParaRPr>
          </a:p>
          <a:p>
            <a:pPr>
              <a:lnSpc>
                <a:spcPct val="110000"/>
              </a:lnSpc>
            </a:pPr>
            <a:r>
              <a:rPr lang="en-US" altLang="zh-CN" sz="2600" b="1" dirty="0" err="1">
                <a:solidFill>
                  <a:srgbClr val="0000CC"/>
                </a:solidFill>
                <a:latin typeface="微软雅黑" panose="020B0503020204020204" pitchFamily="34" charset="-122"/>
                <a:ea typeface="微软雅黑" panose="020B0503020204020204" pitchFamily="34" charset="-122"/>
              </a:rPr>
              <a:t>BPaaS</a:t>
            </a:r>
            <a:r>
              <a:rPr lang="zh-CN" altLang="en-US" sz="2600" b="1" dirty="0">
                <a:latin typeface="微软雅黑" panose="020B0503020204020204" pitchFamily="34" charset="-122"/>
                <a:ea typeface="微软雅黑" panose="020B0503020204020204" pitchFamily="34" charset="-122"/>
              </a:rPr>
              <a:t>：业务流程即服务，消费者将部分业务流程外包给外部供应商</a:t>
            </a:r>
            <a:endParaRPr lang="zh-CN" altLang="en-US" sz="2600" b="1" dirty="0">
              <a:latin typeface="微软雅黑" panose="020B0503020204020204" pitchFamily="34" charset="-122"/>
              <a:ea typeface="微软雅黑" panose="020B0503020204020204" pitchFamily="34" charset="-122"/>
            </a:endParaRPr>
          </a:p>
        </p:txBody>
      </p:sp>
      <p:sp>
        <p:nvSpPr>
          <p:cNvPr id="47107" name="矩形 3"/>
          <p:cNvSpPr>
            <a:spLocks noChangeArrowheads="1"/>
          </p:cNvSpPr>
          <p:nvPr/>
        </p:nvSpPr>
        <p:spPr bwMode="auto">
          <a:xfrm>
            <a:off x="2208214" y="260351"/>
            <a:ext cx="7559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800" b="1"/>
              <a:t>5. Architectures of Cloud Computing</a:t>
            </a:r>
            <a:endParaRPr lang="en-US" altLang="zh-CN" sz="2800" b="1"/>
          </a:p>
        </p:txBody>
      </p:sp>
      <p:sp>
        <p:nvSpPr>
          <p:cNvPr id="6" name="棱台 5">
            <a:hlinkClick r:id="rId1" action="ppaction://hlinksldjump"/>
          </p:cNvPr>
          <p:cNvSpPr/>
          <p:nvPr/>
        </p:nvSpPr>
        <p:spPr>
          <a:xfrm>
            <a:off x="9948864" y="5829191"/>
            <a:ext cx="1620571" cy="695434"/>
          </a:xfrm>
          <a:prstGeom prst="bevel">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微软雅黑" panose="020B0503020204020204" pitchFamily="34" charset="-122"/>
                <a:ea typeface="微软雅黑" panose="020B0503020204020204" pitchFamily="34" charset="-122"/>
              </a:rPr>
              <a:t>Return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棱台 3"/>
          <p:cNvSpPr/>
          <p:nvPr/>
        </p:nvSpPr>
        <p:spPr>
          <a:xfrm>
            <a:off x="2208214" y="2133600"/>
            <a:ext cx="7775575" cy="1728788"/>
          </a:xfrm>
          <a:prstGeom prst="bevel">
            <a:avLst>
              <a:gd name="adj" fmla="val 8302"/>
            </a:avLst>
          </a:prstGeom>
          <a:solidFill>
            <a:srgbClr val="FFFF66"/>
          </a:solidFill>
          <a:ln>
            <a:solidFill>
              <a:srgbClr val="C00000">
                <a:alpha val="29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600" b="1" dirty="0">
                <a:solidFill>
                  <a:schemeClr val="tx1"/>
                </a:solidFill>
              </a:rPr>
              <a:t>Comparison of Grid Computing with Cloud Computing</a:t>
            </a:r>
            <a:endParaRPr lang="en-US" altLang="zh-CN" sz="3600" b="1" dirty="0">
              <a:solidFill>
                <a:schemeClr val="tx1"/>
              </a:solidFill>
            </a:endParaRPr>
          </a:p>
        </p:txBody>
      </p:sp>
      <p:sp>
        <p:nvSpPr>
          <p:cNvPr id="48130" name="矩形 2"/>
          <p:cNvSpPr>
            <a:spLocks noChangeArrowheads="1"/>
          </p:cNvSpPr>
          <p:nvPr/>
        </p:nvSpPr>
        <p:spPr bwMode="auto">
          <a:xfrm>
            <a:off x="3516313" y="4078288"/>
            <a:ext cx="52625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3600" b="1">
                <a:latin typeface="微软雅黑" panose="020B0503020204020204" pitchFamily="34" charset="-122"/>
                <a:ea typeface="微软雅黑" panose="020B0503020204020204" pitchFamily="34" charset="-122"/>
              </a:rPr>
              <a:t>网格计算与云计算的比较</a:t>
            </a:r>
            <a:endParaRPr lang="en-US" altLang="zh-CN" sz="36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777090" y="708026"/>
            <a:ext cx="4259263" cy="633412"/>
          </a:xfrm>
        </p:spPr>
        <p:txBody>
          <a:bodyPr/>
          <a:lstStyle/>
          <a:p>
            <a:pPr algn="l" eaLnBrk="1" hangingPunct="1"/>
            <a:r>
              <a:rPr lang="en-US" altLang="zh-CN" sz="2400" b="1" dirty="0">
                <a:latin typeface="微软雅黑" panose="020B0503020204020204" pitchFamily="34" charset="-122"/>
                <a:ea typeface="微软雅黑" panose="020B0503020204020204" pitchFamily="34" charset="-122"/>
              </a:rPr>
              <a:t>Grid Computing (</a:t>
            </a:r>
            <a:r>
              <a:rPr lang="zh-CN" altLang="en-US" sz="2400" b="1" dirty="0">
                <a:latin typeface="微软雅黑" panose="020B0503020204020204" pitchFamily="34" charset="-122"/>
                <a:ea typeface="微软雅黑" panose="020B0503020204020204" pitchFamily="34" charset="-122"/>
              </a:rPr>
              <a:t>网格计算</a:t>
            </a:r>
            <a:r>
              <a:rPr lang="en-US" altLang="zh-CN"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p:txBody>
      </p:sp>
      <p:sp>
        <p:nvSpPr>
          <p:cNvPr id="43011" name="Rectangle 3"/>
          <p:cNvSpPr>
            <a:spLocks noGrp="1" noChangeArrowheads="1"/>
          </p:cNvSpPr>
          <p:nvPr>
            <p:ph idx="1"/>
          </p:nvPr>
        </p:nvSpPr>
        <p:spPr>
          <a:xfrm>
            <a:off x="570368" y="1341438"/>
            <a:ext cx="10873212" cy="5040312"/>
          </a:xfrm>
        </p:spPr>
        <p:txBody>
          <a:bodyPr>
            <a:normAutofit/>
          </a:bodyPr>
          <a:lstStyle/>
          <a:p>
            <a:r>
              <a:rPr lang="zh-CN" altLang="en-US" b="1" dirty="0" smtClean="0">
                <a:solidFill>
                  <a:srgbClr val="0000CC"/>
                </a:solidFill>
                <a:latin typeface="微软雅黑" panose="020B0503020204020204" pitchFamily="34" charset="-122"/>
                <a:ea typeface="微软雅黑" panose="020B0503020204020204" pitchFamily="34" charset="-122"/>
              </a:rPr>
              <a:t>解决</a:t>
            </a:r>
            <a:r>
              <a:rPr lang="zh-CN" altLang="en-US" b="1" dirty="0">
                <a:solidFill>
                  <a:srgbClr val="0000CC"/>
                </a:solidFill>
                <a:latin typeface="微软雅黑" panose="020B0503020204020204" pitchFamily="34" charset="-122"/>
                <a:ea typeface="微软雅黑" panose="020B0503020204020204" pitchFamily="34" charset="-122"/>
              </a:rPr>
              <a:t>大规模计算</a:t>
            </a:r>
            <a:r>
              <a:rPr lang="zh-CN" altLang="en-US" b="1" dirty="0" smtClean="0">
                <a:solidFill>
                  <a:srgbClr val="0000CC"/>
                </a:solidFill>
                <a:latin typeface="微软雅黑" panose="020B0503020204020204" pitchFamily="34" charset="-122"/>
                <a:ea typeface="微软雅黑" panose="020B0503020204020204" pitchFamily="34" charset="-122"/>
              </a:rPr>
              <a:t>问题</a:t>
            </a:r>
            <a:endParaRPr lang="en-US" altLang="zh-CN" b="1" dirty="0" smtClean="0">
              <a:solidFill>
                <a:srgbClr val="0000CC"/>
              </a:solidFill>
              <a:latin typeface="微软雅黑" panose="020B0503020204020204" pitchFamily="34" charset="-122"/>
              <a:ea typeface="微软雅黑" panose="020B0503020204020204" pitchFamily="34" charset="-122"/>
            </a:endParaRPr>
          </a:p>
          <a:p>
            <a:pPr lvl="1"/>
            <a:r>
              <a:rPr lang="zh-CN" altLang="en-US" sz="2800" b="1" dirty="0" smtClean="0">
                <a:latin typeface="微软雅黑" panose="020B0503020204020204" pitchFamily="34" charset="-122"/>
                <a:ea typeface="微软雅黑" panose="020B0503020204020204" pitchFamily="34" charset="-122"/>
              </a:rPr>
              <a:t>将</a:t>
            </a:r>
            <a:r>
              <a:rPr lang="zh-CN" altLang="en-US" sz="2800" b="1" dirty="0">
                <a:latin typeface="微软雅黑" panose="020B0503020204020204" pitchFamily="34" charset="-122"/>
                <a:ea typeface="微软雅黑" panose="020B0503020204020204" pitchFamily="34" charset="-122"/>
              </a:rPr>
              <a:t>大型数据集分解为许多较小的数据</a:t>
            </a:r>
            <a:r>
              <a:rPr lang="zh-CN" altLang="en-US" sz="2800" b="1" dirty="0" smtClean="0">
                <a:latin typeface="微软雅黑" panose="020B0503020204020204" pitchFamily="34" charset="-122"/>
                <a:ea typeface="微软雅黑" panose="020B0503020204020204" pitchFamily="34" charset="-122"/>
              </a:rPr>
              <a:t>集</a:t>
            </a:r>
            <a:endParaRPr lang="en-US" altLang="zh-CN" sz="2800" b="1" dirty="0" smtClean="0">
              <a:latin typeface="微软雅黑" panose="020B0503020204020204" pitchFamily="34" charset="-122"/>
              <a:ea typeface="微软雅黑" panose="020B0503020204020204" pitchFamily="34" charset="-122"/>
            </a:endParaRPr>
          </a:p>
          <a:p>
            <a:pPr lvl="1"/>
            <a:r>
              <a:rPr lang="zh-CN" altLang="en-US" sz="2800" b="1" dirty="0" smtClean="0">
                <a:latin typeface="微软雅黑" panose="020B0503020204020204" pitchFamily="34" charset="-122"/>
                <a:ea typeface="微软雅黑" panose="020B0503020204020204" pitchFamily="34" charset="-122"/>
              </a:rPr>
              <a:t>模拟</a:t>
            </a:r>
            <a:r>
              <a:rPr lang="zh-CN" altLang="en-US" sz="2800" b="1" dirty="0">
                <a:latin typeface="微软雅黑" panose="020B0503020204020204" pitchFamily="34" charset="-122"/>
                <a:ea typeface="微软雅黑" panose="020B0503020204020204" pitchFamily="34" charset="-122"/>
              </a:rPr>
              <a:t>平行</a:t>
            </a:r>
            <a:r>
              <a:rPr lang="zh-CN" altLang="en-US" sz="2800" b="1" dirty="0" smtClean="0">
                <a:latin typeface="微软雅黑" panose="020B0503020204020204" pitchFamily="34" charset="-122"/>
                <a:ea typeface="微软雅黑" panose="020B0503020204020204" pitchFamily="34" charset="-122"/>
              </a:rPr>
              <a:t>分工计算</a:t>
            </a:r>
            <a:endParaRPr lang="en-US" altLang="zh-CN" sz="2800" b="1" dirty="0" smtClean="0">
              <a:latin typeface="微软雅黑" panose="020B0503020204020204" pitchFamily="34" charset="-122"/>
              <a:ea typeface="微软雅黑" panose="020B0503020204020204" pitchFamily="34" charset="-122"/>
            </a:endParaRPr>
          </a:p>
          <a:p>
            <a:pPr marL="0" indent="0">
              <a:buNone/>
            </a:pPr>
            <a:endParaRPr lang="en-US" altLang="zh-CN" b="1" dirty="0">
              <a:latin typeface="微软雅黑" panose="020B0503020204020204" pitchFamily="34" charset="-122"/>
              <a:ea typeface="微软雅黑" panose="020B0503020204020204" pitchFamily="34" charset="-122"/>
            </a:endParaRPr>
          </a:p>
          <a:p>
            <a:pPr eaLnBrk="1" hangingPunct="1">
              <a:lnSpc>
                <a:spcPct val="90000"/>
              </a:lnSpc>
            </a:pPr>
            <a:r>
              <a:rPr lang="zh-CN" altLang="en-US" b="1" dirty="0">
                <a:solidFill>
                  <a:srgbClr val="0000CC"/>
                </a:solidFill>
                <a:latin typeface="微软雅黑" panose="020B0503020204020204" pitchFamily="34" charset="-122"/>
                <a:ea typeface="微软雅黑" panose="020B0503020204020204" pitchFamily="34" charset="-122"/>
              </a:rPr>
              <a:t>网格计算为诸多挑战性的问题提供了解决</a:t>
            </a:r>
            <a:r>
              <a:rPr lang="zh-CN" altLang="en-US" b="1" dirty="0" smtClean="0">
                <a:solidFill>
                  <a:srgbClr val="0000CC"/>
                </a:solidFill>
                <a:latin typeface="微软雅黑" panose="020B0503020204020204" pitchFamily="34" charset="-122"/>
                <a:ea typeface="微软雅黑" panose="020B0503020204020204" pitchFamily="34" charset="-122"/>
              </a:rPr>
              <a:t>途径，例如</a:t>
            </a:r>
            <a:r>
              <a:rPr lang="en-US" altLang="zh-CN" b="1" dirty="0" smtClean="0">
                <a:solidFill>
                  <a:srgbClr val="0000CC"/>
                </a:solidFill>
                <a:latin typeface="微软雅黑" panose="020B0503020204020204" pitchFamily="34" charset="-122"/>
                <a:ea typeface="微软雅黑" panose="020B0503020204020204" pitchFamily="34" charset="-122"/>
              </a:rPr>
              <a:t>:</a:t>
            </a:r>
            <a:endParaRPr lang="en-US" altLang="zh-CN" b="1" dirty="0">
              <a:solidFill>
                <a:srgbClr val="0000CC"/>
              </a:solidFill>
              <a:latin typeface="微软雅黑" panose="020B0503020204020204" pitchFamily="34" charset="-122"/>
              <a:ea typeface="微软雅黑" panose="020B0503020204020204" pitchFamily="34" charset="-122"/>
            </a:endParaRPr>
          </a:p>
          <a:p>
            <a:pPr lvl="1"/>
            <a:r>
              <a:rPr lang="zh-CN" altLang="en-US" sz="2800" b="1" dirty="0" smtClean="0">
                <a:latin typeface="微软雅黑" panose="020B0503020204020204" pitchFamily="34" charset="-122"/>
                <a:ea typeface="微软雅黑" panose="020B0503020204020204" pitchFamily="34" charset="-122"/>
              </a:rPr>
              <a:t>蛋白质折叠 </a:t>
            </a:r>
            <a:r>
              <a:rPr lang="en-US" altLang="zh-CN" sz="2800" b="1" dirty="0" smtClean="0">
                <a:latin typeface="微软雅黑" panose="020B0503020204020204" pitchFamily="34" charset="-122"/>
                <a:ea typeface="微软雅黑" panose="020B0503020204020204" pitchFamily="34" charset="-122"/>
              </a:rPr>
              <a:t>(protein folding)</a:t>
            </a:r>
            <a:endParaRPr lang="en-US" altLang="zh-CN" sz="2800" b="1" dirty="0">
              <a:latin typeface="微软雅黑" panose="020B0503020204020204" pitchFamily="34" charset="-122"/>
              <a:ea typeface="微软雅黑" panose="020B0503020204020204" pitchFamily="34" charset="-122"/>
            </a:endParaRPr>
          </a:p>
          <a:p>
            <a:pPr lvl="1"/>
            <a:r>
              <a:rPr lang="zh-CN" altLang="en-US" sz="2800" b="1" dirty="0">
                <a:latin typeface="微软雅黑" panose="020B0503020204020204" pitchFamily="34" charset="-122"/>
                <a:ea typeface="微软雅黑" panose="020B0503020204020204" pitchFamily="34" charset="-122"/>
              </a:rPr>
              <a:t>经济与金融</a:t>
            </a:r>
            <a:r>
              <a:rPr lang="zh-CN" altLang="en-US" sz="2800" b="1" dirty="0" smtClean="0">
                <a:latin typeface="微软雅黑" panose="020B0503020204020204" pitchFamily="34" charset="-122"/>
                <a:ea typeface="微软雅黑" panose="020B0503020204020204" pitchFamily="34" charset="-122"/>
              </a:rPr>
              <a:t>建模 </a:t>
            </a:r>
            <a:r>
              <a:rPr lang="en-US" altLang="zh-CN" sz="2800" b="1" dirty="0" smtClean="0">
                <a:latin typeface="微软雅黑" panose="020B0503020204020204" pitchFamily="34" charset="-122"/>
                <a:ea typeface="微软雅黑" panose="020B0503020204020204" pitchFamily="34" charset="-122"/>
              </a:rPr>
              <a:t>(financial modelling)</a:t>
            </a:r>
            <a:endParaRPr lang="en-US" altLang="zh-CN" sz="2800" b="1" dirty="0">
              <a:latin typeface="微软雅黑" panose="020B0503020204020204" pitchFamily="34" charset="-122"/>
              <a:ea typeface="微软雅黑" panose="020B0503020204020204" pitchFamily="34" charset="-122"/>
            </a:endParaRPr>
          </a:p>
          <a:p>
            <a:pPr lvl="1"/>
            <a:r>
              <a:rPr lang="zh-CN" altLang="en-US" sz="2800" b="1" dirty="0">
                <a:latin typeface="微软雅黑" panose="020B0503020204020204" pitchFamily="34" charset="-122"/>
                <a:ea typeface="微软雅黑" panose="020B0503020204020204" pitchFamily="34" charset="-122"/>
              </a:rPr>
              <a:t>地震</a:t>
            </a:r>
            <a:r>
              <a:rPr lang="zh-CN" altLang="en-US" sz="2800" b="1" dirty="0" smtClean="0">
                <a:latin typeface="微软雅黑" panose="020B0503020204020204" pitchFamily="34" charset="-122"/>
                <a:ea typeface="微软雅黑" panose="020B0503020204020204" pitchFamily="34" charset="-122"/>
              </a:rPr>
              <a:t>模拟 </a:t>
            </a:r>
            <a:r>
              <a:rPr lang="en-US" altLang="zh-CN" sz="2800" b="1" dirty="0" smtClean="0">
                <a:latin typeface="微软雅黑" panose="020B0503020204020204" pitchFamily="34" charset="-122"/>
                <a:ea typeface="微软雅黑" panose="020B0503020204020204" pitchFamily="34" charset="-122"/>
              </a:rPr>
              <a:t>(earthquake simulation)</a:t>
            </a:r>
            <a:endParaRPr lang="en-US" altLang="zh-CN" sz="2800" b="1" dirty="0">
              <a:latin typeface="微软雅黑" panose="020B0503020204020204" pitchFamily="34" charset="-122"/>
              <a:ea typeface="微软雅黑" panose="020B0503020204020204" pitchFamily="34" charset="-122"/>
            </a:endParaRPr>
          </a:p>
          <a:p>
            <a:pPr lvl="1"/>
            <a:r>
              <a:rPr lang="zh-CN" altLang="en-US" sz="2800" b="1" dirty="0">
                <a:latin typeface="微软雅黑" panose="020B0503020204020204" pitchFamily="34" charset="-122"/>
                <a:ea typeface="微软雅黑" panose="020B0503020204020204" pitchFamily="34" charset="-122"/>
              </a:rPr>
              <a:t>气候</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天气</a:t>
            </a:r>
            <a:r>
              <a:rPr lang="zh-CN" altLang="en-US" sz="2800" b="1" dirty="0" smtClean="0">
                <a:latin typeface="微软雅黑" panose="020B0503020204020204" pitchFamily="34" charset="-122"/>
                <a:ea typeface="微软雅黑" panose="020B0503020204020204" pitchFamily="34" charset="-122"/>
              </a:rPr>
              <a:t>建模 </a:t>
            </a:r>
            <a:r>
              <a:rPr lang="en-US" altLang="zh-CN" sz="2800" b="1" dirty="0" smtClean="0">
                <a:latin typeface="微软雅黑" panose="020B0503020204020204" pitchFamily="34" charset="-122"/>
                <a:ea typeface="微软雅黑" panose="020B0503020204020204" pitchFamily="34" charset="-122"/>
              </a:rPr>
              <a:t>(climate/weather modelling)</a:t>
            </a:r>
            <a:endParaRPr lang="en-US" altLang="zh-CN" sz="2800" b="1" dirty="0">
              <a:latin typeface="微软雅黑" panose="020B0503020204020204" pitchFamily="34" charset="-122"/>
              <a:ea typeface="微软雅黑" panose="020B0503020204020204" pitchFamily="34" charset="-122"/>
            </a:endParaRPr>
          </a:p>
          <a:p>
            <a:pPr lvl="1"/>
            <a:r>
              <a:rPr lang="zh-CN" altLang="en-US" sz="2800" b="1" dirty="0">
                <a:latin typeface="微软雅黑" panose="020B0503020204020204" pitchFamily="34" charset="-122"/>
                <a:ea typeface="微软雅黑" panose="020B0503020204020204" pitchFamily="34" charset="-122"/>
              </a:rPr>
              <a:t>天体</a:t>
            </a:r>
            <a:r>
              <a:rPr lang="zh-CN" altLang="en-US" sz="2800" b="1" dirty="0" smtClean="0">
                <a:latin typeface="微软雅黑" panose="020B0503020204020204" pitchFamily="34" charset="-122"/>
                <a:ea typeface="微软雅黑" panose="020B0503020204020204" pitchFamily="34" charset="-122"/>
              </a:rPr>
              <a:t>搜索 </a:t>
            </a:r>
            <a:r>
              <a:rPr lang="en-US" altLang="zh-CN" sz="2800" b="1" dirty="0" smtClean="0">
                <a:latin typeface="微软雅黑" panose="020B0503020204020204" pitchFamily="34" charset="-122"/>
                <a:ea typeface="微软雅黑" panose="020B0503020204020204" pitchFamily="34" charset="-122"/>
              </a:rPr>
              <a:t>(astronomical searching)</a:t>
            </a:r>
            <a:endParaRPr lang="en-US" altLang="zh-CN" sz="2800" b="1" dirty="0">
              <a:latin typeface="微软雅黑" panose="020B0503020204020204" pitchFamily="34" charset="-122"/>
              <a:ea typeface="微软雅黑" panose="020B0503020204020204" pitchFamily="34" charset="-122"/>
            </a:endParaRPr>
          </a:p>
        </p:txBody>
      </p:sp>
      <p:sp>
        <p:nvSpPr>
          <p:cNvPr id="49155" name="Rectangle 2"/>
          <p:cNvSpPr txBox="1">
            <a:spLocks noChangeArrowheads="1"/>
          </p:cNvSpPr>
          <p:nvPr/>
        </p:nvSpPr>
        <p:spPr bwMode="auto">
          <a:xfrm>
            <a:off x="2245433" y="0"/>
            <a:ext cx="86868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3000" b="1">
                <a:latin typeface="Arial Narrow" panose="020B0606020202030204" pitchFamily="34" charset="0"/>
              </a:rPr>
              <a:t>6. Comparison of Grid Computing with Cloud Computing</a:t>
            </a:r>
            <a:endParaRPr lang="en-US" altLang="zh-CN" sz="3000" b="1">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3011">
                                            <p:txEl>
                                              <p:pRg st="4" end="4"/>
                                            </p:txEl>
                                          </p:spTgt>
                                        </p:tgtEl>
                                        <p:attrNameLst>
                                          <p:attrName>style.visibility</p:attrName>
                                        </p:attrNameLst>
                                      </p:cBhvr>
                                      <p:to>
                                        <p:strVal val="visible"/>
                                      </p:to>
                                    </p:set>
                                    <p:animEffect transition="in" filter="fade">
                                      <p:cBhvr>
                                        <p:cTn id="7" dur="1000"/>
                                        <p:tgtEl>
                                          <p:spTgt spid="43011">
                                            <p:txEl>
                                              <p:pRg st="4" end="4"/>
                                            </p:txEl>
                                          </p:spTgt>
                                        </p:tgtEl>
                                      </p:cBhvr>
                                    </p:animEffect>
                                    <p:anim calcmode="lin" valueType="num">
                                      <p:cBhvr>
                                        <p:cTn id="8" dur="1000" fill="hold"/>
                                        <p:tgtEl>
                                          <p:spTgt spid="43011">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43011">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3011">
                                            <p:txEl>
                                              <p:pRg st="5" end="5"/>
                                            </p:txEl>
                                          </p:spTgt>
                                        </p:tgtEl>
                                        <p:attrNameLst>
                                          <p:attrName>style.visibility</p:attrName>
                                        </p:attrNameLst>
                                      </p:cBhvr>
                                      <p:to>
                                        <p:strVal val="visible"/>
                                      </p:to>
                                    </p:set>
                                    <p:animEffect transition="in" filter="fade">
                                      <p:cBhvr>
                                        <p:cTn id="12" dur="1000"/>
                                        <p:tgtEl>
                                          <p:spTgt spid="43011">
                                            <p:txEl>
                                              <p:pRg st="5" end="5"/>
                                            </p:txEl>
                                          </p:spTgt>
                                        </p:tgtEl>
                                      </p:cBhvr>
                                    </p:animEffect>
                                    <p:anim calcmode="lin" valueType="num">
                                      <p:cBhvr>
                                        <p:cTn id="13" dur="1000" fill="hold"/>
                                        <p:tgtEl>
                                          <p:spTgt spid="43011">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43011">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3011">
                                            <p:txEl>
                                              <p:pRg st="6" end="6"/>
                                            </p:txEl>
                                          </p:spTgt>
                                        </p:tgtEl>
                                        <p:attrNameLst>
                                          <p:attrName>style.visibility</p:attrName>
                                        </p:attrNameLst>
                                      </p:cBhvr>
                                      <p:to>
                                        <p:strVal val="visible"/>
                                      </p:to>
                                    </p:set>
                                    <p:animEffect transition="in" filter="fade">
                                      <p:cBhvr>
                                        <p:cTn id="17" dur="1000"/>
                                        <p:tgtEl>
                                          <p:spTgt spid="43011">
                                            <p:txEl>
                                              <p:pRg st="6" end="6"/>
                                            </p:txEl>
                                          </p:spTgt>
                                        </p:tgtEl>
                                      </p:cBhvr>
                                    </p:animEffect>
                                    <p:anim calcmode="lin" valueType="num">
                                      <p:cBhvr>
                                        <p:cTn id="18" dur="1000" fill="hold"/>
                                        <p:tgtEl>
                                          <p:spTgt spid="43011">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43011">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3011">
                                            <p:txEl>
                                              <p:pRg st="7" end="7"/>
                                            </p:txEl>
                                          </p:spTgt>
                                        </p:tgtEl>
                                        <p:attrNameLst>
                                          <p:attrName>style.visibility</p:attrName>
                                        </p:attrNameLst>
                                      </p:cBhvr>
                                      <p:to>
                                        <p:strVal val="visible"/>
                                      </p:to>
                                    </p:set>
                                    <p:animEffect transition="in" filter="fade">
                                      <p:cBhvr>
                                        <p:cTn id="22" dur="1000"/>
                                        <p:tgtEl>
                                          <p:spTgt spid="43011">
                                            <p:txEl>
                                              <p:pRg st="7" end="7"/>
                                            </p:txEl>
                                          </p:spTgt>
                                        </p:tgtEl>
                                      </p:cBhvr>
                                    </p:animEffect>
                                    <p:anim calcmode="lin" valueType="num">
                                      <p:cBhvr>
                                        <p:cTn id="23" dur="1000" fill="hold"/>
                                        <p:tgtEl>
                                          <p:spTgt spid="43011">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43011">
                                            <p:txEl>
                                              <p:pRg st="7" end="7"/>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3011">
                                            <p:txEl>
                                              <p:pRg st="8" end="8"/>
                                            </p:txEl>
                                          </p:spTgt>
                                        </p:tgtEl>
                                        <p:attrNameLst>
                                          <p:attrName>style.visibility</p:attrName>
                                        </p:attrNameLst>
                                      </p:cBhvr>
                                      <p:to>
                                        <p:strVal val="visible"/>
                                      </p:to>
                                    </p:set>
                                    <p:animEffect transition="in" filter="fade">
                                      <p:cBhvr>
                                        <p:cTn id="27" dur="1000"/>
                                        <p:tgtEl>
                                          <p:spTgt spid="43011">
                                            <p:txEl>
                                              <p:pRg st="8" end="8"/>
                                            </p:txEl>
                                          </p:spTgt>
                                        </p:tgtEl>
                                      </p:cBhvr>
                                    </p:animEffect>
                                    <p:anim calcmode="lin" valueType="num">
                                      <p:cBhvr>
                                        <p:cTn id="28" dur="1000" fill="hold"/>
                                        <p:tgtEl>
                                          <p:spTgt spid="43011">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43011">
                                            <p:txEl>
                                              <p:pRg st="8" end="8"/>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3011">
                                            <p:txEl>
                                              <p:pRg st="9" end="9"/>
                                            </p:txEl>
                                          </p:spTgt>
                                        </p:tgtEl>
                                        <p:attrNameLst>
                                          <p:attrName>style.visibility</p:attrName>
                                        </p:attrNameLst>
                                      </p:cBhvr>
                                      <p:to>
                                        <p:strVal val="visible"/>
                                      </p:to>
                                    </p:set>
                                    <p:animEffect transition="in" filter="fade">
                                      <p:cBhvr>
                                        <p:cTn id="32" dur="1000"/>
                                        <p:tgtEl>
                                          <p:spTgt spid="43011">
                                            <p:txEl>
                                              <p:pRg st="9" end="9"/>
                                            </p:txEl>
                                          </p:spTgt>
                                        </p:tgtEl>
                                      </p:cBhvr>
                                    </p:animEffect>
                                    <p:anim calcmode="lin" valueType="num">
                                      <p:cBhvr>
                                        <p:cTn id="33" dur="1000" fill="hold"/>
                                        <p:tgtEl>
                                          <p:spTgt spid="43011">
                                            <p:txEl>
                                              <p:pRg st="9" end="9"/>
                                            </p:txEl>
                                          </p:spTgt>
                                        </p:tgtEl>
                                        <p:attrNameLst>
                                          <p:attrName>ppt_x</p:attrName>
                                        </p:attrNameLst>
                                      </p:cBhvr>
                                      <p:tavLst>
                                        <p:tav tm="0">
                                          <p:val>
                                            <p:strVal val="#ppt_x"/>
                                          </p:val>
                                        </p:tav>
                                        <p:tav tm="100000">
                                          <p:val>
                                            <p:strVal val="#ppt_x"/>
                                          </p:val>
                                        </p:tav>
                                      </p:tavLst>
                                    </p:anim>
                                    <p:anim calcmode="lin" valueType="num">
                                      <p:cBhvr>
                                        <p:cTn id="34" dur="1000" fill="hold"/>
                                        <p:tgtEl>
                                          <p:spTgt spid="43011">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AutoShape 4"/>
          <p:cNvSpPr>
            <a:spLocks noChangeArrowheads="1"/>
          </p:cNvSpPr>
          <p:nvPr/>
        </p:nvSpPr>
        <p:spPr bwMode="auto">
          <a:xfrm>
            <a:off x="575147" y="1367707"/>
            <a:ext cx="3097212" cy="792163"/>
          </a:xfrm>
          <a:prstGeom prst="bevel">
            <a:avLst>
              <a:gd name="adj" fmla="val 4407"/>
            </a:avLst>
          </a:prstGeom>
          <a:solidFill>
            <a:srgbClr val="CCFFCC"/>
          </a:solidFill>
          <a:ln w="9525">
            <a:solidFill>
              <a:schemeClr val="tx1"/>
            </a:solidFill>
            <a:miter lim="800000"/>
          </a:ln>
        </p:spPr>
        <p:txBody>
          <a:bodyPr wrap="none" anchor="ctr"/>
          <a:lstStyle/>
          <a:p>
            <a:pPr algn="ctr"/>
            <a:r>
              <a:rPr lang="zh-CN" altLang="en-US" sz="3200" b="1">
                <a:latin typeface="微软雅黑" panose="020B0503020204020204" pitchFamily="34" charset="-122"/>
                <a:ea typeface="微软雅黑" panose="020B0503020204020204" pitchFamily="34" charset="-122"/>
              </a:rPr>
              <a:t>网格计算</a:t>
            </a:r>
            <a:endParaRPr lang="zh-CN" altLang="en-US" sz="3200" b="1">
              <a:latin typeface="微软雅黑" panose="020B0503020204020204" pitchFamily="34" charset="-122"/>
              <a:ea typeface="微软雅黑" panose="020B0503020204020204" pitchFamily="34" charset="-122"/>
            </a:endParaRPr>
          </a:p>
        </p:txBody>
      </p:sp>
      <p:sp>
        <p:nvSpPr>
          <p:cNvPr id="50178" name="AutoShape 5"/>
          <p:cNvSpPr>
            <a:spLocks noChangeArrowheads="1"/>
          </p:cNvSpPr>
          <p:nvPr/>
        </p:nvSpPr>
        <p:spPr bwMode="auto">
          <a:xfrm>
            <a:off x="4294745" y="1388215"/>
            <a:ext cx="6933427" cy="792163"/>
          </a:xfrm>
          <a:prstGeom prst="bevel">
            <a:avLst>
              <a:gd name="adj" fmla="val 6014"/>
            </a:avLst>
          </a:prstGeom>
          <a:solidFill>
            <a:srgbClr val="CCFFCC"/>
          </a:solidFill>
          <a:ln w="9525">
            <a:solidFill>
              <a:schemeClr val="tx1"/>
            </a:solidFill>
            <a:miter lim="800000"/>
          </a:ln>
        </p:spPr>
        <p:txBody>
          <a:bodyPr wrap="none" anchor="ctr"/>
          <a:lstStyle/>
          <a:p>
            <a:pPr algn="ctr"/>
            <a:r>
              <a:rPr lang="zh-CN" altLang="en-US" sz="3200" b="1" dirty="0">
                <a:latin typeface="微软雅黑" panose="020B0503020204020204" pitchFamily="34" charset="-122"/>
                <a:ea typeface="微软雅黑" panose="020B0503020204020204" pitchFamily="34" charset="-122"/>
              </a:rPr>
              <a:t>云计算</a:t>
            </a:r>
            <a:endParaRPr lang="zh-CN" altLang="en-US" sz="3200" b="1" dirty="0">
              <a:latin typeface="微软雅黑" panose="020B0503020204020204" pitchFamily="34" charset="-122"/>
              <a:ea typeface="微软雅黑" panose="020B0503020204020204" pitchFamily="34" charset="-122"/>
            </a:endParaRPr>
          </a:p>
        </p:txBody>
      </p:sp>
      <p:sp>
        <p:nvSpPr>
          <p:cNvPr id="44036" name="Rectangle 6"/>
          <p:cNvSpPr>
            <a:spLocks noChangeArrowheads="1"/>
          </p:cNvSpPr>
          <p:nvPr/>
        </p:nvSpPr>
        <p:spPr bwMode="auto">
          <a:xfrm>
            <a:off x="575147" y="2159869"/>
            <a:ext cx="3097212" cy="3168650"/>
          </a:xfrm>
          <a:prstGeom prst="rect">
            <a:avLst/>
          </a:prstGeom>
          <a:solidFill>
            <a:schemeClr val="bg1"/>
          </a:solidFill>
          <a:ln w="9525">
            <a:solidFill>
              <a:schemeClr val="tx1"/>
            </a:solidFill>
            <a:miter lim="800000"/>
          </a:ln>
        </p:spPr>
        <p:txBody>
          <a:bodyPr wrap="none" anchor="ctr"/>
          <a:lstStyle/>
          <a:p>
            <a:pPr>
              <a:buFontTx/>
              <a:buChar char="•"/>
            </a:pPr>
            <a:r>
              <a:rPr lang="zh-CN" altLang="en-US" sz="2800" b="1">
                <a:latin typeface="微软雅黑" panose="020B0503020204020204" pitchFamily="34" charset="-122"/>
                <a:ea typeface="微软雅黑" panose="020B0503020204020204" pitchFamily="34" charset="-122"/>
              </a:rPr>
              <a:t>异构资源</a:t>
            </a:r>
            <a:endParaRPr lang="zh-CN" altLang="en-US" sz="2800" b="1">
              <a:latin typeface="微软雅黑" panose="020B0503020204020204" pitchFamily="34" charset="-122"/>
              <a:ea typeface="微软雅黑" panose="020B0503020204020204" pitchFamily="34" charset="-122"/>
            </a:endParaRPr>
          </a:p>
          <a:p>
            <a:pPr>
              <a:buFontTx/>
              <a:buChar char="•"/>
            </a:pPr>
            <a:r>
              <a:rPr lang="zh-CN" altLang="en-US" sz="2800" b="1">
                <a:latin typeface="微软雅黑" panose="020B0503020204020204" pitchFamily="34" charset="-122"/>
                <a:ea typeface="微软雅黑" panose="020B0503020204020204" pitchFamily="34" charset="-122"/>
              </a:rPr>
              <a:t>不同机构</a:t>
            </a:r>
            <a:endParaRPr lang="zh-CN" altLang="en-US" sz="2800" b="1">
              <a:latin typeface="微软雅黑" panose="020B0503020204020204" pitchFamily="34" charset="-122"/>
              <a:ea typeface="微软雅黑" panose="020B0503020204020204" pitchFamily="34" charset="-122"/>
            </a:endParaRPr>
          </a:p>
          <a:p>
            <a:pPr>
              <a:buFontTx/>
              <a:buChar char="•"/>
            </a:pPr>
            <a:r>
              <a:rPr lang="zh-CN" altLang="en-US" sz="2800" b="1">
                <a:latin typeface="微软雅黑" panose="020B0503020204020204" pitchFamily="34" charset="-122"/>
                <a:ea typeface="微软雅黑" panose="020B0503020204020204" pitchFamily="34" charset="-122"/>
              </a:rPr>
              <a:t>虚拟组织</a:t>
            </a:r>
            <a:endParaRPr lang="zh-CN" altLang="en-US" sz="2800" b="1">
              <a:latin typeface="微软雅黑" panose="020B0503020204020204" pitchFamily="34" charset="-122"/>
              <a:ea typeface="微软雅黑" panose="020B0503020204020204" pitchFamily="34" charset="-122"/>
            </a:endParaRPr>
          </a:p>
          <a:p>
            <a:pPr>
              <a:buFontTx/>
              <a:buChar char="•"/>
            </a:pPr>
            <a:r>
              <a:rPr lang="zh-CN" altLang="en-US" sz="2800" b="1">
                <a:latin typeface="微软雅黑" panose="020B0503020204020204" pitchFamily="34" charset="-122"/>
                <a:ea typeface="微软雅黑" panose="020B0503020204020204" pitchFamily="34" charset="-122"/>
              </a:rPr>
              <a:t>科学计算为主</a:t>
            </a:r>
            <a:endParaRPr lang="zh-CN" altLang="en-US" sz="2800" b="1">
              <a:latin typeface="微软雅黑" panose="020B0503020204020204" pitchFamily="34" charset="-122"/>
              <a:ea typeface="微软雅黑" panose="020B0503020204020204" pitchFamily="34" charset="-122"/>
            </a:endParaRPr>
          </a:p>
          <a:p>
            <a:pPr>
              <a:buFontTx/>
              <a:buChar char="•"/>
            </a:pPr>
            <a:r>
              <a:rPr lang="zh-CN" altLang="en-US" sz="2800" b="1">
                <a:latin typeface="微软雅黑" panose="020B0503020204020204" pitchFamily="34" charset="-122"/>
                <a:ea typeface="微软雅黑" panose="020B0503020204020204" pitchFamily="34" charset="-122"/>
              </a:rPr>
              <a:t>标准化</a:t>
            </a:r>
            <a:endParaRPr lang="zh-CN" altLang="en-US" sz="2800" b="1">
              <a:latin typeface="微软雅黑" panose="020B0503020204020204" pitchFamily="34" charset="-122"/>
              <a:ea typeface="微软雅黑" panose="020B0503020204020204" pitchFamily="34" charset="-122"/>
            </a:endParaRPr>
          </a:p>
          <a:p>
            <a:pPr>
              <a:buFontTx/>
              <a:buChar char="•"/>
            </a:pPr>
            <a:r>
              <a:rPr lang="zh-CN" altLang="en-US" sz="2800" b="1">
                <a:latin typeface="微软雅黑" panose="020B0503020204020204" pitchFamily="34" charset="-122"/>
                <a:ea typeface="微软雅黑" panose="020B0503020204020204" pitchFamily="34" charset="-122"/>
              </a:rPr>
              <a:t>科学界</a:t>
            </a:r>
            <a:endParaRPr lang="zh-CN" altLang="en-US" sz="2800" b="1">
              <a:latin typeface="微软雅黑" panose="020B0503020204020204" pitchFamily="34" charset="-122"/>
              <a:ea typeface="微软雅黑" panose="020B0503020204020204" pitchFamily="34" charset="-122"/>
            </a:endParaRPr>
          </a:p>
        </p:txBody>
      </p:sp>
      <p:sp>
        <p:nvSpPr>
          <p:cNvPr id="44037" name="Rectangle 7"/>
          <p:cNvSpPr>
            <a:spLocks noChangeArrowheads="1"/>
          </p:cNvSpPr>
          <p:nvPr/>
        </p:nvSpPr>
        <p:spPr bwMode="auto">
          <a:xfrm>
            <a:off x="4294745" y="2180377"/>
            <a:ext cx="6933427" cy="3168650"/>
          </a:xfrm>
          <a:prstGeom prst="rect">
            <a:avLst/>
          </a:prstGeom>
          <a:solidFill>
            <a:schemeClr val="bg1"/>
          </a:solidFill>
          <a:ln w="9525">
            <a:solidFill>
              <a:schemeClr val="tx1"/>
            </a:solidFill>
            <a:miter lim="800000"/>
          </a:ln>
        </p:spPr>
        <p:txBody>
          <a:bodyPr wrap="none" anchor="ctr"/>
          <a:lstStyle/>
          <a:p>
            <a:pPr>
              <a:buFontTx/>
              <a:buChar char="•"/>
            </a:pPr>
            <a:r>
              <a:rPr lang="zh-CN" altLang="en-US" sz="2800" b="1" dirty="0">
                <a:latin typeface="微软雅黑" panose="020B0503020204020204" pitchFamily="34" charset="-122"/>
                <a:ea typeface="微软雅黑" panose="020B0503020204020204" pitchFamily="34" charset="-122"/>
              </a:rPr>
              <a:t>同构资源</a:t>
            </a:r>
            <a:endParaRPr lang="zh-CN" altLang="en-US" sz="2800" b="1" dirty="0">
              <a:latin typeface="微软雅黑" panose="020B0503020204020204" pitchFamily="34" charset="-122"/>
              <a:ea typeface="微软雅黑" panose="020B0503020204020204" pitchFamily="34" charset="-122"/>
            </a:endParaRPr>
          </a:p>
          <a:p>
            <a:pPr>
              <a:buFontTx/>
              <a:buChar char="•"/>
            </a:pPr>
            <a:r>
              <a:rPr lang="zh-CN" altLang="en-US" sz="2800" b="1" dirty="0">
                <a:latin typeface="微软雅黑" panose="020B0503020204020204" pitchFamily="34" charset="-122"/>
                <a:ea typeface="微软雅黑" panose="020B0503020204020204" pitchFamily="34" charset="-122"/>
              </a:rPr>
              <a:t>单一机构</a:t>
            </a:r>
            <a:endParaRPr lang="zh-CN" altLang="en-US" sz="2800" b="1" dirty="0">
              <a:latin typeface="微软雅黑" panose="020B0503020204020204" pitchFamily="34" charset="-122"/>
              <a:ea typeface="微软雅黑" panose="020B0503020204020204" pitchFamily="34" charset="-122"/>
            </a:endParaRPr>
          </a:p>
          <a:p>
            <a:pPr>
              <a:buFontTx/>
              <a:buChar char="•"/>
            </a:pPr>
            <a:r>
              <a:rPr lang="zh-CN" altLang="en-US" sz="2800" b="1" dirty="0">
                <a:latin typeface="微软雅黑" panose="020B0503020204020204" pitchFamily="34" charset="-122"/>
                <a:ea typeface="微软雅黑" panose="020B0503020204020204" pitchFamily="34" charset="-122"/>
              </a:rPr>
              <a:t>虚拟机</a:t>
            </a:r>
            <a:endParaRPr lang="zh-CN" altLang="en-US" sz="2800" b="1" dirty="0">
              <a:latin typeface="微软雅黑" panose="020B0503020204020204" pitchFamily="34" charset="-122"/>
              <a:ea typeface="微软雅黑" panose="020B0503020204020204" pitchFamily="34" charset="-122"/>
            </a:endParaRPr>
          </a:p>
          <a:p>
            <a:pPr>
              <a:buFontTx/>
              <a:buChar char="•"/>
            </a:pPr>
            <a:r>
              <a:rPr lang="zh-CN" altLang="en-US" sz="2800" b="1" dirty="0">
                <a:latin typeface="微软雅黑" panose="020B0503020204020204" pitchFamily="34" charset="-122"/>
                <a:ea typeface="微软雅黑" panose="020B0503020204020204" pitchFamily="34" charset="-122"/>
              </a:rPr>
              <a:t>数据处理为主</a:t>
            </a:r>
            <a:endParaRPr lang="zh-CN" altLang="en-US" sz="2800" b="1" dirty="0">
              <a:latin typeface="微软雅黑" panose="020B0503020204020204" pitchFamily="34" charset="-122"/>
              <a:ea typeface="微软雅黑" panose="020B0503020204020204" pitchFamily="34" charset="-122"/>
            </a:endParaRPr>
          </a:p>
          <a:p>
            <a:pPr>
              <a:buFontTx/>
              <a:buChar char="•"/>
            </a:pPr>
            <a:r>
              <a:rPr lang="zh-CN" altLang="en-US" sz="2800" b="1" dirty="0" smtClean="0">
                <a:latin typeface="微软雅黑" panose="020B0503020204020204" pitchFamily="34" charset="-122"/>
                <a:ea typeface="微软雅黑" panose="020B0503020204020204" pitchFamily="34" charset="-122"/>
              </a:rPr>
              <a:t>标准：</a:t>
            </a:r>
            <a:r>
              <a:rPr lang="en-US" altLang="zh-CN" sz="1400" b="1" dirty="0" smtClean="0">
                <a:latin typeface="微软雅黑" panose="020B0503020204020204" pitchFamily="34" charset="-122"/>
                <a:ea typeface="微软雅黑" panose="020B0503020204020204" pitchFamily="34" charset="-122"/>
              </a:rPr>
              <a:t>2014</a:t>
            </a:r>
            <a:r>
              <a:rPr lang="zh-CN" altLang="en-US" sz="1400" b="1" dirty="0" smtClean="0">
                <a:latin typeface="微软雅黑" panose="020B0503020204020204" pitchFamily="34" charset="-122"/>
                <a:ea typeface="微软雅黑" panose="020B0503020204020204" pitchFamily="34" charset="-122"/>
              </a:rPr>
              <a:t>年，</a:t>
            </a:r>
            <a:r>
              <a:rPr lang="en-US" altLang="zh-CN" sz="1400" b="1" dirty="0" smtClean="0">
                <a:latin typeface="微软雅黑" panose="020B0503020204020204" pitchFamily="34" charset="-122"/>
                <a:ea typeface="微软雅黑" panose="020B0503020204020204" pitchFamily="34" charset="-122"/>
              </a:rPr>
              <a:t>ISO/IEC17788(</a:t>
            </a:r>
            <a:r>
              <a:rPr lang="zh-CN" altLang="en-US" sz="1400" b="1" dirty="0" smtClean="0">
                <a:latin typeface="微软雅黑" panose="020B0503020204020204" pitchFamily="34" charset="-122"/>
                <a:ea typeface="微软雅黑" panose="020B0503020204020204" pitchFamily="34" charset="-122"/>
              </a:rPr>
              <a:t>概述和词汇</a:t>
            </a:r>
            <a:r>
              <a:rPr lang="en-US" altLang="zh-CN" sz="1400" b="1" dirty="0" smtClean="0">
                <a:latin typeface="微软雅黑" panose="020B0503020204020204" pitchFamily="34" charset="-122"/>
                <a:ea typeface="微软雅黑" panose="020B0503020204020204" pitchFamily="34" charset="-122"/>
              </a:rPr>
              <a:t>), ISO/IEC17789</a:t>
            </a:r>
            <a:r>
              <a:rPr lang="zh-CN" altLang="en-US" sz="1400" b="1" dirty="0" smtClean="0">
                <a:latin typeface="微软雅黑" panose="020B0503020204020204" pitchFamily="34" charset="-122"/>
                <a:ea typeface="微软雅黑" panose="020B0503020204020204" pitchFamily="34" charset="-122"/>
              </a:rPr>
              <a:t>（参考架构）</a:t>
            </a:r>
            <a:endParaRPr lang="zh-CN" altLang="en-US" sz="1400" b="1" dirty="0">
              <a:latin typeface="微软雅黑" panose="020B0503020204020204" pitchFamily="34" charset="-122"/>
              <a:ea typeface="微软雅黑" panose="020B0503020204020204" pitchFamily="34" charset="-122"/>
            </a:endParaRPr>
          </a:p>
          <a:p>
            <a:pPr>
              <a:buFontTx/>
              <a:buChar char="•"/>
            </a:pPr>
            <a:r>
              <a:rPr lang="zh-CN" altLang="en-US" sz="2800" b="1" dirty="0">
                <a:latin typeface="微软雅黑" panose="020B0503020204020204" pitchFamily="34" charset="-122"/>
                <a:ea typeface="微软雅黑" panose="020B0503020204020204" pitchFamily="34" charset="-122"/>
              </a:rPr>
              <a:t>商业社会</a:t>
            </a:r>
            <a:endParaRPr lang="zh-CN" altLang="en-US" sz="2800" b="1" dirty="0">
              <a:latin typeface="微软雅黑" panose="020B0503020204020204" pitchFamily="34" charset="-122"/>
              <a:ea typeface="微软雅黑" panose="020B0503020204020204" pitchFamily="34" charset="-122"/>
            </a:endParaRPr>
          </a:p>
        </p:txBody>
      </p:sp>
      <p:sp>
        <p:nvSpPr>
          <p:cNvPr id="50182" name="Rectangle 2"/>
          <p:cNvSpPr txBox="1">
            <a:spLocks noChangeArrowheads="1"/>
          </p:cNvSpPr>
          <p:nvPr/>
        </p:nvSpPr>
        <p:spPr bwMode="auto">
          <a:xfrm>
            <a:off x="1801813" y="201614"/>
            <a:ext cx="86868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3000" b="1">
                <a:latin typeface="Arial Narrow" panose="020B0606020202030204" pitchFamily="34" charset="0"/>
              </a:rPr>
              <a:t>6. Comparison of Grid Computing with Cloud Computing</a:t>
            </a:r>
            <a:endParaRPr lang="en-US" altLang="zh-CN" sz="3000" b="1">
              <a:latin typeface="Arial Narrow" panose="020B0606020202030204" pitchFamily="34" charset="0"/>
            </a:endParaRPr>
          </a:p>
        </p:txBody>
      </p:sp>
      <p:sp>
        <p:nvSpPr>
          <p:cNvPr id="8" name="棱台 7">
            <a:hlinkClick r:id="rId1" action="ppaction://hlinksldjump"/>
          </p:cNvPr>
          <p:cNvSpPr/>
          <p:nvPr/>
        </p:nvSpPr>
        <p:spPr>
          <a:xfrm>
            <a:off x="9948864" y="5829191"/>
            <a:ext cx="1620571" cy="695434"/>
          </a:xfrm>
          <a:prstGeom prst="bevel">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微软雅黑" panose="020B0503020204020204" pitchFamily="34" charset="-122"/>
                <a:ea typeface="微软雅黑" panose="020B0503020204020204" pitchFamily="34" charset="-122"/>
              </a:rPr>
              <a:t>Return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4036">
                                            <p:txEl>
                                              <p:pRg st="0" end="0"/>
                                            </p:txEl>
                                          </p:spTgt>
                                        </p:tgtEl>
                                        <p:attrNameLst>
                                          <p:attrName>style.visibility</p:attrName>
                                        </p:attrNameLst>
                                      </p:cBhvr>
                                      <p:to>
                                        <p:strVal val="visible"/>
                                      </p:to>
                                    </p:set>
                                    <p:animEffect transition="in" filter="fade">
                                      <p:cBhvr>
                                        <p:cTn id="7" dur="1000"/>
                                        <p:tgtEl>
                                          <p:spTgt spid="44036">
                                            <p:txEl>
                                              <p:pRg st="0" end="0"/>
                                            </p:txEl>
                                          </p:spTgt>
                                        </p:tgtEl>
                                      </p:cBhvr>
                                    </p:animEffect>
                                    <p:anim calcmode="lin" valueType="num">
                                      <p:cBhvr>
                                        <p:cTn id="8" dur="1000" fill="hold"/>
                                        <p:tgtEl>
                                          <p:spTgt spid="4403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403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4037">
                                            <p:txEl>
                                              <p:pRg st="0" end="0"/>
                                            </p:txEl>
                                          </p:spTgt>
                                        </p:tgtEl>
                                        <p:attrNameLst>
                                          <p:attrName>style.visibility</p:attrName>
                                        </p:attrNameLst>
                                      </p:cBhvr>
                                      <p:to>
                                        <p:strVal val="visible"/>
                                      </p:to>
                                    </p:set>
                                    <p:animEffect transition="in" filter="fade">
                                      <p:cBhvr>
                                        <p:cTn id="14" dur="1000"/>
                                        <p:tgtEl>
                                          <p:spTgt spid="44037">
                                            <p:txEl>
                                              <p:pRg st="0" end="0"/>
                                            </p:txEl>
                                          </p:spTgt>
                                        </p:tgtEl>
                                      </p:cBhvr>
                                    </p:animEffect>
                                    <p:anim calcmode="lin" valueType="num">
                                      <p:cBhvr>
                                        <p:cTn id="15" dur="1000" fill="hold"/>
                                        <p:tgtEl>
                                          <p:spTgt spid="4403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403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4036">
                                            <p:txEl>
                                              <p:pRg st="1" end="1"/>
                                            </p:txEl>
                                          </p:spTgt>
                                        </p:tgtEl>
                                        <p:attrNameLst>
                                          <p:attrName>style.visibility</p:attrName>
                                        </p:attrNameLst>
                                      </p:cBhvr>
                                      <p:to>
                                        <p:strVal val="visible"/>
                                      </p:to>
                                    </p:set>
                                    <p:animEffect transition="in" filter="fade">
                                      <p:cBhvr>
                                        <p:cTn id="21" dur="1000"/>
                                        <p:tgtEl>
                                          <p:spTgt spid="44036">
                                            <p:txEl>
                                              <p:pRg st="1" end="1"/>
                                            </p:txEl>
                                          </p:spTgt>
                                        </p:tgtEl>
                                      </p:cBhvr>
                                    </p:animEffect>
                                    <p:anim calcmode="lin" valueType="num">
                                      <p:cBhvr>
                                        <p:cTn id="22" dur="1000" fill="hold"/>
                                        <p:tgtEl>
                                          <p:spTgt spid="44036">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4403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4037">
                                            <p:txEl>
                                              <p:pRg st="1" end="1"/>
                                            </p:txEl>
                                          </p:spTgt>
                                        </p:tgtEl>
                                        <p:attrNameLst>
                                          <p:attrName>style.visibility</p:attrName>
                                        </p:attrNameLst>
                                      </p:cBhvr>
                                      <p:to>
                                        <p:strVal val="visible"/>
                                      </p:to>
                                    </p:set>
                                    <p:animEffect transition="in" filter="fade">
                                      <p:cBhvr>
                                        <p:cTn id="28" dur="1000"/>
                                        <p:tgtEl>
                                          <p:spTgt spid="44037">
                                            <p:txEl>
                                              <p:pRg st="1" end="1"/>
                                            </p:txEl>
                                          </p:spTgt>
                                        </p:tgtEl>
                                      </p:cBhvr>
                                    </p:animEffect>
                                    <p:anim calcmode="lin" valueType="num">
                                      <p:cBhvr>
                                        <p:cTn id="29" dur="1000" fill="hold"/>
                                        <p:tgtEl>
                                          <p:spTgt spid="44037">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4403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4036">
                                            <p:txEl>
                                              <p:pRg st="2" end="2"/>
                                            </p:txEl>
                                          </p:spTgt>
                                        </p:tgtEl>
                                        <p:attrNameLst>
                                          <p:attrName>style.visibility</p:attrName>
                                        </p:attrNameLst>
                                      </p:cBhvr>
                                      <p:to>
                                        <p:strVal val="visible"/>
                                      </p:to>
                                    </p:set>
                                    <p:animEffect transition="in" filter="fade">
                                      <p:cBhvr>
                                        <p:cTn id="35" dur="1000"/>
                                        <p:tgtEl>
                                          <p:spTgt spid="44036">
                                            <p:txEl>
                                              <p:pRg st="2" end="2"/>
                                            </p:txEl>
                                          </p:spTgt>
                                        </p:tgtEl>
                                      </p:cBhvr>
                                    </p:animEffect>
                                    <p:anim calcmode="lin" valueType="num">
                                      <p:cBhvr>
                                        <p:cTn id="36" dur="1000" fill="hold"/>
                                        <p:tgtEl>
                                          <p:spTgt spid="44036">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4403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4037">
                                            <p:txEl>
                                              <p:pRg st="2" end="2"/>
                                            </p:txEl>
                                          </p:spTgt>
                                        </p:tgtEl>
                                        <p:attrNameLst>
                                          <p:attrName>style.visibility</p:attrName>
                                        </p:attrNameLst>
                                      </p:cBhvr>
                                      <p:to>
                                        <p:strVal val="visible"/>
                                      </p:to>
                                    </p:set>
                                    <p:animEffect transition="in" filter="fade">
                                      <p:cBhvr>
                                        <p:cTn id="42" dur="1000"/>
                                        <p:tgtEl>
                                          <p:spTgt spid="44037">
                                            <p:txEl>
                                              <p:pRg st="2" end="2"/>
                                            </p:txEl>
                                          </p:spTgt>
                                        </p:tgtEl>
                                      </p:cBhvr>
                                    </p:animEffect>
                                    <p:anim calcmode="lin" valueType="num">
                                      <p:cBhvr>
                                        <p:cTn id="43" dur="1000" fill="hold"/>
                                        <p:tgtEl>
                                          <p:spTgt spid="44037">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4403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4036">
                                            <p:txEl>
                                              <p:pRg st="3" end="3"/>
                                            </p:txEl>
                                          </p:spTgt>
                                        </p:tgtEl>
                                        <p:attrNameLst>
                                          <p:attrName>style.visibility</p:attrName>
                                        </p:attrNameLst>
                                      </p:cBhvr>
                                      <p:to>
                                        <p:strVal val="visible"/>
                                      </p:to>
                                    </p:set>
                                    <p:animEffect transition="in" filter="fade">
                                      <p:cBhvr>
                                        <p:cTn id="49" dur="1000"/>
                                        <p:tgtEl>
                                          <p:spTgt spid="44036">
                                            <p:txEl>
                                              <p:pRg st="3" end="3"/>
                                            </p:txEl>
                                          </p:spTgt>
                                        </p:tgtEl>
                                      </p:cBhvr>
                                    </p:animEffect>
                                    <p:anim calcmode="lin" valueType="num">
                                      <p:cBhvr>
                                        <p:cTn id="50" dur="1000" fill="hold"/>
                                        <p:tgtEl>
                                          <p:spTgt spid="44036">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4403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4037">
                                            <p:txEl>
                                              <p:pRg st="3" end="3"/>
                                            </p:txEl>
                                          </p:spTgt>
                                        </p:tgtEl>
                                        <p:attrNameLst>
                                          <p:attrName>style.visibility</p:attrName>
                                        </p:attrNameLst>
                                      </p:cBhvr>
                                      <p:to>
                                        <p:strVal val="visible"/>
                                      </p:to>
                                    </p:set>
                                    <p:animEffect transition="in" filter="fade">
                                      <p:cBhvr>
                                        <p:cTn id="56" dur="1000"/>
                                        <p:tgtEl>
                                          <p:spTgt spid="44037">
                                            <p:txEl>
                                              <p:pRg st="3" end="3"/>
                                            </p:txEl>
                                          </p:spTgt>
                                        </p:tgtEl>
                                      </p:cBhvr>
                                    </p:animEffect>
                                    <p:anim calcmode="lin" valueType="num">
                                      <p:cBhvr>
                                        <p:cTn id="57" dur="1000" fill="hold"/>
                                        <p:tgtEl>
                                          <p:spTgt spid="44037">
                                            <p:txEl>
                                              <p:pRg st="3" end="3"/>
                                            </p:txEl>
                                          </p:spTgt>
                                        </p:tgtEl>
                                        <p:attrNameLst>
                                          <p:attrName>ppt_x</p:attrName>
                                        </p:attrNameLst>
                                      </p:cBhvr>
                                      <p:tavLst>
                                        <p:tav tm="0">
                                          <p:val>
                                            <p:strVal val="#ppt_x"/>
                                          </p:val>
                                        </p:tav>
                                        <p:tav tm="100000">
                                          <p:val>
                                            <p:strVal val="#ppt_x"/>
                                          </p:val>
                                        </p:tav>
                                      </p:tavLst>
                                    </p:anim>
                                    <p:anim calcmode="lin" valueType="num">
                                      <p:cBhvr>
                                        <p:cTn id="58" dur="1000" fill="hold"/>
                                        <p:tgtEl>
                                          <p:spTgt spid="4403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44036">
                                            <p:txEl>
                                              <p:pRg st="4" end="4"/>
                                            </p:txEl>
                                          </p:spTgt>
                                        </p:tgtEl>
                                        <p:attrNameLst>
                                          <p:attrName>style.visibility</p:attrName>
                                        </p:attrNameLst>
                                      </p:cBhvr>
                                      <p:to>
                                        <p:strVal val="visible"/>
                                      </p:to>
                                    </p:set>
                                    <p:animEffect transition="in" filter="fade">
                                      <p:cBhvr>
                                        <p:cTn id="63" dur="1000"/>
                                        <p:tgtEl>
                                          <p:spTgt spid="44036">
                                            <p:txEl>
                                              <p:pRg st="4" end="4"/>
                                            </p:txEl>
                                          </p:spTgt>
                                        </p:tgtEl>
                                      </p:cBhvr>
                                    </p:animEffect>
                                    <p:anim calcmode="lin" valueType="num">
                                      <p:cBhvr>
                                        <p:cTn id="64" dur="1000" fill="hold"/>
                                        <p:tgtEl>
                                          <p:spTgt spid="44036">
                                            <p:txEl>
                                              <p:pRg st="4" end="4"/>
                                            </p:txEl>
                                          </p:spTgt>
                                        </p:tgtEl>
                                        <p:attrNameLst>
                                          <p:attrName>ppt_x</p:attrName>
                                        </p:attrNameLst>
                                      </p:cBhvr>
                                      <p:tavLst>
                                        <p:tav tm="0">
                                          <p:val>
                                            <p:strVal val="#ppt_x"/>
                                          </p:val>
                                        </p:tav>
                                        <p:tav tm="100000">
                                          <p:val>
                                            <p:strVal val="#ppt_x"/>
                                          </p:val>
                                        </p:tav>
                                      </p:tavLst>
                                    </p:anim>
                                    <p:anim calcmode="lin" valueType="num">
                                      <p:cBhvr>
                                        <p:cTn id="65" dur="1000" fill="hold"/>
                                        <p:tgtEl>
                                          <p:spTgt spid="4403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44037">
                                            <p:txEl>
                                              <p:pRg st="4" end="4"/>
                                            </p:txEl>
                                          </p:spTgt>
                                        </p:tgtEl>
                                        <p:attrNameLst>
                                          <p:attrName>style.visibility</p:attrName>
                                        </p:attrNameLst>
                                      </p:cBhvr>
                                      <p:to>
                                        <p:strVal val="visible"/>
                                      </p:to>
                                    </p:set>
                                    <p:animEffect transition="in" filter="fade">
                                      <p:cBhvr>
                                        <p:cTn id="70" dur="1000"/>
                                        <p:tgtEl>
                                          <p:spTgt spid="44037">
                                            <p:txEl>
                                              <p:pRg st="4" end="4"/>
                                            </p:txEl>
                                          </p:spTgt>
                                        </p:tgtEl>
                                      </p:cBhvr>
                                    </p:animEffect>
                                    <p:anim calcmode="lin" valueType="num">
                                      <p:cBhvr>
                                        <p:cTn id="71" dur="1000" fill="hold"/>
                                        <p:tgtEl>
                                          <p:spTgt spid="44037">
                                            <p:txEl>
                                              <p:pRg st="4" end="4"/>
                                            </p:txEl>
                                          </p:spTgt>
                                        </p:tgtEl>
                                        <p:attrNameLst>
                                          <p:attrName>ppt_x</p:attrName>
                                        </p:attrNameLst>
                                      </p:cBhvr>
                                      <p:tavLst>
                                        <p:tav tm="0">
                                          <p:val>
                                            <p:strVal val="#ppt_x"/>
                                          </p:val>
                                        </p:tav>
                                        <p:tav tm="100000">
                                          <p:val>
                                            <p:strVal val="#ppt_x"/>
                                          </p:val>
                                        </p:tav>
                                      </p:tavLst>
                                    </p:anim>
                                    <p:anim calcmode="lin" valueType="num">
                                      <p:cBhvr>
                                        <p:cTn id="72" dur="1000" fill="hold"/>
                                        <p:tgtEl>
                                          <p:spTgt spid="4403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44036">
                                            <p:txEl>
                                              <p:pRg st="5" end="5"/>
                                            </p:txEl>
                                          </p:spTgt>
                                        </p:tgtEl>
                                        <p:attrNameLst>
                                          <p:attrName>style.visibility</p:attrName>
                                        </p:attrNameLst>
                                      </p:cBhvr>
                                      <p:to>
                                        <p:strVal val="visible"/>
                                      </p:to>
                                    </p:set>
                                    <p:animEffect transition="in" filter="fade">
                                      <p:cBhvr>
                                        <p:cTn id="77" dur="1000"/>
                                        <p:tgtEl>
                                          <p:spTgt spid="44036">
                                            <p:txEl>
                                              <p:pRg st="5" end="5"/>
                                            </p:txEl>
                                          </p:spTgt>
                                        </p:tgtEl>
                                      </p:cBhvr>
                                    </p:animEffect>
                                    <p:anim calcmode="lin" valueType="num">
                                      <p:cBhvr>
                                        <p:cTn id="78" dur="1000" fill="hold"/>
                                        <p:tgtEl>
                                          <p:spTgt spid="44036">
                                            <p:txEl>
                                              <p:pRg st="5" end="5"/>
                                            </p:txEl>
                                          </p:spTgt>
                                        </p:tgtEl>
                                        <p:attrNameLst>
                                          <p:attrName>ppt_x</p:attrName>
                                        </p:attrNameLst>
                                      </p:cBhvr>
                                      <p:tavLst>
                                        <p:tav tm="0">
                                          <p:val>
                                            <p:strVal val="#ppt_x"/>
                                          </p:val>
                                        </p:tav>
                                        <p:tav tm="100000">
                                          <p:val>
                                            <p:strVal val="#ppt_x"/>
                                          </p:val>
                                        </p:tav>
                                      </p:tavLst>
                                    </p:anim>
                                    <p:anim calcmode="lin" valueType="num">
                                      <p:cBhvr>
                                        <p:cTn id="79" dur="1000" fill="hold"/>
                                        <p:tgtEl>
                                          <p:spTgt spid="4403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44037">
                                            <p:txEl>
                                              <p:pRg st="5" end="5"/>
                                            </p:txEl>
                                          </p:spTgt>
                                        </p:tgtEl>
                                        <p:attrNameLst>
                                          <p:attrName>style.visibility</p:attrName>
                                        </p:attrNameLst>
                                      </p:cBhvr>
                                      <p:to>
                                        <p:strVal val="visible"/>
                                      </p:to>
                                    </p:set>
                                    <p:animEffect transition="in" filter="fade">
                                      <p:cBhvr>
                                        <p:cTn id="84" dur="1000"/>
                                        <p:tgtEl>
                                          <p:spTgt spid="44037">
                                            <p:txEl>
                                              <p:pRg st="5" end="5"/>
                                            </p:txEl>
                                          </p:spTgt>
                                        </p:tgtEl>
                                      </p:cBhvr>
                                    </p:animEffect>
                                    <p:anim calcmode="lin" valueType="num">
                                      <p:cBhvr>
                                        <p:cTn id="85" dur="1000" fill="hold"/>
                                        <p:tgtEl>
                                          <p:spTgt spid="44037">
                                            <p:txEl>
                                              <p:pRg st="5" end="5"/>
                                            </p:txEl>
                                          </p:spTgt>
                                        </p:tgtEl>
                                        <p:attrNameLst>
                                          <p:attrName>ppt_x</p:attrName>
                                        </p:attrNameLst>
                                      </p:cBhvr>
                                      <p:tavLst>
                                        <p:tav tm="0">
                                          <p:val>
                                            <p:strVal val="#ppt_x"/>
                                          </p:val>
                                        </p:tav>
                                        <p:tav tm="100000">
                                          <p:val>
                                            <p:strVal val="#ppt_x"/>
                                          </p:val>
                                        </p:tav>
                                      </p:tavLst>
                                    </p:anim>
                                    <p:anim calcmode="lin" valueType="num">
                                      <p:cBhvr>
                                        <p:cTn id="86" dur="1000" fill="hold"/>
                                        <p:tgtEl>
                                          <p:spTgt spid="4403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棱台 1"/>
          <p:cNvSpPr/>
          <p:nvPr/>
        </p:nvSpPr>
        <p:spPr>
          <a:xfrm>
            <a:off x="2855914" y="2351088"/>
            <a:ext cx="6048375" cy="1655762"/>
          </a:xfrm>
          <a:prstGeom prst="bevel">
            <a:avLst/>
          </a:prstGeom>
          <a:solidFill>
            <a:srgbClr val="FF9900">
              <a:alpha val="20000"/>
            </a:srgbClr>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solidFill>
                  <a:schemeClr val="tx1"/>
                </a:solidFill>
              </a:rPr>
              <a:t>Key Technologies of Cloud Computing</a:t>
            </a:r>
            <a:endParaRPr lang="en-US" altLang="zh-CN" sz="3200" b="1" dirty="0">
              <a:solidFill>
                <a:schemeClr val="tx1"/>
              </a:solidFill>
            </a:endParaRPr>
          </a:p>
        </p:txBody>
      </p:sp>
      <p:sp>
        <p:nvSpPr>
          <p:cNvPr id="51202" name="矩形 2"/>
          <p:cNvSpPr>
            <a:spLocks noChangeArrowheads="1"/>
          </p:cNvSpPr>
          <p:nvPr/>
        </p:nvSpPr>
        <p:spPr bwMode="auto">
          <a:xfrm>
            <a:off x="4224338" y="4151313"/>
            <a:ext cx="34163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3600" b="1">
                <a:latin typeface="微软雅黑" panose="020B0503020204020204" pitchFamily="34" charset="-122"/>
                <a:ea typeface="微软雅黑" panose="020B0503020204020204" pitchFamily="34" charset="-122"/>
              </a:rPr>
              <a:t>云计算关键技术</a:t>
            </a:r>
            <a:endParaRPr lang="en-US" altLang="zh-CN" sz="3600" b="1">
              <a:latin typeface="微软雅黑" panose="020B0503020204020204" pitchFamily="34" charset="-122"/>
              <a:ea typeface="微软雅黑" panose="020B0503020204020204" pitchFamily="34" charset="-122"/>
            </a:endParaRPr>
          </a:p>
        </p:txBody>
      </p:sp>
      <p:cxnSp>
        <p:nvCxnSpPr>
          <p:cNvPr id="4" name="直接连接符 3"/>
          <p:cNvCxnSpPr/>
          <p:nvPr/>
        </p:nvCxnSpPr>
        <p:spPr>
          <a:xfrm flipV="1">
            <a:off x="2855913" y="1484313"/>
            <a:ext cx="6011862"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855914" y="1700213"/>
            <a:ext cx="6048375"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778597" y="1211655"/>
            <a:ext cx="6059488" cy="706438"/>
          </a:xfrm>
        </p:spPr>
        <p:txBody>
          <a:bodyPr/>
          <a:lstStyle/>
          <a:p>
            <a:pPr algn="l" eaLnBrk="1" hangingPunct="1"/>
            <a:r>
              <a:rPr lang="zh-CN" altLang="en-US" sz="2800" b="1" dirty="0">
                <a:latin typeface="微软雅黑" panose="020B0503020204020204" pitchFamily="34" charset="-122"/>
                <a:ea typeface="微软雅黑" panose="020B0503020204020204" pitchFamily="34" charset="-122"/>
              </a:rPr>
              <a:t>关键技术</a:t>
            </a: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Virtualization (</a:t>
            </a:r>
            <a:r>
              <a:rPr lang="zh-CN" altLang="en-US" sz="2800" b="1" dirty="0">
                <a:latin typeface="微软雅黑" panose="020B0503020204020204" pitchFamily="34" charset="-122"/>
                <a:ea typeface="微软雅黑" panose="020B0503020204020204" pitchFamily="34" charset="-122"/>
              </a:rPr>
              <a:t>虚拟化</a:t>
            </a:r>
            <a:r>
              <a:rPr lang="en-US" altLang="zh-CN" sz="2800" b="1" dirty="0">
                <a:latin typeface="微软雅黑" panose="020B0503020204020204" pitchFamily="34" charset="-122"/>
                <a:ea typeface="微软雅黑" panose="020B0503020204020204" pitchFamily="34" charset="-122"/>
              </a:rPr>
              <a:t>)</a:t>
            </a:r>
            <a:endParaRPr lang="zh-CN" altLang="en-US" sz="2800" b="1" dirty="0">
              <a:latin typeface="微软雅黑" panose="020B0503020204020204" pitchFamily="34" charset="-122"/>
              <a:ea typeface="微软雅黑" panose="020B0503020204020204" pitchFamily="34" charset="-122"/>
            </a:endParaRPr>
          </a:p>
        </p:txBody>
      </p:sp>
      <p:sp>
        <p:nvSpPr>
          <p:cNvPr id="47107" name="Rectangle 3"/>
          <p:cNvSpPr>
            <a:spLocks noGrp="1" noChangeArrowheads="1"/>
          </p:cNvSpPr>
          <p:nvPr>
            <p:ph idx="1"/>
          </p:nvPr>
        </p:nvSpPr>
        <p:spPr>
          <a:xfrm>
            <a:off x="778597" y="1846263"/>
            <a:ext cx="10655929" cy="3598862"/>
          </a:xfrm>
        </p:spPr>
        <p:txBody>
          <a:bodyPr>
            <a:normAutofit lnSpcReduction="10000"/>
          </a:bodyPr>
          <a:lstStyle/>
          <a:p>
            <a:pPr eaLnBrk="1" hangingPunct="1">
              <a:lnSpc>
                <a:spcPct val="120000"/>
              </a:lnSpc>
              <a:spcBef>
                <a:spcPts val="600"/>
              </a:spcBef>
            </a:pPr>
            <a:r>
              <a:rPr lang="en-US" altLang="zh-CN" b="1" dirty="0">
                <a:solidFill>
                  <a:srgbClr val="0033CC"/>
                </a:solidFill>
                <a:latin typeface="微软雅黑" panose="020B0503020204020204" pitchFamily="34" charset="-122"/>
                <a:ea typeface="微软雅黑" panose="020B0503020204020204" pitchFamily="34" charset="-122"/>
              </a:rPr>
              <a:t>Virtualization</a:t>
            </a:r>
            <a:r>
              <a:rPr lang="en-US" altLang="zh-CN" b="1" dirty="0">
                <a:latin typeface="微软雅黑" panose="020B0503020204020204" pitchFamily="34" charset="-122"/>
                <a:ea typeface="微软雅黑" panose="020B0503020204020204" pitchFamily="34" charset="-122"/>
              </a:rPr>
              <a:t> is the creation of a virtual (rather than actual) version of something, such as a </a:t>
            </a:r>
            <a:endParaRPr lang="en-US" altLang="zh-CN" b="1" dirty="0">
              <a:latin typeface="微软雅黑" panose="020B0503020204020204" pitchFamily="34" charset="-122"/>
              <a:ea typeface="微软雅黑" panose="020B0503020204020204" pitchFamily="34" charset="-122"/>
            </a:endParaRPr>
          </a:p>
          <a:p>
            <a:pPr lvl="1">
              <a:lnSpc>
                <a:spcPct val="120000"/>
              </a:lnSpc>
              <a:spcBef>
                <a:spcPts val="600"/>
              </a:spcBef>
            </a:pPr>
            <a:r>
              <a:rPr lang="zh-CN" altLang="en-US" b="1" dirty="0">
                <a:solidFill>
                  <a:srgbClr val="0000CC"/>
                </a:solidFill>
                <a:latin typeface="微软雅黑" panose="020B0503020204020204" pitchFamily="34" charset="-122"/>
                <a:ea typeface="微软雅黑" panose="020B0503020204020204" pitchFamily="34" charset="-122"/>
              </a:rPr>
              <a:t>虚拟硬件</a:t>
            </a:r>
            <a:r>
              <a:rPr lang="zh-CN" altLang="en-US" b="1" dirty="0" smtClean="0">
                <a:solidFill>
                  <a:srgbClr val="0000CC"/>
                </a:solidFill>
                <a:latin typeface="微软雅黑" panose="020B0503020204020204" pitchFamily="34" charset="-122"/>
                <a:ea typeface="微软雅黑" panose="020B0503020204020204" pitchFamily="34" charset="-122"/>
              </a:rPr>
              <a:t>平台 </a:t>
            </a:r>
            <a:r>
              <a:rPr lang="en-US" altLang="zh-CN" b="1" dirty="0" smtClean="0">
                <a:solidFill>
                  <a:srgbClr val="0000CC"/>
                </a:solidFill>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hardware platform), </a:t>
            </a:r>
            <a:endParaRPr lang="en-US" altLang="zh-CN" b="1" dirty="0" smtClean="0">
              <a:latin typeface="微软雅黑" panose="020B0503020204020204" pitchFamily="34" charset="-122"/>
              <a:ea typeface="微软雅黑" panose="020B0503020204020204" pitchFamily="34" charset="-122"/>
            </a:endParaRPr>
          </a:p>
          <a:p>
            <a:pPr lvl="1">
              <a:lnSpc>
                <a:spcPct val="120000"/>
              </a:lnSpc>
              <a:spcBef>
                <a:spcPts val="600"/>
              </a:spcBef>
            </a:pPr>
            <a:r>
              <a:rPr lang="zh-CN" altLang="en-US" b="1" dirty="0">
                <a:solidFill>
                  <a:srgbClr val="0000CC"/>
                </a:solidFill>
                <a:latin typeface="微软雅黑" panose="020B0503020204020204" pitchFamily="34" charset="-122"/>
                <a:ea typeface="微软雅黑" panose="020B0503020204020204" pitchFamily="34" charset="-122"/>
              </a:rPr>
              <a:t>虚拟</a:t>
            </a:r>
            <a:r>
              <a:rPr lang="zh-CN" altLang="en-US" b="1" dirty="0" smtClean="0">
                <a:solidFill>
                  <a:srgbClr val="0000CC"/>
                </a:solidFill>
                <a:latin typeface="微软雅黑" panose="020B0503020204020204" pitchFamily="34" charset="-122"/>
                <a:ea typeface="微软雅黑" panose="020B0503020204020204" pitchFamily="34" charset="-122"/>
              </a:rPr>
              <a:t>操作系统 </a:t>
            </a:r>
            <a:r>
              <a:rPr lang="en-US" altLang="zh-CN" b="1" dirty="0" smtClean="0">
                <a:solidFill>
                  <a:srgbClr val="0000CC"/>
                </a:solidFill>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operating system), </a:t>
            </a:r>
            <a:endParaRPr lang="en-US" altLang="zh-CN" b="1" dirty="0" smtClean="0">
              <a:solidFill>
                <a:srgbClr val="0000CC"/>
              </a:solidFill>
              <a:latin typeface="微软雅黑" panose="020B0503020204020204" pitchFamily="34" charset="-122"/>
              <a:ea typeface="微软雅黑" panose="020B0503020204020204" pitchFamily="34" charset="-122"/>
            </a:endParaRPr>
          </a:p>
          <a:p>
            <a:pPr lvl="1">
              <a:lnSpc>
                <a:spcPct val="120000"/>
              </a:lnSpc>
              <a:spcBef>
                <a:spcPts val="600"/>
              </a:spcBef>
            </a:pPr>
            <a:r>
              <a:rPr lang="zh-CN" altLang="en-US" b="1" dirty="0">
                <a:solidFill>
                  <a:srgbClr val="0000CC"/>
                </a:solidFill>
                <a:latin typeface="微软雅黑" panose="020B0503020204020204" pitchFamily="34" charset="-122"/>
                <a:ea typeface="微软雅黑" panose="020B0503020204020204" pitchFamily="34" charset="-122"/>
              </a:rPr>
              <a:t>虚拟存储</a:t>
            </a:r>
            <a:r>
              <a:rPr lang="zh-CN" altLang="en-US" b="1" dirty="0" smtClean="0">
                <a:solidFill>
                  <a:srgbClr val="0000CC"/>
                </a:solidFill>
                <a:latin typeface="微软雅黑" panose="020B0503020204020204" pitchFamily="34" charset="-122"/>
                <a:ea typeface="微软雅黑" panose="020B0503020204020204" pitchFamily="34" charset="-122"/>
              </a:rPr>
              <a:t>设备 </a:t>
            </a:r>
            <a:r>
              <a:rPr lang="en-US" altLang="zh-CN" b="1" dirty="0" smtClean="0">
                <a:solidFill>
                  <a:srgbClr val="0000CC"/>
                </a:solidFill>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storage device), or </a:t>
            </a:r>
            <a:endParaRPr lang="en-US" altLang="zh-CN" b="1" dirty="0" smtClean="0">
              <a:latin typeface="微软雅黑" panose="020B0503020204020204" pitchFamily="34" charset="-122"/>
              <a:ea typeface="微软雅黑" panose="020B0503020204020204" pitchFamily="34" charset="-122"/>
            </a:endParaRPr>
          </a:p>
          <a:p>
            <a:pPr lvl="1">
              <a:lnSpc>
                <a:spcPct val="120000"/>
              </a:lnSpc>
              <a:spcBef>
                <a:spcPts val="600"/>
              </a:spcBef>
            </a:pPr>
            <a:r>
              <a:rPr lang="zh-CN" altLang="en-US" b="1" dirty="0">
                <a:solidFill>
                  <a:srgbClr val="0000CC"/>
                </a:solidFill>
                <a:latin typeface="微软雅黑" panose="020B0503020204020204" pitchFamily="34" charset="-122"/>
                <a:ea typeface="微软雅黑" panose="020B0503020204020204" pitchFamily="34" charset="-122"/>
              </a:rPr>
              <a:t>虚拟网络</a:t>
            </a:r>
            <a:r>
              <a:rPr lang="zh-CN" altLang="en-US" b="1" dirty="0" smtClean="0">
                <a:solidFill>
                  <a:srgbClr val="0000CC"/>
                </a:solidFill>
                <a:latin typeface="微软雅黑" panose="020B0503020204020204" pitchFamily="34" charset="-122"/>
                <a:ea typeface="微软雅黑" panose="020B0503020204020204" pitchFamily="34" charset="-122"/>
              </a:rPr>
              <a:t>资源 </a:t>
            </a:r>
            <a:r>
              <a:rPr lang="en-US" altLang="zh-CN" b="1" dirty="0" smtClean="0">
                <a:solidFill>
                  <a:srgbClr val="0000CC"/>
                </a:solidFill>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network resources) </a:t>
            </a:r>
            <a:endParaRPr lang="en-US" altLang="zh-CN" b="1" dirty="0" smtClean="0">
              <a:latin typeface="微软雅黑" panose="020B0503020204020204" pitchFamily="34" charset="-122"/>
              <a:ea typeface="微软雅黑" panose="020B0503020204020204" pitchFamily="34" charset="-122"/>
            </a:endParaRPr>
          </a:p>
          <a:p>
            <a:pPr lvl="1">
              <a:lnSpc>
                <a:spcPct val="120000"/>
              </a:lnSpc>
              <a:spcBef>
                <a:spcPts val="600"/>
              </a:spcBef>
            </a:pPr>
            <a:r>
              <a:rPr lang="zh-CN" altLang="en-US" b="1" dirty="0">
                <a:solidFill>
                  <a:srgbClr val="0000CC"/>
                </a:solidFill>
                <a:latin typeface="微软雅黑" panose="020B0503020204020204" pitchFamily="34" charset="-122"/>
                <a:ea typeface="微软雅黑" panose="020B0503020204020204" pitchFamily="34" charset="-122"/>
              </a:rPr>
              <a:t>虚拟</a:t>
            </a:r>
            <a:r>
              <a:rPr lang="zh-CN" altLang="en-US" b="1" dirty="0" smtClean="0">
                <a:solidFill>
                  <a:srgbClr val="0000CC"/>
                </a:solidFill>
                <a:latin typeface="微软雅黑" panose="020B0503020204020204" pitchFamily="34" charset="-122"/>
                <a:ea typeface="微软雅黑" panose="020B0503020204020204" pitchFamily="34" charset="-122"/>
              </a:rPr>
              <a:t>服务器 </a:t>
            </a:r>
            <a:r>
              <a:rPr lang="en-US" altLang="zh-CN" b="1" dirty="0" smtClean="0">
                <a:solidFill>
                  <a:srgbClr val="0000CC"/>
                </a:solidFill>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Server)</a:t>
            </a:r>
            <a:endParaRPr lang="zh-CN" altLang="en-US" b="1" dirty="0" smtClean="0">
              <a:solidFill>
                <a:srgbClr val="0000CC"/>
              </a:solidFill>
              <a:latin typeface="微软雅黑" panose="020B0503020204020204" pitchFamily="34" charset="-122"/>
              <a:ea typeface="微软雅黑" panose="020B0503020204020204" pitchFamily="34" charset="-122"/>
            </a:endParaRPr>
          </a:p>
        </p:txBody>
      </p:sp>
      <p:sp>
        <p:nvSpPr>
          <p:cNvPr id="52227" name="Rectangle 2"/>
          <p:cNvSpPr txBox="1">
            <a:spLocks noChangeArrowheads="1"/>
          </p:cNvSpPr>
          <p:nvPr/>
        </p:nvSpPr>
        <p:spPr bwMode="auto">
          <a:xfrm>
            <a:off x="1981200" y="130175"/>
            <a:ext cx="82296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3000" b="1">
                <a:latin typeface="微软雅黑" panose="020B0503020204020204" pitchFamily="34" charset="-122"/>
                <a:ea typeface="微软雅黑" panose="020B0503020204020204" pitchFamily="34" charset="-122"/>
              </a:rPr>
              <a:t>7. Key Technologies of Cloud Computing</a:t>
            </a:r>
            <a:endParaRPr lang="en-US" altLang="zh-CN" sz="30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animEffect transition="in" filter="fade">
                                      <p:cBhvr>
                                        <p:cTn id="7" dur="1000"/>
                                        <p:tgtEl>
                                          <p:spTgt spid="47107">
                                            <p:txEl>
                                              <p:pRg st="1" end="1"/>
                                            </p:txEl>
                                          </p:spTgt>
                                        </p:tgtEl>
                                      </p:cBhvr>
                                    </p:animEffect>
                                    <p:anim calcmode="lin" valueType="num">
                                      <p:cBhvr>
                                        <p:cTn id="8" dur="1000" fill="hold"/>
                                        <p:tgtEl>
                                          <p:spTgt spid="4710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710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7107">
                                            <p:txEl>
                                              <p:pRg st="2" end="2"/>
                                            </p:txEl>
                                          </p:spTgt>
                                        </p:tgtEl>
                                        <p:attrNameLst>
                                          <p:attrName>style.visibility</p:attrName>
                                        </p:attrNameLst>
                                      </p:cBhvr>
                                      <p:to>
                                        <p:strVal val="visible"/>
                                      </p:to>
                                    </p:set>
                                    <p:animEffect transition="in" filter="fade">
                                      <p:cBhvr>
                                        <p:cTn id="14" dur="1000"/>
                                        <p:tgtEl>
                                          <p:spTgt spid="47107">
                                            <p:txEl>
                                              <p:pRg st="2" end="2"/>
                                            </p:txEl>
                                          </p:spTgt>
                                        </p:tgtEl>
                                      </p:cBhvr>
                                    </p:animEffect>
                                    <p:anim calcmode="lin" valueType="num">
                                      <p:cBhvr>
                                        <p:cTn id="15" dur="1000" fill="hold"/>
                                        <p:tgtEl>
                                          <p:spTgt spid="4710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710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7107">
                                            <p:txEl>
                                              <p:pRg st="3" end="3"/>
                                            </p:txEl>
                                          </p:spTgt>
                                        </p:tgtEl>
                                        <p:attrNameLst>
                                          <p:attrName>style.visibility</p:attrName>
                                        </p:attrNameLst>
                                      </p:cBhvr>
                                      <p:to>
                                        <p:strVal val="visible"/>
                                      </p:to>
                                    </p:set>
                                    <p:animEffect transition="in" filter="fade">
                                      <p:cBhvr>
                                        <p:cTn id="21" dur="1000"/>
                                        <p:tgtEl>
                                          <p:spTgt spid="47107">
                                            <p:txEl>
                                              <p:pRg st="3" end="3"/>
                                            </p:txEl>
                                          </p:spTgt>
                                        </p:tgtEl>
                                      </p:cBhvr>
                                    </p:animEffect>
                                    <p:anim calcmode="lin" valueType="num">
                                      <p:cBhvr>
                                        <p:cTn id="22" dur="1000" fill="hold"/>
                                        <p:tgtEl>
                                          <p:spTgt spid="4710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710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7107">
                                            <p:txEl>
                                              <p:pRg st="4" end="4"/>
                                            </p:txEl>
                                          </p:spTgt>
                                        </p:tgtEl>
                                        <p:attrNameLst>
                                          <p:attrName>style.visibility</p:attrName>
                                        </p:attrNameLst>
                                      </p:cBhvr>
                                      <p:to>
                                        <p:strVal val="visible"/>
                                      </p:to>
                                    </p:set>
                                    <p:animEffect transition="in" filter="fade">
                                      <p:cBhvr>
                                        <p:cTn id="28" dur="1000"/>
                                        <p:tgtEl>
                                          <p:spTgt spid="47107">
                                            <p:txEl>
                                              <p:pRg st="4" end="4"/>
                                            </p:txEl>
                                          </p:spTgt>
                                        </p:tgtEl>
                                      </p:cBhvr>
                                    </p:animEffect>
                                    <p:anim calcmode="lin" valueType="num">
                                      <p:cBhvr>
                                        <p:cTn id="29" dur="1000" fill="hold"/>
                                        <p:tgtEl>
                                          <p:spTgt spid="47107">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710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7107">
                                            <p:txEl>
                                              <p:pRg st="5" end="5"/>
                                            </p:txEl>
                                          </p:spTgt>
                                        </p:tgtEl>
                                        <p:attrNameLst>
                                          <p:attrName>style.visibility</p:attrName>
                                        </p:attrNameLst>
                                      </p:cBhvr>
                                      <p:to>
                                        <p:strVal val="visible"/>
                                      </p:to>
                                    </p:set>
                                    <p:animEffect transition="in" filter="fade">
                                      <p:cBhvr>
                                        <p:cTn id="35" dur="1000"/>
                                        <p:tgtEl>
                                          <p:spTgt spid="47107">
                                            <p:txEl>
                                              <p:pRg st="5" end="5"/>
                                            </p:txEl>
                                          </p:spTgt>
                                        </p:tgtEl>
                                      </p:cBhvr>
                                    </p:animEffect>
                                    <p:anim calcmode="lin" valueType="num">
                                      <p:cBhvr>
                                        <p:cTn id="36" dur="1000" fill="hold"/>
                                        <p:tgtEl>
                                          <p:spTgt spid="47107">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4710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a:xfrm>
            <a:off x="642796" y="1270189"/>
            <a:ext cx="7570788" cy="547688"/>
          </a:xfrm>
        </p:spPr>
        <p:txBody>
          <a:bodyPr/>
          <a:lstStyle/>
          <a:p>
            <a:pPr algn="l" eaLnBrk="1" hangingPunct="1"/>
            <a:r>
              <a:rPr lang="zh-CN" altLang="en-US" sz="2800" b="1" dirty="0">
                <a:latin typeface="微软雅黑" panose="020B0503020204020204" pitchFamily="34" charset="-122"/>
                <a:ea typeface="微软雅黑" panose="020B0503020204020204" pitchFamily="34" charset="-122"/>
              </a:rPr>
              <a:t>关键技术</a:t>
            </a: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：大规模分布式数据存储</a:t>
            </a:r>
            <a:r>
              <a:rPr lang="en-US" altLang="zh-CN" sz="2800" b="1" dirty="0">
                <a:latin typeface="微软雅黑" panose="020B0503020204020204" pitchFamily="34" charset="-122"/>
                <a:ea typeface="微软雅黑" panose="020B0503020204020204" pitchFamily="34" charset="-122"/>
              </a:rPr>
              <a:t>(big data)</a:t>
            </a:r>
            <a:endParaRPr lang="zh-CN" altLang="en-US" sz="2800" b="1" dirty="0">
              <a:latin typeface="微软雅黑" panose="020B0503020204020204" pitchFamily="34" charset="-122"/>
              <a:ea typeface="微软雅黑" panose="020B0503020204020204" pitchFamily="34" charset="-122"/>
            </a:endParaRPr>
          </a:p>
        </p:txBody>
      </p:sp>
      <p:sp>
        <p:nvSpPr>
          <p:cNvPr id="51203" name="Rectangle 3"/>
          <p:cNvSpPr>
            <a:spLocks noGrp="1" noChangeArrowheads="1"/>
          </p:cNvSpPr>
          <p:nvPr>
            <p:ph idx="1"/>
          </p:nvPr>
        </p:nvSpPr>
        <p:spPr>
          <a:xfrm>
            <a:off x="642796" y="1991904"/>
            <a:ext cx="10900371" cy="3747993"/>
          </a:xfrm>
        </p:spPr>
        <p:txBody>
          <a:bodyPr/>
          <a:lstStyle/>
          <a:p>
            <a:pPr>
              <a:spcBef>
                <a:spcPts val="600"/>
              </a:spcBef>
            </a:pPr>
            <a:r>
              <a:rPr lang="zh-CN" altLang="en-US" sz="2600" b="1" dirty="0">
                <a:solidFill>
                  <a:srgbClr val="0000CC"/>
                </a:solidFill>
                <a:latin typeface="微软雅黑" panose="020B0503020204020204" pitchFamily="34" charset="-122"/>
                <a:ea typeface="微软雅黑" panose="020B0503020204020204" pitchFamily="34" charset="-122"/>
              </a:rPr>
              <a:t>大数据概念</a:t>
            </a:r>
            <a:r>
              <a:rPr lang="zh-CN" altLang="en-US" sz="2600" b="1" dirty="0">
                <a:latin typeface="微软雅黑" panose="020B0503020204020204" pitchFamily="34" charset="-122"/>
                <a:ea typeface="微软雅黑" panose="020B0503020204020204" pitchFamily="34" charset="-122"/>
              </a:rPr>
              <a:t>：</a:t>
            </a:r>
            <a:r>
              <a:rPr lang="en-US" altLang="zh-CN" sz="2600" b="1" dirty="0">
                <a:latin typeface="微软雅黑" panose="020B0503020204020204" pitchFamily="34" charset="-122"/>
                <a:ea typeface="微软雅黑" panose="020B0503020204020204" pitchFamily="34" charset="-122"/>
              </a:rPr>
              <a:t>Big data refers to data sets whose size is beyond the ability of commonly used software tools to capture, manage, and process within a tolerable elapsed time. (</a:t>
            </a:r>
            <a:r>
              <a:rPr lang="zh-CN" altLang="en-US" sz="2600" b="1" dirty="0">
                <a:solidFill>
                  <a:srgbClr val="0000CC"/>
                </a:solidFill>
                <a:latin typeface="微软雅黑" panose="020B0503020204020204" pitchFamily="34" charset="-122"/>
                <a:ea typeface="微软雅黑" panose="020B0503020204020204" pitchFamily="34" charset="-122"/>
              </a:rPr>
              <a:t>数据量巨大、传统软件数据处理工具无法在可接受的时间内处理完</a:t>
            </a:r>
            <a:r>
              <a:rPr lang="en-US" altLang="zh-CN" sz="2600" b="1" dirty="0">
                <a:solidFill>
                  <a:srgbClr val="FF0000"/>
                </a:solidFill>
                <a:latin typeface="微软雅黑" panose="020B0503020204020204" pitchFamily="34" charset="-122"/>
                <a:ea typeface="微软雅黑" panose="020B0503020204020204" pitchFamily="34" charset="-122"/>
              </a:rPr>
              <a:t>)</a:t>
            </a:r>
            <a:endParaRPr lang="en-US" altLang="zh-CN" sz="2600" b="1" dirty="0">
              <a:solidFill>
                <a:srgbClr val="000066"/>
              </a:solidFill>
              <a:latin typeface="微软雅黑" panose="020B0503020204020204" pitchFamily="34" charset="-122"/>
              <a:ea typeface="微软雅黑" panose="020B0503020204020204" pitchFamily="34" charset="-122"/>
            </a:endParaRPr>
          </a:p>
          <a:p>
            <a:pPr>
              <a:spcBef>
                <a:spcPts val="1200"/>
              </a:spcBef>
            </a:pPr>
            <a:r>
              <a:rPr lang="zh-CN" altLang="en-US" sz="2600" b="1" dirty="0">
                <a:solidFill>
                  <a:srgbClr val="0000CC"/>
                </a:solidFill>
                <a:latin typeface="微软雅黑" panose="020B0503020204020204" pitchFamily="34" charset="-122"/>
                <a:ea typeface="微软雅黑" panose="020B0503020204020204" pitchFamily="34" charset="-122"/>
              </a:rPr>
              <a:t>问题：</a:t>
            </a:r>
            <a:endParaRPr lang="zh-CN" altLang="en-US" sz="2600" b="1" dirty="0">
              <a:solidFill>
                <a:srgbClr val="0000CC"/>
              </a:solidFill>
              <a:latin typeface="微软雅黑" panose="020B0503020204020204" pitchFamily="34" charset="-122"/>
              <a:ea typeface="微软雅黑" panose="020B0503020204020204" pitchFamily="34" charset="-122"/>
            </a:endParaRPr>
          </a:p>
          <a:p>
            <a:pPr>
              <a:spcBef>
                <a:spcPts val="600"/>
              </a:spcBef>
            </a:pPr>
            <a:r>
              <a:rPr lang="en-US" altLang="zh-CN" sz="2600" b="1" dirty="0">
                <a:latin typeface="微软雅黑" panose="020B0503020204020204" pitchFamily="34" charset="-122"/>
                <a:ea typeface="微软雅黑" panose="020B0503020204020204" pitchFamily="34" charset="-122"/>
              </a:rPr>
              <a:t>It’s hard to work with it using relational databases (</a:t>
            </a:r>
            <a:r>
              <a:rPr lang="zh-CN" altLang="en-US" sz="2600" b="1" dirty="0">
                <a:solidFill>
                  <a:srgbClr val="0000CC"/>
                </a:solidFill>
                <a:latin typeface="微软雅黑" panose="020B0503020204020204" pitchFamily="34" charset="-122"/>
                <a:ea typeface="微软雅黑" panose="020B0503020204020204" pitchFamily="34" charset="-122"/>
              </a:rPr>
              <a:t>无法使用关系型数据库</a:t>
            </a:r>
            <a:r>
              <a:rPr lang="en-US" altLang="zh-CN" sz="2600" b="1" dirty="0">
                <a:latin typeface="微软雅黑" panose="020B0503020204020204" pitchFamily="34" charset="-122"/>
                <a:ea typeface="微软雅黑" panose="020B0503020204020204" pitchFamily="34" charset="-122"/>
              </a:rPr>
              <a:t>)</a:t>
            </a:r>
            <a:endParaRPr lang="en-US" altLang="zh-CN" sz="2600" b="1" dirty="0">
              <a:latin typeface="微软雅黑" panose="020B0503020204020204" pitchFamily="34" charset="-122"/>
              <a:ea typeface="微软雅黑" panose="020B0503020204020204" pitchFamily="34" charset="-122"/>
            </a:endParaRPr>
          </a:p>
          <a:p>
            <a:pPr>
              <a:spcBef>
                <a:spcPts val="600"/>
              </a:spcBef>
            </a:pPr>
            <a:r>
              <a:rPr lang="en-US" altLang="zh-CN" sz="2600" b="1" dirty="0">
                <a:latin typeface="微软雅黑" panose="020B0503020204020204" pitchFamily="34" charset="-122"/>
                <a:ea typeface="微软雅黑" panose="020B0503020204020204" pitchFamily="34" charset="-122"/>
              </a:rPr>
              <a:t>Require “massively parallel software running on hug number of servers</a:t>
            </a:r>
            <a:r>
              <a:rPr lang="en-US" altLang="zh-CN" sz="2600" b="1" dirty="0">
                <a:solidFill>
                  <a:srgbClr val="0000CC"/>
                </a:solidFill>
                <a:latin typeface="微软雅黑" panose="020B0503020204020204" pitchFamily="34" charset="-122"/>
                <a:ea typeface="微软雅黑" panose="020B0503020204020204" pitchFamily="34" charset="-122"/>
              </a:rPr>
              <a:t>”(</a:t>
            </a:r>
            <a:r>
              <a:rPr lang="zh-CN" altLang="en-US" sz="2600" b="1" dirty="0">
                <a:solidFill>
                  <a:srgbClr val="0000CC"/>
                </a:solidFill>
                <a:latin typeface="微软雅黑" panose="020B0503020204020204" pitchFamily="34" charset="-122"/>
                <a:ea typeface="微软雅黑" panose="020B0503020204020204" pitchFamily="34" charset="-122"/>
              </a:rPr>
              <a:t>需要数以千计的服务器并行处理</a:t>
            </a:r>
            <a:r>
              <a:rPr lang="en-US" altLang="zh-CN" sz="2600" b="1" dirty="0">
                <a:solidFill>
                  <a:srgbClr val="0000CC"/>
                </a:solidFill>
                <a:latin typeface="微软雅黑" panose="020B0503020204020204" pitchFamily="34" charset="-122"/>
                <a:ea typeface="微软雅黑" panose="020B0503020204020204" pitchFamily="34" charset="-122"/>
              </a:rPr>
              <a:t>)</a:t>
            </a:r>
            <a:endParaRPr lang="zh-CN" altLang="en-US" sz="2600" b="1" dirty="0">
              <a:solidFill>
                <a:srgbClr val="0000CC"/>
              </a:solidFill>
              <a:latin typeface="微软雅黑" panose="020B0503020204020204" pitchFamily="34" charset="-122"/>
              <a:ea typeface="微软雅黑" panose="020B0503020204020204" pitchFamily="34" charset="-122"/>
            </a:endParaRPr>
          </a:p>
        </p:txBody>
      </p:sp>
      <p:sp>
        <p:nvSpPr>
          <p:cNvPr id="53251" name="Rectangle 2"/>
          <p:cNvSpPr txBox="1">
            <a:spLocks noChangeArrowheads="1"/>
          </p:cNvSpPr>
          <p:nvPr/>
        </p:nvSpPr>
        <p:spPr bwMode="auto">
          <a:xfrm>
            <a:off x="1981200" y="130175"/>
            <a:ext cx="82296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3000" b="1">
                <a:latin typeface="微软雅黑" panose="020B0503020204020204" pitchFamily="34" charset="-122"/>
                <a:ea typeface="微软雅黑" panose="020B0503020204020204" pitchFamily="34" charset="-122"/>
              </a:rPr>
              <a:t>7. Key Technologies of Cloud Computing</a:t>
            </a:r>
            <a:endParaRPr lang="en-US" altLang="zh-CN" sz="30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animEffect transition="in" filter="slide(fromBottom)">
                                      <p:cBhvr>
                                        <p:cTn id="7" dur="500"/>
                                        <p:tgtEl>
                                          <p:spTgt spid="51203">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51203">
                                            <p:txEl>
                                              <p:pRg st="2" end="2"/>
                                            </p:txEl>
                                          </p:spTgt>
                                        </p:tgtEl>
                                        <p:attrNameLst>
                                          <p:attrName>style.visibility</p:attrName>
                                        </p:attrNameLst>
                                      </p:cBhvr>
                                      <p:to>
                                        <p:strVal val="visible"/>
                                      </p:to>
                                    </p:set>
                                    <p:animEffect transition="in" filter="slide(fromBottom)">
                                      <p:cBhvr>
                                        <p:cTn id="10" dur="500"/>
                                        <p:tgtEl>
                                          <p:spTgt spid="5120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51203">
                                            <p:txEl>
                                              <p:pRg st="3" end="3"/>
                                            </p:txEl>
                                          </p:spTgt>
                                        </p:tgtEl>
                                        <p:attrNameLst>
                                          <p:attrName>style.visibility</p:attrName>
                                        </p:attrNameLst>
                                      </p:cBhvr>
                                      <p:to>
                                        <p:strVal val="visible"/>
                                      </p:to>
                                    </p:set>
                                    <p:animEffect transition="in" filter="slide(fromBottom)">
                                      <p:cBhvr>
                                        <p:cTn id="15" dur="500"/>
                                        <p:tgtEl>
                                          <p:spTgt spid="512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内容占位符 2"/>
          <p:cNvSpPr>
            <a:spLocks noGrp="1" noChangeArrowheads="1"/>
          </p:cNvSpPr>
          <p:nvPr>
            <p:ph idx="1"/>
          </p:nvPr>
        </p:nvSpPr>
        <p:spPr>
          <a:xfrm>
            <a:off x="697117" y="2196346"/>
            <a:ext cx="10701196" cy="2801167"/>
          </a:xfrm>
        </p:spPr>
        <p:txBody>
          <a:bodyPr>
            <a:normAutofit/>
          </a:bodyPr>
          <a:lstStyle/>
          <a:p>
            <a:pPr>
              <a:lnSpc>
                <a:spcPct val="120000"/>
              </a:lnSpc>
              <a:spcAft>
                <a:spcPts val="600"/>
              </a:spcAft>
            </a:pPr>
            <a:r>
              <a:rPr lang="en-US" altLang="zh-CN" sz="2600" b="1" dirty="0">
                <a:latin typeface="微软雅黑" panose="020B0503020204020204" pitchFamily="34" charset="-122"/>
                <a:ea typeface="微软雅黑" panose="020B0503020204020204" pitchFamily="34" charset="-122"/>
              </a:rPr>
              <a:t>Google</a:t>
            </a:r>
            <a:r>
              <a:rPr lang="zh-CN" altLang="en-US" sz="2600" b="1" dirty="0">
                <a:latin typeface="微软雅黑" panose="020B0503020204020204" pitchFamily="34" charset="-122"/>
                <a:ea typeface="微软雅黑" panose="020B0503020204020204" pitchFamily="34" charset="-122"/>
              </a:rPr>
              <a:t>文件系统</a:t>
            </a:r>
            <a:r>
              <a:rPr lang="en-US" altLang="zh-CN" sz="2600" b="1" dirty="0">
                <a:latin typeface="微软雅黑" panose="020B0503020204020204" pitchFamily="34" charset="-122"/>
                <a:ea typeface="微软雅黑" panose="020B0503020204020204" pitchFamily="34" charset="-122"/>
              </a:rPr>
              <a:t>(Google File System</a:t>
            </a:r>
            <a:r>
              <a:rPr lang="zh-CN" altLang="en-US" sz="2600" b="1" dirty="0">
                <a:latin typeface="微软雅黑" panose="020B0503020204020204" pitchFamily="34" charset="-122"/>
                <a:ea typeface="微软雅黑" panose="020B0503020204020204" pitchFamily="34" charset="-122"/>
              </a:rPr>
              <a:t>，</a:t>
            </a:r>
            <a:r>
              <a:rPr lang="en-US" altLang="zh-CN" sz="2600" b="1" dirty="0">
                <a:latin typeface="微软雅黑" panose="020B0503020204020204" pitchFamily="34" charset="-122"/>
                <a:ea typeface="微软雅黑" panose="020B0503020204020204" pitchFamily="34" charset="-122"/>
              </a:rPr>
              <a:t>GFS)</a:t>
            </a:r>
            <a:r>
              <a:rPr lang="zh-CN" altLang="en-US" sz="2600" b="1" dirty="0">
                <a:latin typeface="微软雅黑" panose="020B0503020204020204" pitchFamily="34" charset="-122"/>
                <a:ea typeface="微软雅黑" panose="020B0503020204020204" pitchFamily="34" charset="-122"/>
              </a:rPr>
              <a:t>是构建在廉价的服务器之上的大型分布式系统。它将服务器故障视为正常现象，通过软件的方式自动容错。保证了系统可靠性、可用性，大大减少了系统的成本。</a:t>
            </a:r>
            <a:endParaRPr lang="zh-CN" altLang="en-US" sz="2600" b="1" dirty="0">
              <a:latin typeface="微软雅黑" panose="020B0503020204020204" pitchFamily="34" charset="-122"/>
              <a:ea typeface="微软雅黑" panose="020B0503020204020204" pitchFamily="34" charset="-122"/>
            </a:endParaRPr>
          </a:p>
          <a:p>
            <a:pPr>
              <a:lnSpc>
                <a:spcPct val="120000"/>
              </a:lnSpc>
              <a:spcAft>
                <a:spcPts val="600"/>
              </a:spcAft>
            </a:pPr>
            <a:r>
              <a:rPr lang="en-US" altLang="zh-CN" sz="2600" b="1" dirty="0">
                <a:latin typeface="微软雅黑" panose="020B0503020204020204" pitchFamily="34" charset="-122"/>
                <a:ea typeface="微软雅黑" panose="020B0503020204020204" pitchFamily="34" charset="-122"/>
              </a:rPr>
              <a:t>GFS</a:t>
            </a:r>
            <a:r>
              <a:rPr lang="zh-CN" altLang="en-US" sz="2600" b="1" dirty="0">
                <a:latin typeface="微软雅黑" panose="020B0503020204020204" pitchFamily="34" charset="-122"/>
                <a:ea typeface="微软雅黑" panose="020B0503020204020204" pitchFamily="34" charset="-122"/>
              </a:rPr>
              <a:t>是</a:t>
            </a:r>
            <a:r>
              <a:rPr lang="en-US" altLang="zh-CN" sz="2600" b="1" dirty="0">
                <a:latin typeface="微软雅黑" panose="020B0503020204020204" pitchFamily="34" charset="-122"/>
                <a:ea typeface="微软雅黑" panose="020B0503020204020204" pitchFamily="34" charset="-122"/>
              </a:rPr>
              <a:t>Google</a:t>
            </a:r>
            <a:r>
              <a:rPr lang="zh-CN" altLang="en-US" sz="2600" b="1" dirty="0">
                <a:latin typeface="微软雅黑" panose="020B0503020204020204" pitchFamily="34" charset="-122"/>
                <a:ea typeface="微软雅黑" panose="020B0503020204020204" pitchFamily="34" charset="-122"/>
              </a:rPr>
              <a:t>云存储的基石。另外，</a:t>
            </a:r>
            <a:r>
              <a:rPr lang="en-US" altLang="zh-CN" sz="2600" b="1" dirty="0">
                <a:latin typeface="微软雅黑" panose="020B0503020204020204" pitchFamily="34" charset="-122"/>
                <a:ea typeface="微软雅黑" panose="020B0503020204020204" pitchFamily="34" charset="-122"/>
              </a:rPr>
              <a:t>Google</a:t>
            </a:r>
            <a:r>
              <a:rPr lang="zh-CN" altLang="en-US" sz="2600" b="1" dirty="0">
                <a:latin typeface="微软雅黑" panose="020B0503020204020204" pitchFamily="34" charset="-122"/>
                <a:ea typeface="微软雅黑" panose="020B0503020204020204" pitchFamily="34" charset="-122"/>
              </a:rPr>
              <a:t>大规模批处理系统</a:t>
            </a:r>
            <a:r>
              <a:rPr lang="en-US" altLang="zh-CN" sz="2600" b="1" dirty="0" err="1">
                <a:latin typeface="微软雅黑" panose="020B0503020204020204" pitchFamily="34" charset="-122"/>
                <a:ea typeface="微软雅黑" panose="020B0503020204020204" pitchFamily="34" charset="-122"/>
              </a:rPr>
              <a:t>MapReduce</a:t>
            </a:r>
            <a:r>
              <a:rPr lang="zh-CN" altLang="en-US" sz="2600" b="1" dirty="0">
                <a:latin typeface="微软雅黑" panose="020B0503020204020204" pitchFamily="34" charset="-122"/>
                <a:ea typeface="微软雅黑" panose="020B0503020204020204" pitchFamily="34" charset="-122"/>
              </a:rPr>
              <a:t>也需要利用</a:t>
            </a:r>
            <a:r>
              <a:rPr lang="en-US" altLang="zh-CN" sz="2600" b="1" dirty="0">
                <a:latin typeface="微软雅黑" panose="020B0503020204020204" pitchFamily="34" charset="-122"/>
                <a:ea typeface="微软雅黑" panose="020B0503020204020204" pitchFamily="34" charset="-122"/>
              </a:rPr>
              <a:t>GFS</a:t>
            </a:r>
            <a:r>
              <a:rPr lang="zh-CN" altLang="en-US" sz="2600" b="1" dirty="0">
                <a:latin typeface="微软雅黑" panose="020B0503020204020204" pitchFamily="34" charset="-122"/>
                <a:ea typeface="微软雅黑" panose="020B0503020204020204" pitchFamily="34" charset="-122"/>
              </a:rPr>
              <a:t>作为海量数据的输入输出。</a:t>
            </a:r>
            <a:endParaRPr lang="zh-CN" altLang="en-US" sz="2600" b="1" dirty="0">
              <a:latin typeface="微软雅黑" panose="020B0503020204020204" pitchFamily="34" charset="-122"/>
              <a:ea typeface="微软雅黑" panose="020B0503020204020204" pitchFamily="34" charset="-122"/>
            </a:endParaRPr>
          </a:p>
        </p:txBody>
      </p:sp>
      <p:sp>
        <p:nvSpPr>
          <p:cNvPr id="4" name="Rectangle 2"/>
          <p:cNvSpPr txBox="1">
            <a:spLocks noChangeArrowheads="1"/>
          </p:cNvSpPr>
          <p:nvPr/>
        </p:nvSpPr>
        <p:spPr bwMode="auto">
          <a:xfrm>
            <a:off x="697117" y="1478026"/>
            <a:ext cx="5873750" cy="647700"/>
          </a:xfrm>
          <a:prstGeom prst="rect">
            <a:avLst/>
          </a:prstGeom>
          <a:noFill/>
          <a:ln>
            <a:noFill/>
          </a:ln>
          <a:effec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defRPr/>
            </a:pPr>
            <a:r>
              <a:rPr lang="zh-CN" altLang="en-US" sz="2800" b="1" kern="0" dirty="0">
                <a:solidFill>
                  <a:srgbClr val="0033CC"/>
                </a:solidFill>
                <a:latin typeface="微软雅黑" panose="020B0503020204020204" pitchFamily="34" charset="-122"/>
                <a:ea typeface="微软雅黑" panose="020B0503020204020204" pitchFamily="34" charset="-122"/>
              </a:rPr>
              <a:t>大规模分布式数据存储实例</a:t>
            </a:r>
            <a:r>
              <a:rPr lang="en-US" altLang="zh-CN" sz="2800" b="1" kern="0" dirty="0">
                <a:solidFill>
                  <a:srgbClr val="0033CC"/>
                </a:solidFill>
                <a:latin typeface="微软雅黑" panose="020B0503020204020204" pitchFamily="34" charset="-122"/>
                <a:ea typeface="微软雅黑" panose="020B0503020204020204" pitchFamily="34" charset="-122"/>
              </a:rPr>
              <a:t>: GFS</a:t>
            </a:r>
            <a:endParaRPr lang="en-US" altLang="zh-CN" sz="2800" b="1" kern="0" dirty="0">
              <a:solidFill>
                <a:srgbClr val="0033CC"/>
              </a:solidFill>
              <a:latin typeface="微软雅黑" panose="020B0503020204020204" pitchFamily="34" charset="-122"/>
              <a:ea typeface="微软雅黑" panose="020B0503020204020204" pitchFamily="34" charset="-122"/>
            </a:endParaRPr>
          </a:p>
        </p:txBody>
      </p:sp>
      <p:sp>
        <p:nvSpPr>
          <p:cNvPr id="54275" name="Rectangle 2"/>
          <p:cNvSpPr txBox="1">
            <a:spLocks noChangeArrowheads="1"/>
          </p:cNvSpPr>
          <p:nvPr/>
        </p:nvSpPr>
        <p:spPr bwMode="auto">
          <a:xfrm>
            <a:off x="1981200" y="130175"/>
            <a:ext cx="82296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3000" b="1">
                <a:latin typeface="微软雅黑" panose="020B0503020204020204" pitchFamily="34" charset="-122"/>
                <a:ea typeface="微软雅黑" panose="020B0503020204020204" pitchFamily="34" charset="-122"/>
              </a:rPr>
              <a:t>7. Key Technologies of Cloud Computing</a:t>
            </a:r>
            <a:endParaRPr lang="en-US" altLang="zh-CN" sz="30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a:xfrm>
            <a:off x="579422" y="908050"/>
            <a:ext cx="10601607" cy="4994809"/>
          </a:xfrm>
        </p:spPr>
        <p:txBody>
          <a:bodyPr/>
          <a:lstStyle/>
          <a:p>
            <a:pPr>
              <a:lnSpc>
                <a:spcPct val="110000"/>
              </a:lnSpc>
              <a:spcBef>
                <a:spcPts val="600"/>
              </a:spcBef>
            </a:pPr>
            <a:r>
              <a:rPr lang="en-US" altLang="zh-CN" b="1" dirty="0">
                <a:solidFill>
                  <a:srgbClr val="0033CC"/>
                </a:solidFill>
                <a:latin typeface="微软雅黑" panose="020B0503020204020204" pitchFamily="34" charset="-122"/>
                <a:ea typeface="微软雅黑" panose="020B0503020204020204" pitchFamily="34" charset="-122"/>
              </a:rPr>
              <a:t>GFS</a:t>
            </a:r>
            <a:r>
              <a:rPr lang="zh-CN" altLang="en-US" b="1" dirty="0">
                <a:solidFill>
                  <a:srgbClr val="0033CC"/>
                </a:solidFill>
                <a:latin typeface="微软雅黑" panose="020B0503020204020204" pitchFamily="34" charset="-122"/>
                <a:ea typeface="微软雅黑" panose="020B0503020204020204" pitchFamily="34" charset="-122"/>
              </a:rPr>
              <a:t>架构</a:t>
            </a:r>
            <a:endParaRPr lang="zh-CN" altLang="en-US" b="1" dirty="0">
              <a:solidFill>
                <a:srgbClr val="0033CC"/>
              </a:solidFill>
              <a:latin typeface="微软雅黑" panose="020B0503020204020204" pitchFamily="34" charset="-122"/>
              <a:ea typeface="微软雅黑" panose="020B0503020204020204" pitchFamily="34" charset="-122"/>
            </a:endParaRPr>
          </a:p>
          <a:p>
            <a:pPr lvl="1">
              <a:lnSpc>
                <a:spcPct val="110000"/>
              </a:lnSpc>
              <a:spcBef>
                <a:spcPts val="600"/>
              </a:spcBef>
            </a:pPr>
            <a:r>
              <a:rPr lang="zh-CN" altLang="en-US" sz="2600" b="1" dirty="0">
                <a:latin typeface="微软雅黑" panose="020B0503020204020204" pitchFamily="34" charset="-122"/>
                <a:ea typeface="微软雅黑" panose="020B0503020204020204" pitchFamily="34" charset="-122"/>
              </a:rPr>
              <a:t>将文件划分为若干块</a:t>
            </a:r>
            <a:r>
              <a:rPr lang="en-US" altLang="zh-CN" sz="2600" b="1" dirty="0">
                <a:latin typeface="微软雅黑" panose="020B0503020204020204" pitchFamily="34" charset="-122"/>
                <a:ea typeface="微软雅黑" panose="020B0503020204020204" pitchFamily="34" charset="-122"/>
              </a:rPr>
              <a:t>(Chunk)</a:t>
            </a:r>
            <a:r>
              <a:rPr lang="zh-CN" altLang="en-US" sz="2600" b="1" dirty="0">
                <a:latin typeface="微软雅黑" panose="020B0503020204020204" pitchFamily="34" charset="-122"/>
                <a:ea typeface="微软雅黑" panose="020B0503020204020204" pitchFamily="34" charset="-122"/>
              </a:rPr>
              <a:t>存储，每块</a:t>
            </a:r>
            <a:r>
              <a:rPr lang="en-US" altLang="zh-CN" sz="2600" b="1" dirty="0">
                <a:latin typeface="微软雅黑" panose="020B0503020204020204" pitchFamily="34" charset="-122"/>
                <a:ea typeface="微软雅黑" panose="020B0503020204020204" pitchFamily="34" charset="-122"/>
              </a:rPr>
              <a:t>64M</a:t>
            </a:r>
            <a:r>
              <a:rPr lang="zh-CN" altLang="en-US" sz="2600" b="1" dirty="0">
                <a:latin typeface="微软雅黑" panose="020B0503020204020204" pitchFamily="34" charset="-122"/>
                <a:ea typeface="微软雅黑" panose="020B0503020204020204" pitchFamily="34" charset="-122"/>
              </a:rPr>
              <a:t>。服务器给每块分配一个不变的、全球唯一的</a:t>
            </a:r>
            <a:r>
              <a:rPr lang="en-US" altLang="zh-CN" sz="2600" b="1" dirty="0">
                <a:latin typeface="微软雅黑" panose="020B0503020204020204" pitchFamily="34" charset="-122"/>
                <a:ea typeface="微软雅黑" panose="020B0503020204020204" pitchFamily="34" charset="-122"/>
              </a:rPr>
              <a:t>64</a:t>
            </a:r>
            <a:r>
              <a:rPr lang="zh-CN" altLang="en-US" sz="2600" b="1" dirty="0">
                <a:latin typeface="微软雅黑" panose="020B0503020204020204" pitchFamily="34" charset="-122"/>
                <a:ea typeface="微软雅黑" panose="020B0503020204020204" pitchFamily="34" charset="-122"/>
              </a:rPr>
              <a:t>位的块句柄对它进行标识。</a:t>
            </a:r>
            <a:endParaRPr lang="en-US" altLang="zh-CN" sz="2600" b="1" dirty="0">
              <a:latin typeface="微软雅黑" panose="020B0503020204020204" pitchFamily="34" charset="-122"/>
              <a:ea typeface="微软雅黑" panose="020B0503020204020204" pitchFamily="34" charset="-122"/>
            </a:endParaRPr>
          </a:p>
          <a:p>
            <a:pPr lvl="1">
              <a:lnSpc>
                <a:spcPct val="110000"/>
              </a:lnSpc>
              <a:spcBef>
                <a:spcPts val="600"/>
              </a:spcBef>
            </a:pPr>
            <a:r>
              <a:rPr lang="zh-CN" altLang="en-US" sz="2600" b="1" dirty="0">
                <a:latin typeface="微软雅黑" panose="020B0503020204020204" pitchFamily="34" charset="-122"/>
                <a:ea typeface="微软雅黑" panose="020B0503020204020204" pitchFamily="34" charset="-122"/>
              </a:rPr>
              <a:t>单一</a:t>
            </a:r>
            <a:r>
              <a:rPr lang="en-US" altLang="zh-CN" sz="2600" b="1" dirty="0">
                <a:latin typeface="微软雅黑" panose="020B0503020204020204" pitchFamily="34" charset="-122"/>
                <a:ea typeface="微软雅黑" panose="020B0503020204020204" pitchFamily="34" charset="-122"/>
              </a:rPr>
              <a:t>Master, </a:t>
            </a:r>
            <a:r>
              <a:rPr lang="zh-CN" altLang="en-US" sz="2600" b="1" dirty="0">
                <a:latin typeface="微软雅黑" panose="020B0503020204020204" pitchFamily="34" charset="-122"/>
                <a:ea typeface="微软雅黑" panose="020B0503020204020204" pitchFamily="34" charset="-122"/>
              </a:rPr>
              <a:t>多个</a:t>
            </a:r>
            <a:r>
              <a:rPr lang="en-US" altLang="zh-CN" sz="2600" b="1" dirty="0" err="1">
                <a:latin typeface="微软雅黑" panose="020B0503020204020204" pitchFamily="34" charset="-122"/>
                <a:ea typeface="微软雅黑" panose="020B0503020204020204" pitchFamily="34" charset="-122"/>
              </a:rPr>
              <a:t>ChunkServer</a:t>
            </a:r>
            <a:r>
              <a:rPr lang="zh-CN" altLang="en-US" sz="2600" b="1" dirty="0">
                <a:latin typeface="微软雅黑" panose="020B0503020204020204" pitchFamily="34" charset="-122"/>
                <a:ea typeface="微软雅黑" panose="020B0503020204020204" pitchFamily="34" charset="-122"/>
              </a:rPr>
              <a:t>，通过</a:t>
            </a:r>
            <a:r>
              <a:rPr lang="en-US" altLang="zh-CN" sz="2600" b="1" dirty="0">
                <a:latin typeface="微软雅黑" panose="020B0503020204020204" pitchFamily="34" charset="-122"/>
                <a:ea typeface="微软雅黑" panose="020B0503020204020204" pitchFamily="34" charset="-122"/>
              </a:rPr>
              <a:t>master</a:t>
            </a:r>
            <a:r>
              <a:rPr lang="zh-CN" altLang="en-US" sz="2600" b="1" dirty="0">
                <a:latin typeface="微软雅黑" panose="020B0503020204020204" pitchFamily="34" charset="-122"/>
                <a:ea typeface="微软雅黑" panose="020B0503020204020204" pitchFamily="34" charset="-122"/>
              </a:rPr>
              <a:t>协调数据访问、元数据（描述数据及其环境的数据）存储</a:t>
            </a:r>
            <a:endParaRPr lang="zh-CN" altLang="en-US" sz="2600" b="1" dirty="0">
              <a:latin typeface="微软雅黑" panose="020B0503020204020204" pitchFamily="34" charset="-122"/>
              <a:ea typeface="微软雅黑" panose="020B0503020204020204" pitchFamily="34" charset="-122"/>
            </a:endParaRPr>
          </a:p>
          <a:p>
            <a:pPr lvl="1">
              <a:lnSpc>
                <a:spcPct val="110000"/>
              </a:lnSpc>
              <a:spcBef>
                <a:spcPts val="600"/>
              </a:spcBef>
            </a:pPr>
            <a:r>
              <a:rPr lang="en-US" altLang="zh-CN" sz="2600" b="1" dirty="0" err="1">
                <a:latin typeface="微软雅黑" panose="020B0503020204020204" pitchFamily="34" charset="-122"/>
                <a:ea typeface="微软雅黑" panose="020B0503020204020204" pitchFamily="34" charset="-122"/>
              </a:rPr>
              <a:t>ChunkServer</a:t>
            </a:r>
            <a:r>
              <a:rPr lang="zh-CN" altLang="en-US" sz="2600" b="1" dirty="0">
                <a:latin typeface="微软雅黑" panose="020B0503020204020204" pitchFamily="34" charset="-122"/>
                <a:ea typeface="微软雅黑" panose="020B0503020204020204" pitchFamily="34" charset="-122"/>
              </a:rPr>
              <a:t>把块作为</a:t>
            </a:r>
            <a:r>
              <a:rPr lang="en-US" altLang="zh-CN" sz="2600" b="1" dirty="0" err="1">
                <a:latin typeface="微软雅黑" panose="020B0503020204020204" pitchFamily="34" charset="-122"/>
                <a:ea typeface="微软雅黑" panose="020B0503020204020204" pitchFamily="34" charset="-122"/>
              </a:rPr>
              <a:t>linux</a:t>
            </a:r>
            <a:r>
              <a:rPr lang="zh-CN" altLang="en-US" sz="2600" b="1" dirty="0">
                <a:latin typeface="微软雅黑" panose="020B0503020204020204" pitchFamily="34" charset="-122"/>
                <a:ea typeface="微软雅黑" panose="020B0503020204020204" pitchFamily="34" charset="-122"/>
              </a:rPr>
              <a:t>文件保存在本地硬盘上，并根据指定的块句柄和字节范围来读写块数据。通过冗余提高可靠性：每个数据块至少在</a:t>
            </a:r>
            <a:r>
              <a:rPr lang="en-US" altLang="zh-CN" sz="2600" b="1" dirty="0">
                <a:solidFill>
                  <a:srgbClr val="0033CC"/>
                </a:solidFill>
                <a:latin typeface="微软雅黑" panose="020B0503020204020204" pitchFamily="34" charset="-122"/>
                <a:ea typeface="微软雅黑" panose="020B0503020204020204" pitchFamily="34" charset="-122"/>
              </a:rPr>
              <a:t>3</a:t>
            </a:r>
            <a:r>
              <a:rPr lang="zh-CN" altLang="en-US" sz="2600" b="1" dirty="0">
                <a:solidFill>
                  <a:srgbClr val="0033CC"/>
                </a:solidFill>
                <a:latin typeface="微软雅黑" panose="020B0503020204020204" pitchFamily="34" charset="-122"/>
                <a:ea typeface="微软雅黑" panose="020B0503020204020204" pitchFamily="34" charset="-122"/>
              </a:rPr>
              <a:t>个</a:t>
            </a:r>
            <a:r>
              <a:rPr lang="en-US" altLang="zh-CN" sz="2600" b="1" dirty="0" err="1">
                <a:latin typeface="微软雅黑" panose="020B0503020204020204" pitchFamily="34" charset="-122"/>
                <a:ea typeface="微软雅黑" panose="020B0503020204020204" pitchFamily="34" charset="-122"/>
              </a:rPr>
              <a:t>ChunkServer</a:t>
            </a:r>
            <a:r>
              <a:rPr lang="zh-CN" altLang="en-US" sz="2600" b="1" dirty="0">
                <a:latin typeface="微软雅黑" panose="020B0503020204020204" pitchFamily="34" charset="-122"/>
                <a:ea typeface="微软雅黑" panose="020B0503020204020204" pitchFamily="34" charset="-122"/>
              </a:rPr>
              <a:t>上冗余</a:t>
            </a:r>
            <a:endParaRPr lang="zh-CN" altLang="en-US" sz="2600" b="1" dirty="0">
              <a:latin typeface="微软雅黑" panose="020B0503020204020204" pitchFamily="34" charset="-122"/>
              <a:ea typeface="微软雅黑" panose="020B0503020204020204" pitchFamily="34" charset="-122"/>
            </a:endParaRPr>
          </a:p>
          <a:p>
            <a:pPr lvl="1">
              <a:lnSpc>
                <a:spcPct val="110000"/>
              </a:lnSpc>
              <a:spcBef>
                <a:spcPts val="600"/>
              </a:spcBef>
            </a:pPr>
            <a:r>
              <a:rPr lang="zh-CN" altLang="en-US" sz="2600" b="1" dirty="0">
                <a:latin typeface="微软雅黑" panose="020B0503020204020204" pitchFamily="34" charset="-122"/>
                <a:ea typeface="微软雅黑" panose="020B0503020204020204" pitchFamily="34" charset="-122"/>
              </a:rPr>
              <a:t>客户端跟</a:t>
            </a:r>
            <a:r>
              <a:rPr lang="en-US" altLang="zh-CN" sz="2600" b="1" dirty="0">
                <a:latin typeface="微软雅黑" panose="020B0503020204020204" pitchFamily="34" charset="-122"/>
                <a:ea typeface="微软雅黑" panose="020B0503020204020204" pitchFamily="34" charset="-122"/>
              </a:rPr>
              <a:t>Master</a:t>
            </a:r>
            <a:r>
              <a:rPr lang="zh-CN" altLang="en-US" sz="2600" b="1" dirty="0">
                <a:latin typeface="微软雅黑" panose="020B0503020204020204" pitchFamily="34" charset="-122"/>
                <a:ea typeface="微软雅黑" panose="020B0503020204020204" pitchFamily="34" charset="-122"/>
              </a:rPr>
              <a:t>交互进行元数据操作，但所有的数据操作的通讯都是直接和</a:t>
            </a:r>
            <a:r>
              <a:rPr lang="en-US" altLang="zh-CN" sz="2600" b="1" dirty="0" err="1">
                <a:latin typeface="微软雅黑" panose="020B0503020204020204" pitchFamily="34" charset="-122"/>
                <a:ea typeface="微软雅黑" panose="020B0503020204020204" pitchFamily="34" charset="-122"/>
              </a:rPr>
              <a:t>ChunkServer</a:t>
            </a:r>
            <a:r>
              <a:rPr lang="zh-CN" altLang="en-US" sz="2600" b="1" dirty="0">
                <a:latin typeface="微软雅黑" panose="020B0503020204020204" pitchFamily="34" charset="-122"/>
                <a:ea typeface="微软雅黑" panose="020B0503020204020204" pitchFamily="34" charset="-122"/>
              </a:rPr>
              <a:t>进行的。</a:t>
            </a:r>
            <a:endParaRPr lang="zh-CN" altLang="en-US" b="1" dirty="0" smtClean="0">
              <a:latin typeface="微软雅黑" panose="020B0503020204020204" pitchFamily="34" charset="-122"/>
              <a:ea typeface="微软雅黑" panose="020B0503020204020204" pitchFamily="34" charset="-122"/>
            </a:endParaRPr>
          </a:p>
        </p:txBody>
      </p:sp>
      <p:sp>
        <p:nvSpPr>
          <p:cNvPr id="55298" name="Rectangle 2"/>
          <p:cNvSpPr txBox="1">
            <a:spLocks noChangeArrowheads="1"/>
          </p:cNvSpPr>
          <p:nvPr/>
        </p:nvSpPr>
        <p:spPr bwMode="auto">
          <a:xfrm>
            <a:off x="1981200" y="130175"/>
            <a:ext cx="82296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3000" b="1">
                <a:latin typeface="微软雅黑" panose="020B0503020204020204" pitchFamily="34" charset="-122"/>
                <a:ea typeface="微软雅黑" panose="020B0503020204020204" pitchFamily="34" charset="-122"/>
              </a:rPr>
              <a:t>7. Key Technologies of Cloud Computing</a:t>
            </a:r>
            <a:endParaRPr lang="en-US" altLang="zh-CN" sz="30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03">
                                            <p:txEl>
                                              <p:pRg st="2" end="2"/>
                                            </p:txEl>
                                          </p:spTgt>
                                        </p:tgtEl>
                                        <p:attrNameLst>
                                          <p:attrName>style.visibility</p:attrName>
                                        </p:attrNameLst>
                                      </p:cBhvr>
                                      <p:to>
                                        <p:strVal val="visible"/>
                                      </p:to>
                                    </p:set>
                                    <p:animEffect transition="in" filter="fade">
                                      <p:cBhvr>
                                        <p:cTn id="7" dur="1000"/>
                                        <p:tgtEl>
                                          <p:spTgt spid="51203">
                                            <p:txEl>
                                              <p:pRg st="2" end="2"/>
                                            </p:txEl>
                                          </p:spTgt>
                                        </p:tgtEl>
                                      </p:cBhvr>
                                    </p:animEffect>
                                    <p:anim calcmode="lin" valueType="num">
                                      <p:cBhvr>
                                        <p:cTn id="8" dur="1000" fill="hold"/>
                                        <p:tgtEl>
                                          <p:spTgt spid="5120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120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1203">
                                            <p:txEl>
                                              <p:pRg st="3" end="3"/>
                                            </p:txEl>
                                          </p:spTgt>
                                        </p:tgtEl>
                                        <p:attrNameLst>
                                          <p:attrName>style.visibility</p:attrName>
                                        </p:attrNameLst>
                                      </p:cBhvr>
                                      <p:to>
                                        <p:strVal val="visible"/>
                                      </p:to>
                                    </p:set>
                                    <p:animEffect transition="in" filter="fade">
                                      <p:cBhvr>
                                        <p:cTn id="14" dur="1000"/>
                                        <p:tgtEl>
                                          <p:spTgt spid="51203">
                                            <p:txEl>
                                              <p:pRg st="3" end="3"/>
                                            </p:txEl>
                                          </p:spTgt>
                                        </p:tgtEl>
                                      </p:cBhvr>
                                    </p:animEffect>
                                    <p:anim calcmode="lin" valueType="num">
                                      <p:cBhvr>
                                        <p:cTn id="15" dur="1000" fill="hold"/>
                                        <p:tgtEl>
                                          <p:spTgt spid="5120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5120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1203">
                                            <p:txEl>
                                              <p:pRg st="4" end="4"/>
                                            </p:txEl>
                                          </p:spTgt>
                                        </p:tgtEl>
                                        <p:attrNameLst>
                                          <p:attrName>style.visibility</p:attrName>
                                        </p:attrNameLst>
                                      </p:cBhvr>
                                      <p:to>
                                        <p:strVal val="visible"/>
                                      </p:to>
                                    </p:set>
                                    <p:animEffect transition="in" filter="fade">
                                      <p:cBhvr>
                                        <p:cTn id="21" dur="1000"/>
                                        <p:tgtEl>
                                          <p:spTgt spid="51203">
                                            <p:txEl>
                                              <p:pRg st="4" end="4"/>
                                            </p:txEl>
                                          </p:spTgt>
                                        </p:tgtEl>
                                      </p:cBhvr>
                                    </p:animEffect>
                                    <p:anim calcmode="lin" valueType="num">
                                      <p:cBhvr>
                                        <p:cTn id="22" dur="1000" fill="hold"/>
                                        <p:tgtEl>
                                          <p:spTgt spid="5120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120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内容占位符 2"/>
          <p:cNvSpPr>
            <a:spLocks noGrp="1" noChangeArrowheads="1"/>
          </p:cNvSpPr>
          <p:nvPr>
            <p:ph idx="1"/>
          </p:nvPr>
        </p:nvSpPr>
        <p:spPr>
          <a:xfrm>
            <a:off x="787651" y="981075"/>
            <a:ext cx="10402432" cy="3024188"/>
          </a:xfrm>
        </p:spPr>
        <p:txBody>
          <a:bodyPr/>
          <a:lstStyle/>
          <a:p>
            <a:r>
              <a:rPr lang="en-US" altLang="zh-CN" b="1" dirty="0">
                <a:solidFill>
                  <a:srgbClr val="0033CC"/>
                </a:solidFill>
                <a:latin typeface="微软雅黑" panose="020B0503020204020204" pitchFamily="34" charset="-122"/>
                <a:ea typeface="微软雅黑" panose="020B0503020204020204" pitchFamily="34" charset="-122"/>
              </a:rPr>
              <a:t>IBM</a:t>
            </a:r>
            <a:r>
              <a:rPr lang="zh-CN" altLang="en-US" b="1" dirty="0">
                <a:solidFill>
                  <a:srgbClr val="0033CC"/>
                </a:solidFill>
                <a:latin typeface="微软雅黑" panose="020B0503020204020204" pitchFamily="34" charset="-122"/>
                <a:ea typeface="微软雅黑" panose="020B0503020204020204" pitchFamily="34" charset="-122"/>
              </a:rPr>
              <a:t>：</a:t>
            </a:r>
            <a:endParaRPr lang="en-US" altLang="zh-CN" b="1" dirty="0">
              <a:solidFill>
                <a:srgbClr val="0033CC"/>
              </a:solidFill>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IBM announced the </a:t>
            </a:r>
            <a:r>
              <a:rPr lang="en-US" altLang="zh-CN" b="1" dirty="0">
                <a:solidFill>
                  <a:srgbClr val="0000CC"/>
                </a:solidFill>
                <a:latin typeface="微软雅黑" panose="020B0503020204020204" pitchFamily="34" charset="-122"/>
                <a:ea typeface="微软雅黑" panose="020B0503020204020204" pitchFamily="34" charset="-122"/>
              </a:rPr>
              <a:t>IBM </a:t>
            </a:r>
            <a:r>
              <a:rPr lang="en-US" altLang="zh-CN" b="1" dirty="0" err="1">
                <a:solidFill>
                  <a:srgbClr val="0000CC"/>
                </a:solidFill>
                <a:latin typeface="微软雅黑" panose="020B0503020204020204" pitchFamily="34" charset="-122"/>
                <a:ea typeface="微软雅黑" panose="020B0503020204020204" pitchFamily="34" charset="-122"/>
              </a:rPr>
              <a:t>SmartCloud</a:t>
            </a:r>
            <a:r>
              <a:rPr lang="en-US" altLang="zh-CN" b="1" dirty="0">
                <a:solidFill>
                  <a:srgbClr val="0000CC"/>
                </a:solidFill>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framework to support Smarter Planet in 2001. </a:t>
            </a:r>
            <a:endParaRPr lang="en-US" altLang="zh-CN" b="1" dirty="0">
              <a:latin typeface="微软雅黑" panose="020B0503020204020204" pitchFamily="34" charset="-122"/>
              <a:ea typeface="微软雅黑" panose="020B0503020204020204" pitchFamily="34" charset="-122"/>
            </a:endParaRPr>
          </a:p>
          <a:p>
            <a:r>
              <a:rPr lang="en-US" altLang="zh-CN" b="1" dirty="0">
                <a:solidFill>
                  <a:srgbClr val="FF0000"/>
                </a:solidFill>
                <a:latin typeface="微软雅黑" panose="020B0503020204020204" pitchFamily="34" charset="-122"/>
                <a:ea typeface="微软雅黑" panose="020B0503020204020204" pitchFamily="34" charset="-122"/>
              </a:rPr>
              <a:t>Cloud computing </a:t>
            </a:r>
            <a:r>
              <a:rPr lang="en-US" altLang="zh-CN" b="1" dirty="0">
                <a:latin typeface="微软雅黑" panose="020B0503020204020204" pitchFamily="34" charset="-122"/>
                <a:ea typeface="微软雅黑" panose="020B0503020204020204" pitchFamily="34" charset="-122"/>
              </a:rPr>
              <a:t>is a critical component of the Smarter Computing foundation.</a:t>
            </a:r>
            <a:endParaRPr lang="zh-CN" altLang="en-US" b="1" dirty="0">
              <a:latin typeface="微软雅黑" panose="020B0503020204020204" pitchFamily="34" charset="-122"/>
              <a:ea typeface="微软雅黑" panose="020B0503020204020204" pitchFamily="34" charset="-122"/>
            </a:endParaRPr>
          </a:p>
        </p:txBody>
      </p:sp>
      <p:sp>
        <p:nvSpPr>
          <p:cNvPr id="7170" name="Rectangle 2"/>
          <p:cNvSpPr txBox="1">
            <a:spLocks noChangeArrowheads="1"/>
          </p:cNvSpPr>
          <p:nvPr/>
        </p:nvSpPr>
        <p:spPr bwMode="auto">
          <a:xfrm>
            <a:off x="2133601" y="169863"/>
            <a:ext cx="7923213"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3200" b="1">
                <a:latin typeface="微软雅黑" panose="020B0503020204020204" pitchFamily="34" charset="-122"/>
                <a:ea typeface="微软雅黑" panose="020B0503020204020204" pitchFamily="34" charset="-122"/>
              </a:rPr>
              <a:t>1. Introduction to Cloud Computing</a:t>
            </a:r>
            <a:endParaRPr lang="en-US" altLang="zh-CN" sz="3200" b="1">
              <a:latin typeface="微软雅黑" panose="020B0503020204020204" pitchFamily="34" charset="-122"/>
              <a:ea typeface="微软雅黑" panose="020B0503020204020204" pitchFamily="34" charset="-122"/>
            </a:endParaRPr>
          </a:p>
        </p:txBody>
      </p:sp>
      <p:sp>
        <p:nvSpPr>
          <p:cNvPr id="4" name="内容占位符 2"/>
          <p:cNvSpPr txBox="1"/>
          <p:nvPr/>
        </p:nvSpPr>
        <p:spPr bwMode="auto">
          <a:xfrm>
            <a:off x="787651" y="4221163"/>
            <a:ext cx="10230416" cy="1274290"/>
          </a:xfrm>
          <a:prstGeom prst="rect">
            <a:avLst/>
          </a:prstGeom>
          <a:noFill/>
          <a:ln w="9525">
            <a:noFill/>
            <a:miter lim="800000"/>
          </a:ln>
        </p:spPr>
        <p:txBody>
          <a:bodyPr/>
          <a:lstStyle/>
          <a:p>
            <a:pPr marL="342900" indent="-342900" algn="just" eaLnBrk="0" hangingPunct="0">
              <a:lnSpc>
                <a:spcPct val="120000"/>
              </a:lnSpc>
              <a:spcBef>
                <a:spcPct val="20000"/>
              </a:spcBef>
              <a:buFont typeface="Arial" panose="020B0604020202020204" pitchFamily="34" charset="0"/>
              <a:buChar char="•"/>
              <a:defRPr/>
            </a:pPr>
            <a:r>
              <a:rPr lang="zh-CN" altLang="en-US" sz="2800" b="1" kern="0" spc="100" dirty="0">
                <a:latin typeface="微软雅黑" panose="020B0503020204020204" pitchFamily="34" charset="-122"/>
                <a:ea typeface="微软雅黑" panose="020B0503020204020204" pitchFamily="34" charset="-122"/>
              </a:rPr>
              <a:t>“云计算”这个名词在</a:t>
            </a:r>
            <a:r>
              <a:rPr lang="en-US" altLang="zh-CN" sz="2800" b="1" kern="0" spc="100" dirty="0">
                <a:latin typeface="微软雅黑" panose="020B0503020204020204" pitchFamily="34" charset="-122"/>
                <a:ea typeface="微软雅黑" panose="020B0503020204020204" pitchFamily="34" charset="-122"/>
              </a:rPr>
              <a:t>2006</a:t>
            </a:r>
            <a:r>
              <a:rPr lang="zh-CN" altLang="en-US" sz="2800" b="1" kern="0" spc="100" dirty="0">
                <a:latin typeface="微软雅黑" panose="020B0503020204020204" pitchFamily="34" charset="-122"/>
                <a:ea typeface="微软雅黑" panose="020B0503020204020204" pitchFamily="34" charset="-122"/>
              </a:rPr>
              <a:t>年被</a:t>
            </a:r>
            <a:r>
              <a:rPr lang="en-US" altLang="zh-CN" sz="2800" b="1" kern="0" spc="100" dirty="0">
                <a:latin typeface="微软雅黑" panose="020B0503020204020204" pitchFamily="34" charset="-122"/>
                <a:ea typeface="微软雅黑" panose="020B0503020204020204" pitchFamily="34" charset="-122"/>
              </a:rPr>
              <a:t>Google</a:t>
            </a:r>
            <a:r>
              <a:rPr lang="zh-CN" altLang="en-US" sz="2800" b="1" kern="0" spc="100" dirty="0">
                <a:latin typeface="微软雅黑" panose="020B0503020204020204" pitchFamily="34" charset="-122"/>
                <a:ea typeface="微软雅黑" panose="020B0503020204020204" pitchFamily="34" charset="-122"/>
              </a:rPr>
              <a:t>的首席执行官</a:t>
            </a:r>
            <a:r>
              <a:rPr lang="en-US" altLang="zh-CN" sz="2800" b="1" kern="0" spc="100" dirty="0">
                <a:latin typeface="微软雅黑" panose="020B0503020204020204" pitchFamily="34" charset="-122"/>
                <a:ea typeface="微软雅黑" panose="020B0503020204020204" pitchFamily="34" charset="-122"/>
              </a:rPr>
              <a:t>Eric Schmidt</a:t>
            </a:r>
            <a:r>
              <a:rPr lang="zh-CN" altLang="en-US" sz="2800" b="1" kern="0" spc="100" dirty="0">
                <a:latin typeface="微软雅黑" panose="020B0503020204020204" pitchFamily="34" charset="-122"/>
                <a:ea typeface="微软雅黑" panose="020B0503020204020204" pitchFamily="34" charset="-122"/>
              </a:rPr>
              <a:t>在一次搜索引擎大会上提出。</a:t>
            </a:r>
            <a:endParaRPr lang="en-US" altLang="zh-CN" sz="2800" b="1" kern="0" spc="100" dirty="0">
              <a:latin typeface="微软雅黑" panose="020B0503020204020204" pitchFamily="34" charset="-122"/>
              <a:ea typeface="微软雅黑" panose="020B0503020204020204" pitchFamily="34" charset="-122"/>
            </a:endParaRPr>
          </a:p>
          <a:p>
            <a:pPr marL="342900" indent="-342900" eaLnBrk="0" hangingPunct="0">
              <a:spcBef>
                <a:spcPct val="20000"/>
              </a:spcBef>
              <a:buFontTx/>
              <a:buChar char="•"/>
              <a:defRPr/>
            </a:pPr>
            <a:endParaRPr lang="zh-CN" altLang="en-US" sz="2800" b="1"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31950" y="3052764"/>
            <a:ext cx="863600" cy="720725"/>
          </a:xfrm>
          <a:prstGeom prst="rect">
            <a:avLst/>
          </a:prstGeom>
          <a:solidFill>
            <a:srgbClr val="92D050">
              <a:alpha val="66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tx1"/>
                </a:solidFill>
                <a:latin typeface="微软雅黑" panose="020B0503020204020204" pitchFamily="34" charset="-122"/>
                <a:ea typeface="微软雅黑" panose="020B0503020204020204" pitchFamily="34" charset="-122"/>
              </a:rPr>
              <a:t>App</a:t>
            </a:r>
            <a:endParaRPr lang="zh-CN" altLang="en-US" sz="2400" b="1" dirty="0">
              <a:solidFill>
                <a:schemeClr val="tx1"/>
              </a:solidFill>
              <a:latin typeface="微软雅黑" panose="020B0503020204020204" pitchFamily="34" charset="-122"/>
              <a:ea typeface="微软雅黑" panose="020B0503020204020204" pitchFamily="34" charset="-122"/>
            </a:endParaRPr>
          </a:p>
        </p:txBody>
      </p:sp>
      <p:sp>
        <p:nvSpPr>
          <p:cNvPr id="5" name="矩形 4"/>
          <p:cNvSpPr/>
          <p:nvPr/>
        </p:nvSpPr>
        <p:spPr>
          <a:xfrm>
            <a:off x="3648075" y="3052764"/>
            <a:ext cx="1295400" cy="720725"/>
          </a:xfrm>
          <a:prstGeom prst="rect">
            <a:avLst/>
          </a:prstGeom>
          <a:solidFill>
            <a:srgbClr val="92D050">
              <a:alpha val="66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chemeClr val="tx1"/>
                </a:solidFill>
                <a:latin typeface="微软雅黑" panose="020B0503020204020204" pitchFamily="34" charset="-122"/>
                <a:ea typeface="微软雅黑" panose="020B0503020204020204" pitchFamily="34" charset="-122"/>
              </a:rPr>
              <a:t>Master </a:t>
            </a:r>
            <a:endParaRPr lang="zh-CN" altLang="en-US" sz="2400" b="1" dirty="0">
              <a:solidFill>
                <a:schemeClr val="tx1"/>
              </a:solidFill>
              <a:latin typeface="微软雅黑" panose="020B0503020204020204" pitchFamily="34" charset="-122"/>
              <a:ea typeface="微软雅黑" panose="020B0503020204020204" pitchFamily="34" charset="-122"/>
            </a:endParaRPr>
          </a:p>
        </p:txBody>
      </p:sp>
      <p:sp>
        <p:nvSpPr>
          <p:cNvPr id="6" name="矩形 5"/>
          <p:cNvSpPr/>
          <p:nvPr/>
        </p:nvSpPr>
        <p:spPr>
          <a:xfrm>
            <a:off x="5951539" y="820739"/>
            <a:ext cx="1584325" cy="720725"/>
          </a:xfrm>
          <a:prstGeom prst="rect">
            <a:avLst/>
          </a:prstGeom>
          <a:solidFill>
            <a:srgbClr val="92D050">
              <a:alpha val="66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0000"/>
              </a:lnSpc>
              <a:defRPr/>
            </a:pPr>
            <a:r>
              <a:rPr lang="en-US" altLang="zh-CN" sz="2400" b="1" dirty="0">
                <a:solidFill>
                  <a:schemeClr val="tx1"/>
                </a:solidFill>
                <a:latin typeface="微软雅黑" panose="020B0503020204020204" pitchFamily="34" charset="-122"/>
                <a:ea typeface="微软雅黑" panose="020B0503020204020204" pitchFamily="34" charset="-122"/>
              </a:rPr>
              <a:t>Trunk </a:t>
            </a:r>
            <a:endParaRPr lang="en-US" altLang="zh-CN" sz="2400" b="1" dirty="0">
              <a:solidFill>
                <a:schemeClr val="tx1"/>
              </a:solidFill>
              <a:latin typeface="微软雅黑" panose="020B0503020204020204" pitchFamily="34" charset="-122"/>
              <a:ea typeface="微软雅黑" panose="020B0503020204020204" pitchFamily="34" charset="-122"/>
            </a:endParaRPr>
          </a:p>
          <a:p>
            <a:pPr algn="ctr">
              <a:lnSpc>
                <a:spcPct val="80000"/>
              </a:lnSpc>
              <a:defRPr/>
            </a:pPr>
            <a:r>
              <a:rPr lang="en-US" altLang="zh-CN" sz="2400" b="1" dirty="0">
                <a:solidFill>
                  <a:schemeClr val="tx1"/>
                </a:solidFill>
                <a:latin typeface="微软雅黑" panose="020B0503020204020204" pitchFamily="34" charset="-122"/>
                <a:ea typeface="微软雅黑" panose="020B0503020204020204" pitchFamily="34" charset="-122"/>
              </a:rPr>
              <a:t>Server 1 </a:t>
            </a:r>
            <a:endParaRPr lang="zh-CN" altLang="en-US" sz="2400" b="1" dirty="0">
              <a:solidFill>
                <a:schemeClr val="tx1"/>
              </a:solidFill>
              <a:latin typeface="微软雅黑" panose="020B0503020204020204" pitchFamily="34" charset="-122"/>
              <a:ea typeface="微软雅黑" panose="020B0503020204020204" pitchFamily="34" charset="-122"/>
            </a:endParaRPr>
          </a:p>
        </p:txBody>
      </p:sp>
      <p:sp>
        <p:nvSpPr>
          <p:cNvPr id="7" name="矩形 6"/>
          <p:cNvSpPr/>
          <p:nvPr/>
        </p:nvSpPr>
        <p:spPr>
          <a:xfrm>
            <a:off x="5951539" y="3052764"/>
            <a:ext cx="1584325" cy="720725"/>
          </a:xfrm>
          <a:prstGeom prst="rect">
            <a:avLst/>
          </a:prstGeom>
          <a:solidFill>
            <a:srgbClr val="92D050">
              <a:alpha val="66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0000"/>
              </a:lnSpc>
              <a:defRPr/>
            </a:pPr>
            <a:r>
              <a:rPr lang="en-US" altLang="zh-CN" sz="2400" b="1" dirty="0">
                <a:solidFill>
                  <a:schemeClr val="tx1"/>
                </a:solidFill>
                <a:latin typeface="微软雅黑" panose="020B0503020204020204" pitchFamily="34" charset="-122"/>
                <a:ea typeface="微软雅黑" panose="020B0503020204020204" pitchFamily="34" charset="-122"/>
              </a:rPr>
              <a:t>Trunk </a:t>
            </a:r>
            <a:endParaRPr lang="en-US" altLang="zh-CN" sz="2400" b="1" dirty="0">
              <a:solidFill>
                <a:schemeClr val="tx1"/>
              </a:solidFill>
              <a:latin typeface="微软雅黑" panose="020B0503020204020204" pitchFamily="34" charset="-122"/>
              <a:ea typeface="微软雅黑" panose="020B0503020204020204" pitchFamily="34" charset="-122"/>
            </a:endParaRPr>
          </a:p>
          <a:p>
            <a:pPr algn="ctr">
              <a:lnSpc>
                <a:spcPct val="80000"/>
              </a:lnSpc>
              <a:defRPr/>
            </a:pPr>
            <a:r>
              <a:rPr lang="en-US" altLang="zh-CN" sz="2400" b="1" dirty="0">
                <a:solidFill>
                  <a:schemeClr val="tx1"/>
                </a:solidFill>
                <a:latin typeface="微软雅黑" panose="020B0503020204020204" pitchFamily="34" charset="-122"/>
                <a:ea typeface="微软雅黑" panose="020B0503020204020204" pitchFamily="34" charset="-122"/>
              </a:rPr>
              <a:t>Server 2 </a:t>
            </a:r>
            <a:endParaRPr lang="zh-CN" altLang="en-US" sz="2400" b="1"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5951539" y="5213351"/>
            <a:ext cx="1584325" cy="720725"/>
          </a:xfrm>
          <a:prstGeom prst="rect">
            <a:avLst/>
          </a:prstGeom>
          <a:solidFill>
            <a:srgbClr val="92D050">
              <a:alpha val="66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0000"/>
              </a:lnSpc>
              <a:defRPr/>
            </a:pPr>
            <a:r>
              <a:rPr lang="en-US" altLang="zh-CN" sz="2400" b="1" dirty="0">
                <a:solidFill>
                  <a:schemeClr val="tx1"/>
                </a:solidFill>
                <a:latin typeface="微软雅黑" panose="020B0503020204020204" pitchFamily="34" charset="-122"/>
                <a:ea typeface="微软雅黑" panose="020B0503020204020204" pitchFamily="34" charset="-122"/>
              </a:rPr>
              <a:t>Trunk </a:t>
            </a:r>
            <a:endParaRPr lang="en-US" altLang="zh-CN" sz="2400" b="1" dirty="0">
              <a:solidFill>
                <a:schemeClr val="tx1"/>
              </a:solidFill>
              <a:latin typeface="微软雅黑" panose="020B0503020204020204" pitchFamily="34" charset="-122"/>
              <a:ea typeface="微软雅黑" panose="020B0503020204020204" pitchFamily="34" charset="-122"/>
            </a:endParaRPr>
          </a:p>
          <a:p>
            <a:pPr algn="ctr">
              <a:lnSpc>
                <a:spcPct val="80000"/>
              </a:lnSpc>
              <a:defRPr/>
            </a:pPr>
            <a:r>
              <a:rPr lang="en-US" altLang="zh-CN" sz="2400" b="1" dirty="0">
                <a:solidFill>
                  <a:schemeClr val="tx1"/>
                </a:solidFill>
                <a:latin typeface="微软雅黑" panose="020B0503020204020204" pitchFamily="34" charset="-122"/>
                <a:ea typeface="微软雅黑" panose="020B0503020204020204" pitchFamily="34" charset="-122"/>
              </a:rPr>
              <a:t>Server 3 </a:t>
            </a:r>
            <a:endParaRPr lang="zh-CN" altLang="en-US" sz="2400" b="1" dirty="0">
              <a:solidFill>
                <a:schemeClr val="tx1"/>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flipV="1">
            <a:off x="4943476" y="1470025"/>
            <a:ext cx="1008063" cy="1582738"/>
          </a:xfrm>
          <a:prstGeom prst="line">
            <a:avLst/>
          </a:prstGeom>
          <a:ln w="254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endCxn id="7" idx="1"/>
          </p:cNvCxnSpPr>
          <p:nvPr/>
        </p:nvCxnSpPr>
        <p:spPr>
          <a:xfrm>
            <a:off x="4930776" y="3413125"/>
            <a:ext cx="1008063" cy="0"/>
          </a:xfrm>
          <a:prstGeom prst="line">
            <a:avLst/>
          </a:prstGeom>
          <a:ln w="254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endCxn id="7" idx="1"/>
          </p:cNvCxnSpPr>
          <p:nvPr/>
        </p:nvCxnSpPr>
        <p:spPr>
          <a:xfrm>
            <a:off x="4943476" y="3806826"/>
            <a:ext cx="1008063" cy="1368425"/>
          </a:xfrm>
          <a:prstGeom prst="line">
            <a:avLst/>
          </a:prstGeom>
          <a:ln w="254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13" idx="1"/>
          </p:cNvCxnSpPr>
          <p:nvPr/>
        </p:nvCxnSpPr>
        <p:spPr>
          <a:xfrm flipV="1">
            <a:off x="7535863" y="3352802"/>
            <a:ext cx="720726" cy="82548"/>
          </a:xfrm>
          <a:prstGeom prst="line">
            <a:avLst/>
          </a:prstGeom>
          <a:ln w="254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endCxn id="14" idx="1"/>
          </p:cNvCxnSpPr>
          <p:nvPr/>
        </p:nvCxnSpPr>
        <p:spPr>
          <a:xfrm>
            <a:off x="7535864" y="3702051"/>
            <a:ext cx="720725" cy="251618"/>
          </a:xfrm>
          <a:prstGeom prst="line">
            <a:avLst/>
          </a:prstGeom>
          <a:ln w="254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endCxn id="7" idx="1"/>
          </p:cNvCxnSpPr>
          <p:nvPr/>
        </p:nvCxnSpPr>
        <p:spPr>
          <a:xfrm flipV="1">
            <a:off x="7535864" y="2776538"/>
            <a:ext cx="720000" cy="360000"/>
          </a:xfrm>
          <a:prstGeom prst="line">
            <a:avLst/>
          </a:prstGeom>
          <a:ln w="254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endCxn id="16" idx="1"/>
          </p:cNvCxnSpPr>
          <p:nvPr/>
        </p:nvCxnSpPr>
        <p:spPr>
          <a:xfrm>
            <a:off x="7583488" y="5605463"/>
            <a:ext cx="673101" cy="50801"/>
          </a:xfrm>
          <a:prstGeom prst="line">
            <a:avLst/>
          </a:prstGeom>
          <a:ln w="254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endCxn id="17" idx="1"/>
          </p:cNvCxnSpPr>
          <p:nvPr/>
        </p:nvCxnSpPr>
        <p:spPr>
          <a:xfrm>
            <a:off x="7583488" y="5872163"/>
            <a:ext cx="673101" cy="385764"/>
          </a:xfrm>
          <a:prstGeom prst="line">
            <a:avLst/>
          </a:prstGeom>
          <a:ln w="254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7563392" y="5090048"/>
            <a:ext cx="684000" cy="215900"/>
          </a:xfrm>
          <a:prstGeom prst="line">
            <a:avLst/>
          </a:prstGeom>
          <a:ln w="254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endCxn id="7" idx="1"/>
          </p:cNvCxnSpPr>
          <p:nvPr/>
        </p:nvCxnSpPr>
        <p:spPr>
          <a:xfrm>
            <a:off x="7583488" y="1187450"/>
            <a:ext cx="648000" cy="0"/>
          </a:xfrm>
          <a:prstGeom prst="line">
            <a:avLst/>
          </a:prstGeom>
          <a:ln w="254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583488" y="1454151"/>
            <a:ext cx="672376" cy="223924"/>
          </a:xfrm>
          <a:prstGeom prst="line">
            <a:avLst/>
          </a:prstGeom>
          <a:ln w="254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7583488" y="604838"/>
            <a:ext cx="648000" cy="273050"/>
          </a:xfrm>
          <a:prstGeom prst="line">
            <a:avLst/>
          </a:prstGeom>
          <a:ln w="254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endCxn id="7" idx="0"/>
          </p:cNvCxnSpPr>
          <p:nvPr/>
        </p:nvCxnSpPr>
        <p:spPr>
          <a:xfrm>
            <a:off x="6743700" y="1568451"/>
            <a:ext cx="0" cy="1471613"/>
          </a:xfrm>
          <a:prstGeom prst="straightConnector1">
            <a:avLst/>
          </a:prstGeom>
          <a:ln w="25400">
            <a:solidFill>
              <a:srgbClr val="C0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endCxn id="7" idx="0"/>
          </p:cNvCxnSpPr>
          <p:nvPr/>
        </p:nvCxnSpPr>
        <p:spPr>
          <a:xfrm>
            <a:off x="6743700" y="3778250"/>
            <a:ext cx="0" cy="1473200"/>
          </a:xfrm>
          <a:prstGeom prst="straightConnector1">
            <a:avLst/>
          </a:prstGeom>
          <a:ln w="25400">
            <a:solidFill>
              <a:srgbClr val="C0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56340" name="TextBox 50"/>
          <p:cNvSpPr txBox="1">
            <a:spLocks noChangeArrowheads="1"/>
          </p:cNvSpPr>
          <p:nvPr/>
        </p:nvSpPr>
        <p:spPr bwMode="auto">
          <a:xfrm>
            <a:off x="2351088" y="604838"/>
            <a:ext cx="338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rgbClr val="0000CC"/>
                </a:solidFill>
                <a:latin typeface="微软雅黑" panose="020B0503020204020204" pitchFamily="34" charset="-122"/>
                <a:ea typeface="微软雅黑" panose="020B0503020204020204" pitchFamily="34" charset="-122"/>
              </a:rPr>
              <a:t>直接访问</a:t>
            </a:r>
            <a:r>
              <a:rPr lang="en-US" altLang="zh-CN" sz="2400" b="1">
                <a:solidFill>
                  <a:srgbClr val="0000CC"/>
                </a:solidFill>
                <a:latin typeface="微软雅黑" panose="020B0503020204020204" pitchFamily="34" charset="-122"/>
                <a:ea typeface="微软雅黑" panose="020B0503020204020204" pitchFamily="34" charset="-122"/>
              </a:rPr>
              <a:t>Trunk</a:t>
            </a:r>
            <a:r>
              <a:rPr lang="zh-CN" altLang="en-US" sz="2400" b="1">
                <a:solidFill>
                  <a:srgbClr val="0000CC"/>
                </a:solidFill>
                <a:latin typeface="微软雅黑" panose="020B0503020204020204" pitchFamily="34" charset="-122"/>
                <a:ea typeface="微软雅黑" panose="020B0503020204020204" pitchFamily="34" charset="-122"/>
              </a:rPr>
              <a:t>服务器</a:t>
            </a:r>
            <a:endParaRPr lang="zh-CN" altLang="en-US" sz="2400" b="1">
              <a:solidFill>
                <a:srgbClr val="0000CC"/>
              </a:solidFill>
              <a:latin typeface="微软雅黑" panose="020B0503020204020204" pitchFamily="34" charset="-122"/>
              <a:ea typeface="微软雅黑" panose="020B0503020204020204" pitchFamily="34" charset="-122"/>
            </a:endParaRPr>
          </a:p>
        </p:txBody>
      </p:sp>
      <p:sp>
        <p:nvSpPr>
          <p:cNvPr id="42006" name="TextBox 51"/>
          <p:cNvSpPr txBox="1">
            <a:spLocks noChangeArrowheads="1"/>
          </p:cNvSpPr>
          <p:nvPr/>
        </p:nvSpPr>
        <p:spPr bwMode="auto">
          <a:xfrm>
            <a:off x="2351088" y="5141913"/>
            <a:ext cx="3313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solidFill>
                  <a:srgbClr val="0000CC"/>
                </a:solidFill>
                <a:latin typeface="微软雅黑" panose="020B0503020204020204" pitchFamily="34" charset="-122"/>
                <a:ea typeface="微软雅黑" panose="020B0503020204020204" pitchFamily="34" charset="-122"/>
              </a:rPr>
              <a:t>直接访问</a:t>
            </a:r>
            <a:r>
              <a:rPr lang="en-US" altLang="zh-CN" sz="2400" b="1">
                <a:solidFill>
                  <a:srgbClr val="0000CC"/>
                </a:solidFill>
                <a:latin typeface="微软雅黑" panose="020B0503020204020204" pitchFamily="34" charset="-122"/>
                <a:ea typeface="微软雅黑" panose="020B0503020204020204" pitchFamily="34" charset="-122"/>
              </a:rPr>
              <a:t>Trunk</a:t>
            </a:r>
            <a:r>
              <a:rPr lang="zh-CN" altLang="en-US" sz="2400" b="1">
                <a:solidFill>
                  <a:srgbClr val="0000CC"/>
                </a:solidFill>
                <a:latin typeface="微软雅黑" panose="020B0503020204020204" pitchFamily="34" charset="-122"/>
                <a:ea typeface="微软雅黑" panose="020B0503020204020204" pitchFamily="34" charset="-122"/>
              </a:rPr>
              <a:t>服务器</a:t>
            </a:r>
            <a:endParaRPr lang="zh-CN" altLang="en-US" sz="2400" b="1">
              <a:solidFill>
                <a:srgbClr val="0000CC"/>
              </a:solidFill>
              <a:latin typeface="微软雅黑" panose="020B0503020204020204" pitchFamily="34" charset="-122"/>
              <a:ea typeface="微软雅黑" panose="020B0503020204020204" pitchFamily="34" charset="-122"/>
            </a:endParaRPr>
          </a:p>
        </p:txBody>
      </p:sp>
      <p:cxnSp>
        <p:nvCxnSpPr>
          <p:cNvPr id="55" name="直接箭头连接符 54"/>
          <p:cNvCxnSpPr>
            <a:endCxn id="6" idx="1"/>
          </p:cNvCxnSpPr>
          <p:nvPr/>
        </p:nvCxnSpPr>
        <p:spPr>
          <a:xfrm>
            <a:off x="2051050" y="1181100"/>
            <a:ext cx="3887788"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endCxn id="4" idx="0"/>
          </p:cNvCxnSpPr>
          <p:nvPr/>
        </p:nvCxnSpPr>
        <p:spPr>
          <a:xfrm>
            <a:off x="2058988" y="1168401"/>
            <a:ext cx="4762" cy="1871663"/>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endCxn id="4" idx="0"/>
          </p:cNvCxnSpPr>
          <p:nvPr/>
        </p:nvCxnSpPr>
        <p:spPr>
          <a:xfrm flipV="1">
            <a:off x="2062163" y="3806825"/>
            <a:ext cx="6350" cy="179705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endCxn id="4" idx="0"/>
          </p:cNvCxnSpPr>
          <p:nvPr/>
        </p:nvCxnSpPr>
        <p:spPr>
          <a:xfrm>
            <a:off x="2068514" y="5573713"/>
            <a:ext cx="3811587" cy="1905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5" idx="1"/>
            <a:endCxn id="4" idx="0"/>
          </p:cNvCxnSpPr>
          <p:nvPr/>
        </p:nvCxnSpPr>
        <p:spPr>
          <a:xfrm flipH="1">
            <a:off x="2482851" y="3413125"/>
            <a:ext cx="1165225" cy="0"/>
          </a:xfrm>
          <a:prstGeom prst="straightConnector1">
            <a:avLst/>
          </a:prstGeom>
          <a:ln w="254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56347" name="TextBox 65"/>
          <p:cNvSpPr txBox="1">
            <a:spLocks noChangeArrowheads="1"/>
          </p:cNvSpPr>
          <p:nvPr/>
        </p:nvSpPr>
        <p:spPr bwMode="auto">
          <a:xfrm>
            <a:off x="2711451" y="2633664"/>
            <a:ext cx="9366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a:latin typeface="微软雅黑" panose="020B0503020204020204" pitchFamily="34" charset="-122"/>
                <a:ea typeface="微软雅黑" panose="020B0503020204020204" pitchFamily="34" charset="-122"/>
              </a:rPr>
              <a:t>Trunk</a:t>
            </a:r>
            <a:endParaRPr lang="en-US" altLang="zh-CN" sz="2000" b="1">
              <a:latin typeface="微软雅黑" panose="020B0503020204020204" pitchFamily="34" charset="-122"/>
              <a:ea typeface="微软雅黑" panose="020B0503020204020204" pitchFamily="34" charset="-122"/>
            </a:endParaRPr>
          </a:p>
          <a:p>
            <a:r>
              <a:rPr lang="zh-CN" altLang="en-US" sz="2000" b="1">
                <a:latin typeface="微软雅黑" panose="020B0503020204020204" pitchFamily="34" charset="-122"/>
                <a:ea typeface="微软雅黑" panose="020B0503020204020204" pitchFamily="34" charset="-122"/>
              </a:rPr>
              <a:t>映射</a:t>
            </a:r>
            <a:endParaRPr lang="zh-CN" altLang="en-US" sz="2000" b="1">
              <a:latin typeface="微软雅黑" panose="020B0503020204020204" pitchFamily="34" charset="-122"/>
              <a:ea typeface="微软雅黑" panose="020B0503020204020204" pitchFamily="34" charset="-122"/>
            </a:endParaRPr>
          </a:p>
        </p:txBody>
      </p:sp>
      <p:sp>
        <p:nvSpPr>
          <p:cNvPr id="9" name="折角形 8"/>
          <p:cNvSpPr/>
          <p:nvPr/>
        </p:nvSpPr>
        <p:spPr>
          <a:xfrm>
            <a:off x="8256589" y="274639"/>
            <a:ext cx="1152525" cy="568325"/>
          </a:xfrm>
          <a:prstGeom prst="foldedCorner">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defRPr/>
            </a:pPr>
            <a:r>
              <a:rPr lang="en-US" altLang="zh-CN" sz="1600" b="1" dirty="0">
                <a:solidFill>
                  <a:schemeClr val="tx1"/>
                </a:solidFill>
                <a:latin typeface="微软雅黑" panose="020B0503020204020204" pitchFamily="34" charset="-122"/>
                <a:ea typeface="微软雅黑" panose="020B0503020204020204" pitchFamily="34" charset="-122"/>
              </a:rPr>
              <a:t>File 1</a:t>
            </a:r>
            <a:endParaRPr lang="en-US" altLang="zh-CN" sz="1600" b="1" dirty="0">
              <a:solidFill>
                <a:schemeClr val="tx1"/>
              </a:solidFill>
              <a:latin typeface="微软雅黑" panose="020B0503020204020204" pitchFamily="34" charset="-122"/>
              <a:ea typeface="微软雅黑" panose="020B0503020204020204" pitchFamily="34" charset="-122"/>
            </a:endParaRPr>
          </a:p>
          <a:p>
            <a:pPr algn="ctr">
              <a:lnSpc>
                <a:spcPct val="85000"/>
              </a:lnSpc>
              <a:defRPr/>
            </a:pPr>
            <a:r>
              <a:rPr lang="en-US" altLang="zh-CN" sz="1600" b="1" dirty="0">
                <a:solidFill>
                  <a:schemeClr val="tx1"/>
                </a:solidFill>
                <a:latin typeface="微软雅黑" panose="020B0503020204020204" pitchFamily="34" charset="-122"/>
                <a:ea typeface="微软雅黑" panose="020B0503020204020204" pitchFamily="34" charset="-122"/>
              </a:rPr>
              <a:t>Trunk 1</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10" name="折角形 9"/>
          <p:cNvSpPr/>
          <p:nvPr/>
        </p:nvSpPr>
        <p:spPr>
          <a:xfrm>
            <a:off x="8256589" y="965201"/>
            <a:ext cx="1152525" cy="504825"/>
          </a:xfrm>
          <a:prstGeom prst="foldedCorner">
            <a:avLst/>
          </a:prstGeom>
          <a:solidFill>
            <a:srgbClr val="C000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defRPr/>
            </a:pPr>
            <a:r>
              <a:rPr lang="en-US" altLang="zh-CN" sz="1600" b="1">
                <a:solidFill>
                  <a:schemeClr val="tx1"/>
                </a:solidFill>
                <a:latin typeface="微软雅黑" panose="020B0503020204020204" pitchFamily="34" charset="-122"/>
                <a:ea typeface="微软雅黑" panose="020B0503020204020204" pitchFamily="34" charset="-122"/>
              </a:rPr>
              <a:t>File 1</a:t>
            </a:r>
            <a:endParaRPr lang="en-US" altLang="zh-CN" sz="1600" b="1">
              <a:solidFill>
                <a:schemeClr val="tx1"/>
              </a:solidFill>
              <a:latin typeface="微软雅黑" panose="020B0503020204020204" pitchFamily="34" charset="-122"/>
              <a:ea typeface="微软雅黑" panose="020B0503020204020204" pitchFamily="34" charset="-122"/>
            </a:endParaRPr>
          </a:p>
          <a:p>
            <a:pPr algn="ctr">
              <a:lnSpc>
                <a:spcPct val="85000"/>
              </a:lnSpc>
              <a:defRPr/>
            </a:pPr>
            <a:r>
              <a:rPr lang="en-US" altLang="zh-CN" sz="1600" b="1">
                <a:solidFill>
                  <a:schemeClr val="tx1"/>
                </a:solidFill>
                <a:latin typeface="微软雅黑" panose="020B0503020204020204" pitchFamily="34" charset="-122"/>
                <a:ea typeface="微软雅黑" panose="020B0503020204020204" pitchFamily="34" charset="-122"/>
              </a:rPr>
              <a:t>Trunk 2</a:t>
            </a:r>
            <a:endParaRPr lang="zh-CN" altLang="en-US" sz="1600" b="1">
              <a:solidFill>
                <a:schemeClr val="tx1"/>
              </a:solidFill>
              <a:latin typeface="微软雅黑" panose="020B0503020204020204" pitchFamily="34" charset="-122"/>
              <a:ea typeface="微软雅黑" panose="020B0503020204020204" pitchFamily="34" charset="-122"/>
            </a:endParaRPr>
          </a:p>
        </p:txBody>
      </p:sp>
      <p:sp>
        <p:nvSpPr>
          <p:cNvPr id="11" name="折角形 10"/>
          <p:cNvSpPr/>
          <p:nvPr/>
        </p:nvSpPr>
        <p:spPr>
          <a:xfrm>
            <a:off x="8256589" y="1541464"/>
            <a:ext cx="1152525" cy="503237"/>
          </a:xfrm>
          <a:prstGeom prst="foldedCorner">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defRPr/>
            </a:pPr>
            <a:r>
              <a:rPr lang="en-US" altLang="zh-CN" sz="1600" b="1">
                <a:solidFill>
                  <a:schemeClr val="tx1"/>
                </a:solidFill>
                <a:latin typeface="微软雅黑" panose="020B0503020204020204" pitchFamily="34" charset="-122"/>
                <a:ea typeface="微软雅黑" panose="020B0503020204020204" pitchFamily="34" charset="-122"/>
              </a:rPr>
              <a:t>File 2</a:t>
            </a:r>
            <a:endParaRPr lang="en-US" altLang="zh-CN" sz="1600" b="1">
              <a:solidFill>
                <a:schemeClr val="tx1"/>
              </a:solidFill>
              <a:latin typeface="微软雅黑" panose="020B0503020204020204" pitchFamily="34" charset="-122"/>
              <a:ea typeface="微软雅黑" panose="020B0503020204020204" pitchFamily="34" charset="-122"/>
            </a:endParaRPr>
          </a:p>
          <a:p>
            <a:pPr algn="ctr">
              <a:lnSpc>
                <a:spcPct val="85000"/>
              </a:lnSpc>
              <a:defRPr/>
            </a:pPr>
            <a:r>
              <a:rPr lang="en-US" altLang="zh-CN" sz="1600" b="1">
                <a:solidFill>
                  <a:schemeClr val="tx1"/>
                </a:solidFill>
                <a:latin typeface="微软雅黑" panose="020B0503020204020204" pitchFamily="34" charset="-122"/>
                <a:ea typeface="微软雅黑" panose="020B0503020204020204" pitchFamily="34" charset="-122"/>
              </a:rPr>
              <a:t>Trunk 1</a:t>
            </a:r>
            <a:endParaRPr lang="zh-CN" altLang="en-US" sz="1600" b="1">
              <a:solidFill>
                <a:schemeClr val="tx1"/>
              </a:solidFill>
              <a:latin typeface="微软雅黑" panose="020B0503020204020204" pitchFamily="34" charset="-122"/>
              <a:ea typeface="微软雅黑" panose="020B0503020204020204" pitchFamily="34" charset="-122"/>
            </a:endParaRPr>
          </a:p>
        </p:txBody>
      </p:sp>
      <p:sp>
        <p:nvSpPr>
          <p:cNvPr id="12" name="折角形 11"/>
          <p:cNvSpPr/>
          <p:nvPr/>
        </p:nvSpPr>
        <p:spPr>
          <a:xfrm>
            <a:off x="8256589" y="2409912"/>
            <a:ext cx="1152525" cy="593639"/>
          </a:xfrm>
          <a:prstGeom prst="foldedCorner">
            <a:avLst/>
          </a:prstGeom>
          <a:solidFill>
            <a:srgbClr val="C00000">
              <a:alpha val="24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defRPr/>
            </a:pPr>
            <a:r>
              <a:rPr lang="en-US" altLang="zh-CN" sz="1600" b="1">
                <a:solidFill>
                  <a:schemeClr val="tx1"/>
                </a:solidFill>
                <a:latin typeface="微软雅黑" panose="020B0503020204020204" pitchFamily="34" charset="-122"/>
                <a:ea typeface="微软雅黑" panose="020B0503020204020204" pitchFamily="34" charset="-122"/>
              </a:rPr>
              <a:t>File 1</a:t>
            </a:r>
            <a:endParaRPr lang="en-US" altLang="zh-CN" sz="1600" b="1">
              <a:solidFill>
                <a:schemeClr val="tx1"/>
              </a:solidFill>
              <a:latin typeface="微软雅黑" panose="020B0503020204020204" pitchFamily="34" charset="-122"/>
              <a:ea typeface="微软雅黑" panose="020B0503020204020204" pitchFamily="34" charset="-122"/>
            </a:endParaRPr>
          </a:p>
          <a:p>
            <a:pPr algn="ctr">
              <a:lnSpc>
                <a:spcPct val="85000"/>
              </a:lnSpc>
              <a:defRPr/>
            </a:pPr>
            <a:r>
              <a:rPr lang="en-US" altLang="zh-CN" sz="1600" b="1">
                <a:solidFill>
                  <a:schemeClr val="tx1"/>
                </a:solidFill>
                <a:latin typeface="微软雅黑" panose="020B0503020204020204" pitchFamily="34" charset="-122"/>
                <a:ea typeface="微软雅黑" panose="020B0503020204020204" pitchFamily="34" charset="-122"/>
              </a:rPr>
              <a:t>Trunk 2</a:t>
            </a:r>
            <a:endParaRPr lang="zh-CN" altLang="en-US" sz="1600" b="1">
              <a:solidFill>
                <a:schemeClr val="tx1"/>
              </a:solidFill>
              <a:latin typeface="微软雅黑" panose="020B0503020204020204" pitchFamily="34" charset="-122"/>
              <a:ea typeface="微软雅黑" panose="020B0503020204020204" pitchFamily="34" charset="-122"/>
            </a:endParaRPr>
          </a:p>
        </p:txBody>
      </p:sp>
      <p:sp>
        <p:nvSpPr>
          <p:cNvPr id="13" name="折角形 12"/>
          <p:cNvSpPr/>
          <p:nvPr/>
        </p:nvSpPr>
        <p:spPr>
          <a:xfrm>
            <a:off x="8256589" y="3125789"/>
            <a:ext cx="1152525" cy="454025"/>
          </a:xfrm>
          <a:prstGeom prst="foldedCorner">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defRPr/>
            </a:pPr>
            <a:r>
              <a:rPr lang="en-US" altLang="zh-CN" sz="1600" b="1">
                <a:solidFill>
                  <a:schemeClr val="tx1"/>
                </a:solidFill>
                <a:latin typeface="微软雅黑" panose="020B0503020204020204" pitchFamily="34" charset="-122"/>
                <a:ea typeface="微软雅黑" panose="020B0503020204020204" pitchFamily="34" charset="-122"/>
              </a:rPr>
              <a:t>File 1</a:t>
            </a:r>
            <a:endParaRPr lang="en-US" altLang="zh-CN" sz="1600" b="1">
              <a:solidFill>
                <a:schemeClr val="tx1"/>
              </a:solidFill>
              <a:latin typeface="微软雅黑" panose="020B0503020204020204" pitchFamily="34" charset="-122"/>
              <a:ea typeface="微软雅黑" panose="020B0503020204020204" pitchFamily="34" charset="-122"/>
            </a:endParaRPr>
          </a:p>
          <a:p>
            <a:pPr algn="ctr">
              <a:lnSpc>
                <a:spcPct val="85000"/>
              </a:lnSpc>
              <a:defRPr/>
            </a:pPr>
            <a:r>
              <a:rPr lang="en-US" altLang="zh-CN" sz="1600" b="1">
                <a:solidFill>
                  <a:schemeClr val="tx1"/>
                </a:solidFill>
                <a:latin typeface="微软雅黑" panose="020B0503020204020204" pitchFamily="34" charset="-122"/>
                <a:ea typeface="微软雅黑" panose="020B0503020204020204" pitchFamily="34" charset="-122"/>
              </a:rPr>
              <a:t>Trunk 1</a:t>
            </a:r>
            <a:endParaRPr lang="zh-CN" altLang="en-US" sz="1600" b="1">
              <a:solidFill>
                <a:schemeClr val="tx1"/>
              </a:solidFill>
              <a:latin typeface="微软雅黑" panose="020B0503020204020204" pitchFamily="34" charset="-122"/>
              <a:ea typeface="微软雅黑" panose="020B0503020204020204" pitchFamily="34" charset="-122"/>
            </a:endParaRPr>
          </a:p>
        </p:txBody>
      </p:sp>
      <p:sp>
        <p:nvSpPr>
          <p:cNvPr id="14" name="折角形 13"/>
          <p:cNvSpPr/>
          <p:nvPr/>
        </p:nvSpPr>
        <p:spPr>
          <a:xfrm>
            <a:off x="8256589" y="3702050"/>
            <a:ext cx="1152525" cy="503238"/>
          </a:xfrm>
          <a:prstGeom prst="foldedCorner">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defRPr/>
            </a:pPr>
            <a:r>
              <a:rPr lang="en-US" altLang="zh-CN" sz="1600" b="1">
                <a:solidFill>
                  <a:schemeClr val="tx1"/>
                </a:solidFill>
                <a:latin typeface="微软雅黑" panose="020B0503020204020204" pitchFamily="34" charset="-122"/>
                <a:ea typeface="微软雅黑" panose="020B0503020204020204" pitchFamily="34" charset="-122"/>
              </a:rPr>
              <a:t>File 2</a:t>
            </a:r>
            <a:endParaRPr lang="en-US" altLang="zh-CN" sz="1600" b="1">
              <a:solidFill>
                <a:schemeClr val="tx1"/>
              </a:solidFill>
              <a:latin typeface="微软雅黑" panose="020B0503020204020204" pitchFamily="34" charset="-122"/>
              <a:ea typeface="微软雅黑" panose="020B0503020204020204" pitchFamily="34" charset="-122"/>
            </a:endParaRPr>
          </a:p>
          <a:p>
            <a:pPr algn="ctr">
              <a:lnSpc>
                <a:spcPct val="85000"/>
              </a:lnSpc>
              <a:defRPr/>
            </a:pPr>
            <a:r>
              <a:rPr lang="en-US" altLang="zh-CN" sz="1600" b="1">
                <a:solidFill>
                  <a:schemeClr val="tx1"/>
                </a:solidFill>
                <a:latin typeface="微软雅黑" panose="020B0503020204020204" pitchFamily="34" charset="-122"/>
                <a:ea typeface="微软雅黑" panose="020B0503020204020204" pitchFamily="34" charset="-122"/>
              </a:rPr>
              <a:t>Trunk 2</a:t>
            </a:r>
            <a:endParaRPr lang="zh-CN" altLang="en-US" sz="1600" b="1">
              <a:solidFill>
                <a:schemeClr val="tx1"/>
              </a:solidFill>
              <a:latin typeface="微软雅黑" panose="020B0503020204020204" pitchFamily="34" charset="-122"/>
              <a:ea typeface="微软雅黑" panose="020B0503020204020204" pitchFamily="34" charset="-122"/>
            </a:endParaRPr>
          </a:p>
        </p:txBody>
      </p:sp>
      <p:sp>
        <p:nvSpPr>
          <p:cNvPr id="15" name="折角形 14"/>
          <p:cNvSpPr/>
          <p:nvPr/>
        </p:nvSpPr>
        <p:spPr>
          <a:xfrm>
            <a:off x="8256589" y="4852989"/>
            <a:ext cx="1152525" cy="454025"/>
          </a:xfrm>
          <a:prstGeom prst="foldedCorner">
            <a:avLst/>
          </a:prstGeom>
          <a:solidFill>
            <a:srgbClr val="C000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defRPr/>
            </a:pPr>
            <a:r>
              <a:rPr lang="en-US" altLang="zh-CN" sz="1600" b="1">
                <a:solidFill>
                  <a:schemeClr val="tx1"/>
                </a:solidFill>
                <a:latin typeface="微软雅黑" panose="020B0503020204020204" pitchFamily="34" charset="-122"/>
                <a:ea typeface="微软雅黑" panose="020B0503020204020204" pitchFamily="34" charset="-122"/>
              </a:rPr>
              <a:t>File 1</a:t>
            </a:r>
            <a:endParaRPr lang="en-US" altLang="zh-CN" sz="1600" b="1">
              <a:solidFill>
                <a:schemeClr val="tx1"/>
              </a:solidFill>
              <a:latin typeface="微软雅黑" panose="020B0503020204020204" pitchFamily="34" charset="-122"/>
              <a:ea typeface="微软雅黑" panose="020B0503020204020204" pitchFamily="34" charset="-122"/>
            </a:endParaRPr>
          </a:p>
          <a:p>
            <a:pPr algn="ctr">
              <a:lnSpc>
                <a:spcPct val="85000"/>
              </a:lnSpc>
              <a:defRPr/>
            </a:pPr>
            <a:r>
              <a:rPr lang="en-US" altLang="zh-CN" sz="1600" b="1">
                <a:solidFill>
                  <a:schemeClr val="tx1"/>
                </a:solidFill>
                <a:latin typeface="微软雅黑" panose="020B0503020204020204" pitchFamily="34" charset="-122"/>
                <a:ea typeface="微软雅黑" panose="020B0503020204020204" pitchFamily="34" charset="-122"/>
              </a:rPr>
              <a:t>Trunk 2</a:t>
            </a:r>
            <a:endParaRPr lang="zh-CN" altLang="en-US" sz="1600" b="1">
              <a:solidFill>
                <a:schemeClr val="tx1"/>
              </a:solidFill>
              <a:latin typeface="微软雅黑" panose="020B0503020204020204" pitchFamily="34" charset="-122"/>
              <a:ea typeface="微软雅黑" panose="020B0503020204020204" pitchFamily="34" charset="-122"/>
            </a:endParaRPr>
          </a:p>
        </p:txBody>
      </p:sp>
      <p:sp>
        <p:nvSpPr>
          <p:cNvPr id="16" name="折角形 15"/>
          <p:cNvSpPr/>
          <p:nvPr/>
        </p:nvSpPr>
        <p:spPr>
          <a:xfrm>
            <a:off x="8256589" y="5429251"/>
            <a:ext cx="1152525" cy="454025"/>
          </a:xfrm>
          <a:prstGeom prst="foldedCorner">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defRPr/>
            </a:pPr>
            <a:r>
              <a:rPr lang="en-US" altLang="zh-CN" sz="1600" b="1">
                <a:solidFill>
                  <a:schemeClr val="tx1"/>
                </a:solidFill>
                <a:latin typeface="微软雅黑" panose="020B0503020204020204" pitchFamily="34" charset="-122"/>
                <a:ea typeface="微软雅黑" panose="020B0503020204020204" pitchFamily="34" charset="-122"/>
              </a:rPr>
              <a:t>File 2</a:t>
            </a:r>
            <a:endParaRPr lang="en-US" altLang="zh-CN" sz="1600" b="1">
              <a:solidFill>
                <a:schemeClr val="tx1"/>
              </a:solidFill>
              <a:latin typeface="微软雅黑" panose="020B0503020204020204" pitchFamily="34" charset="-122"/>
              <a:ea typeface="微软雅黑" panose="020B0503020204020204" pitchFamily="34" charset="-122"/>
            </a:endParaRPr>
          </a:p>
          <a:p>
            <a:pPr algn="ctr">
              <a:lnSpc>
                <a:spcPct val="85000"/>
              </a:lnSpc>
              <a:defRPr/>
            </a:pPr>
            <a:r>
              <a:rPr lang="en-US" altLang="zh-CN" sz="1600" b="1">
                <a:solidFill>
                  <a:schemeClr val="tx1"/>
                </a:solidFill>
                <a:latin typeface="微软雅黑" panose="020B0503020204020204" pitchFamily="34" charset="-122"/>
                <a:ea typeface="微软雅黑" panose="020B0503020204020204" pitchFamily="34" charset="-122"/>
              </a:rPr>
              <a:t>Trunk 1</a:t>
            </a:r>
            <a:endParaRPr lang="zh-CN" altLang="en-US" sz="1600" b="1">
              <a:solidFill>
                <a:schemeClr val="tx1"/>
              </a:solidFill>
              <a:latin typeface="微软雅黑" panose="020B0503020204020204" pitchFamily="34" charset="-122"/>
              <a:ea typeface="微软雅黑" panose="020B0503020204020204" pitchFamily="34" charset="-122"/>
            </a:endParaRPr>
          </a:p>
        </p:txBody>
      </p:sp>
      <p:sp>
        <p:nvSpPr>
          <p:cNvPr id="17" name="折角形 16"/>
          <p:cNvSpPr/>
          <p:nvPr/>
        </p:nvSpPr>
        <p:spPr>
          <a:xfrm>
            <a:off x="8256589" y="6005514"/>
            <a:ext cx="1152525" cy="504825"/>
          </a:xfrm>
          <a:prstGeom prst="foldedCorner">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85000"/>
              </a:lnSpc>
              <a:defRPr/>
            </a:pPr>
            <a:r>
              <a:rPr lang="en-US" altLang="zh-CN" sz="1600" b="1">
                <a:solidFill>
                  <a:schemeClr val="tx1"/>
                </a:solidFill>
                <a:latin typeface="微软雅黑" panose="020B0503020204020204" pitchFamily="34" charset="-122"/>
                <a:ea typeface="微软雅黑" panose="020B0503020204020204" pitchFamily="34" charset="-122"/>
              </a:rPr>
              <a:t>File 2</a:t>
            </a:r>
            <a:endParaRPr lang="en-US" altLang="zh-CN" sz="1600" b="1">
              <a:solidFill>
                <a:schemeClr val="tx1"/>
              </a:solidFill>
              <a:latin typeface="微软雅黑" panose="020B0503020204020204" pitchFamily="34" charset="-122"/>
              <a:ea typeface="微软雅黑" panose="020B0503020204020204" pitchFamily="34" charset="-122"/>
            </a:endParaRPr>
          </a:p>
          <a:p>
            <a:pPr algn="ctr">
              <a:lnSpc>
                <a:spcPct val="85000"/>
              </a:lnSpc>
              <a:defRPr/>
            </a:pPr>
            <a:r>
              <a:rPr lang="en-US" altLang="zh-CN" sz="1600" b="1">
                <a:solidFill>
                  <a:schemeClr val="tx1"/>
                </a:solidFill>
                <a:latin typeface="微软雅黑" panose="020B0503020204020204" pitchFamily="34" charset="-122"/>
                <a:ea typeface="微软雅黑" panose="020B0503020204020204" pitchFamily="34" charset="-122"/>
              </a:rPr>
              <a:t>Trunk 2</a:t>
            </a:r>
            <a:endParaRPr lang="zh-CN" altLang="en-US" sz="1600" b="1">
              <a:solidFill>
                <a:schemeClr val="tx1"/>
              </a:solidFill>
              <a:latin typeface="微软雅黑" panose="020B0503020204020204" pitchFamily="34" charset="-122"/>
              <a:ea typeface="微软雅黑" panose="020B0503020204020204" pitchFamily="34" charset="-122"/>
            </a:endParaRPr>
          </a:p>
        </p:txBody>
      </p:sp>
      <p:cxnSp>
        <p:nvCxnSpPr>
          <p:cNvPr id="70" name="直接连接符 69"/>
          <p:cNvCxnSpPr>
            <a:endCxn id="10" idx="3"/>
          </p:cNvCxnSpPr>
          <p:nvPr/>
        </p:nvCxnSpPr>
        <p:spPr>
          <a:xfrm flipH="1" flipV="1">
            <a:off x="9409114" y="1217614"/>
            <a:ext cx="1036897" cy="1224135"/>
          </a:xfrm>
          <a:prstGeom prst="line">
            <a:avLst/>
          </a:prstGeom>
          <a:ln w="254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56360" idx="1"/>
            <a:endCxn id="12" idx="3"/>
          </p:cNvCxnSpPr>
          <p:nvPr/>
        </p:nvCxnSpPr>
        <p:spPr>
          <a:xfrm flipH="1">
            <a:off x="9409114" y="2662238"/>
            <a:ext cx="1036897" cy="44494"/>
          </a:xfrm>
          <a:prstGeom prst="line">
            <a:avLst/>
          </a:prstGeom>
          <a:ln w="254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endCxn id="15" idx="3"/>
          </p:cNvCxnSpPr>
          <p:nvPr/>
        </p:nvCxnSpPr>
        <p:spPr>
          <a:xfrm flipH="1">
            <a:off x="9409114" y="3003552"/>
            <a:ext cx="1181850" cy="2076450"/>
          </a:xfrm>
          <a:prstGeom prst="line">
            <a:avLst/>
          </a:prstGeom>
          <a:ln w="25400">
            <a:solidFill>
              <a:srgbClr val="0000CC"/>
            </a:solidFill>
          </a:ln>
        </p:spPr>
        <p:style>
          <a:lnRef idx="1">
            <a:schemeClr val="accent1"/>
          </a:lnRef>
          <a:fillRef idx="0">
            <a:schemeClr val="accent1"/>
          </a:fillRef>
          <a:effectRef idx="0">
            <a:schemeClr val="accent1"/>
          </a:effectRef>
          <a:fontRef idx="minor">
            <a:schemeClr val="tx1"/>
          </a:fontRef>
        </p:style>
      </p:cxnSp>
      <p:sp>
        <p:nvSpPr>
          <p:cNvPr id="56360" name="TextBox 77"/>
          <p:cNvSpPr txBox="1">
            <a:spLocks noChangeArrowheads="1"/>
          </p:cNvSpPr>
          <p:nvPr/>
        </p:nvSpPr>
        <p:spPr bwMode="auto">
          <a:xfrm>
            <a:off x="10446011" y="2189163"/>
            <a:ext cx="5762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latin typeface="微软雅黑" panose="020B0503020204020204" pitchFamily="34" charset="-122"/>
                <a:ea typeface="微软雅黑" panose="020B0503020204020204" pitchFamily="34" charset="-122"/>
              </a:rPr>
              <a:t>冗余</a:t>
            </a:r>
            <a:endParaRPr lang="zh-CN" altLang="en-US" sz="2800" b="1">
              <a:latin typeface="微软雅黑" panose="020B0503020204020204" pitchFamily="34" charset="-122"/>
              <a:ea typeface="微软雅黑" panose="020B0503020204020204" pitchFamily="34" charset="-122"/>
            </a:endParaRPr>
          </a:p>
        </p:txBody>
      </p:sp>
      <p:sp>
        <p:nvSpPr>
          <p:cNvPr id="56361" name="矩形 1"/>
          <p:cNvSpPr>
            <a:spLocks noChangeArrowheads="1"/>
          </p:cNvSpPr>
          <p:nvPr/>
        </p:nvSpPr>
        <p:spPr bwMode="auto">
          <a:xfrm>
            <a:off x="2279650" y="6149976"/>
            <a:ext cx="3024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800" b="1">
                <a:solidFill>
                  <a:srgbClr val="0000CC"/>
                </a:solidFill>
                <a:latin typeface="微软雅黑" panose="020B0503020204020204" pitchFamily="34" charset="-122"/>
                <a:ea typeface="微软雅黑" panose="020B0503020204020204" pitchFamily="34" charset="-122"/>
              </a:rPr>
              <a:t>GFS</a:t>
            </a:r>
            <a:r>
              <a:rPr lang="zh-CN" altLang="en-US" sz="2800" b="1">
                <a:solidFill>
                  <a:srgbClr val="0000CC"/>
                </a:solidFill>
                <a:latin typeface="微软雅黑" panose="020B0503020204020204" pitchFamily="34" charset="-122"/>
                <a:ea typeface="微软雅黑" panose="020B0503020204020204" pitchFamily="34" charset="-122"/>
              </a:rPr>
              <a:t>架构</a:t>
            </a:r>
            <a:r>
              <a:rPr lang="zh-CN" altLang="en-US" sz="2800">
                <a:solidFill>
                  <a:srgbClr val="0000CC"/>
                </a:solidFill>
                <a:latin typeface="微软雅黑" panose="020B0503020204020204" pitchFamily="34" charset="-122"/>
                <a:ea typeface="微软雅黑" panose="020B0503020204020204" pitchFamily="34" charset="-122"/>
              </a:rPr>
              <a:t>图</a:t>
            </a:r>
            <a:endParaRPr lang="en-US" altLang="zh-CN" sz="2800" b="1">
              <a:solidFill>
                <a:srgbClr val="0000CC"/>
              </a:solidFill>
              <a:latin typeface="微软雅黑" panose="020B0503020204020204" pitchFamily="34" charset="-122"/>
              <a:ea typeface="微软雅黑" panose="020B0503020204020204" pitchFamily="34" charset="-122"/>
            </a:endParaRPr>
          </a:p>
        </p:txBody>
      </p:sp>
      <p:sp>
        <p:nvSpPr>
          <p:cNvPr id="42029" name="Rectangle 45"/>
          <p:cNvSpPr>
            <a:spLocks noChangeArrowheads="1"/>
          </p:cNvSpPr>
          <p:nvPr/>
        </p:nvSpPr>
        <p:spPr bwMode="auto">
          <a:xfrm>
            <a:off x="3141663" y="3863976"/>
            <a:ext cx="18018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a:solidFill>
                  <a:srgbClr val="0000CC"/>
                </a:solidFill>
                <a:latin typeface="微软雅黑" panose="020B0503020204020204" pitchFamily="34" charset="-122"/>
                <a:ea typeface="微软雅黑" panose="020B0503020204020204" pitchFamily="34" charset="-122"/>
              </a:rPr>
              <a:t>协调数据访问、</a:t>
            </a:r>
            <a:endParaRPr lang="zh-CN" altLang="en-US" sz="2000" b="1">
              <a:solidFill>
                <a:srgbClr val="0000CC"/>
              </a:solidFill>
              <a:latin typeface="微软雅黑" panose="020B0503020204020204" pitchFamily="34" charset="-122"/>
              <a:ea typeface="微软雅黑" panose="020B0503020204020204" pitchFamily="34" charset="-122"/>
            </a:endParaRPr>
          </a:p>
          <a:p>
            <a:r>
              <a:rPr lang="zh-CN" altLang="en-US" sz="2000" b="1">
                <a:solidFill>
                  <a:srgbClr val="0000CC"/>
                </a:solidFill>
                <a:latin typeface="微软雅黑" panose="020B0503020204020204" pitchFamily="34" charset="-122"/>
                <a:ea typeface="微软雅黑" panose="020B0503020204020204" pitchFamily="34" charset="-122"/>
              </a:rPr>
              <a:t>元数据存储</a:t>
            </a:r>
            <a:endParaRPr lang="zh-CN" altLang="en-US" sz="2000" b="1">
              <a:solidFill>
                <a:srgbClr val="0000CC"/>
              </a:solidFill>
              <a:latin typeface="微软雅黑" panose="020B0503020204020204" pitchFamily="34" charset="-122"/>
              <a:ea typeface="微软雅黑" panose="020B0503020204020204" pitchFamily="34" charset="-122"/>
            </a:endParaRPr>
          </a:p>
        </p:txBody>
      </p:sp>
      <p:sp>
        <p:nvSpPr>
          <p:cNvPr id="42030" name="Rectangle 46"/>
          <p:cNvSpPr>
            <a:spLocks noChangeArrowheads="1"/>
          </p:cNvSpPr>
          <p:nvPr/>
        </p:nvSpPr>
        <p:spPr bwMode="auto">
          <a:xfrm>
            <a:off x="6167438" y="5951539"/>
            <a:ext cx="12255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a:solidFill>
                  <a:srgbClr val="0000CC"/>
                </a:solidFill>
                <a:latin typeface="微软雅黑" panose="020B0503020204020204" pitchFamily="34" charset="-122"/>
                <a:ea typeface="微软雅黑" panose="020B0503020204020204" pitchFamily="34" charset="-122"/>
              </a:rPr>
              <a:t>负责数据</a:t>
            </a:r>
            <a:endParaRPr lang="zh-CN" altLang="en-US" sz="2000" b="1">
              <a:solidFill>
                <a:srgbClr val="0000CC"/>
              </a:solidFill>
              <a:latin typeface="微软雅黑" panose="020B0503020204020204" pitchFamily="34" charset="-122"/>
              <a:ea typeface="微软雅黑" panose="020B0503020204020204" pitchFamily="34" charset="-122"/>
            </a:endParaRPr>
          </a:p>
          <a:p>
            <a:r>
              <a:rPr lang="zh-CN" altLang="en-US" sz="2000" b="1">
                <a:solidFill>
                  <a:srgbClr val="0000CC"/>
                </a:solidFill>
                <a:latin typeface="微软雅黑" panose="020B0503020204020204" pitchFamily="34" charset="-122"/>
                <a:ea typeface="微软雅黑" panose="020B0503020204020204" pitchFamily="34" charset="-122"/>
              </a:rPr>
              <a:t>块存储</a:t>
            </a:r>
            <a:endParaRPr lang="zh-CN" altLang="en-US" sz="2000" b="1">
              <a:solidFill>
                <a:srgbClr val="0000CC"/>
              </a:solidFill>
              <a:latin typeface="微软雅黑" panose="020B0503020204020204" pitchFamily="34" charset="-122"/>
              <a:ea typeface="微软雅黑" panose="020B0503020204020204" pitchFamily="34" charset="-122"/>
            </a:endParaRPr>
          </a:p>
        </p:txBody>
      </p:sp>
      <p:sp>
        <p:nvSpPr>
          <p:cNvPr id="42031" name="Rectangle 47"/>
          <p:cNvSpPr>
            <a:spLocks noChangeArrowheads="1"/>
          </p:cNvSpPr>
          <p:nvPr/>
        </p:nvSpPr>
        <p:spPr bwMode="auto">
          <a:xfrm>
            <a:off x="6154738" y="3806826"/>
            <a:ext cx="12255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a:solidFill>
                  <a:srgbClr val="0000CC"/>
                </a:solidFill>
                <a:latin typeface="微软雅黑" panose="020B0503020204020204" pitchFamily="34" charset="-122"/>
                <a:ea typeface="微软雅黑" panose="020B0503020204020204" pitchFamily="34" charset="-122"/>
              </a:rPr>
              <a:t>负责数据</a:t>
            </a:r>
            <a:endParaRPr lang="zh-CN" altLang="en-US" sz="2000" b="1">
              <a:solidFill>
                <a:srgbClr val="0000CC"/>
              </a:solidFill>
              <a:latin typeface="微软雅黑" panose="020B0503020204020204" pitchFamily="34" charset="-122"/>
              <a:ea typeface="微软雅黑" panose="020B0503020204020204" pitchFamily="34" charset="-122"/>
            </a:endParaRPr>
          </a:p>
          <a:p>
            <a:r>
              <a:rPr lang="zh-CN" altLang="en-US" sz="2000" b="1">
                <a:solidFill>
                  <a:srgbClr val="0000CC"/>
                </a:solidFill>
                <a:latin typeface="微软雅黑" panose="020B0503020204020204" pitchFamily="34" charset="-122"/>
                <a:ea typeface="微软雅黑" panose="020B0503020204020204" pitchFamily="34" charset="-122"/>
              </a:rPr>
              <a:t>块存储</a:t>
            </a:r>
            <a:endParaRPr lang="zh-CN" altLang="en-US" sz="2000" b="1">
              <a:solidFill>
                <a:srgbClr val="0000CC"/>
              </a:solidFill>
              <a:latin typeface="微软雅黑" panose="020B0503020204020204" pitchFamily="34" charset="-122"/>
              <a:ea typeface="微软雅黑" panose="020B0503020204020204" pitchFamily="34" charset="-122"/>
            </a:endParaRPr>
          </a:p>
        </p:txBody>
      </p:sp>
      <p:sp>
        <p:nvSpPr>
          <p:cNvPr id="42032" name="Rectangle 48"/>
          <p:cNvSpPr>
            <a:spLocks noChangeArrowheads="1"/>
          </p:cNvSpPr>
          <p:nvPr/>
        </p:nvSpPr>
        <p:spPr bwMode="auto">
          <a:xfrm>
            <a:off x="6167438" y="101601"/>
            <a:ext cx="12255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b="1">
                <a:solidFill>
                  <a:srgbClr val="0000CC"/>
                </a:solidFill>
                <a:latin typeface="微软雅黑" panose="020B0503020204020204" pitchFamily="34" charset="-122"/>
                <a:ea typeface="微软雅黑" panose="020B0503020204020204" pitchFamily="34" charset="-122"/>
              </a:rPr>
              <a:t>负责数据</a:t>
            </a:r>
            <a:endParaRPr lang="zh-CN" altLang="en-US" sz="2000" b="1">
              <a:solidFill>
                <a:srgbClr val="0000CC"/>
              </a:solidFill>
              <a:latin typeface="微软雅黑" panose="020B0503020204020204" pitchFamily="34" charset="-122"/>
              <a:ea typeface="微软雅黑" panose="020B0503020204020204" pitchFamily="34" charset="-122"/>
            </a:endParaRPr>
          </a:p>
          <a:p>
            <a:r>
              <a:rPr lang="zh-CN" altLang="en-US" sz="2000" b="1">
                <a:solidFill>
                  <a:srgbClr val="0000CC"/>
                </a:solidFill>
                <a:latin typeface="微软雅黑" panose="020B0503020204020204" pitchFamily="34" charset="-122"/>
                <a:ea typeface="微软雅黑" panose="020B0503020204020204" pitchFamily="34" charset="-122"/>
              </a:rPr>
              <a:t>块存储</a:t>
            </a:r>
            <a:endParaRPr lang="zh-CN" altLang="en-US" sz="2000" b="1">
              <a:solidFill>
                <a:srgbClr val="0000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2029"/>
                                        </p:tgtEl>
                                        <p:attrNameLst>
                                          <p:attrName>style.visibility</p:attrName>
                                        </p:attrNameLst>
                                      </p:cBhvr>
                                      <p:to>
                                        <p:strVal val="visible"/>
                                      </p:to>
                                    </p:set>
                                    <p:animEffect transition="in" filter="slide(fromBottom)">
                                      <p:cBhvr>
                                        <p:cTn id="7" dur="500"/>
                                        <p:tgtEl>
                                          <p:spTgt spid="4202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2032"/>
                                        </p:tgtEl>
                                        <p:attrNameLst>
                                          <p:attrName>style.visibility</p:attrName>
                                        </p:attrNameLst>
                                      </p:cBhvr>
                                      <p:to>
                                        <p:strVal val="visible"/>
                                      </p:to>
                                    </p:set>
                                    <p:animEffect transition="in" filter="slide(fromBottom)">
                                      <p:cBhvr>
                                        <p:cTn id="12" dur="500"/>
                                        <p:tgtEl>
                                          <p:spTgt spid="4203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2031"/>
                                        </p:tgtEl>
                                        <p:attrNameLst>
                                          <p:attrName>style.visibility</p:attrName>
                                        </p:attrNameLst>
                                      </p:cBhvr>
                                      <p:to>
                                        <p:strVal val="visible"/>
                                      </p:to>
                                    </p:set>
                                    <p:animEffect transition="in" filter="slide(fromBottom)">
                                      <p:cBhvr>
                                        <p:cTn id="17" dur="500"/>
                                        <p:tgtEl>
                                          <p:spTgt spid="42031"/>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2030"/>
                                        </p:tgtEl>
                                        <p:attrNameLst>
                                          <p:attrName>style.visibility</p:attrName>
                                        </p:attrNameLst>
                                      </p:cBhvr>
                                      <p:to>
                                        <p:strVal val="visible"/>
                                      </p:to>
                                    </p:set>
                                    <p:animEffect transition="in" filter="slide(fromBottom)">
                                      <p:cBhvr>
                                        <p:cTn id="22" dur="500"/>
                                        <p:tgtEl>
                                          <p:spTgt spid="42030"/>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42006"/>
                                        </p:tgtEl>
                                        <p:attrNameLst>
                                          <p:attrName>style.visibility</p:attrName>
                                        </p:attrNameLst>
                                      </p:cBhvr>
                                      <p:to>
                                        <p:strVal val="visible"/>
                                      </p:to>
                                    </p:set>
                                    <p:animEffect transition="in" filter="slide(fromBottom)">
                                      <p:cBhvr>
                                        <p:cTn id="27" dur="500"/>
                                        <p:tgtEl>
                                          <p:spTgt spid="42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06" grpId="0"/>
      <p:bldP spid="42029" grpId="0"/>
      <p:bldP spid="42030" grpId="0"/>
      <p:bldP spid="42031" grpId="0"/>
      <p:bldP spid="4203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a:xfrm>
            <a:off x="813303" y="915194"/>
            <a:ext cx="7931150" cy="490538"/>
          </a:xfrm>
        </p:spPr>
        <p:txBody>
          <a:bodyPr/>
          <a:lstStyle/>
          <a:p>
            <a:pPr algn="l" eaLnBrk="1" hangingPunct="1"/>
            <a:r>
              <a:rPr lang="zh-CN" altLang="en-US" sz="2600" b="1" dirty="0">
                <a:solidFill>
                  <a:srgbClr val="0000CC"/>
                </a:solidFill>
                <a:latin typeface="微软雅黑" panose="020B0503020204020204" pitchFamily="34" charset="-122"/>
                <a:ea typeface="微软雅黑" panose="020B0503020204020204" pitchFamily="34" charset="-122"/>
              </a:rPr>
              <a:t>关键技术</a:t>
            </a:r>
            <a:r>
              <a:rPr lang="en-US" altLang="zh-CN" sz="2600" b="1" dirty="0">
                <a:solidFill>
                  <a:srgbClr val="0000CC"/>
                </a:solidFill>
                <a:latin typeface="微软雅黑" panose="020B0503020204020204" pitchFamily="34" charset="-122"/>
                <a:ea typeface="微软雅黑" panose="020B0503020204020204" pitchFamily="34" charset="-122"/>
              </a:rPr>
              <a:t>3</a:t>
            </a:r>
            <a:r>
              <a:rPr lang="zh-CN" altLang="en-US" sz="2600" b="1" dirty="0">
                <a:solidFill>
                  <a:srgbClr val="0000CC"/>
                </a:solidFill>
                <a:latin typeface="微软雅黑" panose="020B0503020204020204" pitchFamily="34" charset="-122"/>
                <a:ea typeface="微软雅黑" panose="020B0503020204020204" pitchFamily="34" charset="-122"/>
              </a:rPr>
              <a:t>：</a:t>
            </a:r>
            <a:r>
              <a:rPr lang="en-US" altLang="zh-CN" sz="2600" b="1" dirty="0">
                <a:solidFill>
                  <a:srgbClr val="0000CC"/>
                </a:solidFill>
                <a:latin typeface="微软雅黑" panose="020B0503020204020204" pitchFamily="34" charset="-122"/>
                <a:ea typeface="微软雅黑" panose="020B0503020204020204" pitchFamily="34" charset="-122"/>
              </a:rPr>
              <a:t>Mass Data Processing(</a:t>
            </a:r>
            <a:r>
              <a:rPr lang="zh-CN" altLang="en-US" sz="2600" b="1" dirty="0">
                <a:solidFill>
                  <a:srgbClr val="0000CC"/>
                </a:solidFill>
                <a:latin typeface="微软雅黑" panose="020B0503020204020204" pitchFamily="34" charset="-122"/>
                <a:ea typeface="微软雅黑" panose="020B0503020204020204" pitchFamily="34" charset="-122"/>
              </a:rPr>
              <a:t>海量数据处理</a:t>
            </a:r>
            <a:r>
              <a:rPr lang="en-US" altLang="zh-CN" sz="2600" b="1" dirty="0">
                <a:solidFill>
                  <a:srgbClr val="0000CC"/>
                </a:solidFill>
                <a:latin typeface="微软雅黑" panose="020B0503020204020204" pitchFamily="34" charset="-122"/>
                <a:ea typeface="微软雅黑" panose="020B0503020204020204" pitchFamily="34" charset="-122"/>
              </a:rPr>
              <a:t>)</a:t>
            </a:r>
            <a:endParaRPr lang="en-US" altLang="zh-CN" sz="2600" b="1" dirty="0">
              <a:solidFill>
                <a:srgbClr val="0000CC"/>
              </a:solidFill>
              <a:latin typeface="微软雅黑" panose="020B0503020204020204" pitchFamily="34" charset="-122"/>
              <a:ea typeface="微软雅黑" panose="020B0503020204020204" pitchFamily="34" charset="-122"/>
            </a:endParaRPr>
          </a:p>
        </p:txBody>
      </p:sp>
      <p:sp>
        <p:nvSpPr>
          <p:cNvPr id="57346" name="Rectangle 3"/>
          <p:cNvSpPr>
            <a:spLocks noGrp="1" noChangeArrowheads="1"/>
          </p:cNvSpPr>
          <p:nvPr>
            <p:ph idx="1"/>
          </p:nvPr>
        </p:nvSpPr>
        <p:spPr>
          <a:xfrm>
            <a:off x="679009" y="1484314"/>
            <a:ext cx="10438645" cy="2016125"/>
          </a:xfrm>
        </p:spPr>
        <p:txBody>
          <a:bodyPr/>
          <a:lstStyle/>
          <a:p>
            <a:pPr>
              <a:lnSpc>
                <a:spcPct val="110000"/>
              </a:lnSpc>
              <a:spcBef>
                <a:spcPts val="600"/>
              </a:spcBef>
            </a:pPr>
            <a:r>
              <a:rPr lang="zh-CN" altLang="en-US" sz="2600" b="1" dirty="0">
                <a:latin typeface="微软雅黑" panose="020B0503020204020204" pitchFamily="34" charset="-122"/>
                <a:ea typeface="微软雅黑" panose="020B0503020204020204" pitchFamily="34" charset="-122"/>
              </a:rPr>
              <a:t>待处理数据量巨大（</a:t>
            </a:r>
            <a:r>
              <a:rPr lang="en-US" altLang="zh-CN" sz="2600" b="1" dirty="0">
                <a:latin typeface="微软雅黑" panose="020B0503020204020204" pitchFamily="34" charset="-122"/>
                <a:ea typeface="微软雅黑" panose="020B0503020204020204" pitchFamily="34" charset="-122"/>
              </a:rPr>
              <a:t>PB</a:t>
            </a:r>
            <a:r>
              <a:rPr lang="zh-CN" altLang="en-US" sz="2600" b="1" dirty="0">
                <a:latin typeface="微软雅黑" panose="020B0503020204020204" pitchFamily="34" charset="-122"/>
                <a:ea typeface="微软雅黑" panose="020B0503020204020204" pitchFamily="34" charset="-122"/>
              </a:rPr>
              <a:t>级），只有分布在成百上千个节点上并行计算才能在可接受的时间内完成，例如：</a:t>
            </a:r>
            <a:endParaRPr lang="en-US" altLang="zh-CN" sz="2600" b="1" dirty="0">
              <a:latin typeface="微软雅黑" panose="020B0503020204020204" pitchFamily="34" charset="-122"/>
              <a:ea typeface="微软雅黑" panose="020B0503020204020204" pitchFamily="34" charset="-122"/>
            </a:endParaRPr>
          </a:p>
          <a:p>
            <a:pPr lvl="1">
              <a:lnSpc>
                <a:spcPct val="110000"/>
              </a:lnSpc>
              <a:spcBef>
                <a:spcPts val="600"/>
              </a:spcBef>
            </a:pPr>
            <a:r>
              <a:rPr lang="zh-CN" altLang="en-US" sz="2600" b="1" dirty="0">
                <a:latin typeface="微软雅黑" panose="020B0503020204020204" pitchFamily="34" charset="-122"/>
                <a:ea typeface="微软雅黑" panose="020B0503020204020204" pitchFamily="34" charset="-122"/>
              </a:rPr>
              <a:t>谷歌搜索索引的构建</a:t>
            </a:r>
            <a:endParaRPr lang="en-US" altLang="zh-CN" sz="2600" b="1" dirty="0">
              <a:latin typeface="微软雅黑" panose="020B0503020204020204" pitchFamily="34" charset="-122"/>
              <a:ea typeface="微软雅黑" panose="020B0503020204020204" pitchFamily="34" charset="-122"/>
            </a:endParaRPr>
          </a:p>
          <a:p>
            <a:pPr lvl="1">
              <a:lnSpc>
                <a:spcPct val="110000"/>
              </a:lnSpc>
              <a:spcBef>
                <a:spcPts val="600"/>
              </a:spcBef>
            </a:pPr>
            <a:r>
              <a:rPr lang="zh-CN" altLang="en-US" sz="2600" b="1" dirty="0">
                <a:latin typeface="微软雅黑" panose="020B0503020204020204" pitchFamily="34" charset="-122"/>
                <a:ea typeface="微软雅黑" panose="020B0503020204020204" pitchFamily="34" charset="-122"/>
              </a:rPr>
              <a:t>雅虎垃圾邮件检测</a:t>
            </a:r>
            <a:endParaRPr lang="en-US" altLang="zh-CN" sz="2600" b="1" dirty="0">
              <a:latin typeface="微软雅黑" panose="020B0503020204020204" pitchFamily="34" charset="-122"/>
              <a:ea typeface="微软雅黑" panose="020B0503020204020204" pitchFamily="34" charset="-122"/>
            </a:endParaRPr>
          </a:p>
        </p:txBody>
      </p:sp>
      <p:graphicFrame>
        <p:nvGraphicFramePr>
          <p:cNvPr id="45105" name="Group 49"/>
          <p:cNvGraphicFramePr>
            <a:graphicFrameLocks noGrp="1"/>
          </p:cNvGraphicFramePr>
          <p:nvPr/>
        </p:nvGraphicFramePr>
        <p:xfrm>
          <a:off x="2270125" y="3644901"/>
          <a:ext cx="7354888" cy="2809875"/>
        </p:xfrm>
        <a:graphic>
          <a:graphicData uri="http://schemas.openxmlformats.org/drawingml/2006/table">
            <a:tbl>
              <a:tblPr/>
              <a:tblGrid>
                <a:gridCol w="3605213"/>
                <a:gridCol w="3749675"/>
              </a:tblGrid>
              <a:tr h="5619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1K = 2</a:t>
                      </a:r>
                      <a:r>
                        <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的</a:t>
                      </a: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10</a:t>
                      </a:r>
                      <a:r>
                        <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次方 </a:t>
                      </a: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Byte</a:t>
                      </a:r>
                      <a:endPar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CC"/>
                          </a:solidFill>
                          <a:effectLst/>
                          <a:latin typeface="微软雅黑" panose="020B0503020204020204" pitchFamily="34" charset="-122"/>
                          <a:ea typeface="微软雅黑" panose="020B0503020204020204" pitchFamily="34" charset="-122"/>
                        </a:rPr>
                        <a:t>1EB = 2</a:t>
                      </a:r>
                      <a:r>
                        <a:rPr kumimoji="0" lang="zh-CN" altLang="en-US" sz="2400" b="1" i="0" u="none" strike="noStrike" cap="none" normalizeH="0" baseline="0" smtClean="0">
                          <a:ln>
                            <a:noFill/>
                          </a:ln>
                          <a:solidFill>
                            <a:srgbClr val="0000CC"/>
                          </a:solidFill>
                          <a:effectLst/>
                          <a:latin typeface="微软雅黑" panose="020B0503020204020204" pitchFamily="34" charset="-122"/>
                          <a:ea typeface="微软雅黑" panose="020B0503020204020204" pitchFamily="34" charset="-122"/>
                        </a:rPr>
                        <a:t>的</a:t>
                      </a:r>
                      <a:r>
                        <a:rPr kumimoji="0" lang="en-US" altLang="zh-CN" sz="2400" b="1" i="0" u="none" strike="noStrike" cap="none" normalizeH="0" baseline="0" smtClean="0">
                          <a:ln>
                            <a:noFill/>
                          </a:ln>
                          <a:solidFill>
                            <a:srgbClr val="0000CC"/>
                          </a:solidFill>
                          <a:effectLst/>
                          <a:latin typeface="微软雅黑" panose="020B0503020204020204" pitchFamily="34" charset="-122"/>
                          <a:ea typeface="微软雅黑" panose="020B0503020204020204" pitchFamily="34" charset="-122"/>
                        </a:rPr>
                        <a:t>60</a:t>
                      </a:r>
                      <a:r>
                        <a:rPr kumimoji="0" lang="zh-CN" altLang="en-US" sz="2400" b="1" i="0" u="none" strike="noStrike" cap="none" normalizeH="0" baseline="0" smtClean="0">
                          <a:ln>
                            <a:noFill/>
                          </a:ln>
                          <a:solidFill>
                            <a:srgbClr val="0000CC"/>
                          </a:solidFill>
                          <a:effectLst/>
                          <a:latin typeface="微软雅黑" panose="020B0503020204020204" pitchFamily="34" charset="-122"/>
                          <a:ea typeface="微软雅黑" panose="020B0503020204020204" pitchFamily="34" charset="-122"/>
                        </a:rPr>
                        <a:t>次方 </a:t>
                      </a:r>
                      <a:r>
                        <a:rPr kumimoji="0" lang="en-US" altLang="zh-CN" sz="2400" b="1" i="0" u="none" strike="noStrike" cap="none" normalizeH="0" baseline="0" smtClean="0">
                          <a:ln>
                            <a:noFill/>
                          </a:ln>
                          <a:solidFill>
                            <a:srgbClr val="0000CC"/>
                          </a:solidFill>
                          <a:effectLst/>
                          <a:latin typeface="微软雅黑" panose="020B0503020204020204" pitchFamily="34" charset="-122"/>
                          <a:ea typeface="微软雅黑" panose="020B0503020204020204" pitchFamily="34" charset="-122"/>
                        </a:rPr>
                        <a:t>Byte </a:t>
                      </a:r>
                      <a:endParaRPr kumimoji="0" lang="zh-CN" altLang="en-US" sz="2400" b="1" i="0" u="none" strike="noStrike" cap="none" normalizeH="0" baseline="0" smtClean="0">
                        <a:ln>
                          <a:noFill/>
                        </a:ln>
                        <a:solidFill>
                          <a:srgbClr val="FFFFFF"/>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619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1M = 2</a:t>
                      </a:r>
                      <a:r>
                        <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的</a:t>
                      </a: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20</a:t>
                      </a:r>
                      <a:r>
                        <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次方 </a:t>
                      </a: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Byte</a:t>
                      </a:r>
                      <a:endPar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CC"/>
                          </a:solidFill>
                          <a:effectLst/>
                          <a:latin typeface="微软雅黑" panose="020B0503020204020204" pitchFamily="34" charset="-122"/>
                          <a:ea typeface="微软雅黑" panose="020B0503020204020204" pitchFamily="34" charset="-122"/>
                        </a:rPr>
                        <a:t>1ZB = 2</a:t>
                      </a:r>
                      <a:r>
                        <a:rPr kumimoji="0" lang="zh-CN" altLang="en-US" sz="2400" b="1" i="0" u="none" strike="noStrike" cap="none" normalizeH="0" baseline="0" smtClean="0">
                          <a:ln>
                            <a:noFill/>
                          </a:ln>
                          <a:solidFill>
                            <a:srgbClr val="0000CC"/>
                          </a:solidFill>
                          <a:effectLst/>
                          <a:latin typeface="微软雅黑" panose="020B0503020204020204" pitchFamily="34" charset="-122"/>
                          <a:ea typeface="微软雅黑" panose="020B0503020204020204" pitchFamily="34" charset="-122"/>
                        </a:rPr>
                        <a:t>的</a:t>
                      </a:r>
                      <a:r>
                        <a:rPr kumimoji="0" lang="en-US" altLang="zh-CN" sz="2400" b="1" i="0" u="none" strike="noStrike" cap="none" normalizeH="0" baseline="0" smtClean="0">
                          <a:ln>
                            <a:noFill/>
                          </a:ln>
                          <a:solidFill>
                            <a:srgbClr val="0000CC"/>
                          </a:solidFill>
                          <a:effectLst/>
                          <a:latin typeface="微软雅黑" panose="020B0503020204020204" pitchFamily="34" charset="-122"/>
                          <a:ea typeface="微软雅黑" panose="020B0503020204020204" pitchFamily="34" charset="-122"/>
                        </a:rPr>
                        <a:t>70</a:t>
                      </a:r>
                      <a:r>
                        <a:rPr kumimoji="0" lang="zh-CN" altLang="en-US" sz="2400" b="1" i="0" u="none" strike="noStrike" cap="none" normalizeH="0" baseline="0" smtClean="0">
                          <a:ln>
                            <a:noFill/>
                          </a:ln>
                          <a:solidFill>
                            <a:srgbClr val="0000CC"/>
                          </a:solidFill>
                          <a:effectLst/>
                          <a:latin typeface="微软雅黑" panose="020B0503020204020204" pitchFamily="34" charset="-122"/>
                          <a:ea typeface="微软雅黑" panose="020B0503020204020204" pitchFamily="34" charset="-122"/>
                        </a:rPr>
                        <a:t>次方 </a:t>
                      </a:r>
                      <a:r>
                        <a:rPr kumimoji="0" lang="en-US" altLang="zh-CN" sz="2400" b="1" i="0" u="none" strike="noStrike" cap="none" normalizeH="0" baseline="0" smtClean="0">
                          <a:ln>
                            <a:noFill/>
                          </a:ln>
                          <a:solidFill>
                            <a:srgbClr val="0000CC"/>
                          </a:solidFill>
                          <a:effectLst/>
                          <a:latin typeface="微软雅黑" panose="020B0503020204020204" pitchFamily="34" charset="-122"/>
                          <a:ea typeface="微软雅黑" panose="020B0503020204020204" pitchFamily="34" charset="-122"/>
                        </a:rPr>
                        <a:t>Byte </a:t>
                      </a:r>
                      <a:endParaRPr kumimoji="0" lang="zh-CN" altLang="en-US" sz="2400" b="1" i="0" u="none" strike="noStrike" cap="none" normalizeH="0" baseline="0" smtClean="0">
                        <a:ln>
                          <a:noFill/>
                        </a:ln>
                        <a:solidFill>
                          <a:srgbClr val="0000CC"/>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619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1G = 2</a:t>
                      </a:r>
                      <a:r>
                        <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的</a:t>
                      </a: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30</a:t>
                      </a:r>
                      <a:r>
                        <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次方 </a:t>
                      </a: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Byte</a:t>
                      </a:r>
                      <a:endPar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CC"/>
                          </a:solidFill>
                          <a:effectLst/>
                          <a:latin typeface="微软雅黑" panose="020B0503020204020204" pitchFamily="34" charset="-122"/>
                          <a:ea typeface="微软雅黑" panose="020B0503020204020204" pitchFamily="34" charset="-122"/>
                        </a:rPr>
                        <a:t>1YB = 2</a:t>
                      </a:r>
                      <a:r>
                        <a:rPr kumimoji="0" lang="zh-CN" altLang="en-US" sz="2400" b="1" i="0" u="none" strike="noStrike" cap="none" normalizeH="0" baseline="0" smtClean="0">
                          <a:ln>
                            <a:noFill/>
                          </a:ln>
                          <a:solidFill>
                            <a:srgbClr val="0000CC"/>
                          </a:solidFill>
                          <a:effectLst/>
                          <a:latin typeface="微软雅黑" panose="020B0503020204020204" pitchFamily="34" charset="-122"/>
                          <a:ea typeface="微软雅黑" panose="020B0503020204020204" pitchFamily="34" charset="-122"/>
                        </a:rPr>
                        <a:t>的</a:t>
                      </a:r>
                      <a:r>
                        <a:rPr kumimoji="0" lang="en-US" altLang="zh-CN" sz="2400" b="1" i="0" u="none" strike="noStrike" cap="none" normalizeH="0" baseline="0" smtClean="0">
                          <a:ln>
                            <a:noFill/>
                          </a:ln>
                          <a:solidFill>
                            <a:srgbClr val="0000CC"/>
                          </a:solidFill>
                          <a:effectLst/>
                          <a:latin typeface="微软雅黑" panose="020B0503020204020204" pitchFamily="34" charset="-122"/>
                          <a:ea typeface="微软雅黑" panose="020B0503020204020204" pitchFamily="34" charset="-122"/>
                        </a:rPr>
                        <a:t>80</a:t>
                      </a:r>
                      <a:r>
                        <a:rPr kumimoji="0" lang="zh-CN" altLang="en-US" sz="2400" b="1" i="0" u="none" strike="noStrike" cap="none" normalizeH="0" baseline="0" smtClean="0">
                          <a:ln>
                            <a:noFill/>
                          </a:ln>
                          <a:solidFill>
                            <a:srgbClr val="0000CC"/>
                          </a:solidFill>
                          <a:effectLst/>
                          <a:latin typeface="微软雅黑" panose="020B0503020204020204" pitchFamily="34" charset="-122"/>
                          <a:ea typeface="微软雅黑" panose="020B0503020204020204" pitchFamily="34" charset="-122"/>
                        </a:rPr>
                        <a:t>次方 </a:t>
                      </a:r>
                      <a:r>
                        <a:rPr kumimoji="0" lang="en-US" altLang="zh-CN" sz="2400" b="1" i="0" u="none" strike="noStrike" cap="none" normalizeH="0" baseline="0" smtClean="0">
                          <a:ln>
                            <a:noFill/>
                          </a:ln>
                          <a:solidFill>
                            <a:srgbClr val="0000CC"/>
                          </a:solidFill>
                          <a:effectLst/>
                          <a:latin typeface="微软雅黑" panose="020B0503020204020204" pitchFamily="34" charset="-122"/>
                          <a:ea typeface="微软雅黑" panose="020B0503020204020204" pitchFamily="34" charset="-122"/>
                        </a:rPr>
                        <a:t>Byte </a:t>
                      </a:r>
                      <a:endParaRPr kumimoji="0" lang="zh-CN" altLang="en-US" sz="2400" b="1" i="0" u="none" strike="noStrike" cap="none" normalizeH="0" baseline="0" smtClean="0">
                        <a:ln>
                          <a:noFill/>
                        </a:ln>
                        <a:solidFill>
                          <a:srgbClr val="0000CC"/>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619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1TB = 2</a:t>
                      </a:r>
                      <a:r>
                        <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的</a:t>
                      </a: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40</a:t>
                      </a:r>
                      <a:r>
                        <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次方 </a:t>
                      </a:r>
                      <a:r>
                        <a:rPr kumimoji="0" lang="en-US" altLang="zh-CN"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Byte </a:t>
                      </a:r>
                      <a:endPar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CC"/>
                          </a:solidFill>
                          <a:effectLst/>
                          <a:latin typeface="微软雅黑" panose="020B0503020204020204" pitchFamily="34" charset="-122"/>
                          <a:ea typeface="微软雅黑" panose="020B0503020204020204" pitchFamily="34" charset="-122"/>
                        </a:rPr>
                        <a:t>1DB = 2</a:t>
                      </a:r>
                      <a:r>
                        <a:rPr kumimoji="0" lang="zh-CN" altLang="en-US" sz="2400" b="1" i="0" u="none" strike="noStrike" cap="none" normalizeH="0" baseline="0" smtClean="0">
                          <a:ln>
                            <a:noFill/>
                          </a:ln>
                          <a:solidFill>
                            <a:srgbClr val="0000CC"/>
                          </a:solidFill>
                          <a:effectLst/>
                          <a:latin typeface="微软雅黑" panose="020B0503020204020204" pitchFamily="34" charset="-122"/>
                          <a:ea typeface="微软雅黑" panose="020B0503020204020204" pitchFamily="34" charset="-122"/>
                        </a:rPr>
                        <a:t>的</a:t>
                      </a:r>
                      <a:r>
                        <a:rPr kumimoji="0" lang="en-US" altLang="zh-CN" sz="2400" b="1" i="0" u="none" strike="noStrike" cap="none" normalizeH="0" baseline="0" smtClean="0">
                          <a:ln>
                            <a:noFill/>
                          </a:ln>
                          <a:solidFill>
                            <a:srgbClr val="0000CC"/>
                          </a:solidFill>
                          <a:effectLst/>
                          <a:latin typeface="微软雅黑" panose="020B0503020204020204" pitchFamily="34" charset="-122"/>
                          <a:ea typeface="微软雅黑" panose="020B0503020204020204" pitchFamily="34" charset="-122"/>
                        </a:rPr>
                        <a:t>90</a:t>
                      </a:r>
                      <a:r>
                        <a:rPr kumimoji="0" lang="zh-CN" altLang="en-US" sz="2400" b="1" i="0" u="none" strike="noStrike" cap="none" normalizeH="0" baseline="0" smtClean="0">
                          <a:ln>
                            <a:noFill/>
                          </a:ln>
                          <a:solidFill>
                            <a:srgbClr val="0000CC"/>
                          </a:solidFill>
                          <a:effectLst/>
                          <a:latin typeface="微软雅黑" panose="020B0503020204020204" pitchFamily="34" charset="-122"/>
                          <a:ea typeface="微软雅黑" panose="020B0503020204020204" pitchFamily="34" charset="-122"/>
                        </a:rPr>
                        <a:t>次方 </a:t>
                      </a:r>
                      <a:r>
                        <a:rPr kumimoji="0" lang="en-US" altLang="zh-CN" sz="2400" b="1" i="0" u="none" strike="noStrike" cap="none" normalizeH="0" baseline="0" smtClean="0">
                          <a:ln>
                            <a:noFill/>
                          </a:ln>
                          <a:solidFill>
                            <a:srgbClr val="0000CC"/>
                          </a:solidFill>
                          <a:effectLst/>
                          <a:latin typeface="微软雅黑" panose="020B0503020204020204" pitchFamily="34" charset="-122"/>
                          <a:ea typeface="微软雅黑" panose="020B0503020204020204" pitchFamily="34" charset="-122"/>
                        </a:rPr>
                        <a:t>Byte </a:t>
                      </a:r>
                      <a:endParaRPr kumimoji="0" lang="zh-CN" altLang="en-US" sz="2400" b="1" i="0" u="none" strike="noStrike" cap="none" normalizeH="0" baseline="0" smtClean="0">
                        <a:ln>
                          <a:noFill/>
                        </a:ln>
                        <a:solidFill>
                          <a:srgbClr val="0000CC"/>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619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rgbClr val="0000CC"/>
                          </a:solidFill>
                          <a:effectLst/>
                          <a:latin typeface="微软雅黑" panose="020B0503020204020204" pitchFamily="34" charset="-122"/>
                          <a:ea typeface="微软雅黑" panose="020B0503020204020204" pitchFamily="34" charset="-122"/>
                        </a:rPr>
                        <a:t>1PB = 2</a:t>
                      </a:r>
                      <a:r>
                        <a:rPr kumimoji="0" lang="zh-CN" altLang="en-US" sz="2400" b="1" i="0" u="none" strike="noStrike" cap="none" normalizeH="0" baseline="0" smtClean="0">
                          <a:ln>
                            <a:noFill/>
                          </a:ln>
                          <a:solidFill>
                            <a:srgbClr val="0000CC"/>
                          </a:solidFill>
                          <a:effectLst/>
                          <a:latin typeface="微软雅黑" panose="020B0503020204020204" pitchFamily="34" charset="-122"/>
                          <a:ea typeface="微软雅黑" panose="020B0503020204020204" pitchFamily="34" charset="-122"/>
                        </a:rPr>
                        <a:t>的</a:t>
                      </a:r>
                      <a:r>
                        <a:rPr kumimoji="0" lang="en-US" altLang="zh-CN" sz="2400" b="1" i="0" u="none" strike="noStrike" cap="none" normalizeH="0" baseline="0" smtClean="0">
                          <a:ln>
                            <a:noFill/>
                          </a:ln>
                          <a:solidFill>
                            <a:srgbClr val="0000CC"/>
                          </a:solidFill>
                          <a:effectLst/>
                          <a:latin typeface="微软雅黑" panose="020B0503020204020204" pitchFamily="34" charset="-122"/>
                          <a:ea typeface="微软雅黑" panose="020B0503020204020204" pitchFamily="34" charset="-122"/>
                        </a:rPr>
                        <a:t>50</a:t>
                      </a:r>
                      <a:r>
                        <a:rPr kumimoji="0" lang="zh-CN" altLang="en-US" sz="2400" b="1" i="0" u="none" strike="noStrike" cap="none" normalizeH="0" baseline="0" smtClean="0">
                          <a:ln>
                            <a:noFill/>
                          </a:ln>
                          <a:solidFill>
                            <a:srgbClr val="0000CC"/>
                          </a:solidFill>
                          <a:effectLst/>
                          <a:latin typeface="微软雅黑" panose="020B0503020204020204" pitchFamily="34" charset="-122"/>
                          <a:ea typeface="微软雅黑" panose="020B0503020204020204" pitchFamily="34" charset="-122"/>
                        </a:rPr>
                        <a:t>次方 </a:t>
                      </a:r>
                      <a:r>
                        <a:rPr kumimoji="0" lang="en-US" altLang="zh-CN" sz="2400" b="1" i="0" u="none" strike="noStrike" cap="none" normalizeH="0" baseline="0" smtClean="0">
                          <a:ln>
                            <a:noFill/>
                          </a:ln>
                          <a:solidFill>
                            <a:srgbClr val="0000CC"/>
                          </a:solidFill>
                          <a:effectLst/>
                          <a:latin typeface="微软雅黑" panose="020B0503020204020204" pitchFamily="34" charset="-122"/>
                          <a:ea typeface="微软雅黑" panose="020B0503020204020204" pitchFamily="34" charset="-122"/>
                        </a:rPr>
                        <a:t>Byte </a:t>
                      </a:r>
                      <a:endParaRPr kumimoji="0" lang="zh-CN" altLang="en-US" sz="2400" b="1"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err="1" smtClean="0">
                          <a:ln>
                            <a:noFill/>
                          </a:ln>
                          <a:solidFill>
                            <a:srgbClr val="0000CC"/>
                          </a:solidFill>
                          <a:effectLst/>
                          <a:latin typeface="微软雅黑" panose="020B0503020204020204" pitchFamily="34" charset="-122"/>
                          <a:ea typeface="微软雅黑" panose="020B0503020204020204" pitchFamily="34" charset="-122"/>
                        </a:rPr>
                        <a:t>1NB</a:t>
                      </a:r>
                      <a:r>
                        <a:rPr kumimoji="0" lang="en-US" altLang="zh-CN" sz="24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rPr>
                        <a:t> = 2</a:t>
                      </a:r>
                      <a:r>
                        <a:rPr kumimoji="0" lang="zh-CN" altLang="en-US" sz="24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rPr>
                        <a:t>的</a:t>
                      </a:r>
                      <a:r>
                        <a:rPr kumimoji="0" lang="en-US" altLang="zh-CN" sz="24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rPr>
                        <a:t>100</a:t>
                      </a:r>
                      <a:r>
                        <a:rPr kumimoji="0" lang="zh-CN" altLang="en-US" sz="24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rPr>
                        <a:t>次方</a:t>
                      </a:r>
                      <a:r>
                        <a:rPr kumimoji="0" lang="en-US" altLang="zh-CN" sz="24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rPr>
                        <a:t>Byte </a:t>
                      </a:r>
                      <a:endParaRPr kumimoji="0" lang="zh-CN" altLang="en-US" sz="2400" b="1" i="0" u="none" strike="noStrike" cap="none" normalizeH="0" baseline="0" dirty="0" smtClean="0">
                        <a:ln>
                          <a:noFill/>
                        </a:ln>
                        <a:solidFill>
                          <a:srgbClr val="0000CC"/>
                        </a:solidFill>
                        <a:effectLst/>
                        <a:latin typeface="微软雅黑" panose="020B0503020204020204" pitchFamily="34" charset="-122"/>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57367" name="Rectangle 2"/>
          <p:cNvSpPr txBox="1">
            <a:spLocks noChangeArrowheads="1"/>
          </p:cNvSpPr>
          <p:nvPr/>
        </p:nvSpPr>
        <p:spPr bwMode="auto">
          <a:xfrm>
            <a:off x="1981200" y="130175"/>
            <a:ext cx="82296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3000" b="1">
                <a:latin typeface="微软雅黑" panose="020B0503020204020204" pitchFamily="34" charset="-122"/>
                <a:ea typeface="微软雅黑" panose="020B0503020204020204" pitchFamily="34" charset="-122"/>
              </a:rPr>
              <a:t>7. Key Technologies of Cloud Computing</a:t>
            </a:r>
            <a:endParaRPr lang="en-US" altLang="zh-CN" sz="30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3"/>
          <p:cNvSpPr>
            <a:spLocks noGrp="1" noChangeArrowheads="1"/>
          </p:cNvSpPr>
          <p:nvPr>
            <p:ph idx="1"/>
          </p:nvPr>
        </p:nvSpPr>
        <p:spPr>
          <a:xfrm>
            <a:off x="932507" y="1557340"/>
            <a:ext cx="10320950" cy="2661576"/>
          </a:xfrm>
        </p:spPr>
        <p:txBody>
          <a:bodyPr/>
          <a:lstStyle/>
          <a:p>
            <a:pPr eaLnBrk="1" hangingPunct="1"/>
            <a:r>
              <a:rPr lang="zh-CN" altLang="en-US" b="1" dirty="0">
                <a:latin typeface="微软雅黑" panose="020B0503020204020204" pitchFamily="34" charset="-122"/>
                <a:ea typeface="微软雅黑" panose="020B0503020204020204" pitchFamily="34" charset="-122"/>
              </a:rPr>
              <a:t>如何进行并行分布式计算</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有一些算法</a:t>
            </a:r>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a:p>
            <a:pPr eaLnBrk="1" hangingPunct="1"/>
            <a:r>
              <a:rPr lang="en-US" altLang="zh-CN" b="1" dirty="0" err="1">
                <a:solidFill>
                  <a:srgbClr val="0000CC"/>
                </a:solidFill>
                <a:latin typeface="微软雅黑" panose="020B0503020204020204" pitchFamily="34" charset="-122"/>
                <a:ea typeface="微软雅黑" panose="020B0503020204020204" pitchFamily="34" charset="-122"/>
              </a:rPr>
              <a:t>MapReduce</a:t>
            </a:r>
            <a:r>
              <a:rPr lang="en-US" altLang="zh-CN" b="1" dirty="0">
                <a:latin typeface="微软雅黑" panose="020B0503020204020204" pitchFamily="34" charset="-122"/>
                <a:ea typeface="微软雅黑" panose="020B0503020204020204" pitchFamily="34" charset="-122"/>
              </a:rPr>
              <a:t> is </a:t>
            </a:r>
            <a:endParaRPr lang="en-US" altLang="zh-CN" b="1" dirty="0">
              <a:latin typeface="微软雅黑" panose="020B0503020204020204" pitchFamily="34" charset="-122"/>
              <a:ea typeface="微软雅黑" panose="020B0503020204020204" pitchFamily="34" charset="-122"/>
            </a:endParaRPr>
          </a:p>
          <a:p>
            <a:pPr lvl="1" eaLnBrk="1" hangingPunct="1"/>
            <a:r>
              <a:rPr lang="en-US" altLang="zh-CN" b="1" dirty="0" smtClean="0">
                <a:latin typeface="微软雅黑" panose="020B0503020204020204" pitchFamily="34" charset="-122"/>
                <a:ea typeface="微软雅黑" panose="020B0503020204020204" pitchFamily="34" charset="-122"/>
              </a:rPr>
              <a:t>a programming model and </a:t>
            </a:r>
            <a:endParaRPr lang="en-US" altLang="zh-CN" b="1" dirty="0" smtClean="0">
              <a:latin typeface="微软雅黑" panose="020B0503020204020204" pitchFamily="34" charset="-122"/>
              <a:ea typeface="微软雅黑" panose="020B0503020204020204" pitchFamily="34" charset="-122"/>
            </a:endParaRPr>
          </a:p>
          <a:p>
            <a:pPr lvl="1" eaLnBrk="1" hangingPunct="1"/>
            <a:r>
              <a:rPr lang="en-US" altLang="zh-CN" b="1" dirty="0" smtClean="0">
                <a:latin typeface="微软雅黑" panose="020B0503020204020204" pitchFamily="34" charset="-122"/>
                <a:ea typeface="微软雅黑" panose="020B0503020204020204" pitchFamily="34" charset="-122"/>
              </a:rPr>
              <a:t>an associated implementation for processing and generating large datasets</a:t>
            </a:r>
            <a:endParaRPr lang="en-US" altLang="zh-CN" b="1" dirty="0" smtClean="0">
              <a:latin typeface="微软雅黑" panose="020B0503020204020204" pitchFamily="34" charset="-122"/>
              <a:ea typeface="微软雅黑" panose="020B0503020204020204" pitchFamily="34" charset="-122"/>
            </a:endParaRPr>
          </a:p>
          <a:p>
            <a:pPr lvl="1" eaLnBrk="1" hangingPunct="1"/>
            <a:r>
              <a:rPr lang="en-US" altLang="zh-CN" b="1" dirty="0" smtClean="0">
                <a:latin typeface="微软雅黑" panose="020B0503020204020204" pitchFamily="34" charset="-122"/>
                <a:ea typeface="微软雅黑" panose="020B0503020204020204" pitchFamily="34" charset="-122"/>
              </a:rPr>
              <a:t>introduced by </a:t>
            </a:r>
            <a:r>
              <a:rPr lang="en-US" altLang="zh-CN" b="1" dirty="0" smtClean="0">
                <a:solidFill>
                  <a:srgbClr val="0066FF"/>
                </a:solidFill>
                <a:latin typeface="微软雅黑" panose="020B0503020204020204" pitchFamily="34" charset="-122"/>
                <a:ea typeface="微软雅黑" panose="020B0503020204020204" pitchFamily="34" charset="-122"/>
              </a:rPr>
              <a:t>Jeffery Dean</a:t>
            </a:r>
            <a:r>
              <a:rPr lang="en-US" altLang="zh-CN" b="1" dirty="0" smtClean="0">
                <a:latin typeface="微软雅黑" panose="020B0503020204020204" pitchFamily="34" charset="-122"/>
                <a:ea typeface="微软雅黑" panose="020B0503020204020204" pitchFamily="34" charset="-122"/>
              </a:rPr>
              <a:t> in 2004.</a:t>
            </a:r>
            <a:endParaRPr lang="zh-CN" altLang="en-US" b="1" dirty="0" smtClean="0">
              <a:latin typeface="微软雅黑" panose="020B0503020204020204" pitchFamily="34" charset="-122"/>
              <a:ea typeface="微软雅黑" panose="020B0503020204020204" pitchFamily="34" charset="-122"/>
            </a:endParaRPr>
          </a:p>
        </p:txBody>
      </p:sp>
      <p:pic>
        <p:nvPicPr>
          <p:cNvPr id="59394" name="Picture 4" descr="jef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88389" y="5146676"/>
            <a:ext cx="128587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214" y="5445125"/>
            <a:ext cx="6048375"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Rectangle 2"/>
          <p:cNvSpPr txBox="1">
            <a:spLocks noChangeArrowheads="1"/>
          </p:cNvSpPr>
          <p:nvPr/>
        </p:nvSpPr>
        <p:spPr bwMode="auto">
          <a:xfrm>
            <a:off x="1981200" y="130175"/>
            <a:ext cx="82296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3000" b="1">
                <a:latin typeface="微软雅黑" panose="020B0503020204020204" pitchFamily="34" charset="-122"/>
                <a:ea typeface="微软雅黑" panose="020B0503020204020204" pitchFamily="34" charset="-122"/>
              </a:rPr>
              <a:t>7. Key Technologies of Cloud Computing</a:t>
            </a:r>
            <a:endParaRPr lang="en-US" altLang="zh-CN" sz="30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日期占位符 3"/>
          <p:cNvSpPr>
            <a:spLocks noGrp="1" noChangeArrowheads="1"/>
          </p:cNvSpPr>
          <p:nvPr>
            <p:ph type="dt" sz="quarter" idx="4294967295"/>
          </p:nvPr>
        </p:nvSpPr>
        <p:spPr bwMode="auto">
          <a:xfrm>
            <a:off x="1981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E3D6E45-4A61-45BD-83B9-33032F6094DF}" type="datetime1">
              <a:rPr lang="zh-CN" altLang="en-US" sz="1400"/>
            </a:fld>
            <a:endParaRPr lang="zh-CN" altLang="en-US" sz="1400"/>
          </a:p>
        </p:txBody>
      </p:sp>
      <p:sp>
        <p:nvSpPr>
          <p:cNvPr id="60418" name="灯片编号占位符 5"/>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C29DAF0-C19A-4C1F-9E21-FC91074F1B29}" type="slidenum">
              <a:rPr lang="zh-CN" altLang="en-US" smtClean="0"/>
            </a:fld>
            <a:endParaRPr lang="zh-CN" altLang="en-US" smtClean="0"/>
          </a:p>
        </p:txBody>
      </p:sp>
      <p:sp>
        <p:nvSpPr>
          <p:cNvPr id="60419" name="Title 1"/>
          <p:cNvSpPr>
            <a:spLocks noGrp="1" noChangeArrowheads="1"/>
          </p:cNvSpPr>
          <p:nvPr>
            <p:ph type="title"/>
          </p:nvPr>
        </p:nvSpPr>
        <p:spPr>
          <a:xfrm>
            <a:off x="814813" y="1065214"/>
            <a:ext cx="6994525" cy="706438"/>
          </a:xfrm>
        </p:spPr>
        <p:txBody>
          <a:bodyPr/>
          <a:lstStyle/>
          <a:p>
            <a:pPr algn="l" eaLnBrk="1" hangingPunct="1"/>
            <a:r>
              <a:rPr lang="zh-CN" altLang="en-US" sz="2800" b="1" dirty="0">
                <a:latin typeface="微软雅黑" panose="020B0503020204020204" pitchFamily="34" charset="-122"/>
                <a:ea typeface="微软雅黑" panose="020B0503020204020204" pitchFamily="34" charset="-122"/>
              </a:rPr>
              <a:t>关键技术</a:t>
            </a:r>
            <a:r>
              <a:rPr lang="en-US" altLang="zh-CN" sz="2800" b="1" dirty="0">
                <a:latin typeface="微软雅黑" panose="020B0503020204020204" pitchFamily="34" charset="-122"/>
                <a:ea typeface="微软雅黑" panose="020B0503020204020204" pitchFamily="34" charset="-122"/>
              </a:rPr>
              <a:t>4</a:t>
            </a:r>
            <a:r>
              <a:rPr lang="zh-CN" altLang="en-US"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sym typeface="MS PGothic" panose="020B0600070205080204" pitchFamily="34" charset="-128"/>
              </a:rPr>
              <a:t>多租户架构的资源隔离模式</a:t>
            </a:r>
            <a:br>
              <a:rPr lang="zh-CN" altLang="en-US" sz="1200" b="1" dirty="0">
                <a:latin typeface="黑体" panose="02010609060101010101" pitchFamily="49" charset="-122"/>
                <a:ea typeface="黑体" panose="02010609060101010101" pitchFamily="49" charset="-122"/>
                <a:sym typeface="MS PGothic" panose="020B0600070205080204" pitchFamily="34" charset="-128"/>
              </a:rPr>
            </a:br>
            <a:r>
              <a:rPr lang="zh-CN" altLang="en-US" sz="1200" b="1" dirty="0">
                <a:latin typeface="黑体" panose="02010609060101010101" pitchFamily="49" charset="-122"/>
                <a:ea typeface="黑体" panose="02010609060101010101" pitchFamily="49" charset="-122"/>
                <a:sym typeface="MS PGothic" panose="020B0600070205080204" pitchFamily="34" charset="-128"/>
              </a:rPr>
              <a:t>                            </a:t>
            </a:r>
            <a:r>
              <a:rPr lang="en-US" altLang="zh-CN" sz="1200" b="1" dirty="0">
                <a:latin typeface="黑体" panose="02010609060101010101" pitchFamily="49" charset="-122"/>
                <a:ea typeface="黑体" panose="02010609060101010101" pitchFamily="49" charset="-122"/>
                <a:sym typeface="MS PGothic" panose="020B0600070205080204" pitchFamily="34" charset="-128"/>
              </a:rPr>
              <a:t>(</a:t>
            </a:r>
            <a:r>
              <a:rPr lang="en-US" altLang="zh-CN" sz="1200" b="1" dirty="0">
                <a:latin typeface="Calibri" panose="020F0502020204030204" charset="0"/>
                <a:sym typeface="MS PGothic" panose="020B0600070205080204" pitchFamily="34" charset="-128"/>
              </a:rPr>
              <a:t>Resource Isolation Patterns of Data Tier in MTA)</a:t>
            </a:r>
            <a:endParaRPr lang="en-US" altLang="zh-CN" sz="1200" b="1" dirty="0">
              <a:latin typeface="Calibri" panose="020F0502020204030204" charset="0"/>
              <a:sym typeface="MS PGothic" panose="020B0600070205080204" pitchFamily="34" charset="-128"/>
            </a:endParaRPr>
          </a:p>
        </p:txBody>
      </p:sp>
      <p:sp>
        <p:nvSpPr>
          <p:cNvPr id="60420" name="Content Placeholder 2"/>
          <p:cNvSpPr>
            <a:spLocks noGrp="1" noChangeArrowheads="1"/>
          </p:cNvSpPr>
          <p:nvPr>
            <p:ph idx="1"/>
          </p:nvPr>
        </p:nvSpPr>
        <p:spPr>
          <a:xfrm>
            <a:off x="814813" y="1916114"/>
            <a:ext cx="9602364" cy="2160587"/>
          </a:xfrm>
        </p:spPr>
        <p:txBody>
          <a:bodyPr/>
          <a:lstStyle/>
          <a:p>
            <a:pPr marL="0">
              <a:spcBef>
                <a:spcPct val="0"/>
              </a:spcBef>
            </a:pPr>
            <a:r>
              <a:rPr lang="zh-CN" altLang="en-US" sz="2600" b="1" dirty="0">
                <a:solidFill>
                  <a:srgbClr val="0000CC"/>
                </a:solidFill>
                <a:latin typeface="微软雅黑" panose="020B0503020204020204" pitchFamily="34" charset="-122"/>
                <a:ea typeface="微软雅黑" panose="020B0503020204020204" pitchFamily="34" charset="-122"/>
                <a:sym typeface="MS PGothic" panose="020B0600070205080204" pitchFamily="34" charset="-128"/>
              </a:rPr>
              <a:t>每个租户都有其独立数据库 </a:t>
            </a:r>
            <a:r>
              <a:rPr lang="en-US" altLang="zh-CN" sz="2600" b="1" dirty="0">
                <a:latin typeface="微软雅黑" panose="020B0503020204020204" pitchFamily="34" charset="-122"/>
                <a:ea typeface="微软雅黑" panose="020B0503020204020204" pitchFamily="34" charset="-122"/>
                <a:sym typeface="MS PGothic" panose="020B0600070205080204" pitchFamily="34" charset="-128"/>
              </a:rPr>
              <a:t>Separate databases (SD) </a:t>
            </a:r>
            <a:endParaRPr lang="en-US" altLang="zh-CN" sz="2600" b="1" dirty="0">
              <a:latin typeface="微软雅黑" panose="020B0503020204020204" pitchFamily="34" charset="-122"/>
              <a:ea typeface="微软雅黑" panose="020B0503020204020204" pitchFamily="34" charset="-122"/>
              <a:sym typeface="MS PGothic" panose="020B0600070205080204" pitchFamily="34" charset="-128"/>
            </a:endParaRPr>
          </a:p>
          <a:p>
            <a:pPr marL="0" lvl="1">
              <a:spcBef>
                <a:spcPct val="0"/>
              </a:spcBef>
            </a:pPr>
            <a:r>
              <a:rPr lang="en-US" altLang="zh-CN" sz="2600" b="1" dirty="0">
                <a:latin typeface="微软雅黑" panose="020B0503020204020204" pitchFamily="34" charset="-122"/>
                <a:ea typeface="微软雅黑" panose="020B0503020204020204" pitchFamily="34" charset="-122"/>
                <a:sym typeface="Calibri" panose="020F0502020204030204" charset="0"/>
              </a:rPr>
              <a:t>Each tenant has its own database</a:t>
            </a:r>
            <a:endParaRPr lang="en-US" altLang="zh-CN" sz="2600" b="1" dirty="0">
              <a:latin typeface="微软雅黑" panose="020B0503020204020204" pitchFamily="34" charset="-122"/>
              <a:ea typeface="微软雅黑" panose="020B0503020204020204" pitchFamily="34" charset="-122"/>
              <a:sym typeface="Calibri" panose="020F0502020204030204" charset="0"/>
            </a:endParaRPr>
          </a:p>
          <a:p>
            <a:pPr marL="0" lvl="1">
              <a:spcBef>
                <a:spcPct val="0"/>
              </a:spcBef>
            </a:pPr>
            <a:r>
              <a:rPr lang="en-US" altLang="zh-CN" sz="2600" b="1" dirty="0">
                <a:latin typeface="微软雅黑" panose="020B0503020204020204" pitchFamily="34" charset="-122"/>
                <a:ea typeface="微软雅黑" panose="020B0503020204020204" pitchFamily="34" charset="-122"/>
                <a:sym typeface="Calibri" panose="020F0502020204030204" charset="0"/>
              </a:rPr>
              <a:t>Other resources (CPU, storage, code) shared</a:t>
            </a:r>
            <a:endParaRPr lang="en-US" altLang="zh-CN" sz="2600" b="1" dirty="0">
              <a:latin typeface="微软雅黑" panose="020B0503020204020204" pitchFamily="34" charset="-122"/>
              <a:ea typeface="微软雅黑" panose="020B0503020204020204" pitchFamily="34" charset="-122"/>
              <a:sym typeface="Calibri" panose="020F0502020204030204" charset="0"/>
            </a:endParaRPr>
          </a:p>
          <a:p>
            <a:pPr marL="0" lvl="1">
              <a:spcBef>
                <a:spcPct val="0"/>
              </a:spcBef>
            </a:pPr>
            <a:r>
              <a:rPr lang="en-US" altLang="zh-CN" sz="2600" b="1" dirty="0">
                <a:latin typeface="微软雅黑" panose="020B0503020204020204" pitchFamily="34" charset="-122"/>
                <a:ea typeface="微软雅黑" panose="020B0503020204020204" pitchFamily="34" charset="-122"/>
                <a:sym typeface="Calibri" panose="020F0502020204030204" charset="0"/>
              </a:rPr>
              <a:t>Easy to extend data model and recover</a:t>
            </a:r>
            <a:endParaRPr lang="en-US" altLang="zh-CN" sz="2600" b="1" dirty="0">
              <a:latin typeface="微软雅黑" panose="020B0503020204020204" pitchFamily="34" charset="-122"/>
              <a:ea typeface="微软雅黑" panose="020B0503020204020204" pitchFamily="34" charset="-122"/>
              <a:sym typeface="Calibri" panose="020F0502020204030204" charset="0"/>
            </a:endParaRPr>
          </a:p>
          <a:p>
            <a:pPr marL="0" lvl="1">
              <a:spcBef>
                <a:spcPct val="0"/>
              </a:spcBef>
            </a:pPr>
            <a:r>
              <a:rPr lang="en-US" altLang="zh-CN" sz="2600" b="1" dirty="0">
                <a:latin typeface="微软雅黑" panose="020B0503020204020204" pitchFamily="34" charset="-122"/>
                <a:ea typeface="微软雅黑" panose="020B0503020204020204" pitchFamily="34" charset="-122"/>
                <a:sym typeface="Calibri" panose="020F0502020204030204" charset="0"/>
              </a:rPr>
              <a:t>Expensive in maintaining many copies of DBs</a:t>
            </a:r>
            <a:endParaRPr lang="en-US" altLang="zh-CN" sz="2600" b="1" dirty="0">
              <a:latin typeface="微软雅黑" panose="020B0503020204020204" pitchFamily="34" charset="-122"/>
              <a:ea typeface="微软雅黑" panose="020B0503020204020204" pitchFamily="34" charset="-122"/>
              <a:sym typeface="Calibri" panose="020F0502020204030204" charset="0"/>
            </a:endParaRPr>
          </a:p>
        </p:txBody>
      </p:sp>
      <p:pic>
        <p:nvPicPr>
          <p:cNvPr id="60421" name="Object 2"/>
          <p:cNvPicPr>
            <a:picLocks noChangeArrowheads="1"/>
          </p:cNvPicPr>
          <p:nvPr/>
        </p:nvPicPr>
        <p:blipFill>
          <a:blip r:embed="rId1">
            <a:extLst>
              <a:ext uri="{28A0092B-C50C-407E-A947-70E740481C1C}">
                <a14:useLocalDpi xmlns:a14="http://schemas.microsoft.com/office/drawing/2010/main" val="0"/>
              </a:ext>
            </a:extLst>
          </a:blip>
          <a:srcRect l="-3922" t="-5910" r="-11275" b="-2956"/>
          <a:stretch>
            <a:fillRect/>
          </a:stretch>
        </p:blipFill>
        <p:spPr bwMode="auto">
          <a:xfrm>
            <a:off x="3432176" y="4365626"/>
            <a:ext cx="441642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a:spLocks noChangeArrowheads="1"/>
          </p:cNvSpPr>
          <p:nvPr/>
        </p:nvSpPr>
        <p:spPr bwMode="auto">
          <a:xfrm>
            <a:off x="8208963" y="4581525"/>
            <a:ext cx="19875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solidFill>
                  <a:srgbClr val="0000CC"/>
                </a:solidFill>
                <a:latin typeface="微软雅黑" panose="020B0503020204020204" pitchFamily="34" charset="-122"/>
                <a:ea typeface="微软雅黑" panose="020B0503020204020204" pitchFamily="34" charset="-122"/>
                <a:sym typeface="Calibri" panose="020F0502020204030204" charset="0"/>
              </a:rPr>
              <a:t>对于云计算</a:t>
            </a:r>
            <a:endParaRPr lang="en-US" altLang="zh-CN" sz="2800" b="1">
              <a:solidFill>
                <a:srgbClr val="0000CC"/>
              </a:solidFill>
              <a:latin typeface="微软雅黑" panose="020B0503020204020204" pitchFamily="34" charset="-122"/>
              <a:ea typeface="微软雅黑" panose="020B0503020204020204" pitchFamily="34" charset="-122"/>
              <a:sym typeface="Calibri" panose="020F0502020204030204" charset="0"/>
            </a:endParaRPr>
          </a:p>
          <a:p>
            <a:r>
              <a:rPr lang="zh-CN" altLang="en-US" sz="2800" b="1">
                <a:solidFill>
                  <a:srgbClr val="0000CC"/>
                </a:solidFill>
                <a:latin typeface="微软雅黑" panose="020B0503020204020204" pitchFamily="34" charset="-122"/>
                <a:ea typeface="微软雅黑" panose="020B0503020204020204" pitchFamily="34" charset="-122"/>
                <a:sym typeface="Calibri" panose="020F0502020204030204" charset="0"/>
              </a:rPr>
              <a:t>提供商来讲</a:t>
            </a:r>
            <a:endParaRPr lang="en-US" altLang="zh-CN" sz="2800" b="1">
              <a:solidFill>
                <a:srgbClr val="0000CC"/>
              </a:solidFill>
              <a:latin typeface="微软雅黑" panose="020B0503020204020204" pitchFamily="34" charset="-122"/>
              <a:ea typeface="微软雅黑" panose="020B0503020204020204" pitchFamily="34" charset="-122"/>
              <a:sym typeface="Calibri" panose="020F0502020204030204" charset="0"/>
            </a:endParaRPr>
          </a:p>
          <a:p>
            <a:r>
              <a:rPr lang="zh-CN" altLang="en-US" sz="2800" b="1">
                <a:solidFill>
                  <a:srgbClr val="0000CC"/>
                </a:solidFill>
                <a:latin typeface="微软雅黑" panose="020B0503020204020204" pitchFamily="34" charset="-122"/>
                <a:ea typeface="微软雅黑" panose="020B0503020204020204" pitchFamily="34" charset="-122"/>
                <a:sym typeface="Calibri" panose="020F0502020204030204" charset="0"/>
              </a:rPr>
              <a:t>费用太高</a:t>
            </a:r>
            <a:endParaRPr lang="zh-CN" altLang="en-US" sz="2800">
              <a:solidFill>
                <a:srgbClr val="0000CC"/>
              </a:solidFill>
              <a:latin typeface="微软雅黑" panose="020B0503020204020204" pitchFamily="34" charset="-122"/>
              <a:ea typeface="微软雅黑" panose="020B0503020204020204" pitchFamily="34" charset="-122"/>
            </a:endParaRPr>
          </a:p>
        </p:txBody>
      </p:sp>
      <p:sp>
        <p:nvSpPr>
          <p:cNvPr id="60423" name="Rectangle 2"/>
          <p:cNvSpPr txBox="1">
            <a:spLocks noChangeArrowheads="1"/>
          </p:cNvSpPr>
          <p:nvPr/>
        </p:nvSpPr>
        <p:spPr bwMode="auto">
          <a:xfrm>
            <a:off x="1981200" y="130175"/>
            <a:ext cx="82296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3000" b="1">
                <a:latin typeface="微软雅黑" panose="020B0503020204020204" pitchFamily="34" charset="-122"/>
                <a:ea typeface="微软雅黑" panose="020B0503020204020204" pitchFamily="34" charset="-122"/>
              </a:rPr>
              <a:t>7. Key Technologies of Cloud Computing</a:t>
            </a:r>
            <a:endParaRPr lang="en-US" altLang="zh-CN" sz="30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日期占位符 3"/>
          <p:cNvSpPr>
            <a:spLocks noGrp="1" noChangeArrowheads="1"/>
          </p:cNvSpPr>
          <p:nvPr>
            <p:ph type="dt" sz="quarter" idx="4294967295"/>
          </p:nvPr>
        </p:nvSpPr>
        <p:spPr bwMode="auto">
          <a:xfrm>
            <a:off x="1981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9B555FF-1A0E-480B-8ADC-56A07EAF9AAE}" type="datetime1">
              <a:rPr lang="zh-CN" altLang="en-US" sz="1400"/>
            </a:fld>
            <a:endParaRPr lang="zh-CN" altLang="en-US" sz="1400"/>
          </a:p>
        </p:txBody>
      </p:sp>
      <p:sp>
        <p:nvSpPr>
          <p:cNvPr id="61442" name="灯片编号占位符 5"/>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5E7E129-9637-4CA2-9A37-80EFFF13FF7E}" type="slidenum">
              <a:rPr lang="zh-CN" altLang="en-US" smtClean="0"/>
            </a:fld>
            <a:endParaRPr lang="zh-CN" altLang="en-US" smtClean="0"/>
          </a:p>
        </p:txBody>
      </p:sp>
      <p:sp>
        <p:nvSpPr>
          <p:cNvPr id="61443" name="Title 1"/>
          <p:cNvSpPr>
            <a:spLocks noGrp="1" noChangeArrowheads="1"/>
          </p:cNvSpPr>
          <p:nvPr>
            <p:ph type="title"/>
          </p:nvPr>
        </p:nvSpPr>
        <p:spPr>
          <a:xfrm>
            <a:off x="1847851" y="981075"/>
            <a:ext cx="8507413" cy="488950"/>
          </a:xfrm>
        </p:spPr>
        <p:txBody>
          <a:bodyPr/>
          <a:lstStyle/>
          <a:p>
            <a:pPr algn="l" eaLnBrk="1" hangingPunct="1"/>
            <a:r>
              <a:rPr lang="en-US" altLang="zh-CN" sz="2700" b="1">
                <a:solidFill>
                  <a:srgbClr val="0000CC"/>
                </a:solidFill>
                <a:latin typeface="微软雅黑" panose="020B0503020204020204" pitchFamily="34" charset="-122"/>
                <a:ea typeface="微软雅黑" panose="020B0503020204020204" pitchFamily="34" charset="-122"/>
                <a:sym typeface="MS PGothic" panose="020B0600070205080204" pitchFamily="34" charset="-128"/>
              </a:rPr>
              <a:t>Resource Isolation Patterns of Data Tier in MTA</a:t>
            </a:r>
            <a:endParaRPr lang="en-US" altLang="zh-CN" sz="2700" b="1">
              <a:solidFill>
                <a:srgbClr val="0000CC"/>
              </a:solidFill>
              <a:latin typeface="微软雅黑" panose="020B0503020204020204" pitchFamily="34" charset="-122"/>
              <a:ea typeface="微软雅黑" panose="020B0503020204020204" pitchFamily="34" charset="-122"/>
              <a:sym typeface="MS PGothic" panose="020B0600070205080204" pitchFamily="34" charset="-128"/>
            </a:endParaRPr>
          </a:p>
        </p:txBody>
      </p:sp>
      <p:sp>
        <p:nvSpPr>
          <p:cNvPr id="61444" name="Content Placeholder 2"/>
          <p:cNvSpPr>
            <a:spLocks noGrp="1" noChangeArrowheads="1"/>
          </p:cNvSpPr>
          <p:nvPr>
            <p:ph idx="1"/>
          </p:nvPr>
        </p:nvSpPr>
        <p:spPr>
          <a:xfrm>
            <a:off x="724277" y="1600200"/>
            <a:ext cx="10194202" cy="1684338"/>
          </a:xfrm>
        </p:spPr>
        <p:txBody>
          <a:bodyPr/>
          <a:lstStyle/>
          <a:p>
            <a:pPr eaLnBrk="1" hangingPunct="1">
              <a:spcBef>
                <a:spcPct val="0"/>
              </a:spcBef>
            </a:pPr>
            <a:r>
              <a:rPr lang="zh-CN" altLang="en-US" sz="2600" b="1" dirty="0">
                <a:solidFill>
                  <a:srgbClr val="0000CC"/>
                </a:solidFill>
                <a:latin typeface="微软雅黑" panose="020B0503020204020204" pitchFamily="34" charset="-122"/>
                <a:ea typeface="微软雅黑" panose="020B0503020204020204" pitchFamily="34" charset="-122"/>
                <a:sym typeface="MS PGothic" panose="020B0600070205080204" pitchFamily="34" charset="-128"/>
              </a:rPr>
              <a:t>所有租户共享同一个数据库，但是各个租户有其独立数据模式  </a:t>
            </a:r>
            <a:r>
              <a:rPr lang="en-US" altLang="zh-CN" sz="1200" b="1" dirty="0">
                <a:solidFill>
                  <a:srgbClr val="0000CC"/>
                </a:solidFill>
                <a:latin typeface="Calibri" panose="020F0502020204030204" charset="0"/>
                <a:sym typeface="MS PGothic" panose="020B0600070205080204" pitchFamily="34" charset="-128"/>
              </a:rPr>
              <a:t>(</a:t>
            </a:r>
            <a:r>
              <a:rPr lang="en-US" altLang="zh-CN" sz="1200" b="1" dirty="0">
                <a:latin typeface="Calibri" panose="020F0502020204030204" charset="0"/>
                <a:sym typeface="MS PGothic" panose="020B0600070205080204" pitchFamily="34" charset="-128"/>
              </a:rPr>
              <a:t>Shared database separate schemas (SDSS))</a:t>
            </a:r>
            <a:endParaRPr lang="en-US" altLang="zh-CN" sz="1200" b="1" dirty="0">
              <a:latin typeface="Calibri" panose="020F0502020204030204" charset="0"/>
              <a:sym typeface="MS PGothic" panose="020B0600070205080204" pitchFamily="34" charset="-128"/>
            </a:endParaRPr>
          </a:p>
          <a:p>
            <a:pPr lvl="1" eaLnBrk="1" hangingPunct="1">
              <a:spcBef>
                <a:spcPct val="0"/>
              </a:spcBef>
            </a:pPr>
            <a:r>
              <a:rPr lang="en-US" altLang="zh-CN" b="1" dirty="0" smtClean="0">
                <a:latin typeface="Calibri" panose="020F0502020204030204" charset="0"/>
                <a:sym typeface="Calibri" panose="020F0502020204030204" charset="0"/>
              </a:rPr>
              <a:t>Each tenant has its own database schemas</a:t>
            </a:r>
            <a:endParaRPr lang="en-US" altLang="zh-CN" b="1" dirty="0" smtClean="0">
              <a:latin typeface="Calibri" panose="020F0502020204030204" charset="0"/>
              <a:sym typeface="Calibri" panose="020F0502020204030204" charset="0"/>
            </a:endParaRPr>
          </a:p>
          <a:p>
            <a:pPr lvl="1" eaLnBrk="1" hangingPunct="1">
              <a:spcBef>
                <a:spcPct val="0"/>
              </a:spcBef>
            </a:pPr>
            <a:r>
              <a:rPr lang="en-US" altLang="zh-CN" b="1" dirty="0" smtClean="0">
                <a:latin typeface="Calibri" panose="020F0502020204030204" charset="0"/>
                <a:sym typeface="Calibri" panose="020F0502020204030204" charset="0"/>
              </a:rPr>
              <a:t>Easy to implement and extend data model</a:t>
            </a:r>
            <a:endParaRPr lang="en-US" altLang="zh-CN" b="1" dirty="0" smtClean="0">
              <a:latin typeface="Calibri" panose="020F0502020204030204" charset="0"/>
              <a:sym typeface="Calibri" panose="020F0502020204030204" charset="0"/>
            </a:endParaRPr>
          </a:p>
        </p:txBody>
      </p:sp>
      <p:pic>
        <p:nvPicPr>
          <p:cNvPr id="61445" name="Object 3"/>
          <p:cNvPicPr>
            <a:picLocks noChangeArrowheads="1"/>
          </p:cNvPicPr>
          <p:nvPr/>
        </p:nvPicPr>
        <p:blipFill>
          <a:blip r:embed="rId1">
            <a:extLst>
              <a:ext uri="{28A0092B-C50C-407E-A947-70E740481C1C}">
                <a14:useLocalDpi xmlns:a14="http://schemas.microsoft.com/office/drawing/2010/main" val="0"/>
              </a:ext>
            </a:extLst>
          </a:blip>
          <a:srcRect l="-1183" t="-4134" r="-989" b="-2660"/>
          <a:stretch>
            <a:fillRect/>
          </a:stretch>
        </p:blipFill>
        <p:spPr bwMode="auto">
          <a:xfrm>
            <a:off x="3886200" y="3481388"/>
            <a:ext cx="42672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7032626" y="3933826"/>
            <a:ext cx="3178175" cy="1692275"/>
          </a:xfrm>
          <a:prstGeom prst="rect">
            <a:avLst/>
          </a:prstGeom>
        </p:spPr>
        <p:txBody>
          <a:bodyPr>
            <a:spAutoFit/>
          </a:bodyPr>
          <a:lstStyle/>
          <a:p>
            <a:pPr marL="457200" indent="-457200">
              <a:buFont typeface="Wingdings" panose="05000000000000000000" pitchFamily="2" charset="2"/>
              <a:buChar char="Ø"/>
              <a:defRPr/>
            </a:pPr>
            <a:r>
              <a:rPr lang="zh-CN" altLang="en-US" sz="2600" b="1" dirty="0">
                <a:solidFill>
                  <a:srgbClr val="0000CC"/>
                </a:solidFill>
                <a:latin typeface="微软雅黑" panose="020B0503020204020204" pitchFamily="34" charset="-122"/>
                <a:ea typeface="微软雅黑" panose="020B0503020204020204" pitchFamily="34" charset="-122"/>
                <a:sym typeface="Calibri" panose="020F0502020204030204" charset="0"/>
              </a:rPr>
              <a:t>每个租户都有其</a:t>
            </a:r>
            <a:endParaRPr lang="en-US" altLang="zh-CN" sz="2600" b="1" dirty="0">
              <a:solidFill>
                <a:srgbClr val="0000CC"/>
              </a:solidFill>
              <a:latin typeface="微软雅黑" panose="020B0503020204020204" pitchFamily="34" charset="-122"/>
              <a:ea typeface="微软雅黑" panose="020B0503020204020204" pitchFamily="34" charset="-122"/>
              <a:sym typeface="Calibri" panose="020F0502020204030204" charset="0"/>
            </a:endParaRPr>
          </a:p>
          <a:p>
            <a:pPr>
              <a:defRPr/>
            </a:pPr>
            <a:r>
              <a:rPr lang="en-US" altLang="zh-CN" sz="2600" b="1" dirty="0">
                <a:solidFill>
                  <a:srgbClr val="0000CC"/>
                </a:solidFill>
                <a:latin typeface="微软雅黑" panose="020B0503020204020204" pitchFamily="34" charset="-122"/>
                <a:ea typeface="微软雅黑" panose="020B0503020204020204" pitchFamily="34" charset="-122"/>
                <a:sym typeface="Calibri" panose="020F0502020204030204" charset="0"/>
              </a:rPr>
              <a:t>     </a:t>
            </a:r>
            <a:r>
              <a:rPr lang="zh-CN" altLang="en-US" sz="2600" b="1" dirty="0">
                <a:solidFill>
                  <a:srgbClr val="0000CC"/>
                </a:solidFill>
                <a:latin typeface="微软雅黑" panose="020B0503020204020204" pitchFamily="34" charset="-122"/>
                <a:ea typeface="微软雅黑" panose="020B0503020204020204" pitchFamily="34" charset="-122"/>
                <a:sym typeface="Calibri" panose="020F0502020204030204" charset="0"/>
              </a:rPr>
              <a:t>独立的数据模式；</a:t>
            </a:r>
            <a:endParaRPr lang="en-US" altLang="zh-CN" sz="2600" b="1" dirty="0">
              <a:solidFill>
                <a:srgbClr val="0000CC"/>
              </a:solidFill>
              <a:latin typeface="微软雅黑" panose="020B0503020204020204" pitchFamily="34" charset="-122"/>
              <a:ea typeface="微软雅黑" panose="020B0503020204020204" pitchFamily="34" charset="-122"/>
              <a:sym typeface="Calibri" panose="020F0502020204030204" charset="0"/>
            </a:endParaRPr>
          </a:p>
          <a:p>
            <a:pPr marL="457200" indent="-457200">
              <a:buFont typeface="Wingdings" panose="05000000000000000000" pitchFamily="2" charset="2"/>
              <a:buChar char="Ø"/>
              <a:defRPr/>
            </a:pPr>
            <a:r>
              <a:rPr lang="zh-CN" altLang="en-US" sz="2600" b="1" dirty="0">
                <a:solidFill>
                  <a:srgbClr val="0000CC"/>
                </a:solidFill>
                <a:latin typeface="微软雅黑" panose="020B0503020204020204" pitchFamily="34" charset="-122"/>
                <a:ea typeface="微软雅黑" panose="020B0503020204020204" pitchFamily="34" charset="-122"/>
                <a:sym typeface="Calibri" panose="020F0502020204030204" charset="0"/>
              </a:rPr>
              <a:t>容易实现和扩</a:t>
            </a:r>
            <a:endParaRPr lang="en-US" altLang="zh-CN" sz="2600" b="1" dirty="0">
              <a:solidFill>
                <a:srgbClr val="0000CC"/>
              </a:solidFill>
              <a:latin typeface="微软雅黑" panose="020B0503020204020204" pitchFamily="34" charset="-122"/>
              <a:ea typeface="微软雅黑" panose="020B0503020204020204" pitchFamily="34" charset="-122"/>
              <a:sym typeface="Calibri" panose="020F0502020204030204" charset="0"/>
            </a:endParaRPr>
          </a:p>
          <a:p>
            <a:pPr>
              <a:defRPr/>
            </a:pPr>
            <a:r>
              <a:rPr lang="en-US" altLang="zh-CN" sz="2600" b="1" dirty="0">
                <a:solidFill>
                  <a:srgbClr val="0000CC"/>
                </a:solidFill>
                <a:latin typeface="微软雅黑" panose="020B0503020204020204" pitchFamily="34" charset="-122"/>
                <a:ea typeface="微软雅黑" panose="020B0503020204020204" pitchFamily="34" charset="-122"/>
                <a:sym typeface="Calibri" panose="020F0502020204030204" charset="0"/>
              </a:rPr>
              <a:t>     </a:t>
            </a:r>
            <a:r>
              <a:rPr lang="zh-CN" altLang="en-US" sz="2600" b="1" dirty="0">
                <a:solidFill>
                  <a:srgbClr val="0000CC"/>
                </a:solidFill>
                <a:latin typeface="微软雅黑" panose="020B0503020204020204" pitchFamily="34" charset="-122"/>
                <a:ea typeface="微软雅黑" panose="020B0503020204020204" pitchFamily="34" charset="-122"/>
                <a:sym typeface="Calibri" panose="020F0502020204030204" charset="0"/>
              </a:rPr>
              <a:t>展数据模型</a:t>
            </a:r>
            <a:endParaRPr lang="zh-CN" altLang="en-US" sz="2600" dirty="0">
              <a:solidFill>
                <a:srgbClr val="0000CC"/>
              </a:solidFill>
              <a:latin typeface="微软雅黑" panose="020B0503020204020204" pitchFamily="34" charset="-122"/>
              <a:ea typeface="微软雅黑" panose="020B0503020204020204" pitchFamily="34" charset="-122"/>
            </a:endParaRPr>
          </a:p>
        </p:txBody>
      </p:sp>
      <p:sp>
        <p:nvSpPr>
          <p:cNvPr id="61447" name="Rectangle 2"/>
          <p:cNvSpPr txBox="1">
            <a:spLocks noChangeArrowheads="1"/>
          </p:cNvSpPr>
          <p:nvPr/>
        </p:nvSpPr>
        <p:spPr bwMode="auto">
          <a:xfrm>
            <a:off x="1981200" y="130175"/>
            <a:ext cx="82296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3000" b="1">
                <a:latin typeface="微软雅黑" panose="020B0503020204020204" pitchFamily="34" charset="-122"/>
                <a:ea typeface="微软雅黑" panose="020B0503020204020204" pitchFamily="34" charset="-122"/>
              </a:rPr>
              <a:t>7. Key Technologies of Cloud Computing</a:t>
            </a:r>
            <a:endParaRPr lang="en-US" altLang="zh-CN" sz="30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日期占位符 3"/>
          <p:cNvSpPr>
            <a:spLocks noGrp="1" noChangeArrowheads="1"/>
          </p:cNvSpPr>
          <p:nvPr>
            <p:ph type="dt" sz="quarter" idx="4294967295"/>
          </p:nvPr>
        </p:nvSpPr>
        <p:spPr bwMode="auto">
          <a:xfrm>
            <a:off x="1981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DA81CC7-64F3-4723-B360-17CCEC2F9F1C}" type="datetime1">
              <a:rPr lang="zh-CN" altLang="en-US" sz="1400"/>
            </a:fld>
            <a:endParaRPr lang="zh-CN" altLang="en-US" sz="1400"/>
          </a:p>
        </p:txBody>
      </p:sp>
      <p:sp>
        <p:nvSpPr>
          <p:cNvPr id="62466" name="灯片编号占位符 5"/>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82C58C5-5038-4944-901A-A15DB5B91AE9}" type="slidenum">
              <a:rPr lang="zh-CN" altLang="en-US" smtClean="0"/>
            </a:fld>
            <a:endParaRPr lang="zh-CN" altLang="en-US" smtClean="0"/>
          </a:p>
        </p:txBody>
      </p:sp>
      <p:sp>
        <p:nvSpPr>
          <p:cNvPr id="62467" name="Title 1"/>
          <p:cNvSpPr>
            <a:spLocks noGrp="1" noChangeArrowheads="1"/>
          </p:cNvSpPr>
          <p:nvPr>
            <p:ph type="title"/>
          </p:nvPr>
        </p:nvSpPr>
        <p:spPr>
          <a:xfrm>
            <a:off x="1981200" y="635001"/>
            <a:ext cx="8229600" cy="633413"/>
          </a:xfrm>
        </p:spPr>
        <p:txBody>
          <a:bodyPr/>
          <a:lstStyle/>
          <a:p>
            <a:pPr algn="l" eaLnBrk="1" hangingPunct="1"/>
            <a:r>
              <a:rPr lang="en-US" altLang="zh-CN" sz="2800" b="1">
                <a:solidFill>
                  <a:srgbClr val="800000"/>
                </a:solidFill>
                <a:latin typeface="Calibri" panose="020F0502020204030204" charset="0"/>
                <a:sym typeface="MS PGothic" panose="020B0600070205080204" pitchFamily="34" charset="-128"/>
              </a:rPr>
              <a:t>Resource Isolation Patterns of Data Tier in MTA</a:t>
            </a:r>
            <a:endParaRPr lang="en-US" altLang="zh-CN" sz="2800" b="1">
              <a:solidFill>
                <a:srgbClr val="800000"/>
              </a:solidFill>
              <a:latin typeface="Calibri" panose="020F0502020204030204" charset="0"/>
              <a:sym typeface="MS PGothic" panose="020B0600070205080204" pitchFamily="34" charset="-128"/>
            </a:endParaRPr>
          </a:p>
        </p:txBody>
      </p:sp>
      <p:sp>
        <p:nvSpPr>
          <p:cNvPr id="62468" name="Content Placeholder 2"/>
          <p:cNvSpPr>
            <a:spLocks noGrp="1" noChangeArrowheads="1"/>
          </p:cNvSpPr>
          <p:nvPr>
            <p:ph idx="1"/>
          </p:nvPr>
        </p:nvSpPr>
        <p:spPr>
          <a:xfrm>
            <a:off x="832919" y="1341439"/>
            <a:ext cx="9377881" cy="1944688"/>
          </a:xfrm>
        </p:spPr>
        <p:txBody>
          <a:bodyPr/>
          <a:lstStyle/>
          <a:p>
            <a:pPr eaLnBrk="1" hangingPunct="1">
              <a:lnSpc>
                <a:spcPct val="90000"/>
              </a:lnSpc>
              <a:spcBef>
                <a:spcPct val="0"/>
              </a:spcBef>
            </a:pPr>
            <a:r>
              <a:rPr lang="zh-CN" altLang="en-US" sz="2400" b="1" dirty="0">
                <a:solidFill>
                  <a:srgbClr val="0000CC"/>
                </a:solidFill>
                <a:latin typeface="微软雅黑" panose="020B0503020204020204" pitchFamily="34" charset="-122"/>
                <a:ea typeface="微软雅黑" panose="020B0503020204020204" pitchFamily="34" charset="-122"/>
                <a:sym typeface="Calibri" panose="020F0502020204030204" charset="0"/>
              </a:rPr>
              <a:t>所有租户共</a:t>
            </a:r>
            <a:r>
              <a:rPr lang="zh-CN" altLang="en-US" sz="2400" b="1" dirty="0">
                <a:solidFill>
                  <a:srgbClr val="0000CC"/>
                </a:solidFill>
                <a:latin typeface="微软雅黑" panose="020B0503020204020204" pitchFamily="34" charset="-122"/>
                <a:ea typeface="微软雅黑" panose="020B0503020204020204" pitchFamily="34" charset="-122"/>
                <a:sym typeface="MS PGothic" panose="020B0600070205080204" pitchFamily="34" charset="-128"/>
              </a:rPr>
              <a:t>享数据库与数据模式</a:t>
            </a:r>
            <a:r>
              <a:rPr lang="zh-CN" altLang="en-US" sz="2400" b="1" dirty="0">
                <a:latin typeface="微软雅黑" panose="020B0503020204020204" pitchFamily="34" charset="-122"/>
                <a:ea typeface="微软雅黑" panose="020B0503020204020204" pitchFamily="34" charset="-122"/>
                <a:sym typeface="MS PGothic" panose="020B0600070205080204" pitchFamily="34" charset="-128"/>
              </a:rPr>
              <a:t> </a:t>
            </a:r>
            <a:r>
              <a:rPr lang="zh-CN" altLang="en-US" sz="1200" b="1" dirty="0">
                <a:ea typeface="黑体" panose="02010609060101010101" pitchFamily="49" charset="-122"/>
                <a:sym typeface="MS PGothic" panose="020B0600070205080204" pitchFamily="34" charset="-128"/>
              </a:rPr>
              <a:t>（</a:t>
            </a:r>
            <a:r>
              <a:rPr lang="en-US" altLang="zh-CN" sz="1200" b="1" dirty="0">
                <a:ea typeface="黑体" panose="02010609060101010101" pitchFamily="49" charset="-122"/>
                <a:sym typeface="MS PGothic" panose="020B0600070205080204" pitchFamily="34" charset="-128"/>
              </a:rPr>
              <a:t>Shared database shared schemas (SDSHS)</a:t>
            </a:r>
            <a:r>
              <a:rPr lang="zh-CN" altLang="en-US" sz="1200" b="1" dirty="0">
                <a:ea typeface="黑体" panose="02010609060101010101" pitchFamily="49" charset="-122"/>
                <a:sym typeface="MS PGothic" panose="020B0600070205080204" pitchFamily="34" charset="-128"/>
              </a:rPr>
              <a:t>）</a:t>
            </a:r>
            <a:endParaRPr lang="en-US" altLang="zh-CN" sz="1200" b="1" dirty="0">
              <a:ea typeface="黑体" panose="02010609060101010101" pitchFamily="49" charset="-122"/>
              <a:sym typeface="MS PGothic" panose="020B0600070205080204" pitchFamily="34" charset="-128"/>
            </a:endParaRPr>
          </a:p>
          <a:p>
            <a:pPr lvl="1" eaLnBrk="1" hangingPunct="1">
              <a:lnSpc>
                <a:spcPct val="90000"/>
              </a:lnSpc>
              <a:spcBef>
                <a:spcPct val="0"/>
              </a:spcBef>
            </a:pPr>
            <a:r>
              <a:rPr lang="en-US" altLang="zh-CN" b="1" dirty="0">
                <a:ea typeface="黑体" panose="02010609060101010101" pitchFamily="49" charset="-122"/>
                <a:sym typeface="Calibri" panose="020F0502020204030204" charset="0"/>
              </a:rPr>
              <a:t>All tenants share the same schemas, easy to maintain</a:t>
            </a:r>
            <a:endParaRPr lang="en-US" altLang="zh-CN" b="1" dirty="0">
              <a:ea typeface="黑体" panose="02010609060101010101" pitchFamily="49" charset="-122"/>
              <a:sym typeface="Calibri" panose="020F0502020204030204" charset="0"/>
            </a:endParaRPr>
          </a:p>
          <a:p>
            <a:pPr lvl="1" eaLnBrk="1" hangingPunct="1">
              <a:lnSpc>
                <a:spcPct val="90000"/>
              </a:lnSpc>
              <a:spcBef>
                <a:spcPct val="0"/>
              </a:spcBef>
            </a:pPr>
            <a:r>
              <a:rPr lang="en-US" altLang="zh-CN" b="1" dirty="0">
                <a:ea typeface="黑体" panose="02010609060101010101" pitchFamily="49" charset="-122"/>
                <a:sym typeface="Calibri" panose="020F0502020204030204" charset="0"/>
              </a:rPr>
              <a:t>Most complex due to security reasons</a:t>
            </a:r>
            <a:endParaRPr lang="en-US" altLang="zh-CN" b="1" dirty="0">
              <a:ea typeface="黑体" panose="02010609060101010101" pitchFamily="49" charset="-122"/>
              <a:sym typeface="Calibri" panose="020F0502020204030204" charset="0"/>
            </a:endParaRPr>
          </a:p>
          <a:p>
            <a:pPr lvl="1" eaLnBrk="1" hangingPunct="1">
              <a:lnSpc>
                <a:spcPct val="90000"/>
              </a:lnSpc>
              <a:spcBef>
                <a:spcPct val="0"/>
              </a:spcBef>
            </a:pPr>
            <a:r>
              <a:rPr lang="en-US" altLang="zh-CN" b="1" dirty="0">
                <a:ea typeface="黑体" panose="02010609060101010101" pitchFamily="49" charset="-122"/>
                <a:sym typeface="Calibri" panose="020F0502020204030204" charset="0"/>
              </a:rPr>
              <a:t>Hard to restore after failures</a:t>
            </a:r>
            <a:endParaRPr lang="en-US" altLang="zh-CN" b="1" dirty="0">
              <a:ea typeface="黑体" panose="02010609060101010101" pitchFamily="49" charset="-122"/>
              <a:sym typeface="Calibri" panose="020F0502020204030204" charset="0"/>
            </a:endParaRPr>
          </a:p>
        </p:txBody>
      </p:sp>
      <p:pic>
        <p:nvPicPr>
          <p:cNvPr id="62469" name="Object 1"/>
          <p:cNvPicPr>
            <a:picLocks noChangeArrowheads="1"/>
          </p:cNvPicPr>
          <p:nvPr/>
        </p:nvPicPr>
        <p:blipFill>
          <a:blip r:embed="rId1">
            <a:extLst>
              <a:ext uri="{28A0092B-C50C-407E-A947-70E740481C1C}">
                <a14:useLocalDpi xmlns:a14="http://schemas.microsoft.com/office/drawing/2010/main" val="0"/>
              </a:ext>
            </a:extLst>
          </a:blip>
          <a:srcRect l="-2518" t="-2480" r="-12540" b="-3394"/>
          <a:stretch>
            <a:fillRect/>
          </a:stretch>
        </p:blipFill>
        <p:spPr bwMode="auto">
          <a:xfrm>
            <a:off x="2927350" y="3284538"/>
            <a:ext cx="4662488" cy="326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6816725" y="3679826"/>
            <a:ext cx="3646488" cy="1692275"/>
          </a:xfrm>
          <a:prstGeom prst="rect">
            <a:avLst/>
          </a:prstGeom>
        </p:spPr>
        <p:txBody>
          <a:bodyPr wrap="none">
            <a:spAutoFit/>
          </a:bodyPr>
          <a:lstStyle/>
          <a:p>
            <a:pPr marL="457200" indent="-457200">
              <a:buFont typeface="Wingdings" panose="05000000000000000000" pitchFamily="2" charset="2"/>
              <a:buChar char="Ø"/>
              <a:defRPr/>
            </a:pPr>
            <a:r>
              <a:rPr lang="zh-CN" altLang="en-US" sz="2600" b="1" dirty="0">
                <a:solidFill>
                  <a:srgbClr val="0000CC"/>
                </a:solidFill>
                <a:latin typeface="微软雅黑" panose="020B0503020204020204" pitchFamily="34" charset="-122"/>
                <a:ea typeface="微软雅黑" panose="020B0503020204020204" pitchFamily="34" charset="-122"/>
                <a:sym typeface="Calibri" panose="020F0502020204030204" charset="0"/>
              </a:rPr>
              <a:t>所有租户共享数据</a:t>
            </a:r>
            <a:endParaRPr lang="en-US" altLang="zh-CN" sz="2600" b="1" dirty="0">
              <a:solidFill>
                <a:srgbClr val="0000CC"/>
              </a:solidFill>
              <a:latin typeface="微软雅黑" panose="020B0503020204020204" pitchFamily="34" charset="-122"/>
              <a:ea typeface="微软雅黑" panose="020B0503020204020204" pitchFamily="34" charset="-122"/>
              <a:sym typeface="Calibri" panose="020F0502020204030204" charset="0"/>
            </a:endParaRPr>
          </a:p>
          <a:p>
            <a:pPr>
              <a:defRPr/>
            </a:pPr>
            <a:r>
              <a:rPr lang="en-US" altLang="zh-CN" sz="2600" b="1" dirty="0">
                <a:solidFill>
                  <a:srgbClr val="0000CC"/>
                </a:solidFill>
                <a:latin typeface="微软雅黑" panose="020B0503020204020204" pitchFamily="34" charset="-122"/>
                <a:ea typeface="微软雅黑" panose="020B0503020204020204" pitchFamily="34" charset="-122"/>
                <a:sym typeface="Calibri" panose="020F0502020204030204" charset="0"/>
              </a:rPr>
              <a:t>     </a:t>
            </a:r>
            <a:r>
              <a:rPr lang="zh-CN" altLang="en-US" sz="2600" b="1" dirty="0">
                <a:solidFill>
                  <a:srgbClr val="0000CC"/>
                </a:solidFill>
                <a:latin typeface="微软雅黑" panose="020B0503020204020204" pitchFamily="34" charset="-122"/>
                <a:ea typeface="微软雅黑" panose="020B0503020204020204" pitchFamily="34" charset="-122"/>
                <a:sym typeface="Calibri" panose="020F0502020204030204" charset="0"/>
              </a:rPr>
              <a:t>模式与数据库；</a:t>
            </a:r>
            <a:endParaRPr lang="en-US" altLang="zh-CN" sz="2600" b="1" dirty="0">
              <a:solidFill>
                <a:srgbClr val="0000CC"/>
              </a:solidFill>
              <a:latin typeface="微软雅黑" panose="020B0503020204020204" pitchFamily="34" charset="-122"/>
              <a:ea typeface="微软雅黑" panose="020B0503020204020204" pitchFamily="34" charset="-122"/>
              <a:sym typeface="Calibri" panose="020F0502020204030204" charset="0"/>
            </a:endParaRPr>
          </a:p>
          <a:p>
            <a:pPr marL="457200" indent="-457200">
              <a:buFont typeface="Wingdings" panose="05000000000000000000" pitchFamily="2" charset="2"/>
              <a:buChar char="Ø"/>
              <a:defRPr/>
            </a:pPr>
            <a:r>
              <a:rPr lang="zh-CN" altLang="en-US" sz="2600" b="1" dirty="0">
                <a:solidFill>
                  <a:srgbClr val="0000CC"/>
                </a:solidFill>
                <a:latin typeface="微软雅黑" panose="020B0503020204020204" pitchFamily="34" charset="-122"/>
                <a:ea typeface="微软雅黑" panose="020B0503020204020204" pitchFamily="34" charset="-122"/>
                <a:sym typeface="Calibri" panose="020F0502020204030204" charset="0"/>
              </a:rPr>
              <a:t>实现起来比较困难</a:t>
            </a:r>
            <a:endParaRPr lang="en-US" altLang="zh-CN" sz="2600" b="1" dirty="0">
              <a:solidFill>
                <a:srgbClr val="0000CC"/>
              </a:solidFill>
              <a:latin typeface="微软雅黑" panose="020B0503020204020204" pitchFamily="34" charset="-122"/>
              <a:ea typeface="微软雅黑" panose="020B0503020204020204" pitchFamily="34" charset="-122"/>
              <a:sym typeface="Calibri" panose="020F0502020204030204" charset="0"/>
            </a:endParaRPr>
          </a:p>
          <a:p>
            <a:pPr marL="457200" indent="-457200">
              <a:buFont typeface="Wingdings" panose="05000000000000000000" pitchFamily="2" charset="2"/>
              <a:buChar char="Ø"/>
              <a:defRPr/>
            </a:pPr>
            <a:r>
              <a:rPr lang="zh-CN" altLang="en-US" sz="2600" b="1" dirty="0">
                <a:solidFill>
                  <a:srgbClr val="0000CC"/>
                </a:solidFill>
                <a:latin typeface="微软雅黑" panose="020B0503020204020204" pitchFamily="34" charset="-122"/>
                <a:ea typeface="微软雅黑" panose="020B0503020204020204" pitchFamily="34" charset="-122"/>
                <a:sym typeface="Calibri" panose="020F0502020204030204" charset="0"/>
              </a:rPr>
              <a:t>失败以后不容易恢复</a:t>
            </a:r>
            <a:endParaRPr lang="zh-CN" altLang="en-US" sz="2600" dirty="0">
              <a:solidFill>
                <a:srgbClr val="0000CC"/>
              </a:solidFill>
              <a:latin typeface="微软雅黑" panose="020B0503020204020204" pitchFamily="34" charset="-122"/>
              <a:ea typeface="微软雅黑" panose="020B0503020204020204" pitchFamily="34" charset="-122"/>
            </a:endParaRPr>
          </a:p>
        </p:txBody>
      </p:sp>
      <p:sp>
        <p:nvSpPr>
          <p:cNvPr id="62472" name="Rectangle 2"/>
          <p:cNvSpPr txBox="1">
            <a:spLocks noChangeArrowheads="1"/>
          </p:cNvSpPr>
          <p:nvPr/>
        </p:nvSpPr>
        <p:spPr bwMode="auto">
          <a:xfrm>
            <a:off x="1981200" y="130175"/>
            <a:ext cx="82296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3000" b="1">
                <a:latin typeface="微软雅黑" panose="020B0503020204020204" pitchFamily="34" charset="-122"/>
                <a:ea typeface="微软雅黑" panose="020B0503020204020204" pitchFamily="34" charset="-122"/>
              </a:rPr>
              <a:t>7. Key Technologies of Cloud Computing</a:t>
            </a:r>
            <a:endParaRPr lang="en-US" altLang="zh-CN" sz="3000" b="1">
              <a:latin typeface="微软雅黑" panose="020B0503020204020204" pitchFamily="34" charset="-122"/>
              <a:ea typeface="微软雅黑" panose="020B0503020204020204" pitchFamily="34" charset="-122"/>
            </a:endParaRPr>
          </a:p>
        </p:txBody>
      </p:sp>
      <p:sp>
        <p:nvSpPr>
          <p:cNvPr id="10" name="棱台 9">
            <a:hlinkClick r:id="rId2" action="ppaction://hlinksldjump"/>
          </p:cNvPr>
          <p:cNvSpPr/>
          <p:nvPr/>
        </p:nvSpPr>
        <p:spPr>
          <a:xfrm>
            <a:off x="9948864" y="5829191"/>
            <a:ext cx="1620571" cy="695434"/>
          </a:xfrm>
          <a:prstGeom prst="bevel">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微软雅黑" panose="020B0503020204020204" pitchFamily="34" charset="-122"/>
                <a:ea typeface="微软雅黑" panose="020B0503020204020204" pitchFamily="34" charset="-122"/>
              </a:rPr>
              <a:t>Return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内容占位符 2"/>
          <p:cNvSpPr>
            <a:spLocks noGrp="1" noChangeArrowheads="1"/>
          </p:cNvSpPr>
          <p:nvPr>
            <p:ph idx="1"/>
          </p:nvPr>
        </p:nvSpPr>
        <p:spPr>
          <a:xfrm>
            <a:off x="760730" y="1052830"/>
            <a:ext cx="10411460" cy="4685665"/>
          </a:xfrm>
        </p:spPr>
        <p:txBody>
          <a:bodyPr>
            <a:normAutofit/>
          </a:bodyPr>
          <a:lstStyle/>
          <a:p>
            <a:pPr>
              <a:lnSpc>
                <a:spcPct val="120000"/>
              </a:lnSpc>
              <a:spcBef>
                <a:spcPts val="600"/>
              </a:spcBef>
            </a:pPr>
            <a:r>
              <a:rPr lang="zh-CN" altLang="en-US" sz="2600" b="1" dirty="0">
                <a:solidFill>
                  <a:srgbClr val="0033CC"/>
                </a:solidFill>
                <a:latin typeface="微软雅黑" panose="020B0503020204020204" pitchFamily="34" charset="-122"/>
                <a:ea typeface="微软雅黑" panose="020B0503020204020204" pitchFamily="34" charset="-122"/>
              </a:rPr>
              <a:t>企业可以将其业务</a:t>
            </a:r>
            <a:r>
              <a:rPr lang="zh-CN" altLang="zh-CN" sz="2600" b="1" dirty="0">
                <a:solidFill>
                  <a:srgbClr val="0033CC"/>
                </a:solidFill>
                <a:latin typeface="微软雅黑" panose="020B0503020204020204" pitchFamily="34" charset="-122"/>
                <a:ea typeface="微软雅黑" panose="020B0503020204020204" pitchFamily="34" charset="-122"/>
              </a:rPr>
              <a:t>移动到“云端”</a:t>
            </a:r>
            <a:r>
              <a:rPr lang="zh-CN" altLang="en-US" sz="2600" b="1" dirty="0">
                <a:solidFill>
                  <a:srgbClr val="0033CC"/>
                </a:solidFill>
                <a:latin typeface="微软雅黑" panose="020B0503020204020204" pitchFamily="34" charset="-122"/>
                <a:ea typeface="微软雅黑" panose="020B0503020204020204" pitchFamily="34" charset="-122"/>
              </a:rPr>
              <a:t>：</a:t>
            </a:r>
            <a:endParaRPr lang="zh-CN" altLang="zh-CN" sz="2600" b="1" dirty="0">
              <a:latin typeface="微软雅黑" panose="020B0503020204020204" pitchFamily="34" charset="-122"/>
              <a:ea typeface="微软雅黑" panose="020B0503020204020204" pitchFamily="34" charset="-122"/>
            </a:endParaRPr>
          </a:p>
          <a:p>
            <a:pPr>
              <a:lnSpc>
                <a:spcPct val="120000"/>
              </a:lnSpc>
              <a:spcBef>
                <a:spcPts val="600"/>
              </a:spcBef>
            </a:pPr>
            <a:r>
              <a:rPr lang="en-US" altLang="zh-CN" sz="2600" b="1" dirty="0">
                <a:latin typeface="微软雅黑" panose="020B0503020204020204" pitchFamily="34" charset="-122"/>
                <a:ea typeface="微软雅黑" panose="020B0503020204020204" pitchFamily="34" charset="-122"/>
              </a:rPr>
              <a:t>The term "moving to cloud" also refers to an organization moving away from a </a:t>
            </a:r>
            <a:endParaRPr lang="en-US" altLang="zh-CN" sz="2600" b="1" dirty="0">
              <a:latin typeface="微软雅黑" panose="020B0503020204020204" pitchFamily="34" charset="-122"/>
              <a:ea typeface="微软雅黑" panose="020B0503020204020204" pitchFamily="34" charset="-122"/>
            </a:endParaRPr>
          </a:p>
          <a:p>
            <a:pPr lvl="1">
              <a:lnSpc>
                <a:spcPct val="120000"/>
              </a:lnSpc>
              <a:spcBef>
                <a:spcPts val="600"/>
              </a:spcBef>
              <a:buFont typeface="Wingdings" panose="05000000000000000000" pitchFamily="2" charset="2"/>
              <a:buChar char="Ø"/>
            </a:pPr>
            <a:r>
              <a:rPr lang="zh-CN" altLang="zh-CN" sz="2600" b="1" dirty="0" smtClean="0">
                <a:solidFill>
                  <a:srgbClr val="0033CC"/>
                </a:solidFill>
                <a:latin typeface="微软雅黑" panose="020B0503020204020204" pitchFamily="34" charset="-122"/>
                <a:ea typeface="微软雅黑" panose="020B0503020204020204" pitchFamily="34" charset="-122"/>
                <a:sym typeface="+mn-ea"/>
              </a:rPr>
              <a:t>资本支出模式</a:t>
            </a:r>
            <a:r>
              <a:rPr lang="en-US" altLang="zh-CN" sz="2600" b="1" dirty="0" smtClean="0">
                <a:solidFill>
                  <a:srgbClr val="0033CC"/>
                </a:solidFill>
                <a:latin typeface="微软雅黑" panose="020B0503020204020204" pitchFamily="34" charset="-122"/>
                <a:ea typeface="微软雅黑" panose="020B0503020204020204" pitchFamily="34" charset="-122"/>
                <a:sym typeface="+mn-ea"/>
              </a:rPr>
              <a:t> </a:t>
            </a:r>
            <a:r>
              <a:rPr lang="en-US" altLang="zh-CN" sz="2600" b="1" dirty="0" smtClean="0">
                <a:latin typeface="微软雅黑" panose="020B0503020204020204" pitchFamily="34" charset="-122"/>
                <a:ea typeface="微软雅黑" panose="020B0503020204020204" pitchFamily="34" charset="-122"/>
              </a:rPr>
              <a:t>traditional </a:t>
            </a:r>
            <a:r>
              <a:rPr lang="en-US" altLang="zh-CN" sz="2600" b="1" dirty="0" smtClean="0">
                <a:solidFill>
                  <a:srgbClr val="0033CC"/>
                </a:solidFill>
                <a:latin typeface="微软雅黑" panose="020B0503020204020204" pitchFamily="34" charset="-122"/>
                <a:ea typeface="微软雅黑" panose="020B0503020204020204" pitchFamily="34" charset="-122"/>
              </a:rPr>
              <a:t>CAPEX model </a:t>
            </a:r>
            <a:r>
              <a:rPr lang="en-US" altLang="zh-CN" sz="2600" b="1" dirty="0" smtClean="0">
                <a:latin typeface="微软雅黑" panose="020B0503020204020204" pitchFamily="34" charset="-122"/>
                <a:ea typeface="微软雅黑" panose="020B0503020204020204" pitchFamily="34" charset="-122"/>
              </a:rPr>
              <a:t>(buy the dedicated hardware and depreciate it over a period of time </a:t>
            </a:r>
            <a:r>
              <a:rPr lang="zh-CN" altLang="zh-CN" sz="2600" b="1" dirty="0" smtClean="0">
                <a:solidFill>
                  <a:srgbClr val="0033CC"/>
                </a:solidFill>
                <a:latin typeface="微软雅黑" panose="020B0503020204020204" pitchFamily="34" charset="-122"/>
                <a:ea typeface="微软雅黑" panose="020B0503020204020204" pitchFamily="34" charset="-122"/>
              </a:rPr>
              <a:t>购买专门的硬件设备，而很快就贬值了</a:t>
            </a:r>
            <a:r>
              <a:rPr lang="en-US" altLang="zh-CN" sz="2600" b="1" dirty="0" smtClean="0">
                <a:solidFill>
                  <a:srgbClr val="0033CC"/>
                </a:solidFill>
                <a:latin typeface="微软雅黑" panose="020B0503020204020204" pitchFamily="34" charset="-122"/>
                <a:ea typeface="微软雅黑" panose="020B0503020204020204" pitchFamily="34" charset="-122"/>
              </a:rPr>
              <a:t>) </a:t>
            </a:r>
            <a:r>
              <a:rPr lang="en-US" altLang="zh-CN" sz="2600" b="1" dirty="0" smtClean="0">
                <a:latin typeface="微软雅黑" panose="020B0503020204020204" pitchFamily="34" charset="-122"/>
                <a:ea typeface="微软雅黑" panose="020B0503020204020204" pitchFamily="34" charset="-122"/>
              </a:rPr>
              <a:t>to </a:t>
            </a:r>
            <a:endParaRPr lang="en-US" altLang="zh-CN" sz="2600" b="1" dirty="0" smtClean="0">
              <a:latin typeface="微软雅黑" panose="020B0503020204020204" pitchFamily="34" charset="-122"/>
              <a:ea typeface="微软雅黑" panose="020B0503020204020204" pitchFamily="34" charset="-122"/>
            </a:endParaRPr>
          </a:p>
          <a:p>
            <a:pPr lvl="1">
              <a:lnSpc>
                <a:spcPct val="120000"/>
              </a:lnSpc>
              <a:spcBef>
                <a:spcPts val="600"/>
              </a:spcBef>
              <a:buFont typeface="Wingdings" panose="05000000000000000000" pitchFamily="2" charset="2"/>
              <a:buChar char="Ø"/>
            </a:pPr>
            <a:r>
              <a:rPr lang="zh-CN" altLang="zh-CN" sz="2600" b="1" dirty="0" smtClean="0">
                <a:solidFill>
                  <a:srgbClr val="0033CC"/>
                </a:solidFill>
                <a:latin typeface="微软雅黑" panose="020B0503020204020204" pitchFamily="34" charset="-122"/>
                <a:ea typeface="微软雅黑" panose="020B0503020204020204" pitchFamily="34" charset="-122"/>
                <a:sym typeface="+mn-ea"/>
              </a:rPr>
              <a:t>运营支出模式</a:t>
            </a:r>
            <a:r>
              <a:rPr lang="en-US" altLang="zh-CN" sz="2600" b="1" dirty="0" smtClean="0">
                <a:solidFill>
                  <a:srgbClr val="0033CC"/>
                </a:solidFill>
                <a:latin typeface="微软雅黑" panose="020B0503020204020204" pitchFamily="34" charset="-122"/>
                <a:ea typeface="微软雅黑" panose="020B0503020204020204" pitchFamily="34" charset="-122"/>
                <a:sym typeface="+mn-ea"/>
              </a:rPr>
              <a:t> </a:t>
            </a:r>
            <a:r>
              <a:rPr lang="en-US" altLang="zh-CN" sz="2600" b="1" dirty="0" smtClean="0">
                <a:latin typeface="微软雅黑" panose="020B0503020204020204" pitchFamily="34" charset="-122"/>
                <a:ea typeface="微软雅黑" panose="020B0503020204020204" pitchFamily="34" charset="-122"/>
              </a:rPr>
              <a:t>the </a:t>
            </a:r>
            <a:r>
              <a:rPr lang="en-US" altLang="zh-CN" sz="2600" b="1" dirty="0" smtClean="0">
                <a:solidFill>
                  <a:srgbClr val="0033CC"/>
                </a:solidFill>
                <a:latin typeface="微软雅黑" panose="020B0503020204020204" pitchFamily="34" charset="-122"/>
                <a:ea typeface="微软雅黑" panose="020B0503020204020204" pitchFamily="34" charset="-122"/>
              </a:rPr>
              <a:t>OPEX model </a:t>
            </a:r>
            <a:r>
              <a:rPr lang="en-US" altLang="zh-CN" sz="2600" b="1" dirty="0" smtClean="0">
                <a:latin typeface="微软雅黑" panose="020B0503020204020204" pitchFamily="34" charset="-122"/>
                <a:ea typeface="微软雅黑" panose="020B0503020204020204" pitchFamily="34" charset="-122"/>
              </a:rPr>
              <a:t>(use a shared cloud infrastructure and pay as you use it </a:t>
            </a:r>
            <a:r>
              <a:rPr lang="zh-CN" altLang="zh-CN" sz="2600" b="1" dirty="0" smtClean="0">
                <a:solidFill>
                  <a:srgbClr val="0033CC"/>
                </a:solidFill>
                <a:latin typeface="微软雅黑" panose="020B0503020204020204" pitchFamily="34" charset="-122"/>
                <a:ea typeface="微软雅黑" panose="020B0503020204020204" pitchFamily="34" charset="-122"/>
              </a:rPr>
              <a:t>使用云基础设施，用时才花钱）</a:t>
            </a:r>
            <a:r>
              <a:rPr lang="zh-CN" altLang="zh-CN" sz="2600" b="1" dirty="0" smtClean="0">
                <a:latin typeface="微软雅黑" panose="020B0503020204020204" pitchFamily="34" charset="-122"/>
                <a:ea typeface="微软雅黑" panose="020B0503020204020204" pitchFamily="34" charset="-122"/>
              </a:rPr>
              <a:t>。</a:t>
            </a:r>
            <a:endParaRPr lang="zh-CN" altLang="zh-CN" sz="2600" b="1" dirty="0" smtClean="0">
              <a:latin typeface="微软雅黑" panose="020B0503020204020204" pitchFamily="34" charset="-122"/>
              <a:ea typeface="微软雅黑" panose="020B0503020204020204" pitchFamily="34" charset="-122"/>
            </a:endParaRPr>
          </a:p>
        </p:txBody>
      </p:sp>
      <p:sp>
        <p:nvSpPr>
          <p:cNvPr id="8194" name="Rectangle 2"/>
          <p:cNvSpPr txBox="1">
            <a:spLocks noChangeArrowheads="1"/>
          </p:cNvSpPr>
          <p:nvPr/>
        </p:nvSpPr>
        <p:spPr bwMode="auto">
          <a:xfrm>
            <a:off x="2133601" y="169863"/>
            <a:ext cx="7923213"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sz="3200" b="1">
                <a:latin typeface="微软雅黑" panose="020B0503020204020204" pitchFamily="34" charset="-122"/>
                <a:ea typeface="微软雅黑" panose="020B0503020204020204" pitchFamily="34" charset="-122"/>
              </a:rPr>
              <a:t>1. Introduction to Cloud Computing</a:t>
            </a:r>
            <a:endParaRPr lang="en-US" altLang="zh-CN" sz="3200" b="1">
              <a:latin typeface="微软雅黑" panose="020B0503020204020204" pitchFamily="34" charset="-122"/>
              <a:ea typeface="微软雅黑" panose="020B0503020204020204" pitchFamily="34" charset="-122"/>
            </a:endParaRPr>
          </a:p>
        </p:txBody>
      </p:sp>
      <p:sp>
        <p:nvSpPr>
          <p:cNvPr id="2" name="棱台 1">
            <a:hlinkClick r:id="rId1" action="ppaction://hlinksldjump"/>
          </p:cNvPr>
          <p:cNvSpPr/>
          <p:nvPr/>
        </p:nvSpPr>
        <p:spPr>
          <a:xfrm>
            <a:off x="9748095" y="5738325"/>
            <a:ext cx="1801639" cy="775675"/>
          </a:xfrm>
          <a:prstGeom prst="bevel">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微软雅黑" panose="020B0503020204020204" pitchFamily="34" charset="-122"/>
                <a:ea typeface="微软雅黑" panose="020B0503020204020204" pitchFamily="34" charset="-122"/>
              </a:rPr>
              <a:t>Return</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animEffect transition="in" filter="fade">
                                      <p:cBhvr>
                                        <p:cTn id="7" dur="1000"/>
                                        <p:tgtEl>
                                          <p:spTgt spid="11267">
                                            <p:txEl>
                                              <p:pRg st="2" end="2"/>
                                            </p:txEl>
                                          </p:spTgt>
                                        </p:tgtEl>
                                      </p:cBhvr>
                                    </p:animEffect>
                                    <p:anim calcmode="lin" valueType="num">
                                      <p:cBhvr>
                                        <p:cTn id="8" dur="10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126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267">
                                            <p:txEl>
                                              <p:pRg st="3" end="3"/>
                                            </p:txEl>
                                          </p:spTgt>
                                        </p:tgtEl>
                                        <p:attrNameLst>
                                          <p:attrName>style.visibility</p:attrName>
                                        </p:attrNameLst>
                                      </p:cBhvr>
                                      <p:to>
                                        <p:strVal val="visible"/>
                                      </p:to>
                                    </p:set>
                                    <p:animEffect transition="in" filter="fade">
                                      <p:cBhvr>
                                        <p:cTn id="14" dur="1000"/>
                                        <p:tgtEl>
                                          <p:spTgt spid="11267">
                                            <p:txEl>
                                              <p:pRg st="3" end="3"/>
                                            </p:txEl>
                                          </p:spTgt>
                                        </p:tgtEl>
                                      </p:cBhvr>
                                    </p:animEffect>
                                    <p:anim calcmode="lin" valueType="num">
                                      <p:cBhvr>
                                        <p:cTn id="15" dur="10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1126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棱台 1"/>
          <p:cNvSpPr/>
          <p:nvPr/>
        </p:nvSpPr>
        <p:spPr>
          <a:xfrm>
            <a:off x="2208214" y="3068639"/>
            <a:ext cx="7775575" cy="1296987"/>
          </a:xfrm>
          <a:prstGeom prst="bevel">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600" b="1" dirty="0">
                <a:solidFill>
                  <a:schemeClr val="tx1"/>
                </a:solidFill>
                <a:latin typeface="微软雅黑" panose="020B0503020204020204" pitchFamily="34" charset="-122"/>
                <a:ea typeface="微软雅黑" panose="020B0503020204020204" pitchFamily="34" charset="-122"/>
              </a:rPr>
              <a:t>Concept of Cloud Computing</a:t>
            </a:r>
            <a:endParaRPr lang="en-US" altLang="zh-CN" sz="3600" b="1" dirty="0">
              <a:solidFill>
                <a:schemeClr val="tx1"/>
              </a:solidFill>
              <a:latin typeface="微软雅黑" panose="020B0503020204020204" pitchFamily="34" charset="-122"/>
              <a:ea typeface="微软雅黑" panose="020B0503020204020204" pitchFamily="34" charset="-122"/>
            </a:endParaRPr>
          </a:p>
        </p:txBody>
      </p:sp>
      <p:sp>
        <p:nvSpPr>
          <p:cNvPr id="9218" name="矩形 2"/>
          <p:cNvSpPr>
            <a:spLocks noChangeArrowheads="1"/>
          </p:cNvSpPr>
          <p:nvPr/>
        </p:nvSpPr>
        <p:spPr bwMode="auto">
          <a:xfrm>
            <a:off x="4656138" y="4508500"/>
            <a:ext cx="29638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b="1">
                <a:latin typeface="微软雅黑" panose="020B0503020204020204" pitchFamily="34" charset="-122"/>
                <a:ea typeface="微软雅黑" panose="020B0503020204020204" pitchFamily="34" charset="-122"/>
              </a:rPr>
              <a:t>云计算的概念</a:t>
            </a:r>
            <a:endParaRPr lang="zh-CN" altLang="en-US" sz="36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noChangeArrowheads="1"/>
          </p:cNvSpPr>
          <p:nvPr>
            <p:ph type="title" idx="4294967295"/>
          </p:nvPr>
        </p:nvSpPr>
        <p:spPr>
          <a:xfrm>
            <a:off x="2711450" y="163514"/>
            <a:ext cx="6840538" cy="649287"/>
          </a:xfrm>
        </p:spPr>
        <p:txBody>
          <a:bodyPr/>
          <a:lstStyle/>
          <a:p>
            <a:pPr eaLnBrk="1" hangingPunct="1"/>
            <a:r>
              <a:rPr lang="en-US" altLang="zh-CN" sz="3000" b="1">
                <a:latin typeface="微软雅黑" panose="020B0503020204020204" pitchFamily="34" charset="-122"/>
                <a:ea typeface="微软雅黑" panose="020B0503020204020204" pitchFamily="34" charset="-122"/>
              </a:rPr>
              <a:t>2. Concept of Cloud Computing</a:t>
            </a:r>
            <a:endParaRPr lang="en-US" altLang="zh-CN" sz="3000" b="1">
              <a:latin typeface="微软雅黑" panose="020B0503020204020204" pitchFamily="34" charset="-122"/>
              <a:ea typeface="微软雅黑" panose="020B0503020204020204" pitchFamily="34" charset="-122"/>
            </a:endParaRPr>
          </a:p>
        </p:txBody>
      </p:sp>
      <p:sp>
        <p:nvSpPr>
          <p:cNvPr id="13315" name="内容占位符 2"/>
          <p:cNvSpPr>
            <a:spLocks noGrp="1" noChangeArrowheads="1"/>
          </p:cNvSpPr>
          <p:nvPr>
            <p:ph idx="4294967295"/>
          </p:nvPr>
        </p:nvSpPr>
        <p:spPr>
          <a:xfrm>
            <a:off x="679009" y="836614"/>
            <a:ext cx="10846051" cy="5832475"/>
          </a:xfrm>
        </p:spPr>
        <p:txBody>
          <a:bodyPr/>
          <a:lstStyle/>
          <a:p>
            <a:pPr marL="0" indent="0">
              <a:spcBef>
                <a:spcPct val="0"/>
              </a:spcBef>
              <a:buNone/>
            </a:pPr>
            <a:r>
              <a:rPr lang="zh-CN" altLang="en-US" b="1" dirty="0">
                <a:solidFill>
                  <a:srgbClr val="0000CC"/>
                </a:solidFill>
                <a:latin typeface="微软雅黑" panose="020B0503020204020204" pitchFamily="34" charset="-122"/>
                <a:ea typeface="微软雅黑" panose="020B0503020204020204" pitchFamily="34" charset="-122"/>
              </a:rPr>
              <a:t>美国国家标准和技术研究院云计算的定义</a:t>
            </a:r>
            <a:endParaRPr lang="en-US" altLang="zh-CN" sz="2600" b="1" dirty="0">
              <a:solidFill>
                <a:srgbClr val="0033CC"/>
              </a:solidFill>
              <a:latin typeface="微软雅黑" panose="020B0503020204020204" pitchFamily="34" charset="-122"/>
              <a:ea typeface="微软雅黑" panose="020B0503020204020204" pitchFamily="34" charset="-122"/>
            </a:endParaRPr>
          </a:p>
          <a:p>
            <a:pPr marL="0" indent="0">
              <a:spcBef>
                <a:spcPct val="0"/>
              </a:spcBef>
              <a:buNone/>
            </a:pPr>
            <a:r>
              <a:rPr lang="en-US" altLang="zh-CN" sz="2600" b="1" dirty="0">
                <a:solidFill>
                  <a:srgbClr val="0033CC"/>
                </a:solidFill>
                <a:latin typeface="微软雅黑" panose="020B0503020204020204" pitchFamily="34" charset="-122"/>
                <a:ea typeface="微软雅黑" panose="020B0503020204020204" pitchFamily="34" charset="-122"/>
              </a:rPr>
              <a:t>The NIST Definition of Cloud Computing </a:t>
            </a:r>
            <a:endParaRPr lang="en-US" altLang="zh-CN" sz="2600" b="1" dirty="0">
              <a:solidFill>
                <a:srgbClr val="0033CC"/>
              </a:solidFill>
              <a:latin typeface="微软雅黑" panose="020B0503020204020204" pitchFamily="34" charset="-122"/>
              <a:ea typeface="微软雅黑" panose="020B0503020204020204" pitchFamily="34" charset="-122"/>
            </a:endParaRPr>
          </a:p>
          <a:p>
            <a:pPr marL="0" indent="0">
              <a:spcBef>
                <a:spcPct val="0"/>
              </a:spcBef>
              <a:buNone/>
            </a:pPr>
            <a:r>
              <a:rPr lang="en-US" altLang="zh-CN" sz="2600" b="1" dirty="0">
                <a:latin typeface="微软雅黑" panose="020B0503020204020204" pitchFamily="34" charset="-122"/>
                <a:ea typeface="微软雅黑" panose="020B0503020204020204" pitchFamily="34" charset="-122"/>
              </a:rPr>
              <a:t>Cloud computing is a model for enabling </a:t>
            </a:r>
            <a:endParaRPr lang="en-US" altLang="zh-CN" sz="2600" b="1" dirty="0">
              <a:latin typeface="微软雅黑" panose="020B0503020204020204" pitchFamily="34" charset="-122"/>
              <a:ea typeface="微软雅黑" panose="020B0503020204020204" pitchFamily="34" charset="-122"/>
            </a:endParaRPr>
          </a:p>
          <a:p>
            <a:pPr lvl="1" eaLnBrk="1" hangingPunct="1">
              <a:lnSpc>
                <a:spcPct val="90000"/>
              </a:lnSpc>
              <a:spcBef>
                <a:spcPct val="0"/>
              </a:spcBef>
              <a:buFont typeface="Wingdings" panose="05000000000000000000" pitchFamily="2" charset="2"/>
              <a:buChar char="Ø"/>
            </a:pPr>
            <a:r>
              <a:rPr lang="en-US" altLang="zh-CN" sz="2600" b="1" dirty="0">
                <a:latin typeface="微软雅黑" panose="020B0503020204020204" pitchFamily="34" charset="-122"/>
                <a:ea typeface="微软雅黑" panose="020B0503020204020204" pitchFamily="34" charset="-122"/>
              </a:rPr>
              <a:t>ubiquitous </a:t>
            </a:r>
            <a:r>
              <a:rPr lang="zh-CN" altLang="en-US" sz="2600" b="1" dirty="0">
                <a:latin typeface="微软雅黑" panose="020B0503020204020204" pitchFamily="34" charset="-122"/>
                <a:ea typeface="微软雅黑" panose="020B0503020204020204" pitchFamily="34" charset="-122"/>
              </a:rPr>
              <a:t>（无处不在的）</a:t>
            </a:r>
            <a:r>
              <a:rPr lang="en-US" altLang="zh-CN" sz="2600" b="1" dirty="0">
                <a:latin typeface="微软雅黑" panose="020B0503020204020204" pitchFamily="34" charset="-122"/>
                <a:ea typeface="微软雅黑" panose="020B0503020204020204" pitchFamily="34" charset="-122"/>
              </a:rPr>
              <a:t>, </a:t>
            </a:r>
            <a:endParaRPr lang="en-US" altLang="zh-CN" sz="2600" b="1" dirty="0">
              <a:latin typeface="微软雅黑" panose="020B0503020204020204" pitchFamily="34" charset="-122"/>
              <a:ea typeface="微软雅黑" panose="020B0503020204020204" pitchFamily="34" charset="-122"/>
            </a:endParaRPr>
          </a:p>
          <a:p>
            <a:pPr lvl="1" eaLnBrk="1" hangingPunct="1">
              <a:lnSpc>
                <a:spcPct val="90000"/>
              </a:lnSpc>
              <a:spcBef>
                <a:spcPct val="0"/>
              </a:spcBef>
              <a:buFont typeface="Wingdings" panose="05000000000000000000" pitchFamily="2" charset="2"/>
              <a:buChar char="Ø"/>
            </a:pPr>
            <a:r>
              <a:rPr lang="en-US" altLang="zh-CN" sz="2600" b="1" dirty="0">
                <a:latin typeface="微软雅黑" panose="020B0503020204020204" pitchFamily="34" charset="-122"/>
                <a:ea typeface="微软雅黑" panose="020B0503020204020204" pitchFamily="34" charset="-122"/>
              </a:rPr>
              <a:t>convenient </a:t>
            </a:r>
            <a:r>
              <a:rPr lang="zh-CN" altLang="en-US" sz="2600" b="1" dirty="0">
                <a:latin typeface="微软雅黑" panose="020B0503020204020204" pitchFamily="34" charset="-122"/>
                <a:ea typeface="微软雅黑" panose="020B0503020204020204" pitchFamily="34" charset="-122"/>
              </a:rPr>
              <a:t>（方便的）</a:t>
            </a:r>
            <a:r>
              <a:rPr lang="en-US" altLang="zh-CN" sz="2600" b="1" dirty="0">
                <a:latin typeface="微软雅黑" panose="020B0503020204020204" pitchFamily="34" charset="-122"/>
                <a:ea typeface="微软雅黑" panose="020B0503020204020204" pitchFamily="34" charset="-122"/>
              </a:rPr>
              <a:t>,</a:t>
            </a:r>
            <a:endParaRPr lang="zh-CN" altLang="en-US" sz="2600" b="1" dirty="0">
              <a:latin typeface="微软雅黑" panose="020B0503020204020204" pitchFamily="34" charset="-122"/>
              <a:ea typeface="微软雅黑" panose="020B0503020204020204" pitchFamily="34" charset="-122"/>
            </a:endParaRPr>
          </a:p>
          <a:p>
            <a:pPr lvl="1" eaLnBrk="1" hangingPunct="1">
              <a:lnSpc>
                <a:spcPct val="90000"/>
              </a:lnSpc>
              <a:spcBef>
                <a:spcPct val="0"/>
              </a:spcBef>
              <a:buFont typeface="Wingdings" panose="05000000000000000000" pitchFamily="2" charset="2"/>
              <a:buChar char="Ø"/>
            </a:pPr>
            <a:r>
              <a:rPr lang="en-US" altLang="zh-CN" sz="2600" b="1" dirty="0">
                <a:latin typeface="微软雅黑" panose="020B0503020204020204" pitchFamily="34" charset="-122"/>
                <a:ea typeface="微软雅黑" panose="020B0503020204020204" pitchFamily="34" charset="-122"/>
              </a:rPr>
              <a:t>on-demand </a:t>
            </a:r>
            <a:r>
              <a:rPr lang="zh-CN" altLang="en-US" sz="2600" b="1" dirty="0">
                <a:latin typeface="微软雅黑" panose="020B0503020204020204" pitchFamily="34" charset="-122"/>
                <a:ea typeface="微软雅黑" panose="020B0503020204020204" pitchFamily="34" charset="-122"/>
              </a:rPr>
              <a:t>（按照需求的）</a:t>
            </a:r>
            <a:endParaRPr lang="zh-CN" altLang="en-US" sz="2600" b="1" dirty="0">
              <a:latin typeface="微软雅黑" panose="020B0503020204020204" pitchFamily="34" charset="-122"/>
              <a:ea typeface="微软雅黑" panose="020B0503020204020204" pitchFamily="34" charset="-122"/>
            </a:endParaRPr>
          </a:p>
          <a:p>
            <a:pPr marL="0" indent="0">
              <a:spcBef>
                <a:spcPct val="0"/>
              </a:spcBef>
              <a:buNone/>
            </a:pPr>
            <a:r>
              <a:rPr lang="en-US" altLang="zh-CN" sz="2600" b="1" dirty="0">
                <a:latin typeface="微软雅黑" panose="020B0503020204020204" pitchFamily="34" charset="-122"/>
                <a:ea typeface="微软雅黑" panose="020B0503020204020204" pitchFamily="34" charset="-122"/>
              </a:rPr>
              <a:t>network access to a shared pool of configurable computing resources</a:t>
            </a:r>
            <a:r>
              <a:rPr lang="zh-CN" altLang="en-US" sz="2600" b="1" dirty="0">
                <a:latin typeface="微软雅黑" panose="020B0503020204020204" pitchFamily="34" charset="-122"/>
                <a:ea typeface="微软雅黑" panose="020B0503020204020204" pitchFamily="34" charset="-122"/>
              </a:rPr>
              <a:t>，</a:t>
            </a:r>
            <a:r>
              <a:rPr lang="en-US" altLang="zh-CN" sz="2600" b="1" dirty="0">
                <a:latin typeface="微软雅黑" panose="020B0503020204020204" pitchFamily="34" charset="-122"/>
                <a:ea typeface="微软雅黑" panose="020B0503020204020204" pitchFamily="34" charset="-122"/>
              </a:rPr>
              <a:t>e.g., </a:t>
            </a:r>
            <a:endParaRPr lang="en-US" altLang="zh-CN" sz="2600" b="1" dirty="0">
              <a:latin typeface="微软雅黑" panose="020B0503020204020204" pitchFamily="34" charset="-122"/>
              <a:ea typeface="微软雅黑" panose="020B0503020204020204" pitchFamily="34" charset="-122"/>
            </a:endParaRPr>
          </a:p>
          <a:p>
            <a:pPr lvl="1" eaLnBrk="1" hangingPunct="1">
              <a:lnSpc>
                <a:spcPct val="90000"/>
              </a:lnSpc>
              <a:spcBef>
                <a:spcPct val="0"/>
              </a:spcBef>
              <a:buFont typeface="Wingdings" panose="05000000000000000000" pitchFamily="2" charset="2"/>
              <a:buChar char="Ø"/>
            </a:pPr>
            <a:r>
              <a:rPr lang="en-US" altLang="zh-CN" sz="2600" b="1" dirty="0">
                <a:latin typeface="微软雅黑" panose="020B0503020204020204" pitchFamily="34" charset="-122"/>
                <a:ea typeface="微软雅黑" panose="020B0503020204020204" pitchFamily="34" charset="-122"/>
              </a:rPr>
              <a:t>networks (</a:t>
            </a:r>
            <a:r>
              <a:rPr lang="zh-CN" altLang="en-US" sz="2600" b="1" dirty="0">
                <a:latin typeface="微软雅黑" panose="020B0503020204020204" pitchFamily="34" charset="-122"/>
                <a:ea typeface="微软雅黑" panose="020B0503020204020204" pitchFamily="34" charset="-122"/>
              </a:rPr>
              <a:t>网络</a:t>
            </a:r>
            <a:r>
              <a:rPr lang="en-US" altLang="zh-CN" sz="2600" b="1" dirty="0">
                <a:latin typeface="微软雅黑" panose="020B0503020204020204" pitchFamily="34" charset="-122"/>
                <a:ea typeface="微软雅黑" panose="020B0503020204020204" pitchFamily="34" charset="-122"/>
              </a:rPr>
              <a:t>)</a:t>
            </a:r>
            <a:endParaRPr lang="en-US" altLang="zh-CN" sz="2600" b="1" dirty="0">
              <a:latin typeface="微软雅黑" panose="020B0503020204020204" pitchFamily="34" charset="-122"/>
              <a:ea typeface="微软雅黑" panose="020B0503020204020204" pitchFamily="34" charset="-122"/>
            </a:endParaRPr>
          </a:p>
          <a:p>
            <a:pPr lvl="1" eaLnBrk="1" hangingPunct="1">
              <a:lnSpc>
                <a:spcPct val="90000"/>
              </a:lnSpc>
              <a:spcBef>
                <a:spcPct val="0"/>
              </a:spcBef>
              <a:buFont typeface="Wingdings" panose="05000000000000000000" pitchFamily="2" charset="2"/>
              <a:buChar char="Ø"/>
            </a:pPr>
            <a:r>
              <a:rPr lang="en-US" altLang="zh-CN" sz="2600" b="1" dirty="0">
                <a:latin typeface="微软雅黑" panose="020B0503020204020204" pitchFamily="34" charset="-122"/>
                <a:ea typeface="微软雅黑" panose="020B0503020204020204" pitchFamily="34" charset="-122"/>
              </a:rPr>
              <a:t>servers (</a:t>
            </a:r>
            <a:r>
              <a:rPr lang="zh-CN" altLang="en-US" sz="2600" b="1" dirty="0">
                <a:latin typeface="微软雅黑" panose="020B0503020204020204" pitchFamily="34" charset="-122"/>
                <a:ea typeface="微软雅黑" panose="020B0503020204020204" pitchFamily="34" charset="-122"/>
              </a:rPr>
              <a:t>服务器</a:t>
            </a:r>
            <a:r>
              <a:rPr lang="en-US" altLang="zh-CN" sz="2600" b="1" dirty="0">
                <a:latin typeface="微软雅黑" panose="020B0503020204020204" pitchFamily="34" charset="-122"/>
                <a:ea typeface="微软雅黑" panose="020B0503020204020204" pitchFamily="34" charset="-122"/>
              </a:rPr>
              <a:t>)</a:t>
            </a:r>
            <a:endParaRPr lang="en-US" altLang="zh-CN" sz="2600" b="1" dirty="0">
              <a:latin typeface="微软雅黑" panose="020B0503020204020204" pitchFamily="34" charset="-122"/>
              <a:ea typeface="微软雅黑" panose="020B0503020204020204" pitchFamily="34" charset="-122"/>
            </a:endParaRPr>
          </a:p>
          <a:p>
            <a:pPr lvl="1" eaLnBrk="1" hangingPunct="1">
              <a:lnSpc>
                <a:spcPct val="90000"/>
              </a:lnSpc>
              <a:spcBef>
                <a:spcPct val="0"/>
              </a:spcBef>
              <a:buFont typeface="Wingdings" panose="05000000000000000000" pitchFamily="2" charset="2"/>
              <a:buChar char="Ø"/>
            </a:pPr>
            <a:r>
              <a:rPr lang="en-US" altLang="zh-CN" sz="2600" b="1" dirty="0">
                <a:latin typeface="微软雅黑" panose="020B0503020204020204" pitchFamily="34" charset="-122"/>
                <a:ea typeface="微软雅黑" panose="020B0503020204020204" pitchFamily="34" charset="-122"/>
              </a:rPr>
              <a:t>storage (</a:t>
            </a:r>
            <a:r>
              <a:rPr lang="zh-CN" altLang="en-US" sz="2600" b="1" dirty="0">
                <a:latin typeface="微软雅黑" panose="020B0503020204020204" pitchFamily="34" charset="-122"/>
                <a:ea typeface="微软雅黑" panose="020B0503020204020204" pitchFamily="34" charset="-122"/>
              </a:rPr>
              <a:t>存储）</a:t>
            </a:r>
            <a:endParaRPr lang="en-US" altLang="zh-CN" sz="2600" b="1" dirty="0">
              <a:latin typeface="微软雅黑" panose="020B0503020204020204" pitchFamily="34" charset="-122"/>
              <a:ea typeface="微软雅黑" panose="020B0503020204020204" pitchFamily="34" charset="-122"/>
            </a:endParaRPr>
          </a:p>
          <a:p>
            <a:pPr lvl="1" eaLnBrk="1" hangingPunct="1">
              <a:lnSpc>
                <a:spcPct val="90000"/>
              </a:lnSpc>
              <a:spcBef>
                <a:spcPct val="0"/>
              </a:spcBef>
              <a:buFont typeface="Wingdings" panose="05000000000000000000" pitchFamily="2" charset="2"/>
              <a:buChar char="Ø"/>
            </a:pPr>
            <a:r>
              <a:rPr lang="en-US" altLang="zh-CN" sz="2600" b="1" dirty="0">
                <a:latin typeface="微软雅黑" panose="020B0503020204020204" pitchFamily="34" charset="-122"/>
                <a:ea typeface="微软雅黑" panose="020B0503020204020204" pitchFamily="34" charset="-122"/>
              </a:rPr>
              <a:t>applications</a:t>
            </a:r>
            <a:r>
              <a:rPr lang="zh-CN" altLang="en-US" sz="2600" b="1" dirty="0">
                <a:latin typeface="微软雅黑" panose="020B0503020204020204" pitchFamily="34" charset="-122"/>
                <a:ea typeface="微软雅黑" panose="020B0503020204020204" pitchFamily="34" charset="-122"/>
              </a:rPr>
              <a:t>（应用程序）</a:t>
            </a:r>
            <a:r>
              <a:rPr lang="en-US" altLang="zh-CN" sz="2600" b="1" dirty="0">
                <a:latin typeface="微软雅黑" panose="020B0503020204020204" pitchFamily="34" charset="-122"/>
                <a:ea typeface="微软雅黑" panose="020B0503020204020204" pitchFamily="34" charset="-122"/>
              </a:rPr>
              <a:t>and </a:t>
            </a:r>
            <a:endParaRPr lang="en-US" altLang="zh-CN" sz="2600" b="1" dirty="0">
              <a:latin typeface="微软雅黑" panose="020B0503020204020204" pitchFamily="34" charset="-122"/>
              <a:ea typeface="微软雅黑" panose="020B0503020204020204" pitchFamily="34" charset="-122"/>
            </a:endParaRPr>
          </a:p>
          <a:p>
            <a:pPr lvl="1" eaLnBrk="1" hangingPunct="1">
              <a:lnSpc>
                <a:spcPct val="90000"/>
              </a:lnSpc>
              <a:spcBef>
                <a:spcPct val="0"/>
              </a:spcBef>
              <a:buFont typeface="Wingdings" panose="05000000000000000000" pitchFamily="2" charset="2"/>
              <a:buChar char="Ø"/>
            </a:pPr>
            <a:r>
              <a:rPr lang="en-US" altLang="zh-CN" sz="2600" b="1" dirty="0">
                <a:latin typeface="微软雅黑" panose="020B0503020204020204" pitchFamily="34" charset="-122"/>
                <a:ea typeface="微软雅黑" panose="020B0503020204020204" pitchFamily="34" charset="-122"/>
              </a:rPr>
              <a:t>services (</a:t>
            </a:r>
            <a:r>
              <a:rPr lang="zh-CN" altLang="en-US" sz="2600" b="1" dirty="0">
                <a:latin typeface="微软雅黑" panose="020B0503020204020204" pitchFamily="34" charset="-122"/>
                <a:ea typeface="微软雅黑" panose="020B0503020204020204" pitchFamily="34" charset="-122"/>
              </a:rPr>
              <a:t>服务</a:t>
            </a:r>
            <a:r>
              <a:rPr lang="en-US" altLang="zh-CN" sz="2600" b="1" dirty="0">
                <a:latin typeface="微软雅黑" panose="020B0503020204020204" pitchFamily="34" charset="-122"/>
                <a:ea typeface="微软雅黑" panose="020B0503020204020204" pitchFamily="34" charset="-122"/>
              </a:rPr>
              <a:t>)</a:t>
            </a:r>
            <a:endParaRPr lang="en-US" altLang="zh-CN" sz="2600" b="1" dirty="0">
              <a:latin typeface="微软雅黑" panose="020B0503020204020204" pitchFamily="34" charset="-122"/>
              <a:ea typeface="微软雅黑" panose="020B0503020204020204" pitchFamily="34" charset="-122"/>
            </a:endParaRPr>
          </a:p>
          <a:p>
            <a:pPr marL="0" indent="0">
              <a:spcBef>
                <a:spcPct val="0"/>
              </a:spcBef>
              <a:buNone/>
            </a:pPr>
            <a:r>
              <a:rPr lang="en-US" altLang="zh-CN" sz="2600" b="1" dirty="0">
                <a:latin typeface="微软雅黑" panose="020B0503020204020204" pitchFamily="34" charset="-122"/>
                <a:ea typeface="微软雅黑" panose="020B0503020204020204" pitchFamily="34" charset="-122"/>
              </a:rPr>
              <a:t>that can be </a:t>
            </a:r>
            <a:r>
              <a:rPr lang="en-US" altLang="zh-CN" sz="2600" b="1" dirty="0">
                <a:solidFill>
                  <a:srgbClr val="FF0000"/>
                </a:solidFill>
                <a:latin typeface="微软雅黑" panose="020B0503020204020204" pitchFamily="34" charset="-122"/>
                <a:ea typeface="微软雅黑" panose="020B0503020204020204" pitchFamily="34" charset="-122"/>
              </a:rPr>
              <a:t>rapidly provisioned and released </a:t>
            </a:r>
            <a:r>
              <a:rPr lang="en-US" altLang="zh-CN" sz="2600" b="1" dirty="0">
                <a:latin typeface="微软雅黑" panose="020B0503020204020204" pitchFamily="34" charset="-122"/>
                <a:ea typeface="微软雅黑" panose="020B0503020204020204" pitchFamily="34" charset="-122"/>
              </a:rPr>
              <a:t>with minimal management effort or service provider interaction. </a:t>
            </a:r>
            <a:endParaRPr lang="en-US" altLang="zh-CN" sz="26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animEffect transition="in" filter="fade">
                                      <p:cBhvr>
                                        <p:cTn id="7" dur="1000"/>
                                        <p:tgtEl>
                                          <p:spTgt spid="13315">
                                            <p:txEl>
                                              <p:pRg st="2" end="2"/>
                                            </p:txEl>
                                          </p:spTgt>
                                        </p:tgtEl>
                                      </p:cBhvr>
                                    </p:animEffect>
                                    <p:anim calcmode="lin" valueType="num">
                                      <p:cBhvr>
                                        <p:cTn id="8"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315">
                                            <p:txEl>
                                              <p:pRg st="3" end="3"/>
                                            </p:txEl>
                                          </p:spTgt>
                                        </p:tgtEl>
                                        <p:attrNameLst>
                                          <p:attrName>style.visibility</p:attrName>
                                        </p:attrNameLst>
                                      </p:cBhvr>
                                      <p:to>
                                        <p:strVal val="visible"/>
                                      </p:to>
                                    </p:set>
                                    <p:animEffect transition="in" filter="fade">
                                      <p:cBhvr>
                                        <p:cTn id="12" dur="1000"/>
                                        <p:tgtEl>
                                          <p:spTgt spid="13315">
                                            <p:txEl>
                                              <p:pRg st="3" end="3"/>
                                            </p:txEl>
                                          </p:spTgt>
                                        </p:tgtEl>
                                      </p:cBhvr>
                                    </p:animEffect>
                                    <p:anim calcmode="lin" valueType="num">
                                      <p:cBhvr>
                                        <p:cTn id="13"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13315">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315">
                                            <p:txEl>
                                              <p:pRg st="4" end="4"/>
                                            </p:txEl>
                                          </p:spTgt>
                                        </p:tgtEl>
                                        <p:attrNameLst>
                                          <p:attrName>style.visibility</p:attrName>
                                        </p:attrNameLst>
                                      </p:cBhvr>
                                      <p:to>
                                        <p:strVal val="visible"/>
                                      </p:to>
                                    </p:set>
                                    <p:animEffect transition="in" filter="fade">
                                      <p:cBhvr>
                                        <p:cTn id="17" dur="1000"/>
                                        <p:tgtEl>
                                          <p:spTgt spid="13315">
                                            <p:txEl>
                                              <p:pRg st="4" end="4"/>
                                            </p:txEl>
                                          </p:spTgt>
                                        </p:tgtEl>
                                      </p:cBhvr>
                                    </p:animEffect>
                                    <p:anim calcmode="lin" valueType="num">
                                      <p:cBhvr>
                                        <p:cTn id="18" dur="10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13315">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315">
                                            <p:txEl>
                                              <p:pRg st="5" end="5"/>
                                            </p:txEl>
                                          </p:spTgt>
                                        </p:tgtEl>
                                        <p:attrNameLst>
                                          <p:attrName>style.visibility</p:attrName>
                                        </p:attrNameLst>
                                      </p:cBhvr>
                                      <p:to>
                                        <p:strVal val="visible"/>
                                      </p:to>
                                    </p:set>
                                    <p:animEffect transition="in" filter="fade">
                                      <p:cBhvr>
                                        <p:cTn id="22" dur="1000"/>
                                        <p:tgtEl>
                                          <p:spTgt spid="13315">
                                            <p:txEl>
                                              <p:pRg st="5" end="5"/>
                                            </p:txEl>
                                          </p:spTgt>
                                        </p:tgtEl>
                                      </p:cBhvr>
                                    </p:animEffect>
                                    <p:anim calcmode="lin" valueType="num">
                                      <p:cBhvr>
                                        <p:cTn id="23" dur="10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13315">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3315">
                                            <p:txEl>
                                              <p:pRg st="6" end="6"/>
                                            </p:txEl>
                                          </p:spTgt>
                                        </p:tgtEl>
                                        <p:attrNameLst>
                                          <p:attrName>style.visibility</p:attrName>
                                        </p:attrNameLst>
                                      </p:cBhvr>
                                      <p:to>
                                        <p:strVal val="visible"/>
                                      </p:to>
                                    </p:set>
                                    <p:animEffect transition="in" filter="fade">
                                      <p:cBhvr>
                                        <p:cTn id="27" dur="1000"/>
                                        <p:tgtEl>
                                          <p:spTgt spid="13315">
                                            <p:txEl>
                                              <p:pRg st="6" end="6"/>
                                            </p:txEl>
                                          </p:spTgt>
                                        </p:tgtEl>
                                      </p:cBhvr>
                                    </p:animEffect>
                                    <p:anim calcmode="lin" valueType="num">
                                      <p:cBhvr>
                                        <p:cTn id="28" dur="1000" fill="hold"/>
                                        <p:tgtEl>
                                          <p:spTgt spid="13315">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1331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3315">
                                            <p:txEl>
                                              <p:pRg st="7" end="7"/>
                                            </p:txEl>
                                          </p:spTgt>
                                        </p:tgtEl>
                                        <p:attrNameLst>
                                          <p:attrName>style.visibility</p:attrName>
                                        </p:attrNameLst>
                                      </p:cBhvr>
                                      <p:to>
                                        <p:strVal val="visible"/>
                                      </p:to>
                                    </p:set>
                                    <p:animEffect transition="in" filter="fade">
                                      <p:cBhvr>
                                        <p:cTn id="34" dur="1000"/>
                                        <p:tgtEl>
                                          <p:spTgt spid="13315">
                                            <p:txEl>
                                              <p:pRg st="7" end="7"/>
                                            </p:txEl>
                                          </p:spTgt>
                                        </p:tgtEl>
                                      </p:cBhvr>
                                    </p:animEffect>
                                    <p:anim calcmode="lin" valueType="num">
                                      <p:cBhvr>
                                        <p:cTn id="35" dur="1000" fill="hold"/>
                                        <p:tgtEl>
                                          <p:spTgt spid="13315">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1331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3315">
                                            <p:txEl>
                                              <p:pRg st="8" end="8"/>
                                            </p:txEl>
                                          </p:spTgt>
                                        </p:tgtEl>
                                        <p:attrNameLst>
                                          <p:attrName>style.visibility</p:attrName>
                                        </p:attrNameLst>
                                      </p:cBhvr>
                                      <p:to>
                                        <p:strVal val="visible"/>
                                      </p:to>
                                    </p:set>
                                    <p:animEffect transition="in" filter="fade">
                                      <p:cBhvr>
                                        <p:cTn id="41" dur="1000"/>
                                        <p:tgtEl>
                                          <p:spTgt spid="13315">
                                            <p:txEl>
                                              <p:pRg st="8" end="8"/>
                                            </p:txEl>
                                          </p:spTgt>
                                        </p:tgtEl>
                                      </p:cBhvr>
                                    </p:animEffect>
                                    <p:anim calcmode="lin" valueType="num">
                                      <p:cBhvr>
                                        <p:cTn id="42" dur="1000" fill="hold"/>
                                        <p:tgtEl>
                                          <p:spTgt spid="13315">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1331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3315">
                                            <p:txEl>
                                              <p:pRg st="9" end="9"/>
                                            </p:txEl>
                                          </p:spTgt>
                                        </p:tgtEl>
                                        <p:attrNameLst>
                                          <p:attrName>style.visibility</p:attrName>
                                        </p:attrNameLst>
                                      </p:cBhvr>
                                      <p:to>
                                        <p:strVal val="visible"/>
                                      </p:to>
                                    </p:set>
                                    <p:animEffect transition="in" filter="fade">
                                      <p:cBhvr>
                                        <p:cTn id="48" dur="1000"/>
                                        <p:tgtEl>
                                          <p:spTgt spid="13315">
                                            <p:txEl>
                                              <p:pRg st="9" end="9"/>
                                            </p:txEl>
                                          </p:spTgt>
                                        </p:tgtEl>
                                      </p:cBhvr>
                                    </p:animEffect>
                                    <p:anim calcmode="lin" valueType="num">
                                      <p:cBhvr>
                                        <p:cTn id="49" dur="1000" fill="hold"/>
                                        <p:tgtEl>
                                          <p:spTgt spid="13315">
                                            <p:txEl>
                                              <p:pRg st="9" end="9"/>
                                            </p:txEl>
                                          </p:spTgt>
                                        </p:tgtEl>
                                        <p:attrNameLst>
                                          <p:attrName>ppt_x</p:attrName>
                                        </p:attrNameLst>
                                      </p:cBhvr>
                                      <p:tavLst>
                                        <p:tav tm="0">
                                          <p:val>
                                            <p:strVal val="#ppt_x"/>
                                          </p:val>
                                        </p:tav>
                                        <p:tav tm="100000">
                                          <p:val>
                                            <p:strVal val="#ppt_x"/>
                                          </p:val>
                                        </p:tav>
                                      </p:tavLst>
                                    </p:anim>
                                    <p:anim calcmode="lin" valueType="num">
                                      <p:cBhvr>
                                        <p:cTn id="50" dur="1000" fill="hold"/>
                                        <p:tgtEl>
                                          <p:spTgt spid="1331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3315">
                                            <p:txEl>
                                              <p:pRg st="10" end="10"/>
                                            </p:txEl>
                                          </p:spTgt>
                                        </p:tgtEl>
                                        <p:attrNameLst>
                                          <p:attrName>style.visibility</p:attrName>
                                        </p:attrNameLst>
                                      </p:cBhvr>
                                      <p:to>
                                        <p:strVal val="visible"/>
                                      </p:to>
                                    </p:set>
                                    <p:animEffect transition="in" filter="fade">
                                      <p:cBhvr>
                                        <p:cTn id="55" dur="1000"/>
                                        <p:tgtEl>
                                          <p:spTgt spid="13315">
                                            <p:txEl>
                                              <p:pRg st="10" end="10"/>
                                            </p:txEl>
                                          </p:spTgt>
                                        </p:tgtEl>
                                      </p:cBhvr>
                                    </p:animEffect>
                                    <p:anim calcmode="lin" valueType="num">
                                      <p:cBhvr>
                                        <p:cTn id="56" dur="1000" fill="hold"/>
                                        <p:tgtEl>
                                          <p:spTgt spid="13315">
                                            <p:txEl>
                                              <p:pRg st="10" end="10"/>
                                            </p:txEl>
                                          </p:spTgt>
                                        </p:tgtEl>
                                        <p:attrNameLst>
                                          <p:attrName>ppt_x</p:attrName>
                                        </p:attrNameLst>
                                      </p:cBhvr>
                                      <p:tavLst>
                                        <p:tav tm="0">
                                          <p:val>
                                            <p:strVal val="#ppt_x"/>
                                          </p:val>
                                        </p:tav>
                                        <p:tav tm="100000">
                                          <p:val>
                                            <p:strVal val="#ppt_x"/>
                                          </p:val>
                                        </p:tav>
                                      </p:tavLst>
                                    </p:anim>
                                    <p:anim calcmode="lin" valueType="num">
                                      <p:cBhvr>
                                        <p:cTn id="57" dur="1000" fill="hold"/>
                                        <p:tgtEl>
                                          <p:spTgt spid="1331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13315">
                                            <p:txEl>
                                              <p:pRg st="11" end="11"/>
                                            </p:txEl>
                                          </p:spTgt>
                                        </p:tgtEl>
                                        <p:attrNameLst>
                                          <p:attrName>style.visibility</p:attrName>
                                        </p:attrNameLst>
                                      </p:cBhvr>
                                      <p:to>
                                        <p:strVal val="visible"/>
                                      </p:to>
                                    </p:set>
                                    <p:animEffect transition="in" filter="fade">
                                      <p:cBhvr>
                                        <p:cTn id="62" dur="1000"/>
                                        <p:tgtEl>
                                          <p:spTgt spid="13315">
                                            <p:txEl>
                                              <p:pRg st="11" end="11"/>
                                            </p:txEl>
                                          </p:spTgt>
                                        </p:tgtEl>
                                      </p:cBhvr>
                                    </p:animEffect>
                                    <p:anim calcmode="lin" valueType="num">
                                      <p:cBhvr>
                                        <p:cTn id="63" dur="1000" fill="hold"/>
                                        <p:tgtEl>
                                          <p:spTgt spid="13315">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13315">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13315">
                                            <p:txEl>
                                              <p:pRg st="12" end="12"/>
                                            </p:txEl>
                                          </p:spTgt>
                                        </p:tgtEl>
                                        <p:attrNameLst>
                                          <p:attrName>style.visibility</p:attrName>
                                        </p:attrNameLst>
                                      </p:cBhvr>
                                      <p:to>
                                        <p:strVal val="visible"/>
                                      </p:to>
                                    </p:set>
                                    <p:animEffect transition="in" filter="fade">
                                      <p:cBhvr>
                                        <p:cTn id="69" dur="1000"/>
                                        <p:tgtEl>
                                          <p:spTgt spid="13315">
                                            <p:txEl>
                                              <p:pRg st="12" end="12"/>
                                            </p:txEl>
                                          </p:spTgt>
                                        </p:tgtEl>
                                      </p:cBhvr>
                                    </p:animEffect>
                                    <p:anim calcmode="lin" valueType="num">
                                      <p:cBhvr>
                                        <p:cTn id="70" dur="1000" fill="hold"/>
                                        <p:tgtEl>
                                          <p:spTgt spid="13315">
                                            <p:txEl>
                                              <p:pRg st="12" end="12"/>
                                            </p:txEl>
                                          </p:spTgt>
                                        </p:tgtEl>
                                        <p:attrNameLst>
                                          <p:attrName>ppt_x</p:attrName>
                                        </p:attrNameLst>
                                      </p:cBhvr>
                                      <p:tavLst>
                                        <p:tav tm="0">
                                          <p:val>
                                            <p:strVal val="#ppt_x"/>
                                          </p:val>
                                        </p:tav>
                                        <p:tav tm="100000">
                                          <p:val>
                                            <p:strVal val="#ppt_x"/>
                                          </p:val>
                                        </p:tav>
                                      </p:tavLst>
                                    </p:anim>
                                    <p:anim calcmode="lin" valueType="num">
                                      <p:cBhvr>
                                        <p:cTn id="71" dur="1000" fill="hold"/>
                                        <p:tgtEl>
                                          <p:spTgt spid="13315">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文本框 1"/>
          <p:cNvSpPr txBox="1">
            <a:spLocks noChangeArrowheads="1"/>
          </p:cNvSpPr>
          <p:nvPr/>
        </p:nvSpPr>
        <p:spPr bwMode="auto">
          <a:xfrm>
            <a:off x="742383" y="336551"/>
            <a:ext cx="10619715" cy="274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2400" b="1" dirty="0">
                <a:latin typeface="微软雅黑" panose="020B0503020204020204" pitchFamily="34" charset="-122"/>
                <a:ea typeface="微软雅黑" panose="020B0503020204020204" pitchFamily="34" charset="-122"/>
              </a:rPr>
              <a:t>美国国家标准和技术研究院云计算的定义</a:t>
            </a:r>
            <a:endParaRPr lang="zh-CN" altLang="en-US" sz="2400" b="1" dirty="0">
              <a:latin typeface="微软雅黑" panose="020B0503020204020204" pitchFamily="34" charset="-122"/>
              <a:ea typeface="微软雅黑" panose="020B0503020204020204" pitchFamily="34" charset="-122"/>
            </a:endParaRPr>
          </a:p>
          <a:p>
            <a:pPr marL="457200" indent="-457200">
              <a:lnSpc>
                <a:spcPct val="12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云计算是一种模型，它使得无处不在的，方便的，按需的，对可配置的共享</a:t>
            </a:r>
            <a:r>
              <a:rPr lang="zh-CN" altLang="en-US" sz="2400" b="1" dirty="0">
                <a:solidFill>
                  <a:srgbClr val="C00000"/>
                </a:solidFill>
                <a:latin typeface="微软雅黑" panose="020B0503020204020204" pitchFamily="34" charset="-122"/>
                <a:ea typeface="微软雅黑" panose="020B0503020204020204" pitchFamily="34" charset="-122"/>
              </a:rPr>
              <a:t>计算资源池</a:t>
            </a:r>
            <a:r>
              <a:rPr lang="zh-CN" altLang="en-US" sz="2400" b="1" dirty="0">
                <a:latin typeface="微软雅黑" panose="020B0503020204020204" pitchFamily="34" charset="-122"/>
                <a:ea typeface="微软雅黑" panose="020B0503020204020204" pitchFamily="34" charset="-122"/>
              </a:rPr>
              <a:t>的网络访问成为可能。资源包括例如：网络，服务器，存储，应用程序和服务</a:t>
            </a:r>
            <a:r>
              <a:rPr lang="zh-CN" altLang="en-US" sz="2400" b="1" dirty="0" smtClean="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a:p>
            <a:pPr marL="457200" indent="-457200">
              <a:lnSpc>
                <a:spcPct val="12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这些资源可以通过最小量的管理工作或与服务提供商的交互而快速地配置和发布。</a:t>
            </a:r>
            <a:endParaRPr lang="zh-CN" altLang="en-US" sz="2400" b="1" dirty="0">
              <a:latin typeface="微软雅黑" panose="020B0503020204020204" pitchFamily="34" charset="-122"/>
              <a:ea typeface="微软雅黑" panose="020B0503020204020204" pitchFamily="34" charset="-122"/>
            </a:endParaRPr>
          </a:p>
        </p:txBody>
      </p:sp>
      <p:sp>
        <p:nvSpPr>
          <p:cNvPr id="3" name="立方体 2"/>
          <p:cNvSpPr/>
          <p:nvPr/>
        </p:nvSpPr>
        <p:spPr>
          <a:xfrm>
            <a:off x="3534697" y="4608942"/>
            <a:ext cx="8302625" cy="1957388"/>
          </a:xfrm>
          <a:prstGeom prst="cube">
            <a:avLst>
              <a:gd name="adj" fmla="val 7722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b="1" noProof="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资源池</a:t>
            </a:r>
            <a:r>
              <a:rPr lang="en-US" altLang="zh-CN" sz="2000" b="1" noProof="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b="1" noProof="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（网络，服务器，存储，应用程序，服务）</a:t>
            </a:r>
            <a:endParaRPr lang="zh-CN" altLang="en-US" sz="2000" b="1" noProof="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1267" name="Picture 9" descr="server3"/>
          <p:cNvPicPr>
            <a:picLocks noChangeAspect="1" noChangeArrowheads="1"/>
          </p:cNvPicPr>
          <p:nvPr>
            <p:custDataLst>
              <p:tags r:id="rId1"/>
            </p:custDataLst>
          </p:nvPr>
        </p:nvPicPr>
        <p:blipFill>
          <a:blip r:embed="rId2" cstate="print">
            <a:extLst>
              <a:ext uri="{28A0092B-C50C-407E-A947-70E740481C1C}">
                <a14:useLocalDpi xmlns:a14="http://schemas.microsoft.com/office/drawing/2010/main" val="0"/>
              </a:ext>
            </a:extLst>
          </a:blip>
          <a:srcRect/>
          <a:stretch>
            <a:fillRect/>
          </a:stretch>
        </p:blipFill>
        <p:spPr bwMode="auto">
          <a:xfrm>
            <a:off x="6601746" y="5402693"/>
            <a:ext cx="86360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9" descr="server3"/>
          <p:cNvPicPr>
            <a:picLocks noChangeAspect="1" noChangeArrowheads="1"/>
          </p:cNvPicPr>
          <p:nvPr>
            <p:custDataLst>
              <p:tags r:id="rId3"/>
            </p:custDataLst>
          </p:nvPr>
        </p:nvPicPr>
        <p:blipFill>
          <a:blip r:embed="rId2" cstate="print">
            <a:extLst>
              <a:ext uri="{28A0092B-C50C-407E-A947-70E740481C1C}">
                <a14:useLocalDpi xmlns:a14="http://schemas.microsoft.com/office/drawing/2010/main" val="0"/>
              </a:ext>
            </a:extLst>
          </a:blip>
          <a:srcRect/>
          <a:stretch>
            <a:fillRect/>
          </a:stretch>
        </p:blipFill>
        <p:spPr bwMode="auto">
          <a:xfrm>
            <a:off x="6611271" y="4843892"/>
            <a:ext cx="8636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p:cNvCxnSpPr>
            <a:endCxn id="13" idx="2"/>
          </p:cNvCxnSpPr>
          <p:nvPr/>
        </p:nvCxnSpPr>
        <p:spPr>
          <a:xfrm>
            <a:off x="7338347" y="5850367"/>
            <a:ext cx="930275" cy="714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a:stCxn id="10" idx="2"/>
            <a:endCxn id="13" idx="2"/>
          </p:cNvCxnSpPr>
          <p:nvPr/>
        </p:nvCxnSpPr>
        <p:spPr>
          <a:xfrm flipH="1">
            <a:off x="7462172" y="5059793"/>
            <a:ext cx="804863" cy="476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10" idx="2"/>
            <a:endCxn id="11267" idx="3"/>
          </p:cNvCxnSpPr>
          <p:nvPr/>
        </p:nvCxnSpPr>
        <p:spPr>
          <a:xfrm flipH="1">
            <a:off x="7465347" y="5561443"/>
            <a:ext cx="784225" cy="11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流程图: 磁盘 9"/>
          <p:cNvSpPr/>
          <p:nvPr/>
        </p:nvSpPr>
        <p:spPr>
          <a:xfrm>
            <a:off x="8267034" y="4916917"/>
            <a:ext cx="647700" cy="2873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1" name="流程图: 磁盘 10"/>
          <p:cNvSpPr/>
          <p:nvPr/>
        </p:nvSpPr>
        <p:spPr>
          <a:xfrm>
            <a:off x="8249571" y="5402692"/>
            <a:ext cx="649288" cy="2873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2" name="流程图: 磁盘 11"/>
          <p:cNvSpPr/>
          <p:nvPr/>
        </p:nvSpPr>
        <p:spPr>
          <a:xfrm>
            <a:off x="8244810" y="4627993"/>
            <a:ext cx="649287" cy="2889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3" name="流程图: 磁盘 12"/>
          <p:cNvSpPr/>
          <p:nvPr/>
        </p:nvSpPr>
        <p:spPr>
          <a:xfrm>
            <a:off x="8268621" y="5777343"/>
            <a:ext cx="647700" cy="2889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cxnSp>
        <p:nvCxnSpPr>
          <p:cNvPr id="14" name="直接连接符 13"/>
          <p:cNvCxnSpPr>
            <a:stCxn id="10" idx="2"/>
            <a:endCxn id="11267" idx="3"/>
          </p:cNvCxnSpPr>
          <p:nvPr/>
        </p:nvCxnSpPr>
        <p:spPr>
          <a:xfrm flipH="1">
            <a:off x="5817522" y="5148692"/>
            <a:ext cx="752475" cy="196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0" idx="2"/>
            <a:endCxn id="11267" idx="3"/>
          </p:cNvCxnSpPr>
          <p:nvPr/>
        </p:nvCxnSpPr>
        <p:spPr>
          <a:xfrm flipH="1" flipV="1">
            <a:off x="5817522" y="5490006"/>
            <a:ext cx="784225" cy="1539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1278" name="Picture 9" descr="server3"/>
          <p:cNvPicPr>
            <a:picLocks noChangeAspect="1" noChangeArrowheads="1"/>
          </p:cNvPicPr>
          <p:nvPr>
            <p:custDataLst>
              <p:tags r:id="rId4"/>
            </p:custDataLst>
          </p:nvPr>
        </p:nvPicPr>
        <p:blipFill>
          <a:blip r:embed="rId2" cstate="print">
            <a:extLst>
              <a:ext uri="{28A0092B-C50C-407E-A947-70E740481C1C}">
                <a14:useLocalDpi xmlns:a14="http://schemas.microsoft.com/office/drawing/2010/main" val="0"/>
              </a:ext>
            </a:extLst>
          </a:blip>
          <a:srcRect/>
          <a:stretch>
            <a:fillRect/>
          </a:stretch>
        </p:blipFill>
        <p:spPr bwMode="auto">
          <a:xfrm>
            <a:off x="5015834" y="5151867"/>
            <a:ext cx="8636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6"/>
          <p:cNvSpPr txBox="1">
            <a:spLocks noChangeArrowheads="1"/>
          </p:cNvSpPr>
          <p:nvPr/>
        </p:nvSpPr>
        <p:spPr bwMode="auto">
          <a:xfrm>
            <a:off x="9465596" y="4796268"/>
            <a:ext cx="1435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latin typeface="微软雅黑" panose="020B0503020204020204" pitchFamily="34" charset="-122"/>
                <a:ea typeface="微软雅黑" panose="020B0503020204020204" pitchFamily="34" charset="-122"/>
              </a:rPr>
              <a:t>应用程序</a:t>
            </a:r>
            <a:endParaRPr lang="zh-CN" altLang="en-US" sz="2400" b="1">
              <a:latin typeface="微软雅黑" panose="020B0503020204020204" pitchFamily="34" charset="-122"/>
              <a:ea typeface="微软雅黑" panose="020B0503020204020204" pitchFamily="34" charset="-122"/>
            </a:endParaRPr>
          </a:p>
        </p:txBody>
      </p:sp>
      <p:sp>
        <p:nvSpPr>
          <p:cNvPr id="11280" name="文本框 17"/>
          <p:cNvSpPr txBox="1">
            <a:spLocks noChangeArrowheads="1"/>
          </p:cNvSpPr>
          <p:nvPr/>
        </p:nvSpPr>
        <p:spPr bwMode="auto">
          <a:xfrm>
            <a:off x="9305259" y="5282043"/>
            <a:ext cx="8556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a:latin typeface="微软雅黑" panose="020B0503020204020204" pitchFamily="34" charset="-122"/>
                <a:ea typeface="微软雅黑" panose="020B0503020204020204" pitchFamily="34" charset="-122"/>
              </a:rPr>
              <a:t>服务</a:t>
            </a:r>
            <a:endParaRPr lang="zh-CN" altLang="en-US" sz="2400" b="1">
              <a:latin typeface="微软雅黑" panose="020B0503020204020204" pitchFamily="34" charset="-122"/>
              <a:ea typeface="微软雅黑" panose="020B0503020204020204" pitchFamily="34" charset="-122"/>
            </a:endParaRPr>
          </a:p>
        </p:txBody>
      </p:sp>
      <p:cxnSp>
        <p:nvCxnSpPr>
          <p:cNvPr id="20" name="直接连接符 19"/>
          <p:cNvCxnSpPr>
            <a:stCxn id="10" idx="2"/>
            <a:endCxn id="11267" idx="3"/>
          </p:cNvCxnSpPr>
          <p:nvPr/>
        </p:nvCxnSpPr>
        <p:spPr>
          <a:xfrm flipH="1">
            <a:off x="4257010" y="5386818"/>
            <a:ext cx="752475" cy="1952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 descr="https://timgsa.baidu.com/timg?image&amp;quality=80&amp;size=b9999_10000&amp;sec=1539251137459&amp;di=b89e990fa213106f4e92d9288185ee69&amp;imgtype=0&amp;src=http%3A%2F%2Fwww.radicalhub.com%2Fwp-content%2Fuploads%2F2014%2F09%2FCloud-Computing-e139963459293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968" y="3269037"/>
            <a:ext cx="3194553" cy="221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任意多边形 1"/>
          <p:cNvSpPr/>
          <p:nvPr/>
        </p:nvSpPr>
        <p:spPr>
          <a:xfrm rot="1560000">
            <a:off x="2291080" y="4984115"/>
            <a:ext cx="1739900" cy="761365"/>
          </a:xfrm>
          <a:custGeom>
            <a:avLst/>
            <a:gdLst>
              <a:gd name="connsiteX0" fmla="*/ 0 w 1937442"/>
              <a:gd name="connsiteY0" fmla="*/ 0 h 390025"/>
              <a:gd name="connsiteX1" fmla="*/ 162963 w 1937442"/>
              <a:gd name="connsiteY1" fmla="*/ 298764 h 390025"/>
              <a:gd name="connsiteX2" fmla="*/ 597529 w 1937442"/>
              <a:gd name="connsiteY2" fmla="*/ 389299 h 390025"/>
              <a:gd name="connsiteX3" fmla="*/ 1077363 w 1937442"/>
              <a:gd name="connsiteY3" fmla="*/ 262550 h 390025"/>
              <a:gd name="connsiteX4" fmla="*/ 1466662 w 1937442"/>
              <a:gd name="connsiteY4" fmla="*/ 144855 h 390025"/>
              <a:gd name="connsiteX5" fmla="*/ 1683945 w 1937442"/>
              <a:gd name="connsiteY5" fmla="*/ 135801 h 390025"/>
              <a:gd name="connsiteX6" fmla="*/ 1937442 w 1937442"/>
              <a:gd name="connsiteY6" fmla="*/ 181069 h 390025"/>
              <a:gd name="connsiteX7" fmla="*/ 1937442 w 1937442"/>
              <a:gd name="connsiteY7" fmla="*/ 181069 h 39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37442" h="390025">
                <a:moveTo>
                  <a:pt x="0" y="0"/>
                </a:moveTo>
                <a:cubicBezTo>
                  <a:pt x="31687" y="116940"/>
                  <a:pt x="63375" y="233881"/>
                  <a:pt x="162963" y="298764"/>
                </a:cubicBezTo>
                <a:cubicBezTo>
                  <a:pt x="262551" y="363647"/>
                  <a:pt x="445129" y="395335"/>
                  <a:pt x="597529" y="389299"/>
                </a:cubicBezTo>
                <a:cubicBezTo>
                  <a:pt x="749929" y="383263"/>
                  <a:pt x="932508" y="303291"/>
                  <a:pt x="1077363" y="262550"/>
                </a:cubicBezTo>
                <a:cubicBezTo>
                  <a:pt x="1222218" y="221809"/>
                  <a:pt x="1365565" y="165980"/>
                  <a:pt x="1466662" y="144855"/>
                </a:cubicBezTo>
                <a:cubicBezTo>
                  <a:pt x="1567759" y="123730"/>
                  <a:pt x="1605482" y="129765"/>
                  <a:pt x="1683945" y="135801"/>
                </a:cubicBezTo>
                <a:cubicBezTo>
                  <a:pt x="1762408" y="141837"/>
                  <a:pt x="1937442" y="181069"/>
                  <a:pt x="1937442" y="181069"/>
                </a:cubicBezTo>
                <a:lnTo>
                  <a:pt x="1937442" y="181069"/>
                </a:lnTo>
              </a:path>
            </a:pathLst>
          </a:cu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3375,&quot;width&quot;:3375}"/>
</p:tagLst>
</file>

<file path=ppt/tags/tag2.xml><?xml version="1.0" encoding="utf-8"?>
<p:tagLst xmlns:p="http://schemas.openxmlformats.org/presentationml/2006/main">
  <p:tag name="KSO_WM_UNIT_PLACING_PICTURE_USER_VIEWPORT" val="{&quot;height&quot;:3375,&quot;width&quot;:3375}"/>
</p:tagLst>
</file>

<file path=ppt/tags/tag3.xml><?xml version="1.0" encoding="utf-8"?>
<p:tagLst xmlns:p="http://schemas.openxmlformats.org/presentationml/2006/main">
  <p:tag name="KSO_WM_UNIT_PLACING_PICTURE_USER_VIEWPORT" val="{&quot;height&quot;:3375,&quot;width&quot;:3375}"/>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commondata" val="eyJoZGlkIjoiZTkyZDA4MDE0ZDlkZDdhOGMxODNhOGE2MWQxZmJlMj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13407</Words>
  <Application>WPS 演示</Application>
  <PresentationFormat>宽屏</PresentationFormat>
  <Paragraphs>785</Paragraphs>
  <Slides>55</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55</vt:i4>
      </vt:variant>
    </vt:vector>
  </HeadingPairs>
  <TitlesOfParts>
    <vt:vector size="66" baseType="lpstr">
      <vt:lpstr>Arial</vt:lpstr>
      <vt:lpstr>宋体</vt:lpstr>
      <vt:lpstr>Wingdings</vt:lpstr>
      <vt:lpstr>微软雅黑</vt:lpstr>
      <vt:lpstr>Calibri Light</vt:lpstr>
      <vt:lpstr>Arial Unicode MS</vt:lpstr>
      <vt:lpstr>Calibri</vt:lpstr>
      <vt:lpstr>黑体</vt:lpstr>
      <vt:lpstr>MS PGothic</vt:lpstr>
      <vt:lpstr>Arial Narrow</vt:lpstr>
      <vt:lpstr>Office 主题</vt:lpstr>
      <vt:lpstr>Software Architectures</vt:lpstr>
      <vt:lpstr>Content：</vt:lpstr>
      <vt:lpstr>PowerPoint 演示文稿</vt:lpstr>
      <vt:lpstr>PowerPoint 演示文稿</vt:lpstr>
      <vt:lpstr>PowerPoint 演示文稿</vt:lpstr>
      <vt:lpstr>PowerPoint 演示文稿</vt:lpstr>
      <vt:lpstr>PowerPoint 演示文稿</vt:lpstr>
      <vt:lpstr>2. Concept of Cloud Computing</vt:lpstr>
      <vt:lpstr>PowerPoint 演示文稿</vt:lpstr>
      <vt:lpstr>PowerPoint 演示文稿</vt:lpstr>
      <vt:lpstr>2. Concept of Cloud Computing</vt:lpstr>
      <vt:lpstr>PowerPoint 演示文稿</vt:lpstr>
      <vt:lpstr>PowerPoint 演示文稿</vt:lpstr>
      <vt:lpstr>PowerPoint 演示文稿</vt:lpstr>
      <vt:lpstr>PowerPoint 演示文稿</vt:lpstr>
      <vt:lpstr>硬件： 服务器、网络</vt:lpstr>
      <vt:lpstr>PowerPoint 演示文稿</vt:lpstr>
      <vt:lpstr>PowerPoint 演示文稿</vt:lpstr>
      <vt:lpstr>3. Cloud Delivery Models</vt:lpstr>
      <vt:lpstr>3. Cloud Delivery Models</vt:lpstr>
      <vt:lpstr>SaaS (软件即服务) </vt:lpstr>
      <vt:lpstr>3. Cloud Delivery Models</vt:lpstr>
      <vt:lpstr>PaaS (平台即服务)</vt:lpstr>
      <vt:lpstr>IaaS(基础设施即服务)</vt:lpstr>
      <vt:lpstr>3. Cloud Delivery Models</vt:lpstr>
      <vt:lpstr>Example: Google</vt:lpstr>
      <vt:lpstr>PowerPoint 演示文稿</vt:lpstr>
      <vt:lpstr>多租户架构 Multi-tenant Architecture                      </vt:lpstr>
      <vt:lpstr>SaaS 的4层成熟度模型 4-Level Maturity Model of SaaS</vt:lpstr>
      <vt:lpstr>Level 1 - Ad-Hoc / Custom (专门的、定制的)</vt:lpstr>
      <vt:lpstr>Level 2 – Configurable (可配置的)</vt:lpstr>
      <vt:lpstr>Level 3 - Configurable, Multi-Tenant-Efficient                 可配置-多租户-高效率</vt:lpstr>
      <vt:lpstr>Level 4 - Scalable, Configurable, Multi-Tenant-Efficient                  可伸缩的，可配置的，多租户的，高效的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Grid Computing (网格计算)</vt:lpstr>
      <vt:lpstr>PowerPoint 演示文稿</vt:lpstr>
      <vt:lpstr>PowerPoint 演示文稿</vt:lpstr>
      <vt:lpstr>关键技术1：Virtualization (虚拟化)</vt:lpstr>
      <vt:lpstr>关键技术2：大规模分布式数据存储(big data)</vt:lpstr>
      <vt:lpstr>PowerPoint 演示文稿</vt:lpstr>
      <vt:lpstr>PowerPoint 演示文稿</vt:lpstr>
      <vt:lpstr>PowerPoint 演示文稿</vt:lpstr>
      <vt:lpstr>关键技术3：Mass Data Processing(海量数据处理)</vt:lpstr>
      <vt:lpstr>PowerPoint 演示文稿</vt:lpstr>
      <vt:lpstr>关键技术4：多租户架构的资源隔离模式                             (Resource Isolation Patterns of Data Tier in MTA)</vt:lpstr>
      <vt:lpstr>Resource Isolation Patterns of Data Tier in MTA</vt:lpstr>
      <vt:lpstr>Resource Isolation Patterns of Data Tier in MTA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Architectures</dc:title>
  <dc:creator>Microsoft 帐户</dc:creator>
  <cp:lastModifiedBy>Administrator</cp:lastModifiedBy>
  <cp:revision>65</cp:revision>
  <dcterms:created xsi:type="dcterms:W3CDTF">2022-10-31T11:37:00Z</dcterms:created>
  <dcterms:modified xsi:type="dcterms:W3CDTF">2023-12-14T11:48:28Z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ED7E4A787EAE4B06BD36E9CDF71B85E5_12</vt:lpwstr>
  </property>
  <property fmtid="{D5CDD505-2E9C-101B-9397-08002B2CF9AE}" pid="3" name="KSOProductBuildVer">
    <vt:lpwstr>2052-12.1.0.15990</vt:lpwstr>
  </property>
</Properties>
</file>