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9"/>
    <p:sldId id="272" r:id="rId20"/>
    <p:sldId id="273" r:id="rId21"/>
    <p:sldId id="27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E54F2-53F3-418C-BD87-9AC4D40D61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3D09-70EB-427D-9392-839009AAE5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43BC9E8-F6F8-4CAD-9D63-BF7ED2C721A8}" type="slidenum">
              <a:rPr lang="zh-CN" altLang="en-US"/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04813" y="698500"/>
            <a:ext cx="6049962" cy="3403600"/>
          </a:xfrm>
          <a:solidFill>
            <a:srgbClr val="FFFFFF"/>
          </a:solidFill>
        </p:spPr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730" tIns="44865" rIns="89730" bIns="44865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0C7-DE03-4D4C-B7DF-579D021F0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77E-8872-4101-9EAA-3E5C9EB8EE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ChangeArrowheads="1"/>
          </p:cNvSpPr>
          <p:nvPr/>
        </p:nvSpPr>
        <p:spPr bwMode="auto">
          <a:xfrm>
            <a:off x="1992314" y="477839"/>
            <a:ext cx="799147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15443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defTabSz="115443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defTabSz="115443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defTabSz="115443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defTabSz="115443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defTabSz="11544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defTabSz="11544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defTabSz="11544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defTabSz="11544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</a:t>
            </a:r>
            <a:b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4224339" y="4005264"/>
            <a:ext cx="3527425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Professor 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Sun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4727576" y="5589589"/>
            <a:ext cx="2449513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Fall </a:t>
            </a:r>
            <a:r>
              <a:rPr lang="en-US" altLang="zh-CN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2063751" y="2493963"/>
            <a:ext cx="799306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Lecture </a:t>
            </a: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ko-KR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SOA and Web Services</a:t>
            </a:r>
            <a:endParaRPr lang="en-US" altLang="ko-KR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255" y="1752600"/>
            <a:ext cx="10230416" cy="4052888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 Entities (SOA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Consumer 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服务消费者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Provider 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Service Registry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（服务注册）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Service Contract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（服务合同）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Service Proxy 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架构的基本思想：关于动态查找服务，绑定，然后执行服务的模型。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444500"/>
            <a:ext cx="7847012" cy="463550"/>
          </a:xfrm>
        </p:spPr>
        <p:txBody>
          <a:bodyPr>
            <a:normAutofit fontScale="90000"/>
          </a:bodyPr>
          <a:lstStyle/>
          <a:p>
            <a:pPr algn="ctr" defTabSz="1154430"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SOA Software Architecture</a:t>
            </a:r>
            <a:endParaRPr lang="en-US" altLang="zh-CN" sz="30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742384" y="908052"/>
            <a:ext cx="10429591" cy="1503918"/>
          </a:xfrm>
        </p:spPr>
        <p:txBody>
          <a:bodyPr/>
          <a:lstStyle/>
          <a:p>
            <a:pPr>
              <a:buFont typeface="Times" pitchFamily="18" charset="0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SOA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工作机制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Working Mechanism of SOA)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SOA uses "find, bind, and execute" paradigm in figure below.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919288" y="6213476"/>
            <a:ext cx="7848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The “Find-bind-execute" Paradigm 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799014" y="4005263"/>
            <a:ext cx="1584325" cy="576262"/>
          </a:xfrm>
          <a:prstGeom prst="rect">
            <a:avLst/>
          </a:prstGeom>
          <a:solidFill>
            <a:srgbClr val="00FFFF"/>
          </a:solidFill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ontract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198" name="Line 6"/>
          <p:cNvSpPr>
            <a:spLocks noChangeShapeType="1"/>
          </p:cNvSpPr>
          <p:nvPr/>
        </p:nvSpPr>
        <p:spPr bwMode="auto">
          <a:xfrm>
            <a:off x="4367213" y="3355975"/>
            <a:ext cx="3744912" cy="86518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4440239" y="4797425"/>
            <a:ext cx="3671887" cy="503238"/>
          </a:xfrm>
          <a:prstGeom prst="line">
            <a:avLst/>
          </a:prstGeom>
          <a:noFill/>
          <a:ln w="44450">
            <a:solidFill>
              <a:srgbClr val="0000FF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>
            <a:off x="3503613" y="3355975"/>
            <a:ext cx="0" cy="151288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5448301" y="3141663"/>
            <a:ext cx="1368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Find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5880101" y="5156200"/>
            <a:ext cx="1654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Register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1846264" y="3806826"/>
            <a:ext cx="173037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Bind and execute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2204" name="AutoShape 12"/>
          <p:cNvSpPr>
            <a:spLocks noChangeArrowheads="1"/>
          </p:cNvSpPr>
          <p:nvPr/>
        </p:nvSpPr>
        <p:spPr bwMode="auto">
          <a:xfrm>
            <a:off x="2278063" y="2636838"/>
            <a:ext cx="2305050" cy="7921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205" name="AutoShape 13"/>
          <p:cNvSpPr>
            <a:spLocks noChangeArrowheads="1"/>
          </p:cNvSpPr>
          <p:nvPr/>
        </p:nvSpPr>
        <p:spPr bwMode="auto">
          <a:xfrm>
            <a:off x="2206626" y="4870450"/>
            <a:ext cx="2195513" cy="863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ervice 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206" name="AutoShape 14"/>
          <p:cNvSpPr>
            <a:spLocks noChangeArrowheads="1"/>
          </p:cNvSpPr>
          <p:nvPr/>
        </p:nvSpPr>
        <p:spPr bwMode="auto">
          <a:xfrm>
            <a:off x="8110539" y="3933826"/>
            <a:ext cx="1730375" cy="10080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7894639" y="5086351"/>
            <a:ext cx="2522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包含很多服务提供者目录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847012" cy="463550"/>
          </a:xfrm>
        </p:spPr>
        <p:txBody>
          <a:bodyPr>
            <a:normAutofit fontScale="90000"/>
          </a:bodyPr>
          <a:lstStyle/>
          <a:p>
            <a:pPr algn="ctr" defTabSz="1154430"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SOA Software Architecture</a:t>
            </a:r>
            <a:endParaRPr lang="en-US" altLang="zh-CN" sz="30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animBg="1"/>
      <p:bldP spid="392200" grpId="0" animBg="1"/>
      <p:bldP spid="392201" grpId="0"/>
      <p:bldP spid="392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6"/>
          <p:cNvSpPr>
            <a:spLocks noChangeArrowheads="1"/>
          </p:cNvSpPr>
          <p:nvPr/>
        </p:nvSpPr>
        <p:spPr bwMode="auto">
          <a:xfrm>
            <a:off x="1992314" y="5300664"/>
            <a:ext cx="812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Consumer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发送请求的过程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187" name="AutoShape 2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568948" y="5578477"/>
            <a:ext cx="2016125" cy="8207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hlinkClick r:id="rId1" action="ppaction://hlinksldjump"/>
              </a:rPr>
              <a:t>Back</a:t>
            </a:r>
            <a:endParaRPr lang="en-US" altLang="zh-CN" sz="36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6188" name="AutoShape 28"/>
          <p:cNvSpPr>
            <a:spLocks noChangeArrowheads="1"/>
          </p:cNvSpPr>
          <p:nvPr/>
        </p:nvSpPr>
        <p:spPr bwMode="auto">
          <a:xfrm>
            <a:off x="1774826" y="2349500"/>
            <a:ext cx="4176713" cy="23764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0000"/>
              </a:lnSpc>
              <a:defRPr/>
            </a:pP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 Box 29"/>
          <p:cNvSpPr txBox="1">
            <a:spLocks noChangeArrowheads="1"/>
          </p:cNvSpPr>
          <p:nvPr/>
        </p:nvSpPr>
        <p:spPr bwMode="auto">
          <a:xfrm>
            <a:off x="1847851" y="3284539"/>
            <a:ext cx="2232025" cy="650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code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190" name="Oval 30"/>
          <p:cNvSpPr>
            <a:spLocks noChangeArrowheads="1"/>
          </p:cNvSpPr>
          <p:nvPr/>
        </p:nvSpPr>
        <p:spPr bwMode="auto">
          <a:xfrm>
            <a:off x="4583113" y="3143250"/>
            <a:ext cx="1223962" cy="863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Line 31"/>
          <p:cNvSpPr>
            <a:spLocks noChangeShapeType="1"/>
          </p:cNvSpPr>
          <p:nvPr/>
        </p:nvSpPr>
        <p:spPr bwMode="auto">
          <a:xfrm>
            <a:off x="3935414" y="3575050"/>
            <a:ext cx="649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92" name="AutoShape 32"/>
          <p:cNvSpPr>
            <a:spLocks noChangeArrowheads="1"/>
          </p:cNvSpPr>
          <p:nvPr/>
        </p:nvSpPr>
        <p:spPr bwMode="auto">
          <a:xfrm>
            <a:off x="8464550" y="1628776"/>
            <a:ext cx="1714500" cy="57626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193" name="AutoShape 33"/>
          <p:cNvSpPr>
            <a:spLocks noChangeArrowheads="1"/>
          </p:cNvSpPr>
          <p:nvPr/>
        </p:nvSpPr>
        <p:spPr bwMode="auto">
          <a:xfrm>
            <a:off x="8399464" y="3429000"/>
            <a:ext cx="1728787" cy="12969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折角形 14"/>
          <p:cNvSpPr/>
          <p:nvPr/>
        </p:nvSpPr>
        <p:spPr bwMode="auto">
          <a:xfrm>
            <a:off x="8461376" y="2400300"/>
            <a:ext cx="1654175" cy="431800"/>
          </a:xfrm>
          <a:prstGeom prst="foldedCorner">
            <a:avLst/>
          </a:prstGeom>
          <a:solidFill>
            <a:schemeClr val="bg1">
              <a:lumMod val="50000"/>
              <a:lumOff val="50000"/>
              <a:alpha val="15000"/>
            </a:schemeClr>
          </a:solidFill>
          <a:ln>
            <a:solidFill>
              <a:srgbClr val="C00000"/>
            </a:solidFill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9pPr>
          </a:lstStyle>
          <a:p>
            <a:pPr algn="ctr" eaLnBrk="0" hangingPunct="0">
              <a:defRPr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Contract 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6"/>
          <p:cNvGrpSpPr/>
          <p:nvPr/>
        </p:nvGrpSpPr>
        <p:grpSpPr bwMode="auto">
          <a:xfrm>
            <a:off x="5807076" y="2463800"/>
            <a:ext cx="2665413" cy="965200"/>
            <a:chOff x="4283075" y="2247255"/>
            <a:chExt cx="2665189" cy="965845"/>
          </a:xfrm>
        </p:grpSpPr>
        <p:sp>
          <p:nvSpPr>
            <p:cNvPr id="14347" name="Text Box 12"/>
            <p:cNvSpPr txBox="1">
              <a:spLocks noChangeArrowheads="1"/>
            </p:cNvSpPr>
            <p:nvPr/>
          </p:nvSpPr>
          <p:spPr bwMode="auto">
            <a:xfrm>
              <a:off x="4644008" y="2247255"/>
              <a:ext cx="1872021" cy="369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获得格式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8" name="Line 16"/>
            <p:cNvSpPr>
              <a:spLocks noChangeShapeType="1"/>
            </p:cNvSpPr>
            <p:nvPr/>
          </p:nvSpPr>
          <p:spPr bwMode="auto">
            <a:xfrm flipV="1">
              <a:off x="4283075" y="2450505"/>
              <a:ext cx="2665189" cy="7625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5"/>
          <p:cNvGrpSpPr/>
          <p:nvPr/>
        </p:nvGrpSpPr>
        <p:grpSpPr bwMode="auto">
          <a:xfrm>
            <a:off x="5951539" y="3357563"/>
            <a:ext cx="2447925" cy="363515"/>
            <a:chOff x="4427537" y="3140968"/>
            <a:chExt cx="2447924" cy="364356"/>
          </a:xfrm>
        </p:grpSpPr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4644008" y="3140968"/>
              <a:ext cx="2231453" cy="314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 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1" name="Line 16"/>
            <p:cNvSpPr>
              <a:spLocks noChangeShapeType="1"/>
            </p:cNvSpPr>
            <p:nvPr/>
          </p:nvSpPr>
          <p:spPr bwMode="auto">
            <a:xfrm flipH="1">
              <a:off x="4427537" y="3505324"/>
              <a:ext cx="24479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08213" y="2463801"/>
            <a:ext cx="3421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Service consumer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3" name="直接连接符 3"/>
          <p:cNvCxnSpPr>
            <a:cxnSpLocks noChangeShapeType="1"/>
          </p:cNvCxnSpPr>
          <p:nvPr/>
        </p:nvCxnSpPr>
        <p:spPr bwMode="auto">
          <a:xfrm>
            <a:off x="9336088" y="2200275"/>
            <a:ext cx="0" cy="2159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7"/>
          <p:cNvGrpSpPr/>
          <p:nvPr/>
        </p:nvGrpSpPr>
        <p:grpSpPr bwMode="auto">
          <a:xfrm>
            <a:off x="5375276" y="3968753"/>
            <a:ext cx="3097213" cy="904759"/>
            <a:chOff x="3851920" y="3753298"/>
            <a:chExt cx="3096343" cy="904747"/>
          </a:xfrm>
        </p:grpSpPr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>
              <a:off x="3851920" y="3753298"/>
              <a:ext cx="3096343" cy="2359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Text Box 12"/>
            <p:cNvSpPr txBox="1">
              <a:spLocks noChangeArrowheads="1"/>
            </p:cNvSpPr>
            <p:nvPr/>
          </p:nvSpPr>
          <p:spPr bwMode="auto">
            <a:xfrm>
              <a:off x="4410304" y="4011722"/>
              <a:ext cx="2393759" cy="64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按照格式，发送服务请求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3"/>
            <a:ext cx="7847012" cy="463550"/>
          </a:xfrm>
        </p:spPr>
        <p:txBody>
          <a:bodyPr>
            <a:normAutofit fontScale="90000"/>
          </a:bodyPr>
          <a:lstStyle/>
          <a:p>
            <a:pPr algn="ctr" defTabSz="1154430"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SOA Software Architecture</a:t>
            </a:r>
            <a:endParaRPr lang="en-US" altLang="zh-CN" sz="30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847850" y="908050"/>
            <a:ext cx="55435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CC0000"/>
              </a:buClr>
              <a:buFont typeface="Times" pitchFamily="18" charset="0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现在假设服务消费者已经和服务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rgbClr val="CC0000"/>
              </a:buClr>
              <a:buFont typeface="Times" pitchFamily="18" charset="0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提供者绑定。服务提供流程如下：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0" name="AutoShape 6"/>
          <p:cNvSpPr>
            <a:spLocks noChangeArrowheads="1"/>
          </p:cNvSpPr>
          <p:nvPr/>
        </p:nvSpPr>
        <p:spPr bwMode="auto">
          <a:xfrm>
            <a:off x="3578226" y="2492375"/>
            <a:ext cx="4678363" cy="129698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Web Services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764" y="301625"/>
            <a:ext cx="5183187" cy="679450"/>
          </a:xfrm>
        </p:spPr>
        <p:txBody>
          <a:bodyPr/>
          <a:lstStyle/>
          <a:p>
            <a:pPr algn="ctr" defTabSz="115443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959667" y="1196975"/>
            <a:ext cx="10311897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services are Web-based enterprise applications that use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0">
              <a:spcBef>
                <a:spcPct val="100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open,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0">
              <a:spcBef>
                <a:spcPct val="100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XML-based standards and transport 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0">
              <a:spcBef>
                <a:spcPct val="100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protocols to exchange data with calling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0">
              <a:spcBef>
                <a:spcPct val="100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clients.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Web services implements concepts of SOA, they do not implement all of them. 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supports Web services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2"/>
          <p:cNvSpPr>
            <a:spLocks noChangeArrowheads="1"/>
          </p:cNvSpPr>
          <p:nvPr/>
        </p:nvSpPr>
        <p:spPr bwMode="auto">
          <a:xfrm>
            <a:off x="7848600" y="2938463"/>
            <a:ext cx="1676400" cy="1524000"/>
          </a:xfrm>
          <a:prstGeom prst="flowChartMultidocument">
            <a:avLst/>
          </a:prstGeom>
          <a:gradFill rotWithShape="0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C0C0C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WSDL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7772400" y="4930775"/>
            <a:ext cx="1752600" cy="1371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Web Service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(J2EE, PL/SQL,</a:t>
            </a:r>
            <a:b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.NET,C/C++,</a:t>
            </a:r>
            <a:b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Legacy …)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2743200" y="4930775"/>
            <a:ext cx="1752600" cy="1371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Web Service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(J2EE, .NET,</a:t>
            </a:r>
            <a:b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PL/SQL …)</a:t>
            </a:r>
            <a:endParaRPr lang="en-US" altLang="zh-CN" sz="16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flipV="1">
            <a:off x="8610600" y="4456114"/>
            <a:ext cx="6350" cy="509587"/>
          </a:xfrm>
          <a:prstGeom prst="line">
            <a:avLst/>
          </a:prstGeom>
          <a:noFill/>
          <a:ln w="76327">
            <a:solidFill>
              <a:schemeClr val="bg1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5087939" y="1916114"/>
            <a:ext cx="1552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Points to 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description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 rot="-50120">
            <a:off x="5713413" y="3167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3432175" y="3798889"/>
            <a:ext cx="1943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Finds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Service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     发现服务</a:t>
            </a:r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4656139" y="5667375"/>
            <a:ext cx="2663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Invokes with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XML Messages</a:t>
            </a:r>
            <a:endParaRPr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     调用服务</a:t>
            </a:r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rot="5400000" flipH="1" flipV="1">
            <a:off x="6145213" y="3986213"/>
            <a:ext cx="0" cy="3244850"/>
          </a:xfrm>
          <a:prstGeom prst="line">
            <a:avLst/>
          </a:prstGeom>
          <a:noFill/>
          <a:ln w="76327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5664201" y="5119688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SOAP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9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43063"/>
            <a:ext cx="324008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1722438" y="2173289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UDDI </a:t>
            </a:r>
            <a:b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Registry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V="1">
            <a:off x="3214689" y="3321051"/>
            <a:ext cx="1587" cy="1547813"/>
          </a:xfrm>
          <a:prstGeom prst="line">
            <a:avLst/>
          </a:prstGeom>
          <a:noFill/>
          <a:ln w="76327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H="1" flipV="1">
            <a:off x="4310064" y="2811463"/>
            <a:ext cx="3514725" cy="550862"/>
          </a:xfrm>
          <a:prstGeom prst="line">
            <a:avLst/>
          </a:prstGeom>
          <a:noFill/>
          <a:ln w="76327">
            <a:solidFill>
              <a:srgbClr val="0000FF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 flipV="1">
            <a:off x="4267200" y="3155950"/>
            <a:ext cx="3348038" cy="1898650"/>
          </a:xfrm>
          <a:prstGeom prst="line">
            <a:avLst/>
          </a:prstGeom>
          <a:noFill/>
          <a:ln w="76327">
            <a:solidFill>
              <a:srgbClr val="0000FF"/>
            </a:solidFill>
            <a:prstDash val="sysDot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5449889" y="3332163"/>
            <a:ext cx="1336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Points to service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8040688" y="2420938"/>
            <a:ext cx="14398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服务描述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26" name="Rectangle 21"/>
          <p:cNvSpPr>
            <a:spLocks noChangeArrowheads="1"/>
          </p:cNvSpPr>
          <p:nvPr/>
        </p:nvSpPr>
        <p:spPr bwMode="auto">
          <a:xfrm>
            <a:off x="2106424" y="1052513"/>
            <a:ext cx="1811714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10000"/>
              </a:spcBef>
              <a:buClr>
                <a:srgbClr val="CC0000"/>
              </a:buClr>
              <a:buFont typeface="Times" pitchFamily="18" charset="0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描述和发现服务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27" name="Rectangle 22"/>
          <p:cNvSpPr>
            <a:spLocks noChangeArrowheads="1"/>
          </p:cNvSpPr>
          <p:nvPr/>
        </p:nvSpPr>
        <p:spPr bwMode="auto">
          <a:xfrm>
            <a:off x="4170552" y="1081088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UDDI</a:t>
            </a:r>
            <a:endParaRPr lang="zh-CN" altLang="en-US" b="1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764" y="188913"/>
            <a:ext cx="5183187" cy="679450"/>
          </a:xfrm>
        </p:spPr>
        <p:txBody>
          <a:bodyPr/>
          <a:lstStyle/>
          <a:p>
            <a:pPr algn="ctr" defTabSz="115443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9" name="TextBox 1"/>
          <p:cNvSpPr txBox="1">
            <a:spLocks noChangeArrowheads="1"/>
          </p:cNvSpPr>
          <p:nvPr/>
        </p:nvSpPr>
        <p:spPr bwMode="auto">
          <a:xfrm>
            <a:off x="9696451" y="4508500"/>
            <a:ext cx="720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0" name="TextBox 23"/>
          <p:cNvSpPr txBox="1">
            <a:spLocks noChangeArrowheads="1"/>
          </p:cNvSpPr>
          <p:nvPr/>
        </p:nvSpPr>
        <p:spPr bwMode="auto">
          <a:xfrm>
            <a:off x="1765300" y="4392613"/>
            <a:ext cx="71913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/>
      <p:bldP spid="209929" grpId="0"/>
      <p:bldP spid="209930" grpId="0"/>
      <p:bldP spid="209932" grpId="0" animBg="1"/>
      <p:bldP spid="209933" grpId="0"/>
      <p:bldP spid="209936" grpId="0" animBg="1"/>
      <p:bldP spid="209937" grpId="0" animBg="1"/>
      <p:bldP spid="209938" grpId="0" animBg="1"/>
      <p:bldP spid="2099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932507" y="1125538"/>
            <a:ext cx="10148935" cy="3301607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WSDL stands for Web Services Description Language (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网络服务描述语言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WSDL is an XML document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WSDL is used to describe Web services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WSDL specifies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location of the service, and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operations (or methods) the service exposes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780" name="AutoShape 4"/>
          <p:cNvSpPr>
            <a:spLocks noChangeArrowheads="1"/>
          </p:cNvSpPr>
          <p:nvPr/>
        </p:nvSpPr>
        <p:spPr bwMode="auto">
          <a:xfrm>
            <a:off x="7248525" y="5084764"/>
            <a:ext cx="3024188" cy="15128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r>
              <a:rPr lang="en-US" altLang="zh-CN" sz="3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给出服务地址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buFont typeface="Arial" panose="020B0604020202020204" pitchFamily="34" charset="0"/>
              <a:buChar char="•"/>
              <a:defRPr/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给出服务操作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764" y="188913"/>
            <a:ext cx="5183187" cy="679450"/>
          </a:xfrm>
        </p:spPr>
        <p:txBody>
          <a:bodyPr/>
          <a:lstStyle/>
          <a:p>
            <a:pPr algn="ctr" defTabSz="1154430">
              <a:defRPr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832919" y="1916113"/>
            <a:ext cx="1045675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>
              <a:lnSpc>
                <a:spcPct val="105000"/>
              </a:lnSpc>
              <a:spcBef>
                <a:spcPct val="25000"/>
              </a:spcBef>
              <a:buClr>
                <a:srgbClr val="CC0000"/>
              </a:buClr>
              <a:buFont typeface="Times" pitchFamily="18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：是描述、发现、集成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Enterprise Universal Description, Discovery, and Integration (UDDI) Services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5000"/>
              </a:spcBef>
              <a:buClr>
                <a:srgbClr val="CC0000"/>
              </a:buClr>
              <a:buFont typeface="Times" pitchFamily="18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Enterprise UDDI Services helps companies organize and catalog Web services and other programmatic resources.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764" y="301625"/>
            <a:ext cx="5183187" cy="679450"/>
          </a:xfrm>
        </p:spPr>
        <p:txBody>
          <a:bodyPr/>
          <a:lstStyle/>
          <a:p>
            <a:pPr algn="ctr" defTabSz="115443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878186" y="1773238"/>
            <a:ext cx="10339057" cy="29511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 stands for Simple Object Access Protocol 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简单对象访问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SOAP is a simple XML-based protocol to let applications exchange information over HTTP. (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使得许多应用之间利用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协议传递信息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764" y="301625"/>
            <a:ext cx="5183187" cy="679450"/>
          </a:xfrm>
        </p:spPr>
        <p:txBody>
          <a:bodyPr/>
          <a:lstStyle/>
          <a:p>
            <a:pPr algn="ctr" defTabSz="115443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Web Services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>
          <a:xfrm>
            <a:off x="1596232" y="333843"/>
            <a:ext cx="8856662" cy="720725"/>
          </a:xfrm>
        </p:spPr>
        <p:txBody>
          <a:bodyPr/>
          <a:lstStyle/>
          <a:p>
            <a:pPr algn="ctr"/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每个互联网上运行的软件系统都可以封装成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laptop"/>
          <p:cNvSpPr>
            <a:spLocks noEditPoints="1" noChangeArrowheads="1"/>
          </p:cNvSpPr>
          <p:nvPr/>
        </p:nvSpPr>
        <p:spPr bwMode="auto">
          <a:xfrm>
            <a:off x="1739106" y="2874256"/>
            <a:ext cx="935037" cy="719137"/>
          </a:xfrm>
          <a:custGeom>
            <a:avLst/>
            <a:gdLst>
              <a:gd name="T0" fmla="*/ 3362 w 21600"/>
              <a:gd name="T1" fmla="*/ 0 h 21600"/>
              <a:gd name="T2" fmla="*/ 18327 w 21600"/>
              <a:gd name="T3" fmla="*/ 0 h 21600"/>
              <a:gd name="T4" fmla="*/ 18327 w 21600"/>
              <a:gd name="T5" fmla="*/ 14347 h 21600"/>
              <a:gd name="T6" fmla="*/ 3362 w 21600"/>
              <a:gd name="T7" fmla="*/ 14347 h 21600"/>
              <a:gd name="T8" fmla="*/ 3362 w 21600"/>
              <a:gd name="T9" fmla="*/ 0 h 21600"/>
              <a:gd name="T10" fmla="*/ 3340 w 21600"/>
              <a:gd name="T11" fmla="*/ 15068 h 21600"/>
              <a:gd name="T12" fmla="*/ 0 w 21600"/>
              <a:gd name="T13" fmla="*/ 19877 h 21600"/>
              <a:gd name="T14" fmla="*/ 21600 w 21600"/>
              <a:gd name="T15" fmla="*/ 19877 h 21600"/>
              <a:gd name="T16" fmla="*/ 18327 w 21600"/>
              <a:gd name="T17" fmla="*/ 15068 h 21600"/>
              <a:gd name="T18" fmla="*/ 3340 w 21600"/>
              <a:gd name="T19" fmla="*/ 15068 h 21600"/>
              <a:gd name="T20" fmla="*/ 0 w 21600"/>
              <a:gd name="T21" fmla="*/ 19877 h 21600"/>
              <a:gd name="T22" fmla="*/ 0 w 21600"/>
              <a:gd name="T23" fmla="*/ 21600 h 21600"/>
              <a:gd name="T24" fmla="*/ 21600 w 21600"/>
              <a:gd name="T25" fmla="*/ 21600 h 21600"/>
              <a:gd name="T26" fmla="*/ 21600 w 21600"/>
              <a:gd name="T27" fmla="*/ 19877 h 21600"/>
              <a:gd name="T28" fmla="*/ 0 w 21600"/>
              <a:gd name="T29" fmla="*/ 19877 h 21600"/>
              <a:gd name="T30" fmla="*/ 4186 w 21600"/>
              <a:gd name="T31" fmla="*/ 1523 h 21600"/>
              <a:gd name="T32" fmla="*/ 17547 w 21600"/>
              <a:gd name="T33" fmla="*/ 1523 h 21600"/>
              <a:gd name="T34" fmla="*/ 17547 w 21600"/>
              <a:gd name="T35" fmla="*/ 12744 h 21600"/>
              <a:gd name="T36" fmla="*/ 4186 w 21600"/>
              <a:gd name="T37" fmla="*/ 12744 h 21600"/>
              <a:gd name="T38" fmla="*/ 4186 w 21600"/>
              <a:gd name="T39" fmla="*/ 1523 h 21600"/>
              <a:gd name="T40" fmla="*/ 3318 w 21600"/>
              <a:gd name="T41" fmla="*/ 15549 h 21600"/>
              <a:gd name="T42" fmla="*/ 2917 w 21600"/>
              <a:gd name="T43" fmla="*/ 16110 h 21600"/>
              <a:gd name="T44" fmla="*/ 18727 w 21600"/>
              <a:gd name="T45" fmla="*/ 16110 h 21600"/>
              <a:gd name="T46" fmla="*/ 18327 w 21600"/>
              <a:gd name="T47" fmla="*/ 15549 h 21600"/>
              <a:gd name="T48" fmla="*/ 3318 w 21600"/>
              <a:gd name="T49" fmla="*/ 15549 h 21600"/>
              <a:gd name="T50" fmla="*/ 6213 w 21600"/>
              <a:gd name="T51" fmla="*/ 18314 h 21600"/>
              <a:gd name="T52" fmla="*/ 5946 w 21600"/>
              <a:gd name="T53" fmla="*/ 18875 h 21600"/>
              <a:gd name="T54" fmla="*/ 15766 w 21600"/>
              <a:gd name="T55" fmla="*/ 18875 h 21600"/>
              <a:gd name="T56" fmla="*/ 15499 w 21600"/>
              <a:gd name="T57" fmla="*/ 18314 h 21600"/>
              <a:gd name="T58" fmla="*/ 6213 w 21600"/>
              <a:gd name="T59" fmla="*/ 18314 h 21600"/>
              <a:gd name="T60" fmla="*/ 2828 w 21600"/>
              <a:gd name="T61" fmla="*/ 16471 h 21600"/>
              <a:gd name="T62" fmla="*/ 2405 w 21600"/>
              <a:gd name="T63" fmla="*/ 17072 h 21600"/>
              <a:gd name="T64" fmla="*/ 19284 w 21600"/>
              <a:gd name="T65" fmla="*/ 17072 h 21600"/>
              <a:gd name="T66" fmla="*/ 18839 w 21600"/>
              <a:gd name="T67" fmla="*/ 16471 h 21600"/>
              <a:gd name="T68" fmla="*/ 2828 w 21600"/>
              <a:gd name="T69" fmla="*/ 16471 h 21600"/>
              <a:gd name="T70" fmla="*/ 2316 w 21600"/>
              <a:gd name="T71" fmla="*/ 17352 h 21600"/>
              <a:gd name="T72" fmla="*/ 1871 w 21600"/>
              <a:gd name="T73" fmla="*/ 17953 h 21600"/>
              <a:gd name="T74" fmla="*/ 19863 w 21600"/>
              <a:gd name="T75" fmla="*/ 17953 h 21600"/>
              <a:gd name="T76" fmla="*/ 19395 w 21600"/>
              <a:gd name="T77" fmla="*/ 17352 h 21600"/>
              <a:gd name="T78" fmla="*/ 2316 w 21600"/>
              <a:gd name="T79" fmla="*/ 173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ea typeface="Arial Unicode MS" panose="020B0604020202020204" pitchFamily="34" charset="-122"/>
            </a:endParaRPr>
          </a:p>
        </p:txBody>
      </p:sp>
      <p:pic>
        <p:nvPicPr>
          <p:cNvPr id="22531" name="Picture 5" descr="untitled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80" y="2203451"/>
            <a:ext cx="241379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aptop"/>
          <p:cNvSpPr>
            <a:spLocks noEditPoints="1" noChangeArrowheads="1"/>
          </p:cNvSpPr>
          <p:nvPr/>
        </p:nvSpPr>
        <p:spPr bwMode="auto">
          <a:xfrm>
            <a:off x="7939167" y="1987550"/>
            <a:ext cx="935038" cy="719138"/>
          </a:xfrm>
          <a:custGeom>
            <a:avLst/>
            <a:gdLst>
              <a:gd name="T0" fmla="*/ 3362 w 21600"/>
              <a:gd name="T1" fmla="*/ 0 h 21600"/>
              <a:gd name="T2" fmla="*/ 18327 w 21600"/>
              <a:gd name="T3" fmla="*/ 0 h 21600"/>
              <a:gd name="T4" fmla="*/ 18327 w 21600"/>
              <a:gd name="T5" fmla="*/ 14347 h 21600"/>
              <a:gd name="T6" fmla="*/ 3362 w 21600"/>
              <a:gd name="T7" fmla="*/ 14347 h 21600"/>
              <a:gd name="T8" fmla="*/ 3362 w 21600"/>
              <a:gd name="T9" fmla="*/ 0 h 21600"/>
              <a:gd name="T10" fmla="*/ 3340 w 21600"/>
              <a:gd name="T11" fmla="*/ 15068 h 21600"/>
              <a:gd name="T12" fmla="*/ 0 w 21600"/>
              <a:gd name="T13" fmla="*/ 19877 h 21600"/>
              <a:gd name="T14" fmla="*/ 21600 w 21600"/>
              <a:gd name="T15" fmla="*/ 19877 h 21600"/>
              <a:gd name="T16" fmla="*/ 18327 w 21600"/>
              <a:gd name="T17" fmla="*/ 15068 h 21600"/>
              <a:gd name="T18" fmla="*/ 3340 w 21600"/>
              <a:gd name="T19" fmla="*/ 15068 h 21600"/>
              <a:gd name="T20" fmla="*/ 0 w 21600"/>
              <a:gd name="T21" fmla="*/ 19877 h 21600"/>
              <a:gd name="T22" fmla="*/ 0 w 21600"/>
              <a:gd name="T23" fmla="*/ 21600 h 21600"/>
              <a:gd name="T24" fmla="*/ 21600 w 21600"/>
              <a:gd name="T25" fmla="*/ 21600 h 21600"/>
              <a:gd name="T26" fmla="*/ 21600 w 21600"/>
              <a:gd name="T27" fmla="*/ 19877 h 21600"/>
              <a:gd name="T28" fmla="*/ 0 w 21600"/>
              <a:gd name="T29" fmla="*/ 19877 h 21600"/>
              <a:gd name="T30" fmla="*/ 4186 w 21600"/>
              <a:gd name="T31" fmla="*/ 1523 h 21600"/>
              <a:gd name="T32" fmla="*/ 17547 w 21600"/>
              <a:gd name="T33" fmla="*/ 1523 h 21600"/>
              <a:gd name="T34" fmla="*/ 17547 w 21600"/>
              <a:gd name="T35" fmla="*/ 12744 h 21600"/>
              <a:gd name="T36" fmla="*/ 4186 w 21600"/>
              <a:gd name="T37" fmla="*/ 12744 h 21600"/>
              <a:gd name="T38" fmla="*/ 4186 w 21600"/>
              <a:gd name="T39" fmla="*/ 1523 h 21600"/>
              <a:gd name="T40" fmla="*/ 3318 w 21600"/>
              <a:gd name="T41" fmla="*/ 15549 h 21600"/>
              <a:gd name="T42" fmla="*/ 2917 w 21600"/>
              <a:gd name="T43" fmla="*/ 16110 h 21600"/>
              <a:gd name="T44" fmla="*/ 18727 w 21600"/>
              <a:gd name="T45" fmla="*/ 16110 h 21600"/>
              <a:gd name="T46" fmla="*/ 18327 w 21600"/>
              <a:gd name="T47" fmla="*/ 15549 h 21600"/>
              <a:gd name="T48" fmla="*/ 3318 w 21600"/>
              <a:gd name="T49" fmla="*/ 15549 h 21600"/>
              <a:gd name="T50" fmla="*/ 6213 w 21600"/>
              <a:gd name="T51" fmla="*/ 18314 h 21600"/>
              <a:gd name="T52" fmla="*/ 5946 w 21600"/>
              <a:gd name="T53" fmla="*/ 18875 h 21600"/>
              <a:gd name="T54" fmla="*/ 15766 w 21600"/>
              <a:gd name="T55" fmla="*/ 18875 h 21600"/>
              <a:gd name="T56" fmla="*/ 15499 w 21600"/>
              <a:gd name="T57" fmla="*/ 18314 h 21600"/>
              <a:gd name="T58" fmla="*/ 6213 w 21600"/>
              <a:gd name="T59" fmla="*/ 18314 h 21600"/>
              <a:gd name="T60" fmla="*/ 2828 w 21600"/>
              <a:gd name="T61" fmla="*/ 16471 h 21600"/>
              <a:gd name="T62" fmla="*/ 2405 w 21600"/>
              <a:gd name="T63" fmla="*/ 17072 h 21600"/>
              <a:gd name="T64" fmla="*/ 19284 w 21600"/>
              <a:gd name="T65" fmla="*/ 17072 h 21600"/>
              <a:gd name="T66" fmla="*/ 18839 w 21600"/>
              <a:gd name="T67" fmla="*/ 16471 h 21600"/>
              <a:gd name="T68" fmla="*/ 2828 w 21600"/>
              <a:gd name="T69" fmla="*/ 16471 h 21600"/>
              <a:gd name="T70" fmla="*/ 2316 w 21600"/>
              <a:gd name="T71" fmla="*/ 17352 h 21600"/>
              <a:gd name="T72" fmla="*/ 1871 w 21600"/>
              <a:gd name="T73" fmla="*/ 17953 h 21600"/>
              <a:gd name="T74" fmla="*/ 19863 w 21600"/>
              <a:gd name="T75" fmla="*/ 17953 h 21600"/>
              <a:gd name="T76" fmla="*/ 19395 w 21600"/>
              <a:gd name="T77" fmla="*/ 17352 h 21600"/>
              <a:gd name="T78" fmla="*/ 2316 w 21600"/>
              <a:gd name="T79" fmla="*/ 173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ea typeface="Arial Unicode MS" panose="020B0604020202020204" pitchFamily="34" charset="-122"/>
            </a:endParaRPr>
          </a:p>
        </p:txBody>
      </p:sp>
      <p:sp>
        <p:nvSpPr>
          <p:cNvPr id="22533" name="laptop"/>
          <p:cNvSpPr>
            <a:spLocks noEditPoints="1" noChangeArrowheads="1"/>
          </p:cNvSpPr>
          <p:nvPr/>
        </p:nvSpPr>
        <p:spPr bwMode="auto">
          <a:xfrm>
            <a:off x="8155067" y="3932239"/>
            <a:ext cx="935038" cy="719137"/>
          </a:xfrm>
          <a:custGeom>
            <a:avLst/>
            <a:gdLst>
              <a:gd name="T0" fmla="*/ 3362 w 21600"/>
              <a:gd name="T1" fmla="*/ 0 h 21600"/>
              <a:gd name="T2" fmla="*/ 18327 w 21600"/>
              <a:gd name="T3" fmla="*/ 0 h 21600"/>
              <a:gd name="T4" fmla="*/ 18327 w 21600"/>
              <a:gd name="T5" fmla="*/ 14347 h 21600"/>
              <a:gd name="T6" fmla="*/ 3362 w 21600"/>
              <a:gd name="T7" fmla="*/ 14347 h 21600"/>
              <a:gd name="T8" fmla="*/ 3362 w 21600"/>
              <a:gd name="T9" fmla="*/ 0 h 21600"/>
              <a:gd name="T10" fmla="*/ 3340 w 21600"/>
              <a:gd name="T11" fmla="*/ 15068 h 21600"/>
              <a:gd name="T12" fmla="*/ 0 w 21600"/>
              <a:gd name="T13" fmla="*/ 19877 h 21600"/>
              <a:gd name="T14" fmla="*/ 21600 w 21600"/>
              <a:gd name="T15" fmla="*/ 19877 h 21600"/>
              <a:gd name="T16" fmla="*/ 18327 w 21600"/>
              <a:gd name="T17" fmla="*/ 15068 h 21600"/>
              <a:gd name="T18" fmla="*/ 3340 w 21600"/>
              <a:gd name="T19" fmla="*/ 15068 h 21600"/>
              <a:gd name="T20" fmla="*/ 0 w 21600"/>
              <a:gd name="T21" fmla="*/ 19877 h 21600"/>
              <a:gd name="T22" fmla="*/ 0 w 21600"/>
              <a:gd name="T23" fmla="*/ 21600 h 21600"/>
              <a:gd name="T24" fmla="*/ 21600 w 21600"/>
              <a:gd name="T25" fmla="*/ 21600 h 21600"/>
              <a:gd name="T26" fmla="*/ 21600 w 21600"/>
              <a:gd name="T27" fmla="*/ 19877 h 21600"/>
              <a:gd name="T28" fmla="*/ 0 w 21600"/>
              <a:gd name="T29" fmla="*/ 19877 h 21600"/>
              <a:gd name="T30" fmla="*/ 4186 w 21600"/>
              <a:gd name="T31" fmla="*/ 1523 h 21600"/>
              <a:gd name="T32" fmla="*/ 17547 w 21600"/>
              <a:gd name="T33" fmla="*/ 1523 h 21600"/>
              <a:gd name="T34" fmla="*/ 17547 w 21600"/>
              <a:gd name="T35" fmla="*/ 12744 h 21600"/>
              <a:gd name="T36" fmla="*/ 4186 w 21600"/>
              <a:gd name="T37" fmla="*/ 12744 h 21600"/>
              <a:gd name="T38" fmla="*/ 4186 w 21600"/>
              <a:gd name="T39" fmla="*/ 1523 h 21600"/>
              <a:gd name="T40" fmla="*/ 3318 w 21600"/>
              <a:gd name="T41" fmla="*/ 15549 h 21600"/>
              <a:gd name="T42" fmla="*/ 2917 w 21600"/>
              <a:gd name="T43" fmla="*/ 16110 h 21600"/>
              <a:gd name="T44" fmla="*/ 18727 w 21600"/>
              <a:gd name="T45" fmla="*/ 16110 h 21600"/>
              <a:gd name="T46" fmla="*/ 18327 w 21600"/>
              <a:gd name="T47" fmla="*/ 15549 h 21600"/>
              <a:gd name="T48" fmla="*/ 3318 w 21600"/>
              <a:gd name="T49" fmla="*/ 15549 h 21600"/>
              <a:gd name="T50" fmla="*/ 6213 w 21600"/>
              <a:gd name="T51" fmla="*/ 18314 h 21600"/>
              <a:gd name="T52" fmla="*/ 5946 w 21600"/>
              <a:gd name="T53" fmla="*/ 18875 h 21600"/>
              <a:gd name="T54" fmla="*/ 15766 w 21600"/>
              <a:gd name="T55" fmla="*/ 18875 h 21600"/>
              <a:gd name="T56" fmla="*/ 15499 w 21600"/>
              <a:gd name="T57" fmla="*/ 18314 h 21600"/>
              <a:gd name="T58" fmla="*/ 6213 w 21600"/>
              <a:gd name="T59" fmla="*/ 18314 h 21600"/>
              <a:gd name="T60" fmla="*/ 2828 w 21600"/>
              <a:gd name="T61" fmla="*/ 16471 h 21600"/>
              <a:gd name="T62" fmla="*/ 2405 w 21600"/>
              <a:gd name="T63" fmla="*/ 17072 h 21600"/>
              <a:gd name="T64" fmla="*/ 19284 w 21600"/>
              <a:gd name="T65" fmla="*/ 17072 h 21600"/>
              <a:gd name="T66" fmla="*/ 18839 w 21600"/>
              <a:gd name="T67" fmla="*/ 16471 h 21600"/>
              <a:gd name="T68" fmla="*/ 2828 w 21600"/>
              <a:gd name="T69" fmla="*/ 16471 h 21600"/>
              <a:gd name="T70" fmla="*/ 2316 w 21600"/>
              <a:gd name="T71" fmla="*/ 17352 h 21600"/>
              <a:gd name="T72" fmla="*/ 1871 w 21600"/>
              <a:gd name="T73" fmla="*/ 17953 h 21600"/>
              <a:gd name="T74" fmla="*/ 19863 w 21600"/>
              <a:gd name="T75" fmla="*/ 17953 h 21600"/>
              <a:gd name="T76" fmla="*/ 19395 w 21600"/>
              <a:gd name="T77" fmla="*/ 17352 h 21600"/>
              <a:gd name="T78" fmla="*/ 2316 w 21600"/>
              <a:gd name="T79" fmla="*/ 173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600" h="2160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ea typeface="Arial Unicode MS" panose="020B0604020202020204" pitchFamily="34" charset="-122"/>
            </a:endParaRPr>
          </a:p>
        </p:txBody>
      </p:sp>
      <p:sp>
        <p:nvSpPr>
          <p:cNvPr id="22534" name="Line 10"/>
          <p:cNvSpPr>
            <a:spLocks noChangeShapeType="1"/>
          </p:cNvSpPr>
          <p:nvPr/>
        </p:nvSpPr>
        <p:spPr bwMode="auto">
          <a:xfrm>
            <a:off x="2681531" y="3194393"/>
            <a:ext cx="14760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 flipV="1">
            <a:off x="6024564" y="2276474"/>
            <a:ext cx="1987630" cy="597781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14"/>
          <p:cNvSpPr>
            <a:spLocks noChangeShapeType="1"/>
          </p:cNvSpPr>
          <p:nvPr/>
        </p:nvSpPr>
        <p:spPr bwMode="auto">
          <a:xfrm>
            <a:off x="6024563" y="3511197"/>
            <a:ext cx="2130503" cy="759352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8947230" y="1570416"/>
            <a:ext cx="30002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语言描述服务调用格式，暴露出可以调用的服务。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Text Box 16"/>
          <p:cNvSpPr txBox="1">
            <a:spLocks noChangeArrowheads="1"/>
          </p:cNvSpPr>
          <p:nvPr/>
        </p:nvSpPr>
        <p:spPr bwMode="auto">
          <a:xfrm>
            <a:off x="995882" y="3752851"/>
            <a:ext cx="26506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语言描述服务调用格式，暴露出可以调用的服务。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9232919" y="3680383"/>
            <a:ext cx="2428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语言描述服务调用格式，暴露出可以调用的服务。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112126" y="5561014"/>
            <a:ext cx="2016125" cy="820737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hlinkClick r:id="rId2" action="ppaction://hlinksldjump"/>
              </a:rPr>
              <a:t>Back</a:t>
            </a:r>
            <a:endParaRPr lang="en-US" altLang="zh-CN" sz="36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2063751" y="404813"/>
            <a:ext cx="799306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HY헤드라인M" pitchFamily="18" charset="-127"/>
              </a:rPr>
              <a:t>Lecture 9: SOA and Web Services</a:t>
            </a:r>
            <a:endParaRPr lang="en-US" altLang="ko-KR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HY헤드라인M" pitchFamily="18" charset="-127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992314" y="1890714"/>
            <a:ext cx="2232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Contents: </a:t>
            </a:r>
            <a:endParaRPr lang="en-US" altLang="zh-CN" sz="3200" b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2063749" y="2465388"/>
            <a:ext cx="6582309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hangingPunct="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1" action="ppaction://hlinksldjump"/>
              </a:rPr>
              <a:t>Introduction</a:t>
            </a:r>
            <a:endParaRPr lang="en-US" altLang="zh-CN" sz="3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0" hangingPunct="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2" action="ppaction://hlinksldjump"/>
              </a:rPr>
              <a:t>SOA Software </a:t>
            </a:r>
            <a:r>
              <a:rPr lang="en-US" altLang="zh-CN" sz="3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2" action="ppaction://hlinksldjump"/>
              </a:rPr>
              <a:t>Architecture</a:t>
            </a:r>
            <a:endParaRPr lang="en-US" altLang="zh-CN" sz="3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0" hangingPunct="0"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sz="30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3" tooltip="" action="ppaction://hlinksldjump"/>
              </a:rPr>
              <a:t>Webservice</a:t>
            </a:r>
            <a:endParaRPr lang="en-US" altLang="zh-CN" sz="3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  <a:hlinkClick r:id="rId3" tooltip="" action="ppaction://hlinksldjump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78212" name="AutoShape 4"/>
          <p:cNvSpPr>
            <a:spLocks noChangeArrowheads="1"/>
          </p:cNvSpPr>
          <p:nvPr/>
        </p:nvSpPr>
        <p:spPr bwMode="auto">
          <a:xfrm>
            <a:off x="3792539" y="2565401"/>
            <a:ext cx="4822825" cy="1008063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963" y="232239"/>
            <a:ext cx="10515600" cy="94164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哈工大工资系统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工商银行业务系统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是否可以直接交互。</a:t>
            </a:r>
            <a:endParaRPr lang="zh-CN" altLang="en-US" sz="2800" dirty="0"/>
          </a:p>
        </p:txBody>
      </p:sp>
      <p:pic>
        <p:nvPicPr>
          <p:cNvPr id="5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42" y="1784431"/>
            <a:ext cx="14398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80" y="1712993"/>
            <a:ext cx="14398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8"/>
          <p:cNvSpPr>
            <a:spLocks noChangeArrowheads="1"/>
          </p:cNvSpPr>
          <p:nvPr/>
        </p:nvSpPr>
        <p:spPr bwMode="auto">
          <a:xfrm>
            <a:off x="4326067" y="2432131"/>
            <a:ext cx="3168650" cy="168275"/>
          </a:xfrm>
          <a:custGeom>
            <a:avLst/>
            <a:gdLst>
              <a:gd name="T0" fmla="*/ 0 w 1996"/>
              <a:gd name="T1" fmla="*/ 91 h 106"/>
              <a:gd name="T2" fmla="*/ 318 w 1996"/>
              <a:gd name="T3" fmla="*/ 46 h 106"/>
              <a:gd name="T4" fmla="*/ 680 w 1996"/>
              <a:gd name="T5" fmla="*/ 46 h 106"/>
              <a:gd name="T6" fmla="*/ 907 w 1996"/>
              <a:gd name="T7" fmla="*/ 91 h 106"/>
              <a:gd name="T8" fmla="*/ 1179 w 1996"/>
              <a:gd name="T9" fmla="*/ 0 h 106"/>
              <a:gd name="T10" fmla="*/ 1724 w 1996"/>
              <a:gd name="T11" fmla="*/ 91 h 106"/>
              <a:gd name="T12" fmla="*/ 1996 w 1996"/>
              <a:gd name="T13" fmla="*/ 9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106">
                <a:moveTo>
                  <a:pt x="0" y="91"/>
                </a:moveTo>
                <a:cubicBezTo>
                  <a:pt x="102" y="72"/>
                  <a:pt x="205" y="53"/>
                  <a:pt x="318" y="46"/>
                </a:cubicBezTo>
                <a:cubicBezTo>
                  <a:pt x="431" y="39"/>
                  <a:pt x="582" y="39"/>
                  <a:pt x="680" y="46"/>
                </a:cubicBezTo>
                <a:cubicBezTo>
                  <a:pt x="778" y="53"/>
                  <a:pt x="824" y="99"/>
                  <a:pt x="907" y="91"/>
                </a:cubicBezTo>
                <a:cubicBezTo>
                  <a:pt x="990" y="83"/>
                  <a:pt x="1043" y="0"/>
                  <a:pt x="1179" y="0"/>
                </a:cubicBezTo>
                <a:cubicBezTo>
                  <a:pt x="1315" y="0"/>
                  <a:pt x="1588" y="76"/>
                  <a:pt x="1724" y="91"/>
                </a:cubicBezTo>
                <a:cubicBezTo>
                  <a:pt x="1860" y="106"/>
                  <a:pt x="1951" y="91"/>
                  <a:pt x="1996" y="91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Arial Unicode MS" panose="020B0604020202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0310" y="5742506"/>
            <a:ext cx="10655575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7145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4574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6pPr>
            <a:lvl7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7pPr>
            <a:lvl8pPr marL="3371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8pPr>
            <a:lvl9pPr marL="3829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：可以，签署合同，两个系统可</a:t>
            </a:r>
            <a:r>
              <a:rPr lang="zh-CN" altLang="en-US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固定绑定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，受限的业务。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6867" y="3784347"/>
            <a:ext cx="236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哈工大工资系统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97242" y="3764736"/>
            <a:ext cx="278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工商银行业务系统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9512" y="438580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提供某月工资单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7242" y="4462814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将提交来的工资单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工大员工个人账户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idx="1"/>
          </p:nvPr>
        </p:nvSpPr>
        <p:spPr>
          <a:xfrm>
            <a:off x="679010" y="981076"/>
            <a:ext cx="10492966" cy="1223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互联网上运行的电子商务应用系统，例如电子商务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平台淘宝，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物流公司的物流业务系统，网站，有很多个人用户，如下图所示。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3716339"/>
            <a:ext cx="14398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8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341688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3" descr="serve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2405063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5" descr="serve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6" y="5373688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7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5862638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50" descr="server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2620963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52" descr="serve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8" y="3559175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4" descr="server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4424363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Line 56"/>
          <p:cNvSpPr>
            <a:spLocks noChangeShapeType="1"/>
          </p:cNvSpPr>
          <p:nvPr/>
        </p:nvSpPr>
        <p:spPr bwMode="auto">
          <a:xfrm flipV="1">
            <a:off x="7751763" y="3067050"/>
            <a:ext cx="792162" cy="8651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58"/>
          <p:cNvSpPr>
            <a:spLocks noChangeShapeType="1"/>
          </p:cNvSpPr>
          <p:nvPr/>
        </p:nvSpPr>
        <p:spPr bwMode="auto">
          <a:xfrm flipV="1">
            <a:off x="8183564" y="3846513"/>
            <a:ext cx="1584325" cy="5889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60"/>
          <p:cNvSpPr>
            <a:spLocks noChangeShapeType="1"/>
          </p:cNvSpPr>
          <p:nvPr/>
        </p:nvSpPr>
        <p:spPr bwMode="auto">
          <a:xfrm flipH="1" flipV="1">
            <a:off x="7043738" y="2995613"/>
            <a:ext cx="203200" cy="7921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61"/>
          <p:cNvSpPr>
            <a:spLocks noChangeShapeType="1"/>
          </p:cNvSpPr>
          <p:nvPr/>
        </p:nvSpPr>
        <p:spPr bwMode="auto">
          <a:xfrm flipH="1" flipV="1">
            <a:off x="5735639" y="3636963"/>
            <a:ext cx="1366837" cy="64135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63"/>
          <p:cNvSpPr>
            <a:spLocks noChangeShapeType="1"/>
          </p:cNvSpPr>
          <p:nvPr/>
        </p:nvSpPr>
        <p:spPr bwMode="auto">
          <a:xfrm flipH="1">
            <a:off x="5699125" y="4508500"/>
            <a:ext cx="1403350" cy="21113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66"/>
          <p:cNvSpPr>
            <a:spLocks noChangeShapeType="1"/>
          </p:cNvSpPr>
          <p:nvPr/>
        </p:nvSpPr>
        <p:spPr bwMode="auto">
          <a:xfrm flipV="1">
            <a:off x="6383338" y="5156201"/>
            <a:ext cx="792162" cy="9953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67"/>
          <p:cNvSpPr>
            <a:spLocks noChangeShapeType="1"/>
          </p:cNvSpPr>
          <p:nvPr/>
        </p:nvSpPr>
        <p:spPr bwMode="auto">
          <a:xfrm flipH="1" flipV="1">
            <a:off x="8183564" y="4940301"/>
            <a:ext cx="1081087" cy="576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41"/>
          <p:cNvSpPr txBox="1">
            <a:spLocks noChangeArrowheads="1"/>
          </p:cNvSpPr>
          <p:nvPr/>
        </p:nvSpPr>
        <p:spPr bwMode="auto">
          <a:xfrm>
            <a:off x="461728" y="2630170"/>
            <a:ext cx="46246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个人用户通过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登录淘宝平台，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进行购买商品的交易。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Rectangle 42"/>
          <p:cNvSpPr>
            <a:spLocks noChangeArrowheads="1"/>
          </p:cNvSpPr>
          <p:nvPr/>
        </p:nvSpPr>
        <p:spPr bwMode="auto">
          <a:xfrm>
            <a:off x="7322235" y="4195763"/>
            <a:ext cx="646331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847012" cy="574675"/>
          </a:xfrm>
        </p:spPr>
        <p:txBody>
          <a:bodyPr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</a:t>
            </a: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2163" y="53143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宝平台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8210" name="Rectangle 3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4000" y="515397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ctr" eaLnBrk="0" hangingPunct="0"/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个人用户</a:t>
            </a:r>
            <a:endParaRPr lang="zh-CN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11" name="Group 5"/>
          <p:cNvGrpSpPr/>
          <p:nvPr/>
        </p:nvGrpSpPr>
        <p:grpSpPr bwMode="auto">
          <a:xfrm>
            <a:off x="4411345" y="4387216"/>
            <a:ext cx="623888" cy="665163"/>
            <a:chOff x="385" y="1253"/>
            <a:chExt cx="499" cy="635"/>
          </a:xfrm>
        </p:grpSpPr>
        <p:sp>
          <p:nvSpPr>
            <p:cNvPr id="8212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6" y="1253"/>
              <a:ext cx="272" cy="22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</a:ln>
          </p:spPr>
          <p:txBody>
            <a:bodyPr wrap="none" anchor="ctr"/>
            <a:p>
              <a:pPr algn="ctr" eaLnBrk="0" hangingPunct="0"/>
              <a:endParaRPr lang="zh-CN" altLang="en-US" sz="3000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85" y="1570"/>
              <a:ext cx="49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214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612" y="1480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215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31" y="1706"/>
              <a:ext cx="181" cy="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216" name="Line 1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12" y="1706"/>
              <a:ext cx="181" cy="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</p:grpSp>
      <p:cxnSp>
        <p:nvCxnSpPr>
          <p:cNvPr id="8217" name="直接连接符 2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5035234" y="4719003"/>
            <a:ext cx="395287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514726"/>
            <a:ext cx="14398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38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2940050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44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1" y="2420938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5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5172075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7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5314950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9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19550"/>
            <a:ext cx="3603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1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3011488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54" descr="serve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1" y="4235450"/>
            <a:ext cx="3603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Line 55"/>
          <p:cNvSpPr>
            <a:spLocks noChangeShapeType="1"/>
          </p:cNvSpPr>
          <p:nvPr/>
        </p:nvSpPr>
        <p:spPr bwMode="auto">
          <a:xfrm flipV="1">
            <a:off x="5880100" y="2865439"/>
            <a:ext cx="0" cy="64928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57"/>
          <p:cNvSpPr>
            <a:spLocks noChangeShapeType="1"/>
          </p:cNvSpPr>
          <p:nvPr/>
        </p:nvSpPr>
        <p:spPr bwMode="auto">
          <a:xfrm flipV="1">
            <a:off x="6238876" y="3298825"/>
            <a:ext cx="1152525" cy="6477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59"/>
          <p:cNvSpPr>
            <a:spLocks noChangeShapeType="1"/>
          </p:cNvSpPr>
          <p:nvPr/>
        </p:nvSpPr>
        <p:spPr bwMode="auto">
          <a:xfrm flipH="1" flipV="1">
            <a:off x="6383339" y="4306888"/>
            <a:ext cx="1296987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61"/>
          <p:cNvSpPr>
            <a:spLocks noChangeShapeType="1"/>
          </p:cNvSpPr>
          <p:nvPr/>
        </p:nvSpPr>
        <p:spPr bwMode="auto">
          <a:xfrm flipH="1" flipV="1">
            <a:off x="4224338" y="3371850"/>
            <a:ext cx="1077912" cy="70485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63"/>
          <p:cNvSpPr>
            <a:spLocks noChangeShapeType="1"/>
          </p:cNvSpPr>
          <p:nvPr/>
        </p:nvSpPr>
        <p:spPr bwMode="auto">
          <a:xfrm flipH="1">
            <a:off x="4008438" y="4306888"/>
            <a:ext cx="1293812" cy="21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66"/>
          <p:cNvSpPr>
            <a:spLocks noChangeShapeType="1"/>
          </p:cNvSpPr>
          <p:nvPr/>
        </p:nvSpPr>
        <p:spPr bwMode="auto">
          <a:xfrm flipV="1">
            <a:off x="4800601" y="4954588"/>
            <a:ext cx="574675" cy="57785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67"/>
          <p:cNvSpPr>
            <a:spLocks noChangeShapeType="1"/>
          </p:cNvSpPr>
          <p:nvPr/>
        </p:nvSpPr>
        <p:spPr bwMode="auto">
          <a:xfrm flipH="1" flipV="1">
            <a:off x="6383339" y="4738688"/>
            <a:ext cx="1081087" cy="576262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31"/>
          <p:cNvSpPr txBox="1">
            <a:spLocks noChangeArrowheads="1"/>
          </p:cNvSpPr>
          <p:nvPr/>
        </p:nvSpPr>
        <p:spPr bwMode="auto">
          <a:xfrm>
            <a:off x="697117" y="1125538"/>
            <a:ext cx="1033905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淘宝的业务员们，作为个人用户通过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登录某物流平台，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进行预定车队的业务。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9" name="Rectangle 32"/>
          <p:cNvSpPr>
            <a:spLocks noChangeArrowheads="1"/>
          </p:cNvSpPr>
          <p:nvPr/>
        </p:nvSpPr>
        <p:spPr bwMode="auto">
          <a:xfrm>
            <a:off x="5362575" y="3856039"/>
            <a:ext cx="960438" cy="7080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物流业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务系统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0" name="Rectangle 33"/>
          <p:cNvSpPr>
            <a:spLocks noChangeArrowheads="1"/>
          </p:cNvSpPr>
          <p:nvPr/>
        </p:nvSpPr>
        <p:spPr bwMode="auto">
          <a:xfrm>
            <a:off x="2616711" y="49164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淘宝业务员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11" name="Group 5"/>
          <p:cNvGrpSpPr/>
          <p:nvPr/>
        </p:nvGrpSpPr>
        <p:grpSpPr bwMode="auto">
          <a:xfrm>
            <a:off x="2889250" y="4149726"/>
            <a:ext cx="623888" cy="665163"/>
            <a:chOff x="385" y="1253"/>
            <a:chExt cx="499" cy="635"/>
          </a:xfrm>
        </p:grpSpPr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476" y="1253"/>
              <a:ext cx="272" cy="22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3000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385" y="1570"/>
              <a:ext cx="49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612" y="1480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 flipH="1">
              <a:off x="431" y="1706"/>
              <a:ext cx="181" cy="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612" y="1706"/>
              <a:ext cx="181" cy="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217" name="直接连接符 2"/>
          <p:cNvCxnSpPr>
            <a:cxnSpLocks noChangeShapeType="1"/>
            <a:stCxn id="8213" idx="1"/>
          </p:cNvCxnSpPr>
          <p:nvPr/>
        </p:nvCxnSpPr>
        <p:spPr bwMode="auto">
          <a:xfrm>
            <a:off x="3513139" y="4481513"/>
            <a:ext cx="395287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847012" cy="574675"/>
          </a:xfrm>
        </p:spPr>
        <p:txBody>
          <a:bodyPr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</a:t>
            </a: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14913" y="5762625"/>
            <a:ext cx="1873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某物流平台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 noChangeArrowheads="1"/>
          </p:cNvSpPr>
          <p:nvPr>
            <p:ph idx="1"/>
          </p:nvPr>
        </p:nvSpPr>
        <p:spPr>
          <a:xfrm>
            <a:off x="552261" y="1180582"/>
            <a:ext cx="10511073" cy="11763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宝电子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交易系统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查找发现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某物流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，然后两个系统直接进行交易？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852739"/>
            <a:ext cx="14398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68777" y="4533901"/>
            <a:ext cx="1415773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淘宝电子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交易系统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2781301"/>
            <a:ext cx="14398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Freeform 8"/>
          <p:cNvSpPr>
            <a:spLocks noChangeArrowheads="1"/>
          </p:cNvSpPr>
          <p:nvPr/>
        </p:nvSpPr>
        <p:spPr bwMode="auto">
          <a:xfrm>
            <a:off x="4389438" y="3500439"/>
            <a:ext cx="3168650" cy="168275"/>
          </a:xfrm>
          <a:custGeom>
            <a:avLst/>
            <a:gdLst>
              <a:gd name="T0" fmla="*/ 0 w 1996"/>
              <a:gd name="T1" fmla="*/ 91 h 106"/>
              <a:gd name="T2" fmla="*/ 318 w 1996"/>
              <a:gd name="T3" fmla="*/ 46 h 106"/>
              <a:gd name="T4" fmla="*/ 680 w 1996"/>
              <a:gd name="T5" fmla="*/ 46 h 106"/>
              <a:gd name="T6" fmla="*/ 907 w 1996"/>
              <a:gd name="T7" fmla="*/ 91 h 106"/>
              <a:gd name="T8" fmla="*/ 1179 w 1996"/>
              <a:gd name="T9" fmla="*/ 0 h 106"/>
              <a:gd name="T10" fmla="*/ 1724 w 1996"/>
              <a:gd name="T11" fmla="*/ 91 h 106"/>
              <a:gd name="T12" fmla="*/ 1996 w 1996"/>
              <a:gd name="T13" fmla="*/ 9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106">
                <a:moveTo>
                  <a:pt x="0" y="91"/>
                </a:moveTo>
                <a:cubicBezTo>
                  <a:pt x="102" y="72"/>
                  <a:pt x="205" y="53"/>
                  <a:pt x="318" y="46"/>
                </a:cubicBezTo>
                <a:cubicBezTo>
                  <a:pt x="431" y="39"/>
                  <a:pt x="582" y="39"/>
                  <a:pt x="680" y="46"/>
                </a:cubicBezTo>
                <a:cubicBezTo>
                  <a:pt x="778" y="53"/>
                  <a:pt x="824" y="99"/>
                  <a:pt x="907" y="91"/>
                </a:cubicBezTo>
                <a:cubicBezTo>
                  <a:pt x="990" y="83"/>
                  <a:pt x="1043" y="0"/>
                  <a:pt x="1179" y="0"/>
                </a:cubicBezTo>
                <a:cubicBezTo>
                  <a:pt x="1315" y="0"/>
                  <a:pt x="1588" y="76"/>
                  <a:pt x="1724" y="91"/>
                </a:cubicBezTo>
                <a:cubicBezTo>
                  <a:pt x="1860" y="106"/>
                  <a:pt x="1951" y="91"/>
                  <a:pt x="1996" y="91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Arial Unicode MS" panose="020B0604020202020204" pitchFamily="34" charset="-122"/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7183774" y="4581525"/>
            <a:ext cx="203132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物流业务系统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0310" y="5742506"/>
            <a:ext cx="777716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7145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4574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6pPr>
            <a:lvl7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7pPr>
            <a:lvl8pPr marL="3371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8pPr>
            <a:lvl9pPr marL="3829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­"/>
              <a:defRPr sz="2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回答：当前情况下，不可以。需要</a:t>
            </a: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架构。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847012" cy="574675"/>
          </a:xfrm>
        </p:spPr>
        <p:txBody>
          <a:bodyPr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</a:t>
            </a: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88486" y="3807744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动态查找，并且绑定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可以吗？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 noChangeArrowheads="1"/>
          </p:cNvSpPr>
          <p:nvPr>
            <p:ph idx="1"/>
          </p:nvPr>
        </p:nvSpPr>
        <p:spPr>
          <a:xfrm>
            <a:off x="814770" y="887413"/>
            <a:ext cx="4754562" cy="596900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架构下，怎样做？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2328863"/>
            <a:ext cx="117157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863890" y="3481389"/>
            <a:ext cx="1107996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淘宝电子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交易系统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36" descr="Serv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400301"/>
            <a:ext cx="100965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8524216" y="3739123"/>
            <a:ext cx="11079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176713" y="3284538"/>
            <a:ext cx="24241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getGoodsList():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5880101" y="1412875"/>
            <a:ext cx="29940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formLogistics(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dest: String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C0000"/>
              </a:buClr>
              <a:buFont typeface="Times" pitchFamily="18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goodsList, String[])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V="1">
            <a:off x="3760788" y="2862263"/>
            <a:ext cx="48244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3760788" y="3287713"/>
            <a:ext cx="48244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932506" y="4437064"/>
            <a:ext cx="10339057" cy="192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>
                <a:srgbClr val="CC0000"/>
              </a:buClr>
              <a:buFont typeface="Arial" panose="020B0604020202020204" pitchFamily="34" charset="0"/>
              <a:buAutoNum type="alphaLcParenR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淘宝业务员登录淘宝电子交易系统，通过淘宝系统调用物流系统的接口，组织物流；或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C0000"/>
              </a:buClr>
              <a:buFont typeface="Arial" panose="020B0604020202020204" pitchFamily="34" charset="0"/>
              <a:buAutoNum type="alphaLcParenR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物流公司业务员登录物流系统，通过物流系统调用淘宝电子交易系统获得当日订单，然后帮助组织物流。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AutoShape 2" descr="http://img3.imgtn.bdimg.com/it/u=2764435720,185080865&amp;fm=21&amp;gp=0.jpg"/>
          <p:cNvSpPr>
            <a:spLocks noChangeAspect="1" noChangeArrowheads="1"/>
          </p:cNvSpPr>
          <p:nvPr/>
        </p:nvSpPr>
        <p:spPr bwMode="auto">
          <a:xfrm>
            <a:off x="606266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290764"/>
            <a:ext cx="7350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3" name="直接连接符 3"/>
          <p:cNvCxnSpPr>
            <a:cxnSpLocks noChangeShapeType="1"/>
          </p:cNvCxnSpPr>
          <p:nvPr/>
        </p:nvCxnSpPr>
        <p:spPr bwMode="auto">
          <a:xfrm>
            <a:off x="2249488" y="2886075"/>
            <a:ext cx="576262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AutoShape 6" descr="http://img0.imgtn.bdimg.com/it/u=2144980123,1642187651&amp;fm=21&amp;gp=0.jpg"/>
          <p:cNvSpPr>
            <a:spLocks noChangeAspect="1" noChangeArrowheads="1"/>
          </p:cNvSpPr>
          <p:nvPr/>
        </p:nvSpPr>
        <p:spPr bwMode="auto">
          <a:xfrm>
            <a:off x="6215063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26" y="2486026"/>
            <a:ext cx="8223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6" name="直接连接符 21"/>
          <p:cNvCxnSpPr>
            <a:cxnSpLocks noChangeShapeType="1"/>
          </p:cNvCxnSpPr>
          <p:nvPr/>
        </p:nvCxnSpPr>
        <p:spPr bwMode="auto">
          <a:xfrm>
            <a:off x="9336088" y="3043238"/>
            <a:ext cx="576262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82200" y="5867396"/>
            <a:ext cx="2016125" cy="82073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hlinkClick r:id="rId4" action="ppaction://hlinksldjump"/>
              </a:rPr>
              <a:t>Back</a:t>
            </a:r>
            <a:endParaRPr lang="en-US" altLang="zh-CN" sz="36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847012" cy="574675"/>
          </a:xfrm>
        </p:spPr>
        <p:txBody>
          <a:bodyPr/>
          <a:lstStyle/>
          <a:p>
            <a:pPr algn="ctr"/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1. Introduction</a:t>
            </a: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730750" y="2873375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两个系统间的互操作</a:t>
            </a:r>
            <a:endParaRPr lang="zh-CN" altLang="en-US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nimBg="1"/>
      <p:bldP spid="55310" grpId="0" animBg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63879" name="AutoShape 7"/>
          <p:cNvSpPr>
            <a:spLocks noChangeArrowheads="1"/>
          </p:cNvSpPr>
          <p:nvPr/>
        </p:nvSpPr>
        <p:spPr bwMode="auto">
          <a:xfrm>
            <a:off x="2497139" y="2492375"/>
            <a:ext cx="6911975" cy="1296988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SOA Software Architecture</a:t>
            </a:r>
            <a:endParaRPr lang="en-US" altLang="zh-CN" sz="3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</Words>
  <Application>WPS 演示</Application>
  <PresentationFormat>宽屏</PresentationFormat>
  <Paragraphs>251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微软雅黑</vt:lpstr>
      <vt:lpstr>Times New Roman</vt:lpstr>
      <vt:lpstr>HY헤드라인M</vt:lpstr>
      <vt:lpstr>Malgun Gothic</vt:lpstr>
      <vt:lpstr>Times</vt:lpstr>
      <vt:lpstr>黑体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问题：哈工大的工资系统与工商银行业务系统是否可以直接交互。</vt:lpstr>
      <vt:lpstr>1. Introduction</vt:lpstr>
      <vt:lpstr>1. Introduction</vt:lpstr>
      <vt:lpstr>1. Introduction</vt:lpstr>
      <vt:lpstr>1. Introduction</vt:lpstr>
      <vt:lpstr>PowerPoint 演示文稿</vt:lpstr>
      <vt:lpstr>2. SOA Software Architecture</vt:lpstr>
      <vt:lpstr>2. SOA Software Architecture</vt:lpstr>
      <vt:lpstr>2. SOA Software Architecture</vt:lpstr>
      <vt:lpstr>PowerPoint 演示文稿</vt:lpstr>
      <vt:lpstr>3. Web Services</vt:lpstr>
      <vt:lpstr>3. Web Services</vt:lpstr>
      <vt:lpstr>3. Web Services</vt:lpstr>
      <vt:lpstr>3. Web Services</vt:lpstr>
      <vt:lpstr>3. Web Services</vt:lpstr>
      <vt:lpstr>每个互联网上运行的软件系统都可以封装成web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27</cp:revision>
  <dcterms:created xsi:type="dcterms:W3CDTF">2022-10-31T22:32:00Z</dcterms:created>
  <dcterms:modified xsi:type="dcterms:W3CDTF">2023-12-19T07:46:34Z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DE0C9442990A41129AD3A72BC0F651B0_12</vt:lpwstr>
  </property>
  <property fmtid="{D5CDD505-2E9C-101B-9397-08002B2CF9AE}" pid="3" name="KSOProductBuildVer">
    <vt:lpwstr>2052-12.1.0.15990</vt:lpwstr>
  </property>
</Properties>
</file>