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46" r:id="rId3"/>
    <p:sldId id="658" r:id="rId4"/>
    <p:sldId id="647" r:id="rId5"/>
    <p:sldId id="649" r:id="rId6"/>
    <p:sldId id="650" r:id="rId7"/>
    <p:sldId id="652" r:id="rId8"/>
    <p:sldId id="651" r:id="rId9"/>
    <p:sldId id="648" r:id="rId10"/>
    <p:sldId id="659" r:id="rId11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Unicode MS" pitchFamily="34" charset="-12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4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00"/>
    <a:srgbClr val="333300"/>
    <a:srgbClr val="292929"/>
    <a:srgbClr val="1C1C1C"/>
    <a:srgbClr val="000000"/>
    <a:srgbClr val="A5002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16"/>
    <p:restoredTop sz="93653"/>
  </p:normalViewPr>
  <p:slideViewPr>
    <p:cSldViewPr showGuides="1">
      <p:cViewPr>
        <p:scale>
          <a:sx n="75" d="100"/>
          <a:sy n="75" d="100"/>
        </p:scale>
        <p:origin x="-1716" y="-270"/>
      </p:cViewPr>
      <p:guideLst>
        <p:guide orient="horz" pos="103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9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l"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l"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000" i="1" dirty="0">
                <a:ea typeface="宋体" panose="02010600030101010101" pitchFamily="2" charset="-122"/>
              </a:rPr>
            </a:fld>
            <a:endParaRPr lang="zh-CN" altLang="en-US" sz="1000" i="1" dirty="0"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48000" y="8707438"/>
            <a:ext cx="762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6038" rIns="88900" bIns="46038">
            <a:spAutoFit/>
          </a:bodyPr>
          <a:p>
            <a:pPr lvl="0" defTabSz="900430">
              <a:lnSpc>
                <a:spcPct val="90000"/>
              </a:lnSpc>
            </a:pPr>
            <a:r>
              <a:rPr lang="en-US" altLang="zh-CN" sz="1200" dirty="0">
                <a:ea typeface="宋体" panose="02010600030101010101" pitchFamily="2" charset="-122"/>
              </a:rPr>
              <a:t>Page </a:t>
            </a:r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l">
              <a:defRPr sz="1000" i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l">
              <a:defRPr sz="1000" i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48000" y="8707438"/>
            <a:ext cx="762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6038" rIns="88900" bIns="46038">
            <a:spAutoFit/>
          </a:bodyPr>
          <a:p>
            <a:pPr lvl="0" defTabSz="900430">
              <a:lnSpc>
                <a:spcPct val="90000"/>
              </a:lnSpc>
            </a:pPr>
            <a:r>
              <a:rPr lang="en-US" altLang="zh-CN" sz="1200" dirty="0">
                <a:ea typeface="宋体" panose="02010600030101010101" pitchFamily="2" charset="-122"/>
              </a:rPr>
              <a:t>Page </a:t>
            </a:r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55303" name="Rectangle 7"/>
          <p:cNvSpPr>
            <a:spLocks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76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7625" rIns="93663" bIns="47625" numCol="1" anchor="t" anchorCtr="0" compatLnSpc="1"/>
          <a:lstStyle/>
          <a:p>
            <a:pPr marL="0" marR="0" lvl="0" indent="0" algn="l" defTabSz="949325" rtl="0" eaLnBrk="0" fontAlgn="base" latinLnBrk="0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Times New Roman" panose="02020603050405020304" pitchFamily="18" charset="0"/>
              </a:rPr>
              <a:t>Body Text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  <a:p>
            <a:pPr marL="465455" marR="0" lvl="1" indent="0" algn="l" defTabSz="949325" rtl="0" eaLnBrk="0" fontAlgn="base" latinLnBrk="0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Times New Roman" panose="02020603050405020304" pitchFamily="18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  <a:p>
            <a:pPr marL="932180" marR="0" lvl="2" indent="0" algn="l" defTabSz="949325" rtl="0" eaLnBrk="0" fontAlgn="base" latinLnBrk="0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Times New Roman" panose="02020603050405020304" pitchFamily="18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  <a:p>
            <a:pPr marL="1397000" marR="0" lvl="3" indent="0" algn="l" defTabSz="949325" rtl="0" eaLnBrk="0" fontAlgn="base" latinLnBrk="0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Times New Roman" panose="02020603050405020304" pitchFamily="18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  <a:p>
            <a:pPr marL="1862455" marR="0" lvl="4" indent="0" algn="l" defTabSz="949325" rtl="0" eaLnBrk="0" fontAlgn="base" latinLnBrk="0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Times New Roman" panose="02020603050405020304" pitchFamily="18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2"/>
        <a:ea typeface="+mn-ea"/>
        <a:cs typeface="Times New Roman" panose="02020603050405020304" pitchFamily="18" charset="0"/>
      </a:defRPr>
    </a:lvl1pPr>
    <a:lvl2pPr marL="465455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2"/>
        <a:ea typeface="+mn-ea"/>
        <a:cs typeface="Times New Roman" panose="02020603050405020304" pitchFamily="18" charset="0"/>
      </a:defRPr>
    </a:lvl2pPr>
    <a:lvl3pPr marL="932180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2"/>
        <a:ea typeface="+mn-ea"/>
        <a:cs typeface="Times New Roman" panose="02020603050405020304" pitchFamily="18" charset="0"/>
      </a:defRPr>
    </a:lvl3pPr>
    <a:lvl4pPr marL="1397000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2"/>
        <a:ea typeface="+mn-ea"/>
        <a:cs typeface="Times New Roman" panose="02020603050405020304" pitchFamily="18" charset="0"/>
      </a:defRPr>
    </a:lvl4pPr>
    <a:lvl5pPr marL="1862455" algn="l" defTabSz="949325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2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301625"/>
            <a:ext cx="1962150" cy="5527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1625"/>
            <a:ext cx="5734050" cy="5527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Times" pitchFamily="18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7848600" cy="4076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7" name="Rectangle 4"/>
          <p:cNvSpPr>
            <a:spLocks noGrp="1"/>
          </p:cNvSpPr>
          <p:nvPr>
            <p:ph type="title"/>
          </p:nvPr>
        </p:nvSpPr>
        <p:spPr>
          <a:xfrm>
            <a:off x="611188" y="301625"/>
            <a:ext cx="7847012" cy="1069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2pPr>
      <a:lvl3pPr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3pPr>
      <a:lvl4pPr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4pPr>
      <a:lvl5pPr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5pPr>
      <a:lvl6pPr marL="457200"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6pPr>
      <a:lvl7pPr marL="914400"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7pPr>
      <a:lvl8pPr marL="1371600"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8pPr>
      <a:lvl9pPr marL="1828800" algn="l" defTabSz="11544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imes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171450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­"/>
        <a:defRPr sz="2200">
          <a:solidFill>
            <a:schemeClr val="tx1"/>
          </a:solidFill>
          <a:latin typeface="+mn-lt"/>
          <a:cs typeface="+mn-cs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­"/>
        <a:defRPr sz="2200">
          <a:solidFill>
            <a:schemeClr val="tx1"/>
          </a:solidFill>
          <a:latin typeface="+mn-lt"/>
          <a:cs typeface="+mn-cs"/>
        </a:defRPr>
      </a:lvl5pPr>
      <a:lvl6pPr marL="24574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­"/>
        <a:defRPr sz="2200">
          <a:solidFill>
            <a:schemeClr val="tx1"/>
          </a:solidFill>
          <a:latin typeface="+mn-lt"/>
          <a:cs typeface="+mn-cs"/>
        </a:defRPr>
      </a:lvl6pPr>
      <a:lvl7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­"/>
        <a:defRPr sz="2200">
          <a:solidFill>
            <a:schemeClr val="tx1"/>
          </a:solidFill>
          <a:latin typeface="+mn-lt"/>
          <a:cs typeface="+mn-cs"/>
        </a:defRPr>
      </a:lvl7pPr>
      <a:lvl8pPr marL="3371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­"/>
        <a:defRPr sz="2200">
          <a:solidFill>
            <a:schemeClr val="tx1"/>
          </a:solidFill>
          <a:latin typeface="+mn-lt"/>
          <a:cs typeface="+mn-cs"/>
        </a:defRPr>
      </a:lvl8pPr>
      <a:lvl9pPr marL="3829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­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611188" y="1989138"/>
            <a:ext cx="7921625" cy="1800225"/>
          </a:xfrm>
          <a:prstGeom prst="bevel">
            <a:avLst>
              <a:gd name="adj" fmla="val 7954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Comparison of the Internet related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Software Architectures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52600"/>
            <a:ext cx="7848600" cy="3763963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Times" pitchFamily="18" charset="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Similarity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 the architectures below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Client/Server Architecture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P2P Architecture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Grid Computing Architecture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 computing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SOA  Architecture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web services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Times" pitchFamily="18" charset="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 about sharing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resources.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7107" name="标题 1"/>
          <p:cNvSpPr>
            <a:spLocks noGrp="1"/>
          </p:cNvSpPr>
          <p:nvPr>
            <p:ph type="title"/>
          </p:nvPr>
        </p:nvSpPr>
        <p:spPr>
          <a:xfrm>
            <a:off x="287338" y="188913"/>
            <a:ext cx="8605837" cy="638175"/>
          </a:xfrm>
        </p:spPr>
        <p:txBody>
          <a:bodyPr vert="horz" wrap="square" lIns="0" tIns="0" rIns="0" bIns="0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323850" y="5373688"/>
            <a:ext cx="8496300" cy="1484312"/>
          </a:xfrm>
        </p:spPr>
        <p:txBody>
          <a:bodyPr vert="horz" wrap="square" lIns="92075" tIns="46038" rIns="92075" bIns="46038" anchor="t" anchorCtr="0"/>
          <a:p>
            <a:pPr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ea typeface="宋体" panose="02010600030101010101" pitchFamily="2" charset="-122"/>
              </a:rPr>
              <a:t>Client/Server Architecture</a:t>
            </a:r>
            <a:r>
              <a:rPr lang="en-US" altLang="zh-CN" sz="2200" b="1" dirty="0">
                <a:solidFill>
                  <a:schemeClr val="bg1"/>
                </a:solidFill>
                <a:ea typeface="宋体" panose="02010600030101010101" pitchFamily="2" charset="-122"/>
              </a:rPr>
              <a:t>: clients share resources from </a:t>
            </a:r>
            <a:endParaRPr lang="en-US" altLang="zh-CN" sz="22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  <a:ea typeface="宋体" panose="02010600030101010101" pitchFamily="2" charset="-122"/>
              </a:rPr>
              <a:t>the server(s)</a:t>
            </a:r>
            <a:r>
              <a:rPr lang="zh-CN" altLang="en-US" sz="2200" b="1" dirty="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solidFill>
                  <a:schemeClr val="bg1"/>
                </a:solidFill>
                <a:ea typeface="宋体" panose="02010600030101010101" pitchFamily="2" charset="-122"/>
              </a:rPr>
              <a:t>on the other hand, a client may be a </a:t>
            </a:r>
            <a:endParaRPr lang="en-US" altLang="zh-CN" sz="22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  <a:ea typeface="宋体" panose="02010600030101010101" pitchFamily="2" charset="-122"/>
              </a:rPr>
              <a:t>resource contributor if the client uploads any resource to </a:t>
            </a:r>
            <a:endParaRPr lang="en-US" altLang="zh-CN" sz="22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  <a:ea typeface="宋体" panose="02010600030101010101" pitchFamily="2" charset="-122"/>
              </a:rPr>
              <a:t>the server.</a:t>
            </a:r>
            <a:endParaRPr lang="en-US" altLang="zh-CN" sz="22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8131" name="组合 1"/>
          <p:cNvGrpSpPr/>
          <p:nvPr/>
        </p:nvGrpSpPr>
        <p:grpSpPr>
          <a:xfrm>
            <a:off x="1870075" y="1484313"/>
            <a:ext cx="5222875" cy="3482975"/>
            <a:chOff x="1727125" y="1328738"/>
            <a:chExt cx="5221461" cy="3482900"/>
          </a:xfrm>
        </p:grpSpPr>
        <p:pic>
          <p:nvPicPr>
            <p:cNvPr id="48134" name="Picture 36" descr="Serv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63938" y="2349500"/>
              <a:ext cx="1439862" cy="15843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5" name="Picture 38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307" y="1543050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6" name="Picture 43" descr="server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675" y="1471613"/>
              <a:ext cx="360363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7" name="Picture 44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7175" y="1328738"/>
              <a:ext cx="360363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8" name="Picture 45" descr="server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2160" y="3933056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9" name="Picture 46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1638" y="4221088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0" name="Picture 47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469" y="4221088"/>
              <a:ext cx="360363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1" name="Picture 48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382" y="3933056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2" name="Picture 49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8224" y="2997200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3" name="Picture 50" descr="server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8263" y="1471613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4" name="Picture 51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788" y="1400175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5" name="Picture 52" descr="server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8137" y="2336005"/>
              <a:ext cx="360363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6" name="Picture 53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7125" y="2640013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47" name="Picture 54" descr="server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2132" y="3198813"/>
              <a:ext cx="360362" cy="5905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48" name="Line 55"/>
            <p:cNvSpPr/>
            <p:nvPr/>
          </p:nvSpPr>
          <p:spPr>
            <a:xfrm flipV="1">
              <a:off x="4284663" y="1700213"/>
              <a:ext cx="0" cy="64928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49" name="Line 56"/>
            <p:cNvSpPr/>
            <p:nvPr/>
          </p:nvSpPr>
          <p:spPr>
            <a:xfrm flipV="1">
              <a:off x="4500563" y="1700213"/>
              <a:ext cx="792162" cy="86518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0" name="Line 57"/>
            <p:cNvSpPr/>
            <p:nvPr/>
          </p:nvSpPr>
          <p:spPr>
            <a:xfrm flipV="1">
              <a:off x="4787900" y="1700213"/>
              <a:ext cx="1655763" cy="108108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1" name="Line 58"/>
            <p:cNvSpPr/>
            <p:nvPr/>
          </p:nvSpPr>
          <p:spPr>
            <a:xfrm flipV="1">
              <a:off x="4932363" y="2631279"/>
              <a:ext cx="1079797" cy="43735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2" name="Line 59"/>
            <p:cNvSpPr/>
            <p:nvPr/>
          </p:nvSpPr>
          <p:spPr>
            <a:xfrm flipH="1">
              <a:off x="4932363" y="3198813"/>
              <a:ext cx="1728787" cy="8572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3" name="Line 60"/>
            <p:cNvSpPr/>
            <p:nvPr/>
          </p:nvSpPr>
          <p:spPr>
            <a:xfrm flipH="1" flipV="1">
              <a:off x="3132138" y="1628775"/>
              <a:ext cx="863600" cy="79216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4" name="Line 61"/>
            <p:cNvSpPr/>
            <p:nvPr/>
          </p:nvSpPr>
          <p:spPr>
            <a:xfrm flipH="1" flipV="1">
              <a:off x="2087487" y="1838324"/>
              <a:ext cx="1763787" cy="101441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5" name="Line 62"/>
            <p:cNvSpPr/>
            <p:nvPr/>
          </p:nvSpPr>
          <p:spPr>
            <a:xfrm flipH="1" flipV="1">
              <a:off x="1907381" y="2924175"/>
              <a:ext cx="1872455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6" name="Line 63"/>
            <p:cNvSpPr/>
            <p:nvPr/>
          </p:nvSpPr>
          <p:spPr>
            <a:xfrm flipH="1">
              <a:off x="2592312" y="3141663"/>
              <a:ext cx="1258962" cy="28733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7" name="Line 64"/>
            <p:cNvSpPr/>
            <p:nvPr/>
          </p:nvSpPr>
          <p:spPr>
            <a:xfrm flipV="1">
              <a:off x="4356100" y="3645024"/>
              <a:ext cx="0" cy="100806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8" name="Line 65"/>
            <p:cNvSpPr/>
            <p:nvPr/>
          </p:nvSpPr>
          <p:spPr>
            <a:xfrm flipV="1">
              <a:off x="2267669" y="3357563"/>
              <a:ext cx="1512169" cy="89693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59" name="Line 66"/>
            <p:cNvSpPr/>
            <p:nvPr/>
          </p:nvSpPr>
          <p:spPr>
            <a:xfrm flipV="1">
              <a:off x="2997200" y="3789362"/>
              <a:ext cx="927100" cy="61753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160" name="Line 67"/>
            <p:cNvSpPr/>
            <p:nvPr/>
          </p:nvSpPr>
          <p:spPr>
            <a:xfrm flipH="1" flipV="1">
              <a:off x="4932363" y="3573463"/>
              <a:ext cx="1151731" cy="49768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8132" name="标题 1"/>
          <p:cNvSpPr>
            <a:spLocks noGrp="1"/>
          </p:cNvSpPr>
          <p:nvPr>
            <p:ph type="title"/>
          </p:nvPr>
        </p:nvSpPr>
        <p:spPr>
          <a:xfrm>
            <a:off x="287338" y="127000"/>
            <a:ext cx="8605837" cy="638175"/>
          </a:xfrm>
        </p:spPr>
        <p:txBody>
          <a:bodyPr vert="horz" wrap="square" lIns="0" tIns="0" rIns="0" bIns="0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TextBox 2"/>
          <p:cNvSpPr txBox="1"/>
          <p:nvPr/>
        </p:nvSpPr>
        <p:spPr>
          <a:xfrm>
            <a:off x="179388" y="817563"/>
            <a:ext cx="35290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种架构的共同之处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computr1"/>
          <p:cNvSpPr>
            <a:spLocks noEditPoints="1"/>
          </p:cNvSpPr>
          <p:nvPr/>
        </p:nvSpPr>
        <p:spPr>
          <a:xfrm>
            <a:off x="1258888" y="2290763"/>
            <a:ext cx="690562" cy="636587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5" name="computr1"/>
          <p:cNvSpPr>
            <a:spLocks noEditPoints="1"/>
          </p:cNvSpPr>
          <p:nvPr/>
        </p:nvSpPr>
        <p:spPr>
          <a:xfrm>
            <a:off x="3760788" y="966788"/>
            <a:ext cx="690562" cy="636587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6" name="computr1"/>
          <p:cNvSpPr>
            <a:spLocks noEditPoints="1"/>
          </p:cNvSpPr>
          <p:nvPr/>
        </p:nvSpPr>
        <p:spPr>
          <a:xfrm>
            <a:off x="3671888" y="2239963"/>
            <a:ext cx="690562" cy="636587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7" name="computr1"/>
          <p:cNvSpPr>
            <a:spLocks noEditPoints="1"/>
          </p:cNvSpPr>
          <p:nvPr/>
        </p:nvSpPr>
        <p:spPr>
          <a:xfrm>
            <a:off x="6759575" y="1657350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8" name="computr1"/>
          <p:cNvSpPr>
            <a:spLocks noEditPoints="1"/>
          </p:cNvSpPr>
          <p:nvPr/>
        </p:nvSpPr>
        <p:spPr>
          <a:xfrm>
            <a:off x="6759575" y="908050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9" name="computr1"/>
          <p:cNvSpPr>
            <a:spLocks noEditPoints="1"/>
          </p:cNvSpPr>
          <p:nvPr/>
        </p:nvSpPr>
        <p:spPr>
          <a:xfrm>
            <a:off x="5070475" y="4308475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0" name="computr1"/>
          <p:cNvSpPr>
            <a:spLocks noEditPoints="1"/>
          </p:cNvSpPr>
          <p:nvPr/>
        </p:nvSpPr>
        <p:spPr>
          <a:xfrm>
            <a:off x="3676650" y="3721100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1" name="computr1"/>
          <p:cNvSpPr>
            <a:spLocks noEditPoints="1"/>
          </p:cNvSpPr>
          <p:nvPr/>
        </p:nvSpPr>
        <p:spPr>
          <a:xfrm>
            <a:off x="6759575" y="3152775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2" name="computr1"/>
          <p:cNvSpPr>
            <a:spLocks noEditPoints="1"/>
          </p:cNvSpPr>
          <p:nvPr/>
        </p:nvSpPr>
        <p:spPr>
          <a:xfrm>
            <a:off x="6759575" y="2405063"/>
            <a:ext cx="690563" cy="636587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3" name="computr1"/>
          <p:cNvSpPr>
            <a:spLocks noEditPoints="1"/>
          </p:cNvSpPr>
          <p:nvPr/>
        </p:nvSpPr>
        <p:spPr>
          <a:xfrm>
            <a:off x="5070475" y="1254125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4" name="computr1"/>
          <p:cNvSpPr>
            <a:spLocks noEditPoints="1"/>
          </p:cNvSpPr>
          <p:nvPr/>
        </p:nvSpPr>
        <p:spPr>
          <a:xfrm>
            <a:off x="5070475" y="2003425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5" name="computr1"/>
          <p:cNvSpPr>
            <a:spLocks noEditPoints="1"/>
          </p:cNvSpPr>
          <p:nvPr/>
        </p:nvSpPr>
        <p:spPr>
          <a:xfrm>
            <a:off x="5070475" y="2752725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6" name="computr1"/>
          <p:cNvSpPr>
            <a:spLocks noEditPoints="1"/>
          </p:cNvSpPr>
          <p:nvPr/>
        </p:nvSpPr>
        <p:spPr>
          <a:xfrm>
            <a:off x="5070475" y="3502025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7" name="computr1"/>
          <p:cNvSpPr>
            <a:spLocks noEditPoints="1"/>
          </p:cNvSpPr>
          <p:nvPr/>
        </p:nvSpPr>
        <p:spPr>
          <a:xfrm>
            <a:off x="2259013" y="1082675"/>
            <a:ext cx="690562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8" name="computr1"/>
          <p:cNvSpPr>
            <a:spLocks noEditPoints="1"/>
          </p:cNvSpPr>
          <p:nvPr/>
        </p:nvSpPr>
        <p:spPr>
          <a:xfrm>
            <a:off x="2517775" y="2413000"/>
            <a:ext cx="690563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69" name="computr1"/>
          <p:cNvSpPr>
            <a:spLocks noEditPoints="1"/>
          </p:cNvSpPr>
          <p:nvPr/>
        </p:nvSpPr>
        <p:spPr>
          <a:xfrm>
            <a:off x="2071688" y="3498850"/>
            <a:ext cx="690562" cy="636588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70" name="Line 18"/>
          <p:cNvSpPr/>
          <p:nvPr/>
        </p:nvSpPr>
        <p:spPr>
          <a:xfrm flipV="1">
            <a:off x="1882775" y="1714500"/>
            <a:ext cx="627063" cy="6921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1" name="Line 19"/>
          <p:cNvSpPr/>
          <p:nvPr/>
        </p:nvSpPr>
        <p:spPr>
          <a:xfrm>
            <a:off x="1882775" y="2579688"/>
            <a:ext cx="685800" cy="571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2" name="Line 20"/>
          <p:cNvSpPr/>
          <p:nvPr/>
        </p:nvSpPr>
        <p:spPr>
          <a:xfrm>
            <a:off x="1757363" y="2925763"/>
            <a:ext cx="377825" cy="576262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3" name="Line 21"/>
          <p:cNvSpPr/>
          <p:nvPr/>
        </p:nvSpPr>
        <p:spPr>
          <a:xfrm flipV="1">
            <a:off x="2946400" y="1311275"/>
            <a:ext cx="814388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4" name="Line 22"/>
          <p:cNvSpPr/>
          <p:nvPr/>
        </p:nvSpPr>
        <p:spPr>
          <a:xfrm flipV="1">
            <a:off x="3194050" y="2520950"/>
            <a:ext cx="500063" cy="115888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5" name="Line 23"/>
          <p:cNvSpPr/>
          <p:nvPr/>
        </p:nvSpPr>
        <p:spPr>
          <a:xfrm>
            <a:off x="3133725" y="2809875"/>
            <a:ext cx="560388" cy="46037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6" name="Line 24"/>
          <p:cNvSpPr/>
          <p:nvPr/>
        </p:nvSpPr>
        <p:spPr>
          <a:xfrm>
            <a:off x="4448175" y="1254125"/>
            <a:ext cx="622300" cy="46037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7" name="Line 25"/>
          <p:cNvSpPr/>
          <p:nvPr/>
        </p:nvSpPr>
        <p:spPr>
          <a:xfrm flipV="1">
            <a:off x="4319588" y="2233613"/>
            <a:ext cx="750887" cy="230187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8" name="Line 26"/>
          <p:cNvSpPr/>
          <p:nvPr/>
        </p:nvSpPr>
        <p:spPr>
          <a:xfrm flipV="1">
            <a:off x="4256088" y="3098800"/>
            <a:ext cx="876300" cy="1143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9" name="Line 27"/>
          <p:cNvSpPr/>
          <p:nvPr/>
        </p:nvSpPr>
        <p:spPr>
          <a:xfrm flipV="1">
            <a:off x="4319588" y="3675063"/>
            <a:ext cx="812800" cy="1143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0" name="Line 28"/>
          <p:cNvSpPr/>
          <p:nvPr/>
        </p:nvSpPr>
        <p:spPr>
          <a:xfrm flipV="1">
            <a:off x="5695950" y="1311275"/>
            <a:ext cx="1125538" cy="2889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1" name="Line 29"/>
          <p:cNvSpPr/>
          <p:nvPr/>
        </p:nvSpPr>
        <p:spPr>
          <a:xfrm flipV="1">
            <a:off x="5757863" y="2003425"/>
            <a:ext cx="1063625" cy="230188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2" name="Line 30"/>
          <p:cNvSpPr/>
          <p:nvPr/>
        </p:nvSpPr>
        <p:spPr>
          <a:xfrm flipV="1">
            <a:off x="5695950" y="2752725"/>
            <a:ext cx="1063625" cy="2889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3" name="Line 31"/>
          <p:cNvSpPr/>
          <p:nvPr/>
        </p:nvSpPr>
        <p:spPr>
          <a:xfrm flipV="1">
            <a:off x="5695950" y="3443288"/>
            <a:ext cx="1125538" cy="23177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4" name="Line 32"/>
          <p:cNvSpPr/>
          <p:nvPr/>
        </p:nvSpPr>
        <p:spPr>
          <a:xfrm>
            <a:off x="4319588" y="4076700"/>
            <a:ext cx="750887" cy="404813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5" name="Line 35"/>
          <p:cNvSpPr/>
          <p:nvPr/>
        </p:nvSpPr>
        <p:spPr>
          <a:xfrm>
            <a:off x="2697163" y="1773238"/>
            <a:ext cx="187325" cy="633412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6" name="Line 36"/>
          <p:cNvSpPr/>
          <p:nvPr/>
        </p:nvSpPr>
        <p:spPr>
          <a:xfrm flipH="1">
            <a:off x="2509838" y="3041650"/>
            <a:ext cx="374650" cy="46037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7" name="Line 37"/>
          <p:cNvSpPr/>
          <p:nvPr/>
        </p:nvSpPr>
        <p:spPr>
          <a:xfrm>
            <a:off x="2946400" y="1541463"/>
            <a:ext cx="752475" cy="8064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8" name="Line 38"/>
          <p:cNvSpPr/>
          <p:nvPr/>
        </p:nvSpPr>
        <p:spPr>
          <a:xfrm>
            <a:off x="2759075" y="3905250"/>
            <a:ext cx="1063625" cy="1714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9" name="Line 39"/>
          <p:cNvSpPr/>
          <p:nvPr/>
        </p:nvSpPr>
        <p:spPr>
          <a:xfrm>
            <a:off x="3009900" y="3041650"/>
            <a:ext cx="750888" cy="8064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0" name="Line 40"/>
          <p:cNvSpPr/>
          <p:nvPr/>
        </p:nvSpPr>
        <p:spPr>
          <a:xfrm>
            <a:off x="4135438" y="1600200"/>
            <a:ext cx="0" cy="633413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1" name="Line 41"/>
          <p:cNvSpPr/>
          <p:nvPr/>
        </p:nvSpPr>
        <p:spPr>
          <a:xfrm>
            <a:off x="4260850" y="1600200"/>
            <a:ext cx="874713" cy="576263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2" name="Line 42"/>
          <p:cNvSpPr/>
          <p:nvPr/>
        </p:nvSpPr>
        <p:spPr>
          <a:xfrm flipV="1">
            <a:off x="5699125" y="3789363"/>
            <a:ext cx="1376363" cy="8064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3" name="Line 43"/>
          <p:cNvSpPr/>
          <p:nvPr/>
        </p:nvSpPr>
        <p:spPr>
          <a:xfrm>
            <a:off x="5824538" y="2352675"/>
            <a:ext cx="938212" cy="230188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4" name="Line 44"/>
          <p:cNvSpPr/>
          <p:nvPr/>
        </p:nvSpPr>
        <p:spPr>
          <a:xfrm>
            <a:off x="5762625" y="3101975"/>
            <a:ext cx="1063625" cy="173038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5" name="Line 45"/>
          <p:cNvSpPr/>
          <p:nvPr/>
        </p:nvSpPr>
        <p:spPr>
          <a:xfrm>
            <a:off x="5762625" y="1662113"/>
            <a:ext cx="1000125" cy="1714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96" name="computr1"/>
          <p:cNvSpPr>
            <a:spLocks noEditPoints="1"/>
          </p:cNvSpPr>
          <p:nvPr/>
        </p:nvSpPr>
        <p:spPr>
          <a:xfrm>
            <a:off x="3676650" y="2976563"/>
            <a:ext cx="690563" cy="636587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>
              <a:alpha val="100000"/>
            </a:srgbClr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97" name="Text Box 47"/>
          <p:cNvSpPr txBox="1"/>
          <p:nvPr/>
        </p:nvSpPr>
        <p:spPr>
          <a:xfrm>
            <a:off x="539750" y="5157788"/>
            <a:ext cx="8064500" cy="150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300" b="1" dirty="0">
                <a:solidFill>
                  <a:srgbClr val="0000CC"/>
                </a:solidFill>
                <a:latin typeface="Arial" panose="020B0604020202020204" pitchFamily="34" charset="0"/>
                <a:ea typeface="Arial Unicode MS" pitchFamily="34" charset="-122"/>
              </a:rPr>
              <a:t>P2P Architecture</a:t>
            </a:r>
            <a:r>
              <a:rPr lang="en-US" altLang="zh-CN" sz="2300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</a:rPr>
              <a:t>: peer nodes share resources from each other. A peer is a server, if it provides services to a client, and a peer node is a client if it uses resources from another node. </a:t>
            </a:r>
            <a:endParaRPr lang="en-US" altLang="zh-CN" sz="23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  <p:sp>
        <p:nvSpPr>
          <p:cNvPr id="49198" name="标题 1"/>
          <p:cNvSpPr>
            <a:spLocks noGrp="1"/>
          </p:cNvSpPr>
          <p:nvPr>
            <p:ph type="title"/>
          </p:nvPr>
        </p:nvSpPr>
        <p:spPr>
          <a:xfrm>
            <a:off x="287338" y="117475"/>
            <a:ext cx="8605837" cy="638175"/>
          </a:xfrm>
        </p:spPr>
        <p:txBody>
          <a:bodyPr vert="horz" wrap="square" lIns="0" tIns="0" rIns="0" bIns="0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22" name="AutoShape 2"/>
          <p:cNvSpPr>
            <a:spLocks noChangeArrowheads="1"/>
          </p:cNvSpPr>
          <p:nvPr/>
        </p:nvSpPr>
        <p:spPr bwMode="auto">
          <a:xfrm>
            <a:off x="3706813" y="2060575"/>
            <a:ext cx="1944688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 cluster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Server 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6515100" y="1557338"/>
            <a:ext cx="1657350" cy="6492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Local cluster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0" name="AutoShape 4"/>
          <p:cNvSpPr/>
          <p:nvPr/>
        </p:nvSpPr>
        <p:spPr>
          <a:xfrm>
            <a:off x="3706813" y="3357563"/>
            <a:ext cx="2160587" cy="86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Database farm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AutoShape 5"/>
          <p:cNvSpPr/>
          <p:nvPr/>
        </p:nvSpPr>
        <p:spPr>
          <a:xfrm>
            <a:off x="3778250" y="3502025"/>
            <a:ext cx="503238" cy="287338"/>
          </a:xfrm>
          <a:prstGeom prst="can">
            <a:avLst>
              <a:gd name="adj" fmla="val 25000"/>
            </a:avLst>
          </a:prstGeom>
          <a:solidFill>
            <a:srgbClr val="9933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AutoShape 6"/>
          <p:cNvSpPr/>
          <p:nvPr/>
        </p:nvSpPr>
        <p:spPr>
          <a:xfrm>
            <a:off x="4427538" y="3502025"/>
            <a:ext cx="503237" cy="287338"/>
          </a:xfrm>
          <a:prstGeom prst="can">
            <a:avLst>
              <a:gd name="adj" fmla="val 25000"/>
            </a:avLst>
          </a:prstGeom>
          <a:solidFill>
            <a:srgbClr val="9933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AutoShape 7"/>
          <p:cNvSpPr/>
          <p:nvPr/>
        </p:nvSpPr>
        <p:spPr>
          <a:xfrm>
            <a:off x="5148263" y="3502025"/>
            <a:ext cx="503237" cy="287338"/>
          </a:xfrm>
          <a:prstGeom prst="can">
            <a:avLst>
              <a:gd name="adj" fmla="val 25000"/>
            </a:avLst>
          </a:prstGeom>
          <a:solidFill>
            <a:srgbClr val="9933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28" name="AutoShape 8"/>
          <p:cNvSpPr>
            <a:spLocks noChangeArrowheads="1"/>
          </p:cNvSpPr>
          <p:nvPr/>
        </p:nvSpPr>
        <p:spPr bwMode="auto">
          <a:xfrm>
            <a:off x="6516688" y="765175"/>
            <a:ext cx="1655763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Lot of PC’s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auto">
          <a:xfrm>
            <a:off x="682625" y="765175"/>
            <a:ext cx="1944688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Lot of PC’s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30" name="AutoShape 10"/>
          <p:cNvSpPr>
            <a:spLocks noChangeArrowheads="1"/>
          </p:cNvSpPr>
          <p:nvPr/>
        </p:nvSpPr>
        <p:spPr bwMode="auto">
          <a:xfrm>
            <a:off x="6659563" y="4435475"/>
            <a:ext cx="1728788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Lot of PC’s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31" name="AutoShape 11"/>
          <p:cNvSpPr>
            <a:spLocks noChangeArrowheads="1"/>
          </p:cNvSpPr>
          <p:nvPr/>
        </p:nvSpPr>
        <p:spPr bwMode="auto">
          <a:xfrm>
            <a:off x="611188" y="1630363"/>
            <a:ext cx="1944688" cy="6492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Local cluster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32" name="AutoShape 12"/>
          <p:cNvSpPr>
            <a:spLocks noChangeArrowheads="1"/>
          </p:cNvSpPr>
          <p:nvPr/>
        </p:nvSpPr>
        <p:spPr bwMode="auto">
          <a:xfrm>
            <a:off x="6659563" y="3284538"/>
            <a:ext cx="1657350" cy="6492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Local cluster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898525" y="4362450"/>
            <a:ext cx="1512888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Lot of PC’s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34" name="AutoShape 14"/>
          <p:cNvSpPr>
            <a:spLocks noChangeArrowheads="1"/>
          </p:cNvSpPr>
          <p:nvPr/>
        </p:nvSpPr>
        <p:spPr bwMode="auto">
          <a:xfrm>
            <a:off x="898525" y="3284538"/>
            <a:ext cx="1657350" cy="6492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Local cluster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91" name="Line 15"/>
          <p:cNvSpPr/>
          <p:nvPr/>
        </p:nvSpPr>
        <p:spPr>
          <a:xfrm flipV="1">
            <a:off x="5651500" y="1557338"/>
            <a:ext cx="863600" cy="647700"/>
          </a:xfrm>
          <a:prstGeom prst="line">
            <a:avLst/>
          </a:prstGeom>
          <a:ln w="444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2" name="Line 16"/>
          <p:cNvSpPr/>
          <p:nvPr/>
        </p:nvSpPr>
        <p:spPr>
          <a:xfrm flipH="1" flipV="1">
            <a:off x="2555875" y="1989138"/>
            <a:ext cx="1150938" cy="360362"/>
          </a:xfrm>
          <a:prstGeom prst="line">
            <a:avLst/>
          </a:prstGeom>
          <a:ln w="444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3" name="Line 17"/>
          <p:cNvSpPr/>
          <p:nvPr/>
        </p:nvSpPr>
        <p:spPr>
          <a:xfrm flipH="1">
            <a:off x="2411413" y="2709863"/>
            <a:ext cx="1223962" cy="574675"/>
          </a:xfrm>
          <a:prstGeom prst="line">
            <a:avLst/>
          </a:prstGeom>
          <a:ln w="444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4" name="Line 18"/>
          <p:cNvSpPr/>
          <p:nvPr/>
        </p:nvSpPr>
        <p:spPr>
          <a:xfrm>
            <a:off x="5651500" y="2636838"/>
            <a:ext cx="1368425" cy="647700"/>
          </a:xfrm>
          <a:prstGeom prst="line">
            <a:avLst/>
          </a:prstGeom>
          <a:ln w="444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5" name="Line 23"/>
          <p:cNvSpPr/>
          <p:nvPr/>
        </p:nvSpPr>
        <p:spPr>
          <a:xfrm flipV="1">
            <a:off x="1403350" y="1198563"/>
            <a:ext cx="0" cy="4333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6" name="Line 24"/>
          <p:cNvSpPr/>
          <p:nvPr/>
        </p:nvSpPr>
        <p:spPr>
          <a:xfrm flipH="1" flipV="1">
            <a:off x="7235825" y="1196975"/>
            <a:ext cx="0" cy="3603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7" name="Line 25"/>
          <p:cNvSpPr/>
          <p:nvPr/>
        </p:nvSpPr>
        <p:spPr>
          <a:xfrm>
            <a:off x="1582738" y="3933825"/>
            <a:ext cx="0" cy="4318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8" name="Line 26"/>
          <p:cNvSpPr/>
          <p:nvPr/>
        </p:nvSpPr>
        <p:spPr>
          <a:xfrm>
            <a:off x="7380288" y="3932238"/>
            <a:ext cx="0" cy="50323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9" name="Line 31"/>
          <p:cNvSpPr/>
          <p:nvPr/>
        </p:nvSpPr>
        <p:spPr>
          <a:xfrm>
            <a:off x="7523163" y="1235075"/>
            <a:ext cx="0" cy="3603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0" name="Line 32"/>
          <p:cNvSpPr/>
          <p:nvPr/>
        </p:nvSpPr>
        <p:spPr>
          <a:xfrm flipV="1">
            <a:off x="7667625" y="3935413"/>
            <a:ext cx="0" cy="50323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1" name="Line 33"/>
          <p:cNvSpPr/>
          <p:nvPr/>
        </p:nvSpPr>
        <p:spPr>
          <a:xfrm flipV="1">
            <a:off x="1835150" y="3930650"/>
            <a:ext cx="0" cy="4318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2" name="Line 34"/>
          <p:cNvSpPr/>
          <p:nvPr/>
        </p:nvSpPr>
        <p:spPr>
          <a:xfrm flipH="1">
            <a:off x="1655763" y="1217613"/>
            <a:ext cx="0" cy="4333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3" name="Line 39"/>
          <p:cNvSpPr/>
          <p:nvPr/>
        </p:nvSpPr>
        <p:spPr>
          <a:xfrm flipV="1">
            <a:off x="2555875" y="2781300"/>
            <a:ext cx="1150938" cy="720725"/>
          </a:xfrm>
          <a:prstGeom prst="line">
            <a:avLst/>
          </a:prstGeom>
          <a:ln w="635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4" name="Line 40"/>
          <p:cNvSpPr/>
          <p:nvPr/>
        </p:nvSpPr>
        <p:spPr>
          <a:xfrm>
            <a:off x="2482850" y="2205038"/>
            <a:ext cx="1081088" cy="288925"/>
          </a:xfrm>
          <a:prstGeom prst="line">
            <a:avLst/>
          </a:prstGeom>
          <a:ln w="635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5" name="Line 41"/>
          <p:cNvSpPr/>
          <p:nvPr/>
        </p:nvSpPr>
        <p:spPr>
          <a:xfrm flipH="1" flipV="1">
            <a:off x="5722938" y="2420938"/>
            <a:ext cx="1657350" cy="863600"/>
          </a:xfrm>
          <a:prstGeom prst="line">
            <a:avLst/>
          </a:prstGeom>
          <a:ln w="635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6" name="Line 42"/>
          <p:cNvSpPr/>
          <p:nvPr/>
        </p:nvSpPr>
        <p:spPr>
          <a:xfrm flipH="1">
            <a:off x="5722938" y="1917700"/>
            <a:ext cx="792162" cy="431800"/>
          </a:xfrm>
          <a:prstGeom prst="line">
            <a:avLst/>
          </a:prstGeom>
          <a:ln w="635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7" name="Line 47"/>
          <p:cNvSpPr/>
          <p:nvPr/>
        </p:nvSpPr>
        <p:spPr>
          <a:xfrm>
            <a:off x="4714875" y="2781300"/>
            <a:ext cx="0" cy="576263"/>
          </a:xfrm>
          <a:prstGeom prst="line">
            <a:avLst/>
          </a:prstGeom>
          <a:ln w="698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8" name="标题 1"/>
          <p:cNvSpPr>
            <a:spLocks noGrp="1"/>
          </p:cNvSpPr>
          <p:nvPr>
            <p:ph type="title"/>
          </p:nvPr>
        </p:nvSpPr>
        <p:spPr>
          <a:xfrm>
            <a:off x="287338" y="44450"/>
            <a:ext cx="8605837" cy="638175"/>
          </a:xfrm>
        </p:spPr>
        <p:txBody>
          <a:bodyPr vert="horz" wrap="square" lIns="0" tIns="0" rIns="0" bIns="0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0209" name="Text Box 47"/>
          <p:cNvSpPr txBox="1"/>
          <p:nvPr/>
        </p:nvSpPr>
        <p:spPr>
          <a:xfrm>
            <a:off x="395288" y="4868863"/>
            <a:ext cx="8353425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2"/>
              </a:rPr>
              <a:t>Grid computing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</a:rPr>
              <a:t>: many grid users uses a grid, which integrates a lot of geographically disperses resources, including computing resources and  data resources. 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Arial Unicode MS" pitchFamily="34" charset="-122"/>
              </a:rPr>
              <a:t>In this sense, grid users share resources provided by a grid computing system.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棱台 3"/>
          <p:cNvSpPr/>
          <p:nvPr/>
        </p:nvSpPr>
        <p:spPr>
          <a:xfrm>
            <a:off x="2843213" y="865188"/>
            <a:ext cx="5400675" cy="1208088"/>
          </a:xfrm>
          <a:prstGeom prst="bevel">
            <a:avLst>
              <a:gd name="adj" fmla="val 6326"/>
            </a:avLst>
          </a:prstGeom>
          <a:solidFill>
            <a:srgbClr val="FFFF66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SaaS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CRM, Email, visual desktop,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communication,  games…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棱台 4"/>
          <p:cNvSpPr/>
          <p:nvPr/>
        </p:nvSpPr>
        <p:spPr>
          <a:xfrm>
            <a:off x="2843213" y="2073275"/>
            <a:ext cx="5400675" cy="1209675"/>
          </a:xfrm>
          <a:prstGeom prst="bevel">
            <a:avLst>
              <a:gd name="adj" fmla="val 7208"/>
            </a:avLst>
          </a:prstGeom>
          <a:solidFill>
            <a:srgbClr val="FFFF66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PaaS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Execution runtime, database, web server,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development  tools…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棱台 5"/>
          <p:cNvSpPr/>
          <p:nvPr/>
        </p:nvSpPr>
        <p:spPr>
          <a:xfrm>
            <a:off x="2843213" y="3211513"/>
            <a:ext cx="5400675" cy="1225550"/>
          </a:xfrm>
          <a:prstGeom prst="bevel">
            <a:avLst>
              <a:gd name="adj" fmla="val 4562"/>
            </a:avLst>
          </a:prstGeom>
          <a:solidFill>
            <a:srgbClr val="FFFF66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IaaS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Virtual machines, servers,  storage,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load balancers,  network, etc,…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棱台 12"/>
          <p:cNvSpPr/>
          <p:nvPr/>
        </p:nvSpPr>
        <p:spPr>
          <a:xfrm>
            <a:off x="179388" y="2073275"/>
            <a:ext cx="1800225" cy="863600"/>
          </a:xfrm>
          <a:prstGeom prst="bevel">
            <a:avLst>
              <a:gd name="adj" fmla="val 63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租户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Line 16"/>
          <p:cNvSpPr/>
          <p:nvPr/>
        </p:nvSpPr>
        <p:spPr>
          <a:xfrm flipV="1">
            <a:off x="1997075" y="1470025"/>
            <a:ext cx="846138" cy="735013"/>
          </a:xfrm>
          <a:prstGeom prst="line">
            <a:avLst/>
          </a:prstGeom>
          <a:ln w="76327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Line 16"/>
          <p:cNvSpPr/>
          <p:nvPr/>
        </p:nvSpPr>
        <p:spPr>
          <a:xfrm>
            <a:off x="1997075" y="2565400"/>
            <a:ext cx="846138" cy="0"/>
          </a:xfrm>
          <a:prstGeom prst="line">
            <a:avLst/>
          </a:prstGeom>
          <a:ln w="76327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Line 16"/>
          <p:cNvSpPr/>
          <p:nvPr/>
        </p:nvSpPr>
        <p:spPr>
          <a:xfrm>
            <a:off x="1997075" y="2924175"/>
            <a:ext cx="846138" cy="792163"/>
          </a:xfrm>
          <a:prstGeom prst="line">
            <a:avLst/>
          </a:prstGeom>
          <a:ln w="76327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09" name="标题 1"/>
          <p:cNvSpPr txBox="1"/>
          <p:nvPr/>
        </p:nvSpPr>
        <p:spPr>
          <a:xfrm>
            <a:off x="287338" y="188913"/>
            <a:ext cx="8605837" cy="638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7145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 indent="0" algn="ctr" defTabSz="115443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10" name="Text Box 47"/>
          <p:cNvSpPr txBox="1"/>
          <p:nvPr/>
        </p:nvSpPr>
        <p:spPr>
          <a:xfrm>
            <a:off x="323850" y="4508500"/>
            <a:ext cx="835183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2"/>
              </a:rPr>
              <a:t>Cloud computing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</a:rPr>
              <a:t>: many cloud service users rent services from cloud service provider, which uses the resources owned by the cloud service company to provide rental services to the users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Arial Unicode MS" pitchFamily="34" charset="-122"/>
              </a:rPr>
              <a:t>. In this sense: the users share resources provided by the cloud computing enterprise.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laptop"/>
          <p:cNvSpPr>
            <a:spLocks noEditPoints="1"/>
          </p:cNvSpPr>
          <p:nvPr/>
        </p:nvSpPr>
        <p:spPr>
          <a:xfrm>
            <a:off x="1116013" y="2925763"/>
            <a:ext cx="935037" cy="719137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52227" name="Picture 5" descr="untitled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0" y="2276475"/>
            <a:ext cx="2159000" cy="244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laptop"/>
          <p:cNvSpPr>
            <a:spLocks noEditPoints="1"/>
          </p:cNvSpPr>
          <p:nvPr/>
        </p:nvSpPr>
        <p:spPr>
          <a:xfrm>
            <a:off x="5940425" y="2060575"/>
            <a:ext cx="935038" cy="719138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29" name="laptop"/>
          <p:cNvSpPr>
            <a:spLocks noEditPoints="1"/>
          </p:cNvSpPr>
          <p:nvPr/>
        </p:nvSpPr>
        <p:spPr>
          <a:xfrm>
            <a:off x="7453313" y="2492375"/>
            <a:ext cx="935037" cy="719138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30" name="laptop"/>
          <p:cNvSpPr>
            <a:spLocks noEditPoints="1"/>
          </p:cNvSpPr>
          <p:nvPr/>
        </p:nvSpPr>
        <p:spPr>
          <a:xfrm>
            <a:off x="7740650" y="3430588"/>
            <a:ext cx="935038" cy="719137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31" name="laptop"/>
          <p:cNvSpPr>
            <a:spLocks noEditPoints="1"/>
          </p:cNvSpPr>
          <p:nvPr/>
        </p:nvSpPr>
        <p:spPr>
          <a:xfrm>
            <a:off x="6156325" y="4005263"/>
            <a:ext cx="935038" cy="719137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3578" name="Line 10"/>
          <p:cNvSpPr/>
          <p:nvPr/>
        </p:nvSpPr>
        <p:spPr>
          <a:xfrm>
            <a:off x="1908175" y="3213100"/>
            <a:ext cx="1296988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3579" name="Line 11"/>
          <p:cNvSpPr/>
          <p:nvPr/>
        </p:nvSpPr>
        <p:spPr>
          <a:xfrm flipV="1">
            <a:off x="4932363" y="2349500"/>
            <a:ext cx="1081087" cy="43180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93580" name="Line 12"/>
          <p:cNvSpPr/>
          <p:nvPr/>
        </p:nvSpPr>
        <p:spPr>
          <a:xfrm flipV="1">
            <a:off x="4932363" y="2924175"/>
            <a:ext cx="2592387" cy="433388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93581" name="Line 13"/>
          <p:cNvSpPr/>
          <p:nvPr/>
        </p:nvSpPr>
        <p:spPr>
          <a:xfrm flipV="1">
            <a:off x="4860925" y="3644900"/>
            <a:ext cx="3022600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93582" name="Line 14"/>
          <p:cNvSpPr/>
          <p:nvPr/>
        </p:nvSpPr>
        <p:spPr>
          <a:xfrm>
            <a:off x="4789488" y="3789363"/>
            <a:ext cx="1439862" cy="503237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93583" name="Text Box 15"/>
          <p:cNvSpPr txBox="1"/>
          <p:nvPr/>
        </p:nvSpPr>
        <p:spPr>
          <a:xfrm>
            <a:off x="996950" y="367030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</a:rPr>
              <a:t>Server</a:t>
            </a:r>
            <a:endParaRPr lang="en-US" altLang="zh-CN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493584" name="Text Box 16"/>
          <p:cNvSpPr txBox="1"/>
          <p:nvPr/>
        </p:nvSpPr>
        <p:spPr>
          <a:xfrm>
            <a:off x="7451725" y="4365625"/>
            <a:ext cx="1296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</a:rPr>
              <a:t>Servers</a:t>
            </a:r>
            <a:endParaRPr lang="en-US" altLang="zh-CN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2239" name="laptop"/>
          <p:cNvSpPr>
            <a:spLocks noEditPoints="1"/>
          </p:cNvSpPr>
          <p:nvPr/>
        </p:nvSpPr>
        <p:spPr>
          <a:xfrm>
            <a:off x="3635375" y="1412875"/>
            <a:ext cx="935038" cy="719138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40" name="laptop"/>
          <p:cNvSpPr>
            <a:spLocks noEditPoints="1"/>
          </p:cNvSpPr>
          <p:nvPr/>
        </p:nvSpPr>
        <p:spPr>
          <a:xfrm>
            <a:off x="3492500" y="4724400"/>
            <a:ext cx="935038" cy="719138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41" name="laptop"/>
          <p:cNvSpPr>
            <a:spLocks noEditPoints="1"/>
          </p:cNvSpPr>
          <p:nvPr/>
        </p:nvSpPr>
        <p:spPr>
          <a:xfrm>
            <a:off x="2195513" y="1628775"/>
            <a:ext cx="935037" cy="719138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42" name="laptop"/>
          <p:cNvSpPr>
            <a:spLocks noEditPoints="1"/>
          </p:cNvSpPr>
          <p:nvPr/>
        </p:nvSpPr>
        <p:spPr>
          <a:xfrm>
            <a:off x="1619250" y="4724400"/>
            <a:ext cx="935038" cy="719138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43" name="laptop"/>
          <p:cNvSpPr>
            <a:spLocks noEditPoints="1"/>
          </p:cNvSpPr>
          <p:nvPr/>
        </p:nvSpPr>
        <p:spPr>
          <a:xfrm>
            <a:off x="5292725" y="5300663"/>
            <a:ext cx="935038" cy="719137"/>
          </a:xfrm>
          <a:custGeom>
            <a:avLst/>
            <a:gdLst>
              <a:gd name="txL" fmla="*/ 4445 w 21600"/>
              <a:gd name="txT" fmla="*/ 1858 h 21600"/>
              <a:gd name="txR" fmla="*/ 17311 w 21600"/>
              <a:gd name="txB" fmla="*/ 12323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44" name="Text Box 22"/>
          <p:cNvSpPr txBox="1"/>
          <p:nvPr/>
        </p:nvSpPr>
        <p:spPr>
          <a:xfrm>
            <a:off x="1331913" y="6092825"/>
            <a:ext cx="64087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</a:rPr>
              <a:t>SOA  Architecture</a:t>
            </a:r>
            <a:endParaRPr lang="en-US" altLang="zh-CN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2245" name="标题 1"/>
          <p:cNvSpPr>
            <a:spLocks noGrp="1"/>
          </p:cNvSpPr>
          <p:nvPr>
            <p:ph type="title"/>
          </p:nvPr>
        </p:nvSpPr>
        <p:spPr>
          <a:xfrm>
            <a:off x="287338" y="188913"/>
            <a:ext cx="8605837" cy="638175"/>
          </a:xfrm>
        </p:spPr>
        <p:txBody>
          <a:bodyPr vert="horz" wrap="square" lIns="0" tIns="0" rIns="0" bIns="0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3" grpId="0"/>
      <p:bldP spid="4935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5"/>
          <p:cNvSpPr/>
          <p:nvPr/>
        </p:nvSpPr>
        <p:spPr>
          <a:xfrm>
            <a:off x="3346450" y="2349500"/>
            <a:ext cx="1584325" cy="576263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2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ontract 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9478" name="Line 6"/>
          <p:cNvSpPr/>
          <p:nvPr/>
        </p:nvSpPr>
        <p:spPr>
          <a:xfrm>
            <a:off x="2914650" y="1700213"/>
            <a:ext cx="3744913" cy="865187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89479" name="Line 7"/>
          <p:cNvSpPr/>
          <p:nvPr/>
        </p:nvSpPr>
        <p:spPr>
          <a:xfrm flipV="1">
            <a:off x="2987675" y="3141663"/>
            <a:ext cx="3671888" cy="503237"/>
          </a:xfrm>
          <a:prstGeom prst="line">
            <a:avLst/>
          </a:prstGeom>
          <a:ln w="44450" cap="flat" cmpd="sng">
            <a:solidFill>
              <a:srgbClr val="0000FF"/>
            </a:solidFill>
            <a:prstDash val="dash"/>
            <a:headEnd type="none" w="sm" len="sm"/>
            <a:tailEnd type="triangle" w="sm" len="sm"/>
          </a:ln>
        </p:spPr>
      </p:sp>
      <p:sp>
        <p:nvSpPr>
          <p:cNvPr id="489480" name="Line 8"/>
          <p:cNvSpPr/>
          <p:nvPr/>
        </p:nvSpPr>
        <p:spPr>
          <a:xfrm>
            <a:off x="2051050" y="1700213"/>
            <a:ext cx="0" cy="1512887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89481" name="Text Box 9"/>
          <p:cNvSpPr txBox="1"/>
          <p:nvPr/>
        </p:nvSpPr>
        <p:spPr>
          <a:xfrm>
            <a:off x="3995738" y="1485900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</a:rPr>
              <a:t>Find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  <p:sp>
        <p:nvSpPr>
          <p:cNvPr id="489482" name="Text Box 10"/>
          <p:cNvSpPr txBox="1"/>
          <p:nvPr/>
        </p:nvSpPr>
        <p:spPr>
          <a:xfrm>
            <a:off x="4427538" y="3500438"/>
            <a:ext cx="1654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</a:rPr>
              <a:t>Register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  <p:sp>
        <p:nvSpPr>
          <p:cNvPr id="489483" name="Text Box 11"/>
          <p:cNvSpPr txBox="1"/>
          <p:nvPr/>
        </p:nvSpPr>
        <p:spPr>
          <a:xfrm>
            <a:off x="393700" y="2151063"/>
            <a:ext cx="173037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</a:rPr>
              <a:t>Bind and execute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  <p:sp>
        <p:nvSpPr>
          <p:cNvPr id="489484" name="AutoShape 12"/>
          <p:cNvSpPr>
            <a:spLocks noChangeArrowheads="1"/>
          </p:cNvSpPr>
          <p:nvPr/>
        </p:nvSpPr>
        <p:spPr bwMode="auto">
          <a:xfrm>
            <a:off x="825500" y="981075"/>
            <a:ext cx="2305050" cy="7921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Service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Consumer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9485" name="AutoShape 13"/>
          <p:cNvSpPr>
            <a:spLocks noChangeArrowheads="1"/>
          </p:cNvSpPr>
          <p:nvPr/>
        </p:nvSpPr>
        <p:spPr bwMode="auto">
          <a:xfrm>
            <a:off x="754063" y="3214688"/>
            <a:ext cx="2195513" cy="863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ervice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Provider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9486" name="AutoShape 14"/>
          <p:cNvSpPr>
            <a:spLocks noChangeArrowheads="1"/>
          </p:cNvSpPr>
          <p:nvPr/>
        </p:nvSpPr>
        <p:spPr bwMode="auto">
          <a:xfrm>
            <a:off x="6657975" y="2278063"/>
            <a:ext cx="1730375" cy="10080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Registry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60" name="Text Box 15"/>
          <p:cNvSpPr txBox="1"/>
          <p:nvPr/>
        </p:nvSpPr>
        <p:spPr>
          <a:xfrm>
            <a:off x="6442075" y="3430588"/>
            <a:ext cx="2522538" cy="892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包含很多服务提供者目录</a:t>
            </a:r>
            <a:endParaRPr lang="zh-CN" altLang="en-US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61" name="标题 1"/>
          <p:cNvSpPr>
            <a:spLocks noGrp="1"/>
          </p:cNvSpPr>
          <p:nvPr>
            <p:ph type="title"/>
          </p:nvPr>
        </p:nvSpPr>
        <p:spPr>
          <a:xfrm>
            <a:off x="287338" y="188913"/>
            <a:ext cx="8605837" cy="638175"/>
          </a:xfrm>
        </p:spPr>
        <p:txBody>
          <a:bodyPr vert="horz" wrap="square" lIns="0" tIns="0" rIns="0" bIns="0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262" name="Text Box 47"/>
          <p:cNvSpPr txBox="1"/>
          <p:nvPr/>
        </p:nvSpPr>
        <p:spPr>
          <a:xfrm>
            <a:off x="395288" y="4437063"/>
            <a:ext cx="80645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2"/>
              </a:rPr>
              <a:t>SOA architecture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</a:rPr>
              <a:t>: a service consumer uses services provided by the service provider, by calling the provider’s interface. On the internet, any software system can be a service provider as well as a service consumer.  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Arial Unicode MS" pitchFamily="34" charset="-122"/>
              </a:rPr>
              <a:t>In this sense, software systems share resources from each other.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81" grpId="0"/>
      <p:bldP spid="489482" grpId="0"/>
      <p:bldP spid="4894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Box 3"/>
          <p:cNvSpPr txBox="1"/>
          <p:nvPr/>
        </p:nvSpPr>
        <p:spPr>
          <a:xfrm>
            <a:off x="179388" y="817563"/>
            <a:ext cx="28082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种架构的区别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标题 1"/>
          <p:cNvSpPr>
            <a:spLocks noGrp="1"/>
          </p:cNvSpPr>
          <p:nvPr>
            <p:ph type="title"/>
          </p:nvPr>
        </p:nvSpPr>
        <p:spPr>
          <a:xfrm>
            <a:off x="287338" y="188913"/>
            <a:ext cx="8605837" cy="638175"/>
          </a:xfrm>
        </p:spPr>
        <p:txBody>
          <a:bodyPr vert="horz" wrap="square" lIns="0" tIns="0" rIns="0" bIns="0" anchor="ctr" anchorCtr="0"/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Comparison of the Internet related Software Architectures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850" y="1341438"/>
          <a:ext cx="8640763" cy="489426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55862"/>
                <a:gridCol w="1584176"/>
                <a:gridCol w="3744416"/>
                <a:gridCol w="1656309"/>
              </a:tblGrid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是否有中心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资源共享方式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是否付费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</a:tr>
              <a:tr h="8115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Client/</a:t>
                      </a:r>
                      <a:endParaRPr lang="en-US" altLang="zh-CN" sz="20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资源共享由中心服务器提供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一般不付费，有的需付费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</a:tr>
              <a:tr h="1097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 computing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有分布式的中心服务器群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资源共享由网格系统提供，共享分布式的所有网格参与者的资源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免费、付费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</a:tr>
              <a:tr h="762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Cloud computing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有中心服务器群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资源共享由云提供商软件系统（以出租的方式）提供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免费、大多数付费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</a:tr>
              <a:tr h="7011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P2P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资源共享由</a:t>
                      </a: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P2P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网络的任何一个节点负责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通常免费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</a:tr>
              <a:tr h="8209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SOA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</a:t>
                      </a:r>
                      <a:endParaRPr lang="zh-CN" altLang="en-US" sz="22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由服务提供者提供，任何在线的软件系统都可以是服务提供者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通常免费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30" marB="45730" anchor="ctr"/>
                </a:tc>
              </a:tr>
            </a:tbl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235825" y="6092825"/>
            <a:ext cx="1728788" cy="64928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1" action="ppaction://hlinksldjump"/>
              </a:rPr>
              <a:t>Back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314" name="TextBox 1"/>
          <p:cNvSpPr txBox="1"/>
          <p:nvPr/>
        </p:nvSpPr>
        <p:spPr>
          <a:xfrm>
            <a:off x="828675" y="6165850"/>
            <a:ext cx="53276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哪两个架构相似度高一些？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tags/tag1.xml><?xml version="1.0" encoding="utf-8"?>
<p:tagLst xmlns:p="http://schemas.openxmlformats.org/presentationml/2006/main">
  <p:tag name="commondata" val="eyJoZGlkIjoiZTkyZDA4MDE0ZDlkZDdhOGMxODNhOGE2MWQxZmJlMjUifQ=="/>
</p:tagLst>
</file>

<file path=ppt/theme/theme1.xml><?xml version="1.0" encoding="utf-8"?>
<a:theme xmlns:a="http://schemas.openxmlformats.org/drawingml/2006/main" name="toky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9688"/>
      </a:accent1>
      <a:accent2>
        <a:srgbClr val="FFFF66"/>
      </a:accent2>
      <a:accent3>
        <a:srgbClr val="AAAAAA"/>
      </a:accent3>
      <a:accent4>
        <a:srgbClr val="DADADA"/>
      </a:accent4>
      <a:accent5>
        <a:srgbClr val="AAC9C3"/>
      </a:accent5>
      <a:accent6>
        <a:srgbClr val="E7E75C"/>
      </a:accent6>
      <a:hlink>
        <a:srgbClr val="FD0000"/>
      </a:hlink>
      <a:folHlink>
        <a:srgbClr val="CECECE"/>
      </a:folHlink>
    </a:clrScheme>
    <a:fontScheme name="tokyo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toky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ky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ky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c:\my_data\powerpnt\henley\tokyo.ppt</Template>
  <TotalTime>0</TotalTime>
  <Words>2578</Words>
  <Application>WPS 演示</Application>
  <PresentationFormat/>
  <Paragraphs>162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Times New Roman</vt:lpstr>
      <vt:lpstr>Times</vt:lpstr>
      <vt:lpstr>微软雅黑</vt:lpstr>
      <vt:lpstr>黑体</vt:lpstr>
      <vt:lpstr>Arial Unicode MS</vt:lpstr>
      <vt:lpstr>tokyo</vt:lpstr>
      <vt:lpstr>PowerPoint 演示文稿</vt:lpstr>
      <vt:lpstr>Comparison of the Internet related Software Architectures</vt:lpstr>
      <vt:lpstr>Comparison of the Internet related Software Architectures</vt:lpstr>
      <vt:lpstr>Comparison of the Internet related Software Architectures</vt:lpstr>
      <vt:lpstr>Comparison of the Internet related Software Architectures</vt:lpstr>
      <vt:lpstr>PowerPoint 演示文稿</vt:lpstr>
      <vt:lpstr>Comparison of the Internet related Software Architectures</vt:lpstr>
      <vt:lpstr>Comparison of the Internet related Software Architectures</vt:lpstr>
      <vt:lpstr>Comparison of the Internet related Software Architectures</vt:lpstr>
    </vt:vector>
  </TitlesOfParts>
  <LinksUpToDate>false</LinksUpToDate>
  <SharedDoc>false</SharedDoc>
  <HyperlinksChanged>false</HyperlinksChanged>
  <AppVersion>14.0000</AppVersion>
  <Pages>36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SOA</dc:title>
  <dc:creator>Raghu Kodali</dc:creator>
  <dc:subject>Service Oriented Architecture</dc:subject>
  <cp:lastModifiedBy>Daphne</cp:lastModifiedBy>
  <cp:revision>1401</cp:revision>
  <cp:lastPrinted>2009-04-22T19:24:00Z</cp:lastPrinted>
  <dcterms:created xsi:type="dcterms:W3CDTF">1996-11-06T19:19:00Z</dcterms:created>
  <dcterms:modified xsi:type="dcterms:W3CDTF">2023-12-21T03:27:35Z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83258708C20A4079807C47DB95443F06_12</vt:lpwstr>
  </property>
  <property fmtid="{D5CDD505-2E9C-101B-9397-08002B2CF9AE}" pid="3" name="KSOProductBuildVer">
    <vt:lpwstr>2052-12.1.0.16120</vt:lpwstr>
  </property>
</Properties>
</file>